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7" r:id="rId2"/>
    <p:sldId id="529" r:id="rId3"/>
    <p:sldId id="532" r:id="rId4"/>
    <p:sldId id="530" r:id="rId5"/>
    <p:sldId id="537" r:id="rId6"/>
    <p:sldId id="533" r:id="rId7"/>
    <p:sldId id="535" r:id="rId8"/>
    <p:sldId id="534" r:id="rId9"/>
    <p:sldId id="536" r:id="rId10"/>
    <p:sldId id="4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3" autoAdjust="0"/>
    <p:restoredTop sz="92381" autoAdjust="0"/>
  </p:normalViewPr>
  <p:slideViewPr>
    <p:cSldViewPr>
      <p:cViewPr varScale="1">
        <p:scale>
          <a:sx n="118" d="100"/>
          <a:sy n="118" d="100"/>
        </p:scale>
        <p:origin x="191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43B4C-6C6C-480C-AE0C-FD9D94DA1533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F131-F82D-4980-A993-218D296A2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wide.erau.edu/index.html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1B41-0569-4B68-8122-6F22F52907B8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3315-3C58-40CC-ABAB-2551B0ED6F73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B07A-ED36-47C2-AD5A-154968176DA8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8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 userDrawn="1"/>
        </p:nvGrpSpPr>
        <p:grpSpPr bwMode="auto">
          <a:xfrm>
            <a:off x="0" y="0"/>
            <a:ext cx="9144000" cy="1697038"/>
            <a:chOff x="-1" y="0"/>
            <a:chExt cx="9144001" cy="1696352"/>
          </a:xfrm>
        </p:grpSpPr>
        <p:sp>
          <p:nvSpPr>
            <p:cNvPr id="5" name="Rectangle 4"/>
            <p:cNvSpPr/>
            <p:nvPr userDrawn="1"/>
          </p:nvSpPr>
          <p:spPr>
            <a:xfrm>
              <a:off x="-1" y="0"/>
              <a:ext cx="9144001" cy="737890"/>
            </a:xfrm>
            <a:prstGeom prst="rect">
              <a:avLst/>
            </a:prstGeom>
            <a:solidFill>
              <a:srgbClr val="00488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152399" y="679175"/>
              <a:ext cx="8991601" cy="58872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Pentagon 6"/>
            <p:cNvSpPr/>
            <p:nvPr userDrawn="1"/>
          </p:nvSpPr>
          <p:spPr>
            <a:xfrm>
              <a:off x="-1" y="217400"/>
              <a:ext cx="4313238" cy="1152059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Pentagon 7"/>
            <p:cNvSpPr/>
            <p:nvPr userDrawn="1"/>
          </p:nvSpPr>
          <p:spPr>
            <a:xfrm>
              <a:off x="-1" y="272940"/>
              <a:ext cx="4254500" cy="108699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-1" y="737890"/>
              <a:ext cx="9144001" cy="958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0" name="Picture 4" descr="http://worldwide.erau.edu/Assets/worldwide/images/map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6"/>
          <a:stretch>
            <a:fillRect/>
          </a:stretch>
        </p:blipFill>
        <p:spPr bwMode="auto">
          <a:xfrm>
            <a:off x="3851275" y="171450"/>
            <a:ext cx="33496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orldwide.erau.edu/Assets/worldwide/images/erau-logo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14313"/>
            <a:ext cx="18732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6762750"/>
            <a:ext cx="914400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49EF-2AA1-4156-B75D-20BBCBA78355}" type="datetime1">
              <a:rPr lang="en-US" smtClean="0"/>
              <a:t>9/20/21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BBE62-5E99-4205-B281-53EC6CB228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73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25F4-96EB-4213-AFAE-390EB3FB0644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8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52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99F2-8B4A-44B1-9A6B-6C724963B4E4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4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28AA-0816-4C46-AF05-2B0DD60186C2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4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9462-3C3B-411A-891C-1B90E7B76DF7}" type="datetime1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9D94-15F3-41FC-B3AD-F93ED7D92138}" type="datetime1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1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4699-9B8D-42CA-886A-7EEC4C035E20}" type="datetime1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7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765F-878C-4881-9355-A651EF6F2389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E4DE-8D14-45C5-A702-10493FDBD57D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B9D6D-0BF0-4032-BFE8-F6B9866F5216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3999" cy="8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571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5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frm=1&amp;source=images&amp;cd=&amp;cad=rja&amp;docid=oEWxJNgUlGFcFM&amp;tbnid=rh6WhE0dz_G7dM:&amp;ved=0CAUQjRw&amp;url=https://www.hds.utc.fr/lafmaa/AeroSpace_Vehicle.html&amp;ei=B5QvUvbnC4P48wSHl4DIBg&amp;psig=AFQjCNGXxjbT5EDRPUa6oW2FYrTsqNfN-w&amp;ust=1378934545498567" TargetMode="External"/><Relationship Id="rId13" Type="http://schemas.openxmlformats.org/officeDocument/2006/relationships/hyperlink" Target="http://www.google.com/url?sa=i&amp;rct=j&amp;q=&amp;esrc=s&amp;frm=1&amp;source=images&amp;cd=&amp;cad=rja&amp;docid=AOnBTDS7dYqBlM&amp;tbnid=FI0miTlhWepTjM:&amp;ved=0CAUQjRw&amp;url=http://www.uasvision.com/2012/09/03/rheinmetall-airborne-systems-tactical-hybrid-uas/&amp;ei=zZUvUuneEJPm9gTd_IGwBg&amp;psig=AFQjCNEUWkvgAFVf8sAC0mklOstTVsoXZQ&amp;ust=1378936534076702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frm=1&amp;source=images&amp;cd=&amp;cad=rja&amp;docid=z5x3QPNw1CyegM&amp;tbnid=wkSYTcYxO8um8M:&amp;ved=0CAUQjRw&amp;url=http://www.aviationnews.eu/2008/12/18/boeing-a160t-unmanned-rotorcraft-shifts-gears-in-flight-passes-100-flight-hours/&amp;ei=wZMvUrqTB4G89gTnp4CgBw&amp;psig=AFQjCNGXxjbT5EDRPUa6oW2FYrTsqNfN-w&amp;ust=1378934545498567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com/url?sa=i&amp;rct=j&amp;q=&amp;esrc=s&amp;frm=1&amp;source=images&amp;cd=&amp;cad=rja&amp;docid=bcgtMBbDxIOTuM&amp;tbnid=tR_ncZRxjDRLKM:&amp;ved=0CAUQjRw&amp;url=http://store01.prostores.com/servlet/myasianart/the-2891/V-dsh-150-Saab-Skeldar-Rotorcraft/Detail&amp;ei=6ZMvUtDnA4bk9ATTrIGoBg&amp;psig=AFQjCNGXxjbT5EDRPUa6oW2FYrTsqNfN-w&amp;ust=1378934545498567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5" Type="http://schemas.openxmlformats.org/officeDocument/2006/relationships/image" Target="../media/image26.png"/><Relationship Id="rId10" Type="http://schemas.openxmlformats.org/officeDocument/2006/relationships/hyperlink" Target="http://www.google.com/url?sa=i&amp;rct=j&amp;q=&amp;esrc=s&amp;frm=1&amp;source=images&amp;cd=&amp;cad=rja&amp;docid=dfsjm9pUXcLQ9M&amp;tbnid=L0O57xqUqkQnfM:&amp;ved=0CAUQjRw&amp;url=http://www.vito.be/VITO/EN/HomepageAdmin/Home/WetenschappelijkOnderzoek/Aardobservatie/p_Efficient_data_acquisition.htm&amp;ei=RpQvUqX1HYve8ATrkoHgCQ&amp;psig=AFQjCNGXxjbT5EDRPUa6oW2FYrTsqNfN-w&amp;ust=1378934545498567" TargetMode="External"/><Relationship Id="rId4" Type="http://schemas.openxmlformats.org/officeDocument/2006/relationships/hyperlink" Target="http://www.google.com/url?sa=i&amp;rct=j&amp;q=&amp;esrc=s&amp;frm=1&amp;source=images&amp;cd=&amp;cad=rja&amp;docid=dFnpACri5p5QJM&amp;tbnid=AitrajAyyxyTbM:&amp;ved=0CAUQjRw&amp;url=http://www.spacewar.com/reports/Northrop_Grumman_To_Advance_Design_Of_Unmanned_Combat_Armed_Rotorcraft.html&amp;ei=1pMvUqyyDIvm9gT0_YDABg&amp;psig=AFQjCNGXxjbT5EDRPUa6oW2FYrTsqNfN-w&amp;ust=1378934545498567" TargetMode="External"/><Relationship Id="rId9" Type="http://schemas.openxmlformats.org/officeDocument/2006/relationships/image" Target="../media/image22.jpeg"/><Relationship Id="rId1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4267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Dr. Florian Hafner, Embry-Riddle Aeronautical University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30480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Introduction to Unmanned Aerial System (UAS)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519446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Thanks to Dr. Brent A. </a:t>
            </a:r>
            <a:r>
              <a:rPr lang="en-US" sz="1600" b="1" dirty="0" err="1">
                <a:solidFill>
                  <a:schemeClr val="bg1"/>
                </a:solidFill>
              </a:rPr>
              <a:t>Terwilliger</a:t>
            </a:r>
            <a:r>
              <a:rPr lang="en-US" sz="1600" b="1" dirty="0">
                <a:solidFill>
                  <a:schemeClr val="bg1"/>
                </a:solidFill>
              </a:rPr>
              <a:t> &amp; Dr. Robert Deters, Embry-Riddle Aeronautical University</a:t>
            </a:r>
          </a:p>
        </p:txBody>
      </p:sp>
      <p:pic>
        <p:nvPicPr>
          <p:cNvPr id="11" name="Picture 2" descr="C:\Users\Ralph\Desktop\Desk FY12 RWDC\RWDC Graphics\RWDC Projection Graphic\Projection Low Res\RWDC Light Pollution Projection Low Res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9429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52600" y="2442603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Innovation Engine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1100" y="338357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Types of Unmanned Planes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5791200"/>
            <a:ext cx="7848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Thanks to Dr. Florian Hafner, Dr. Brent A. Terwilliger &amp; Dr. Robert Deters, Embry-Riddle Aeronautical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2784861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6" descr="http://www.aviationnews.eu/blog/wp-content/uploads/2008/12/air_uav_a160t_1k_test_payload_l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066800"/>
            <a:ext cx="31940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8" descr="http://www.spacewar.com/images/uav-firescout-b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205" y="762635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10" descr="http://store01.prostores.com/myasianart/catalog/63c8_1_2891_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0025"/>
            <a:ext cx="2857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12" descr="https://www.hds.utc.fr/lafmaa/imagenes/X8_0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714875"/>
            <a:ext cx="26289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14" descr="http://www.vito.be/NR/rdonlyres/DAC1097F-3AA4-41F6-805B-5313645EE17D/0/Missions_Efficientdat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4783138"/>
            <a:ext cx="32194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30775"/>
            <a:ext cx="2808288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9" name="Picture 19" descr="http://www.uasvision.com/wp-content/uploads/2012/09/X1_SKY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5" y="955178"/>
            <a:ext cx="28194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0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1800"/>
            <a:ext cx="29765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BE62-5E99-4205-B281-53EC6CB22823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600" b="1" dirty="0"/>
              <a:t>Questions ???</a:t>
            </a:r>
            <a:endParaRPr lang="en-US" altLang="en-US" sz="2800" b="1" dirty="0"/>
          </a:p>
          <a:p>
            <a:pPr marL="0" indent="0" algn="ctr">
              <a:buNone/>
            </a:pPr>
            <a:endParaRPr lang="en-US" sz="18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3500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3600" b="1" dirty="0"/>
              <a:t>UAS Classification by Size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24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</a:t>
            </a:fld>
            <a:endParaRPr lang="en-US"/>
          </a:p>
        </p:txBody>
      </p:sp>
      <p:pic>
        <p:nvPicPr>
          <p:cNvPr id="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84324"/>
            <a:ext cx="4451350" cy="4954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"/>
          <p:cNvSpPr txBox="1">
            <a:spLocks noChangeArrowheads="1"/>
          </p:cNvSpPr>
          <p:nvPr/>
        </p:nvSpPr>
        <p:spPr bwMode="auto">
          <a:xfrm>
            <a:off x="7239000" y="4911982"/>
            <a:ext cx="152717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*Source: </a:t>
            </a:r>
            <a:r>
              <a:rPr lang="en-US" altLang="en-US" sz="1200" dirty="0"/>
              <a:t>: Congressional Budget Office, Policy Options for Unmanned Aircraft Systems, Publication 4083, Washington,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DC, June 2011</a:t>
            </a:r>
          </a:p>
        </p:txBody>
      </p:sp>
    </p:spTree>
    <p:extLst>
      <p:ext uri="{BB962C8B-B14F-4D97-AF65-F5344CB8AC3E}">
        <p14:creationId xmlns:p14="http://schemas.microsoft.com/office/powerpoint/2010/main" val="298356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3600" b="1" dirty="0"/>
              <a:t>UAS Classification by Weight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24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461806" cy="399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943600" y="5983287"/>
            <a:ext cx="3127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*Source: </a:t>
            </a:r>
            <a:r>
              <a:rPr lang="en-US" altLang="en-US" sz="1200" dirty="0"/>
              <a:t>: </a:t>
            </a:r>
            <a:r>
              <a:rPr lang="en-US" altLang="en-US" sz="1200" dirty="0" err="1"/>
              <a:t>Weibel</a:t>
            </a:r>
            <a:r>
              <a:rPr lang="en-US" altLang="en-US" sz="1200" dirty="0"/>
              <a:t> and </a:t>
            </a:r>
            <a:r>
              <a:rPr lang="en-US" altLang="en-US" sz="1200" dirty="0" err="1"/>
              <a:t>Hansman</a:t>
            </a:r>
            <a:r>
              <a:rPr lang="en-US" altLang="en-US" sz="1200" dirty="0"/>
              <a:t>, 2004. Safety considerations for operation of different classes of UAVs  in the NAS. Chicago, IL.</a:t>
            </a:r>
          </a:p>
        </p:txBody>
      </p:sp>
    </p:spTree>
    <p:extLst>
      <p:ext uri="{BB962C8B-B14F-4D97-AF65-F5344CB8AC3E}">
        <p14:creationId xmlns:p14="http://schemas.microsoft.com/office/powerpoint/2010/main" val="64469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2800" b="1" dirty="0"/>
              <a:t>Types of Drones you may Consider</a:t>
            </a:r>
          </a:p>
          <a:p>
            <a:pPr marL="0" indent="0" algn="ctr">
              <a:buNone/>
            </a:pPr>
            <a:endParaRPr lang="en-US" sz="1800" dirty="0"/>
          </a:p>
          <a:p>
            <a:r>
              <a:rPr lang="en-US" sz="2600" dirty="0"/>
              <a:t>Fixed Wing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Multi Rotor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Single Rotor Helicopter</a:t>
            </a:r>
          </a:p>
          <a:p>
            <a:pPr marL="0" indent="0">
              <a:buNone/>
            </a:pPr>
            <a:br>
              <a:rPr lang="en-US" sz="2200" dirty="0"/>
            </a:br>
            <a:br>
              <a:rPr lang="en-US" sz="2200" dirty="0"/>
            </a:br>
            <a:endParaRPr lang="en-US" sz="2200" dirty="0"/>
          </a:p>
          <a:p>
            <a:r>
              <a:rPr lang="en-US" sz="2600" dirty="0"/>
              <a:t>Fixed Wing Hybrid VTOL</a:t>
            </a:r>
          </a:p>
        </p:txBody>
      </p:sp>
      <p:pic>
        <p:nvPicPr>
          <p:cNvPr id="24578" name="Picture 2" descr="Australian UAV two DJI insp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779" y="2743200"/>
            <a:ext cx="2506821" cy="167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fixed_wing_drone_aerial_mapping_bram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2364407" cy="156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yamaha_rmax_agricultural_single_rotor_dr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01" y="4077421"/>
            <a:ext cx="2518838" cy="179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amazon prime air drone hybrid VT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32633"/>
            <a:ext cx="2443211" cy="16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39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800" b="1" dirty="0"/>
              <a:t>Types of Drones you may Consider</a:t>
            </a:r>
          </a:p>
          <a:p>
            <a:pPr marL="0" indent="0" algn="ctr">
              <a:buNone/>
            </a:pPr>
            <a:endParaRPr lang="en-US" sz="1800" dirty="0"/>
          </a:p>
          <a:p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23038"/>
            <a:ext cx="6517536" cy="4850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6380914"/>
            <a:ext cx="380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*Source: Drone Industry Insights, 2016</a:t>
            </a:r>
          </a:p>
        </p:txBody>
      </p:sp>
    </p:spTree>
    <p:extLst>
      <p:ext uri="{BB962C8B-B14F-4D97-AF65-F5344CB8AC3E}">
        <p14:creationId xmlns:p14="http://schemas.microsoft.com/office/powerpoint/2010/main" val="347884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800" b="1" dirty="0"/>
              <a:t>Pros &amp; Cons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51385" y="1579565"/>
            <a:ext cx="1601300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747474"/>
                </a:solidFill>
                <a:effectLst/>
                <a:latin typeface="PT Sans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217235"/>
              </p:ext>
            </p:extLst>
          </p:nvPr>
        </p:nvGraphicFramePr>
        <p:xfrm>
          <a:off x="457200" y="1417321"/>
          <a:ext cx="8229600" cy="520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1038100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53170007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17036449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599049383"/>
                    </a:ext>
                  </a:extLst>
                </a:gridCol>
              </a:tblGrid>
              <a:tr h="47463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Typical 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879335"/>
                  </a:ext>
                </a:extLst>
              </a:tr>
              <a:tr h="87605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Multi-Rotor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Accessibility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Ease of use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VTOL and hover flight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Good camera control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Can operate in a confined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Short flight times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Small payload capacity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Aerial Photography and Video Aerial Inspection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966407"/>
                  </a:ext>
                </a:extLst>
              </a:tr>
              <a:tr h="5600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Fixed-Wing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Long endurance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Large area coverage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Fast flight speed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Launch and recovery needs a lot of space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no VTOL/hover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Harder to fly, more training needed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Aerial Mapping, Pipeline and Power line inspection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788796"/>
                  </a:ext>
                </a:extLst>
              </a:tr>
              <a:tr h="7180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Single-Rotor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VTOL and hover flight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Long endurance (with gas power)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Heavier payload 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More dangerous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Harder to fly, more training needed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Aerial LIDAR laser scanning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977925"/>
                  </a:ext>
                </a:extLst>
              </a:tr>
              <a:tr h="8306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Fixed-Wing 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VTOL and long-endurance flight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Not perfect at either hovering or forward flight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Still in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Drone Delivery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33886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68030" y="6544233"/>
            <a:ext cx="300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*Source: Australian UAV, 2016</a:t>
            </a:r>
          </a:p>
        </p:txBody>
      </p:sp>
    </p:spTree>
    <p:extLst>
      <p:ext uri="{BB962C8B-B14F-4D97-AF65-F5344CB8AC3E}">
        <p14:creationId xmlns:p14="http://schemas.microsoft.com/office/powerpoint/2010/main" val="2331281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600" b="1" dirty="0">
                <a:solidFill>
                  <a:schemeClr val="accent3">
                    <a:lumMod val="75000"/>
                  </a:schemeClr>
                </a:solidFill>
              </a:rPr>
              <a:t>You will design your own !!!</a:t>
            </a:r>
          </a:p>
          <a:p>
            <a:pPr marL="0" indent="0" algn="ctr">
              <a:buNone/>
            </a:pPr>
            <a:endParaRPr lang="en-US" altLang="en-US" sz="2800" b="1" dirty="0"/>
          </a:p>
          <a:p>
            <a:pPr marL="0" indent="0" algn="ctr">
              <a:buNone/>
            </a:pPr>
            <a:r>
              <a:rPr lang="en-US" altLang="en-US" sz="2800" b="1" dirty="0"/>
              <a:t>But here are some basic commercial ones that are available </a:t>
            </a:r>
          </a:p>
          <a:p>
            <a:pPr marL="0" indent="0" algn="ctr">
              <a:buNone/>
            </a:pPr>
            <a:endParaRPr lang="en-US" sz="18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31312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800" b="1" dirty="0"/>
              <a:t>Rotary Drones</a:t>
            </a:r>
          </a:p>
          <a:p>
            <a:pPr marL="0" indent="0" algn="ctr">
              <a:buNone/>
            </a:pPr>
            <a:endParaRPr lang="en-US" sz="1800" dirty="0"/>
          </a:p>
          <a:p>
            <a:endParaRPr lang="en-US" sz="2600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60388" y="1798638"/>
            <a:ext cx="2062162" cy="2571750"/>
            <a:chOff x="334963" y="1503363"/>
            <a:chExt cx="2641600" cy="3249612"/>
          </a:xfrm>
        </p:grpSpPr>
        <p:pic>
          <p:nvPicPr>
            <p:cNvPr id="8" name="Picture 2" descr="C:\Users\jmaja\Desktop\UNLOKTOXL\Workshop\images\Draganflyer-X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63" y="1503363"/>
              <a:ext cx="2641600" cy="207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1035050" y="3733800"/>
              <a:ext cx="1645203" cy="388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Palatino Linotype" panose="02040502050505030304" pitchFamily="18" charset="0"/>
                </a:rPr>
                <a:t>DraganFly</a:t>
              </a:r>
              <a:r>
                <a:rPr lang="en-US" altLang="en-US" sz="1400" dirty="0">
                  <a:latin typeface="Palatino Linotype" panose="02040502050505030304" pitchFamily="18" charset="0"/>
                </a:rPr>
                <a:t> X6</a:t>
              </a: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1173163" y="4121150"/>
              <a:ext cx="725270" cy="350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Palatino Linotype" panose="02040502050505030304" pitchFamily="18" charset="0"/>
                </a:rPr>
                <a:t>$2K +</a:t>
              </a:r>
            </a:p>
          </p:txBody>
        </p:sp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722313" y="4491038"/>
              <a:ext cx="18669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Palatino Linotype" panose="02040502050505030304" pitchFamily="18" charset="0"/>
                </a:rPr>
                <a:t>http://www.draganfly.com</a:t>
              </a:r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3532188" y="1404938"/>
            <a:ext cx="2438400" cy="2254250"/>
            <a:chOff x="3048000" y="1717602"/>
            <a:chExt cx="2967038" cy="3036961"/>
          </a:xfrm>
        </p:grpSpPr>
        <p:pic>
          <p:nvPicPr>
            <p:cNvPr id="13" name="Picture 3" descr="C:\Users\jmaja\Desktop\UNLOKTOXL\Workshop\images\pp_md4-200_010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717602"/>
              <a:ext cx="2967038" cy="182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3352800" y="3646488"/>
              <a:ext cx="2344927" cy="41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Palatino Linotype" panose="02040502050505030304" pitchFamily="18" charset="0"/>
                </a:rPr>
                <a:t>MicroDrone MD4-200</a:t>
              </a:r>
            </a:p>
          </p:txBody>
        </p:sp>
        <p:sp>
          <p:nvSpPr>
            <p:cNvPr id="15" name="TextBox 9"/>
            <p:cNvSpPr txBox="1">
              <a:spLocks noChangeArrowheads="1"/>
            </p:cNvSpPr>
            <p:nvPr/>
          </p:nvSpPr>
          <p:spPr bwMode="auto">
            <a:xfrm>
              <a:off x="3867150" y="4070351"/>
              <a:ext cx="1153153" cy="41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Palatino Linotype" panose="02040502050505030304" pitchFamily="18" charset="0"/>
                </a:rPr>
                <a:t>€ 25,000 +</a:t>
              </a:r>
            </a:p>
          </p:txBody>
        </p:sp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3476625" y="4492625"/>
              <a:ext cx="20447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latin typeface="Palatino Linotype" panose="02040502050505030304" pitchFamily="18" charset="0"/>
                </a:rPr>
                <a:t>http://www.microdrones.com</a:t>
              </a: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97613" y="1882775"/>
            <a:ext cx="2728912" cy="2506663"/>
            <a:chOff x="5551500" y="1502974"/>
            <a:chExt cx="2729778" cy="2028033"/>
          </a:xfrm>
        </p:grpSpPr>
        <p:pic>
          <p:nvPicPr>
            <p:cNvPr id="18" name="Picture 1" descr="DSC_0240 (1)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500" y="1502974"/>
              <a:ext cx="2729778" cy="1333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8"/>
            <p:cNvSpPr txBox="1">
              <a:spLocks noChangeArrowheads="1"/>
            </p:cNvSpPr>
            <p:nvPr/>
          </p:nvSpPr>
          <p:spPr bwMode="auto">
            <a:xfrm>
              <a:off x="6401575" y="2826368"/>
              <a:ext cx="13420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Palatino Linotype" panose="02040502050505030304" pitchFamily="18" charset="0"/>
                </a:rPr>
                <a:t>Mikrokopter</a:t>
              </a:r>
            </a:p>
          </p:txBody>
        </p:sp>
        <p:sp>
          <p:nvSpPr>
            <p:cNvPr id="20" name="TextBox 9"/>
            <p:cNvSpPr txBox="1">
              <a:spLocks noChangeArrowheads="1"/>
            </p:cNvSpPr>
            <p:nvPr/>
          </p:nvSpPr>
          <p:spPr bwMode="auto">
            <a:xfrm>
              <a:off x="6632282" y="3104327"/>
              <a:ext cx="8819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Palatino Linotype" panose="02040502050505030304" pitchFamily="18" charset="0"/>
                </a:rPr>
                <a:t>$ 3- $15k</a:t>
              </a:r>
            </a:p>
          </p:txBody>
        </p:sp>
        <p:sp>
          <p:nvSpPr>
            <p:cNvPr id="21" name="TextBox 10"/>
            <p:cNvSpPr txBox="1">
              <a:spLocks noChangeArrowheads="1"/>
            </p:cNvSpPr>
            <p:nvPr/>
          </p:nvSpPr>
          <p:spPr bwMode="auto">
            <a:xfrm>
              <a:off x="6162878" y="3329844"/>
              <a:ext cx="1468872" cy="20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latin typeface="Palatino Linotype" panose="02040502050505030304" pitchFamily="18" charset="0"/>
                </a:rPr>
                <a:t>http://www.mikrokopter.us/</a:t>
              </a: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76675" y="5676900"/>
            <a:ext cx="191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Palatino Linotype" panose="02040502050505030304" pitchFamily="18" charset="0"/>
              </a:rPr>
              <a:t>DJI Phantom (&lt;$1000)</a:t>
            </a:r>
            <a:endParaRPr lang="en-US" altLang="en-US" sz="1400"/>
          </a:p>
        </p:txBody>
      </p:sp>
      <p:pic>
        <p:nvPicPr>
          <p:cNvPr id="23" name="Picture 1" descr="dji_phantom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3879850"/>
            <a:ext cx="3351212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5772150" y="5711825"/>
            <a:ext cx="2724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latin typeface="Palatino Linotype" panose="02040502050505030304" pitchFamily="18" charset="0"/>
              </a:rPr>
              <a:t>http://www.dji.com/product/phantom-2/</a:t>
            </a:r>
          </a:p>
        </p:txBody>
      </p:sp>
    </p:spTree>
    <p:extLst>
      <p:ext uri="{BB962C8B-B14F-4D97-AF65-F5344CB8AC3E}">
        <p14:creationId xmlns:p14="http://schemas.microsoft.com/office/powerpoint/2010/main" val="13782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800" b="1" dirty="0"/>
              <a:t>Fixed Wing</a:t>
            </a:r>
          </a:p>
          <a:p>
            <a:pPr marL="0" indent="0" algn="ctr">
              <a:buNone/>
            </a:pPr>
            <a:endParaRPr lang="en-US" sz="1800" dirty="0"/>
          </a:p>
          <a:p>
            <a:endParaRPr lang="en-US" sz="2600" dirty="0"/>
          </a:p>
        </p:txBody>
      </p:sp>
      <p:pic>
        <p:nvPicPr>
          <p:cNvPr id="25" name="Picture 2" descr="C:\Users\jmaja\Desktop\PrecAg\images\big_swinglet_c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9425"/>
            <a:ext cx="508635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1644650" y="2944812"/>
            <a:ext cx="1700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Palatino Linotype" panose="02040502050505030304" pitchFamily="18" charset="0"/>
              </a:rPr>
              <a:t>Swinglet CAM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1557337" y="3346450"/>
            <a:ext cx="1874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Palatino Linotype" panose="02040502050505030304" pitchFamily="18" charset="0"/>
              </a:rPr>
              <a:t>http://www.sensefly.com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6533356" y="3540125"/>
            <a:ext cx="184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Palatino Linotype" panose="02040502050505030304" pitchFamily="18" charset="0"/>
              </a:rPr>
              <a:t>Trimble-</a:t>
            </a:r>
            <a:r>
              <a:rPr lang="en-US" altLang="en-US" sz="1600" dirty="0" err="1">
                <a:latin typeface="Palatino Linotype" panose="02040502050505030304" pitchFamily="18" charset="0"/>
              </a:rPr>
              <a:t>Gatewing</a:t>
            </a:r>
            <a:endParaRPr lang="en-US" altLang="en-US" sz="1600" dirty="0">
              <a:latin typeface="Palatino Linotype" panose="02040502050505030304" pitchFamily="18" charset="0"/>
            </a:endParaRPr>
          </a:p>
        </p:txBody>
      </p:sp>
      <p:pic>
        <p:nvPicPr>
          <p:cNvPr id="29" name="Picture 3" descr="trimble_gatew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749425"/>
            <a:ext cx="305911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6582568" y="3822700"/>
            <a:ext cx="174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Palatino Linotype" panose="02040502050505030304" pitchFamily="18" charset="0"/>
              </a:rPr>
              <a:t>http://uas.trimble.com/</a:t>
            </a: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3544887" y="5848350"/>
            <a:ext cx="1814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Precision Hawk</a:t>
            </a:r>
          </a:p>
        </p:txBody>
      </p:sp>
      <p:pic>
        <p:nvPicPr>
          <p:cNvPr id="33" name="Picture 1" descr="precisionhaw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7" y="3814762"/>
            <a:ext cx="41656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52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7356</TotalTime>
  <Words>389</Words>
  <Application>Microsoft Macintosh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Palatino Linotype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World Design Challenge:  The Nations Innovation Engine</dc:title>
  <dc:creator>Robert</dc:creator>
  <cp:lastModifiedBy>Microsoft Office User</cp:lastModifiedBy>
  <cp:revision>275</cp:revision>
  <dcterms:created xsi:type="dcterms:W3CDTF">2013-01-03T20:44:39Z</dcterms:created>
  <dcterms:modified xsi:type="dcterms:W3CDTF">2021-09-20T19:11:31Z</dcterms:modified>
</cp:coreProperties>
</file>