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9"/>
  </p:notesMasterIdLst>
  <p:sldIdLst>
    <p:sldId id="267" r:id="rId2"/>
    <p:sldId id="268" r:id="rId3"/>
    <p:sldId id="270" r:id="rId4"/>
    <p:sldId id="269" r:id="rId5"/>
    <p:sldId id="271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291" r:id="rId24"/>
    <p:sldId id="293" r:id="rId25"/>
    <p:sldId id="292" r:id="rId26"/>
    <p:sldId id="272" r:id="rId27"/>
    <p:sldId id="301" r:id="rId28"/>
    <p:sldId id="294" r:id="rId29"/>
    <p:sldId id="295" r:id="rId30"/>
    <p:sldId id="296" r:id="rId31"/>
    <p:sldId id="297" r:id="rId32"/>
    <p:sldId id="298" r:id="rId33"/>
    <p:sldId id="299" r:id="rId34"/>
    <p:sldId id="300" r:id="rId35"/>
    <p:sldId id="302" r:id="rId36"/>
    <p:sldId id="303" r:id="rId37"/>
    <p:sldId id="304" r:id="rId38"/>
    <p:sldId id="305" r:id="rId39"/>
    <p:sldId id="306" r:id="rId40"/>
    <p:sldId id="307" r:id="rId41"/>
    <p:sldId id="308" r:id="rId42"/>
    <p:sldId id="309" r:id="rId43"/>
    <p:sldId id="310" r:id="rId44"/>
    <p:sldId id="311" r:id="rId45"/>
    <p:sldId id="312" r:id="rId46"/>
    <p:sldId id="313" r:id="rId47"/>
    <p:sldId id="273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04" autoAdjust="0"/>
    <p:restoredTop sz="92381" autoAdjust="0"/>
  </p:normalViewPr>
  <p:slideViewPr>
    <p:cSldViewPr>
      <p:cViewPr varScale="1">
        <p:scale>
          <a:sx n="118" d="100"/>
          <a:sy n="118" d="100"/>
        </p:scale>
        <p:origin x="1912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743B4C-6C6C-480C-AE0C-FD9D94DA1533}" type="datetimeFigureOut">
              <a:rPr lang="en-US" smtClean="0"/>
              <a:t>9/20/21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43F131-F82D-4980-A993-218D296A2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619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Ralph\Desktop\Desk FY12 RWDC\RWDC Graphics\RWDC Projection Graphic\Projection Low Res\RWDC Light Pollution Projection Low Res 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350" y="0"/>
            <a:ext cx="94297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619125" y="5410200"/>
            <a:ext cx="7924800" cy="461665"/>
          </a:xfrm>
          <a:prstGeom prst="rect">
            <a:avLst/>
          </a:prstGeom>
          <a:solidFill>
            <a:schemeClr val="tx2">
              <a:lumMod val="60000"/>
              <a:lumOff val="40000"/>
              <a:alpha val="73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Dr. Florian Hafner, Embry-Riddle Aeronautical University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1752600" y="2442603"/>
            <a:ext cx="594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The Innovation Engine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685800" y="5913580"/>
            <a:ext cx="7924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Thanks to Dr. Brent A. </a:t>
            </a:r>
            <a:r>
              <a:rPr lang="en-US" sz="1600" b="1" dirty="0" err="1">
                <a:solidFill>
                  <a:schemeClr val="bg1"/>
                </a:solidFill>
              </a:rPr>
              <a:t>Terwilliger</a:t>
            </a:r>
            <a:r>
              <a:rPr lang="en-US" sz="1600" b="1" dirty="0">
                <a:solidFill>
                  <a:schemeClr val="bg1"/>
                </a:solidFill>
              </a:rPr>
              <a:t> &amp; Dr. Robert Deters, Embry-Riddle Aeronautical University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150489"/>
            <a:ext cx="7772400" cy="2031111"/>
          </a:xfrm>
        </p:spPr>
        <p:txBody>
          <a:bodyPr anchor="t"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266E0-B512-4E1E-9108-859DE0FD1E03}" type="datetime1">
              <a:rPr lang="en-US" smtClean="0"/>
              <a:t>9/20/21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AB45-60AC-48CE-8F9E-28139772C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311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803E6-354F-4A8A-9D2F-ED58D86DB847}" type="datetime1">
              <a:rPr lang="en-US" smtClean="0"/>
              <a:t>9/20/21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AB45-60AC-48CE-8F9E-28139772C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612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75AFF-46EA-40B3-B54D-EDAB6626F7B2}" type="datetime1">
              <a:rPr lang="en-US" smtClean="0"/>
              <a:t>9/20/21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AB45-60AC-48CE-8F9E-28139772C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282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55478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48D7F-CFC2-4E5A-A812-758D5622B966}" type="datetime1">
              <a:rPr lang="en-US" smtClean="0"/>
              <a:t>9/20/21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AB45-60AC-48CE-8F9E-28139772CED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862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05526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2DDFC-BB8F-46A9-8C51-B06FD41FDF72}" type="datetime1">
              <a:rPr lang="en-US" smtClean="0"/>
              <a:t>9/20/21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AB45-60AC-48CE-8F9E-28139772C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045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05201-4568-491D-9816-3198FE09F391}" type="datetime1">
              <a:rPr lang="en-US" smtClean="0"/>
              <a:t>9/20/21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AB45-60AC-48CE-8F9E-28139772C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149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6C8DF-6F0E-4B04-934D-67DA64D429E6}" type="datetime1">
              <a:rPr lang="en-US" smtClean="0"/>
              <a:t>9/20/21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AB45-60AC-48CE-8F9E-28139772C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223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68362"/>
            <a:ext cx="8229600" cy="6556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C8C6E-7531-4A37-A6C5-89BAE0006155}" type="datetime1">
              <a:rPr lang="en-US" smtClean="0"/>
              <a:t>9/20/21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AB45-60AC-48CE-8F9E-28139772C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813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48DE1-6C13-403F-8B7B-AB33E97CA790}" type="datetime1">
              <a:rPr lang="en-US" smtClean="0"/>
              <a:t>9/20/21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AB45-60AC-48CE-8F9E-28139772C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076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77011-27FE-4927-9A41-ADB468D16D3C}" type="datetime1">
              <a:rPr lang="en-US" smtClean="0"/>
              <a:t>9/20/21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AB45-60AC-48CE-8F9E-28139772C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35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C949A-2B2C-482F-A40D-C021B538A17F}" type="datetime1">
              <a:rPr lang="en-US" smtClean="0"/>
              <a:t>9/20/21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AB45-60AC-48CE-8F9E-28139772C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95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118AB3-34D6-4013-A5E7-C94181B3FD01}" type="datetime1">
              <a:rPr lang="en-US" smtClean="0"/>
              <a:t>9/20/21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CAAB45-60AC-48CE-8F9E-28139772CED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3999" cy="862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55711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4267200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Dr. Florian Hafner, Embry-Riddle Aeronautical University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0" y="3048000"/>
            <a:ext cx="7086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Introduction to Unmanned Aerial System (UAS)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6519446"/>
            <a:ext cx="7924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Thanks to Dr. Brent A. </a:t>
            </a:r>
            <a:r>
              <a:rPr lang="en-US" sz="1600" b="1" dirty="0" err="1">
                <a:solidFill>
                  <a:schemeClr val="bg1"/>
                </a:solidFill>
              </a:rPr>
              <a:t>Terwilliger</a:t>
            </a:r>
            <a:r>
              <a:rPr lang="en-US" sz="1600" b="1" dirty="0">
                <a:solidFill>
                  <a:schemeClr val="bg1"/>
                </a:solidFill>
              </a:rPr>
              <a:t> &amp; Dr. Robert Deters, Embry-Riddle Aeronautical University</a:t>
            </a:r>
          </a:p>
        </p:txBody>
      </p:sp>
      <p:pic>
        <p:nvPicPr>
          <p:cNvPr id="17" name="Picture 2" descr="C:\Users\Ralph\Desktop\Desk FY12 RWDC\RWDC Graphics\RWDC Projection Graphic\Projection Low Res\RWDC Light Pollution Projection Low Res 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350" y="0"/>
            <a:ext cx="94297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752600" y="2442603"/>
            <a:ext cx="594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The Innovation Engine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181100" y="3383577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Creo: Computer Aided Design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90600" y="5867400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>
                <a:solidFill>
                  <a:schemeClr val="bg1"/>
                </a:solidFill>
              </a:rPr>
              <a:t>Thanks to Dr. Florian Hafner, Dr. Brent A. Terwilliger &amp; Dr. Robert Deters, Embry-Riddle Aeronautical University</a:t>
            </a:r>
          </a:p>
        </p:txBody>
      </p:sp>
    </p:spTree>
    <p:extLst>
      <p:ext uri="{BB962C8B-B14F-4D97-AF65-F5344CB8AC3E}">
        <p14:creationId xmlns:p14="http://schemas.microsoft.com/office/powerpoint/2010/main" val="27848611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AB45-60AC-48CE-8F9E-28139772CED5}" type="slidenum">
              <a:rPr lang="en-US" smtClean="0"/>
              <a:t>10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0AE0393-1F11-4F0A-B2A5-05074B7CA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0DA5CF9-C75A-46BA-8A05-AEF4115DE6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E45F29D4-BD97-491A-9206-6E474D52ABC0}"/>
              </a:ext>
            </a:extLst>
          </p:cNvPr>
          <p:cNvGrpSpPr/>
          <p:nvPr/>
        </p:nvGrpSpPr>
        <p:grpSpPr>
          <a:xfrm>
            <a:off x="2057400" y="520284"/>
            <a:ext cx="4737726" cy="1651575"/>
            <a:chOff x="4419600" y="1220637"/>
            <a:chExt cx="4737726" cy="1651575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3223496-EAEE-45A5-BE3B-9B3274FC10DE}"/>
                </a:ext>
              </a:extLst>
            </p:cNvPr>
            <p:cNvSpPr txBox="1"/>
            <p:nvPr/>
          </p:nvSpPr>
          <p:spPr>
            <a:xfrm>
              <a:off x="6019800" y="2287437"/>
              <a:ext cx="313752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Draw a Rectangle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B199B2C5-359F-4104-8B9E-DA459E8700DB}"/>
                </a:ext>
              </a:extLst>
            </p:cNvPr>
            <p:cNvSpPr/>
            <p:nvPr/>
          </p:nvSpPr>
          <p:spPr>
            <a:xfrm>
              <a:off x="4419600" y="1220637"/>
              <a:ext cx="2057400" cy="1066800"/>
            </a:xfrm>
            <a:prstGeom prst="ellipse">
              <a:avLst/>
            </a:prstGeom>
            <a:noFill/>
            <a:ln w="635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71292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AB45-60AC-48CE-8F9E-28139772CED5}" type="slidenum">
              <a:rPr lang="en-US" smtClean="0"/>
              <a:t>11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0AE0393-1F11-4F0A-B2A5-05074B7CA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33204B4-A0B2-440B-B6D1-FA3B3F0D15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CCA4853D-1AE8-41B8-B194-D8360D9D8660}"/>
              </a:ext>
            </a:extLst>
          </p:cNvPr>
          <p:cNvGrpSpPr/>
          <p:nvPr/>
        </p:nvGrpSpPr>
        <p:grpSpPr>
          <a:xfrm>
            <a:off x="4419600" y="2819399"/>
            <a:ext cx="4659824" cy="3536951"/>
            <a:chOff x="4419600" y="1220636"/>
            <a:chExt cx="4659824" cy="3536951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00B8B3B-4CBD-4CBB-9E5F-33121FC9C3B0}"/>
                </a:ext>
              </a:extLst>
            </p:cNvPr>
            <p:cNvSpPr txBox="1"/>
            <p:nvPr/>
          </p:nvSpPr>
          <p:spPr>
            <a:xfrm>
              <a:off x="5046782" y="3187927"/>
              <a:ext cx="4032642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Left Click</a:t>
              </a:r>
            </a:p>
            <a:p>
              <a:r>
                <a:rPr lang="en-US" sz="3200" b="1" dirty="0">
                  <a:solidFill>
                    <a:srgbClr val="FF0000"/>
                  </a:solidFill>
                </a:rPr>
                <a:t>Left Click</a:t>
              </a:r>
            </a:p>
            <a:p>
              <a:r>
                <a:rPr lang="en-US" sz="3200" b="1" dirty="0">
                  <a:solidFill>
                    <a:srgbClr val="FF0000"/>
                  </a:solidFill>
                </a:rPr>
                <a:t>Middle Click to Finnish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607E6BC-880E-4D0A-AE6C-E66C05BBE772}"/>
                </a:ext>
              </a:extLst>
            </p:cNvPr>
            <p:cNvSpPr/>
            <p:nvPr/>
          </p:nvSpPr>
          <p:spPr>
            <a:xfrm>
              <a:off x="4419600" y="1220636"/>
              <a:ext cx="2057400" cy="1897797"/>
            </a:xfrm>
            <a:prstGeom prst="ellipse">
              <a:avLst/>
            </a:prstGeom>
            <a:noFill/>
            <a:ln w="635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405183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AB45-60AC-48CE-8F9E-28139772CED5}" type="slidenum">
              <a:rPr lang="en-US" smtClean="0"/>
              <a:t>12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0AE0393-1F11-4F0A-B2A5-05074B7CA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90E8053-0196-4C3A-B2A5-77B3512623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50655D34-07B3-46C7-A981-E3E1E7D1A8A1}"/>
              </a:ext>
            </a:extLst>
          </p:cNvPr>
          <p:cNvGrpSpPr/>
          <p:nvPr/>
        </p:nvGrpSpPr>
        <p:grpSpPr>
          <a:xfrm>
            <a:off x="1838781" y="520284"/>
            <a:ext cx="5933619" cy="1815749"/>
            <a:chOff x="543381" y="1220637"/>
            <a:chExt cx="5933619" cy="1815749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A1FBF4B-4C3A-4E62-B5FB-878983583C26}"/>
                </a:ext>
              </a:extLst>
            </p:cNvPr>
            <p:cNvSpPr txBox="1"/>
            <p:nvPr/>
          </p:nvSpPr>
          <p:spPr>
            <a:xfrm>
              <a:off x="543381" y="1836057"/>
              <a:ext cx="3926588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</a:rPr>
                <a:t>Need to make sides</a:t>
              </a:r>
            </a:p>
            <a:p>
              <a:r>
                <a:rPr lang="en-US" sz="3600" b="1" dirty="0">
                  <a:solidFill>
                    <a:srgbClr val="FF0000"/>
                  </a:solidFill>
                </a:rPr>
                <a:t>equal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A43ED53-12F6-43BF-B186-8EDB569ACE94}"/>
                </a:ext>
              </a:extLst>
            </p:cNvPr>
            <p:cNvSpPr/>
            <p:nvPr/>
          </p:nvSpPr>
          <p:spPr>
            <a:xfrm>
              <a:off x="4419600" y="1220637"/>
              <a:ext cx="2057400" cy="1066800"/>
            </a:xfrm>
            <a:prstGeom prst="ellipse">
              <a:avLst/>
            </a:prstGeom>
            <a:noFill/>
            <a:ln w="635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053014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AB45-60AC-48CE-8F9E-28139772CED5}" type="slidenum">
              <a:rPr lang="en-US" smtClean="0"/>
              <a:t>13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0AE0393-1F11-4F0A-B2A5-05074B7CA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8E98397-D62D-4D29-B657-B81CD6A1B4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BF25F9D1-D8F2-4858-9F54-86CAB08A637E}"/>
              </a:ext>
            </a:extLst>
          </p:cNvPr>
          <p:cNvGrpSpPr/>
          <p:nvPr/>
        </p:nvGrpSpPr>
        <p:grpSpPr>
          <a:xfrm>
            <a:off x="457200" y="2908745"/>
            <a:ext cx="6095999" cy="1815750"/>
            <a:chOff x="543381" y="1220636"/>
            <a:chExt cx="6095999" cy="181575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F1746E7-2A95-4E38-85C8-DD67E46E62F7}"/>
                </a:ext>
              </a:extLst>
            </p:cNvPr>
            <p:cNvSpPr txBox="1"/>
            <p:nvPr/>
          </p:nvSpPr>
          <p:spPr>
            <a:xfrm>
              <a:off x="543381" y="1836057"/>
              <a:ext cx="3926588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</a:rPr>
                <a:t>Need to make sides</a:t>
              </a:r>
            </a:p>
            <a:p>
              <a:r>
                <a:rPr lang="en-US" sz="3600" b="1" dirty="0">
                  <a:solidFill>
                    <a:srgbClr val="FF0000"/>
                  </a:solidFill>
                </a:rPr>
                <a:t>equal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9DBC9AC9-E881-46B1-9120-0C7D0D1437FB}"/>
                </a:ext>
              </a:extLst>
            </p:cNvPr>
            <p:cNvSpPr/>
            <p:nvPr/>
          </p:nvSpPr>
          <p:spPr>
            <a:xfrm>
              <a:off x="4419599" y="1220636"/>
              <a:ext cx="2219781" cy="1815749"/>
            </a:xfrm>
            <a:prstGeom prst="ellipse">
              <a:avLst/>
            </a:prstGeom>
            <a:noFill/>
            <a:ln w="635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73167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AB45-60AC-48CE-8F9E-28139772CED5}" type="slidenum">
              <a:rPr lang="en-US" smtClean="0"/>
              <a:t>14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0AE0393-1F11-4F0A-B2A5-05074B7CA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5DA2CA-A393-4024-ACD7-6C2FBDF017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294FEFFB-F77F-452F-8B1E-D58D53ED3DE1}"/>
              </a:ext>
            </a:extLst>
          </p:cNvPr>
          <p:cNvGrpSpPr/>
          <p:nvPr/>
        </p:nvGrpSpPr>
        <p:grpSpPr>
          <a:xfrm>
            <a:off x="2961819" y="381000"/>
            <a:ext cx="6212311" cy="1865531"/>
            <a:chOff x="4419600" y="1220637"/>
            <a:chExt cx="6212311" cy="1865531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C5784B6-614E-46E4-9670-4435F82EFB92}"/>
                </a:ext>
              </a:extLst>
            </p:cNvPr>
            <p:cNvSpPr txBox="1"/>
            <p:nvPr/>
          </p:nvSpPr>
          <p:spPr>
            <a:xfrm>
              <a:off x="6238657" y="2439837"/>
              <a:ext cx="439325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</a:rPr>
                <a:t>Fillet – Round Corners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222506C7-8CD8-4C02-A10B-2337DE54FA04}"/>
                </a:ext>
              </a:extLst>
            </p:cNvPr>
            <p:cNvSpPr/>
            <p:nvPr/>
          </p:nvSpPr>
          <p:spPr>
            <a:xfrm>
              <a:off x="4419600" y="1220637"/>
              <a:ext cx="2057400" cy="1066800"/>
            </a:xfrm>
            <a:prstGeom prst="ellipse">
              <a:avLst/>
            </a:prstGeom>
            <a:noFill/>
            <a:ln w="635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817173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AB45-60AC-48CE-8F9E-28139772CED5}" type="slidenum">
              <a:rPr lang="en-US" smtClean="0"/>
              <a:t>15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0AE0393-1F11-4F0A-B2A5-05074B7CA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C505ED-5B70-42AB-B0F3-932B047C91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562C202B-5084-49A2-886B-8E1FD82E09ED}"/>
              </a:ext>
            </a:extLst>
          </p:cNvPr>
          <p:cNvGrpSpPr/>
          <p:nvPr/>
        </p:nvGrpSpPr>
        <p:grpSpPr>
          <a:xfrm>
            <a:off x="228600" y="1437866"/>
            <a:ext cx="5372100" cy="1941500"/>
            <a:chOff x="-1066800" y="2138219"/>
            <a:chExt cx="5372100" cy="194150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FC955FD-DC4E-47AA-814E-C4401615868D}"/>
                </a:ext>
              </a:extLst>
            </p:cNvPr>
            <p:cNvSpPr txBox="1"/>
            <p:nvPr/>
          </p:nvSpPr>
          <p:spPr>
            <a:xfrm>
              <a:off x="-1066800" y="2138219"/>
              <a:ext cx="3767891" cy="17543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</a:rPr>
                <a:t>Click on 2 adjacent</a:t>
              </a:r>
            </a:p>
            <a:p>
              <a:r>
                <a:rPr lang="en-US" sz="3600" b="1" dirty="0">
                  <a:solidFill>
                    <a:srgbClr val="FF0000"/>
                  </a:solidFill>
                </a:rPr>
                <a:t>Sides for each </a:t>
              </a:r>
            </a:p>
            <a:p>
              <a:r>
                <a:rPr lang="en-US" sz="3600" b="1" dirty="0">
                  <a:solidFill>
                    <a:srgbClr val="FF0000"/>
                  </a:solidFill>
                </a:rPr>
                <a:t>Corner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07B9568F-04B8-4754-BB87-7E1498C39A81}"/>
                </a:ext>
              </a:extLst>
            </p:cNvPr>
            <p:cNvSpPr/>
            <p:nvPr/>
          </p:nvSpPr>
          <p:spPr>
            <a:xfrm>
              <a:off x="2247900" y="3012919"/>
              <a:ext cx="2057400" cy="1066800"/>
            </a:xfrm>
            <a:prstGeom prst="ellipse">
              <a:avLst/>
            </a:prstGeom>
            <a:noFill/>
            <a:ln w="635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Oval 8">
            <a:extLst>
              <a:ext uri="{FF2B5EF4-FFF2-40B4-BE49-F238E27FC236}">
                <a16:creationId xmlns:a16="http://schemas.microsoft.com/office/drawing/2014/main" id="{FEAEB161-0FDD-47EC-8BE7-3C9EFC9545D1}"/>
              </a:ext>
            </a:extLst>
          </p:cNvPr>
          <p:cNvSpPr/>
          <p:nvPr/>
        </p:nvSpPr>
        <p:spPr>
          <a:xfrm>
            <a:off x="5089550" y="2266807"/>
            <a:ext cx="2057400" cy="106680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A104FB6-AF1C-4AB7-AEBC-70793826573D}"/>
              </a:ext>
            </a:extLst>
          </p:cNvPr>
          <p:cNvSpPr/>
          <p:nvPr/>
        </p:nvSpPr>
        <p:spPr>
          <a:xfrm>
            <a:off x="3429000" y="4630618"/>
            <a:ext cx="2057400" cy="106680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34FA00C-2365-438F-8F57-845D07AF7446}"/>
              </a:ext>
            </a:extLst>
          </p:cNvPr>
          <p:cNvSpPr/>
          <p:nvPr/>
        </p:nvSpPr>
        <p:spPr>
          <a:xfrm>
            <a:off x="5257800" y="4585283"/>
            <a:ext cx="2057400" cy="106680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8081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AB45-60AC-48CE-8F9E-28139772CED5}" type="slidenum">
              <a:rPr lang="en-US" smtClean="0"/>
              <a:t>16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0AE0393-1F11-4F0A-B2A5-05074B7CA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9509D56-D21A-4A5E-A962-63E6228788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18C73BC4-8907-4235-A7B4-5B2D30E71518}"/>
              </a:ext>
            </a:extLst>
          </p:cNvPr>
          <p:cNvSpPr/>
          <p:nvPr/>
        </p:nvSpPr>
        <p:spPr>
          <a:xfrm>
            <a:off x="5562600" y="408841"/>
            <a:ext cx="2057400" cy="106680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4C0B7F-41EB-49C4-A2AB-40DB4D1A5977}"/>
              </a:ext>
            </a:extLst>
          </p:cNvPr>
          <p:cNvSpPr txBox="1"/>
          <p:nvPr/>
        </p:nvSpPr>
        <p:spPr>
          <a:xfrm>
            <a:off x="211689" y="1299020"/>
            <a:ext cx="3271408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But corner Radii</a:t>
            </a:r>
          </a:p>
          <a:p>
            <a:r>
              <a:rPr lang="en-US" sz="3600" b="1" dirty="0">
                <a:solidFill>
                  <a:srgbClr val="FF0000"/>
                </a:solidFill>
              </a:rPr>
              <a:t>No equal</a:t>
            </a:r>
          </a:p>
          <a:p>
            <a:endParaRPr lang="en-US" sz="3600" b="1" dirty="0">
              <a:solidFill>
                <a:srgbClr val="FF0000"/>
              </a:solidFill>
            </a:endParaRPr>
          </a:p>
          <a:p>
            <a:r>
              <a:rPr lang="en-US" sz="3600" b="1" dirty="0">
                <a:solidFill>
                  <a:srgbClr val="FF0000"/>
                </a:solidFill>
              </a:rPr>
              <a:t>So Click Equal</a:t>
            </a:r>
          </a:p>
          <a:p>
            <a:r>
              <a:rPr lang="en-US" sz="3600" b="1" dirty="0">
                <a:solidFill>
                  <a:srgbClr val="FF0000"/>
                </a:solidFill>
              </a:rPr>
              <a:t>Then Click all</a:t>
            </a:r>
          </a:p>
          <a:p>
            <a:r>
              <a:rPr lang="en-US" sz="3600" b="1" dirty="0">
                <a:solidFill>
                  <a:srgbClr val="FF0000"/>
                </a:solidFill>
              </a:rPr>
              <a:t>4 Corner Radii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E72C343-8599-46AA-8883-21714D05EC08}"/>
              </a:ext>
            </a:extLst>
          </p:cNvPr>
          <p:cNvSpPr/>
          <p:nvPr/>
        </p:nvSpPr>
        <p:spPr>
          <a:xfrm>
            <a:off x="5715000" y="2390041"/>
            <a:ext cx="1371600" cy="78618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9E05CE3-CA1C-4FF5-98AD-9683192BAE1C}"/>
              </a:ext>
            </a:extLst>
          </p:cNvPr>
          <p:cNvSpPr/>
          <p:nvPr/>
        </p:nvSpPr>
        <p:spPr>
          <a:xfrm>
            <a:off x="5643966" y="4800600"/>
            <a:ext cx="1371600" cy="78618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9E38E6E-E94E-4A58-A762-68EA0C2BC99E}"/>
              </a:ext>
            </a:extLst>
          </p:cNvPr>
          <p:cNvSpPr/>
          <p:nvPr/>
        </p:nvSpPr>
        <p:spPr>
          <a:xfrm>
            <a:off x="3729925" y="2359977"/>
            <a:ext cx="1371600" cy="78618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D9C6E79-F81D-4F8B-8A01-467062A2BE16}"/>
              </a:ext>
            </a:extLst>
          </p:cNvPr>
          <p:cNvSpPr/>
          <p:nvPr/>
        </p:nvSpPr>
        <p:spPr>
          <a:xfrm>
            <a:off x="3691691" y="4778650"/>
            <a:ext cx="1371600" cy="78618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3137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AB45-60AC-48CE-8F9E-28139772CED5}" type="slidenum">
              <a:rPr lang="en-US" smtClean="0"/>
              <a:t>17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0AE0393-1F11-4F0A-B2A5-05074B7CA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B55EF14-94C6-4483-8353-FAC8FD3389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EFCE895F-8741-4F96-A901-3DE59C55CC15}"/>
              </a:ext>
            </a:extLst>
          </p:cNvPr>
          <p:cNvGrpSpPr/>
          <p:nvPr/>
        </p:nvGrpSpPr>
        <p:grpSpPr>
          <a:xfrm>
            <a:off x="2667000" y="381000"/>
            <a:ext cx="6331740" cy="2021956"/>
            <a:chOff x="4124781" y="1220637"/>
            <a:chExt cx="6331740" cy="2021956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DC9426F-E9B7-499F-9CF5-0E6C39ED7D55}"/>
                </a:ext>
              </a:extLst>
            </p:cNvPr>
            <p:cNvSpPr txBox="1"/>
            <p:nvPr/>
          </p:nvSpPr>
          <p:spPr>
            <a:xfrm>
              <a:off x="4124781" y="2596262"/>
              <a:ext cx="423301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</a:rPr>
                <a:t>Click ‘OK’ when done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8E0D0AC7-45A2-4A0B-9DEA-2795668CC7E1}"/>
                </a:ext>
              </a:extLst>
            </p:cNvPr>
            <p:cNvSpPr/>
            <p:nvPr/>
          </p:nvSpPr>
          <p:spPr>
            <a:xfrm>
              <a:off x="8399121" y="1220637"/>
              <a:ext cx="2057400" cy="1066800"/>
            </a:xfrm>
            <a:prstGeom prst="ellipse">
              <a:avLst/>
            </a:prstGeom>
            <a:noFill/>
            <a:ln w="635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614376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AB45-60AC-48CE-8F9E-28139772CED5}" type="slidenum">
              <a:rPr lang="en-US" smtClean="0"/>
              <a:t>18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0AE0393-1F11-4F0A-B2A5-05074B7CA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5AD67F2-6F55-41FC-8058-04982B9B9F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3A86259-94FB-4A10-808C-4E9F159B2018}"/>
              </a:ext>
            </a:extLst>
          </p:cNvPr>
          <p:cNvGrpSpPr/>
          <p:nvPr/>
        </p:nvGrpSpPr>
        <p:grpSpPr>
          <a:xfrm>
            <a:off x="178746" y="2047234"/>
            <a:ext cx="7517454" cy="3912240"/>
            <a:chOff x="84502" y="1220636"/>
            <a:chExt cx="7517454" cy="391224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30715CC-7B63-4991-B476-098CCAD1198A}"/>
                </a:ext>
              </a:extLst>
            </p:cNvPr>
            <p:cNvSpPr txBox="1"/>
            <p:nvPr/>
          </p:nvSpPr>
          <p:spPr>
            <a:xfrm>
              <a:off x="84502" y="4486545"/>
              <a:ext cx="544860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</a:rPr>
                <a:t>Middle Click-Drag to Rotate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9865F1D3-932F-4B5B-A18C-2977C084F719}"/>
                </a:ext>
              </a:extLst>
            </p:cNvPr>
            <p:cNvSpPr/>
            <p:nvPr/>
          </p:nvSpPr>
          <p:spPr>
            <a:xfrm>
              <a:off x="3334756" y="1220636"/>
              <a:ext cx="4267200" cy="3515365"/>
            </a:xfrm>
            <a:prstGeom prst="ellipse">
              <a:avLst/>
            </a:prstGeom>
            <a:noFill/>
            <a:ln w="635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3005874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AB45-60AC-48CE-8F9E-28139772CED5}" type="slidenum">
              <a:rPr lang="en-US" smtClean="0"/>
              <a:t>19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0AE0393-1F11-4F0A-B2A5-05074B7CA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DF8C701-6F53-4759-B6C4-FEC7198D56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CD45DFAA-FC9B-4FC5-B127-52308E9704A3}"/>
              </a:ext>
            </a:extLst>
          </p:cNvPr>
          <p:cNvGrpSpPr/>
          <p:nvPr/>
        </p:nvGrpSpPr>
        <p:grpSpPr>
          <a:xfrm>
            <a:off x="2474489" y="381000"/>
            <a:ext cx="6039700" cy="2419529"/>
            <a:chOff x="4419600" y="1220637"/>
            <a:chExt cx="6039700" cy="2419529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66D071E-FDA8-42E2-B8D3-3B359C989E09}"/>
                </a:ext>
              </a:extLst>
            </p:cNvPr>
            <p:cNvSpPr txBox="1"/>
            <p:nvPr/>
          </p:nvSpPr>
          <p:spPr>
            <a:xfrm>
              <a:off x="6238657" y="2439837"/>
              <a:ext cx="4220643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</a:rPr>
                <a:t>Now click ‘Extrude’ </a:t>
              </a:r>
            </a:p>
            <a:p>
              <a:r>
                <a:rPr lang="en-US" sz="3600" b="1" dirty="0">
                  <a:solidFill>
                    <a:srgbClr val="FF0000"/>
                  </a:solidFill>
                </a:rPr>
                <a:t>To add 3</a:t>
              </a:r>
              <a:r>
                <a:rPr lang="en-US" sz="3600" b="1" baseline="30000" dirty="0">
                  <a:solidFill>
                    <a:srgbClr val="FF0000"/>
                  </a:solidFill>
                </a:rPr>
                <a:t>rd</a:t>
              </a:r>
              <a:r>
                <a:rPr lang="en-US" sz="3600" b="1" dirty="0">
                  <a:solidFill>
                    <a:srgbClr val="FF0000"/>
                  </a:solidFill>
                </a:rPr>
                <a:t> Dimension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20377B77-E87E-43BF-9932-B003F0141AF1}"/>
                </a:ext>
              </a:extLst>
            </p:cNvPr>
            <p:cNvSpPr/>
            <p:nvPr/>
          </p:nvSpPr>
          <p:spPr>
            <a:xfrm>
              <a:off x="4419600" y="1220637"/>
              <a:ext cx="2057400" cy="1066800"/>
            </a:xfrm>
            <a:prstGeom prst="ellipse">
              <a:avLst/>
            </a:prstGeom>
            <a:noFill/>
            <a:ln w="635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43024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Creo Parametric 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CAD Application for your 3D airframe model designs</a:t>
            </a:r>
          </a:p>
          <a:p>
            <a:r>
              <a:rPr lang="en-US" dirty="0"/>
              <a:t>Structured Design-through-Manufacturing Process Tool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AB45-60AC-48CE-8F9E-28139772CED5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00" y="3581399"/>
            <a:ext cx="5041656" cy="314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3767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AB45-60AC-48CE-8F9E-28139772CED5}" type="slidenum">
              <a:rPr lang="en-US" smtClean="0"/>
              <a:t>20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0AE0393-1F11-4F0A-B2A5-05074B7CA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7852829-E29D-47EC-A562-0C30F9122D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6605789C-312B-4FAA-BDBB-A7CB9D21B191}"/>
              </a:ext>
            </a:extLst>
          </p:cNvPr>
          <p:cNvGrpSpPr/>
          <p:nvPr/>
        </p:nvGrpSpPr>
        <p:grpSpPr>
          <a:xfrm>
            <a:off x="528104" y="2383583"/>
            <a:ext cx="8277587" cy="3672948"/>
            <a:chOff x="985304" y="1220637"/>
            <a:chExt cx="8277587" cy="367294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CB86550-A05D-4742-8D5A-0CA0884D18BA}"/>
                </a:ext>
              </a:extLst>
            </p:cNvPr>
            <p:cNvSpPr txBox="1"/>
            <p:nvPr/>
          </p:nvSpPr>
          <p:spPr>
            <a:xfrm>
              <a:off x="985304" y="4247254"/>
              <a:ext cx="827758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</a:rPr>
                <a:t>Remember your </a:t>
              </a:r>
              <a:r>
                <a:rPr lang="en-US" sz="3600" b="1" dirty="0" err="1">
                  <a:solidFill>
                    <a:srgbClr val="FF0000"/>
                  </a:solidFill>
                </a:rPr>
                <a:t>Reactangle</a:t>
              </a:r>
              <a:r>
                <a:rPr lang="en-US" sz="3600" b="1" dirty="0">
                  <a:solidFill>
                    <a:srgbClr val="FF0000"/>
                  </a:solidFill>
                </a:rPr>
                <a:t> Width/Length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8302A268-2455-4A6E-98CB-8A52EC9F6679}"/>
                </a:ext>
              </a:extLst>
            </p:cNvPr>
            <p:cNvSpPr/>
            <p:nvPr/>
          </p:nvSpPr>
          <p:spPr>
            <a:xfrm>
              <a:off x="4419600" y="1220637"/>
              <a:ext cx="2057400" cy="1066800"/>
            </a:xfrm>
            <a:prstGeom prst="ellipse">
              <a:avLst/>
            </a:prstGeom>
            <a:noFill/>
            <a:ln w="635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577941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AB45-60AC-48CE-8F9E-28139772CED5}" type="slidenum">
              <a:rPr lang="en-US" smtClean="0"/>
              <a:t>21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0AE0393-1F11-4F0A-B2A5-05074B7CA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1A0A850-F672-42CC-B91F-2FE1ECAA2C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70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AB45-60AC-48CE-8F9E-28139772CED5}" type="slidenum">
              <a:rPr lang="en-US" smtClean="0"/>
              <a:t>22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0AE0393-1F11-4F0A-B2A5-05074B7CA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5A1CBA9-F7E2-4196-9529-39D17D3345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0C5FC423-B7C0-4745-91F6-CC020B404683}"/>
              </a:ext>
            </a:extLst>
          </p:cNvPr>
          <p:cNvGrpSpPr/>
          <p:nvPr/>
        </p:nvGrpSpPr>
        <p:grpSpPr>
          <a:xfrm>
            <a:off x="0" y="536417"/>
            <a:ext cx="5504444" cy="1989368"/>
            <a:chOff x="972556" y="1220637"/>
            <a:chExt cx="5504444" cy="198936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E079F89-14AD-43BD-BEF8-EAD77DF846FD}"/>
                </a:ext>
              </a:extLst>
            </p:cNvPr>
            <p:cNvSpPr txBox="1"/>
            <p:nvPr/>
          </p:nvSpPr>
          <p:spPr>
            <a:xfrm>
              <a:off x="972556" y="2563674"/>
              <a:ext cx="3124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</a:rPr>
                <a:t>Round Corners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E36915D-ED06-4A51-8C81-CC94EC05BD72}"/>
                </a:ext>
              </a:extLst>
            </p:cNvPr>
            <p:cNvSpPr/>
            <p:nvPr/>
          </p:nvSpPr>
          <p:spPr>
            <a:xfrm>
              <a:off x="4419600" y="1220637"/>
              <a:ext cx="2057400" cy="1066800"/>
            </a:xfrm>
            <a:prstGeom prst="ellipse">
              <a:avLst/>
            </a:prstGeom>
            <a:noFill/>
            <a:ln w="635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230360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AB45-60AC-48CE-8F9E-28139772CED5}" type="slidenum">
              <a:rPr lang="en-US" smtClean="0"/>
              <a:t>23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0AE0393-1F11-4F0A-B2A5-05074B7CA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E41524B-BF8F-48D4-AF2D-A3E91C61ED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34ED8128-7B5C-44DE-BB19-FE5D33EF516A}"/>
              </a:ext>
            </a:extLst>
          </p:cNvPr>
          <p:cNvGrpSpPr/>
          <p:nvPr/>
        </p:nvGrpSpPr>
        <p:grpSpPr>
          <a:xfrm>
            <a:off x="178746" y="268069"/>
            <a:ext cx="5002854" cy="3198235"/>
            <a:chOff x="1636527" y="1107706"/>
            <a:chExt cx="5002854" cy="319823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04BF3D0-4B7A-4707-912D-B0B96160B464}"/>
                </a:ext>
              </a:extLst>
            </p:cNvPr>
            <p:cNvSpPr txBox="1"/>
            <p:nvPr/>
          </p:nvSpPr>
          <p:spPr>
            <a:xfrm>
              <a:off x="1636527" y="1107706"/>
              <a:ext cx="4967770" cy="17543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</a:rPr>
                <a:t>Hold ‘Ctrl’ key down and</a:t>
              </a:r>
            </a:p>
            <a:p>
              <a:r>
                <a:rPr lang="en-US" sz="3600" b="1" dirty="0">
                  <a:solidFill>
                    <a:srgbClr val="FF0000"/>
                  </a:solidFill>
                </a:rPr>
                <a:t>Click on 2 adjacent sides</a:t>
              </a:r>
            </a:p>
            <a:p>
              <a:r>
                <a:rPr lang="en-US" sz="3600" b="1" dirty="0">
                  <a:solidFill>
                    <a:srgbClr val="FF0000"/>
                  </a:solidFill>
                </a:rPr>
                <a:t>Then click Middle Button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E22D8A3-A3F0-47A2-A9FC-B0A1D6621BF4}"/>
                </a:ext>
              </a:extLst>
            </p:cNvPr>
            <p:cNvSpPr/>
            <p:nvPr/>
          </p:nvSpPr>
          <p:spPr>
            <a:xfrm>
              <a:off x="4581981" y="3239141"/>
              <a:ext cx="2057400" cy="1066800"/>
            </a:xfrm>
            <a:prstGeom prst="ellipse">
              <a:avLst/>
            </a:prstGeom>
            <a:noFill/>
            <a:ln w="635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91AD096F-8D55-4092-A921-010E4B695F0C}"/>
              </a:ext>
            </a:extLst>
          </p:cNvPr>
          <p:cNvSpPr txBox="1"/>
          <p:nvPr/>
        </p:nvSpPr>
        <p:spPr>
          <a:xfrm>
            <a:off x="161956" y="5103674"/>
            <a:ext cx="775956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Then Rotate Cube (Middle Button Drag)</a:t>
            </a:r>
          </a:p>
          <a:p>
            <a:r>
              <a:rPr lang="en-US" sz="3600" b="1" dirty="0">
                <a:solidFill>
                  <a:srgbClr val="FF0000"/>
                </a:solidFill>
              </a:rPr>
              <a:t>And do the same on the other side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1A0524-CC27-4416-95E0-54F4372962CA}"/>
              </a:ext>
            </a:extLst>
          </p:cNvPr>
          <p:cNvSpPr txBox="1"/>
          <p:nvPr/>
        </p:nvSpPr>
        <p:spPr>
          <a:xfrm>
            <a:off x="5399166" y="2593538"/>
            <a:ext cx="38035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Also select Radius</a:t>
            </a:r>
          </a:p>
        </p:txBody>
      </p:sp>
    </p:spTree>
    <p:extLst>
      <p:ext uri="{BB962C8B-B14F-4D97-AF65-F5344CB8AC3E}">
        <p14:creationId xmlns:p14="http://schemas.microsoft.com/office/powerpoint/2010/main" val="26984141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AB45-60AC-48CE-8F9E-28139772CED5}" type="slidenum">
              <a:rPr lang="en-US" smtClean="0"/>
              <a:t>24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0AE0393-1F11-4F0A-B2A5-05074B7CA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C7DB3FB-E7AB-41EB-84D6-E07EF60E37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9323422-E901-48B4-B98D-A6BAC66C4E38}"/>
              </a:ext>
            </a:extLst>
          </p:cNvPr>
          <p:cNvSpPr txBox="1"/>
          <p:nvPr/>
        </p:nvSpPr>
        <p:spPr>
          <a:xfrm>
            <a:off x="0" y="314235"/>
            <a:ext cx="775956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Then Rotate Cube (Middle Button Drag)</a:t>
            </a:r>
          </a:p>
          <a:p>
            <a:r>
              <a:rPr lang="en-US" sz="3600" b="1" dirty="0">
                <a:solidFill>
                  <a:srgbClr val="FF0000"/>
                </a:solidFill>
              </a:rPr>
              <a:t>And do the same on the other side</a:t>
            </a:r>
          </a:p>
        </p:txBody>
      </p:sp>
    </p:spTree>
    <p:extLst>
      <p:ext uri="{BB962C8B-B14F-4D97-AF65-F5344CB8AC3E}">
        <p14:creationId xmlns:p14="http://schemas.microsoft.com/office/powerpoint/2010/main" val="25803376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AB45-60AC-48CE-8F9E-28139772CED5}" type="slidenum">
              <a:rPr lang="en-US" smtClean="0"/>
              <a:t>25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0AE0393-1F11-4F0A-B2A5-05074B7CA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C8BC5A-686F-42C8-8B67-0301319DB2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1944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24200"/>
            <a:ext cx="8229600" cy="554783"/>
          </a:xfrm>
        </p:spPr>
        <p:txBody>
          <a:bodyPr>
            <a:normAutofit fontScale="90000"/>
          </a:bodyPr>
          <a:lstStyle/>
          <a:p>
            <a:r>
              <a:rPr lang="en-US" b="1" dirty="0" err="1"/>
              <a:t>Creo</a:t>
            </a:r>
            <a:r>
              <a:rPr lang="en-US" b="1" dirty="0"/>
              <a:t> Parametric Exercise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‘Variable Section Sweep’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AB45-60AC-48CE-8F9E-28139772CED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7770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AB45-60AC-48CE-8F9E-28139772CED5}" type="slidenum">
              <a:rPr lang="en-US" smtClean="0"/>
              <a:t>27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0AE0393-1F11-4F0A-B2A5-05074B7CA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7E36116-BAA4-4618-A345-D523C810FB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E3006B43-32E6-45A2-B2E3-CCBED4EED0B4}"/>
              </a:ext>
            </a:extLst>
          </p:cNvPr>
          <p:cNvSpPr/>
          <p:nvPr/>
        </p:nvSpPr>
        <p:spPr>
          <a:xfrm>
            <a:off x="2971800" y="2057400"/>
            <a:ext cx="2057400" cy="106680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9689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AB45-60AC-48CE-8F9E-28139772CED5}" type="slidenum">
              <a:rPr lang="en-US" smtClean="0"/>
              <a:t>28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0AE0393-1F11-4F0A-B2A5-05074B7CA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AC83C5D-B254-4C2D-BD68-849F49914E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D9FAABC9-2853-4F7C-9D2E-06ECCC720C0C}"/>
              </a:ext>
            </a:extLst>
          </p:cNvPr>
          <p:cNvGrpSpPr/>
          <p:nvPr/>
        </p:nvGrpSpPr>
        <p:grpSpPr>
          <a:xfrm>
            <a:off x="2209800" y="457200"/>
            <a:ext cx="4374565" cy="2419529"/>
            <a:chOff x="4419600" y="1220637"/>
            <a:chExt cx="4374565" cy="2419529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E102D15-2401-4149-9C34-E31D16392E0D}"/>
                </a:ext>
              </a:extLst>
            </p:cNvPr>
            <p:cNvSpPr txBox="1"/>
            <p:nvPr/>
          </p:nvSpPr>
          <p:spPr>
            <a:xfrm>
              <a:off x="6238657" y="2439837"/>
              <a:ext cx="2555508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</a:rPr>
                <a:t>New Sketch</a:t>
              </a:r>
            </a:p>
            <a:p>
              <a:r>
                <a:rPr lang="en-US" sz="3600" b="1" dirty="0">
                  <a:solidFill>
                    <a:srgbClr val="FF0000"/>
                  </a:solidFill>
                </a:rPr>
                <a:t>RIGHT Plane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24E6882-6E72-400E-8EE3-103CA2CCFA1C}"/>
                </a:ext>
              </a:extLst>
            </p:cNvPr>
            <p:cNvSpPr/>
            <p:nvPr/>
          </p:nvSpPr>
          <p:spPr>
            <a:xfrm>
              <a:off x="4419600" y="1220637"/>
              <a:ext cx="2057400" cy="1066800"/>
            </a:xfrm>
            <a:prstGeom prst="ellipse">
              <a:avLst/>
            </a:prstGeom>
            <a:noFill/>
            <a:ln w="635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Oval 8">
            <a:extLst>
              <a:ext uri="{FF2B5EF4-FFF2-40B4-BE49-F238E27FC236}">
                <a16:creationId xmlns:a16="http://schemas.microsoft.com/office/drawing/2014/main" id="{1AE6AD9A-2297-42BA-8DE4-D657ADF4ABF1}"/>
              </a:ext>
            </a:extLst>
          </p:cNvPr>
          <p:cNvSpPr/>
          <p:nvPr/>
        </p:nvSpPr>
        <p:spPr>
          <a:xfrm>
            <a:off x="6835482" y="1907010"/>
            <a:ext cx="2057400" cy="106680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4099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AB45-60AC-48CE-8F9E-28139772CED5}" type="slidenum">
              <a:rPr lang="en-US" smtClean="0"/>
              <a:t>29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0AE0393-1F11-4F0A-B2A5-05074B7CA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A35CEED-A086-4A99-ACFC-792634E141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71C1C6DC-AB6E-49D1-B875-76F1E6818153}"/>
              </a:ext>
            </a:extLst>
          </p:cNvPr>
          <p:cNvGrpSpPr/>
          <p:nvPr/>
        </p:nvGrpSpPr>
        <p:grpSpPr>
          <a:xfrm>
            <a:off x="2038448" y="1281625"/>
            <a:ext cx="4296863" cy="2160290"/>
            <a:chOff x="4248248" y="2045062"/>
            <a:chExt cx="4296863" cy="216029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E1BDBA5-D7B3-492D-ABB2-4BCFE13AD096}"/>
                </a:ext>
              </a:extLst>
            </p:cNvPr>
            <p:cNvSpPr txBox="1"/>
            <p:nvPr/>
          </p:nvSpPr>
          <p:spPr>
            <a:xfrm>
              <a:off x="4248248" y="3005023"/>
              <a:ext cx="3173818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</a:rPr>
                <a:t>Change View to</a:t>
              </a:r>
            </a:p>
            <a:p>
              <a:r>
                <a:rPr lang="en-US" sz="3600" b="1" dirty="0">
                  <a:solidFill>
                    <a:srgbClr val="FF0000"/>
                  </a:solidFill>
                </a:rPr>
                <a:t>RIGHT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7604F56-6D36-4E82-8302-1F89D45AA48C}"/>
                </a:ext>
              </a:extLst>
            </p:cNvPr>
            <p:cNvSpPr/>
            <p:nvPr/>
          </p:nvSpPr>
          <p:spPr>
            <a:xfrm>
              <a:off x="6487711" y="2045062"/>
              <a:ext cx="2057400" cy="1066800"/>
            </a:xfrm>
            <a:prstGeom prst="ellipse">
              <a:avLst/>
            </a:prstGeom>
            <a:noFill/>
            <a:ln w="635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07079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Creo Parametric Process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AB45-60AC-48CE-8F9E-28139772CED5}" type="slidenum">
              <a:rPr lang="en-US" smtClean="0"/>
              <a:t>3</a:t>
            </a:fld>
            <a:endParaRPr lang="en-US"/>
          </a:p>
        </p:txBody>
      </p:sp>
      <p:pic>
        <p:nvPicPr>
          <p:cNvPr id="5" name="Content Placeholder 1"/>
          <p:cNvPicPr>
            <a:picLocks noGrp="1"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462" y="2057400"/>
            <a:ext cx="3122738" cy="17783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0" y="2339920"/>
            <a:ext cx="2571931" cy="1554820"/>
          </a:xfrm>
          <a:prstGeom prst="rect">
            <a:avLst/>
          </a:prstGeom>
        </p:spPr>
      </p:pic>
      <p:sp>
        <p:nvSpPr>
          <p:cNvPr id="8" name="Right Arrow 6"/>
          <p:cNvSpPr/>
          <p:nvPr/>
        </p:nvSpPr>
        <p:spPr>
          <a:xfrm>
            <a:off x="4350569" y="2819400"/>
            <a:ext cx="452138" cy="3448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N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0200" y="4712196"/>
            <a:ext cx="2910291" cy="199869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4415" y="4326687"/>
            <a:ext cx="2346208" cy="2531313"/>
          </a:xfrm>
          <a:prstGeom prst="rect">
            <a:avLst/>
          </a:prstGeom>
        </p:spPr>
      </p:pic>
      <p:sp>
        <p:nvSpPr>
          <p:cNvPr id="11" name="Right Arrow 6"/>
          <p:cNvSpPr/>
          <p:nvPr/>
        </p:nvSpPr>
        <p:spPr>
          <a:xfrm rot="10800000">
            <a:off x="4201813" y="5419927"/>
            <a:ext cx="452138" cy="3448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N"/>
          </a:p>
        </p:txBody>
      </p:sp>
      <p:sp>
        <p:nvSpPr>
          <p:cNvPr id="12" name="Right Arrow 6"/>
          <p:cNvSpPr/>
          <p:nvPr/>
        </p:nvSpPr>
        <p:spPr>
          <a:xfrm rot="5400000">
            <a:off x="6781800" y="4093946"/>
            <a:ext cx="452138" cy="3448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N"/>
          </a:p>
        </p:txBody>
      </p:sp>
      <p:sp>
        <p:nvSpPr>
          <p:cNvPr id="13" name="TextBox 12"/>
          <p:cNvSpPr txBox="1"/>
          <p:nvPr/>
        </p:nvSpPr>
        <p:spPr>
          <a:xfrm>
            <a:off x="1280027" y="1518607"/>
            <a:ext cx="1327608" cy="5232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Designs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516481" y="1534180"/>
            <a:ext cx="942309" cy="5232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Parts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457326" y="4226369"/>
            <a:ext cx="3786486" cy="5232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Assembled Components</a:t>
            </a:r>
          </a:p>
        </p:txBody>
      </p:sp>
    </p:spTree>
    <p:extLst>
      <p:ext uri="{BB962C8B-B14F-4D97-AF65-F5344CB8AC3E}">
        <p14:creationId xmlns:p14="http://schemas.microsoft.com/office/powerpoint/2010/main" val="27326804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AB45-60AC-48CE-8F9E-28139772CED5}" type="slidenum">
              <a:rPr lang="en-US" smtClean="0"/>
              <a:t>30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0AE0393-1F11-4F0A-B2A5-05074B7CA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C6FB94C-1308-4366-B799-1469FDE3B1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04C8EB53-4DC4-4D5C-9456-3AC8D06F54D9}"/>
              </a:ext>
            </a:extLst>
          </p:cNvPr>
          <p:cNvGrpSpPr/>
          <p:nvPr/>
        </p:nvGrpSpPr>
        <p:grpSpPr>
          <a:xfrm>
            <a:off x="2209800" y="457200"/>
            <a:ext cx="4617324" cy="2419529"/>
            <a:chOff x="4419600" y="1220637"/>
            <a:chExt cx="4617324" cy="2419529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36C9B4B-C25A-45B1-9602-ADAEF580893D}"/>
                </a:ext>
              </a:extLst>
            </p:cNvPr>
            <p:cNvSpPr txBox="1"/>
            <p:nvPr/>
          </p:nvSpPr>
          <p:spPr>
            <a:xfrm>
              <a:off x="6238657" y="2439837"/>
              <a:ext cx="2798267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</a:rPr>
                <a:t>Draw Line on </a:t>
              </a:r>
            </a:p>
            <a:p>
              <a:r>
                <a:rPr lang="en-US" sz="3600" b="1" dirty="0">
                  <a:solidFill>
                    <a:srgbClr val="FF0000"/>
                  </a:solidFill>
                </a:rPr>
                <a:t>X-Axis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439BB47A-BEE4-41FD-96FC-4FBEE558A6A5}"/>
                </a:ext>
              </a:extLst>
            </p:cNvPr>
            <p:cNvSpPr/>
            <p:nvPr/>
          </p:nvSpPr>
          <p:spPr>
            <a:xfrm>
              <a:off x="4419600" y="1220637"/>
              <a:ext cx="2057400" cy="1066800"/>
            </a:xfrm>
            <a:prstGeom prst="ellipse">
              <a:avLst/>
            </a:prstGeom>
            <a:noFill/>
            <a:ln w="635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305052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AB45-60AC-48CE-8F9E-28139772CED5}" type="slidenum">
              <a:rPr lang="en-US" smtClean="0"/>
              <a:t>31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0AE0393-1F11-4F0A-B2A5-05074B7CA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3AEAEA6-AAAC-4601-85D2-20D86C783B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6C9340EA-561B-44C1-A3EF-A9623140B0D2}"/>
              </a:ext>
            </a:extLst>
          </p:cNvPr>
          <p:cNvGrpSpPr/>
          <p:nvPr/>
        </p:nvGrpSpPr>
        <p:grpSpPr>
          <a:xfrm>
            <a:off x="304800" y="3122735"/>
            <a:ext cx="7719486" cy="2535685"/>
            <a:chOff x="2133600" y="1220637"/>
            <a:chExt cx="4943940" cy="253568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178D26E-90D9-467E-B5AD-8CB15ED39656}"/>
                </a:ext>
              </a:extLst>
            </p:cNvPr>
            <p:cNvSpPr txBox="1"/>
            <p:nvPr/>
          </p:nvSpPr>
          <p:spPr>
            <a:xfrm>
              <a:off x="2133600" y="2555993"/>
              <a:ext cx="4943940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</a:rPr>
                <a:t>Change Dimensions to 750.00 Total and</a:t>
              </a:r>
            </a:p>
            <a:p>
              <a:r>
                <a:rPr lang="en-US" sz="3600" b="1" dirty="0">
                  <a:solidFill>
                    <a:srgbClr val="FF0000"/>
                  </a:solidFill>
                </a:rPr>
                <a:t>250 front (or 500 back)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7818BB5-8559-43AF-AD92-FEEB7EB41526}"/>
                </a:ext>
              </a:extLst>
            </p:cNvPr>
            <p:cNvSpPr/>
            <p:nvPr/>
          </p:nvSpPr>
          <p:spPr>
            <a:xfrm>
              <a:off x="4419600" y="1220637"/>
              <a:ext cx="2057400" cy="1066800"/>
            </a:xfrm>
            <a:prstGeom prst="ellipse">
              <a:avLst/>
            </a:prstGeom>
            <a:noFill/>
            <a:ln w="635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918115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AB45-60AC-48CE-8F9E-28139772CED5}" type="slidenum">
              <a:rPr lang="en-US" smtClean="0"/>
              <a:t>32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0AE0393-1F11-4F0A-B2A5-05074B7CA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69CC6FF-1E2E-41D1-BEC6-565C8A480C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9E3AAE8B-9E9D-4728-A7ED-3C94C5448E54}"/>
              </a:ext>
            </a:extLst>
          </p:cNvPr>
          <p:cNvGrpSpPr/>
          <p:nvPr/>
        </p:nvGrpSpPr>
        <p:grpSpPr>
          <a:xfrm>
            <a:off x="2274586" y="609600"/>
            <a:ext cx="6158973" cy="3223509"/>
            <a:chOff x="4419600" y="1220637"/>
            <a:chExt cx="6158973" cy="3223509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AD6B6A4-5BC8-4838-B7D9-5B2068BAC34A}"/>
                </a:ext>
              </a:extLst>
            </p:cNvPr>
            <p:cNvSpPr txBox="1"/>
            <p:nvPr/>
          </p:nvSpPr>
          <p:spPr>
            <a:xfrm>
              <a:off x="6458919" y="2689820"/>
              <a:ext cx="4119654" cy="17543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</a:rPr>
                <a:t>Draw 2 Splines for</a:t>
              </a:r>
            </a:p>
            <a:p>
              <a:r>
                <a:rPr lang="en-US" sz="3600" b="1" dirty="0">
                  <a:solidFill>
                    <a:srgbClr val="FF0000"/>
                  </a:solidFill>
                </a:rPr>
                <a:t>TOP and BOTTOM of</a:t>
              </a:r>
            </a:p>
            <a:p>
              <a:r>
                <a:rPr lang="en-US" sz="3600" b="1" dirty="0">
                  <a:solidFill>
                    <a:srgbClr val="FF0000"/>
                  </a:solidFill>
                </a:rPr>
                <a:t>airplane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A946C90-39B5-42F8-A713-05EBD5AC43BF}"/>
                </a:ext>
              </a:extLst>
            </p:cNvPr>
            <p:cNvSpPr/>
            <p:nvPr/>
          </p:nvSpPr>
          <p:spPr>
            <a:xfrm>
              <a:off x="4419600" y="1220637"/>
              <a:ext cx="2057400" cy="1066800"/>
            </a:xfrm>
            <a:prstGeom prst="ellipse">
              <a:avLst/>
            </a:prstGeom>
            <a:noFill/>
            <a:ln w="635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897658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AB45-60AC-48CE-8F9E-28139772CED5}" type="slidenum">
              <a:rPr lang="en-US" smtClean="0"/>
              <a:t>33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0AE0393-1F11-4F0A-B2A5-05074B7CA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63D3830-E483-42FB-B8CD-24EF32852E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E9CCE745-96F3-4783-B91F-AB92FF0B7888}"/>
              </a:ext>
            </a:extLst>
          </p:cNvPr>
          <p:cNvGrpSpPr/>
          <p:nvPr/>
        </p:nvGrpSpPr>
        <p:grpSpPr>
          <a:xfrm>
            <a:off x="-10332" y="2899703"/>
            <a:ext cx="8097858" cy="3485817"/>
            <a:chOff x="3314484" y="1220637"/>
            <a:chExt cx="3162516" cy="3141901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BD5E58F-C2E6-442C-820F-48DB50ADFDB1}"/>
                </a:ext>
              </a:extLst>
            </p:cNvPr>
            <p:cNvSpPr txBox="1"/>
            <p:nvPr/>
          </p:nvSpPr>
          <p:spPr>
            <a:xfrm>
              <a:off x="3314484" y="2281957"/>
              <a:ext cx="3028470" cy="20805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</a:rPr>
                <a:t>Bottom is singe Spline</a:t>
              </a:r>
            </a:p>
            <a:p>
              <a:r>
                <a:rPr lang="en-US" sz="3600" b="1" dirty="0">
                  <a:solidFill>
                    <a:srgbClr val="FF0000"/>
                  </a:solidFill>
                </a:rPr>
                <a:t>Top is first part (then Middle click once)</a:t>
              </a:r>
            </a:p>
            <a:p>
              <a:r>
                <a:rPr lang="en-US" sz="3600" b="1" dirty="0">
                  <a:solidFill>
                    <a:srgbClr val="FF0000"/>
                  </a:solidFill>
                </a:rPr>
                <a:t>Then add second part</a:t>
              </a:r>
            </a:p>
            <a:p>
              <a:r>
                <a:rPr lang="en-US" sz="3600" b="1" dirty="0">
                  <a:solidFill>
                    <a:srgbClr val="FF0000"/>
                  </a:solidFill>
                </a:rPr>
                <a:t>Click ‘OK’ top right when done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0FC48416-4DB2-4A37-855E-D9E8C789A06B}"/>
                </a:ext>
              </a:extLst>
            </p:cNvPr>
            <p:cNvSpPr/>
            <p:nvPr/>
          </p:nvSpPr>
          <p:spPr>
            <a:xfrm>
              <a:off x="4419600" y="1220637"/>
              <a:ext cx="2057400" cy="1066800"/>
            </a:xfrm>
            <a:prstGeom prst="ellipse">
              <a:avLst/>
            </a:prstGeom>
            <a:noFill/>
            <a:ln w="635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450961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AB45-60AC-48CE-8F9E-28139772CED5}" type="slidenum">
              <a:rPr lang="en-US" smtClean="0"/>
              <a:t>34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0AE0393-1F11-4F0A-B2A5-05074B7CA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94AB248-481E-449A-8C96-82754501BD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D7275C22-AB62-4178-B793-87B5D6E87110}"/>
              </a:ext>
            </a:extLst>
          </p:cNvPr>
          <p:cNvGrpSpPr/>
          <p:nvPr/>
        </p:nvGrpSpPr>
        <p:grpSpPr>
          <a:xfrm>
            <a:off x="693324" y="457200"/>
            <a:ext cx="3573876" cy="2974383"/>
            <a:chOff x="2903124" y="1220637"/>
            <a:chExt cx="3573876" cy="2974383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BAE0988-4762-42EF-A6B6-D6C029DCBEEA}"/>
                </a:ext>
              </a:extLst>
            </p:cNvPr>
            <p:cNvSpPr txBox="1"/>
            <p:nvPr/>
          </p:nvSpPr>
          <p:spPr>
            <a:xfrm>
              <a:off x="2903124" y="2994691"/>
              <a:ext cx="2420791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</a:rPr>
                <a:t>New Sketch</a:t>
              </a:r>
            </a:p>
            <a:p>
              <a:r>
                <a:rPr lang="en-US" sz="3600" b="1" dirty="0">
                  <a:solidFill>
                    <a:srgbClr val="FF0000"/>
                  </a:solidFill>
                </a:rPr>
                <a:t>TOP Plane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D1849BC5-693C-4E2B-8D8F-E41B8007DFFB}"/>
                </a:ext>
              </a:extLst>
            </p:cNvPr>
            <p:cNvSpPr/>
            <p:nvPr/>
          </p:nvSpPr>
          <p:spPr>
            <a:xfrm>
              <a:off x="4419600" y="1220637"/>
              <a:ext cx="2057400" cy="1066800"/>
            </a:xfrm>
            <a:prstGeom prst="ellipse">
              <a:avLst/>
            </a:prstGeom>
            <a:noFill/>
            <a:ln w="635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Oval 8">
            <a:extLst>
              <a:ext uri="{FF2B5EF4-FFF2-40B4-BE49-F238E27FC236}">
                <a16:creationId xmlns:a16="http://schemas.microsoft.com/office/drawing/2014/main" id="{29EDD3AB-C16E-40EF-B2A8-97ABAAD33FD6}"/>
              </a:ext>
            </a:extLst>
          </p:cNvPr>
          <p:cNvSpPr/>
          <p:nvPr/>
        </p:nvSpPr>
        <p:spPr>
          <a:xfrm>
            <a:off x="6835482" y="1907010"/>
            <a:ext cx="2057400" cy="106680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2867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AB45-60AC-48CE-8F9E-28139772CED5}" type="slidenum">
              <a:rPr lang="en-US" smtClean="0"/>
              <a:t>35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0AE0393-1F11-4F0A-B2A5-05074B7CA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02EE3C1-9C29-4B3C-8D3E-180FE69301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F828FD45-5804-460B-A015-B14AA76DDCE3}"/>
              </a:ext>
            </a:extLst>
          </p:cNvPr>
          <p:cNvSpPr/>
          <p:nvPr/>
        </p:nvSpPr>
        <p:spPr>
          <a:xfrm>
            <a:off x="4495800" y="2560808"/>
            <a:ext cx="2057400" cy="106680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9033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AB45-60AC-48CE-8F9E-28139772CED5}" type="slidenum">
              <a:rPr lang="en-US" smtClean="0"/>
              <a:t>36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0AE0393-1F11-4F0A-B2A5-05074B7CA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4453322-989E-4550-86B7-3FF2BBBC46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964F7738-4965-4E44-B7A0-543CED229E6F}"/>
              </a:ext>
            </a:extLst>
          </p:cNvPr>
          <p:cNvGrpSpPr/>
          <p:nvPr/>
        </p:nvGrpSpPr>
        <p:grpSpPr>
          <a:xfrm>
            <a:off x="1399992" y="228600"/>
            <a:ext cx="4536084" cy="3065921"/>
            <a:chOff x="1940916" y="1220637"/>
            <a:chExt cx="4536084" cy="3065921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E320524-D2B9-40C5-BE95-5BB294AA031A}"/>
                </a:ext>
              </a:extLst>
            </p:cNvPr>
            <p:cNvSpPr txBox="1"/>
            <p:nvPr/>
          </p:nvSpPr>
          <p:spPr>
            <a:xfrm>
              <a:off x="1940916" y="3086229"/>
              <a:ext cx="3441070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</a:rPr>
                <a:t>Draw CENTERINE</a:t>
              </a:r>
            </a:p>
            <a:p>
              <a:r>
                <a:rPr lang="en-US" sz="3600" b="1" dirty="0">
                  <a:solidFill>
                    <a:srgbClr val="FF0000"/>
                  </a:solidFill>
                </a:rPr>
                <a:t>Down middle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4D3EE953-8002-464E-B65F-69219F940AEC}"/>
                </a:ext>
              </a:extLst>
            </p:cNvPr>
            <p:cNvSpPr/>
            <p:nvPr/>
          </p:nvSpPr>
          <p:spPr>
            <a:xfrm>
              <a:off x="4419600" y="1220637"/>
              <a:ext cx="2057400" cy="1066800"/>
            </a:xfrm>
            <a:prstGeom prst="ellipse">
              <a:avLst/>
            </a:prstGeom>
            <a:noFill/>
            <a:ln w="635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7422563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AB45-60AC-48CE-8F9E-28139772CED5}" type="slidenum">
              <a:rPr lang="en-US" smtClean="0"/>
              <a:t>37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0AE0393-1F11-4F0A-B2A5-05074B7CA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7958FD5-3D64-4C2F-961B-0A8BBFEFBE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0D4DBF57-D0EC-4CF2-9611-F6FE7051EBF5}"/>
              </a:ext>
            </a:extLst>
          </p:cNvPr>
          <p:cNvGrpSpPr/>
          <p:nvPr/>
        </p:nvGrpSpPr>
        <p:grpSpPr>
          <a:xfrm>
            <a:off x="838200" y="685800"/>
            <a:ext cx="3573876" cy="5190374"/>
            <a:chOff x="2903124" y="1220637"/>
            <a:chExt cx="3573876" cy="519037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ECD3375-1977-44EF-8BF2-1676555AC2E6}"/>
                </a:ext>
              </a:extLst>
            </p:cNvPr>
            <p:cNvSpPr txBox="1"/>
            <p:nvPr/>
          </p:nvSpPr>
          <p:spPr>
            <a:xfrm>
              <a:off x="2903124" y="2994691"/>
              <a:ext cx="3355406" cy="34163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</a:rPr>
                <a:t>Use Spline to</a:t>
              </a:r>
            </a:p>
            <a:p>
              <a:r>
                <a:rPr lang="en-US" sz="3600" b="1" dirty="0">
                  <a:solidFill>
                    <a:srgbClr val="FF0000"/>
                  </a:solidFill>
                </a:rPr>
                <a:t>Draw left side</a:t>
              </a:r>
            </a:p>
            <a:p>
              <a:endParaRPr lang="en-US" sz="3600" b="1" dirty="0">
                <a:solidFill>
                  <a:srgbClr val="FF0000"/>
                </a:solidFill>
              </a:endParaRPr>
            </a:p>
            <a:p>
              <a:r>
                <a:rPr lang="en-US" sz="3600" b="1" dirty="0">
                  <a:solidFill>
                    <a:srgbClr val="FF0000"/>
                  </a:solidFill>
                </a:rPr>
                <a:t>When done click</a:t>
              </a:r>
            </a:p>
            <a:p>
              <a:r>
                <a:rPr lang="en-US" sz="3600" b="1" dirty="0">
                  <a:solidFill>
                    <a:srgbClr val="FF0000"/>
                  </a:solidFill>
                </a:rPr>
                <a:t>Middle Button </a:t>
              </a:r>
            </a:p>
            <a:p>
              <a:r>
                <a:rPr lang="en-US" sz="3600" b="1" dirty="0">
                  <a:solidFill>
                    <a:srgbClr val="FF0000"/>
                  </a:solidFill>
                </a:rPr>
                <a:t>Once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360D8E75-3BB3-4C5F-8D4A-5CFD3A73993A}"/>
                </a:ext>
              </a:extLst>
            </p:cNvPr>
            <p:cNvSpPr/>
            <p:nvPr/>
          </p:nvSpPr>
          <p:spPr>
            <a:xfrm>
              <a:off x="4419600" y="1220637"/>
              <a:ext cx="2057400" cy="1066800"/>
            </a:xfrm>
            <a:prstGeom prst="ellipse">
              <a:avLst/>
            </a:prstGeom>
            <a:noFill/>
            <a:ln w="635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6953321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AB45-60AC-48CE-8F9E-28139772CED5}" type="slidenum">
              <a:rPr lang="en-US" smtClean="0"/>
              <a:t>38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0AE0393-1F11-4F0A-B2A5-05074B7CA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D3F3E4-444E-48CA-9813-BBEB67E8FB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FADF0C37-FBB6-494F-BBCC-05A5EBA56562}"/>
              </a:ext>
            </a:extLst>
          </p:cNvPr>
          <p:cNvGrpSpPr/>
          <p:nvPr/>
        </p:nvGrpSpPr>
        <p:grpSpPr>
          <a:xfrm>
            <a:off x="1828800" y="528953"/>
            <a:ext cx="5097876" cy="3080003"/>
            <a:chOff x="1379124" y="1220637"/>
            <a:chExt cx="5097876" cy="3080003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6C2A870-6FF2-4A13-851F-06C2D45C0731}"/>
                </a:ext>
              </a:extLst>
            </p:cNvPr>
            <p:cNvSpPr txBox="1"/>
            <p:nvPr/>
          </p:nvSpPr>
          <p:spPr>
            <a:xfrm>
              <a:off x="1379124" y="2546314"/>
              <a:ext cx="2426433" cy="17543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</a:rPr>
                <a:t>Click Mirror</a:t>
              </a:r>
            </a:p>
            <a:p>
              <a:r>
                <a:rPr lang="en-US" sz="3600" b="1" dirty="0">
                  <a:solidFill>
                    <a:srgbClr val="FF0000"/>
                  </a:solidFill>
                </a:rPr>
                <a:t>And Select</a:t>
              </a:r>
            </a:p>
            <a:p>
              <a:r>
                <a:rPr lang="en-US" sz="3600" b="1" dirty="0">
                  <a:solidFill>
                    <a:srgbClr val="FF0000"/>
                  </a:solidFill>
                </a:rPr>
                <a:t>Centerline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699962E-883A-499A-A462-2D50F92BA2E4}"/>
                </a:ext>
              </a:extLst>
            </p:cNvPr>
            <p:cNvSpPr/>
            <p:nvPr/>
          </p:nvSpPr>
          <p:spPr>
            <a:xfrm>
              <a:off x="4419600" y="1220637"/>
              <a:ext cx="2057400" cy="1066800"/>
            </a:xfrm>
            <a:prstGeom prst="ellipse">
              <a:avLst/>
            </a:prstGeom>
            <a:noFill/>
            <a:ln w="635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4569655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AB45-60AC-48CE-8F9E-28139772CED5}" type="slidenum">
              <a:rPr lang="en-US" smtClean="0"/>
              <a:t>39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0AE0393-1F11-4F0A-B2A5-05074B7CA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01F5C9E-0D7E-4B89-BC9F-505F0D1AFC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C7754CA-BE39-4E74-B9F6-B2916F64E986}"/>
              </a:ext>
            </a:extLst>
          </p:cNvPr>
          <p:cNvSpPr txBox="1"/>
          <p:nvPr/>
        </p:nvSpPr>
        <p:spPr>
          <a:xfrm>
            <a:off x="838200" y="1754042"/>
            <a:ext cx="427386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Click Middle Button</a:t>
            </a:r>
          </a:p>
          <a:p>
            <a:endParaRPr lang="en-US" sz="3600" b="1" dirty="0">
              <a:solidFill>
                <a:srgbClr val="FF0000"/>
              </a:solidFill>
            </a:endParaRPr>
          </a:p>
          <a:p>
            <a:r>
              <a:rPr lang="en-US" sz="3600" b="1" dirty="0">
                <a:solidFill>
                  <a:srgbClr val="FF0000"/>
                </a:solidFill>
              </a:rPr>
              <a:t>Adjust Dimensions to</a:t>
            </a:r>
          </a:p>
          <a:p>
            <a:r>
              <a:rPr lang="en-US" sz="3600" b="1" dirty="0">
                <a:solidFill>
                  <a:srgbClr val="FF0000"/>
                </a:solidFill>
              </a:rPr>
              <a:t>500.00 and 250.00</a:t>
            </a:r>
          </a:p>
        </p:txBody>
      </p:sp>
    </p:spTree>
    <p:extLst>
      <p:ext uri="{BB962C8B-B14F-4D97-AF65-F5344CB8AC3E}">
        <p14:creationId xmlns:p14="http://schemas.microsoft.com/office/powerpoint/2010/main" val="3151425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219199"/>
            <a:ext cx="8915399" cy="5653007"/>
          </a:xfrm>
        </p:spPr>
        <p:txBody>
          <a:bodyPr anchor="t">
            <a:normAutofit/>
          </a:bodyPr>
          <a:lstStyle/>
          <a:p>
            <a:pPr algn="l"/>
            <a:r>
              <a:rPr lang="en-US" b="1" dirty="0"/>
              <a:t>3 Creo Exercises in Exercises Folder</a:t>
            </a:r>
            <a:br>
              <a:rPr lang="en-US" b="1" dirty="0"/>
            </a:br>
            <a:br>
              <a:rPr lang="en-US" sz="2800" b="1" dirty="0"/>
            </a:br>
            <a:r>
              <a:rPr lang="en-US" sz="2800" b="1" dirty="0"/>
              <a:t>1. Construct a Die</a:t>
            </a:r>
            <a:br>
              <a:rPr lang="en-US" sz="2800" b="1" dirty="0"/>
            </a:br>
            <a:r>
              <a:rPr lang="en-US" sz="2800" b="1" dirty="0"/>
              <a:t>2. Variable Sweep (Fuselage)</a:t>
            </a:r>
            <a:br>
              <a:rPr lang="en-US" sz="2800" b="1" dirty="0"/>
            </a:br>
            <a:r>
              <a:rPr lang="en-US" sz="2800" b="1" dirty="0"/>
              <a:t>3. Wings and Assemblies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AB45-60AC-48CE-8F9E-28139772CED5}" type="slidenum">
              <a:rPr lang="en-US" smtClean="0"/>
              <a:t>4</a:t>
            </a:fld>
            <a:endParaRPr lang="en-US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34" t="26785" r="18343" b="10316"/>
          <a:stretch>
            <a:fillRect/>
          </a:stretch>
        </p:blipFill>
        <p:spPr bwMode="auto">
          <a:xfrm>
            <a:off x="2743200" y="4495800"/>
            <a:ext cx="2501757" cy="165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72" t="28174" r="22694" b="10516"/>
          <a:stretch>
            <a:fillRect/>
          </a:stretch>
        </p:blipFill>
        <p:spPr bwMode="auto">
          <a:xfrm>
            <a:off x="5486400" y="4191000"/>
            <a:ext cx="2465387" cy="174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878826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AB45-60AC-48CE-8F9E-28139772CED5}" type="slidenum">
              <a:rPr lang="en-US" smtClean="0"/>
              <a:t>40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0AE0393-1F11-4F0A-B2A5-05074B7CA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98B6A6-0405-41CC-8442-8668A7E0EF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05709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AB45-60AC-48CE-8F9E-28139772CED5}" type="slidenum">
              <a:rPr lang="en-US" smtClean="0"/>
              <a:t>41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0AE0393-1F11-4F0A-B2A5-05074B7CA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92E1E80-2406-47F0-ACED-C902CB662E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CCB5B5F9-3B92-44F7-9D6D-3973E243EAA9}"/>
              </a:ext>
            </a:extLst>
          </p:cNvPr>
          <p:cNvGrpSpPr/>
          <p:nvPr/>
        </p:nvGrpSpPr>
        <p:grpSpPr>
          <a:xfrm>
            <a:off x="1295400" y="500539"/>
            <a:ext cx="3573876" cy="2420385"/>
            <a:chOff x="2903124" y="1220637"/>
            <a:chExt cx="3573876" cy="242038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F5B9EE9-8568-4252-A6E9-4E3B73019C30}"/>
                </a:ext>
              </a:extLst>
            </p:cNvPr>
            <p:cNvSpPr txBox="1"/>
            <p:nvPr/>
          </p:nvSpPr>
          <p:spPr>
            <a:xfrm>
              <a:off x="2903124" y="2994691"/>
              <a:ext cx="276691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</a:rPr>
                <a:t>Select SWEEP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81285D0-FE2E-4067-8008-135671AB6767}"/>
                </a:ext>
              </a:extLst>
            </p:cNvPr>
            <p:cNvSpPr/>
            <p:nvPr/>
          </p:nvSpPr>
          <p:spPr>
            <a:xfrm>
              <a:off x="4419600" y="1220637"/>
              <a:ext cx="2057400" cy="1066800"/>
            </a:xfrm>
            <a:prstGeom prst="ellipse">
              <a:avLst/>
            </a:prstGeom>
            <a:noFill/>
            <a:ln w="635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6210147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AB45-60AC-48CE-8F9E-28139772CED5}" type="slidenum">
              <a:rPr lang="en-US" smtClean="0"/>
              <a:t>42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0AE0393-1F11-4F0A-B2A5-05074B7CA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24CCCB0-32B6-4BE6-8921-226171E2CB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B805427E-F57C-4635-B7E1-FB892CC64375}"/>
              </a:ext>
            </a:extLst>
          </p:cNvPr>
          <p:cNvGrpSpPr/>
          <p:nvPr/>
        </p:nvGrpSpPr>
        <p:grpSpPr>
          <a:xfrm>
            <a:off x="830676" y="2486995"/>
            <a:ext cx="2057400" cy="2130778"/>
            <a:chOff x="4419600" y="1220637"/>
            <a:chExt cx="2057400" cy="213077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6D4CE9D-D878-49AA-86A0-23F3C1C0C973}"/>
                </a:ext>
              </a:extLst>
            </p:cNvPr>
            <p:cNvSpPr txBox="1"/>
            <p:nvPr/>
          </p:nvSpPr>
          <p:spPr>
            <a:xfrm>
              <a:off x="4503324" y="2705084"/>
              <a:ext cx="1847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3600" b="1" dirty="0">
                <a:solidFill>
                  <a:srgbClr val="FF0000"/>
                </a:solidFill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864677B-14FD-4814-9D65-A03D89C9E908}"/>
                </a:ext>
              </a:extLst>
            </p:cNvPr>
            <p:cNvSpPr/>
            <p:nvPr/>
          </p:nvSpPr>
          <p:spPr>
            <a:xfrm>
              <a:off x="4419600" y="1220637"/>
              <a:ext cx="2057400" cy="1066800"/>
            </a:xfrm>
            <a:prstGeom prst="ellipse">
              <a:avLst/>
            </a:prstGeom>
            <a:noFill/>
            <a:ln w="635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1681229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AB45-60AC-48CE-8F9E-28139772CED5}" type="slidenum">
              <a:rPr lang="en-US" smtClean="0"/>
              <a:t>43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0AE0393-1F11-4F0A-B2A5-05074B7CA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2AC4F1-928F-466F-85A6-523C59FB2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46151E0F-5A95-4928-B74F-E6C1B95A807C}"/>
              </a:ext>
            </a:extLst>
          </p:cNvPr>
          <p:cNvGrpSpPr/>
          <p:nvPr/>
        </p:nvGrpSpPr>
        <p:grpSpPr>
          <a:xfrm>
            <a:off x="375731" y="358454"/>
            <a:ext cx="7562263" cy="5632311"/>
            <a:chOff x="-73945" y="-1985438"/>
            <a:chExt cx="7562263" cy="5632311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F019602-DED8-4069-B695-CB26F2D32D8A}"/>
                </a:ext>
              </a:extLst>
            </p:cNvPr>
            <p:cNvSpPr txBox="1"/>
            <p:nvPr/>
          </p:nvSpPr>
          <p:spPr>
            <a:xfrm>
              <a:off x="-73945" y="-1985438"/>
              <a:ext cx="7562263" cy="56323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</a:rPr>
                <a:t>Select Centerline First</a:t>
              </a:r>
            </a:p>
            <a:p>
              <a:r>
                <a:rPr lang="en-US" sz="3600" b="1" dirty="0">
                  <a:solidFill>
                    <a:srgbClr val="FF0000"/>
                  </a:solidFill>
                </a:rPr>
                <a:t>Then click Add for each other line like</a:t>
              </a:r>
            </a:p>
            <a:p>
              <a:r>
                <a:rPr lang="en-US" sz="3600" b="1" dirty="0">
                  <a:solidFill>
                    <a:srgbClr val="FF0000"/>
                  </a:solidFill>
                </a:rPr>
                <a:t>BOTTOM</a:t>
              </a:r>
            </a:p>
            <a:p>
              <a:r>
                <a:rPr lang="en-US" sz="3600" b="1" dirty="0">
                  <a:solidFill>
                    <a:srgbClr val="FF0000"/>
                  </a:solidFill>
                </a:rPr>
                <a:t>LEFT</a:t>
              </a:r>
            </a:p>
            <a:p>
              <a:r>
                <a:rPr lang="en-US" sz="3600" b="1" dirty="0">
                  <a:solidFill>
                    <a:srgbClr val="FF0000"/>
                  </a:solidFill>
                </a:rPr>
                <a:t>TOP</a:t>
              </a:r>
            </a:p>
            <a:p>
              <a:r>
                <a:rPr lang="en-US" sz="3600" b="1" dirty="0">
                  <a:solidFill>
                    <a:srgbClr val="FF0000"/>
                  </a:solidFill>
                </a:rPr>
                <a:t>RIGHT</a:t>
              </a:r>
            </a:p>
            <a:p>
              <a:r>
                <a:rPr lang="en-US" sz="3600" b="1" dirty="0">
                  <a:solidFill>
                    <a:srgbClr val="FF0000"/>
                  </a:solidFill>
                </a:rPr>
                <a:t>BOTTOM</a:t>
              </a:r>
            </a:p>
            <a:p>
              <a:endParaRPr lang="en-US" sz="3600" b="1" dirty="0">
                <a:solidFill>
                  <a:srgbClr val="FF0000"/>
                </a:solidFill>
              </a:endParaRPr>
            </a:p>
            <a:p>
              <a:endParaRPr lang="en-US" sz="3600" b="1" dirty="0">
                <a:solidFill>
                  <a:srgbClr val="FF0000"/>
                </a:solidFill>
              </a:endParaRPr>
            </a:p>
            <a:p>
              <a:r>
                <a:rPr lang="en-US" sz="3600" b="1" dirty="0">
                  <a:solidFill>
                    <a:srgbClr val="FF0000"/>
                  </a:solidFill>
                </a:rPr>
                <a:t>(Bottom 2X because 1</a:t>
              </a:r>
              <a:r>
                <a:rPr lang="en-US" sz="3600" b="1" baseline="30000" dirty="0">
                  <a:solidFill>
                    <a:srgbClr val="FF0000"/>
                  </a:solidFill>
                </a:rPr>
                <a:t>st</a:t>
              </a:r>
              <a:r>
                <a:rPr lang="en-US" sz="3600" b="1" dirty="0">
                  <a:solidFill>
                    <a:srgbClr val="FF0000"/>
                  </a:solidFill>
                </a:rPr>
                <a:t> is X-Reference)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99DA27D-C609-4B15-BED6-0F1C2E38EF8C}"/>
                </a:ext>
              </a:extLst>
            </p:cNvPr>
            <p:cNvSpPr/>
            <p:nvPr/>
          </p:nvSpPr>
          <p:spPr>
            <a:xfrm>
              <a:off x="4419600" y="1220637"/>
              <a:ext cx="2057400" cy="1066800"/>
            </a:xfrm>
            <a:prstGeom prst="ellipse">
              <a:avLst/>
            </a:prstGeom>
            <a:noFill/>
            <a:ln w="635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189AF7AB-7C54-464F-9784-43CD3E1D0B07}"/>
              </a:ext>
            </a:extLst>
          </p:cNvPr>
          <p:cNvGrpSpPr/>
          <p:nvPr/>
        </p:nvGrpSpPr>
        <p:grpSpPr>
          <a:xfrm>
            <a:off x="8077199" y="0"/>
            <a:ext cx="1134063" cy="2130778"/>
            <a:chOff x="4419600" y="1220637"/>
            <a:chExt cx="2057400" cy="2130778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0D255EE-B468-4A6F-A9A8-276EB4B1EEE6}"/>
                </a:ext>
              </a:extLst>
            </p:cNvPr>
            <p:cNvSpPr txBox="1"/>
            <p:nvPr/>
          </p:nvSpPr>
          <p:spPr>
            <a:xfrm>
              <a:off x="4503324" y="2705084"/>
              <a:ext cx="1847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3600" b="1" dirty="0">
                <a:solidFill>
                  <a:srgbClr val="FF0000"/>
                </a:solidFill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7BED9E20-CBD8-435F-AC6F-51AECEA9AF83}"/>
                </a:ext>
              </a:extLst>
            </p:cNvPr>
            <p:cNvSpPr/>
            <p:nvPr/>
          </p:nvSpPr>
          <p:spPr>
            <a:xfrm>
              <a:off x="4419600" y="1220637"/>
              <a:ext cx="2057400" cy="1066800"/>
            </a:xfrm>
            <a:prstGeom prst="ellipse">
              <a:avLst/>
            </a:prstGeom>
            <a:noFill/>
            <a:ln w="635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721487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AB45-60AC-48CE-8F9E-28139772CED5}" type="slidenum">
              <a:rPr lang="en-US" smtClean="0"/>
              <a:t>44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0AE0393-1F11-4F0A-B2A5-05074B7CA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A73124D-205B-4AF4-AF86-2422A26C87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920999CC-7461-4F4E-91FE-ABFC636B60F0}"/>
              </a:ext>
            </a:extLst>
          </p:cNvPr>
          <p:cNvGrpSpPr/>
          <p:nvPr/>
        </p:nvGrpSpPr>
        <p:grpSpPr>
          <a:xfrm>
            <a:off x="427495" y="1500180"/>
            <a:ext cx="2057400" cy="2130778"/>
            <a:chOff x="4419600" y="1220637"/>
            <a:chExt cx="2057400" cy="2130778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C9670CF-0319-4603-82D2-9025EB44ECAC}"/>
                </a:ext>
              </a:extLst>
            </p:cNvPr>
            <p:cNvSpPr txBox="1"/>
            <p:nvPr/>
          </p:nvSpPr>
          <p:spPr>
            <a:xfrm>
              <a:off x="4503324" y="2705084"/>
              <a:ext cx="1847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3600" b="1" dirty="0">
                <a:solidFill>
                  <a:srgbClr val="FF0000"/>
                </a:solidFill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CCB8223-8C03-4DDC-98D7-208F6B653B9F}"/>
                </a:ext>
              </a:extLst>
            </p:cNvPr>
            <p:cNvSpPr/>
            <p:nvPr/>
          </p:nvSpPr>
          <p:spPr>
            <a:xfrm>
              <a:off x="4419600" y="1220637"/>
              <a:ext cx="2057400" cy="1066800"/>
            </a:xfrm>
            <a:prstGeom prst="ellipse">
              <a:avLst/>
            </a:prstGeom>
            <a:noFill/>
            <a:ln w="635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CCBC5494-036B-4B2C-8268-52B03165B2AD}"/>
              </a:ext>
            </a:extLst>
          </p:cNvPr>
          <p:cNvSpPr txBox="1"/>
          <p:nvPr/>
        </p:nvSpPr>
        <p:spPr>
          <a:xfrm>
            <a:off x="1066800" y="2791710"/>
            <a:ext cx="68185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1. Select Chain 1 to be X-Reference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484F7AA-2304-2940-A1AC-1C9F31EFC3A9}"/>
              </a:ext>
            </a:extLst>
          </p:cNvPr>
          <p:cNvGrpSpPr/>
          <p:nvPr/>
        </p:nvGrpSpPr>
        <p:grpSpPr>
          <a:xfrm>
            <a:off x="401869" y="726340"/>
            <a:ext cx="451184" cy="930901"/>
            <a:chOff x="4419600" y="1220637"/>
            <a:chExt cx="2057400" cy="2130778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6D52C89-47B3-A34B-8A7A-5918B10F41D2}"/>
                </a:ext>
              </a:extLst>
            </p:cNvPr>
            <p:cNvSpPr txBox="1"/>
            <p:nvPr/>
          </p:nvSpPr>
          <p:spPr>
            <a:xfrm>
              <a:off x="4503324" y="2705084"/>
              <a:ext cx="1847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3600" b="1" dirty="0">
                <a:solidFill>
                  <a:srgbClr val="FF0000"/>
                </a:solidFill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433235C7-3424-7A48-A9ED-49D030547710}"/>
                </a:ext>
              </a:extLst>
            </p:cNvPr>
            <p:cNvSpPr/>
            <p:nvPr/>
          </p:nvSpPr>
          <p:spPr>
            <a:xfrm>
              <a:off x="4419600" y="1220637"/>
              <a:ext cx="2057400" cy="1066800"/>
            </a:xfrm>
            <a:prstGeom prst="ellipse">
              <a:avLst/>
            </a:prstGeom>
            <a:noFill/>
            <a:ln w="635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7881621B-51A0-0245-8A9C-5E85391BF2F5}"/>
              </a:ext>
            </a:extLst>
          </p:cNvPr>
          <p:cNvSpPr txBox="1"/>
          <p:nvPr/>
        </p:nvSpPr>
        <p:spPr>
          <a:xfrm>
            <a:off x="1066800" y="591234"/>
            <a:ext cx="41972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2. Enter sketch mode</a:t>
            </a:r>
          </a:p>
        </p:txBody>
      </p:sp>
    </p:spTree>
    <p:extLst>
      <p:ext uri="{BB962C8B-B14F-4D97-AF65-F5344CB8AC3E}">
        <p14:creationId xmlns:p14="http://schemas.microsoft.com/office/powerpoint/2010/main" val="252789395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AB45-60AC-48CE-8F9E-28139772CED5}" type="slidenum">
              <a:rPr lang="en-US" smtClean="0"/>
              <a:t>45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0AE0393-1F11-4F0A-B2A5-05074B7CA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A26E3FD-00AD-434B-993C-114CC072DD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84ABCB26-6B03-4154-95AA-4AECCF0F32A5}"/>
              </a:ext>
            </a:extLst>
          </p:cNvPr>
          <p:cNvGrpSpPr/>
          <p:nvPr/>
        </p:nvGrpSpPr>
        <p:grpSpPr>
          <a:xfrm>
            <a:off x="2667000" y="660932"/>
            <a:ext cx="2057400" cy="2130778"/>
            <a:chOff x="4419600" y="1220637"/>
            <a:chExt cx="2057400" cy="2130778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E1621B7-9770-4636-AA55-10EF490194E7}"/>
                </a:ext>
              </a:extLst>
            </p:cNvPr>
            <p:cNvSpPr txBox="1"/>
            <p:nvPr/>
          </p:nvSpPr>
          <p:spPr>
            <a:xfrm>
              <a:off x="4503324" y="2705084"/>
              <a:ext cx="1847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3600" b="1" dirty="0">
                <a:solidFill>
                  <a:srgbClr val="FF0000"/>
                </a:solidFill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ACDD0CB1-08BE-48E4-95D8-B8F0D1D85050}"/>
                </a:ext>
              </a:extLst>
            </p:cNvPr>
            <p:cNvSpPr/>
            <p:nvPr/>
          </p:nvSpPr>
          <p:spPr>
            <a:xfrm>
              <a:off x="4419600" y="1220637"/>
              <a:ext cx="2057400" cy="1066800"/>
            </a:xfrm>
            <a:prstGeom prst="ellipse">
              <a:avLst/>
            </a:prstGeom>
            <a:noFill/>
            <a:ln w="635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FD6F99E5-5D4A-44D6-AC63-234BF2181F38}"/>
              </a:ext>
            </a:extLst>
          </p:cNvPr>
          <p:cNvSpPr txBox="1"/>
          <p:nvPr/>
        </p:nvSpPr>
        <p:spPr>
          <a:xfrm>
            <a:off x="685800" y="1886830"/>
            <a:ext cx="786721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Use Spline to connect the front (or end) </a:t>
            </a:r>
          </a:p>
          <a:p>
            <a:r>
              <a:rPr lang="en-US" sz="3600" b="1" dirty="0">
                <a:solidFill>
                  <a:srgbClr val="FF0000"/>
                </a:solidFill>
              </a:rPr>
              <a:t>4 pieces of your plane </a:t>
            </a:r>
          </a:p>
          <a:p>
            <a:r>
              <a:rPr lang="en-US" sz="3600" b="1" dirty="0">
                <a:solidFill>
                  <a:srgbClr val="FF0000"/>
                </a:solidFill>
              </a:rPr>
              <a:t>(Hint: They are shown as ‘X’’s in </a:t>
            </a:r>
            <a:r>
              <a:rPr lang="en-US" sz="3600" b="1" dirty="0" err="1">
                <a:solidFill>
                  <a:srgbClr val="FF0000"/>
                </a:solidFill>
              </a:rPr>
              <a:t>Creo</a:t>
            </a:r>
            <a:endParaRPr lang="en-US" sz="3600" b="1" dirty="0">
              <a:solidFill>
                <a:srgbClr val="FF0000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EABD4EB-9E79-42C5-94EC-3A5C75F8EB65}"/>
              </a:ext>
            </a:extLst>
          </p:cNvPr>
          <p:cNvGrpSpPr/>
          <p:nvPr/>
        </p:nvGrpSpPr>
        <p:grpSpPr>
          <a:xfrm>
            <a:off x="3711198" y="3829524"/>
            <a:ext cx="2057400" cy="2130778"/>
            <a:chOff x="4419600" y="1220637"/>
            <a:chExt cx="2057400" cy="2130778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72A23CA-9620-46AD-8AB4-4301B648AD40}"/>
                </a:ext>
              </a:extLst>
            </p:cNvPr>
            <p:cNvSpPr txBox="1"/>
            <p:nvPr/>
          </p:nvSpPr>
          <p:spPr>
            <a:xfrm>
              <a:off x="4503324" y="2705084"/>
              <a:ext cx="1847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3600" b="1" dirty="0">
                <a:solidFill>
                  <a:srgbClr val="FF0000"/>
                </a:solidFill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759A5B6-315C-4484-A1C3-B150039B7BF5}"/>
                </a:ext>
              </a:extLst>
            </p:cNvPr>
            <p:cNvSpPr/>
            <p:nvPr/>
          </p:nvSpPr>
          <p:spPr>
            <a:xfrm>
              <a:off x="4419600" y="1220637"/>
              <a:ext cx="2057400" cy="1066800"/>
            </a:xfrm>
            <a:prstGeom prst="ellipse">
              <a:avLst/>
            </a:prstGeom>
            <a:noFill/>
            <a:ln w="635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29B28B21-F91B-4B88-9C45-5B71DC0E0730}"/>
              </a:ext>
            </a:extLst>
          </p:cNvPr>
          <p:cNvSpPr txBox="1"/>
          <p:nvPr/>
        </p:nvSpPr>
        <p:spPr>
          <a:xfrm>
            <a:off x="685800" y="5313970"/>
            <a:ext cx="71545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When done middle click 1 or 2 times</a:t>
            </a:r>
          </a:p>
        </p:txBody>
      </p:sp>
    </p:spTree>
    <p:extLst>
      <p:ext uri="{BB962C8B-B14F-4D97-AF65-F5344CB8AC3E}">
        <p14:creationId xmlns:p14="http://schemas.microsoft.com/office/powerpoint/2010/main" val="118335686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AB45-60AC-48CE-8F9E-28139772CED5}" type="slidenum">
              <a:rPr lang="en-US" smtClean="0"/>
              <a:t>46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0AE0393-1F11-4F0A-B2A5-05074B7CA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B42327D-C8D5-4185-8753-480A6C4631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46566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24200"/>
            <a:ext cx="8229600" cy="554783"/>
          </a:xfrm>
        </p:spPr>
        <p:txBody>
          <a:bodyPr>
            <a:normAutofit fontScale="90000"/>
          </a:bodyPr>
          <a:lstStyle/>
          <a:p>
            <a:r>
              <a:rPr lang="en-US" b="1" dirty="0" err="1"/>
              <a:t>Creo</a:t>
            </a:r>
            <a:r>
              <a:rPr lang="en-US" b="1" dirty="0"/>
              <a:t> Parametric Exercise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‘Wings and Assemblies’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AB45-60AC-48CE-8F9E-28139772CED5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4936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24200"/>
            <a:ext cx="8229600" cy="554783"/>
          </a:xfrm>
        </p:spPr>
        <p:txBody>
          <a:bodyPr>
            <a:normAutofit fontScale="90000"/>
          </a:bodyPr>
          <a:lstStyle/>
          <a:p>
            <a:r>
              <a:rPr lang="en-US" b="1" dirty="0" err="1"/>
              <a:t>Creo</a:t>
            </a:r>
            <a:r>
              <a:rPr lang="en-US" b="1" dirty="0"/>
              <a:t> Parametric Exercise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‘Construction of a Die’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AB45-60AC-48CE-8F9E-28139772CED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629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AB45-60AC-48CE-8F9E-28139772CED5}" type="slidenum">
              <a:rPr lang="en-US" smtClean="0"/>
              <a:t>6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0AE0393-1F11-4F0A-B2A5-05074B7CA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7E36116-BAA4-4618-A345-D523C810FB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E3006B43-32E6-45A2-B2E3-CCBED4EED0B4}"/>
              </a:ext>
            </a:extLst>
          </p:cNvPr>
          <p:cNvSpPr/>
          <p:nvPr/>
        </p:nvSpPr>
        <p:spPr>
          <a:xfrm>
            <a:off x="2971800" y="2057400"/>
            <a:ext cx="2057400" cy="106680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1254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AB45-60AC-48CE-8F9E-28139772CED5}" type="slidenum">
              <a:rPr lang="en-US" smtClean="0"/>
              <a:t>7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0AE0393-1F11-4F0A-B2A5-05074B7CA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0BAA6D9-1170-4DFB-82D3-BD088A0FED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16F7BD48-62C0-4D9F-97F8-12E88B9EFB34}"/>
              </a:ext>
            </a:extLst>
          </p:cNvPr>
          <p:cNvSpPr/>
          <p:nvPr/>
        </p:nvSpPr>
        <p:spPr>
          <a:xfrm>
            <a:off x="-571500" y="2133600"/>
            <a:ext cx="2057400" cy="106680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F3DF6CD-DA11-49B3-962B-4C0CFBCDD58D}"/>
              </a:ext>
            </a:extLst>
          </p:cNvPr>
          <p:cNvSpPr/>
          <p:nvPr/>
        </p:nvSpPr>
        <p:spPr>
          <a:xfrm>
            <a:off x="2278251" y="402383"/>
            <a:ext cx="2057400" cy="106680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25C0BC6-F947-4910-9D7F-9038CD68AF17}"/>
              </a:ext>
            </a:extLst>
          </p:cNvPr>
          <p:cNvSpPr/>
          <p:nvPr/>
        </p:nvSpPr>
        <p:spPr>
          <a:xfrm>
            <a:off x="4453825" y="1249338"/>
            <a:ext cx="2057400" cy="106680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4AE868-121A-43C3-8730-AC609063246B}"/>
              </a:ext>
            </a:extLst>
          </p:cNvPr>
          <p:cNvSpPr txBox="1"/>
          <p:nvPr/>
        </p:nvSpPr>
        <p:spPr>
          <a:xfrm>
            <a:off x="914400" y="3581400"/>
            <a:ext cx="13272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Views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82C7D4A-BA02-4841-ABCE-E036617514ED}"/>
              </a:ext>
            </a:extLst>
          </p:cNvPr>
          <p:cNvSpPr txBox="1"/>
          <p:nvPr/>
        </p:nvSpPr>
        <p:spPr>
          <a:xfrm>
            <a:off x="6651509" y="1928042"/>
            <a:ext cx="17857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Controls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C5850A-FFBF-480F-AC6E-0B113E88AF51}"/>
              </a:ext>
            </a:extLst>
          </p:cNvPr>
          <p:cNvSpPr txBox="1"/>
          <p:nvPr/>
        </p:nvSpPr>
        <p:spPr>
          <a:xfrm>
            <a:off x="2516725" y="1576362"/>
            <a:ext cx="11984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Draw</a:t>
            </a:r>
          </a:p>
        </p:txBody>
      </p:sp>
    </p:spTree>
    <p:extLst>
      <p:ext uri="{BB962C8B-B14F-4D97-AF65-F5344CB8AC3E}">
        <p14:creationId xmlns:p14="http://schemas.microsoft.com/office/powerpoint/2010/main" val="6128498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AB45-60AC-48CE-8F9E-28139772CED5}" type="slidenum">
              <a:rPr lang="en-US" smtClean="0"/>
              <a:t>8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0AE0393-1F11-4F0A-B2A5-05074B7CA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48CB5B8-C07E-4192-8AB4-B17C372B8F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9673EE35-0578-4497-B057-1742B0F0559C}"/>
              </a:ext>
            </a:extLst>
          </p:cNvPr>
          <p:cNvSpPr/>
          <p:nvPr/>
        </p:nvSpPr>
        <p:spPr>
          <a:xfrm>
            <a:off x="2057400" y="424339"/>
            <a:ext cx="2057400" cy="106680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919512A-43F2-4284-95F1-FB82227F3E94}"/>
              </a:ext>
            </a:extLst>
          </p:cNvPr>
          <p:cNvSpPr/>
          <p:nvPr/>
        </p:nvSpPr>
        <p:spPr>
          <a:xfrm>
            <a:off x="6934200" y="1850183"/>
            <a:ext cx="2057400" cy="106680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DDB699-D78E-4F67-A183-D666C695AB56}"/>
              </a:ext>
            </a:extLst>
          </p:cNvPr>
          <p:cNvSpPr txBox="1"/>
          <p:nvPr/>
        </p:nvSpPr>
        <p:spPr>
          <a:xfrm>
            <a:off x="6248400" y="2877646"/>
            <a:ext cx="19127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Pick Plane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71F15B-53FB-499F-9B5A-47679C4A094F}"/>
              </a:ext>
            </a:extLst>
          </p:cNvPr>
          <p:cNvSpPr txBox="1"/>
          <p:nvPr/>
        </p:nvSpPr>
        <p:spPr>
          <a:xfrm>
            <a:off x="2057400" y="1658034"/>
            <a:ext cx="27528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Draw SKETCH</a:t>
            </a:r>
          </a:p>
        </p:txBody>
      </p:sp>
    </p:spTree>
    <p:extLst>
      <p:ext uri="{BB962C8B-B14F-4D97-AF65-F5344CB8AC3E}">
        <p14:creationId xmlns:p14="http://schemas.microsoft.com/office/powerpoint/2010/main" val="38692884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AB45-60AC-48CE-8F9E-28139772CED5}" type="slidenum">
              <a:rPr lang="en-US" smtClean="0"/>
              <a:t>9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0AE0393-1F11-4F0A-B2A5-05074B7CA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F9DF8D0-5B17-48D8-B3EB-1F6F156F50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ACC9FAE-CFBD-4966-A4A6-5C0A0A9FB0D2}"/>
              </a:ext>
            </a:extLst>
          </p:cNvPr>
          <p:cNvGrpSpPr/>
          <p:nvPr/>
        </p:nvGrpSpPr>
        <p:grpSpPr>
          <a:xfrm>
            <a:off x="4419600" y="1220637"/>
            <a:ext cx="4721952" cy="2144018"/>
            <a:chOff x="4419600" y="1220637"/>
            <a:chExt cx="4721952" cy="2144018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A5AFF51-E7D5-4F38-912A-852C171B7460}"/>
                </a:ext>
              </a:extLst>
            </p:cNvPr>
            <p:cNvSpPr txBox="1"/>
            <p:nvPr/>
          </p:nvSpPr>
          <p:spPr>
            <a:xfrm>
              <a:off x="6019800" y="2287437"/>
              <a:ext cx="3121752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Change View</a:t>
              </a:r>
            </a:p>
            <a:p>
              <a:r>
                <a:rPr lang="en-US" sz="3200" b="1" dirty="0">
                  <a:solidFill>
                    <a:srgbClr val="FF0000"/>
                  </a:solidFill>
                </a:rPr>
                <a:t>To Drawing Plane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FC4C5AF-B732-441B-8F2D-407E4752C0F0}"/>
                </a:ext>
              </a:extLst>
            </p:cNvPr>
            <p:cNvSpPr/>
            <p:nvPr/>
          </p:nvSpPr>
          <p:spPr>
            <a:xfrm>
              <a:off x="4419600" y="1220637"/>
              <a:ext cx="2057400" cy="1066800"/>
            </a:xfrm>
            <a:prstGeom prst="ellipse">
              <a:avLst/>
            </a:prstGeom>
            <a:noFill/>
            <a:ln w="635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898055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1352</TotalTime>
  <Words>496</Words>
  <Application>Microsoft Macintosh PowerPoint</Application>
  <PresentationFormat>On-screen Show (4:3)</PresentationFormat>
  <Paragraphs>153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0" baseType="lpstr">
      <vt:lpstr>Arial</vt:lpstr>
      <vt:lpstr>Calibri</vt:lpstr>
      <vt:lpstr>Office Theme</vt:lpstr>
      <vt:lpstr>PowerPoint Presentation</vt:lpstr>
      <vt:lpstr>Creo Parametric Introduction</vt:lpstr>
      <vt:lpstr>Creo Parametric Process</vt:lpstr>
      <vt:lpstr>3 Creo Exercises in Exercises Folder  1. Construct a Die 2. Variable Sweep (Fuselage) 3. Wings and Assemblies</vt:lpstr>
      <vt:lpstr>Creo Parametric Exercise  ‘Construction of a Die’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Creo Parametric Exercise  ‘Variable Section Sweep’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Creo Parametric Exercise  ‘Wings and Assemblies’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Real World Design Challenge:  The Nations Innovation Engine</dc:title>
  <dc:creator>Robert</dc:creator>
  <cp:lastModifiedBy>Microsoft Office User</cp:lastModifiedBy>
  <cp:revision>214</cp:revision>
  <dcterms:created xsi:type="dcterms:W3CDTF">2013-01-03T20:44:39Z</dcterms:created>
  <dcterms:modified xsi:type="dcterms:W3CDTF">2021-09-20T19:15:16Z</dcterms:modified>
</cp:coreProperties>
</file>