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78" r:id="rId2"/>
    <p:sldId id="340" r:id="rId3"/>
    <p:sldId id="330" r:id="rId4"/>
    <p:sldId id="331" r:id="rId5"/>
    <p:sldId id="279" r:id="rId6"/>
    <p:sldId id="332" r:id="rId7"/>
    <p:sldId id="280" r:id="rId8"/>
    <p:sldId id="333" r:id="rId9"/>
    <p:sldId id="336" r:id="rId10"/>
    <p:sldId id="341" r:id="rId11"/>
    <p:sldId id="342" r:id="rId12"/>
    <p:sldId id="334" r:id="rId13"/>
    <p:sldId id="343" r:id="rId14"/>
    <p:sldId id="281" r:id="rId15"/>
    <p:sldId id="344" r:id="rId16"/>
    <p:sldId id="337" r:id="rId17"/>
    <p:sldId id="345" r:id="rId18"/>
    <p:sldId id="282" r:id="rId19"/>
    <p:sldId id="335" r:id="rId20"/>
    <p:sldId id="283" r:id="rId21"/>
    <p:sldId id="284" r:id="rId22"/>
    <p:sldId id="285" r:id="rId23"/>
    <p:sldId id="286" r:id="rId24"/>
    <p:sldId id="338" r:id="rId25"/>
    <p:sldId id="339" r:id="rId26"/>
    <p:sldId id="287" r:id="rId27"/>
    <p:sldId id="288" r:id="rId28"/>
    <p:sldId id="289" r:id="rId29"/>
    <p:sldId id="290" r:id="rId30"/>
    <p:sldId id="291" r:id="rId31"/>
    <p:sldId id="352" r:id="rId32"/>
    <p:sldId id="351" r:id="rId33"/>
    <p:sldId id="350" r:id="rId34"/>
    <p:sldId id="292" r:id="rId35"/>
    <p:sldId id="293" r:id="rId36"/>
    <p:sldId id="294" r:id="rId37"/>
    <p:sldId id="296" r:id="rId38"/>
    <p:sldId id="347" r:id="rId39"/>
    <p:sldId id="355" r:id="rId40"/>
    <p:sldId id="354" r:id="rId41"/>
    <p:sldId id="353" r:id="rId42"/>
    <p:sldId id="299" r:id="rId43"/>
    <p:sldId id="348" r:id="rId44"/>
    <p:sldId id="304" r:id="rId45"/>
    <p:sldId id="300" r:id="rId46"/>
    <p:sldId id="305" r:id="rId47"/>
    <p:sldId id="357" r:id="rId48"/>
    <p:sldId id="356" r:id="rId49"/>
    <p:sldId id="307" r:id="rId50"/>
    <p:sldId id="308" r:id="rId51"/>
    <p:sldId id="309" r:id="rId52"/>
    <p:sldId id="303" r:id="rId53"/>
    <p:sldId id="306" r:id="rId54"/>
    <p:sldId id="310" r:id="rId55"/>
    <p:sldId id="358" r:id="rId56"/>
    <p:sldId id="256" r:id="rId57"/>
    <p:sldId id="311" r:id="rId58"/>
    <p:sldId id="359" r:id="rId59"/>
    <p:sldId id="324" r:id="rId60"/>
    <p:sldId id="325" r:id="rId61"/>
    <p:sldId id="326" r:id="rId62"/>
    <p:sldId id="321" r:id="rId63"/>
    <p:sldId id="322" r:id="rId64"/>
    <p:sldId id="328" r:id="rId65"/>
    <p:sldId id="323" r:id="rId66"/>
    <p:sldId id="327" r:id="rId67"/>
    <p:sldId id="312" r:id="rId68"/>
    <p:sldId id="318" r:id="rId69"/>
    <p:sldId id="314" r:id="rId70"/>
    <p:sldId id="315" r:id="rId71"/>
    <p:sldId id="316" r:id="rId72"/>
    <p:sldId id="349" r:id="rId73"/>
    <p:sldId id="319" r:id="rId74"/>
    <p:sldId id="320" r:id="rId75"/>
    <p:sldId id="257" r:id="rId76"/>
    <p:sldId id="258" r:id="rId77"/>
    <p:sldId id="317" r:id="rId78"/>
    <p:sldId id="264" r:id="rId79"/>
    <p:sldId id="265" r:id="rId80"/>
    <p:sldId id="268" r:id="rId81"/>
    <p:sldId id="270" r:id="rId82"/>
    <p:sldId id="272" r:id="rId83"/>
    <p:sldId id="274" r:id="rId84"/>
    <p:sldId id="360" r:id="rId85"/>
    <p:sldId id="361" r:id="rId86"/>
    <p:sldId id="329" r:id="rId87"/>
    <p:sldId id="277" r:id="rId88"/>
    <p:sldId id="276" r:id="rId89"/>
    <p:sldId id="362" r:id="rId90"/>
    <p:sldId id="275" r:id="rId91"/>
    <p:sldId id="364" r:id="rId92"/>
    <p:sldId id="363" r:id="rId93"/>
    <p:sldId id="365" r:id="rId94"/>
    <p:sldId id="368" r:id="rId95"/>
    <p:sldId id="369" r:id="rId96"/>
    <p:sldId id="367"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4" autoAdjust="0"/>
    <p:restoredTop sz="94688" autoAdjust="0"/>
  </p:normalViewPr>
  <p:slideViewPr>
    <p:cSldViewPr snapToGrid="0">
      <p:cViewPr varScale="1">
        <p:scale>
          <a:sx n="87" d="100"/>
          <a:sy n="87" d="100"/>
        </p:scale>
        <p:origin x="1526" y="7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522"/>
    </p:cViewPr>
  </p:sorterViewPr>
  <p:notesViewPr>
    <p:cSldViewPr snapToGrid="0">
      <p:cViewPr varScale="1">
        <p:scale>
          <a:sx n="92" d="100"/>
          <a:sy n="92" d="100"/>
        </p:scale>
        <p:origin x="4114"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FEC73-EC24-4CA8-9394-E4FCB4CE24B9}"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AC4CC-489E-4C67-A7BC-6F00EDF5BB1D}" type="slidenum">
              <a:rPr lang="en-US" smtClean="0"/>
              <a:t>‹#›</a:t>
            </a:fld>
            <a:endParaRPr lang="en-US"/>
          </a:p>
        </p:txBody>
      </p:sp>
    </p:spTree>
    <p:extLst>
      <p:ext uri="{BB962C8B-B14F-4D97-AF65-F5344CB8AC3E}">
        <p14:creationId xmlns:p14="http://schemas.microsoft.com/office/powerpoint/2010/main" val="167907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0AC4CC-489E-4C67-A7BC-6F00EDF5BB1D}" type="slidenum">
              <a:rPr lang="en-US" smtClean="0"/>
              <a:t>56</a:t>
            </a:fld>
            <a:endParaRPr lang="en-US"/>
          </a:p>
        </p:txBody>
      </p:sp>
    </p:spTree>
    <p:extLst>
      <p:ext uri="{BB962C8B-B14F-4D97-AF65-F5344CB8AC3E}">
        <p14:creationId xmlns:p14="http://schemas.microsoft.com/office/powerpoint/2010/main" val="365997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Procedural Language is also known as 3GL which means third generation language. It is a type of programming language that follows a procedure; set of commands or guidelines that must be followed for smooth execution of the program. It works on step by step basis. It requires the user to tell not only </a:t>
            </a:r>
            <a:r>
              <a:rPr lang="en-US" sz="1200" b="1" i="0" kern="1200" dirty="0">
                <a:solidFill>
                  <a:schemeClr val="tx1"/>
                </a:solidFill>
                <a:effectLst/>
                <a:latin typeface="+mn-lt"/>
                <a:ea typeface="+mn-ea"/>
                <a:cs typeface="+mn-cs"/>
              </a:rPr>
              <a:t>What to do</a:t>
            </a:r>
            <a:r>
              <a:rPr lang="en-US" sz="1200" b="0" i="0" kern="1200" dirty="0">
                <a:solidFill>
                  <a:schemeClr val="tx1"/>
                </a:solidFill>
                <a:effectLst/>
                <a:latin typeface="+mn-lt"/>
                <a:ea typeface="+mn-ea"/>
                <a:cs typeface="+mn-cs"/>
              </a:rPr>
              <a:t> but also </a:t>
            </a:r>
            <a:r>
              <a:rPr lang="en-US" sz="1200" b="1" i="0" kern="1200" dirty="0">
                <a:solidFill>
                  <a:schemeClr val="tx1"/>
                </a:solidFill>
                <a:effectLst/>
                <a:latin typeface="+mn-lt"/>
                <a:ea typeface="+mn-ea"/>
                <a:cs typeface="+mn-cs"/>
              </a:rPr>
              <a:t>How to do it</a:t>
            </a:r>
            <a:r>
              <a:rPr lang="en-US" sz="1200" b="0" i="0" kern="1200" dirty="0">
                <a:solidFill>
                  <a:schemeClr val="tx1"/>
                </a:solidFill>
                <a:effectLst/>
                <a:latin typeface="+mn-lt"/>
                <a:ea typeface="+mn-ea"/>
                <a:cs typeface="+mn-cs"/>
              </a:rPr>
              <a:t>. Its basic idea is to have a program specify the sequence of steps that implements a particular algorithm. Hence, Procedural languages are based on algorithms.</a:t>
            </a:r>
          </a:p>
          <a:p>
            <a:pPr rtl="0" fontAlgn="base"/>
            <a:r>
              <a:rPr lang="en-US" sz="1200" b="0" i="0" kern="1200" dirty="0">
                <a:solidFill>
                  <a:schemeClr val="tx1"/>
                </a:solidFill>
                <a:effectLst/>
                <a:latin typeface="+mn-lt"/>
                <a:ea typeface="+mn-ea"/>
                <a:cs typeface="+mn-cs"/>
              </a:rPr>
              <a:t>In this developers use variables, loops, and functions to create a program performing a specific task which does calculations and displays a desired output.</a:t>
            </a:r>
          </a:p>
          <a:p>
            <a:pPr rtl="0" fontAlgn="base"/>
            <a:r>
              <a:rPr lang="en-US" sz="1200" b="0" i="0" kern="1200" dirty="0">
                <a:solidFill>
                  <a:schemeClr val="tx1"/>
                </a:solidFill>
                <a:effectLst/>
                <a:latin typeface="+mn-lt"/>
                <a:ea typeface="+mn-ea"/>
                <a:cs typeface="+mn-cs"/>
              </a:rPr>
              <a:t>It follows a top-down approach. It is carried out in a fixed sequence with a start and end point. The entire program is divided into functions and its main focus is on functions only. The program’s code executes linearly with logical steps. In this, the code is written first and executed with some conditions. The procedure calls to decide the conditions.</a:t>
            </a:r>
          </a:p>
          <a:p>
            <a:pPr rtl="0" fontAlgn="base"/>
            <a:r>
              <a:rPr lang="en-US" sz="1200" b="0" i="0" kern="1200" dirty="0">
                <a:solidFill>
                  <a:schemeClr val="tx1"/>
                </a:solidFill>
                <a:effectLst/>
                <a:latin typeface="+mn-lt"/>
                <a:ea typeface="+mn-ea"/>
                <a:cs typeface="+mn-cs"/>
              </a:rPr>
              <a:t>There are no data-hiding features in procedural language. It is command command-driven language. It is operated by means of commands keyed in by the user or issued by the program. In procedural language, both iterative and recursive calls are used. It works through the state of the machine. It returns only restricted data types and allowed values. It is highly efficient despite the fact the size of the program is quite large and is not suitable for critical applications with complex code. It takes a lot of time but it needs very less memory.</a:t>
            </a:r>
          </a:p>
          <a:p>
            <a:endParaRPr lang="en-US" dirty="0"/>
          </a:p>
        </p:txBody>
      </p:sp>
      <p:sp>
        <p:nvSpPr>
          <p:cNvPr id="4" name="Slide Number Placeholder 3"/>
          <p:cNvSpPr>
            <a:spLocks noGrp="1"/>
          </p:cNvSpPr>
          <p:nvPr>
            <p:ph type="sldNum" sz="quarter" idx="5"/>
          </p:nvPr>
        </p:nvSpPr>
        <p:spPr/>
        <p:txBody>
          <a:bodyPr/>
          <a:lstStyle/>
          <a:p>
            <a:fld id="{CE0AC4CC-489E-4C67-A7BC-6F00EDF5BB1D}" type="slidenum">
              <a:rPr lang="en-US" smtClean="0"/>
              <a:t>57</a:t>
            </a:fld>
            <a:endParaRPr lang="en-US"/>
          </a:p>
        </p:txBody>
      </p:sp>
    </p:spTree>
    <p:extLst>
      <p:ext uri="{BB962C8B-B14F-4D97-AF65-F5344CB8AC3E}">
        <p14:creationId xmlns:p14="http://schemas.microsoft.com/office/powerpoint/2010/main" val="349500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2AE37-7D26-3A6E-C224-474DC417B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9A77E-BC1A-29A9-3F69-EF3645AB6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E89ED-9833-7CB7-8009-24DFD1B998D8}"/>
              </a:ext>
            </a:extLst>
          </p:cNvPr>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Procedural Language is also known as 3GL which means third generation language. It is a type of programming language that follows a procedure; set of commands or guidelines that must be followed for smooth execution of the program. It works on step by step basis. It requires the user to tell not only </a:t>
            </a:r>
            <a:r>
              <a:rPr lang="en-US" sz="1200" b="1" i="0" kern="1200" dirty="0">
                <a:solidFill>
                  <a:schemeClr val="tx1"/>
                </a:solidFill>
                <a:effectLst/>
                <a:latin typeface="+mn-lt"/>
                <a:ea typeface="+mn-ea"/>
                <a:cs typeface="+mn-cs"/>
              </a:rPr>
              <a:t>What to do</a:t>
            </a:r>
            <a:r>
              <a:rPr lang="en-US" sz="1200" b="0" i="0" kern="1200" dirty="0">
                <a:solidFill>
                  <a:schemeClr val="tx1"/>
                </a:solidFill>
                <a:effectLst/>
                <a:latin typeface="+mn-lt"/>
                <a:ea typeface="+mn-ea"/>
                <a:cs typeface="+mn-cs"/>
              </a:rPr>
              <a:t> but also </a:t>
            </a:r>
            <a:r>
              <a:rPr lang="en-US" sz="1200" b="1" i="0" kern="1200" dirty="0">
                <a:solidFill>
                  <a:schemeClr val="tx1"/>
                </a:solidFill>
                <a:effectLst/>
                <a:latin typeface="+mn-lt"/>
                <a:ea typeface="+mn-ea"/>
                <a:cs typeface="+mn-cs"/>
              </a:rPr>
              <a:t>How to do it</a:t>
            </a:r>
            <a:r>
              <a:rPr lang="en-US" sz="1200" b="0" i="0" kern="1200" dirty="0">
                <a:solidFill>
                  <a:schemeClr val="tx1"/>
                </a:solidFill>
                <a:effectLst/>
                <a:latin typeface="+mn-lt"/>
                <a:ea typeface="+mn-ea"/>
                <a:cs typeface="+mn-cs"/>
              </a:rPr>
              <a:t>. Its basic idea is to have a program specify the sequence of steps that implements a particular algorithm. Hence, Procedural languages are based on algorithms.</a:t>
            </a:r>
          </a:p>
          <a:p>
            <a:pPr rtl="0" fontAlgn="base"/>
            <a:r>
              <a:rPr lang="en-US" sz="1200" b="0" i="0" kern="1200" dirty="0">
                <a:solidFill>
                  <a:schemeClr val="tx1"/>
                </a:solidFill>
                <a:effectLst/>
                <a:latin typeface="+mn-lt"/>
                <a:ea typeface="+mn-ea"/>
                <a:cs typeface="+mn-cs"/>
              </a:rPr>
              <a:t>In this developers use variables, loops, and functions to create a program performing a specific task which does calculations and displays a desired output.</a:t>
            </a:r>
          </a:p>
          <a:p>
            <a:pPr rtl="0" fontAlgn="base"/>
            <a:r>
              <a:rPr lang="en-US" sz="1200" b="0" i="0" kern="1200" dirty="0">
                <a:solidFill>
                  <a:schemeClr val="tx1"/>
                </a:solidFill>
                <a:effectLst/>
                <a:latin typeface="+mn-lt"/>
                <a:ea typeface="+mn-ea"/>
                <a:cs typeface="+mn-cs"/>
              </a:rPr>
              <a:t>It follows a top-down approach. It is carried out in a fixed sequence with a start and end point. The entire program is divided into functions and its main focus is on functions only. The program’s code executes linearly with logical steps. In this, the code is written first and executed with some conditions. The procedure calls to decide the conditions.</a:t>
            </a:r>
          </a:p>
          <a:p>
            <a:pPr rtl="0" fontAlgn="base"/>
            <a:r>
              <a:rPr lang="en-US" sz="1200" b="0" i="0" kern="1200" dirty="0">
                <a:solidFill>
                  <a:schemeClr val="tx1"/>
                </a:solidFill>
                <a:effectLst/>
                <a:latin typeface="+mn-lt"/>
                <a:ea typeface="+mn-ea"/>
                <a:cs typeface="+mn-cs"/>
              </a:rPr>
              <a:t>There are no data-hiding features in procedural language. It is command command-driven language. It is operated by means of commands keyed in by the user or issued by the program. In procedural language, both iterative and recursive calls are used. It works through the state of the machine. It returns only restricted data types and allowed values. It is highly efficient despite the fact the size of the program is quite large and is not suitable for critical applications with complex code. It takes a lot of time but it needs very less memory.</a:t>
            </a:r>
          </a:p>
          <a:p>
            <a:endParaRPr lang="en-US" dirty="0"/>
          </a:p>
        </p:txBody>
      </p:sp>
      <p:sp>
        <p:nvSpPr>
          <p:cNvPr id="4" name="Slide Number Placeholder 3">
            <a:extLst>
              <a:ext uri="{FF2B5EF4-FFF2-40B4-BE49-F238E27FC236}">
                <a16:creationId xmlns:a16="http://schemas.microsoft.com/office/drawing/2014/main" id="{A37D2704-01ED-8FA4-1BBE-67FE3797966C}"/>
              </a:ext>
            </a:extLst>
          </p:cNvPr>
          <p:cNvSpPr>
            <a:spLocks noGrp="1"/>
          </p:cNvSpPr>
          <p:nvPr>
            <p:ph type="sldNum" sz="quarter" idx="5"/>
          </p:nvPr>
        </p:nvSpPr>
        <p:spPr/>
        <p:txBody>
          <a:bodyPr/>
          <a:lstStyle/>
          <a:p>
            <a:fld id="{CE0AC4CC-489E-4C67-A7BC-6F00EDF5BB1D}" type="slidenum">
              <a:rPr lang="en-US" smtClean="0"/>
              <a:t>58</a:t>
            </a:fld>
            <a:endParaRPr lang="en-US"/>
          </a:p>
        </p:txBody>
      </p:sp>
    </p:spTree>
    <p:extLst>
      <p:ext uri="{BB962C8B-B14F-4D97-AF65-F5344CB8AC3E}">
        <p14:creationId xmlns:p14="http://schemas.microsoft.com/office/powerpoint/2010/main" val="298447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6D644-524D-4711-AC67-C1A63167B51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300992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6D644-524D-4711-AC67-C1A63167B51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29807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6D644-524D-4711-AC67-C1A63167B51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376554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6D644-524D-4711-AC67-C1A63167B51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BA5822E-99A2-4EDD-8DAF-8C9A0A4DAEB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8898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6D644-524D-4711-AC67-C1A63167B51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289044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F6D644-524D-4711-AC67-C1A63167B514}"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2614645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F6D644-524D-4711-AC67-C1A63167B514}"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2629134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6D644-524D-4711-AC67-C1A63167B51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4038211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FF6D644-524D-4711-AC67-C1A63167B514}" type="datetimeFigureOut">
              <a:rPr lang="en-US" smtClean="0"/>
              <a:t>11/9/2024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BA5822E-99A2-4EDD-8DAF-8C9A0A4DAEB5}" type="slidenum">
              <a:rPr lang="en-US" smtClean="0"/>
              <a:t>‹#›</a:t>
            </a:fld>
            <a:endParaRPr lang="en-US"/>
          </a:p>
        </p:txBody>
      </p:sp>
    </p:spTree>
    <p:extLst>
      <p:ext uri="{BB962C8B-B14F-4D97-AF65-F5344CB8AC3E}">
        <p14:creationId xmlns:p14="http://schemas.microsoft.com/office/powerpoint/2010/main" val="11751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6D644-524D-4711-AC67-C1A63167B51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167294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6D644-524D-4711-AC67-C1A63167B51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10373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6D644-524D-4711-AC67-C1A63167B51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103523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6D644-524D-4711-AC67-C1A63167B514}"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76289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F6D644-524D-4711-AC67-C1A63167B514}"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308593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FF6D644-524D-4711-AC67-C1A63167B514}"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355632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6D644-524D-4711-AC67-C1A63167B51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89178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6D644-524D-4711-AC67-C1A63167B51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5822E-99A2-4EDD-8DAF-8C9A0A4DAEB5}" type="slidenum">
              <a:rPr lang="en-US" smtClean="0"/>
              <a:t>‹#›</a:t>
            </a:fld>
            <a:endParaRPr lang="en-US"/>
          </a:p>
        </p:txBody>
      </p:sp>
    </p:spTree>
    <p:extLst>
      <p:ext uri="{BB962C8B-B14F-4D97-AF65-F5344CB8AC3E}">
        <p14:creationId xmlns:p14="http://schemas.microsoft.com/office/powerpoint/2010/main" val="187619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F6D644-524D-4711-AC67-C1A63167B514}" type="datetimeFigureOut">
              <a:rPr lang="en-US" smtClean="0"/>
              <a:t>11/9/2024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BA5822E-99A2-4EDD-8DAF-8C9A0A4DAEB5}" type="slidenum">
              <a:rPr lang="en-US" smtClean="0"/>
              <a:t>‹#›</a:t>
            </a:fld>
            <a:endParaRPr lang="en-US"/>
          </a:p>
        </p:txBody>
      </p:sp>
    </p:spTree>
    <p:extLst>
      <p:ext uri="{BB962C8B-B14F-4D97-AF65-F5344CB8AC3E}">
        <p14:creationId xmlns:p14="http://schemas.microsoft.com/office/powerpoint/2010/main" val="3834453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Expert Systems</a:t>
            </a:r>
          </a:p>
        </p:txBody>
      </p:sp>
      <p:sp>
        <p:nvSpPr>
          <p:cNvPr id="4" name="Subtitle 3"/>
          <p:cNvSpPr>
            <a:spLocks noGrp="1"/>
          </p:cNvSpPr>
          <p:nvPr>
            <p:ph type="subTitle" idx="1"/>
          </p:nvPr>
        </p:nvSpPr>
        <p:spPr/>
        <p:txBody>
          <a:bodyPr>
            <a:normAutofit/>
          </a:bodyPr>
          <a:lstStyle/>
          <a:p>
            <a:pPr algn="ctr"/>
            <a:r>
              <a:rPr lang="it-IT" sz="3200" dirty="0"/>
              <a:t>Dr. Chuck West</a:t>
            </a:r>
          </a:p>
          <a:p>
            <a:pPr algn="ctr"/>
            <a:r>
              <a:rPr lang="it-IT" sz="3200" dirty="0"/>
              <a:t>Thursday 11 October 2024</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EA33F-EE89-A6F6-69FC-4DDEAED41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E2BC7-08DC-BC46-15BE-A4DD19B30590}"/>
              </a:ext>
            </a:extLst>
          </p:cNvPr>
          <p:cNvSpPr>
            <a:spLocks noGrp="1"/>
          </p:cNvSpPr>
          <p:nvPr>
            <p:ph type="title"/>
          </p:nvPr>
        </p:nvSpPr>
        <p:spPr/>
        <p:txBody>
          <a:bodyPr/>
          <a:lstStyle/>
          <a:p>
            <a:r>
              <a:rPr lang="en-US" dirty="0"/>
              <a:t>Why Expert System</a:t>
            </a:r>
          </a:p>
        </p:txBody>
      </p:sp>
      <p:pic>
        <p:nvPicPr>
          <p:cNvPr id="1026" name="Picture 2" descr="Expert Systems in Artificial Intelligence - Javatpoint">
            <a:extLst>
              <a:ext uri="{FF2B5EF4-FFF2-40B4-BE49-F238E27FC236}">
                <a16:creationId xmlns:a16="http://schemas.microsoft.com/office/drawing/2014/main" id="{508B43A8-C4E5-1E1F-2CBB-BC38A028C6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1425" y="2066749"/>
            <a:ext cx="6808452" cy="4538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F13E26-425E-B6DC-F50C-68CB2D48E9ED}"/>
              </a:ext>
            </a:extLst>
          </p:cNvPr>
          <p:cNvSpPr txBox="1"/>
          <p:nvPr/>
        </p:nvSpPr>
        <p:spPr>
          <a:xfrm>
            <a:off x="1871785" y="2497976"/>
            <a:ext cx="6932246" cy="1862048"/>
          </a:xfrm>
          <a:prstGeom prst="rect">
            <a:avLst/>
          </a:prstGeom>
          <a:noFill/>
        </p:spPr>
        <p:txBody>
          <a:bodyPr wrap="square">
            <a:spAutoFit/>
          </a:bodyPr>
          <a:lstStyle/>
          <a:p>
            <a:pPr algn="ctr"/>
            <a:r>
              <a:rPr lang="en-US" sz="11500" b="1" cap="none" spc="50" dirty="0">
                <a:ln w="0"/>
                <a:solidFill>
                  <a:schemeClr val="bg2"/>
                </a:solidFill>
                <a:effectLst>
                  <a:innerShdw blurRad="63500" dist="50800" dir="13500000">
                    <a:srgbClr val="000000">
                      <a:alpha val="50000"/>
                    </a:srgbClr>
                  </a:innerShdw>
                </a:effectLst>
              </a:rPr>
              <a:t>Cheaper!</a:t>
            </a:r>
          </a:p>
        </p:txBody>
      </p:sp>
    </p:spTree>
    <p:extLst>
      <p:ext uri="{BB962C8B-B14F-4D97-AF65-F5344CB8AC3E}">
        <p14:creationId xmlns:p14="http://schemas.microsoft.com/office/powerpoint/2010/main" val="3862904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CC75A-4FF5-341B-69DD-3D80E4CF04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CFA22-CD43-9DC8-5DBF-D832E2A2E37D}"/>
              </a:ext>
            </a:extLst>
          </p:cNvPr>
          <p:cNvSpPr>
            <a:spLocks noGrp="1"/>
          </p:cNvSpPr>
          <p:nvPr>
            <p:ph type="title"/>
          </p:nvPr>
        </p:nvSpPr>
        <p:spPr/>
        <p:txBody>
          <a:bodyPr/>
          <a:lstStyle/>
          <a:p>
            <a:r>
              <a:rPr lang="en-US" dirty="0"/>
              <a:t>Why Expert System</a:t>
            </a:r>
          </a:p>
        </p:txBody>
      </p:sp>
      <p:pic>
        <p:nvPicPr>
          <p:cNvPr id="1026" name="Picture 2" descr="Expert Systems in Artificial Intelligence - Javatpoint">
            <a:extLst>
              <a:ext uri="{FF2B5EF4-FFF2-40B4-BE49-F238E27FC236}">
                <a16:creationId xmlns:a16="http://schemas.microsoft.com/office/drawing/2014/main" id="{9D93609F-891C-9D56-DA59-52B6D23464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6202" y="2058164"/>
            <a:ext cx="6808452" cy="45389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18F057-2862-AF2A-3B04-7841AD52B5E8}"/>
              </a:ext>
            </a:extLst>
          </p:cNvPr>
          <p:cNvSpPr txBox="1"/>
          <p:nvPr/>
        </p:nvSpPr>
        <p:spPr>
          <a:xfrm>
            <a:off x="-109414" y="2652438"/>
            <a:ext cx="12301414" cy="1862048"/>
          </a:xfrm>
          <a:prstGeom prst="rect">
            <a:avLst/>
          </a:prstGeom>
          <a:noFill/>
        </p:spPr>
        <p:txBody>
          <a:bodyPr wrap="square">
            <a:spAutoFit/>
          </a:bodyPr>
          <a:lstStyle/>
          <a:p>
            <a:pPr algn="ctr"/>
            <a:r>
              <a:rPr lang="en-US" sz="11500" b="1" cap="none" spc="50" dirty="0">
                <a:ln w="0"/>
                <a:solidFill>
                  <a:schemeClr val="bg2"/>
                </a:solidFill>
                <a:effectLst>
                  <a:innerShdw blurRad="63500" dist="50800" dir="13500000">
                    <a:srgbClr val="000000">
                      <a:alpha val="50000"/>
                    </a:srgbClr>
                  </a:innerShdw>
                </a:effectLst>
              </a:rPr>
              <a:t>More dependable</a:t>
            </a:r>
          </a:p>
        </p:txBody>
      </p:sp>
    </p:spTree>
    <p:extLst>
      <p:ext uri="{BB962C8B-B14F-4D97-AF65-F5344CB8AC3E}">
        <p14:creationId xmlns:p14="http://schemas.microsoft.com/office/powerpoint/2010/main" val="214743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4DC6-C9B2-9FA0-B713-61F88540F170}"/>
              </a:ext>
            </a:extLst>
          </p:cNvPr>
          <p:cNvSpPr>
            <a:spLocks noGrp="1"/>
          </p:cNvSpPr>
          <p:nvPr>
            <p:ph type="title"/>
          </p:nvPr>
        </p:nvSpPr>
        <p:spPr/>
        <p:txBody>
          <a:bodyPr/>
          <a:lstStyle/>
          <a:p>
            <a:r>
              <a:rPr lang="en-US" dirty="0"/>
              <a:t>Walmart – Menards Robots</a:t>
            </a:r>
          </a:p>
        </p:txBody>
      </p:sp>
      <p:pic>
        <p:nvPicPr>
          <p:cNvPr id="19462" name="Picture 6" descr="Autonomous Robots Powered By BrainOS To Be Used At Walmart, 48% OFF">
            <a:extLst>
              <a:ext uri="{FF2B5EF4-FFF2-40B4-BE49-F238E27FC236}">
                <a16:creationId xmlns:a16="http://schemas.microsoft.com/office/drawing/2014/main" id="{C8541D34-5E7E-8414-71D0-97DA5EE0A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113" y="3040911"/>
            <a:ext cx="5330705" cy="356091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Autonomous Robots Powered By BrainOS To Be Used At Walmart, 48% OFF">
            <a:extLst>
              <a:ext uri="{FF2B5EF4-FFF2-40B4-BE49-F238E27FC236}">
                <a16:creationId xmlns:a16="http://schemas.microsoft.com/office/drawing/2014/main" id="{BCFD94EC-24D8-7080-D1E9-570E3C7C2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07" y="2755601"/>
            <a:ext cx="5592233" cy="372758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5949DB3A-F2CA-5B8E-5767-8303B5ABE370}"/>
              </a:ext>
            </a:extLst>
          </p:cNvPr>
          <p:cNvPicPr>
            <a:picLocks noGrp="1" noChangeAspect="1"/>
          </p:cNvPicPr>
          <p:nvPr>
            <p:ph idx="1"/>
          </p:nvPr>
        </p:nvPicPr>
        <p:blipFill>
          <a:blip r:embed="rId4"/>
          <a:stretch>
            <a:fillRect/>
          </a:stretch>
        </p:blipFill>
        <p:spPr>
          <a:xfrm>
            <a:off x="4518236" y="1658899"/>
            <a:ext cx="5378997" cy="3038464"/>
          </a:xfrm>
        </p:spPr>
      </p:pic>
    </p:spTree>
    <p:extLst>
      <p:ext uri="{BB962C8B-B14F-4D97-AF65-F5344CB8AC3E}">
        <p14:creationId xmlns:p14="http://schemas.microsoft.com/office/powerpoint/2010/main" val="15362263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BE56-2CC8-1FF3-456F-83B3E97B6E7C}"/>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3962E158-5087-D5A1-2F9A-379718F6DD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39841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B8BD-5936-869E-2DB6-31A8CE0D8188}"/>
              </a:ext>
            </a:extLst>
          </p:cNvPr>
          <p:cNvSpPr>
            <a:spLocks noGrp="1"/>
          </p:cNvSpPr>
          <p:nvPr>
            <p:ph type="title"/>
          </p:nvPr>
        </p:nvSpPr>
        <p:spPr/>
        <p:txBody>
          <a:bodyPr/>
          <a:lstStyle/>
          <a:p>
            <a:r>
              <a:rPr lang="en-US" dirty="0">
                <a:solidFill>
                  <a:srgbClr val="FFFF00"/>
                </a:solidFill>
              </a:rPr>
              <a:t>E</a:t>
            </a:r>
            <a:r>
              <a:rPr lang="en-US" dirty="0"/>
              <a:t>xpert </a:t>
            </a:r>
            <a:r>
              <a:rPr lang="en-US" dirty="0">
                <a:solidFill>
                  <a:srgbClr val="FFFF00"/>
                </a:solidFill>
              </a:rPr>
              <a:t>S</a:t>
            </a:r>
            <a:r>
              <a:rPr lang="en-US" dirty="0"/>
              <a:t>ystems Characteristics</a:t>
            </a:r>
          </a:p>
        </p:txBody>
      </p:sp>
      <p:sp>
        <p:nvSpPr>
          <p:cNvPr id="3" name="Content Placeholder 2">
            <a:extLst>
              <a:ext uri="{FF2B5EF4-FFF2-40B4-BE49-F238E27FC236}">
                <a16:creationId xmlns:a16="http://schemas.microsoft.com/office/drawing/2014/main" id="{7C80644C-0DA5-CC66-DD9E-98C08A21D3E1}"/>
              </a:ext>
            </a:extLst>
          </p:cNvPr>
          <p:cNvSpPr>
            <a:spLocks noGrp="1"/>
          </p:cNvSpPr>
          <p:nvPr>
            <p:ph idx="1"/>
          </p:nvPr>
        </p:nvSpPr>
        <p:spPr/>
        <p:txBody>
          <a:bodyPr/>
          <a:lstStyle/>
          <a:p>
            <a:r>
              <a:rPr lang="en-US" dirty="0"/>
              <a:t>Extensive specific knowledge from the domain of interest</a:t>
            </a:r>
          </a:p>
          <a:p>
            <a:r>
              <a:rPr lang="en-US" dirty="0"/>
              <a:t>Application of search techniques</a:t>
            </a:r>
          </a:p>
          <a:p>
            <a:r>
              <a:rPr lang="en-US" dirty="0"/>
              <a:t>Support for heuristic analysis</a:t>
            </a:r>
          </a:p>
          <a:p>
            <a:r>
              <a:rPr lang="en-US" dirty="0"/>
              <a:t>Capacity to infer knowledge from existing knowledge</a:t>
            </a:r>
          </a:p>
          <a:p>
            <a:r>
              <a:rPr lang="en-US" dirty="0"/>
              <a:t>Symbolic processing</a:t>
            </a:r>
          </a:p>
          <a:p>
            <a:r>
              <a:rPr lang="en-US" dirty="0"/>
              <a:t>An ability to explain its own reasoning</a:t>
            </a:r>
          </a:p>
        </p:txBody>
      </p:sp>
    </p:spTree>
    <p:extLst>
      <p:ext uri="{BB962C8B-B14F-4D97-AF65-F5344CB8AC3E}">
        <p14:creationId xmlns:p14="http://schemas.microsoft.com/office/powerpoint/2010/main" val="137931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CA0F-3B7B-7811-4FE9-626FF7332E4C}"/>
              </a:ext>
            </a:extLst>
          </p:cNvPr>
          <p:cNvSpPr>
            <a:spLocks noGrp="1"/>
          </p:cNvSpPr>
          <p:nvPr>
            <p:ph type="title"/>
          </p:nvPr>
        </p:nvSpPr>
        <p:spPr/>
        <p:txBody>
          <a:bodyPr/>
          <a:lstStyle/>
          <a:p>
            <a:r>
              <a:rPr lang="en-US" dirty="0"/>
              <a:t>Symbolic Logic</a:t>
            </a:r>
          </a:p>
        </p:txBody>
      </p:sp>
      <p:sp>
        <p:nvSpPr>
          <p:cNvPr id="5" name="Content Placeholder 4">
            <a:extLst>
              <a:ext uri="{FF2B5EF4-FFF2-40B4-BE49-F238E27FC236}">
                <a16:creationId xmlns:a16="http://schemas.microsoft.com/office/drawing/2014/main" id="{077CCF5A-5544-F5BA-7DDD-DCB780A345C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29609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D7DE-6FD1-8FD8-37EF-15AE8D0E4A1F}"/>
              </a:ext>
            </a:extLst>
          </p:cNvPr>
          <p:cNvSpPr>
            <a:spLocks noGrp="1"/>
          </p:cNvSpPr>
          <p:nvPr>
            <p:ph type="title"/>
          </p:nvPr>
        </p:nvSpPr>
        <p:spPr/>
        <p:txBody>
          <a:bodyPr/>
          <a:lstStyle/>
          <a:p>
            <a:r>
              <a:rPr lang="en-US" dirty="0"/>
              <a:t>Heuristic Analysis</a:t>
            </a:r>
          </a:p>
        </p:txBody>
      </p:sp>
      <p:sp>
        <p:nvSpPr>
          <p:cNvPr id="3" name="Content Placeholder 2">
            <a:extLst>
              <a:ext uri="{FF2B5EF4-FFF2-40B4-BE49-F238E27FC236}">
                <a16:creationId xmlns:a16="http://schemas.microsoft.com/office/drawing/2014/main" id="{358C75D3-A0AD-4AB9-1F73-A6FD3258D784}"/>
              </a:ext>
            </a:extLst>
          </p:cNvPr>
          <p:cNvSpPr>
            <a:spLocks noGrp="1"/>
          </p:cNvSpPr>
          <p:nvPr>
            <p:ph idx="1"/>
          </p:nvPr>
        </p:nvSpPr>
        <p:spPr/>
        <p:txBody>
          <a:bodyPr/>
          <a:lstStyle/>
          <a:p>
            <a:r>
              <a:rPr lang="en-US" dirty="0"/>
              <a:t>Approach to discovery, learning and problem solving</a:t>
            </a:r>
          </a:p>
          <a:p>
            <a:r>
              <a:rPr lang="en-US" dirty="0"/>
              <a:t>Usability testing</a:t>
            </a:r>
          </a:p>
          <a:p>
            <a:r>
              <a:rPr lang="en-US" dirty="0"/>
              <a:t>UX design</a:t>
            </a:r>
          </a:p>
          <a:p>
            <a:r>
              <a:rPr lang="en-US" dirty="0"/>
              <a:t>Auto industry</a:t>
            </a:r>
          </a:p>
          <a:p>
            <a:r>
              <a:rPr lang="en-US" dirty="0"/>
              <a:t>Military</a:t>
            </a:r>
          </a:p>
          <a:p>
            <a:r>
              <a:rPr lang="en-US" dirty="0"/>
              <a:t>Medicine</a:t>
            </a:r>
          </a:p>
          <a:p>
            <a:r>
              <a:rPr lang="en-US" dirty="0"/>
              <a:t>…</a:t>
            </a:r>
          </a:p>
          <a:p>
            <a:endParaRPr lang="en-US" dirty="0"/>
          </a:p>
        </p:txBody>
      </p:sp>
    </p:spTree>
    <p:extLst>
      <p:ext uri="{BB962C8B-B14F-4D97-AF65-F5344CB8AC3E}">
        <p14:creationId xmlns:p14="http://schemas.microsoft.com/office/powerpoint/2010/main" val="1614772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9259-E3C7-FDC1-630A-BB9C9384D8A5}"/>
              </a:ext>
            </a:extLst>
          </p:cNvPr>
          <p:cNvSpPr>
            <a:spLocks noGrp="1"/>
          </p:cNvSpPr>
          <p:nvPr>
            <p:ph type="title"/>
          </p:nvPr>
        </p:nvSpPr>
        <p:spPr/>
        <p:txBody>
          <a:bodyPr/>
          <a:lstStyle/>
          <a:p>
            <a:r>
              <a:rPr lang="en-US" dirty="0"/>
              <a:t>Heuristic Analysis</a:t>
            </a:r>
          </a:p>
        </p:txBody>
      </p:sp>
      <p:sp>
        <p:nvSpPr>
          <p:cNvPr id="4" name="Content Placeholder 3">
            <a:extLst>
              <a:ext uri="{FF2B5EF4-FFF2-40B4-BE49-F238E27FC236}">
                <a16:creationId xmlns:a16="http://schemas.microsoft.com/office/drawing/2014/main" id="{E6B298F4-F710-5020-7FCF-15B66A1A65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89402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6ADD-6DD8-C679-F195-4C6A1E4E68AF}"/>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0B46CEFA-E256-D428-90B0-BA56046B9141}"/>
              </a:ext>
            </a:extLst>
          </p:cNvPr>
          <p:cNvSpPr>
            <a:spLocks noGrp="1"/>
          </p:cNvSpPr>
          <p:nvPr>
            <p:ph idx="1"/>
          </p:nvPr>
        </p:nvSpPr>
        <p:spPr/>
        <p:txBody>
          <a:bodyPr>
            <a:normAutofit fontScale="92500" lnSpcReduction="10000"/>
          </a:bodyPr>
          <a:lstStyle/>
          <a:p>
            <a:r>
              <a:rPr lang="en-US" dirty="0" err="1"/>
              <a:t>Dendral</a:t>
            </a:r>
            <a:r>
              <a:rPr lang="en-US" dirty="0"/>
              <a:t> (predict molecular structure from </a:t>
            </a:r>
            <a:r>
              <a:rPr lang="en-US" dirty="0">
                <a:solidFill>
                  <a:srgbClr val="FFFF00"/>
                </a:solidFill>
              </a:rPr>
              <a:t>chemical analysis </a:t>
            </a:r>
            <a:r>
              <a:rPr lang="en-US" dirty="0"/>
              <a:t>data)</a:t>
            </a:r>
          </a:p>
          <a:p>
            <a:r>
              <a:rPr lang="en-US" dirty="0" err="1"/>
              <a:t>Macsyma</a:t>
            </a:r>
            <a:r>
              <a:rPr lang="en-US" dirty="0"/>
              <a:t> (</a:t>
            </a:r>
            <a:r>
              <a:rPr lang="en-US" dirty="0">
                <a:solidFill>
                  <a:srgbClr val="FFFF00"/>
                </a:solidFill>
              </a:rPr>
              <a:t>computer algebra </a:t>
            </a:r>
            <a:r>
              <a:rPr lang="en-US" dirty="0"/>
              <a:t>system)</a:t>
            </a:r>
          </a:p>
          <a:p>
            <a:r>
              <a:rPr lang="en-US" dirty="0"/>
              <a:t>Prospector (decision making in </a:t>
            </a:r>
            <a:r>
              <a:rPr lang="en-US" dirty="0">
                <a:solidFill>
                  <a:srgbClr val="FFFF00"/>
                </a:solidFill>
              </a:rPr>
              <a:t>mining</a:t>
            </a:r>
            <a:r>
              <a:rPr lang="en-US" dirty="0"/>
              <a:t>)</a:t>
            </a:r>
          </a:p>
          <a:p>
            <a:r>
              <a:rPr lang="en-US" dirty="0" err="1"/>
              <a:t>Dxplain</a:t>
            </a:r>
            <a:r>
              <a:rPr lang="en-US" dirty="0"/>
              <a:t> (suggests potential </a:t>
            </a:r>
            <a:r>
              <a:rPr lang="en-US" dirty="0">
                <a:solidFill>
                  <a:srgbClr val="FFFF00"/>
                </a:solidFill>
              </a:rPr>
              <a:t>diseases</a:t>
            </a:r>
            <a:r>
              <a:rPr lang="en-US" dirty="0"/>
              <a:t> based on a doctor’s findings)</a:t>
            </a:r>
          </a:p>
          <a:p>
            <a:r>
              <a:rPr lang="en-US" dirty="0"/>
              <a:t>MYCIN(identify various </a:t>
            </a:r>
            <a:r>
              <a:rPr lang="en-US" dirty="0">
                <a:solidFill>
                  <a:srgbClr val="FFFF00"/>
                </a:solidFill>
              </a:rPr>
              <a:t>bacteria</a:t>
            </a:r>
            <a:r>
              <a:rPr lang="en-US" dirty="0"/>
              <a:t> that can cause severe infections)</a:t>
            </a:r>
          </a:p>
          <a:p>
            <a:r>
              <a:rPr lang="en-US" dirty="0"/>
              <a:t>Teiresias (</a:t>
            </a:r>
            <a:r>
              <a:rPr lang="en-US" dirty="0">
                <a:solidFill>
                  <a:srgbClr val="FFFF00"/>
                </a:solidFill>
              </a:rPr>
              <a:t>knowledge</a:t>
            </a:r>
            <a:r>
              <a:rPr lang="en-US" dirty="0"/>
              <a:t> </a:t>
            </a:r>
            <a:r>
              <a:rPr lang="en-US" dirty="0">
                <a:solidFill>
                  <a:srgbClr val="FFFF00"/>
                </a:solidFill>
              </a:rPr>
              <a:t>tool </a:t>
            </a:r>
            <a:r>
              <a:rPr lang="en-US" dirty="0"/>
              <a:t>– can be used in conjunction with MYCIN) </a:t>
            </a:r>
          </a:p>
          <a:p>
            <a:r>
              <a:rPr lang="en-US" dirty="0"/>
              <a:t>R1/XCON (</a:t>
            </a:r>
            <a:r>
              <a:rPr lang="en-US" dirty="0">
                <a:solidFill>
                  <a:srgbClr val="FFFF00"/>
                </a:solidFill>
              </a:rPr>
              <a:t>developing computer systems</a:t>
            </a:r>
            <a:r>
              <a:rPr lang="en-US" dirty="0"/>
              <a:t>)</a:t>
            </a:r>
          </a:p>
          <a:p>
            <a:r>
              <a:rPr lang="en-US" dirty="0" err="1"/>
              <a:t>CaDet</a:t>
            </a:r>
            <a:r>
              <a:rPr lang="en-US" dirty="0"/>
              <a:t> (</a:t>
            </a:r>
            <a:r>
              <a:rPr lang="en-US" dirty="0">
                <a:solidFill>
                  <a:srgbClr val="FFFF00"/>
                </a:solidFill>
              </a:rPr>
              <a:t>identify cancer </a:t>
            </a:r>
            <a:r>
              <a:rPr lang="en-US" dirty="0"/>
              <a:t>at early stages)</a:t>
            </a:r>
          </a:p>
          <a:p>
            <a:r>
              <a:rPr lang="en-US" dirty="0"/>
              <a:t>PXDES (</a:t>
            </a:r>
            <a:r>
              <a:rPr lang="en-US" dirty="0">
                <a:solidFill>
                  <a:srgbClr val="FFFF00"/>
                </a:solidFill>
              </a:rPr>
              <a:t>cancer diagnosis </a:t>
            </a:r>
            <a:r>
              <a:rPr lang="en-US" dirty="0"/>
              <a:t>pneumoconiosis X-Ray)</a:t>
            </a:r>
          </a:p>
        </p:txBody>
      </p:sp>
    </p:spTree>
    <p:extLst>
      <p:ext uri="{BB962C8B-B14F-4D97-AF65-F5344CB8AC3E}">
        <p14:creationId xmlns:p14="http://schemas.microsoft.com/office/powerpoint/2010/main" val="830057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E297-E96B-D7DE-C968-CADC22767072}"/>
              </a:ext>
            </a:extLst>
          </p:cNvPr>
          <p:cNvSpPr>
            <a:spLocks noGrp="1"/>
          </p:cNvSpPr>
          <p:nvPr>
            <p:ph type="title"/>
          </p:nvPr>
        </p:nvSpPr>
        <p:spPr/>
        <p:txBody>
          <a:bodyPr/>
          <a:lstStyle/>
          <a:p>
            <a:r>
              <a:rPr lang="en-US" dirty="0"/>
              <a:t>How do we feed Expert Systems?</a:t>
            </a:r>
          </a:p>
        </p:txBody>
      </p:sp>
      <p:sp>
        <p:nvSpPr>
          <p:cNvPr id="4" name="Text Placeholder 3">
            <a:extLst>
              <a:ext uri="{FF2B5EF4-FFF2-40B4-BE49-F238E27FC236}">
                <a16:creationId xmlns:a16="http://schemas.microsoft.com/office/drawing/2014/main" id="{B2B34227-5C1F-1536-ABA4-F74FE5C7E45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5655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D3FE-AB78-13AC-2821-FFE08950E64E}"/>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D7ABA91A-9284-69F5-DCB1-021F2D85C3CA}"/>
              </a:ext>
            </a:extLst>
          </p:cNvPr>
          <p:cNvSpPr>
            <a:spLocks noGrp="1"/>
          </p:cNvSpPr>
          <p:nvPr>
            <p:ph idx="1"/>
          </p:nvPr>
        </p:nvSpPr>
        <p:spPr/>
        <p:txBody>
          <a:bodyPr/>
          <a:lstStyle/>
          <a:p>
            <a:r>
              <a:rPr lang="en-US" dirty="0"/>
              <a:t>Dr. Chuck West</a:t>
            </a:r>
          </a:p>
          <a:p>
            <a:endParaRPr lang="en-US" dirty="0"/>
          </a:p>
        </p:txBody>
      </p:sp>
    </p:spTree>
    <p:extLst>
      <p:ext uri="{BB962C8B-B14F-4D97-AF65-F5344CB8AC3E}">
        <p14:creationId xmlns:p14="http://schemas.microsoft.com/office/powerpoint/2010/main" val="3318547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4B2E-7E01-DFDC-B9B5-14E67DE69DD2}"/>
              </a:ext>
            </a:extLst>
          </p:cNvPr>
          <p:cNvSpPr>
            <a:spLocks noGrp="1"/>
          </p:cNvSpPr>
          <p:nvPr>
            <p:ph type="title"/>
          </p:nvPr>
        </p:nvSpPr>
        <p:spPr/>
        <p:txBody>
          <a:bodyPr/>
          <a:lstStyle/>
          <a:p>
            <a:r>
              <a:rPr lang="en-US" dirty="0"/>
              <a:t>Gathering and Analyzing Knowledge</a:t>
            </a:r>
          </a:p>
        </p:txBody>
      </p:sp>
      <p:sp>
        <p:nvSpPr>
          <p:cNvPr id="4" name="Content Placeholder 3">
            <a:extLst>
              <a:ext uri="{FF2B5EF4-FFF2-40B4-BE49-F238E27FC236}">
                <a16:creationId xmlns:a16="http://schemas.microsoft.com/office/drawing/2014/main" id="{403D45AB-3A5A-0614-02F4-F3D177BC613F}"/>
              </a:ext>
            </a:extLst>
          </p:cNvPr>
          <p:cNvSpPr>
            <a:spLocks noGrp="1"/>
          </p:cNvSpPr>
          <p:nvPr>
            <p:ph idx="1"/>
          </p:nvPr>
        </p:nvSpPr>
        <p:spPr/>
        <p:txBody>
          <a:bodyPr>
            <a:normAutofit fontScale="92500" lnSpcReduction="10000"/>
          </a:bodyPr>
          <a:lstStyle/>
          <a:p>
            <a:r>
              <a:rPr lang="en-US" dirty="0"/>
              <a:t>Art form</a:t>
            </a:r>
          </a:p>
          <a:p>
            <a:r>
              <a:rPr lang="en-US" dirty="0"/>
              <a:t>Scientific in nature</a:t>
            </a:r>
          </a:p>
          <a:p>
            <a:r>
              <a:rPr lang="en-US" dirty="0"/>
              <a:t>Multiple sources</a:t>
            </a:r>
          </a:p>
          <a:p>
            <a:r>
              <a:rPr lang="en-US" dirty="0"/>
              <a:t>Gentle approach</a:t>
            </a:r>
          </a:p>
          <a:p>
            <a:r>
              <a:rPr lang="en-US" dirty="0"/>
              <a:t>Systematic approach</a:t>
            </a:r>
          </a:p>
          <a:p>
            <a:r>
              <a:rPr lang="en-US" dirty="0"/>
              <a:t>Interpreting human expert</a:t>
            </a:r>
          </a:p>
          <a:p>
            <a:r>
              <a:rPr lang="en-US" dirty="0"/>
              <a:t>Written procedures or processes</a:t>
            </a:r>
          </a:p>
          <a:p>
            <a:r>
              <a:rPr lang="en-US" dirty="0"/>
              <a:t>Facts</a:t>
            </a:r>
          </a:p>
          <a:p>
            <a:r>
              <a:rPr lang="en-US" dirty="0"/>
              <a:t>Heuristic  rules (general rule or rules of thumb)</a:t>
            </a:r>
          </a:p>
          <a:p>
            <a:endParaRPr lang="en-US" dirty="0"/>
          </a:p>
        </p:txBody>
      </p:sp>
      <p:pic>
        <p:nvPicPr>
          <p:cNvPr id="1028" name="Picture 4" descr="The process involved in data analysis involves several different steps. |  by Ashly | Medium">
            <a:extLst>
              <a:ext uri="{FF2B5EF4-FFF2-40B4-BE49-F238E27FC236}">
                <a16:creationId xmlns:a16="http://schemas.microsoft.com/office/drawing/2014/main" id="{3DCF422C-7F28-81B3-2E2E-D2468F623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915" y="2514599"/>
            <a:ext cx="5662279" cy="335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79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6417-D3EE-A5FA-2443-282D4A357D58}"/>
              </a:ext>
            </a:extLst>
          </p:cNvPr>
          <p:cNvSpPr>
            <a:spLocks noGrp="1"/>
          </p:cNvSpPr>
          <p:nvPr>
            <p:ph type="title"/>
          </p:nvPr>
        </p:nvSpPr>
        <p:spPr/>
        <p:txBody>
          <a:bodyPr/>
          <a:lstStyle/>
          <a:p>
            <a:r>
              <a:rPr lang="en-US" dirty="0"/>
              <a:t>Gathering Knowledge</a:t>
            </a:r>
          </a:p>
        </p:txBody>
      </p:sp>
      <p:sp>
        <p:nvSpPr>
          <p:cNvPr id="3" name="Content Placeholder 2">
            <a:extLst>
              <a:ext uri="{FF2B5EF4-FFF2-40B4-BE49-F238E27FC236}">
                <a16:creationId xmlns:a16="http://schemas.microsoft.com/office/drawing/2014/main" id="{438FFEBA-59CF-2679-523B-D07EF201658F}"/>
              </a:ext>
            </a:extLst>
          </p:cNvPr>
          <p:cNvSpPr>
            <a:spLocks noGrp="1"/>
          </p:cNvSpPr>
          <p:nvPr>
            <p:ph idx="1"/>
          </p:nvPr>
        </p:nvSpPr>
        <p:spPr/>
        <p:txBody>
          <a:bodyPr/>
          <a:lstStyle/>
          <a:p>
            <a:r>
              <a:rPr lang="en-US" dirty="0"/>
              <a:t>Where would you go in your discipline?</a:t>
            </a:r>
          </a:p>
          <a:p>
            <a:endParaRPr lang="en-US" dirty="0"/>
          </a:p>
          <a:p>
            <a:r>
              <a:rPr lang="en-US" dirty="0"/>
              <a:t>Accounting (NetSuite)</a:t>
            </a:r>
          </a:p>
          <a:p>
            <a:r>
              <a:rPr lang="en-US" dirty="0"/>
              <a:t>Law (Westlaw)</a:t>
            </a:r>
          </a:p>
          <a:p>
            <a:r>
              <a:rPr lang="en-US" dirty="0"/>
              <a:t>Purchasing (</a:t>
            </a:r>
            <a:r>
              <a:rPr lang="en-US" dirty="0" err="1"/>
              <a:t>procurify</a:t>
            </a:r>
            <a:r>
              <a:rPr lang="en-US" dirty="0"/>
              <a:t>)</a:t>
            </a:r>
          </a:p>
          <a:p>
            <a:r>
              <a:rPr lang="en-US" dirty="0"/>
              <a:t>Tax preparation (…)</a:t>
            </a:r>
          </a:p>
          <a:p>
            <a:endParaRPr lang="en-US" dirty="0"/>
          </a:p>
        </p:txBody>
      </p:sp>
    </p:spTree>
    <p:extLst>
      <p:ext uri="{BB962C8B-B14F-4D97-AF65-F5344CB8AC3E}">
        <p14:creationId xmlns:p14="http://schemas.microsoft.com/office/powerpoint/2010/main" val="4257298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56B4-63B5-F92D-DA03-8343E976E05E}"/>
              </a:ext>
            </a:extLst>
          </p:cNvPr>
          <p:cNvSpPr>
            <a:spLocks noGrp="1"/>
          </p:cNvSpPr>
          <p:nvPr>
            <p:ph type="title"/>
          </p:nvPr>
        </p:nvSpPr>
        <p:spPr/>
        <p:txBody>
          <a:bodyPr/>
          <a:lstStyle/>
          <a:p>
            <a:r>
              <a:rPr lang="en-US" dirty="0"/>
              <a:t>How would you insure…</a:t>
            </a:r>
          </a:p>
        </p:txBody>
      </p:sp>
      <p:sp>
        <p:nvSpPr>
          <p:cNvPr id="3" name="Content Placeholder 2">
            <a:extLst>
              <a:ext uri="{FF2B5EF4-FFF2-40B4-BE49-F238E27FC236}">
                <a16:creationId xmlns:a16="http://schemas.microsoft.com/office/drawing/2014/main" id="{BA2F7586-4128-5793-1A90-E129C26B3062}"/>
              </a:ext>
            </a:extLst>
          </p:cNvPr>
          <p:cNvSpPr>
            <a:spLocks noGrp="1"/>
          </p:cNvSpPr>
          <p:nvPr>
            <p:ph idx="1"/>
          </p:nvPr>
        </p:nvSpPr>
        <p:spPr/>
        <p:txBody>
          <a:bodyPr/>
          <a:lstStyle/>
          <a:p>
            <a:r>
              <a:rPr lang="en-US" dirty="0"/>
              <a:t>Consistency</a:t>
            </a:r>
          </a:p>
          <a:p>
            <a:r>
              <a:rPr lang="en-US" dirty="0"/>
              <a:t>Usability</a:t>
            </a:r>
          </a:p>
          <a:p>
            <a:r>
              <a:rPr lang="en-US" dirty="0"/>
              <a:t>Validation</a:t>
            </a:r>
          </a:p>
          <a:p>
            <a:r>
              <a:rPr lang="en-US" dirty="0"/>
              <a:t>…</a:t>
            </a:r>
          </a:p>
        </p:txBody>
      </p:sp>
    </p:spTree>
    <p:extLst>
      <p:ext uri="{BB962C8B-B14F-4D97-AF65-F5344CB8AC3E}">
        <p14:creationId xmlns:p14="http://schemas.microsoft.com/office/powerpoint/2010/main" val="69366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8FF2-F4F3-2B46-2CA9-7A356CFEB0EB}"/>
              </a:ext>
            </a:extLst>
          </p:cNvPr>
          <p:cNvSpPr>
            <a:spLocks noGrp="1"/>
          </p:cNvSpPr>
          <p:nvPr>
            <p:ph type="title"/>
          </p:nvPr>
        </p:nvSpPr>
        <p:spPr/>
        <p:txBody>
          <a:bodyPr/>
          <a:lstStyle/>
          <a:p>
            <a:r>
              <a:rPr lang="en-US" dirty="0"/>
              <a:t>Knowledge Storage</a:t>
            </a:r>
          </a:p>
        </p:txBody>
      </p:sp>
      <p:sp>
        <p:nvSpPr>
          <p:cNvPr id="3" name="Content Placeholder 2">
            <a:extLst>
              <a:ext uri="{FF2B5EF4-FFF2-40B4-BE49-F238E27FC236}">
                <a16:creationId xmlns:a16="http://schemas.microsoft.com/office/drawing/2014/main" id="{44005C30-931A-8F91-E687-8B7D06B4E6A4}"/>
              </a:ext>
            </a:extLst>
          </p:cNvPr>
          <p:cNvSpPr>
            <a:spLocks noGrp="1"/>
          </p:cNvSpPr>
          <p:nvPr>
            <p:ph idx="1"/>
          </p:nvPr>
        </p:nvSpPr>
        <p:spPr/>
        <p:txBody>
          <a:bodyPr/>
          <a:lstStyle/>
          <a:p>
            <a:r>
              <a:rPr lang="en-US" dirty="0"/>
              <a:t>Knowledge base (primitives)</a:t>
            </a:r>
          </a:p>
          <a:p>
            <a:r>
              <a:rPr lang="en-US" dirty="0"/>
              <a:t>Knowledge scheme is critical to success</a:t>
            </a:r>
          </a:p>
          <a:p>
            <a:r>
              <a:rPr lang="en-US" dirty="0"/>
              <a:t>Knowledge engineer’s domain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95221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964F-CD11-6AC5-2AF4-BBA5441A6BDE}"/>
              </a:ext>
            </a:extLst>
          </p:cNvPr>
          <p:cNvSpPr>
            <a:spLocks noGrp="1"/>
          </p:cNvSpPr>
          <p:nvPr>
            <p:ph type="title"/>
          </p:nvPr>
        </p:nvSpPr>
        <p:spPr/>
        <p:txBody>
          <a:bodyPr/>
          <a:lstStyle/>
          <a:p>
            <a:r>
              <a:rPr lang="en-US" dirty="0"/>
              <a:t>Primitive</a:t>
            </a:r>
          </a:p>
        </p:txBody>
      </p:sp>
      <p:sp>
        <p:nvSpPr>
          <p:cNvPr id="3" name="Content Placeholder 2">
            <a:extLst>
              <a:ext uri="{FF2B5EF4-FFF2-40B4-BE49-F238E27FC236}">
                <a16:creationId xmlns:a16="http://schemas.microsoft.com/office/drawing/2014/main" id="{89230E55-8234-57D3-2DAA-023C86081423}"/>
              </a:ext>
            </a:extLst>
          </p:cNvPr>
          <p:cNvSpPr>
            <a:spLocks noGrp="1"/>
          </p:cNvSpPr>
          <p:nvPr>
            <p:ph idx="1"/>
          </p:nvPr>
        </p:nvSpPr>
        <p:spPr/>
        <p:txBody>
          <a:bodyPr/>
          <a:lstStyle/>
          <a:p>
            <a:r>
              <a:rPr lang="en-US" dirty="0"/>
              <a:t>Conceptualization (form an idea or principle in your mind)</a:t>
            </a:r>
          </a:p>
          <a:p>
            <a:pPr lvl="1"/>
            <a:r>
              <a:rPr lang="en-US" dirty="0"/>
              <a:t>Action (key element)</a:t>
            </a:r>
          </a:p>
          <a:p>
            <a:pPr lvl="1"/>
            <a:r>
              <a:rPr lang="en-US" dirty="0"/>
              <a:t>Objects</a:t>
            </a:r>
          </a:p>
          <a:p>
            <a:pPr lvl="1"/>
            <a:r>
              <a:rPr lang="en-US" dirty="0"/>
              <a:t>Modifiers of actions</a:t>
            </a:r>
          </a:p>
          <a:p>
            <a:pPr lvl="1"/>
            <a:r>
              <a:rPr lang="en-US" dirty="0"/>
              <a:t>Modifiers of objects</a:t>
            </a:r>
          </a:p>
          <a:p>
            <a:endParaRPr lang="en-US" dirty="0"/>
          </a:p>
          <a:p>
            <a:r>
              <a:rPr lang="en-US" dirty="0"/>
              <a:t>Analyzing a sentence at the conceptual level</a:t>
            </a:r>
          </a:p>
          <a:p>
            <a:endParaRPr lang="en-US" dirty="0"/>
          </a:p>
          <a:p>
            <a:endParaRPr lang="en-US" dirty="0"/>
          </a:p>
        </p:txBody>
      </p:sp>
    </p:spTree>
    <p:extLst>
      <p:ext uri="{BB962C8B-B14F-4D97-AF65-F5344CB8AC3E}">
        <p14:creationId xmlns:p14="http://schemas.microsoft.com/office/powerpoint/2010/main" val="1646874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11C3-BD52-6F17-05DB-E1243567FD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99182D-8F19-29D6-5CC1-DA570F3AB71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27750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B54E-F863-F9CB-D88C-D636868BF436}"/>
              </a:ext>
            </a:extLst>
          </p:cNvPr>
          <p:cNvSpPr>
            <a:spLocks noGrp="1"/>
          </p:cNvSpPr>
          <p:nvPr>
            <p:ph type="title"/>
          </p:nvPr>
        </p:nvSpPr>
        <p:spPr/>
        <p:txBody>
          <a:bodyPr/>
          <a:lstStyle/>
          <a:p>
            <a:r>
              <a:rPr lang="en-US" dirty="0"/>
              <a:t>Inference Engine</a:t>
            </a:r>
          </a:p>
        </p:txBody>
      </p:sp>
      <p:pic>
        <p:nvPicPr>
          <p:cNvPr id="2052" name="Picture 4" descr="Part 2: Beyond the Hype: AI, ML, and Deep Learning in Cybersecurity | Balbix">
            <a:extLst>
              <a:ext uri="{FF2B5EF4-FFF2-40B4-BE49-F238E27FC236}">
                <a16:creationId xmlns:a16="http://schemas.microsoft.com/office/drawing/2014/main" id="{D654CD1A-C44C-543D-170D-F889682EB5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5941" y="2120493"/>
            <a:ext cx="6562620" cy="415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21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F874-FB0E-370D-95F3-B89E58F26BF9}"/>
              </a:ext>
            </a:extLst>
          </p:cNvPr>
          <p:cNvSpPr>
            <a:spLocks noGrp="1"/>
          </p:cNvSpPr>
          <p:nvPr>
            <p:ph type="title"/>
          </p:nvPr>
        </p:nvSpPr>
        <p:spPr/>
        <p:txBody>
          <a:bodyPr/>
          <a:lstStyle/>
          <a:p>
            <a:r>
              <a:rPr lang="en-US" dirty="0"/>
              <a:t>Inference Engine</a:t>
            </a:r>
          </a:p>
        </p:txBody>
      </p:sp>
      <p:sp>
        <p:nvSpPr>
          <p:cNvPr id="3" name="Content Placeholder 2">
            <a:extLst>
              <a:ext uri="{FF2B5EF4-FFF2-40B4-BE49-F238E27FC236}">
                <a16:creationId xmlns:a16="http://schemas.microsoft.com/office/drawing/2014/main" id="{B74615BC-A4C4-DEE3-2B8F-AB850D8D7C90}"/>
              </a:ext>
            </a:extLst>
          </p:cNvPr>
          <p:cNvSpPr>
            <a:spLocks noGrp="1"/>
          </p:cNvSpPr>
          <p:nvPr>
            <p:ph idx="1"/>
          </p:nvPr>
        </p:nvSpPr>
        <p:spPr/>
        <p:txBody>
          <a:bodyPr/>
          <a:lstStyle/>
          <a:p>
            <a:r>
              <a:rPr lang="en-US" dirty="0"/>
              <a:t>Software component of an intelligent system that applies rules to the knowledge base to deduce new information.</a:t>
            </a:r>
          </a:p>
          <a:p>
            <a:r>
              <a:rPr lang="en-US" dirty="0"/>
              <a:t>All mammals breathe oxygen</a:t>
            </a:r>
          </a:p>
          <a:p>
            <a:r>
              <a:rPr lang="en-US" dirty="0"/>
              <a:t>Dogs are mammals</a:t>
            </a:r>
          </a:p>
          <a:p>
            <a:endParaRPr lang="en-US" dirty="0"/>
          </a:p>
          <a:p>
            <a:r>
              <a:rPr lang="en-US" dirty="0"/>
              <a:t>Therefore …</a:t>
            </a:r>
          </a:p>
          <a:p>
            <a:endParaRPr lang="en-US" dirty="0"/>
          </a:p>
        </p:txBody>
      </p:sp>
    </p:spTree>
    <p:extLst>
      <p:ext uri="{BB962C8B-B14F-4D97-AF65-F5344CB8AC3E}">
        <p14:creationId xmlns:p14="http://schemas.microsoft.com/office/powerpoint/2010/main" val="3541733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F874-FB0E-370D-95F3-B89E58F26BF9}"/>
              </a:ext>
            </a:extLst>
          </p:cNvPr>
          <p:cNvSpPr>
            <a:spLocks noGrp="1"/>
          </p:cNvSpPr>
          <p:nvPr>
            <p:ph type="title"/>
          </p:nvPr>
        </p:nvSpPr>
        <p:spPr/>
        <p:txBody>
          <a:bodyPr/>
          <a:lstStyle/>
          <a:p>
            <a:r>
              <a:rPr lang="en-US" dirty="0"/>
              <a:t>Inference Engine</a:t>
            </a:r>
          </a:p>
        </p:txBody>
      </p:sp>
      <p:sp>
        <p:nvSpPr>
          <p:cNvPr id="4" name="Content Placeholder 3">
            <a:extLst>
              <a:ext uri="{FF2B5EF4-FFF2-40B4-BE49-F238E27FC236}">
                <a16:creationId xmlns:a16="http://schemas.microsoft.com/office/drawing/2014/main" id="{BB93EBE8-5B22-49E0-E70B-D6A18C08F36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781241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48EC-3BCA-00EE-5790-F904E218FC36}"/>
              </a:ext>
            </a:extLst>
          </p:cNvPr>
          <p:cNvSpPr>
            <a:spLocks noGrp="1"/>
          </p:cNvSpPr>
          <p:nvPr>
            <p:ph type="title"/>
          </p:nvPr>
        </p:nvSpPr>
        <p:spPr/>
        <p:txBody>
          <a:bodyPr/>
          <a:lstStyle/>
          <a:p>
            <a:r>
              <a:rPr lang="en-US" dirty="0"/>
              <a:t>Knowledge Representation</a:t>
            </a:r>
          </a:p>
        </p:txBody>
      </p:sp>
      <p:sp>
        <p:nvSpPr>
          <p:cNvPr id="3" name="Content Placeholder 2">
            <a:extLst>
              <a:ext uri="{FF2B5EF4-FFF2-40B4-BE49-F238E27FC236}">
                <a16:creationId xmlns:a16="http://schemas.microsoft.com/office/drawing/2014/main" id="{AEF082ED-9D49-5C3A-B343-0163F796081A}"/>
              </a:ext>
            </a:extLst>
          </p:cNvPr>
          <p:cNvSpPr>
            <a:spLocks noGrp="1"/>
          </p:cNvSpPr>
          <p:nvPr>
            <p:ph idx="1"/>
          </p:nvPr>
        </p:nvSpPr>
        <p:spPr/>
        <p:txBody>
          <a:bodyPr/>
          <a:lstStyle/>
          <a:p>
            <a:r>
              <a:rPr lang="en-US" dirty="0"/>
              <a:t>Extremely important</a:t>
            </a:r>
          </a:p>
          <a:p>
            <a:r>
              <a:rPr lang="en-US" dirty="0"/>
              <a:t>Experience necessary</a:t>
            </a:r>
          </a:p>
          <a:p>
            <a:endParaRPr lang="en-US" dirty="0"/>
          </a:p>
        </p:txBody>
      </p:sp>
    </p:spTree>
    <p:extLst>
      <p:ext uri="{BB962C8B-B14F-4D97-AF65-F5344CB8AC3E}">
        <p14:creationId xmlns:p14="http://schemas.microsoft.com/office/powerpoint/2010/main" val="53520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EE53-232B-DBFC-02A4-95D1BE510EE1}"/>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E5E85FEA-583C-10A9-B8FA-24CA32FD6139}"/>
              </a:ext>
            </a:extLst>
          </p:cNvPr>
          <p:cNvSpPr>
            <a:spLocks noGrp="1"/>
          </p:cNvSpPr>
          <p:nvPr>
            <p:ph type="body" idx="1"/>
          </p:nvPr>
        </p:nvSpPr>
        <p:spPr/>
        <p:txBody>
          <a:bodyPr/>
          <a:lstStyle/>
          <a:p>
            <a:r>
              <a:rPr lang="en-US" dirty="0"/>
              <a:t>What you want me to call you</a:t>
            </a:r>
          </a:p>
          <a:p>
            <a:r>
              <a:rPr lang="en-US" dirty="0"/>
              <a:t>Programming experience</a:t>
            </a:r>
          </a:p>
          <a:p>
            <a:r>
              <a:rPr lang="en-US" dirty="0"/>
              <a:t>Discipline or business </a:t>
            </a:r>
          </a:p>
          <a:p>
            <a:r>
              <a:rPr lang="en-US" dirty="0"/>
              <a:t>What you want to learn tonight</a:t>
            </a:r>
          </a:p>
        </p:txBody>
      </p:sp>
    </p:spTree>
    <p:extLst>
      <p:ext uri="{BB962C8B-B14F-4D97-AF65-F5344CB8AC3E}">
        <p14:creationId xmlns:p14="http://schemas.microsoft.com/office/powerpoint/2010/main" val="84274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E6F2-F31B-A74B-2307-7697FB2B79B7}"/>
              </a:ext>
            </a:extLst>
          </p:cNvPr>
          <p:cNvSpPr>
            <a:spLocks noGrp="1"/>
          </p:cNvSpPr>
          <p:nvPr>
            <p:ph type="title"/>
          </p:nvPr>
        </p:nvSpPr>
        <p:spPr/>
        <p:txBody>
          <a:bodyPr/>
          <a:lstStyle/>
          <a:p>
            <a:r>
              <a:rPr lang="en-US" dirty="0"/>
              <a:t>Who or what am I?</a:t>
            </a:r>
          </a:p>
        </p:txBody>
      </p:sp>
      <p:sp>
        <p:nvSpPr>
          <p:cNvPr id="3" name="Content Placeholder 2">
            <a:extLst>
              <a:ext uri="{FF2B5EF4-FFF2-40B4-BE49-F238E27FC236}">
                <a16:creationId xmlns:a16="http://schemas.microsoft.com/office/drawing/2014/main" id="{7FBDA5E7-4AE5-8B4B-9443-F78EEC56296B}"/>
              </a:ext>
            </a:extLst>
          </p:cNvPr>
          <p:cNvSpPr>
            <a:spLocks noGrp="1"/>
          </p:cNvSpPr>
          <p:nvPr>
            <p:ph idx="1"/>
          </p:nvPr>
        </p:nvSpPr>
        <p:spPr/>
        <p:txBody>
          <a:bodyPr/>
          <a:lstStyle/>
          <a:p>
            <a:pPr marL="457200" indent="-457200">
              <a:buFont typeface="+mj-lt"/>
              <a:buAutoNum type="arabicPeriod"/>
            </a:pPr>
            <a:r>
              <a:rPr lang="en-US" dirty="0"/>
              <a:t>I can be dangerous</a:t>
            </a:r>
          </a:p>
        </p:txBody>
      </p:sp>
    </p:spTree>
    <p:extLst>
      <p:ext uri="{BB962C8B-B14F-4D97-AF65-F5344CB8AC3E}">
        <p14:creationId xmlns:p14="http://schemas.microsoft.com/office/powerpoint/2010/main" val="394654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E8E3-2165-00CB-ABE5-0319C04DD9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169B8-4C85-A253-8BBC-648F7C0FB7AE}"/>
              </a:ext>
            </a:extLst>
          </p:cNvPr>
          <p:cNvSpPr>
            <a:spLocks noGrp="1"/>
          </p:cNvSpPr>
          <p:nvPr>
            <p:ph type="title"/>
          </p:nvPr>
        </p:nvSpPr>
        <p:spPr/>
        <p:txBody>
          <a:bodyPr/>
          <a:lstStyle/>
          <a:p>
            <a:r>
              <a:rPr lang="en-US" dirty="0"/>
              <a:t>Who or what am I?</a:t>
            </a:r>
          </a:p>
        </p:txBody>
      </p:sp>
      <p:sp>
        <p:nvSpPr>
          <p:cNvPr id="3" name="Content Placeholder 2">
            <a:extLst>
              <a:ext uri="{FF2B5EF4-FFF2-40B4-BE49-F238E27FC236}">
                <a16:creationId xmlns:a16="http://schemas.microsoft.com/office/drawing/2014/main" id="{05F5B586-8DDE-FCBD-CE0D-BBEC3570212A}"/>
              </a:ext>
            </a:extLst>
          </p:cNvPr>
          <p:cNvSpPr>
            <a:spLocks noGrp="1"/>
          </p:cNvSpPr>
          <p:nvPr>
            <p:ph idx="1"/>
          </p:nvPr>
        </p:nvSpPr>
        <p:spPr/>
        <p:txBody>
          <a:bodyPr/>
          <a:lstStyle/>
          <a:p>
            <a:pPr marL="457200" indent="-457200">
              <a:buFont typeface="+mj-lt"/>
              <a:buAutoNum type="arabicPeriod"/>
            </a:pPr>
            <a:r>
              <a:rPr lang="en-US" dirty="0"/>
              <a:t>I can be dangerous</a:t>
            </a:r>
          </a:p>
          <a:p>
            <a:pPr marL="457200" indent="-457200">
              <a:buFont typeface="+mj-lt"/>
              <a:buAutoNum type="arabicPeriod"/>
            </a:pPr>
            <a:r>
              <a:rPr lang="en-US" dirty="0"/>
              <a:t>I can be hot</a:t>
            </a:r>
          </a:p>
        </p:txBody>
      </p:sp>
    </p:spTree>
    <p:extLst>
      <p:ext uri="{BB962C8B-B14F-4D97-AF65-F5344CB8AC3E}">
        <p14:creationId xmlns:p14="http://schemas.microsoft.com/office/powerpoint/2010/main" val="1121743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BA5A6-55F8-842F-9A20-84DDDEF0C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CDD51-F29C-0F27-5071-B718512EF898}"/>
              </a:ext>
            </a:extLst>
          </p:cNvPr>
          <p:cNvSpPr>
            <a:spLocks noGrp="1"/>
          </p:cNvSpPr>
          <p:nvPr>
            <p:ph type="title"/>
          </p:nvPr>
        </p:nvSpPr>
        <p:spPr/>
        <p:txBody>
          <a:bodyPr/>
          <a:lstStyle/>
          <a:p>
            <a:r>
              <a:rPr lang="en-US" dirty="0"/>
              <a:t>Who or what am I?</a:t>
            </a:r>
          </a:p>
        </p:txBody>
      </p:sp>
      <p:sp>
        <p:nvSpPr>
          <p:cNvPr id="3" name="Content Placeholder 2">
            <a:extLst>
              <a:ext uri="{FF2B5EF4-FFF2-40B4-BE49-F238E27FC236}">
                <a16:creationId xmlns:a16="http://schemas.microsoft.com/office/drawing/2014/main" id="{DBC75EB5-4B63-075A-0A51-A530357E0E9B}"/>
              </a:ext>
            </a:extLst>
          </p:cNvPr>
          <p:cNvSpPr>
            <a:spLocks noGrp="1"/>
          </p:cNvSpPr>
          <p:nvPr>
            <p:ph idx="1"/>
          </p:nvPr>
        </p:nvSpPr>
        <p:spPr/>
        <p:txBody>
          <a:bodyPr/>
          <a:lstStyle/>
          <a:p>
            <a:pPr marL="457200" indent="-457200">
              <a:buFont typeface="+mj-lt"/>
              <a:buAutoNum type="arabicPeriod"/>
            </a:pPr>
            <a:r>
              <a:rPr lang="en-US" dirty="0"/>
              <a:t>I can be dangerous</a:t>
            </a:r>
          </a:p>
          <a:p>
            <a:pPr marL="457200" indent="-457200">
              <a:buFont typeface="+mj-lt"/>
              <a:buAutoNum type="arabicPeriod"/>
            </a:pPr>
            <a:r>
              <a:rPr lang="en-US" dirty="0"/>
              <a:t>I can be hot</a:t>
            </a:r>
          </a:p>
          <a:p>
            <a:pPr marL="457200" indent="-457200">
              <a:buFont typeface="+mj-lt"/>
              <a:buAutoNum type="arabicPeriod"/>
            </a:pPr>
            <a:r>
              <a:rPr lang="en-US" dirty="0"/>
              <a:t>I am part of the earth</a:t>
            </a:r>
          </a:p>
        </p:txBody>
      </p:sp>
    </p:spTree>
    <p:extLst>
      <p:ext uri="{BB962C8B-B14F-4D97-AF65-F5344CB8AC3E}">
        <p14:creationId xmlns:p14="http://schemas.microsoft.com/office/powerpoint/2010/main" val="3750262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AD60-7FF4-42B8-4338-C45CD9909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2BE67-E2A6-3AE8-FFBB-DDCE74F3151F}"/>
              </a:ext>
            </a:extLst>
          </p:cNvPr>
          <p:cNvSpPr>
            <a:spLocks noGrp="1"/>
          </p:cNvSpPr>
          <p:nvPr>
            <p:ph type="title"/>
          </p:nvPr>
        </p:nvSpPr>
        <p:spPr/>
        <p:txBody>
          <a:bodyPr/>
          <a:lstStyle/>
          <a:p>
            <a:r>
              <a:rPr lang="en-US" dirty="0"/>
              <a:t>Who or what am I?</a:t>
            </a:r>
          </a:p>
        </p:txBody>
      </p:sp>
      <p:sp>
        <p:nvSpPr>
          <p:cNvPr id="3" name="Content Placeholder 2">
            <a:extLst>
              <a:ext uri="{FF2B5EF4-FFF2-40B4-BE49-F238E27FC236}">
                <a16:creationId xmlns:a16="http://schemas.microsoft.com/office/drawing/2014/main" id="{808BFF83-ED9F-2704-C938-4F48E40CF784}"/>
              </a:ext>
            </a:extLst>
          </p:cNvPr>
          <p:cNvSpPr>
            <a:spLocks noGrp="1"/>
          </p:cNvSpPr>
          <p:nvPr>
            <p:ph idx="1"/>
          </p:nvPr>
        </p:nvSpPr>
        <p:spPr/>
        <p:txBody>
          <a:bodyPr/>
          <a:lstStyle/>
          <a:p>
            <a:pPr marL="457200" indent="-457200">
              <a:buFont typeface="+mj-lt"/>
              <a:buAutoNum type="arabicPeriod"/>
            </a:pPr>
            <a:r>
              <a:rPr lang="en-US" dirty="0"/>
              <a:t>I can be dangerous</a:t>
            </a:r>
          </a:p>
          <a:p>
            <a:pPr marL="457200" indent="-457200">
              <a:buFont typeface="+mj-lt"/>
              <a:buAutoNum type="arabicPeriod"/>
            </a:pPr>
            <a:r>
              <a:rPr lang="en-US" dirty="0"/>
              <a:t>I can be hot</a:t>
            </a:r>
          </a:p>
          <a:p>
            <a:pPr marL="457200" indent="-457200">
              <a:buFont typeface="+mj-lt"/>
              <a:buAutoNum type="arabicPeriod"/>
            </a:pPr>
            <a:r>
              <a:rPr lang="en-US" dirty="0"/>
              <a:t>I am part of the earth</a:t>
            </a:r>
          </a:p>
          <a:p>
            <a:pPr marL="457200" indent="-457200">
              <a:buFont typeface="+mj-lt"/>
              <a:buAutoNum type="arabicPeriod"/>
            </a:pPr>
            <a:r>
              <a:rPr lang="en-US" dirty="0"/>
              <a:t>I create lava</a:t>
            </a:r>
          </a:p>
        </p:txBody>
      </p:sp>
    </p:spTree>
    <p:extLst>
      <p:ext uri="{BB962C8B-B14F-4D97-AF65-F5344CB8AC3E}">
        <p14:creationId xmlns:p14="http://schemas.microsoft.com/office/powerpoint/2010/main" val="2102840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02B-B8CC-506C-B060-918ADE897117}"/>
              </a:ext>
            </a:extLst>
          </p:cNvPr>
          <p:cNvSpPr>
            <a:spLocks noGrp="1"/>
          </p:cNvSpPr>
          <p:nvPr>
            <p:ph type="title"/>
          </p:nvPr>
        </p:nvSpPr>
        <p:spPr/>
        <p:txBody>
          <a:bodyPr/>
          <a:lstStyle/>
          <a:p>
            <a:r>
              <a:rPr lang="en-US" dirty="0"/>
              <a:t>Types of ESs</a:t>
            </a:r>
          </a:p>
        </p:txBody>
      </p:sp>
      <p:sp>
        <p:nvSpPr>
          <p:cNvPr id="3" name="Content Placeholder 2">
            <a:extLst>
              <a:ext uri="{FF2B5EF4-FFF2-40B4-BE49-F238E27FC236}">
                <a16:creationId xmlns:a16="http://schemas.microsoft.com/office/drawing/2014/main" id="{D9BEEB6D-B5A1-4718-396C-35537E14CDC4}"/>
              </a:ext>
            </a:extLst>
          </p:cNvPr>
          <p:cNvSpPr>
            <a:spLocks noGrp="1"/>
          </p:cNvSpPr>
          <p:nvPr>
            <p:ph idx="1"/>
          </p:nvPr>
        </p:nvSpPr>
        <p:spPr/>
        <p:txBody>
          <a:bodyPr>
            <a:normAutofit fontScale="92500" lnSpcReduction="20000"/>
          </a:bodyPr>
          <a:lstStyle/>
          <a:p>
            <a:r>
              <a:rPr lang="en-US" dirty="0"/>
              <a:t>Assistant</a:t>
            </a:r>
          </a:p>
          <a:p>
            <a:pPr lvl="1"/>
            <a:r>
              <a:rPr lang="en-US" dirty="0"/>
              <a:t>Small knowledge-base</a:t>
            </a:r>
          </a:p>
          <a:p>
            <a:pPr lvl="1"/>
            <a:r>
              <a:rPr lang="en-US" dirty="0"/>
              <a:t>Limited subset of a task</a:t>
            </a:r>
          </a:p>
          <a:p>
            <a:pPr lvl="1"/>
            <a:r>
              <a:rPr lang="en-US" dirty="0"/>
              <a:t>PC based</a:t>
            </a:r>
          </a:p>
          <a:p>
            <a:r>
              <a:rPr lang="en-US" dirty="0"/>
              <a:t>Colleague</a:t>
            </a:r>
          </a:p>
          <a:p>
            <a:pPr lvl="1"/>
            <a:r>
              <a:rPr lang="en-US" dirty="0"/>
              <a:t>Medium sized knowledge-base</a:t>
            </a:r>
          </a:p>
          <a:p>
            <a:pPr lvl="1"/>
            <a:r>
              <a:rPr lang="en-US" dirty="0"/>
              <a:t>Significant subset of a task</a:t>
            </a:r>
          </a:p>
          <a:p>
            <a:pPr lvl="2"/>
            <a:r>
              <a:rPr lang="en-US" dirty="0"/>
              <a:t>PC based, mainframes, specialized workstations</a:t>
            </a:r>
          </a:p>
          <a:p>
            <a:r>
              <a:rPr lang="en-US" dirty="0"/>
              <a:t>Expert</a:t>
            </a:r>
          </a:p>
          <a:p>
            <a:pPr lvl="1"/>
            <a:r>
              <a:rPr lang="en-US" dirty="0"/>
              <a:t>Large knowledge-base</a:t>
            </a:r>
          </a:p>
          <a:p>
            <a:pPr lvl="1"/>
            <a:r>
              <a:rPr lang="en-US" dirty="0"/>
              <a:t>Approaches experts' level of knowledge</a:t>
            </a:r>
          </a:p>
          <a:p>
            <a:pPr lvl="1"/>
            <a:r>
              <a:rPr lang="en-US" dirty="0"/>
              <a:t>Sophisticated development tools</a:t>
            </a:r>
          </a:p>
          <a:p>
            <a:pPr lvl="1"/>
            <a:endParaRPr lang="en-US" dirty="0"/>
          </a:p>
        </p:txBody>
      </p:sp>
    </p:spTree>
    <p:extLst>
      <p:ext uri="{BB962C8B-B14F-4D97-AF65-F5344CB8AC3E}">
        <p14:creationId xmlns:p14="http://schemas.microsoft.com/office/powerpoint/2010/main" val="275230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022D-841E-5C29-8940-F8F26E8CD997}"/>
              </a:ext>
            </a:extLst>
          </p:cNvPr>
          <p:cNvSpPr>
            <a:spLocks noGrp="1"/>
          </p:cNvSpPr>
          <p:nvPr>
            <p:ph type="title"/>
          </p:nvPr>
        </p:nvSpPr>
        <p:spPr/>
        <p:txBody>
          <a:bodyPr/>
          <a:lstStyle/>
          <a:p>
            <a:r>
              <a:rPr lang="en-US" dirty="0"/>
              <a:t>Typical System</a:t>
            </a:r>
          </a:p>
        </p:txBody>
      </p:sp>
      <p:sp>
        <p:nvSpPr>
          <p:cNvPr id="3" name="Content Placeholder 2">
            <a:extLst>
              <a:ext uri="{FF2B5EF4-FFF2-40B4-BE49-F238E27FC236}">
                <a16:creationId xmlns:a16="http://schemas.microsoft.com/office/drawing/2014/main" id="{EDCE8334-DDFC-757A-B4A2-EBD426F2C663}"/>
              </a:ext>
            </a:extLst>
          </p:cNvPr>
          <p:cNvSpPr>
            <a:spLocks noGrp="1"/>
          </p:cNvSpPr>
          <p:nvPr>
            <p:ph idx="1"/>
          </p:nvPr>
        </p:nvSpPr>
        <p:spPr/>
        <p:txBody>
          <a:bodyPr/>
          <a:lstStyle/>
          <a:p>
            <a:r>
              <a:rPr lang="en-US" dirty="0"/>
              <a:t>Knowledge acquired from a “limited” number of human experts</a:t>
            </a:r>
          </a:p>
          <a:p>
            <a:pPr lvl="1"/>
            <a:r>
              <a:rPr lang="en-US" dirty="0"/>
              <a:t>Written knowledge</a:t>
            </a:r>
          </a:p>
          <a:p>
            <a:pPr lvl="1"/>
            <a:r>
              <a:rPr lang="en-US" dirty="0"/>
              <a:t>Verbal knowledge</a:t>
            </a:r>
          </a:p>
          <a:p>
            <a:pPr lvl="1"/>
            <a:r>
              <a:rPr lang="en-US" dirty="0"/>
              <a:t>Experiential knowledge </a:t>
            </a:r>
          </a:p>
          <a:p>
            <a:r>
              <a:rPr lang="en-US" dirty="0"/>
              <a:t>Application limited to a specific domain</a:t>
            </a:r>
          </a:p>
          <a:p>
            <a:r>
              <a:rPr lang="en-US" dirty="0"/>
              <a:t>Domain has little need for spatial or temporal reasoning</a:t>
            </a:r>
          </a:p>
        </p:txBody>
      </p:sp>
    </p:spTree>
    <p:extLst>
      <p:ext uri="{BB962C8B-B14F-4D97-AF65-F5344CB8AC3E}">
        <p14:creationId xmlns:p14="http://schemas.microsoft.com/office/powerpoint/2010/main" val="3164861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8FD0-3CEE-70DC-AD83-5ADB342BD1E8}"/>
              </a:ext>
            </a:extLst>
          </p:cNvPr>
          <p:cNvSpPr>
            <a:spLocks noGrp="1"/>
          </p:cNvSpPr>
          <p:nvPr>
            <p:ph type="title"/>
          </p:nvPr>
        </p:nvSpPr>
        <p:spPr/>
        <p:txBody>
          <a:bodyPr/>
          <a:lstStyle/>
          <a:p>
            <a:r>
              <a:rPr lang="en-US" dirty="0"/>
              <a:t>A.I. Problem Solving</a:t>
            </a:r>
          </a:p>
        </p:txBody>
      </p:sp>
      <p:sp>
        <p:nvSpPr>
          <p:cNvPr id="3" name="Content Placeholder 2">
            <a:extLst>
              <a:ext uri="{FF2B5EF4-FFF2-40B4-BE49-F238E27FC236}">
                <a16:creationId xmlns:a16="http://schemas.microsoft.com/office/drawing/2014/main" id="{C323E342-79AE-E6AA-D4F2-DA7894133627}"/>
              </a:ext>
            </a:extLst>
          </p:cNvPr>
          <p:cNvSpPr>
            <a:spLocks noGrp="1"/>
          </p:cNvSpPr>
          <p:nvPr>
            <p:ph idx="1"/>
          </p:nvPr>
        </p:nvSpPr>
        <p:spPr/>
        <p:txBody>
          <a:bodyPr/>
          <a:lstStyle/>
          <a:p>
            <a:r>
              <a:rPr lang="en-US" dirty="0"/>
              <a:t>Two-pail problem</a:t>
            </a:r>
          </a:p>
          <a:p>
            <a:r>
              <a:rPr lang="en-US" dirty="0"/>
              <a:t>Calculating taxes</a:t>
            </a:r>
          </a:p>
          <a:p>
            <a:r>
              <a:rPr lang="en-US" dirty="0"/>
              <a:t>HR hiring</a:t>
            </a:r>
          </a:p>
          <a:p>
            <a:r>
              <a:rPr lang="en-US" dirty="0"/>
              <a:t>Routing deliveries</a:t>
            </a:r>
          </a:p>
          <a:p>
            <a:r>
              <a:rPr lang="en-US" dirty="0"/>
              <a:t>Making change</a:t>
            </a:r>
          </a:p>
          <a:p>
            <a:r>
              <a:rPr lang="en-US" dirty="0"/>
              <a:t>Teaching?</a:t>
            </a:r>
          </a:p>
        </p:txBody>
      </p:sp>
    </p:spTree>
    <p:extLst>
      <p:ext uri="{BB962C8B-B14F-4D97-AF65-F5344CB8AC3E}">
        <p14:creationId xmlns:p14="http://schemas.microsoft.com/office/powerpoint/2010/main" val="3313486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9C89-B5D0-FF8F-CFE7-A1043B761143}"/>
              </a:ext>
            </a:extLst>
          </p:cNvPr>
          <p:cNvSpPr>
            <a:spLocks noGrp="1"/>
          </p:cNvSpPr>
          <p:nvPr>
            <p:ph type="title"/>
          </p:nvPr>
        </p:nvSpPr>
        <p:spPr/>
        <p:txBody>
          <a:bodyPr/>
          <a:lstStyle/>
          <a:p>
            <a:r>
              <a:rPr lang="en-US" dirty="0"/>
              <a:t>Customer Satisfaction: </a:t>
            </a:r>
            <a:br>
              <a:rPr lang="en-US" dirty="0"/>
            </a:br>
            <a:r>
              <a:rPr lang="en-US" dirty="0"/>
              <a:t>Getting the Order Right</a:t>
            </a:r>
          </a:p>
        </p:txBody>
      </p:sp>
      <p:sp>
        <p:nvSpPr>
          <p:cNvPr id="12" name="Picture Placeholder 11">
            <a:extLst>
              <a:ext uri="{FF2B5EF4-FFF2-40B4-BE49-F238E27FC236}">
                <a16:creationId xmlns:a16="http://schemas.microsoft.com/office/drawing/2014/main" id="{B3860E4A-1EA9-9350-5DCB-B662156978B8}"/>
              </a:ext>
            </a:extLst>
          </p:cNvPr>
          <p:cNvSpPr>
            <a:spLocks noGrp="1"/>
          </p:cNvSpPr>
          <p:nvPr>
            <p:ph idx="4294967295"/>
          </p:nvPr>
        </p:nvSpPr>
        <p:spPr>
          <a:xfrm>
            <a:off x="0" y="2336800"/>
            <a:ext cx="10507663" cy="4267200"/>
          </a:xfrm>
        </p:spPr>
        <p:txBody>
          <a:bodyPr>
            <a:normAutofit/>
          </a:bodyPr>
          <a:lstStyle/>
          <a:p>
            <a:endParaRPr lang="en-US" dirty="0"/>
          </a:p>
          <a:p>
            <a:pPr lvl="1"/>
            <a:endParaRPr lang="en-US" dirty="0"/>
          </a:p>
        </p:txBody>
      </p:sp>
      <p:pic>
        <p:nvPicPr>
          <p:cNvPr id="3076" name="Picture 4" descr="Can Human Error(s) in Business Processes be Avoided?">
            <a:extLst>
              <a:ext uri="{FF2B5EF4-FFF2-40B4-BE49-F238E27FC236}">
                <a16:creationId xmlns:a16="http://schemas.microsoft.com/office/drawing/2014/main" id="{8A54B8CE-F2DC-32FA-CB74-8F5731092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169" y="654333"/>
            <a:ext cx="1313182" cy="13131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0EA113-7532-1468-2674-2A5A5FA20620}"/>
              </a:ext>
            </a:extLst>
          </p:cNvPr>
          <p:cNvSpPr txBox="1"/>
          <p:nvPr/>
        </p:nvSpPr>
        <p:spPr>
          <a:xfrm>
            <a:off x="8305778" y="1126258"/>
            <a:ext cx="3131819" cy="369332"/>
          </a:xfrm>
          <a:prstGeom prst="rect">
            <a:avLst/>
          </a:prstGeom>
          <a:noFill/>
        </p:spPr>
        <p:txBody>
          <a:bodyPr wrap="square" rtlCol="0">
            <a:spAutoFit/>
          </a:bodyPr>
          <a:lstStyle/>
          <a:p>
            <a:r>
              <a:rPr lang="en-US" dirty="0"/>
              <a:t>Errors Made</a:t>
            </a:r>
          </a:p>
        </p:txBody>
      </p:sp>
      <p:pic>
        <p:nvPicPr>
          <p:cNvPr id="14" name="Content Placeholder 5" descr="A close-up of a receipt&#10;&#10;Description automatically generated">
            <a:extLst>
              <a:ext uri="{FF2B5EF4-FFF2-40B4-BE49-F238E27FC236}">
                <a16:creationId xmlns:a16="http://schemas.microsoft.com/office/drawing/2014/main" id="{9D7AB8BC-7653-811D-1F38-80B2EC407651}"/>
              </a:ext>
            </a:extLst>
          </p:cNvPr>
          <p:cNvPicPr>
            <a:picLocks noChangeAspect="1"/>
          </p:cNvPicPr>
          <p:nvPr/>
        </p:nvPicPr>
        <p:blipFill rotWithShape="1">
          <a:blip r:embed="rId3">
            <a:extLst>
              <a:ext uri="{28A0092B-C50C-407E-A947-70E740481C1C}">
                <a14:useLocalDpi xmlns:a14="http://schemas.microsoft.com/office/drawing/2010/main" val="0"/>
              </a:ext>
            </a:extLst>
          </a:blip>
          <a:srcRect l="33026" t="9698" r="22114" b="32448"/>
          <a:stretch/>
        </p:blipFill>
        <p:spPr>
          <a:xfrm>
            <a:off x="3975100" y="2085126"/>
            <a:ext cx="2546349" cy="4518873"/>
          </a:xfrm>
          <a:prstGeom prst="rect">
            <a:avLst/>
          </a:prstGeom>
        </p:spPr>
      </p:pic>
      <p:cxnSp>
        <p:nvCxnSpPr>
          <p:cNvPr id="16" name="Straight Connector 15">
            <a:extLst>
              <a:ext uri="{FF2B5EF4-FFF2-40B4-BE49-F238E27FC236}">
                <a16:creationId xmlns:a16="http://schemas.microsoft.com/office/drawing/2014/main" id="{5764DFE7-C2C0-BEDA-E208-013637990114}"/>
              </a:ext>
            </a:extLst>
          </p:cNvPr>
          <p:cNvCxnSpPr/>
          <p:nvPr/>
        </p:nvCxnSpPr>
        <p:spPr>
          <a:xfrm>
            <a:off x="4292600" y="2647950"/>
            <a:ext cx="1606550" cy="0"/>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298528BE-4551-B0AC-BBB2-F6B1165D1129}"/>
              </a:ext>
            </a:extLst>
          </p:cNvPr>
          <p:cNvCxnSpPr/>
          <p:nvPr/>
        </p:nvCxnSpPr>
        <p:spPr>
          <a:xfrm>
            <a:off x="4356100" y="3168650"/>
            <a:ext cx="1606550" cy="0"/>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846F5184-0527-6FCC-21CB-0D431006F7D0}"/>
              </a:ext>
            </a:extLst>
          </p:cNvPr>
          <p:cNvCxnSpPr/>
          <p:nvPr/>
        </p:nvCxnSpPr>
        <p:spPr>
          <a:xfrm>
            <a:off x="4356100" y="2914650"/>
            <a:ext cx="1606550" cy="0"/>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3629DD7E-8897-F198-8DFE-EECBBF89BBAC}"/>
              </a:ext>
            </a:extLst>
          </p:cNvPr>
          <p:cNvCxnSpPr/>
          <p:nvPr/>
        </p:nvCxnSpPr>
        <p:spPr>
          <a:xfrm>
            <a:off x="4413250" y="3917950"/>
            <a:ext cx="1606550" cy="0"/>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DB84EFCD-30EE-CAD0-63D8-F86BE9083BD4}"/>
              </a:ext>
            </a:extLst>
          </p:cNvPr>
          <p:cNvSpPr txBox="1"/>
          <p:nvPr/>
        </p:nvSpPr>
        <p:spPr>
          <a:xfrm>
            <a:off x="1130301" y="2568485"/>
            <a:ext cx="2603500" cy="1200329"/>
          </a:xfrm>
          <a:prstGeom prst="rect">
            <a:avLst/>
          </a:prstGeom>
          <a:noFill/>
        </p:spPr>
        <p:txBody>
          <a:bodyPr wrap="square" rtlCol="0">
            <a:spAutoFit/>
          </a:bodyPr>
          <a:lstStyle/>
          <a:p>
            <a:r>
              <a:rPr lang="en-US" dirty="0"/>
              <a:t>Order taker did not follow guidelines when conversing with customer X2</a:t>
            </a:r>
          </a:p>
        </p:txBody>
      </p:sp>
      <p:sp>
        <p:nvSpPr>
          <p:cNvPr id="22" name="TextBox 21">
            <a:extLst>
              <a:ext uri="{FF2B5EF4-FFF2-40B4-BE49-F238E27FC236}">
                <a16:creationId xmlns:a16="http://schemas.microsoft.com/office/drawing/2014/main" id="{7B079F18-EAA3-C8C8-7DF7-E18182F56F7F}"/>
              </a:ext>
            </a:extLst>
          </p:cNvPr>
          <p:cNvSpPr txBox="1"/>
          <p:nvPr/>
        </p:nvSpPr>
        <p:spPr>
          <a:xfrm>
            <a:off x="1130301" y="3880087"/>
            <a:ext cx="2324100" cy="1200329"/>
          </a:xfrm>
          <a:prstGeom prst="rect">
            <a:avLst/>
          </a:prstGeom>
          <a:noFill/>
        </p:spPr>
        <p:txBody>
          <a:bodyPr wrap="square" rtlCol="0">
            <a:spAutoFit/>
          </a:bodyPr>
          <a:lstStyle/>
          <a:p>
            <a:r>
              <a:rPr lang="en-US" dirty="0"/>
              <a:t>Deliver person delivered one item thinking order was for only one item</a:t>
            </a:r>
          </a:p>
        </p:txBody>
      </p:sp>
      <p:sp>
        <p:nvSpPr>
          <p:cNvPr id="23" name="TextBox 22">
            <a:extLst>
              <a:ext uri="{FF2B5EF4-FFF2-40B4-BE49-F238E27FC236}">
                <a16:creationId xmlns:a16="http://schemas.microsoft.com/office/drawing/2014/main" id="{23AF21F2-6D0B-A2D8-3284-8A0A924A13A1}"/>
              </a:ext>
            </a:extLst>
          </p:cNvPr>
          <p:cNvSpPr txBox="1"/>
          <p:nvPr/>
        </p:nvSpPr>
        <p:spPr>
          <a:xfrm>
            <a:off x="7213601" y="2546732"/>
            <a:ext cx="2324100" cy="646331"/>
          </a:xfrm>
          <a:prstGeom prst="rect">
            <a:avLst/>
          </a:prstGeom>
          <a:noFill/>
        </p:spPr>
        <p:txBody>
          <a:bodyPr wrap="square" rtlCol="0">
            <a:spAutoFit/>
          </a:bodyPr>
          <a:lstStyle/>
          <a:p>
            <a:r>
              <a:rPr lang="en-US" dirty="0"/>
              <a:t>Iced Carmel Coffee was never delivered</a:t>
            </a:r>
          </a:p>
        </p:txBody>
      </p:sp>
      <p:sp>
        <p:nvSpPr>
          <p:cNvPr id="24" name="TextBox 23">
            <a:extLst>
              <a:ext uri="{FF2B5EF4-FFF2-40B4-BE49-F238E27FC236}">
                <a16:creationId xmlns:a16="http://schemas.microsoft.com/office/drawing/2014/main" id="{30ACBCCB-AFC2-A46B-5038-C93AF4567C23}"/>
              </a:ext>
            </a:extLst>
          </p:cNvPr>
          <p:cNvSpPr txBox="1"/>
          <p:nvPr/>
        </p:nvSpPr>
        <p:spPr>
          <a:xfrm>
            <a:off x="1130301" y="5274642"/>
            <a:ext cx="2324100" cy="923330"/>
          </a:xfrm>
          <a:prstGeom prst="rect">
            <a:avLst/>
          </a:prstGeom>
          <a:noFill/>
        </p:spPr>
        <p:txBody>
          <a:bodyPr wrap="square" rtlCol="0">
            <a:spAutoFit/>
          </a:bodyPr>
          <a:lstStyle/>
          <a:p>
            <a:r>
              <a:rPr lang="en-US" dirty="0"/>
              <a:t>Medium drink delivered instead of Large drink</a:t>
            </a:r>
          </a:p>
        </p:txBody>
      </p:sp>
      <p:sp>
        <p:nvSpPr>
          <p:cNvPr id="25" name="TextBox 24">
            <a:extLst>
              <a:ext uri="{FF2B5EF4-FFF2-40B4-BE49-F238E27FC236}">
                <a16:creationId xmlns:a16="http://schemas.microsoft.com/office/drawing/2014/main" id="{E53D351C-96AF-A071-02F1-B53B400C68A0}"/>
              </a:ext>
            </a:extLst>
          </p:cNvPr>
          <p:cNvSpPr txBox="1"/>
          <p:nvPr/>
        </p:nvSpPr>
        <p:spPr>
          <a:xfrm>
            <a:off x="7281863" y="3356876"/>
            <a:ext cx="2324100" cy="646331"/>
          </a:xfrm>
          <a:prstGeom prst="rect">
            <a:avLst/>
          </a:prstGeom>
          <a:noFill/>
        </p:spPr>
        <p:txBody>
          <a:bodyPr wrap="square" rtlCol="0">
            <a:spAutoFit/>
          </a:bodyPr>
          <a:lstStyle/>
          <a:p>
            <a:r>
              <a:rPr lang="en-US" dirty="0"/>
              <a:t>Ranch cup never delivered</a:t>
            </a:r>
          </a:p>
        </p:txBody>
      </p:sp>
      <p:sp>
        <p:nvSpPr>
          <p:cNvPr id="26" name="TextBox 25">
            <a:extLst>
              <a:ext uri="{FF2B5EF4-FFF2-40B4-BE49-F238E27FC236}">
                <a16:creationId xmlns:a16="http://schemas.microsoft.com/office/drawing/2014/main" id="{867F619F-201E-27E1-3934-988F6903F996}"/>
              </a:ext>
            </a:extLst>
          </p:cNvPr>
          <p:cNvSpPr txBox="1"/>
          <p:nvPr/>
        </p:nvSpPr>
        <p:spPr>
          <a:xfrm>
            <a:off x="7342823" y="4245873"/>
            <a:ext cx="2324100" cy="646331"/>
          </a:xfrm>
          <a:prstGeom prst="rect">
            <a:avLst/>
          </a:prstGeom>
          <a:noFill/>
        </p:spPr>
        <p:txBody>
          <a:bodyPr wrap="square" rtlCol="0">
            <a:spAutoFit/>
          </a:bodyPr>
          <a:lstStyle/>
          <a:p>
            <a:r>
              <a:rPr lang="en-US" dirty="0"/>
              <a:t>Server made three trips to customer</a:t>
            </a:r>
          </a:p>
        </p:txBody>
      </p:sp>
      <p:sp>
        <p:nvSpPr>
          <p:cNvPr id="27" name="TextBox 26">
            <a:extLst>
              <a:ext uri="{FF2B5EF4-FFF2-40B4-BE49-F238E27FC236}">
                <a16:creationId xmlns:a16="http://schemas.microsoft.com/office/drawing/2014/main" id="{09EFBED5-D5D5-A962-8845-FFF152736F4D}"/>
              </a:ext>
            </a:extLst>
          </p:cNvPr>
          <p:cNvSpPr txBox="1"/>
          <p:nvPr/>
        </p:nvSpPr>
        <p:spPr>
          <a:xfrm>
            <a:off x="7432200" y="5181442"/>
            <a:ext cx="2324100" cy="923330"/>
          </a:xfrm>
          <a:prstGeom prst="rect">
            <a:avLst/>
          </a:prstGeom>
          <a:noFill/>
        </p:spPr>
        <p:txBody>
          <a:bodyPr wrap="square" rtlCol="0">
            <a:spAutoFit/>
          </a:bodyPr>
          <a:lstStyle/>
          <a:p>
            <a:r>
              <a:rPr lang="en-US" dirty="0"/>
              <a:t>Meal was cold after 17-minute fast-food experience</a:t>
            </a:r>
          </a:p>
        </p:txBody>
      </p:sp>
    </p:spTree>
    <p:extLst>
      <p:ext uri="{BB962C8B-B14F-4D97-AF65-F5344CB8AC3E}">
        <p14:creationId xmlns:p14="http://schemas.microsoft.com/office/powerpoint/2010/main" val="32211776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F1960-4415-CAB7-57B5-A2FBD0F62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914CD5-CA0F-0A4A-EC73-F9C63205C323}"/>
              </a:ext>
            </a:extLst>
          </p:cNvPr>
          <p:cNvSpPr>
            <a:spLocks noGrp="1"/>
          </p:cNvSpPr>
          <p:nvPr>
            <p:ph type="title"/>
          </p:nvPr>
        </p:nvSpPr>
        <p:spPr>
          <a:xfrm>
            <a:off x="680321" y="753228"/>
            <a:ext cx="9613861" cy="1080938"/>
          </a:xfrm>
        </p:spPr>
        <p:txBody>
          <a:bodyPr/>
          <a:lstStyle/>
          <a:p>
            <a:r>
              <a:rPr lang="en-US" dirty="0"/>
              <a:t>How can an YOU smooth the process?</a:t>
            </a:r>
          </a:p>
        </p:txBody>
      </p:sp>
      <p:sp>
        <p:nvSpPr>
          <p:cNvPr id="13" name="Content Placeholder 12">
            <a:extLst>
              <a:ext uri="{FF2B5EF4-FFF2-40B4-BE49-F238E27FC236}">
                <a16:creationId xmlns:a16="http://schemas.microsoft.com/office/drawing/2014/main" id="{95DF383B-B0F6-B25D-50E4-2CE5BDF0942C}"/>
              </a:ext>
            </a:extLst>
          </p:cNvPr>
          <p:cNvSpPr>
            <a:spLocks noGrp="1"/>
          </p:cNvSpPr>
          <p:nvPr>
            <p:ph idx="1"/>
          </p:nvPr>
        </p:nvSpPr>
        <p:spPr/>
        <p:txBody>
          <a:bodyPr/>
          <a:lstStyle/>
          <a:p>
            <a:r>
              <a:rPr lang="en-US" dirty="0"/>
              <a:t>Education</a:t>
            </a:r>
          </a:p>
        </p:txBody>
      </p:sp>
      <p:pic>
        <p:nvPicPr>
          <p:cNvPr id="9" name="Picture 2" descr="Education PNGs for Free Download">
            <a:extLst>
              <a:ext uri="{FF2B5EF4-FFF2-40B4-BE49-F238E27FC236}">
                <a16:creationId xmlns:a16="http://schemas.microsoft.com/office/drawing/2014/main" id="{69FB5558-DFB3-3461-373B-22DBBB7C8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240107"/>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4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3827C-5DA8-C426-778C-19674F973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02A4-2A2C-89ED-C1AA-A78D36545CCF}"/>
              </a:ext>
            </a:extLst>
          </p:cNvPr>
          <p:cNvSpPr>
            <a:spLocks noGrp="1"/>
          </p:cNvSpPr>
          <p:nvPr>
            <p:ph type="title"/>
          </p:nvPr>
        </p:nvSpPr>
        <p:spPr/>
        <p:txBody>
          <a:bodyPr/>
          <a:lstStyle/>
          <a:p>
            <a:r>
              <a:rPr lang="en-US" dirty="0"/>
              <a:t>How can an YOU smooth the process?</a:t>
            </a:r>
          </a:p>
        </p:txBody>
      </p:sp>
      <p:sp>
        <p:nvSpPr>
          <p:cNvPr id="3" name="Content Placeholder 2">
            <a:extLst>
              <a:ext uri="{FF2B5EF4-FFF2-40B4-BE49-F238E27FC236}">
                <a16:creationId xmlns:a16="http://schemas.microsoft.com/office/drawing/2014/main" id="{9E1D314B-5C77-4EAC-D4FC-B6AF248D7663}"/>
              </a:ext>
            </a:extLst>
          </p:cNvPr>
          <p:cNvSpPr>
            <a:spLocks noGrp="1"/>
          </p:cNvSpPr>
          <p:nvPr>
            <p:ph sz="half" idx="1"/>
          </p:nvPr>
        </p:nvSpPr>
        <p:spPr/>
        <p:txBody>
          <a:bodyPr/>
          <a:lstStyle/>
          <a:p>
            <a:r>
              <a:rPr lang="en-US" dirty="0"/>
              <a:t>Education</a:t>
            </a:r>
          </a:p>
          <a:p>
            <a:r>
              <a:rPr lang="en-US" dirty="0"/>
              <a:t>Experience</a:t>
            </a:r>
          </a:p>
        </p:txBody>
      </p:sp>
      <p:sp>
        <p:nvSpPr>
          <p:cNvPr id="4" name="Content Placeholder 3">
            <a:extLst>
              <a:ext uri="{FF2B5EF4-FFF2-40B4-BE49-F238E27FC236}">
                <a16:creationId xmlns:a16="http://schemas.microsoft.com/office/drawing/2014/main" id="{DBB7EBAE-5BBC-2A3E-90E9-1550DEE609B9}"/>
              </a:ext>
            </a:extLst>
          </p:cNvPr>
          <p:cNvSpPr>
            <a:spLocks noGrp="1"/>
          </p:cNvSpPr>
          <p:nvPr>
            <p:ph sz="half" idx="2"/>
          </p:nvPr>
        </p:nvSpPr>
        <p:spPr/>
        <p:txBody>
          <a:bodyPr/>
          <a:lstStyle/>
          <a:p>
            <a:endParaRPr lang="en-US"/>
          </a:p>
        </p:txBody>
      </p:sp>
      <p:pic>
        <p:nvPicPr>
          <p:cNvPr id="2052" name="Picture 4" descr="How to Draw an Old Man - Really Easy Drawing Tutorial">
            <a:extLst>
              <a:ext uri="{FF2B5EF4-FFF2-40B4-BE49-F238E27FC236}">
                <a16:creationId xmlns:a16="http://schemas.microsoft.com/office/drawing/2014/main" id="{00A0774D-2250-914A-2804-591FA8198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374" y="2452255"/>
            <a:ext cx="4218126" cy="420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522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5015-D6FF-D072-7493-3E4AADC0F84B}"/>
              </a:ext>
            </a:extLst>
          </p:cNvPr>
          <p:cNvSpPr>
            <a:spLocks noGrp="1"/>
          </p:cNvSpPr>
          <p:nvPr>
            <p:ph type="title"/>
          </p:nvPr>
        </p:nvSpPr>
        <p:spPr>
          <a:xfrm>
            <a:off x="680321" y="753228"/>
            <a:ext cx="9613861" cy="1080938"/>
          </a:xfrm>
        </p:spPr>
        <p:txBody>
          <a:bodyPr/>
          <a:lstStyle/>
          <a:p>
            <a:r>
              <a:rPr lang="en-US" dirty="0"/>
              <a:t>Expert Systems</a:t>
            </a:r>
          </a:p>
        </p:txBody>
      </p:sp>
      <p:sp>
        <p:nvSpPr>
          <p:cNvPr id="3" name="Text Placeholder 2">
            <a:extLst>
              <a:ext uri="{FF2B5EF4-FFF2-40B4-BE49-F238E27FC236}">
                <a16:creationId xmlns:a16="http://schemas.microsoft.com/office/drawing/2014/main" id="{B57C4528-ACBB-3CE3-1763-4860A482E32A}"/>
              </a:ext>
            </a:extLst>
          </p:cNvPr>
          <p:cNvSpPr>
            <a:spLocks noGrp="1"/>
          </p:cNvSpPr>
          <p:nvPr>
            <p:ph idx="1"/>
          </p:nvPr>
        </p:nvSpPr>
        <p:spPr>
          <a:xfrm>
            <a:off x="680321" y="2336873"/>
            <a:ext cx="9613861" cy="3599316"/>
          </a:xfrm>
        </p:spPr>
        <p:txBody>
          <a:bodyPr/>
          <a:lstStyle/>
          <a:p>
            <a:r>
              <a:rPr lang="en-US" dirty="0"/>
              <a:t>Expert systems is a branch of Artificial Intelligence</a:t>
            </a:r>
          </a:p>
          <a:p>
            <a:r>
              <a:rPr lang="en-US" dirty="0"/>
              <a:t>Simulate the judgment and behavior of a human</a:t>
            </a:r>
          </a:p>
          <a:p>
            <a:r>
              <a:rPr lang="en-US" dirty="0"/>
              <a:t>Narrow AI in that expertise and experience in a </a:t>
            </a:r>
            <a:r>
              <a:rPr lang="en-US" b="1" dirty="0">
                <a:solidFill>
                  <a:srgbClr val="FFFF00"/>
                </a:solidFill>
              </a:rPr>
              <a:t>particular field</a:t>
            </a:r>
            <a:r>
              <a:rPr lang="en-US" dirty="0"/>
              <a:t>.</a:t>
            </a:r>
          </a:p>
          <a:p>
            <a:r>
              <a:rPr lang="en-US" dirty="0"/>
              <a:t>Expert systems are usually intended to complement, not replace, human experts but…</a:t>
            </a:r>
          </a:p>
          <a:p>
            <a:r>
              <a:rPr lang="en-US" dirty="0"/>
              <a:t>Numerous applications</a:t>
            </a:r>
          </a:p>
          <a:p>
            <a:endParaRPr lang="en-US" dirty="0"/>
          </a:p>
        </p:txBody>
      </p:sp>
    </p:spTree>
    <p:extLst>
      <p:ext uri="{BB962C8B-B14F-4D97-AF65-F5344CB8AC3E}">
        <p14:creationId xmlns:p14="http://schemas.microsoft.com/office/powerpoint/2010/main" val="2380111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64EB5-2EF3-4C0E-1254-58E40A312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2295A-02C3-50CE-7CD4-F2199CD7A171}"/>
              </a:ext>
            </a:extLst>
          </p:cNvPr>
          <p:cNvSpPr>
            <a:spLocks noGrp="1"/>
          </p:cNvSpPr>
          <p:nvPr>
            <p:ph type="title"/>
          </p:nvPr>
        </p:nvSpPr>
        <p:spPr/>
        <p:txBody>
          <a:bodyPr/>
          <a:lstStyle/>
          <a:p>
            <a:r>
              <a:rPr lang="en-US" dirty="0"/>
              <a:t>How can an YOU smooth the process?</a:t>
            </a:r>
          </a:p>
        </p:txBody>
      </p:sp>
      <p:sp>
        <p:nvSpPr>
          <p:cNvPr id="3" name="Content Placeholder 2">
            <a:extLst>
              <a:ext uri="{FF2B5EF4-FFF2-40B4-BE49-F238E27FC236}">
                <a16:creationId xmlns:a16="http://schemas.microsoft.com/office/drawing/2014/main" id="{DFE1A7B3-B00B-9220-F182-0DAB08A12B83}"/>
              </a:ext>
            </a:extLst>
          </p:cNvPr>
          <p:cNvSpPr>
            <a:spLocks noGrp="1"/>
          </p:cNvSpPr>
          <p:nvPr>
            <p:ph sz="half" idx="1"/>
          </p:nvPr>
        </p:nvSpPr>
        <p:spPr/>
        <p:txBody>
          <a:bodyPr/>
          <a:lstStyle/>
          <a:p>
            <a:r>
              <a:rPr lang="en-US" dirty="0"/>
              <a:t>Education</a:t>
            </a:r>
          </a:p>
          <a:p>
            <a:r>
              <a:rPr lang="en-US" dirty="0"/>
              <a:t>Experience</a:t>
            </a:r>
          </a:p>
          <a:p>
            <a:r>
              <a:rPr lang="en-US" dirty="0"/>
              <a:t>Expert System</a:t>
            </a:r>
          </a:p>
        </p:txBody>
      </p:sp>
      <p:sp>
        <p:nvSpPr>
          <p:cNvPr id="4" name="Content Placeholder 3">
            <a:extLst>
              <a:ext uri="{FF2B5EF4-FFF2-40B4-BE49-F238E27FC236}">
                <a16:creationId xmlns:a16="http://schemas.microsoft.com/office/drawing/2014/main" id="{096555D5-263E-EB86-355B-7B7CC76A8660}"/>
              </a:ext>
            </a:extLst>
          </p:cNvPr>
          <p:cNvSpPr>
            <a:spLocks noGrp="1"/>
          </p:cNvSpPr>
          <p:nvPr>
            <p:ph sz="half" idx="2"/>
          </p:nvPr>
        </p:nvSpPr>
        <p:spPr/>
        <p:txBody>
          <a:bodyPr/>
          <a:lstStyle/>
          <a:p>
            <a:endParaRPr lang="en-US"/>
          </a:p>
        </p:txBody>
      </p:sp>
      <p:pic>
        <p:nvPicPr>
          <p:cNvPr id="3074" name="Picture 2" descr="AI, AUTOMATION &amp; DATA SCIENCE - Talent Spiral">
            <a:extLst>
              <a:ext uri="{FF2B5EF4-FFF2-40B4-BE49-F238E27FC236}">
                <a16:creationId xmlns:a16="http://schemas.microsoft.com/office/drawing/2014/main" id="{0C51EA7E-0768-F1FE-6369-70943ABA1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968" y="1411000"/>
            <a:ext cx="6286500"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525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9563-FFDF-1623-434E-CD3140C1B8BE}"/>
              </a:ext>
            </a:extLst>
          </p:cNvPr>
          <p:cNvSpPr>
            <a:spLocks noGrp="1"/>
          </p:cNvSpPr>
          <p:nvPr>
            <p:ph type="title"/>
          </p:nvPr>
        </p:nvSpPr>
        <p:spPr/>
        <p:txBody>
          <a:bodyPr/>
          <a:lstStyle/>
          <a:p>
            <a:r>
              <a:rPr lang="en-US" dirty="0"/>
              <a:t>How can an YOU smooth the process?</a:t>
            </a:r>
          </a:p>
        </p:txBody>
      </p:sp>
      <p:pic>
        <p:nvPicPr>
          <p:cNvPr id="4098" name="Picture 2" descr="Cartoon Viking With A Big Hammer Character Shirtless Cartoon Vector, Cartoon  Clipart, Hammer Clipart, Viking Clipart PNG and Vector with Transparent  Background for Free Download">
            <a:extLst>
              <a:ext uri="{FF2B5EF4-FFF2-40B4-BE49-F238E27FC236}">
                <a16:creationId xmlns:a16="http://schemas.microsoft.com/office/drawing/2014/main" id="{1246F515-528E-399D-86D6-15EE78084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382" y="2241115"/>
            <a:ext cx="2897981" cy="40739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ip (The King of Fighters)">
            <a:extLst>
              <a:ext uri="{FF2B5EF4-FFF2-40B4-BE49-F238E27FC236}">
                <a16:creationId xmlns:a16="http://schemas.microsoft.com/office/drawing/2014/main" id="{8AFC4334-206C-9DAE-6F67-AFFE96A03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820" y="2443163"/>
            <a:ext cx="3492787" cy="387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62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3AEB-914C-64E1-CFE3-9AF15C40F776}"/>
              </a:ext>
            </a:extLst>
          </p:cNvPr>
          <p:cNvSpPr>
            <a:spLocks noGrp="1"/>
          </p:cNvSpPr>
          <p:nvPr>
            <p:ph type="title"/>
          </p:nvPr>
        </p:nvSpPr>
        <p:spPr/>
        <p:txBody>
          <a:bodyPr/>
          <a:lstStyle/>
          <a:p>
            <a:r>
              <a:rPr lang="en-US" dirty="0"/>
              <a:t>Could an ES robotic replace … ?</a:t>
            </a:r>
          </a:p>
        </p:txBody>
      </p:sp>
      <p:sp>
        <p:nvSpPr>
          <p:cNvPr id="3" name="Content Placeholder 2">
            <a:extLst>
              <a:ext uri="{FF2B5EF4-FFF2-40B4-BE49-F238E27FC236}">
                <a16:creationId xmlns:a16="http://schemas.microsoft.com/office/drawing/2014/main" id="{9763F84C-1A9E-C0A1-43FD-26D342671C62}"/>
              </a:ext>
            </a:extLst>
          </p:cNvPr>
          <p:cNvSpPr>
            <a:spLocks noGrp="1"/>
          </p:cNvSpPr>
          <p:nvPr>
            <p:ph sz="half" idx="1"/>
          </p:nvPr>
        </p:nvSpPr>
        <p:spPr/>
        <p:txBody>
          <a:bodyPr/>
          <a:lstStyle/>
          <a:p>
            <a:r>
              <a:rPr lang="en-US" dirty="0"/>
              <a:t>Robot costs have declined</a:t>
            </a:r>
          </a:p>
          <a:p>
            <a:r>
              <a:rPr lang="en-US" dirty="0"/>
              <a:t>The time and energy needed to program them and get them online has diminished greatly</a:t>
            </a:r>
          </a:p>
          <a:p>
            <a:r>
              <a:rPr lang="en-US" dirty="0"/>
              <a:t>The cost of the human has increased and will continue to do so</a:t>
            </a:r>
          </a:p>
        </p:txBody>
      </p:sp>
      <p:sp>
        <p:nvSpPr>
          <p:cNvPr id="4" name="Content Placeholder 3">
            <a:extLst>
              <a:ext uri="{FF2B5EF4-FFF2-40B4-BE49-F238E27FC236}">
                <a16:creationId xmlns:a16="http://schemas.microsoft.com/office/drawing/2014/main" id="{DBD2DAB5-6D37-9A0E-5361-C34EB0AD706F}"/>
              </a:ext>
            </a:extLst>
          </p:cNvPr>
          <p:cNvSpPr>
            <a:spLocks noGrp="1"/>
          </p:cNvSpPr>
          <p:nvPr>
            <p:ph sz="half" idx="2"/>
          </p:nvPr>
        </p:nvSpPr>
        <p:spPr/>
        <p:txBody>
          <a:bodyPr/>
          <a:lstStyle/>
          <a:p>
            <a:endParaRPr lang="en-US"/>
          </a:p>
        </p:txBody>
      </p:sp>
      <p:pic>
        <p:nvPicPr>
          <p:cNvPr id="4098" name="Picture 2" descr="A happy robot holding a phone Clip Art Image - ClipSafari">
            <a:extLst>
              <a:ext uri="{FF2B5EF4-FFF2-40B4-BE49-F238E27FC236}">
                <a16:creationId xmlns:a16="http://schemas.microsoft.com/office/drawing/2014/main" id="{25FDBE43-4AC0-117D-D73F-A84551A59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834166"/>
            <a:ext cx="2686352" cy="444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21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6122-71E7-D24C-309A-E4DFFECD6547}"/>
              </a:ext>
            </a:extLst>
          </p:cNvPr>
          <p:cNvSpPr>
            <a:spLocks noGrp="1"/>
          </p:cNvSpPr>
          <p:nvPr>
            <p:ph type="title"/>
          </p:nvPr>
        </p:nvSpPr>
        <p:spPr/>
        <p:txBody>
          <a:bodyPr/>
          <a:lstStyle/>
          <a:p>
            <a:r>
              <a:rPr lang="en-US" dirty="0"/>
              <a:t>Expert System Reusability</a:t>
            </a:r>
          </a:p>
        </p:txBody>
      </p:sp>
      <p:pic>
        <p:nvPicPr>
          <p:cNvPr id="1026" name="Picture 2" descr="Reusability Promise | Recompute">
            <a:extLst>
              <a:ext uri="{FF2B5EF4-FFF2-40B4-BE49-F238E27FC236}">
                <a16:creationId xmlns:a16="http://schemas.microsoft.com/office/drawing/2014/main" id="{A62B0D4B-02F3-82CE-13D5-6ACA5496B5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2925" y="2328984"/>
            <a:ext cx="3598863" cy="3598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ning Frequently Asked Questions">
            <a:extLst>
              <a:ext uri="{FF2B5EF4-FFF2-40B4-BE49-F238E27FC236}">
                <a16:creationId xmlns:a16="http://schemas.microsoft.com/office/drawing/2014/main" id="{97043865-9F64-0E88-5E56-0C8D32D01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577" y="2505909"/>
            <a:ext cx="5977422"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472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A19479-1E32-DD4F-FAD3-241432FC22C1}"/>
              </a:ext>
            </a:extLst>
          </p:cNvPr>
          <p:cNvSpPr>
            <a:spLocks noGrp="1"/>
          </p:cNvSpPr>
          <p:nvPr>
            <p:ph type="title"/>
          </p:nvPr>
        </p:nvSpPr>
        <p:spPr/>
        <p:txBody>
          <a:bodyPr/>
          <a:lstStyle/>
          <a:p>
            <a:r>
              <a:rPr lang="en-US" dirty="0"/>
              <a:t>Chaining</a:t>
            </a:r>
          </a:p>
        </p:txBody>
      </p:sp>
      <p:sp>
        <p:nvSpPr>
          <p:cNvPr id="3" name="Content Placeholder 2">
            <a:extLst>
              <a:ext uri="{FF2B5EF4-FFF2-40B4-BE49-F238E27FC236}">
                <a16:creationId xmlns:a16="http://schemas.microsoft.com/office/drawing/2014/main" id="{63D2BA7D-512F-1135-A0E6-D811C38C2449}"/>
              </a:ext>
            </a:extLst>
          </p:cNvPr>
          <p:cNvSpPr>
            <a:spLocks noGrp="1"/>
          </p:cNvSpPr>
          <p:nvPr>
            <p:ph idx="1"/>
          </p:nvPr>
        </p:nvSpPr>
        <p:spPr>
          <a:xfrm>
            <a:off x="680321" y="2336873"/>
            <a:ext cx="9613861" cy="3599316"/>
          </a:xfrm>
        </p:spPr>
        <p:txBody>
          <a:bodyPr>
            <a:normAutofit/>
          </a:bodyPr>
          <a:lstStyle/>
          <a:p>
            <a:pPr lvl="0"/>
            <a:r>
              <a:rPr lang="en-US" dirty="0"/>
              <a:t>Forward chaining: Forward chaining is a form of reasoning for an AI expert system that starts with simple facts and applies inference rules to extract more data until the goal is reached.</a:t>
            </a:r>
          </a:p>
          <a:p>
            <a:pPr lvl="0"/>
            <a:endParaRPr lang="en-US" dirty="0"/>
          </a:p>
          <a:p>
            <a:pPr lvl="0"/>
            <a:r>
              <a:rPr lang="en-US" dirty="0"/>
              <a:t>Backward chaining: Backward chaining is another strategy used to shape an AI expert system that starts with the end goal and works backward through the AI’s rules to find facts that support the goal.</a:t>
            </a:r>
          </a:p>
          <a:p>
            <a:endParaRPr lang="en-US" dirty="0"/>
          </a:p>
        </p:txBody>
      </p:sp>
    </p:spTree>
    <p:extLst>
      <p:ext uri="{BB962C8B-B14F-4D97-AF65-F5344CB8AC3E}">
        <p14:creationId xmlns:p14="http://schemas.microsoft.com/office/powerpoint/2010/main" val="2993525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73A74E-4282-A901-93FA-8146EBDC41E5}"/>
              </a:ext>
            </a:extLst>
          </p:cNvPr>
          <p:cNvSpPr>
            <a:spLocks noGrp="1"/>
          </p:cNvSpPr>
          <p:nvPr>
            <p:ph type="title"/>
          </p:nvPr>
        </p:nvSpPr>
        <p:spPr/>
        <p:txBody>
          <a:bodyPr/>
          <a:lstStyle/>
          <a:p>
            <a:r>
              <a:rPr lang="en-US" dirty="0"/>
              <a:t>Forward Chaining</a:t>
            </a:r>
          </a:p>
        </p:txBody>
      </p:sp>
      <p:sp>
        <p:nvSpPr>
          <p:cNvPr id="6" name="Content Placeholder 5">
            <a:extLst>
              <a:ext uri="{FF2B5EF4-FFF2-40B4-BE49-F238E27FC236}">
                <a16:creationId xmlns:a16="http://schemas.microsoft.com/office/drawing/2014/main" id="{90AA9287-0781-0B5A-A817-7EB2B62B97E2}"/>
              </a:ext>
            </a:extLst>
          </p:cNvPr>
          <p:cNvSpPr>
            <a:spLocks noGrp="1"/>
          </p:cNvSpPr>
          <p:nvPr>
            <p:ph idx="1"/>
          </p:nvPr>
        </p:nvSpPr>
        <p:spPr>
          <a:xfrm>
            <a:off x="1329475" y="2336873"/>
            <a:ext cx="9613861" cy="3599316"/>
          </a:xfrm>
        </p:spPr>
        <p:txBody>
          <a:bodyPr/>
          <a:lstStyle/>
          <a:p>
            <a:endParaRPr lang="en-US" dirty="0"/>
          </a:p>
        </p:txBody>
      </p:sp>
      <p:pic>
        <p:nvPicPr>
          <p:cNvPr id="6148" name="Picture 4" descr="Forward vs Backward Chaining in Artificial Intelligence | Built In">
            <a:extLst>
              <a:ext uri="{FF2B5EF4-FFF2-40B4-BE49-F238E27FC236}">
                <a16:creationId xmlns:a16="http://schemas.microsoft.com/office/drawing/2014/main" id="{0D96AB31-8EF0-9F5C-2EE7-D1D6F059C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743" y="2227525"/>
            <a:ext cx="610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ask Analysis – Behavior Bubbles">
            <a:extLst>
              <a:ext uri="{FF2B5EF4-FFF2-40B4-BE49-F238E27FC236}">
                <a16:creationId xmlns:a16="http://schemas.microsoft.com/office/drawing/2014/main" id="{53015D1F-395C-3EBC-1DCB-1F5C09FAA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664" y="2497923"/>
            <a:ext cx="3009656" cy="383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2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AA-A553-BE2D-548E-31894AB227D0}"/>
              </a:ext>
            </a:extLst>
          </p:cNvPr>
          <p:cNvSpPr>
            <a:spLocks noGrp="1"/>
          </p:cNvSpPr>
          <p:nvPr>
            <p:ph type="title"/>
          </p:nvPr>
        </p:nvSpPr>
        <p:spPr/>
        <p:txBody>
          <a:bodyPr/>
          <a:lstStyle/>
          <a:p>
            <a:r>
              <a:rPr lang="en-US" dirty="0"/>
              <a:t>Backward Chaining</a:t>
            </a:r>
          </a:p>
        </p:txBody>
      </p:sp>
      <p:pic>
        <p:nvPicPr>
          <p:cNvPr id="9218" name="Picture 2" descr="Backward-chaining applied to the boiler control rules. | Download ...">
            <a:extLst>
              <a:ext uri="{FF2B5EF4-FFF2-40B4-BE49-F238E27FC236}">
                <a16:creationId xmlns:a16="http://schemas.microsoft.com/office/drawing/2014/main" id="{468A7483-C737-C5CC-604E-618F0B4B6D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9150" y="2095500"/>
            <a:ext cx="3693156" cy="411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69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689A-11CE-B12B-57B2-7AAD2C04AE37}"/>
              </a:ext>
            </a:extLst>
          </p:cNvPr>
          <p:cNvSpPr>
            <a:spLocks noGrp="1"/>
          </p:cNvSpPr>
          <p:nvPr>
            <p:ph type="title"/>
          </p:nvPr>
        </p:nvSpPr>
        <p:spPr/>
        <p:txBody>
          <a:bodyPr/>
          <a:lstStyle/>
          <a:p>
            <a:r>
              <a:rPr lang="en-US" dirty="0"/>
              <a:t>How to build Expert System</a:t>
            </a:r>
          </a:p>
        </p:txBody>
      </p:sp>
      <p:sp>
        <p:nvSpPr>
          <p:cNvPr id="3" name="Content Placeholder 2">
            <a:extLst>
              <a:ext uri="{FF2B5EF4-FFF2-40B4-BE49-F238E27FC236}">
                <a16:creationId xmlns:a16="http://schemas.microsoft.com/office/drawing/2014/main" id="{AD67576E-92E2-58C9-79D3-518454DDC8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7289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60E8-BAA6-8247-567F-3640E12BBFE6}"/>
              </a:ext>
            </a:extLst>
          </p:cNvPr>
          <p:cNvSpPr>
            <a:spLocks noGrp="1"/>
          </p:cNvSpPr>
          <p:nvPr>
            <p:ph type="title"/>
          </p:nvPr>
        </p:nvSpPr>
        <p:spPr/>
        <p:txBody>
          <a:bodyPr/>
          <a:lstStyle/>
          <a:p>
            <a:r>
              <a:rPr lang="en-US" dirty="0"/>
              <a:t>Communicating</a:t>
            </a:r>
          </a:p>
        </p:txBody>
      </p:sp>
      <p:pic>
        <p:nvPicPr>
          <p:cNvPr id="5122" name="Picture 2" descr="Cartoon talking ladies | Free SVG">
            <a:extLst>
              <a:ext uri="{FF2B5EF4-FFF2-40B4-BE49-F238E27FC236}">
                <a16:creationId xmlns:a16="http://schemas.microsoft.com/office/drawing/2014/main" id="{A7F9BA50-6911-4CC1-85C0-7B02039C15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7720" y="1985964"/>
            <a:ext cx="4471986" cy="4471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8B0AA5-E869-5BD5-6308-5AC397504A09}"/>
              </a:ext>
            </a:extLst>
          </p:cNvPr>
          <p:cNvSpPr txBox="1"/>
          <p:nvPr/>
        </p:nvSpPr>
        <p:spPr>
          <a:xfrm>
            <a:off x="4991318" y="4685002"/>
            <a:ext cx="1284792" cy="646331"/>
          </a:xfrm>
          <a:prstGeom prst="rect">
            <a:avLst/>
          </a:prstGeom>
          <a:noFill/>
        </p:spPr>
        <p:txBody>
          <a:bodyPr wrap="square" rtlCol="0">
            <a:spAutoFit/>
          </a:bodyPr>
          <a:lstStyle/>
          <a:p>
            <a:r>
              <a:rPr lang="en-US" dirty="0">
                <a:solidFill>
                  <a:schemeClr val="bg1">
                    <a:lumMod val="95000"/>
                    <a:lumOff val="5000"/>
                  </a:schemeClr>
                </a:solidFill>
              </a:rPr>
              <a:t>What did you mean?</a:t>
            </a:r>
          </a:p>
        </p:txBody>
      </p:sp>
    </p:spTree>
    <p:extLst>
      <p:ext uri="{BB962C8B-B14F-4D97-AF65-F5344CB8AC3E}">
        <p14:creationId xmlns:p14="http://schemas.microsoft.com/office/powerpoint/2010/main" val="1816913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B353-5A86-DBDD-F360-79911A3374A0}"/>
              </a:ext>
            </a:extLst>
          </p:cNvPr>
          <p:cNvSpPr>
            <a:spLocks noGrp="1"/>
          </p:cNvSpPr>
          <p:nvPr>
            <p:ph type="title"/>
          </p:nvPr>
        </p:nvSpPr>
        <p:spPr/>
        <p:txBody>
          <a:bodyPr/>
          <a:lstStyle/>
          <a:p>
            <a:r>
              <a:rPr lang="en-US" dirty="0"/>
              <a:t>Symbolic Logic</a:t>
            </a:r>
          </a:p>
        </p:txBody>
      </p:sp>
      <p:cxnSp>
        <p:nvCxnSpPr>
          <p:cNvPr id="5" name="Straight Connector 4">
            <a:extLst>
              <a:ext uri="{FF2B5EF4-FFF2-40B4-BE49-F238E27FC236}">
                <a16:creationId xmlns:a16="http://schemas.microsoft.com/office/drawing/2014/main" id="{7617242C-FCF1-EAE4-5990-99F8F7403924}"/>
              </a:ext>
            </a:extLst>
          </p:cNvPr>
          <p:cNvCxnSpPr/>
          <p:nvPr/>
        </p:nvCxnSpPr>
        <p:spPr>
          <a:xfrm flipV="1">
            <a:off x="680321" y="3050521"/>
            <a:ext cx="495300" cy="666750"/>
          </a:xfrm>
          <a:prstGeom prst="line">
            <a:avLst/>
          </a:prstGeom>
          <a:ln w="3175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37A76E4-3AA2-415F-1154-583165AEBF71}"/>
              </a:ext>
            </a:extLst>
          </p:cNvPr>
          <p:cNvCxnSpPr>
            <a:cxnSpLocks/>
          </p:cNvCxnSpPr>
          <p:nvPr/>
        </p:nvCxnSpPr>
        <p:spPr>
          <a:xfrm>
            <a:off x="1175621" y="3050521"/>
            <a:ext cx="503153" cy="666750"/>
          </a:xfrm>
          <a:prstGeom prst="line">
            <a:avLst/>
          </a:prstGeom>
          <a:ln w="317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08C9342-CE67-00F7-D5BB-2D5E06EC6FA9}"/>
              </a:ext>
            </a:extLst>
          </p:cNvPr>
          <p:cNvCxnSpPr/>
          <p:nvPr/>
        </p:nvCxnSpPr>
        <p:spPr>
          <a:xfrm flipV="1">
            <a:off x="2934038" y="3129911"/>
            <a:ext cx="495300" cy="666750"/>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5393DD6-398A-FDD1-967F-174ADC786987}"/>
              </a:ext>
            </a:extLst>
          </p:cNvPr>
          <p:cNvCxnSpPr>
            <a:cxnSpLocks/>
          </p:cNvCxnSpPr>
          <p:nvPr/>
        </p:nvCxnSpPr>
        <p:spPr>
          <a:xfrm>
            <a:off x="2430885" y="3129911"/>
            <a:ext cx="503153" cy="666750"/>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F846F29-9248-356A-370F-1A95B8ECEA67}"/>
              </a:ext>
            </a:extLst>
          </p:cNvPr>
          <p:cNvCxnSpPr/>
          <p:nvPr/>
        </p:nvCxnSpPr>
        <p:spPr>
          <a:xfrm flipV="1">
            <a:off x="4575869" y="3129911"/>
            <a:ext cx="495300" cy="666750"/>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9F36380-FCDB-2F4E-D483-0C296D423AEF}"/>
              </a:ext>
            </a:extLst>
          </p:cNvPr>
          <p:cNvCxnSpPr>
            <a:cxnSpLocks/>
          </p:cNvCxnSpPr>
          <p:nvPr/>
        </p:nvCxnSpPr>
        <p:spPr>
          <a:xfrm>
            <a:off x="4575869" y="3129911"/>
            <a:ext cx="503153" cy="666750"/>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7E9C0499-F4B4-0B4B-917C-EC0A3C4ECDDD}"/>
              </a:ext>
            </a:extLst>
          </p:cNvPr>
          <p:cNvSpPr/>
          <p:nvPr/>
        </p:nvSpPr>
        <p:spPr>
          <a:xfrm>
            <a:off x="4343197" y="3056886"/>
            <a:ext cx="946974" cy="802524"/>
          </a:xfrm>
          <a:prstGeom prst="ellipse">
            <a:avLst/>
          </a:prstGeom>
          <a:solidFill>
            <a:schemeClr val="accent1">
              <a:alpha val="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CC8B4E1-31E9-0FA4-8179-ECC0BDC802C1}"/>
              </a:ext>
            </a:extLst>
          </p:cNvPr>
          <p:cNvCxnSpPr>
            <a:cxnSpLocks/>
          </p:cNvCxnSpPr>
          <p:nvPr/>
        </p:nvCxnSpPr>
        <p:spPr>
          <a:xfrm>
            <a:off x="6313881" y="3485317"/>
            <a:ext cx="907420" cy="0"/>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809860B-835E-008E-1F37-35A5A07A3B4F}"/>
              </a:ext>
            </a:extLst>
          </p:cNvPr>
          <p:cNvCxnSpPr>
            <a:cxnSpLocks/>
          </p:cNvCxnSpPr>
          <p:nvPr/>
        </p:nvCxnSpPr>
        <p:spPr>
          <a:xfrm flipV="1">
            <a:off x="6796094" y="3500175"/>
            <a:ext cx="425207" cy="340549"/>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44B4528-766A-900B-AA6C-A223916CE142}"/>
              </a:ext>
            </a:extLst>
          </p:cNvPr>
          <p:cNvCxnSpPr>
            <a:cxnSpLocks/>
          </p:cNvCxnSpPr>
          <p:nvPr/>
        </p:nvCxnSpPr>
        <p:spPr>
          <a:xfrm flipH="1" flipV="1">
            <a:off x="6717275" y="3129911"/>
            <a:ext cx="525837" cy="360544"/>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4FA0242D-FB97-28A6-B61A-8B1C35B03F8B}"/>
              </a:ext>
            </a:extLst>
          </p:cNvPr>
          <p:cNvSpPr txBox="1"/>
          <p:nvPr/>
        </p:nvSpPr>
        <p:spPr>
          <a:xfrm>
            <a:off x="927971" y="4048489"/>
            <a:ext cx="633507" cy="369332"/>
          </a:xfrm>
          <a:prstGeom prst="rect">
            <a:avLst/>
          </a:prstGeom>
          <a:noFill/>
        </p:spPr>
        <p:txBody>
          <a:bodyPr wrap="none" rtlCol="0">
            <a:spAutoFit/>
          </a:bodyPr>
          <a:lstStyle/>
          <a:p>
            <a:r>
              <a:rPr lang="en-US" b="1" dirty="0">
                <a:solidFill>
                  <a:schemeClr val="bg1"/>
                </a:solidFill>
              </a:rPr>
              <a:t>AND</a:t>
            </a:r>
          </a:p>
        </p:txBody>
      </p:sp>
      <p:sp>
        <p:nvSpPr>
          <p:cNvPr id="23" name="TextBox 22">
            <a:extLst>
              <a:ext uri="{FF2B5EF4-FFF2-40B4-BE49-F238E27FC236}">
                <a16:creationId xmlns:a16="http://schemas.microsoft.com/office/drawing/2014/main" id="{095C2FF4-4C8D-309A-E118-B5E0CDEDD135}"/>
              </a:ext>
            </a:extLst>
          </p:cNvPr>
          <p:cNvSpPr txBox="1"/>
          <p:nvPr/>
        </p:nvSpPr>
        <p:spPr>
          <a:xfrm>
            <a:off x="2694054" y="4054854"/>
            <a:ext cx="487634" cy="369332"/>
          </a:xfrm>
          <a:prstGeom prst="rect">
            <a:avLst/>
          </a:prstGeom>
          <a:noFill/>
        </p:spPr>
        <p:txBody>
          <a:bodyPr wrap="none" rtlCol="0">
            <a:spAutoFit/>
          </a:bodyPr>
          <a:lstStyle/>
          <a:p>
            <a:r>
              <a:rPr lang="en-US" b="1" dirty="0">
                <a:solidFill>
                  <a:schemeClr val="bg1"/>
                </a:solidFill>
              </a:rPr>
              <a:t>OR</a:t>
            </a:r>
          </a:p>
        </p:txBody>
      </p:sp>
      <p:sp>
        <p:nvSpPr>
          <p:cNvPr id="24" name="TextBox 23">
            <a:extLst>
              <a:ext uri="{FF2B5EF4-FFF2-40B4-BE49-F238E27FC236}">
                <a16:creationId xmlns:a16="http://schemas.microsoft.com/office/drawing/2014/main" id="{5FB054A1-78E9-9FF6-8A30-F009E107C8BF}"/>
              </a:ext>
            </a:extLst>
          </p:cNvPr>
          <p:cNvSpPr txBox="1"/>
          <p:nvPr/>
        </p:nvSpPr>
        <p:spPr>
          <a:xfrm>
            <a:off x="4189302" y="4101020"/>
            <a:ext cx="1407758" cy="646331"/>
          </a:xfrm>
          <a:prstGeom prst="rect">
            <a:avLst/>
          </a:prstGeom>
          <a:noFill/>
        </p:spPr>
        <p:txBody>
          <a:bodyPr wrap="none" rtlCol="0">
            <a:spAutoFit/>
          </a:bodyPr>
          <a:lstStyle/>
          <a:p>
            <a:pPr algn="ctr"/>
            <a:r>
              <a:rPr lang="en-US" b="1" dirty="0">
                <a:solidFill>
                  <a:schemeClr val="bg1"/>
                </a:solidFill>
              </a:rPr>
              <a:t>EXCLUSIVE </a:t>
            </a:r>
          </a:p>
          <a:p>
            <a:pPr algn="ctr"/>
            <a:r>
              <a:rPr lang="en-US" b="1" dirty="0">
                <a:solidFill>
                  <a:schemeClr val="bg1"/>
                </a:solidFill>
              </a:rPr>
              <a:t>OR</a:t>
            </a:r>
          </a:p>
        </p:txBody>
      </p:sp>
      <p:sp>
        <p:nvSpPr>
          <p:cNvPr id="25" name="TextBox 24">
            <a:extLst>
              <a:ext uri="{FF2B5EF4-FFF2-40B4-BE49-F238E27FC236}">
                <a16:creationId xmlns:a16="http://schemas.microsoft.com/office/drawing/2014/main" id="{BFC666EB-E9CE-F88A-359A-5304FAF2FD89}"/>
              </a:ext>
            </a:extLst>
          </p:cNvPr>
          <p:cNvSpPr txBox="1"/>
          <p:nvPr/>
        </p:nvSpPr>
        <p:spPr>
          <a:xfrm>
            <a:off x="6425567" y="4078414"/>
            <a:ext cx="1100621" cy="646331"/>
          </a:xfrm>
          <a:prstGeom prst="rect">
            <a:avLst/>
          </a:prstGeom>
          <a:noFill/>
        </p:spPr>
        <p:txBody>
          <a:bodyPr wrap="none" rtlCol="0">
            <a:spAutoFit/>
          </a:bodyPr>
          <a:lstStyle/>
          <a:p>
            <a:pPr algn="ctr"/>
            <a:r>
              <a:rPr lang="en-US" b="1" dirty="0">
                <a:solidFill>
                  <a:schemeClr val="bg1"/>
                </a:solidFill>
              </a:rPr>
              <a:t>IF THEN </a:t>
            </a:r>
          </a:p>
          <a:p>
            <a:pPr algn="ctr"/>
            <a:r>
              <a:rPr lang="en-US" b="1" dirty="0">
                <a:solidFill>
                  <a:schemeClr val="bg1"/>
                </a:solidFill>
              </a:rPr>
              <a:t>IMPLIES</a:t>
            </a:r>
          </a:p>
        </p:txBody>
      </p:sp>
      <p:cxnSp>
        <p:nvCxnSpPr>
          <p:cNvPr id="26" name="Straight Connector 25">
            <a:extLst>
              <a:ext uri="{FF2B5EF4-FFF2-40B4-BE49-F238E27FC236}">
                <a16:creationId xmlns:a16="http://schemas.microsoft.com/office/drawing/2014/main" id="{5AF5FA97-2F34-6FA1-52B7-CB652A9E7315}"/>
              </a:ext>
            </a:extLst>
          </p:cNvPr>
          <p:cNvCxnSpPr>
            <a:cxnSpLocks/>
          </p:cNvCxnSpPr>
          <p:nvPr/>
        </p:nvCxnSpPr>
        <p:spPr>
          <a:xfrm>
            <a:off x="8532287" y="3506009"/>
            <a:ext cx="379346" cy="0"/>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9F48E66-2E8D-9EA1-E5CF-20AECFB1F7B8}"/>
              </a:ext>
            </a:extLst>
          </p:cNvPr>
          <p:cNvCxnSpPr>
            <a:cxnSpLocks/>
          </p:cNvCxnSpPr>
          <p:nvPr/>
        </p:nvCxnSpPr>
        <p:spPr>
          <a:xfrm>
            <a:off x="8557501" y="3693310"/>
            <a:ext cx="354132" cy="0"/>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21DB63EE-998E-6120-DFC6-FC2754DB9F3A}"/>
              </a:ext>
            </a:extLst>
          </p:cNvPr>
          <p:cNvSpPr txBox="1"/>
          <p:nvPr/>
        </p:nvSpPr>
        <p:spPr>
          <a:xfrm>
            <a:off x="9826107" y="4048489"/>
            <a:ext cx="1029448" cy="646331"/>
          </a:xfrm>
          <a:prstGeom prst="rect">
            <a:avLst/>
          </a:prstGeom>
          <a:noFill/>
        </p:spPr>
        <p:txBody>
          <a:bodyPr wrap="none" rtlCol="0">
            <a:spAutoFit/>
          </a:bodyPr>
          <a:lstStyle/>
          <a:p>
            <a:pPr algn="ctr"/>
            <a:r>
              <a:rPr lang="en-US" b="1" dirty="0">
                <a:solidFill>
                  <a:schemeClr val="bg1"/>
                </a:solidFill>
              </a:rPr>
              <a:t>NOT</a:t>
            </a:r>
          </a:p>
          <a:p>
            <a:pPr algn="ctr"/>
            <a:r>
              <a:rPr lang="en-US" b="1" dirty="0">
                <a:solidFill>
                  <a:schemeClr val="bg1"/>
                </a:solidFill>
              </a:rPr>
              <a:t>EQUALS</a:t>
            </a:r>
          </a:p>
        </p:txBody>
      </p:sp>
      <p:cxnSp>
        <p:nvCxnSpPr>
          <p:cNvPr id="34" name="Straight Connector 33">
            <a:extLst>
              <a:ext uri="{FF2B5EF4-FFF2-40B4-BE49-F238E27FC236}">
                <a16:creationId xmlns:a16="http://schemas.microsoft.com/office/drawing/2014/main" id="{779DB2A9-1073-63AB-672D-EFBF2B93F9D0}"/>
              </a:ext>
            </a:extLst>
          </p:cNvPr>
          <p:cNvCxnSpPr>
            <a:cxnSpLocks/>
          </p:cNvCxnSpPr>
          <p:nvPr/>
        </p:nvCxnSpPr>
        <p:spPr>
          <a:xfrm>
            <a:off x="10302705" y="3329214"/>
            <a:ext cx="340053" cy="209121"/>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F797E74C-262C-B20E-4F87-7975B6376C33}"/>
              </a:ext>
            </a:extLst>
          </p:cNvPr>
          <p:cNvCxnSpPr>
            <a:cxnSpLocks/>
          </p:cNvCxnSpPr>
          <p:nvPr/>
        </p:nvCxnSpPr>
        <p:spPr>
          <a:xfrm flipH="1">
            <a:off x="10351566" y="3538335"/>
            <a:ext cx="278219" cy="228431"/>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57B6D3A-39D3-ECF3-7549-F33EC29F6DE5}"/>
              </a:ext>
            </a:extLst>
          </p:cNvPr>
          <p:cNvCxnSpPr>
            <a:cxnSpLocks/>
          </p:cNvCxnSpPr>
          <p:nvPr/>
        </p:nvCxnSpPr>
        <p:spPr>
          <a:xfrm flipH="1">
            <a:off x="9865472" y="3352075"/>
            <a:ext cx="285222" cy="296199"/>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9B14973-6EEF-DDF9-E45E-ACF26FA13AC2}"/>
              </a:ext>
            </a:extLst>
          </p:cNvPr>
          <p:cNvCxnSpPr>
            <a:cxnSpLocks/>
          </p:cNvCxnSpPr>
          <p:nvPr/>
        </p:nvCxnSpPr>
        <p:spPr>
          <a:xfrm>
            <a:off x="9865472" y="3658788"/>
            <a:ext cx="379849" cy="100997"/>
          </a:xfrm>
          <a:prstGeom prst="line">
            <a:avLst/>
          </a:prstGeom>
          <a:ln w="31750"/>
          <a:scene3d>
            <a:camera prst="orthographicFront"/>
            <a:lightRig rig="threePt" dir="t"/>
          </a:scene3d>
          <a:sp3d>
            <a:bevelB prst="relaxedInset"/>
          </a:sp3d>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F1BBE165-7F62-7674-4B36-867A89EEAD27}"/>
              </a:ext>
            </a:extLst>
          </p:cNvPr>
          <p:cNvSpPr txBox="1"/>
          <p:nvPr/>
        </p:nvSpPr>
        <p:spPr>
          <a:xfrm>
            <a:off x="8332591" y="4253420"/>
            <a:ext cx="1029449" cy="369332"/>
          </a:xfrm>
          <a:prstGeom prst="rect">
            <a:avLst/>
          </a:prstGeom>
          <a:noFill/>
        </p:spPr>
        <p:txBody>
          <a:bodyPr wrap="none" rtlCol="0">
            <a:spAutoFit/>
          </a:bodyPr>
          <a:lstStyle/>
          <a:p>
            <a:pPr algn="ctr"/>
            <a:r>
              <a:rPr lang="en-US" b="1" dirty="0">
                <a:solidFill>
                  <a:schemeClr val="bg1"/>
                </a:solidFill>
              </a:rPr>
              <a:t>EQUALS</a:t>
            </a:r>
          </a:p>
        </p:txBody>
      </p:sp>
    </p:spTree>
    <p:extLst>
      <p:ext uri="{BB962C8B-B14F-4D97-AF65-F5344CB8AC3E}">
        <p14:creationId xmlns:p14="http://schemas.microsoft.com/office/powerpoint/2010/main" val="4163575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231F-7862-9404-0A12-EF535F6314F7}"/>
              </a:ext>
            </a:extLst>
          </p:cNvPr>
          <p:cNvSpPr>
            <a:spLocks noGrp="1"/>
          </p:cNvSpPr>
          <p:nvPr>
            <p:ph type="title"/>
          </p:nvPr>
        </p:nvSpPr>
        <p:spPr/>
        <p:txBody>
          <a:bodyPr/>
          <a:lstStyle/>
          <a:p>
            <a:r>
              <a:rPr lang="en-US" dirty="0"/>
              <a:t>Expert System Advantage</a:t>
            </a:r>
          </a:p>
        </p:txBody>
      </p:sp>
      <p:sp>
        <p:nvSpPr>
          <p:cNvPr id="3" name="Content Placeholder 2">
            <a:extLst>
              <a:ext uri="{FF2B5EF4-FFF2-40B4-BE49-F238E27FC236}">
                <a16:creationId xmlns:a16="http://schemas.microsoft.com/office/drawing/2014/main" id="{AD29F289-7095-E476-8EAA-EDF83BB0CE3A}"/>
              </a:ext>
            </a:extLst>
          </p:cNvPr>
          <p:cNvSpPr>
            <a:spLocks noGrp="1"/>
          </p:cNvSpPr>
          <p:nvPr>
            <p:ph idx="1"/>
          </p:nvPr>
        </p:nvSpPr>
        <p:spPr/>
        <p:txBody>
          <a:bodyPr/>
          <a:lstStyle/>
          <a:p>
            <a:r>
              <a:rPr lang="en-US" dirty="0"/>
              <a:t>… the most intriguing and powerful characteristic of ES’s, and that which distinguish them from more traditional computer applications is </a:t>
            </a:r>
          </a:p>
          <a:p>
            <a:r>
              <a:rPr lang="en-US" b="1" dirty="0">
                <a:solidFill>
                  <a:srgbClr val="FFFF00"/>
                </a:solidFill>
              </a:rPr>
              <a:t>their capability to deal with challenging real-world problems through the application of processes that reflect human judgement and intuition</a:t>
            </a:r>
            <a:r>
              <a:rPr lang="en-US" dirty="0"/>
              <a:t>.</a:t>
            </a:r>
          </a:p>
        </p:txBody>
      </p:sp>
      <p:sp>
        <p:nvSpPr>
          <p:cNvPr id="4" name="TextBox 3">
            <a:extLst>
              <a:ext uri="{FF2B5EF4-FFF2-40B4-BE49-F238E27FC236}">
                <a16:creationId xmlns:a16="http://schemas.microsoft.com/office/drawing/2014/main" id="{92EBFEC8-9254-9E3A-7943-7D9F603EFE80}"/>
              </a:ext>
            </a:extLst>
          </p:cNvPr>
          <p:cNvSpPr txBox="1"/>
          <p:nvPr/>
        </p:nvSpPr>
        <p:spPr>
          <a:xfrm>
            <a:off x="7575550" y="6464300"/>
            <a:ext cx="1574726" cy="369332"/>
          </a:xfrm>
          <a:prstGeom prst="rect">
            <a:avLst/>
          </a:prstGeom>
          <a:noFill/>
        </p:spPr>
        <p:txBody>
          <a:bodyPr wrap="none" rtlCol="0">
            <a:spAutoFit/>
          </a:bodyPr>
          <a:lstStyle/>
          <a:p>
            <a:r>
              <a:rPr lang="en-US" dirty="0"/>
              <a:t>David Rolston</a:t>
            </a:r>
          </a:p>
        </p:txBody>
      </p:sp>
    </p:spTree>
    <p:extLst>
      <p:ext uri="{BB962C8B-B14F-4D97-AF65-F5344CB8AC3E}">
        <p14:creationId xmlns:p14="http://schemas.microsoft.com/office/powerpoint/2010/main" val="3305948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6093-E934-00F1-B466-55B51553672D}"/>
              </a:ext>
            </a:extLst>
          </p:cNvPr>
          <p:cNvSpPr>
            <a:spLocks noGrp="1"/>
          </p:cNvSpPr>
          <p:nvPr>
            <p:ph type="title"/>
          </p:nvPr>
        </p:nvSpPr>
        <p:spPr/>
        <p:txBody>
          <a:bodyPr/>
          <a:lstStyle/>
          <a:p>
            <a:endParaRPr lang="en-US" dirty="0"/>
          </a:p>
        </p:txBody>
      </p:sp>
      <p:pic>
        <p:nvPicPr>
          <p:cNvPr id="12290" name="Picture 2" descr="LogicBlocks &amp; Digital Logic Introduction - SparkFun Learn">
            <a:extLst>
              <a:ext uri="{FF2B5EF4-FFF2-40B4-BE49-F238E27FC236}">
                <a16:creationId xmlns:a16="http://schemas.microsoft.com/office/drawing/2014/main" id="{59AB2054-1CD8-F136-F8D1-36D3DACEE2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6146" y="2666418"/>
            <a:ext cx="6610926" cy="328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66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C8C1-08C5-FD08-7110-306246DFE5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FF733B0-48A4-3DE8-878D-A6C4967AAEE3}"/>
              </a:ext>
            </a:extLst>
          </p:cNvPr>
          <p:cNvSpPr>
            <a:spLocks noGrp="1"/>
          </p:cNvSpPr>
          <p:nvPr>
            <p:ph idx="1"/>
          </p:nvPr>
        </p:nvSpPr>
        <p:spPr/>
        <p:txBody>
          <a:bodyPr/>
          <a:lstStyle/>
          <a:p>
            <a:endParaRPr lang="en-US"/>
          </a:p>
        </p:txBody>
      </p:sp>
      <p:pic>
        <p:nvPicPr>
          <p:cNvPr id="13314" name="Picture 2" descr="Dragon Math: Logic">
            <a:extLst>
              <a:ext uri="{FF2B5EF4-FFF2-40B4-BE49-F238E27FC236}">
                <a16:creationId xmlns:a16="http://schemas.microsoft.com/office/drawing/2014/main" id="{DC5BDADF-D62E-8F29-5331-67250CE4F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955" y="2230959"/>
            <a:ext cx="5807664" cy="448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847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AA3C-FFA8-C54D-C49C-83786B040B27}"/>
              </a:ext>
            </a:extLst>
          </p:cNvPr>
          <p:cNvSpPr>
            <a:spLocks noGrp="1"/>
          </p:cNvSpPr>
          <p:nvPr>
            <p:ph type="title"/>
          </p:nvPr>
        </p:nvSpPr>
        <p:spPr/>
        <p:txBody>
          <a:bodyPr/>
          <a:lstStyle/>
          <a:p>
            <a:r>
              <a:rPr lang="en-US" dirty="0"/>
              <a:t>Truth Table</a:t>
            </a:r>
          </a:p>
        </p:txBody>
      </p:sp>
      <p:pic>
        <p:nvPicPr>
          <p:cNvPr id="10242" name="Picture 2" descr="Truth Tables, Tautologies, and Logical Equivalences">
            <a:extLst>
              <a:ext uri="{FF2B5EF4-FFF2-40B4-BE49-F238E27FC236}">
                <a16:creationId xmlns:a16="http://schemas.microsoft.com/office/drawing/2014/main" id="{3C87D66B-BEB8-5436-750A-9F56B3856A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9107" y="2854516"/>
            <a:ext cx="7863781" cy="216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06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4AFF-BAC4-B975-F4E7-9A7789765B3E}"/>
              </a:ext>
            </a:extLst>
          </p:cNvPr>
          <p:cNvSpPr>
            <a:spLocks noGrp="1"/>
          </p:cNvSpPr>
          <p:nvPr>
            <p:ph type="title"/>
          </p:nvPr>
        </p:nvSpPr>
        <p:spPr/>
        <p:txBody>
          <a:bodyPr/>
          <a:lstStyle/>
          <a:p>
            <a:endParaRPr lang="en-US" dirty="0"/>
          </a:p>
        </p:txBody>
      </p:sp>
      <p:pic>
        <p:nvPicPr>
          <p:cNvPr id="11268" name="Picture 4" descr="Prove that the expressions (P \implies Q) \land (Q \implies P) and P \iff Q  are logically equivalent (have the same truth table). Why does this make  sense? | Homework.Study.com">
            <a:extLst>
              <a:ext uri="{FF2B5EF4-FFF2-40B4-BE49-F238E27FC236}">
                <a16:creationId xmlns:a16="http://schemas.microsoft.com/office/drawing/2014/main" id="{C2FCB54D-A00E-B3A0-0A4B-84886CD65F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532" y="2914650"/>
            <a:ext cx="8265987" cy="275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027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39E-47D9-1820-C44B-839EB1FE14A6}"/>
              </a:ext>
            </a:extLst>
          </p:cNvPr>
          <p:cNvSpPr>
            <a:spLocks noGrp="1"/>
          </p:cNvSpPr>
          <p:nvPr>
            <p:ph type="title"/>
          </p:nvPr>
        </p:nvSpPr>
        <p:spPr/>
        <p:txBody>
          <a:bodyPr/>
          <a:lstStyle/>
          <a:p>
            <a:endParaRPr lang="en-US" dirty="0"/>
          </a:p>
        </p:txBody>
      </p:sp>
      <p:pic>
        <p:nvPicPr>
          <p:cNvPr id="14338" name="Picture 2" descr="Consistency Sticker by Paws &amp; Obey Dog Training">
            <a:extLst>
              <a:ext uri="{FF2B5EF4-FFF2-40B4-BE49-F238E27FC236}">
                <a16:creationId xmlns:a16="http://schemas.microsoft.com/office/drawing/2014/main" id="{BB090D96-2883-B693-53D8-6D31D3B6C1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5676" y="1743628"/>
            <a:ext cx="5304916" cy="530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256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41A9-8085-045E-8DE1-5BF5D952E445}"/>
              </a:ext>
            </a:extLst>
          </p:cNvPr>
          <p:cNvSpPr>
            <a:spLocks noGrp="1"/>
          </p:cNvSpPr>
          <p:nvPr>
            <p:ph type="title"/>
          </p:nvPr>
        </p:nvSpPr>
        <p:spPr/>
        <p:txBody>
          <a:bodyPr/>
          <a:lstStyle/>
          <a:p>
            <a:r>
              <a:rPr lang="en-US" dirty="0"/>
              <a:t>Expert System Overview</a:t>
            </a:r>
          </a:p>
        </p:txBody>
      </p:sp>
      <p:sp>
        <p:nvSpPr>
          <p:cNvPr id="3" name="Content Placeholder 2">
            <a:extLst>
              <a:ext uri="{FF2B5EF4-FFF2-40B4-BE49-F238E27FC236}">
                <a16:creationId xmlns:a16="http://schemas.microsoft.com/office/drawing/2014/main" id="{5FFF1592-D79D-E731-B48E-B1F845407C5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3194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0CE93E96-CE93-F0ED-0C6F-160697AAC3E8}"/>
              </a:ext>
            </a:extLst>
          </p:cNvPr>
          <p:cNvSpPr/>
          <p:nvPr/>
        </p:nvSpPr>
        <p:spPr>
          <a:xfrm>
            <a:off x="4789962" y="4727661"/>
            <a:ext cx="3309730" cy="4896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USER INTERFACE</a:t>
            </a:r>
          </a:p>
        </p:txBody>
      </p:sp>
      <p:sp>
        <p:nvSpPr>
          <p:cNvPr id="27" name="Rectangle: Rounded Corners 26">
            <a:extLst>
              <a:ext uri="{FF2B5EF4-FFF2-40B4-BE49-F238E27FC236}">
                <a16:creationId xmlns:a16="http://schemas.microsoft.com/office/drawing/2014/main" id="{E8966566-D535-3737-99BE-E6025391640A}"/>
              </a:ext>
            </a:extLst>
          </p:cNvPr>
          <p:cNvSpPr/>
          <p:nvPr/>
        </p:nvSpPr>
        <p:spPr>
          <a:xfrm>
            <a:off x="9077097" y="1331039"/>
            <a:ext cx="2275962" cy="4314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FACTS</a:t>
            </a:r>
          </a:p>
        </p:txBody>
      </p:sp>
      <p:sp>
        <p:nvSpPr>
          <p:cNvPr id="22" name="Rectangle: Rounded Corners 21">
            <a:extLst>
              <a:ext uri="{FF2B5EF4-FFF2-40B4-BE49-F238E27FC236}">
                <a16:creationId xmlns:a16="http://schemas.microsoft.com/office/drawing/2014/main" id="{BF705F71-D0C3-F697-E731-A6F6C712D5F5}"/>
              </a:ext>
            </a:extLst>
          </p:cNvPr>
          <p:cNvSpPr/>
          <p:nvPr/>
        </p:nvSpPr>
        <p:spPr>
          <a:xfrm>
            <a:off x="1297767" y="1056066"/>
            <a:ext cx="3455801" cy="16003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Single Corner Rounded 16">
            <a:extLst>
              <a:ext uri="{FF2B5EF4-FFF2-40B4-BE49-F238E27FC236}">
                <a16:creationId xmlns:a16="http://schemas.microsoft.com/office/drawing/2014/main" id="{97C9464E-7EAC-4D8A-A645-8D36155CBD0E}"/>
              </a:ext>
            </a:extLst>
          </p:cNvPr>
          <p:cNvSpPr/>
          <p:nvPr/>
        </p:nvSpPr>
        <p:spPr>
          <a:xfrm>
            <a:off x="1543994" y="1544923"/>
            <a:ext cx="2446497" cy="302698"/>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RULE:  IF-THEN-ELSE</a:t>
            </a:r>
          </a:p>
        </p:txBody>
      </p:sp>
      <p:sp>
        <p:nvSpPr>
          <p:cNvPr id="18" name="Rectangle: Single Corner Rounded 17">
            <a:extLst>
              <a:ext uri="{FF2B5EF4-FFF2-40B4-BE49-F238E27FC236}">
                <a16:creationId xmlns:a16="http://schemas.microsoft.com/office/drawing/2014/main" id="{F1990ECB-7FDC-8F64-EFEC-C73E8D4C95FE}"/>
              </a:ext>
            </a:extLst>
          </p:cNvPr>
          <p:cNvSpPr/>
          <p:nvPr/>
        </p:nvSpPr>
        <p:spPr>
          <a:xfrm>
            <a:off x="1696394" y="1697323"/>
            <a:ext cx="2446497" cy="302698"/>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RULE:  IF-THEN-ELSE</a:t>
            </a:r>
          </a:p>
        </p:txBody>
      </p:sp>
      <p:sp>
        <p:nvSpPr>
          <p:cNvPr id="19" name="Rectangle: Single Corner Rounded 18">
            <a:extLst>
              <a:ext uri="{FF2B5EF4-FFF2-40B4-BE49-F238E27FC236}">
                <a16:creationId xmlns:a16="http://schemas.microsoft.com/office/drawing/2014/main" id="{B4F661FE-ED3F-7F26-F61C-E26E0642861B}"/>
              </a:ext>
            </a:extLst>
          </p:cNvPr>
          <p:cNvSpPr/>
          <p:nvPr/>
        </p:nvSpPr>
        <p:spPr>
          <a:xfrm>
            <a:off x="1848794" y="1849723"/>
            <a:ext cx="2446497" cy="302698"/>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RULE:  IF-THEN-ELSE</a:t>
            </a:r>
          </a:p>
        </p:txBody>
      </p:sp>
      <p:sp>
        <p:nvSpPr>
          <p:cNvPr id="20" name="Rectangle: Single Corner Rounded 19">
            <a:extLst>
              <a:ext uri="{FF2B5EF4-FFF2-40B4-BE49-F238E27FC236}">
                <a16:creationId xmlns:a16="http://schemas.microsoft.com/office/drawing/2014/main" id="{B819745F-08A7-46FF-E4FC-A75CE289FA43}"/>
              </a:ext>
            </a:extLst>
          </p:cNvPr>
          <p:cNvSpPr/>
          <p:nvPr/>
        </p:nvSpPr>
        <p:spPr>
          <a:xfrm>
            <a:off x="2001194" y="2002123"/>
            <a:ext cx="2446497" cy="302698"/>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RULE:  IF-THEN-ELSE</a:t>
            </a:r>
          </a:p>
        </p:txBody>
      </p:sp>
      <p:sp>
        <p:nvSpPr>
          <p:cNvPr id="21" name="Rectangle: Single Corner Rounded 20">
            <a:extLst>
              <a:ext uri="{FF2B5EF4-FFF2-40B4-BE49-F238E27FC236}">
                <a16:creationId xmlns:a16="http://schemas.microsoft.com/office/drawing/2014/main" id="{72D178E0-79B0-0B47-7606-8CA5B84AACD3}"/>
              </a:ext>
            </a:extLst>
          </p:cNvPr>
          <p:cNvSpPr/>
          <p:nvPr/>
        </p:nvSpPr>
        <p:spPr>
          <a:xfrm>
            <a:off x="2153594" y="2154523"/>
            <a:ext cx="2446497" cy="302698"/>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RULE:  IF-THEN-ELSE</a:t>
            </a:r>
          </a:p>
        </p:txBody>
      </p:sp>
      <p:sp>
        <p:nvSpPr>
          <p:cNvPr id="23" name="TextBox 22">
            <a:extLst>
              <a:ext uri="{FF2B5EF4-FFF2-40B4-BE49-F238E27FC236}">
                <a16:creationId xmlns:a16="http://schemas.microsoft.com/office/drawing/2014/main" id="{97397202-0C2D-53BE-AAFC-F6B7AC38A252}"/>
              </a:ext>
            </a:extLst>
          </p:cNvPr>
          <p:cNvSpPr txBox="1"/>
          <p:nvPr/>
        </p:nvSpPr>
        <p:spPr>
          <a:xfrm flipH="1">
            <a:off x="1894513" y="1158108"/>
            <a:ext cx="2400778" cy="369332"/>
          </a:xfrm>
          <a:prstGeom prst="rect">
            <a:avLst/>
          </a:prstGeom>
          <a:noFill/>
        </p:spPr>
        <p:txBody>
          <a:bodyPr wrap="square" rtlCol="0">
            <a:spAutoFit/>
          </a:bodyPr>
          <a:lstStyle/>
          <a:p>
            <a:r>
              <a:rPr lang="en-US" dirty="0">
                <a:solidFill>
                  <a:srgbClr val="FF0000"/>
                </a:solidFill>
              </a:rPr>
              <a:t>KNOWLEDGE BASE</a:t>
            </a:r>
          </a:p>
        </p:txBody>
      </p:sp>
      <p:sp>
        <p:nvSpPr>
          <p:cNvPr id="24" name="Rectangle: Rounded Corners 23">
            <a:extLst>
              <a:ext uri="{FF2B5EF4-FFF2-40B4-BE49-F238E27FC236}">
                <a16:creationId xmlns:a16="http://schemas.microsoft.com/office/drawing/2014/main" id="{BCA13B55-9E4D-9C95-8EA9-7CDDE047C2CB}"/>
              </a:ext>
            </a:extLst>
          </p:cNvPr>
          <p:cNvSpPr/>
          <p:nvPr/>
        </p:nvSpPr>
        <p:spPr>
          <a:xfrm>
            <a:off x="5073570" y="3165397"/>
            <a:ext cx="2754761" cy="45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INFERENCE ENGINE</a:t>
            </a:r>
          </a:p>
        </p:txBody>
      </p:sp>
      <p:pic>
        <p:nvPicPr>
          <p:cNvPr id="1026" name="Picture 2" descr="MX Mechanical Mini for Mac">
            <a:extLst>
              <a:ext uri="{FF2B5EF4-FFF2-40B4-BE49-F238E27FC236}">
                <a16:creationId xmlns:a16="http://schemas.microsoft.com/office/drawing/2014/main" id="{7984EA9F-7665-2E1D-C069-EC274CC24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365" y="5138009"/>
            <a:ext cx="2396882" cy="13482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 - Free files and folders icons">
            <a:extLst>
              <a:ext uri="{FF2B5EF4-FFF2-40B4-BE49-F238E27FC236}">
                <a16:creationId xmlns:a16="http://schemas.microsoft.com/office/drawing/2014/main" id="{A9FC8F3A-F568-0D3A-1895-650C0EBCA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5455" y="5423450"/>
            <a:ext cx="840828" cy="8408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at Teaching &amp; Learning | NEA">
            <a:extLst>
              <a:ext uri="{FF2B5EF4-FFF2-40B4-BE49-F238E27FC236}">
                <a16:creationId xmlns:a16="http://schemas.microsoft.com/office/drawing/2014/main" id="{EF4958DF-4929-0F65-DCBC-F65350598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847" y="3457574"/>
            <a:ext cx="3785056" cy="21231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at Teaching &amp; Learning | NEA">
            <a:extLst>
              <a:ext uri="{FF2B5EF4-FFF2-40B4-BE49-F238E27FC236}">
                <a16:creationId xmlns:a16="http://schemas.microsoft.com/office/drawing/2014/main" id="{2E5E9B48-428E-6321-9A9E-68CA79C5CF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2582" y="5280366"/>
            <a:ext cx="1880277" cy="10635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luto (Disney) - Wikipedia">
            <a:extLst>
              <a:ext uri="{FF2B5EF4-FFF2-40B4-BE49-F238E27FC236}">
                <a16:creationId xmlns:a16="http://schemas.microsoft.com/office/drawing/2014/main" id="{8DC2198F-B51D-50D9-6899-5D9DA26024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457643" y="3761742"/>
            <a:ext cx="774367" cy="8566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ebanese Street Dog Facts - Wisdom Panel™ Dog Breeds">
            <a:extLst>
              <a:ext uri="{FF2B5EF4-FFF2-40B4-BE49-F238E27FC236}">
                <a16:creationId xmlns:a16="http://schemas.microsoft.com/office/drawing/2014/main" id="{64A71878-8782-3887-1B98-56EF25DA7D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5068" y="3530845"/>
            <a:ext cx="1240801" cy="1321046"/>
          </a:xfrm>
          <a:prstGeom prst="rect">
            <a:avLst/>
          </a:prstGeom>
          <a:noFill/>
          <a:extLst>
            <a:ext uri="{909E8E84-426E-40DD-AFC4-6F175D3DCCD1}">
              <a14:hiddenFill xmlns:a14="http://schemas.microsoft.com/office/drawing/2010/main">
                <a:solidFill>
                  <a:srgbClr val="FFFFFF"/>
                </a:solidFill>
              </a14:hiddenFill>
            </a:ext>
          </a:extLst>
        </p:spPr>
      </p:pic>
      <p:sp>
        <p:nvSpPr>
          <p:cNvPr id="25" name="Arrow: Striped Right 24">
            <a:extLst>
              <a:ext uri="{FF2B5EF4-FFF2-40B4-BE49-F238E27FC236}">
                <a16:creationId xmlns:a16="http://schemas.microsoft.com/office/drawing/2014/main" id="{98545C32-1093-3FD8-F32B-D62B49A1FB4D}"/>
              </a:ext>
            </a:extLst>
          </p:cNvPr>
          <p:cNvSpPr/>
          <p:nvPr/>
        </p:nvSpPr>
        <p:spPr>
          <a:xfrm>
            <a:off x="6309548" y="4064331"/>
            <a:ext cx="406202" cy="251497"/>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40" name="Picture 16" descr="25 Dog (Canis Familiaris) Facts">
            <a:extLst>
              <a:ext uri="{FF2B5EF4-FFF2-40B4-BE49-F238E27FC236}">
                <a16:creationId xmlns:a16="http://schemas.microsoft.com/office/drawing/2014/main" id="{FB0157B0-1CE2-A25D-387B-62126F6D2E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90739" y="1856239"/>
            <a:ext cx="2143569" cy="20193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atabase - Free seo and web icons">
            <a:extLst>
              <a:ext uri="{FF2B5EF4-FFF2-40B4-BE49-F238E27FC236}">
                <a16:creationId xmlns:a16="http://schemas.microsoft.com/office/drawing/2014/main" id="{917C0918-4256-B475-FEAE-217D2CA7B2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2111" y="880915"/>
            <a:ext cx="1221136" cy="122113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F27232F-7464-19F4-BE56-5A46996D1676}"/>
              </a:ext>
            </a:extLst>
          </p:cNvPr>
          <p:cNvSpPr/>
          <p:nvPr/>
        </p:nvSpPr>
        <p:spPr>
          <a:xfrm>
            <a:off x="4932168" y="337938"/>
            <a:ext cx="2754761" cy="45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EXTERNAL DATABSE</a:t>
            </a:r>
          </a:p>
        </p:txBody>
      </p:sp>
      <p:sp>
        <p:nvSpPr>
          <p:cNvPr id="31" name="Rectangle: Rounded Corners 30">
            <a:extLst>
              <a:ext uri="{FF2B5EF4-FFF2-40B4-BE49-F238E27FC236}">
                <a16:creationId xmlns:a16="http://schemas.microsoft.com/office/drawing/2014/main" id="{79F0FA0F-A373-A6D5-0701-BDC90D6E03E6}"/>
              </a:ext>
            </a:extLst>
          </p:cNvPr>
          <p:cNvSpPr/>
          <p:nvPr/>
        </p:nvSpPr>
        <p:spPr>
          <a:xfrm>
            <a:off x="8735341" y="4714243"/>
            <a:ext cx="2754761" cy="45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EXPLANATION FACILITY</a:t>
            </a:r>
          </a:p>
        </p:txBody>
      </p:sp>
      <p:sp>
        <p:nvSpPr>
          <p:cNvPr id="34" name="Arrow: Up-Down 33">
            <a:extLst>
              <a:ext uri="{FF2B5EF4-FFF2-40B4-BE49-F238E27FC236}">
                <a16:creationId xmlns:a16="http://schemas.microsoft.com/office/drawing/2014/main" id="{B48B1999-19D9-FD0E-59D1-E222FA435ACD}"/>
              </a:ext>
            </a:extLst>
          </p:cNvPr>
          <p:cNvSpPr/>
          <p:nvPr/>
        </p:nvSpPr>
        <p:spPr>
          <a:xfrm>
            <a:off x="6179406" y="2111809"/>
            <a:ext cx="485662" cy="105358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Left-Right 35">
            <a:extLst>
              <a:ext uri="{FF2B5EF4-FFF2-40B4-BE49-F238E27FC236}">
                <a16:creationId xmlns:a16="http://schemas.microsoft.com/office/drawing/2014/main" id="{65EF51FE-FE35-0A14-993F-CF540CBAAEE7}"/>
              </a:ext>
            </a:extLst>
          </p:cNvPr>
          <p:cNvSpPr/>
          <p:nvPr/>
        </p:nvSpPr>
        <p:spPr>
          <a:xfrm rot="1387339">
            <a:off x="3213711" y="2806525"/>
            <a:ext cx="1925997" cy="49206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Left-Right 36">
            <a:extLst>
              <a:ext uri="{FF2B5EF4-FFF2-40B4-BE49-F238E27FC236}">
                <a16:creationId xmlns:a16="http://schemas.microsoft.com/office/drawing/2014/main" id="{BEC6DDF7-CB2B-BAEE-6153-8925B0A9DE22}"/>
              </a:ext>
            </a:extLst>
          </p:cNvPr>
          <p:cNvSpPr/>
          <p:nvPr/>
        </p:nvSpPr>
        <p:spPr>
          <a:xfrm rot="18749659">
            <a:off x="7465430" y="2422276"/>
            <a:ext cx="2343590" cy="43926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6659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2B58-0305-3766-DE52-FE594EBD9C1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2B3BC26-49D2-62C0-42C5-66EBB203DD3B}"/>
              </a:ext>
            </a:extLst>
          </p:cNvPr>
          <p:cNvSpPr>
            <a:spLocks noGrp="1"/>
          </p:cNvSpPr>
          <p:nvPr>
            <p:ph idx="1"/>
          </p:nvPr>
        </p:nvSpPr>
        <p:spPr/>
        <p:txBody>
          <a:bodyPr/>
          <a:lstStyle/>
          <a:p>
            <a:r>
              <a:rPr lang="en-US" dirty="0"/>
              <a:t>Prolog</a:t>
            </a:r>
          </a:p>
          <a:p>
            <a:pPr lvl="1"/>
            <a:r>
              <a:rPr lang="en-US" dirty="0"/>
              <a:t>Line by line procedural language</a:t>
            </a:r>
          </a:p>
          <a:p>
            <a:r>
              <a:rPr lang="en-US" dirty="0"/>
              <a:t>Expert System Shells</a:t>
            </a:r>
          </a:p>
          <a:p>
            <a:pPr lvl="1"/>
            <a:r>
              <a:rPr lang="en-US" b="0" i="0" kern="1200" dirty="0">
                <a:solidFill>
                  <a:schemeClr val="tx1"/>
                </a:solidFill>
                <a:effectLst/>
                <a:latin typeface="+mn-lt"/>
                <a:ea typeface="+mn-ea"/>
                <a:cs typeface="+mn-cs"/>
              </a:rPr>
              <a:t>An </a:t>
            </a:r>
            <a:r>
              <a:rPr lang="en-US" b="0" i="0" u="none" strike="noStrike" kern="1200" dirty="0">
                <a:solidFill>
                  <a:schemeClr val="tx1"/>
                </a:solidFill>
                <a:effectLst/>
                <a:latin typeface="+mn-lt"/>
                <a:ea typeface="+mn-ea"/>
                <a:cs typeface="+mn-cs"/>
              </a:rPr>
              <a:t>expert system</a:t>
            </a:r>
            <a:r>
              <a:rPr lang="en-US" b="0" i="0" kern="1200" dirty="0">
                <a:solidFill>
                  <a:schemeClr val="tx1"/>
                </a:solidFill>
                <a:effectLst/>
                <a:latin typeface="+mn-lt"/>
                <a:ea typeface="+mn-ea"/>
                <a:cs typeface="+mn-cs"/>
              </a:rPr>
              <a:t> shell can be considered as a expert system with the knowledge removed. Therefore, all the user has to do is to add the knowledge in the form of rules and provide relevant data to solve a problem.</a:t>
            </a:r>
          </a:p>
        </p:txBody>
      </p:sp>
    </p:spTree>
    <p:extLst>
      <p:ext uri="{BB962C8B-B14F-4D97-AF65-F5344CB8AC3E}">
        <p14:creationId xmlns:p14="http://schemas.microsoft.com/office/powerpoint/2010/main" val="2046943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E779E-F0FF-C75E-D5B0-BD4975720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B39AF-A552-66A1-3A15-AD0BE79EA6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50E73F-902B-5620-97F2-90F6781ECED1}"/>
              </a:ext>
            </a:extLst>
          </p:cNvPr>
          <p:cNvSpPr>
            <a:spLocks noGrp="1"/>
          </p:cNvSpPr>
          <p:nvPr>
            <p:ph idx="1"/>
          </p:nvPr>
        </p:nvSpPr>
        <p:spPr/>
        <p:txBody>
          <a:bodyPr/>
          <a:lstStyle/>
          <a:p>
            <a:r>
              <a:rPr lang="en-US" dirty="0"/>
              <a:t>Prolog</a:t>
            </a:r>
          </a:p>
          <a:p>
            <a:pPr lvl="1"/>
            <a:r>
              <a:rPr lang="en-US" dirty="0"/>
              <a:t>Line by line procedural language</a:t>
            </a:r>
          </a:p>
          <a:p>
            <a:r>
              <a:rPr lang="en-US" dirty="0"/>
              <a:t>Expert System Shells</a:t>
            </a:r>
          </a:p>
          <a:p>
            <a:pPr lvl="1"/>
            <a:r>
              <a:rPr lang="en-US" b="0" i="0" kern="1200" dirty="0">
                <a:solidFill>
                  <a:schemeClr val="tx1"/>
                </a:solidFill>
                <a:effectLst/>
                <a:latin typeface="+mn-lt"/>
                <a:ea typeface="+mn-ea"/>
                <a:cs typeface="+mn-cs"/>
              </a:rPr>
              <a:t>An </a:t>
            </a:r>
            <a:r>
              <a:rPr lang="en-US" b="0" i="0" u="none" strike="noStrike" kern="1200" dirty="0">
                <a:solidFill>
                  <a:schemeClr val="tx1"/>
                </a:solidFill>
                <a:effectLst/>
                <a:latin typeface="+mn-lt"/>
                <a:ea typeface="+mn-ea"/>
                <a:cs typeface="+mn-cs"/>
              </a:rPr>
              <a:t>expert system</a:t>
            </a:r>
            <a:r>
              <a:rPr lang="en-US" b="0" i="0" kern="1200" dirty="0">
                <a:solidFill>
                  <a:schemeClr val="tx1"/>
                </a:solidFill>
                <a:effectLst/>
                <a:latin typeface="+mn-lt"/>
                <a:ea typeface="+mn-ea"/>
                <a:cs typeface="+mn-cs"/>
              </a:rPr>
              <a:t> shell can be considered as a expert system with the knowledge removed. Therefore, all the user has to do is to add the knowledge in the form of rules and provide relevant data to solve a problem.</a:t>
            </a:r>
          </a:p>
        </p:txBody>
      </p:sp>
      <p:pic>
        <p:nvPicPr>
          <p:cNvPr id="6146" name="Picture 2" descr="Download Signage, No Touching Sign, Do Not Touch Sign. Royalty-Free Vector  Graphic - Pixabay">
            <a:extLst>
              <a:ext uri="{FF2B5EF4-FFF2-40B4-BE49-F238E27FC236}">
                <a16:creationId xmlns:a16="http://schemas.microsoft.com/office/drawing/2014/main" id="{0C5B9A3E-7D50-A642-C7CF-46EECE2BD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99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ED3A-0F27-F869-E3CF-5FA99C0B31C8}"/>
              </a:ext>
            </a:extLst>
          </p:cNvPr>
          <p:cNvSpPr>
            <a:spLocks noGrp="1"/>
          </p:cNvSpPr>
          <p:nvPr>
            <p:ph type="title"/>
          </p:nvPr>
        </p:nvSpPr>
        <p:spPr/>
        <p:txBody>
          <a:bodyPr/>
          <a:lstStyle/>
          <a:p>
            <a:r>
              <a:rPr lang="en-US" dirty="0"/>
              <a:t>Python</a:t>
            </a:r>
          </a:p>
        </p:txBody>
      </p:sp>
      <p:sp>
        <p:nvSpPr>
          <p:cNvPr id="3" name="Content Placeholder 2">
            <a:extLst>
              <a:ext uri="{FF2B5EF4-FFF2-40B4-BE49-F238E27FC236}">
                <a16:creationId xmlns:a16="http://schemas.microsoft.com/office/drawing/2014/main" id="{B875CAD8-095C-A609-6735-2ADE0220A2EE}"/>
              </a:ext>
            </a:extLst>
          </p:cNvPr>
          <p:cNvSpPr>
            <a:spLocks noGrp="1"/>
          </p:cNvSpPr>
          <p:nvPr>
            <p:ph idx="1"/>
          </p:nvPr>
        </p:nvSpPr>
        <p:spPr/>
        <p:txBody>
          <a:bodyPr/>
          <a:lstStyle/>
          <a:p>
            <a:r>
              <a:rPr lang="en-US" b="1" dirty="0"/>
              <a:t>Python</a:t>
            </a:r>
            <a:r>
              <a:rPr lang="en-US" dirty="0"/>
              <a:t>: Python stands out as one of the leading AI programming languages. </a:t>
            </a:r>
          </a:p>
          <a:p>
            <a:r>
              <a:rPr lang="en-US" dirty="0"/>
              <a:t>Simplicity</a:t>
            </a:r>
          </a:p>
          <a:p>
            <a:r>
              <a:rPr lang="en-US" dirty="0"/>
              <a:t>Extensive libraries (such as </a:t>
            </a:r>
            <a:r>
              <a:rPr lang="en-US" b="1" dirty="0"/>
              <a:t>NumPy</a:t>
            </a:r>
            <a:r>
              <a:rPr lang="en-US" dirty="0"/>
              <a:t>, </a:t>
            </a:r>
            <a:r>
              <a:rPr lang="en-US" b="1" dirty="0"/>
              <a:t>Pandas</a:t>
            </a:r>
            <a:r>
              <a:rPr lang="en-US" dirty="0"/>
              <a:t>, and </a:t>
            </a:r>
            <a:r>
              <a:rPr lang="en-US" b="1" dirty="0"/>
              <a:t>TensorFlow</a:t>
            </a:r>
            <a:r>
              <a:rPr lang="en-US" dirty="0"/>
              <a:t>)</a:t>
            </a:r>
          </a:p>
          <a:p>
            <a:r>
              <a:rPr lang="en-US" dirty="0"/>
              <a:t>Community</a:t>
            </a:r>
          </a:p>
        </p:txBody>
      </p:sp>
    </p:spTree>
    <p:extLst>
      <p:ext uri="{BB962C8B-B14F-4D97-AF65-F5344CB8AC3E}">
        <p14:creationId xmlns:p14="http://schemas.microsoft.com/office/powerpoint/2010/main" val="908368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F38-F608-2B66-2BE7-9D8CC439D998}"/>
              </a:ext>
            </a:extLst>
          </p:cNvPr>
          <p:cNvSpPr>
            <a:spLocks noGrp="1"/>
          </p:cNvSpPr>
          <p:nvPr>
            <p:ph type="title"/>
          </p:nvPr>
        </p:nvSpPr>
        <p:spPr/>
        <p:txBody>
          <a:bodyPr/>
          <a:lstStyle/>
          <a:p>
            <a:r>
              <a:rPr lang="en-US" dirty="0"/>
              <a:t>Expert Systems</a:t>
            </a:r>
          </a:p>
        </p:txBody>
      </p:sp>
      <p:sp>
        <p:nvSpPr>
          <p:cNvPr id="3" name="Content Placeholder 2">
            <a:extLst>
              <a:ext uri="{FF2B5EF4-FFF2-40B4-BE49-F238E27FC236}">
                <a16:creationId xmlns:a16="http://schemas.microsoft.com/office/drawing/2014/main" id="{E3B33DCE-4EBF-3D75-E7F7-3059007FE0F4}"/>
              </a:ext>
            </a:extLst>
          </p:cNvPr>
          <p:cNvSpPr>
            <a:spLocks noGrp="1"/>
          </p:cNvSpPr>
          <p:nvPr>
            <p:ph idx="1"/>
          </p:nvPr>
        </p:nvSpPr>
        <p:spPr>
          <a:xfrm>
            <a:off x="680321" y="2336873"/>
            <a:ext cx="10351746" cy="3599316"/>
          </a:xfrm>
        </p:spPr>
        <p:txBody>
          <a:bodyPr>
            <a:normAutofit fontScale="92500" lnSpcReduction="10000"/>
          </a:bodyPr>
          <a:lstStyle/>
          <a:p>
            <a:r>
              <a:rPr lang="en-US" sz="2400" b="0" i="0" kern="1200" dirty="0">
                <a:solidFill>
                  <a:schemeClr val="tx1"/>
                </a:solidFill>
                <a:effectLst/>
                <a:latin typeface="+mn-lt"/>
                <a:ea typeface="+mn-ea"/>
                <a:cs typeface="+mn-cs"/>
              </a:rPr>
              <a:t>The concept of expert systems was developed in the 1970s by computer scientist Edward Feigenbaum, a computer science professor at Stanford University.</a:t>
            </a:r>
          </a:p>
          <a:p>
            <a:r>
              <a:rPr lang="en-US" dirty="0"/>
              <a:t>Feigenbaum stated the </a:t>
            </a:r>
            <a:r>
              <a:rPr lang="en-US" sz="2400" b="0" i="0" kern="1200" dirty="0">
                <a:solidFill>
                  <a:schemeClr val="tx1"/>
                </a:solidFill>
                <a:effectLst/>
                <a:latin typeface="+mn-lt"/>
                <a:ea typeface="+mn-ea"/>
                <a:cs typeface="+mn-cs"/>
              </a:rPr>
              <a:t>world was moving from </a:t>
            </a:r>
            <a:r>
              <a:rPr lang="en-US" sz="2400" b="0" i="0" kern="1200" dirty="0">
                <a:solidFill>
                  <a:srgbClr val="FFFF00"/>
                </a:solidFill>
                <a:effectLst/>
                <a:latin typeface="+mn-lt"/>
                <a:ea typeface="+mn-ea"/>
                <a:cs typeface="+mn-cs"/>
              </a:rPr>
              <a:t>data processing </a:t>
            </a:r>
            <a:r>
              <a:rPr lang="en-US" sz="2400" b="0" i="0" kern="1200" dirty="0">
                <a:solidFill>
                  <a:schemeClr val="tx1"/>
                </a:solidFill>
                <a:effectLst/>
                <a:latin typeface="+mn-lt"/>
                <a:ea typeface="+mn-ea"/>
                <a:cs typeface="+mn-cs"/>
              </a:rPr>
              <a:t>to </a:t>
            </a:r>
            <a:r>
              <a:rPr lang="en-US" sz="2400" b="0" i="0" kern="1200" dirty="0">
                <a:solidFill>
                  <a:srgbClr val="FFFF00"/>
                </a:solidFill>
                <a:effectLst/>
                <a:latin typeface="+mn-lt"/>
                <a:ea typeface="+mn-ea"/>
                <a:cs typeface="+mn-cs"/>
              </a:rPr>
              <a:t>knowledge processing</a:t>
            </a:r>
            <a:r>
              <a:rPr lang="en-US" sz="2400" b="0" i="0" kern="1200" dirty="0">
                <a:solidFill>
                  <a:schemeClr val="tx1"/>
                </a:solidFill>
                <a:effectLst/>
                <a:latin typeface="+mn-lt"/>
                <a:ea typeface="+mn-ea"/>
                <a:cs typeface="+mn-cs"/>
              </a:rPr>
              <a:t>. </a:t>
            </a:r>
          </a:p>
          <a:p>
            <a:r>
              <a:rPr lang="en-US" sz="2400" b="0" i="0" kern="1200" dirty="0">
                <a:solidFill>
                  <a:schemeClr val="tx1"/>
                </a:solidFill>
                <a:effectLst/>
                <a:latin typeface="+mn-lt"/>
                <a:ea typeface="+mn-ea"/>
                <a:cs typeface="+mn-cs"/>
              </a:rPr>
              <a:t>That meant computers had the potential to do more than basic calculations capable of solving complex problems.</a:t>
            </a:r>
          </a:p>
          <a:p>
            <a:r>
              <a:rPr lang="en-US" dirty="0"/>
              <a:t>In 1970s the U.S. Navy was developing weapon systems using this technology.</a:t>
            </a:r>
          </a:p>
          <a:p>
            <a:r>
              <a:rPr lang="en-US" sz="2400" b="0" i="0" kern="1200" dirty="0">
                <a:solidFill>
                  <a:schemeClr val="tx1"/>
                </a:solidFill>
                <a:effectLst/>
                <a:latin typeface="+mn-lt"/>
                <a:ea typeface="+mn-ea"/>
                <a:cs typeface="+mn-cs"/>
              </a:rPr>
              <a:t>This change was due to enhanced processor technology, cheaper and smaller memory, and advanced computer architectures.</a:t>
            </a:r>
            <a:endParaRPr lang="en-US" dirty="0"/>
          </a:p>
        </p:txBody>
      </p:sp>
    </p:spTree>
    <p:extLst>
      <p:ext uri="{BB962C8B-B14F-4D97-AF65-F5344CB8AC3E}">
        <p14:creationId xmlns:p14="http://schemas.microsoft.com/office/powerpoint/2010/main" val="3097475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D206-D4D0-B406-6B12-9A89A6820BB8}"/>
              </a:ext>
            </a:extLst>
          </p:cNvPr>
          <p:cNvSpPr>
            <a:spLocks noGrp="1"/>
          </p:cNvSpPr>
          <p:nvPr>
            <p:ph type="title"/>
          </p:nvPr>
        </p:nvSpPr>
        <p:spPr/>
        <p:txBody>
          <a:bodyPr/>
          <a:lstStyle/>
          <a:p>
            <a:r>
              <a:rPr lang="en-US" dirty="0"/>
              <a:t>Prolog                         Python</a:t>
            </a:r>
          </a:p>
        </p:txBody>
      </p:sp>
      <p:sp>
        <p:nvSpPr>
          <p:cNvPr id="4" name="Text Placeholder 3">
            <a:extLst>
              <a:ext uri="{FF2B5EF4-FFF2-40B4-BE49-F238E27FC236}">
                <a16:creationId xmlns:a16="http://schemas.microsoft.com/office/drawing/2014/main" id="{8156B4F7-2214-A147-D474-27402BB87818}"/>
              </a:ext>
            </a:extLst>
          </p:cNvPr>
          <p:cNvSpPr>
            <a:spLocks noGrp="1"/>
          </p:cNvSpPr>
          <p:nvPr>
            <p:ph type="body" idx="1"/>
          </p:nvPr>
        </p:nvSpPr>
        <p:spPr/>
        <p:txBody>
          <a:bodyPr>
            <a:normAutofit/>
          </a:bodyPr>
          <a:lstStyle/>
          <a:p>
            <a:pPr algn="ctr"/>
            <a:r>
              <a:rPr lang="en-US" dirty="0"/>
              <a:t>Prolog</a:t>
            </a:r>
          </a:p>
        </p:txBody>
      </p:sp>
      <p:sp>
        <p:nvSpPr>
          <p:cNvPr id="3" name="Content Placeholder 2">
            <a:extLst>
              <a:ext uri="{FF2B5EF4-FFF2-40B4-BE49-F238E27FC236}">
                <a16:creationId xmlns:a16="http://schemas.microsoft.com/office/drawing/2014/main" id="{0DA6C2BF-6754-0140-FFEE-C75F791B15A7}"/>
              </a:ext>
            </a:extLst>
          </p:cNvPr>
          <p:cNvSpPr>
            <a:spLocks noGrp="1"/>
          </p:cNvSpPr>
          <p:nvPr>
            <p:ph sz="half" idx="2"/>
          </p:nvPr>
        </p:nvSpPr>
        <p:spPr/>
        <p:txBody>
          <a:bodyPr/>
          <a:lstStyle/>
          <a:p>
            <a:r>
              <a:rPr lang="en-US" dirty="0" err="1"/>
              <a:t>prolog_while</a:t>
            </a:r>
            <a:r>
              <a:rPr lang="en-US" dirty="0"/>
              <a:t>(</a:t>
            </a:r>
            <a:r>
              <a:rPr lang="en-US" sz="2400" kern="1200" dirty="0">
                <a:solidFill>
                  <a:schemeClr val="tx1"/>
                </a:solidFill>
                <a:effectLst/>
                <a:latin typeface="+mn-lt"/>
                <a:ea typeface="+mn-ea"/>
                <a:cs typeface="+mn-cs"/>
              </a:rPr>
              <a:t>0</a:t>
            </a:r>
            <a:r>
              <a:rPr lang="en-US" dirty="0"/>
              <a:t>) : ! </a:t>
            </a:r>
          </a:p>
          <a:p>
            <a:r>
              <a:rPr lang="en-US" dirty="0" err="1"/>
              <a:t>prolog_while</a:t>
            </a:r>
            <a:r>
              <a:rPr lang="en-US" dirty="0"/>
              <a:t>(N, A) : </a:t>
            </a:r>
          </a:p>
          <a:p>
            <a:r>
              <a:rPr lang="en-US" dirty="0"/>
              <a:t>N1 </a:t>
            </a:r>
            <a:r>
              <a:rPr lang="en-US" sz="2400" kern="1200" dirty="0">
                <a:solidFill>
                  <a:schemeClr val="tx1"/>
                </a:solidFill>
                <a:effectLst/>
                <a:latin typeface="+mn-lt"/>
                <a:ea typeface="+mn-ea"/>
                <a:cs typeface="+mn-cs"/>
              </a:rPr>
              <a:t>is</a:t>
            </a:r>
            <a:r>
              <a:rPr lang="en-US" dirty="0"/>
              <a:t> N </a:t>
            </a:r>
            <a:r>
              <a:rPr lang="en-US" sz="2400" kern="1200" dirty="0">
                <a:solidFill>
                  <a:schemeClr val="tx1"/>
                </a:solidFill>
                <a:effectLst/>
                <a:latin typeface="+mn-lt"/>
                <a:ea typeface="+mn-ea"/>
                <a:cs typeface="+mn-cs"/>
              </a:rPr>
              <a:t>-1</a:t>
            </a:r>
            <a:r>
              <a:rPr lang="en-US" dirty="0"/>
              <a:t>, </a:t>
            </a:r>
          </a:p>
          <a:p>
            <a:r>
              <a:rPr lang="en-US" dirty="0"/>
              <a:t>A1 </a:t>
            </a:r>
            <a:r>
              <a:rPr lang="en-US" sz="2400" kern="1200" dirty="0">
                <a:solidFill>
                  <a:schemeClr val="tx1"/>
                </a:solidFill>
                <a:effectLst/>
                <a:latin typeface="+mn-lt"/>
                <a:ea typeface="+mn-ea"/>
                <a:cs typeface="+mn-cs"/>
              </a:rPr>
              <a:t>is</a:t>
            </a:r>
            <a:r>
              <a:rPr lang="en-US" dirty="0"/>
              <a:t> A + </a:t>
            </a:r>
            <a:r>
              <a:rPr lang="en-US" sz="2400" kern="1200" dirty="0">
                <a:solidFill>
                  <a:schemeClr val="tx1"/>
                </a:solidFill>
                <a:effectLst/>
                <a:latin typeface="+mn-lt"/>
                <a:ea typeface="+mn-ea"/>
                <a:cs typeface="+mn-cs"/>
              </a:rPr>
              <a:t>1</a:t>
            </a:r>
            <a:r>
              <a:rPr lang="en-US" dirty="0"/>
              <a:t>,</a:t>
            </a:r>
          </a:p>
          <a:p>
            <a:r>
              <a:rPr lang="en-US" dirty="0" err="1"/>
              <a:t>prolog_while</a:t>
            </a:r>
            <a:r>
              <a:rPr lang="en-US" dirty="0"/>
              <a:t>(N1, A1).</a:t>
            </a:r>
          </a:p>
        </p:txBody>
      </p:sp>
      <p:sp>
        <p:nvSpPr>
          <p:cNvPr id="5" name="Text Placeholder 4">
            <a:extLst>
              <a:ext uri="{FF2B5EF4-FFF2-40B4-BE49-F238E27FC236}">
                <a16:creationId xmlns:a16="http://schemas.microsoft.com/office/drawing/2014/main" id="{6EE79916-661D-52DC-D7F6-C18CE1AB3543}"/>
              </a:ext>
            </a:extLst>
          </p:cNvPr>
          <p:cNvSpPr>
            <a:spLocks noGrp="1"/>
          </p:cNvSpPr>
          <p:nvPr>
            <p:ph type="body" sz="quarter" idx="3"/>
          </p:nvPr>
        </p:nvSpPr>
        <p:spPr/>
        <p:txBody>
          <a:bodyPr>
            <a:normAutofit/>
          </a:bodyPr>
          <a:lstStyle/>
          <a:p>
            <a:pPr algn="ctr"/>
            <a:r>
              <a:rPr lang="en-US" dirty="0"/>
              <a:t>Python</a:t>
            </a:r>
          </a:p>
        </p:txBody>
      </p:sp>
      <p:sp>
        <p:nvSpPr>
          <p:cNvPr id="6" name="Content Placeholder 5">
            <a:extLst>
              <a:ext uri="{FF2B5EF4-FFF2-40B4-BE49-F238E27FC236}">
                <a16:creationId xmlns:a16="http://schemas.microsoft.com/office/drawing/2014/main" id="{72B4819D-3177-D7A0-894B-A3D01661DF83}"/>
              </a:ext>
            </a:extLst>
          </p:cNvPr>
          <p:cNvSpPr>
            <a:spLocks noGrp="1"/>
          </p:cNvSpPr>
          <p:nvPr>
            <p:ph sz="quarter" idx="4"/>
          </p:nvPr>
        </p:nvSpPr>
        <p:spPr>
          <a:xfrm>
            <a:off x="5594123" y="3030008"/>
            <a:ext cx="5691527" cy="2906179"/>
          </a:xfrm>
        </p:spPr>
        <p:txBody>
          <a:bodyPr/>
          <a:lstStyle/>
          <a:p>
            <a:r>
              <a:rPr lang="en-US" dirty="0" err="1"/>
              <a:t>my_set</a:t>
            </a:r>
            <a:r>
              <a:rPr lang="en-US" dirty="0"/>
              <a:t> = {'apple', 'banana', 'cherry'}</a:t>
            </a:r>
          </a:p>
          <a:p>
            <a:endParaRPr lang="en-US" dirty="0"/>
          </a:p>
          <a:p>
            <a:r>
              <a:rPr lang="en-US" dirty="0"/>
              <a:t>for x in </a:t>
            </a:r>
            <a:r>
              <a:rPr lang="en-US" dirty="0" err="1"/>
              <a:t>my_set</a:t>
            </a:r>
            <a:r>
              <a:rPr lang="en-US" dirty="0"/>
              <a:t>:</a:t>
            </a:r>
          </a:p>
          <a:p>
            <a:r>
              <a:rPr lang="en-US" dirty="0"/>
              <a:t>	print(x)</a:t>
            </a:r>
          </a:p>
        </p:txBody>
      </p:sp>
    </p:spTree>
    <p:extLst>
      <p:ext uri="{BB962C8B-B14F-4D97-AF65-F5344CB8AC3E}">
        <p14:creationId xmlns:p14="http://schemas.microsoft.com/office/powerpoint/2010/main" val="962897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4EE62-EE09-5CD6-9342-F8E3B44C2DF8}"/>
              </a:ext>
            </a:extLst>
          </p:cNvPr>
          <p:cNvSpPr>
            <a:spLocks noGrp="1"/>
          </p:cNvSpPr>
          <p:nvPr>
            <p:ph sz="half" idx="2"/>
          </p:nvPr>
        </p:nvSpPr>
        <p:spPr>
          <a:xfrm>
            <a:off x="788895" y="2000360"/>
            <a:ext cx="4698355" cy="4747573"/>
          </a:xfrm>
        </p:spPr>
        <p:txBody>
          <a:bodyPr>
            <a:normAutofit fontScale="62500" lnSpcReduction="20000"/>
          </a:bodyPr>
          <a:lstStyle/>
          <a:p>
            <a:pPr marL="0" indent="0">
              <a:buNone/>
            </a:pPr>
            <a:r>
              <a:rPr lang="en-US" sz="2400" kern="1200" dirty="0" err="1">
                <a:solidFill>
                  <a:schemeClr val="tx1"/>
                </a:solidFill>
                <a:effectLst/>
                <a:latin typeface="+mn-lt"/>
                <a:ea typeface="+mn-ea"/>
                <a:cs typeface="+mn-cs"/>
              </a:rPr>
              <a:t>calMedian</a:t>
            </a:r>
            <a:r>
              <a:rPr lang="en-US" dirty="0"/>
              <a:t>(X,Y,Z) :-</a:t>
            </a:r>
          </a:p>
          <a:p>
            <a:pPr marL="0" indent="0">
              <a:buNone/>
            </a:pPr>
            <a:r>
              <a:rPr lang="en-US" dirty="0"/>
              <a:t>    X &gt; Y -&gt; </a:t>
            </a:r>
          </a:p>
          <a:p>
            <a:pPr marL="0" indent="0">
              <a:buNone/>
            </a:pPr>
            <a:r>
              <a:rPr lang="en-US" dirty="0"/>
              <a:t>        (</a:t>
            </a:r>
          </a:p>
          <a:p>
            <a:pPr marL="0" indent="0">
              <a:buNone/>
            </a:pPr>
            <a:r>
              <a:rPr lang="en-US" dirty="0"/>
              <a:t>             Temp is X, X is Y, Y is Temp </a:t>
            </a:r>
          </a:p>
          <a:p>
            <a:pPr marL="0" indent="0">
              <a:buNone/>
            </a:pPr>
            <a:r>
              <a:rPr lang="en-US" dirty="0"/>
              <a:t>        ;    X is X, Y is Y </a:t>
            </a:r>
          </a:p>
          <a:p>
            <a:pPr marL="0" indent="0">
              <a:buNone/>
            </a:pPr>
            <a:r>
              <a:rPr lang="en-US" dirty="0"/>
              <a:t>    ),</a:t>
            </a:r>
          </a:p>
          <a:p>
            <a:pPr marL="0" indent="0">
              <a:buNone/>
            </a:pPr>
            <a:r>
              <a:rPr lang="en-US" dirty="0"/>
              <a:t>    Y &gt; Z -&gt; </a:t>
            </a:r>
          </a:p>
          <a:p>
            <a:pPr marL="0" indent="0">
              <a:buNone/>
            </a:pPr>
            <a:r>
              <a:rPr lang="en-US" dirty="0"/>
              <a:t>    ( </a:t>
            </a:r>
          </a:p>
          <a:p>
            <a:pPr marL="0" indent="0">
              <a:buNone/>
            </a:pPr>
            <a:r>
              <a:rPr lang="en-US" dirty="0"/>
              <a:t>        Temp is Y, Y is Z, Z is Temp </a:t>
            </a:r>
          </a:p>
          <a:p>
            <a:pPr marL="0" indent="0">
              <a:buNone/>
            </a:pPr>
            <a:r>
              <a:rPr lang="en-US" dirty="0"/>
              <a:t>    ; Y is Y, Z is Z </a:t>
            </a:r>
          </a:p>
          <a:p>
            <a:pPr marL="0" indent="0">
              <a:buNone/>
            </a:pPr>
            <a:r>
              <a:rPr lang="en-US" dirty="0"/>
              <a:t>    ),</a:t>
            </a:r>
          </a:p>
          <a:p>
            <a:pPr marL="0" indent="0">
              <a:buNone/>
            </a:pPr>
            <a:r>
              <a:rPr lang="en-US" dirty="0"/>
              <a:t>    X &gt; Z -&gt; ( </a:t>
            </a:r>
          </a:p>
          <a:p>
            <a:pPr marL="0" indent="0">
              <a:buNone/>
            </a:pPr>
            <a:r>
              <a:rPr lang="en-US" dirty="0"/>
              <a:t>    Temp is X, X is Z, Z is Temp </a:t>
            </a:r>
          </a:p>
          <a:p>
            <a:pPr marL="0" indent="0">
              <a:buNone/>
            </a:pPr>
            <a:r>
              <a:rPr lang="en-US" dirty="0"/>
              <a:t>    ;     X is X, Z is Z </a:t>
            </a:r>
          </a:p>
          <a:p>
            <a:pPr marL="0" indent="0">
              <a:buNone/>
            </a:pPr>
            <a:r>
              <a:rPr lang="en-US" dirty="0"/>
              <a:t>    ), </a:t>
            </a:r>
          </a:p>
          <a:p>
            <a:pPr marL="0" indent="0">
              <a:buNone/>
            </a:pPr>
            <a:r>
              <a:rPr lang="en-US" sz="2400" kern="1200" dirty="0">
                <a:solidFill>
                  <a:schemeClr val="tx1"/>
                </a:solidFill>
                <a:effectLst/>
                <a:latin typeface="+mn-lt"/>
                <a:ea typeface="+mn-ea"/>
                <a:cs typeface="+mn-cs"/>
              </a:rPr>
              <a:t>    write</a:t>
            </a:r>
            <a:r>
              <a:rPr lang="en-US" dirty="0"/>
              <a:t>('Median is : '),</a:t>
            </a:r>
            <a:r>
              <a:rPr lang="en-US" sz="2400" kern="1200" dirty="0" err="1">
                <a:solidFill>
                  <a:schemeClr val="tx1"/>
                </a:solidFill>
                <a:effectLst/>
                <a:latin typeface="+mn-lt"/>
                <a:ea typeface="+mn-ea"/>
                <a:cs typeface="+mn-cs"/>
              </a:rPr>
              <a:t>writeln</a:t>
            </a:r>
            <a:r>
              <a:rPr lang="en-US" dirty="0"/>
              <a:t>(Y).</a:t>
            </a:r>
          </a:p>
          <a:p>
            <a:endParaRPr lang="en-US" dirty="0"/>
          </a:p>
        </p:txBody>
      </p:sp>
      <p:sp>
        <p:nvSpPr>
          <p:cNvPr id="6" name="Content Placeholder 5">
            <a:extLst>
              <a:ext uri="{FF2B5EF4-FFF2-40B4-BE49-F238E27FC236}">
                <a16:creationId xmlns:a16="http://schemas.microsoft.com/office/drawing/2014/main" id="{C2D87743-67A4-FFF3-A7A4-0C171B2DC13D}"/>
              </a:ext>
            </a:extLst>
          </p:cNvPr>
          <p:cNvSpPr>
            <a:spLocks noGrp="1"/>
          </p:cNvSpPr>
          <p:nvPr>
            <p:ph sz="quarter" idx="4"/>
          </p:nvPr>
        </p:nvSpPr>
        <p:spPr>
          <a:xfrm>
            <a:off x="6704752" y="2117656"/>
            <a:ext cx="4700059" cy="2906179"/>
          </a:xfrm>
        </p:spPr>
        <p:txBody>
          <a:bodyPr>
            <a:normAutofit fontScale="62500" lnSpcReduction="20000"/>
          </a:bodyPr>
          <a:lstStyle/>
          <a:p>
            <a:r>
              <a:rPr lang="en-US" dirty="0"/>
              <a:t>age = 27</a:t>
            </a:r>
          </a:p>
          <a:p>
            <a:endParaRPr lang="en-US" dirty="0"/>
          </a:p>
          <a:p>
            <a:r>
              <a:rPr lang="en-US" dirty="0"/>
              <a:t>if age &gt;= 60:</a:t>
            </a:r>
          </a:p>
          <a:p>
            <a:r>
              <a:rPr lang="en-US" dirty="0"/>
              <a:t>    print('Senior Discount')</a:t>
            </a:r>
          </a:p>
          <a:p>
            <a:r>
              <a:rPr lang="en-US" dirty="0" err="1"/>
              <a:t>elif</a:t>
            </a:r>
            <a:r>
              <a:rPr lang="en-US" dirty="0"/>
              <a:t> 18 &lt;= age &lt; 60:</a:t>
            </a:r>
          </a:p>
          <a:p>
            <a:r>
              <a:rPr lang="en-US" dirty="0"/>
              <a:t>    print('No Discount')</a:t>
            </a:r>
          </a:p>
          <a:p>
            <a:r>
              <a:rPr lang="en-US" dirty="0"/>
              <a:t>else:</a:t>
            </a:r>
          </a:p>
          <a:p>
            <a:r>
              <a:rPr lang="en-US" dirty="0"/>
              <a:t>    print('Junior Discount')</a:t>
            </a:r>
          </a:p>
          <a:p>
            <a:endParaRPr lang="en-US" dirty="0"/>
          </a:p>
        </p:txBody>
      </p:sp>
      <p:sp>
        <p:nvSpPr>
          <p:cNvPr id="8" name="Title 7">
            <a:extLst>
              <a:ext uri="{FF2B5EF4-FFF2-40B4-BE49-F238E27FC236}">
                <a16:creationId xmlns:a16="http://schemas.microsoft.com/office/drawing/2014/main" id="{4141EAD9-1382-D53A-988E-FE14E675F6F4}"/>
              </a:ext>
            </a:extLst>
          </p:cNvPr>
          <p:cNvSpPr>
            <a:spLocks noGrp="1"/>
          </p:cNvSpPr>
          <p:nvPr>
            <p:ph type="title"/>
          </p:nvPr>
        </p:nvSpPr>
        <p:spPr/>
        <p:txBody>
          <a:bodyPr/>
          <a:lstStyle/>
          <a:p>
            <a:r>
              <a:rPr lang="en-US" dirty="0"/>
              <a:t>Prolog                                  Python    </a:t>
            </a:r>
          </a:p>
        </p:txBody>
      </p:sp>
    </p:spTree>
    <p:extLst>
      <p:ext uri="{BB962C8B-B14F-4D97-AF65-F5344CB8AC3E}">
        <p14:creationId xmlns:p14="http://schemas.microsoft.com/office/powerpoint/2010/main" val="2645420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663F-1AC8-587E-D815-B07FBC405926}"/>
              </a:ext>
            </a:extLst>
          </p:cNvPr>
          <p:cNvSpPr>
            <a:spLocks noGrp="1"/>
          </p:cNvSpPr>
          <p:nvPr>
            <p:ph type="title"/>
          </p:nvPr>
        </p:nvSpPr>
        <p:spPr/>
        <p:txBody>
          <a:bodyPr/>
          <a:lstStyle/>
          <a:p>
            <a:r>
              <a:rPr lang="en-US" dirty="0"/>
              <a:t>Prolog</a:t>
            </a:r>
          </a:p>
        </p:txBody>
      </p:sp>
      <p:sp>
        <p:nvSpPr>
          <p:cNvPr id="3" name="Content Placeholder 2">
            <a:extLst>
              <a:ext uri="{FF2B5EF4-FFF2-40B4-BE49-F238E27FC236}">
                <a16:creationId xmlns:a16="http://schemas.microsoft.com/office/drawing/2014/main" id="{06CDF386-1BCA-E6CC-4195-58FEB8C3F327}"/>
              </a:ext>
            </a:extLst>
          </p:cNvPr>
          <p:cNvSpPr>
            <a:spLocks noGrp="1"/>
          </p:cNvSpPr>
          <p:nvPr>
            <p:ph idx="1"/>
          </p:nvPr>
        </p:nvSpPr>
        <p:spPr/>
        <p:txBody>
          <a:bodyPr/>
          <a:lstStyle/>
          <a:p>
            <a:r>
              <a:rPr lang="en-US" dirty="0"/>
              <a:t>Prolog is a logic programming language. </a:t>
            </a:r>
          </a:p>
          <a:p>
            <a:r>
              <a:rPr lang="en-US" dirty="0"/>
              <a:t>It has important role in artificial intelligence. </a:t>
            </a:r>
          </a:p>
          <a:p>
            <a:r>
              <a:rPr lang="en-US" dirty="0"/>
              <a:t>Unlike many other programming languages, Prolog is intended primarily as a declarative programming language. </a:t>
            </a:r>
          </a:p>
          <a:p>
            <a:r>
              <a:rPr lang="en-US" dirty="0"/>
              <a:t>In prolog, logic is expressed as relations (called Facts and Rules). </a:t>
            </a:r>
          </a:p>
          <a:p>
            <a:r>
              <a:rPr lang="en-US" dirty="0"/>
              <a:t>Core heart of prolog lies at the logic being applied. </a:t>
            </a:r>
          </a:p>
          <a:p>
            <a:r>
              <a:rPr lang="en-US" dirty="0"/>
              <a:t>Formulation or Computation is carried out by running a query over these relations.</a:t>
            </a:r>
          </a:p>
        </p:txBody>
      </p:sp>
    </p:spTree>
    <p:extLst>
      <p:ext uri="{BB962C8B-B14F-4D97-AF65-F5344CB8AC3E}">
        <p14:creationId xmlns:p14="http://schemas.microsoft.com/office/powerpoint/2010/main" val="4256859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4254-4F18-FA71-DD99-A975D20C8898}"/>
              </a:ext>
            </a:extLst>
          </p:cNvPr>
          <p:cNvSpPr>
            <a:spLocks noGrp="1"/>
          </p:cNvSpPr>
          <p:nvPr>
            <p:ph type="title"/>
          </p:nvPr>
        </p:nvSpPr>
        <p:spPr/>
        <p:txBody>
          <a:bodyPr/>
          <a:lstStyle/>
          <a:p>
            <a:r>
              <a:rPr lang="en-US" dirty="0"/>
              <a:t>LISP</a:t>
            </a:r>
          </a:p>
        </p:txBody>
      </p:sp>
      <p:pic>
        <p:nvPicPr>
          <p:cNvPr id="6" name="Content Placeholder 5" descr="A diagram of a condition">
            <a:extLst>
              <a:ext uri="{FF2B5EF4-FFF2-40B4-BE49-F238E27FC236}">
                <a16:creationId xmlns:a16="http://schemas.microsoft.com/office/drawing/2014/main" id="{677C0EAF-E42A-F5D7-C35C-E9140C93B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949" y="2435860"/>
            <a:ext cx="3466437" cy="3598863"/>
          </a:xfrm>
        </p:spPr>
      </p:pic>
      <p:pic>
        <p:nvPicPr>
          <p:cNvPr id="9" name="Picture 8" descr="A screenshot of a computer code&#10;&#10;Description automatically generated">
            <a:extLst>
              <a:ext uri="{FF2B5EF4-FFF2-40B4-BE49-F238E27FC236}">
                <a16:creationId xmlns:a16="http://schemas.microsoft.com/office/drawing/2014/main" id="{86D2FA4B-F248-CEA1-E8FB-DE630F2F9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77533"/>
            <a:ext cx="3088655" cy="4148667"/>
          </a:xfrm>
          <a:prstGeom prst="rect">
            <a:avLst/>
          </a:prstGeom>
        </p:spPr>
      </p:pic>
    </p:spTree>
    <p:extLst>
      <p:ext uri="{BB962C8B-B14F-4D97-AF65-F5344CB8AC3E}">
        <p14:creationId xmlns:p14="http://schemas.microsoft.com/office/powerpoint/2010/main" val="3179924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6288-BB2E-0685-769A-53BA4312754B}"/>
              </a:ext>
            </a:extLst>
          </p:cNvPr>
          <p:cNvSpPr>
            <a:spLocks noGrp="1"/>
          </p:cNvSpPr>
          <p:nvPr>
            <p:ph type="title"/>
          </p:nvPr>
        </p:nvSpPr>
        <p:spPr/>
        <p:txBody>
          <a:bodyPr/>
          <a:lstStyle/>
          <a:p>
            <a:r>
              <a:rPr lang="en-US" dirty="0"/>
              <a:t>Recursion</a:t>
            </a:r>
          </a:p>
        </p:txBody>
      </p:sp>
      <p:sp>
        <p:nvSpPr>
          <p:cNvPr id="4" name="Text Placeholder 3">
            <a:extLst>
              <a:ext uri="{FF2B5EF4-FFF2-40B4-BE49-F238E27FC236}">
                <a16:creationId xmlns:a16="http://schemas.microsoft.com/office/drawing/2014/main" id="{3805BEF8-D530-B659-6E6A-CAB9E2637A4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2978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23C5-16D1-2699-88C6-1DB78C367585}"/>
              </a:ext>
            </a:extLst>
          </p:cNvPr>
          <p:cNvSpPr>
            <a:spLocks noGrp="1"/>
          </p:cNvSpPr>
          <p:nvPr>
            <p:ph type="title"/>
          </p:nvPr>
        </p:nvSpPr>
        <p:spPr/>
        <p:txBody>
          <a:bodyPr/>
          <a:lstStyle/>
          <a:p>
            <a:r>
              <a:rPr lang="en-US" dirty="0"/>
              <a:t>Prolog (A.I. rule based)</a:t>
            </a:r>
          </a:p>
        </p:txBody>
      </p:sp>
      <p:pic>
        <p:nvPicPr>
          <p:cNvPr id="16388" name="Picture 4" descr="recursion - Euclid in Prolog (greatest common denominator) - Stack Overflow">
            <a:extLst>
              <a:ext uri="{FF2B5EF4-FFF2-40B4-BE49-F238E27FC236}">
                <a16:creationId xmlns:a16="http://schemas.microsoft.com/office/drawing/2014/main" id="{EE163732-57C2-5579-46CA-CDBF5A3E9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50" y="2264868"/>
            <a:ext cx="5107715" cy="37433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E56159A1-E412-7A4F-5F98-7AF1F48D75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59011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23C5-16D1-2699-88C6-1DB78C367585}"/>
              </a:ext>
            </a:extLst>
          </p:cNvPr>
          <p:cNvSpPr>
            <a:spLocks noGrp="1"/>
          </p:cNvSpPr>
          <p:nvPr>
            <p:ph type="title"/>
          </p:nvPr>
        </p:nvSpPr>
        <p:spPr/>
        <p:txBody>
          <a:bodyPr/>
          <a:lstStyle/>
          <a:p>
            <a:r>
              <a:rPr lang="en-US" dirty="0"/>
              <a:t>Prolog (A.I. rule based)</a:t>
            </a:r>
          </a:p>
        </p:txBody>
      </p:sp>
      <p:pic>
        <p:nvPicPr>
          <p:cNvPr id="16390" name="Picture 6" descr="Recursion on Lists. in Prolog and Other Non-Imperative… | by Juliet C.  Bourne Christopher | Medium">
            <a:extLst>
              <a:ext uri="{FF2B5EF4-FFF2-40B4-BE49-F238E27FC236}">
                <a16:creationId xmlns:a16="http://schemas.microsoft.com/office/drawing/2014/main" id="{8CBC9172-032F-CD17-8332-CF4A9F2C98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6404" y="2303180"/>
            <a:ext cx="6844113" cy="359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1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57D0-210F-211F-8B09-0C5363B882C0}"/>
              </a:ext>
            </a:extLst>
          </p:cNvPr>
          <p:cNvSpPr>
            <a:spLocks noGrp="1"/>
          </p:cNvSpPr>
          <p:nvPr>
            <p:ph type="title"/>
          </p:nvPr>
        </p:nvSpPr>
        <p:spPr/>
        <p:txBody>
          <a:bodyPr/>
          <a:lstStyle/>
          <a:p>
            <a:pPr lvl="0"/>
            <a:r>
              <a:rPr lang="en-US" dirty="0"/>
              <a:t>Expert System</a:t>
            </a:r>
            <a:r>
              <a:rPr lang="en-US" baseline="0" dirty="0"/>
              <a:t> Shells</a:t>
            </a:r>
            <a:endParaRPr lang="en-US" dirty="0"/>
          </a:p>
        </p:txBody>
      </p:sp>
      <p:sp>
        <p:nvSpPr>
          <p:cNvPr id="3" name="Content Placeholder 2">
            <a:extLst>
              <a:ext uri="{FF2B5EF4-FFF2-40B4-BE49-F238E27FC236}">
                <a16:creationId xmlns:a16="http://schemas.microsoft.com/office/drawing/2014/main" id="{5947EE52-B4BC-F206-9232-94D556E29825}"/>
              </a:ext>
            </a:extLst>
          </p:cNvPr>
          <p:cNvSpPr>
            <a:spLocks noGrp="1"/>
          </p:cNvSpPr>
          <p:nvPr>
            <p:ph idx="1"/>
          </p:nvPr>
        </p:nvSpPr>
        <p:spPr/>
        <p:txBody>
          <a:bodyPr/>
          <a:lstStyle/>
          <a:p>
            <a:r>
              <a:rPr lang="en-US" sz="2400" b="0" i="0" kern="1200" dirty="0">
                <a:solidFill>
                  <a:schemeClr val="tx1"/>
                </a:solidFill>
                <a:effectLst/>
                <a:latin typeface="+mn-lt"/>
                <a:ea typeface="+mn-ea"/>
                <a:cs typeface="+mn-cs"/>
              </a:rPr>
              <a:t>1. Knowledge engineer’s development aids.</a:t>
            </a:r>
          </a:p>
          <a:p>
            <a:r>
              <a:rPr lang="en-US" sz="2400" b="0" i="0" kern="1200" dirty="0">
                <a:solidFill>
                  <a:schemeClr val="tx1"/>
                </a:solidFill>
                <a:effectLst/>
                <a:latin typeface="+mn-lt"/>
                <a:ea typeface="+mn-ea"/>
                <a:cs typeface="+mn-cs"/>
              </a:rPr>
              <a:t>2. Knowledge acquisition aids.</a:t>
            </a:r>
          </a:p>
          <a:p>
            <a:r>
              <a:rPr lang="en-US" sz="2400" b="0" i="0" kern="1200" dirty="0">
                <a:solidFill>
                  <a:schemeClr val="tx1"/>
                </a:solidFill>
                <a:effectLst/>
                <a:latin typeface="+mn-lt"/>
                <a:ea typeface="+mn-ea"/>
                <a:cs typeface="+mn-cs"/>
              </a:rPr>
              <a:t>3. User-system interfaces</a:t>
            </a:r>
          </a:p>
          <a:p>
            <a:r>
              <a:rPr lang="en-US" sz="2400" b="0" i="0" kern="1200" dirty="0">
                <a:solidFill>
                  <a:schemeClr val="tx1"/>
                </a:solidFill>
                <a:effectLst/>
                <a:latin typeface="+mn-lt"/>
                <a:ea typeface="+mn-ea"/>
                <a:cs typeface="+mn-cs"/>
              </a:rPr>
              <a:t>5. Explanation facilities</a:t>
            </a:r>
          </a:p>
          <a:p>
            <a:r>
              <a:rPr lang="en-US" sz="2400" b="0" i="0" kern="1200" dirty="0">
                <a:solidFill>
                  <a:schemeClr val="tx1"/>
                </a:solidFill>
                <a:effectLst/>
                <a:latin typeface="+mn-lt"/>
                <a:ea typeface="+mn-ea"/>
                <a:cs typeface="+mn-cs"/>
              </a:rPr>
              <a:t>6. Language interfaces</a:t>
            </a:r>
          </a:p>
          <a:p>
            <a:endParaRPr lang="en-US" sz="3600" b="0" i="0" kern="1200" dirty="0">
              <a:solidFill>
                <a:schemeClr val="tx1"/>
              </a:solidFill>
              <a:effectLst/>
              <a:latin typeface="+mj-lt"/>
              <a:ea typeface="+mj-ea"/>
              <a:cs typeface="+mj-cs"/>
            </a:endParaRPr>
          </a:p>
        </p:txBody>
      </p:sp>
      <p:sp>
        <p:nvSpPr>
          <p:cNvPr id="4" name="TextBox 3">
            <a:extLst>
              <a:ext uri="{FF2B5EF4-FFF2-40B4-BE49-F238E27FC236}">
                <a16:creationId xmlns:a16="http://schemas.microsoft.com/office/drawing/2014/main" id="{A611B847-900F-D8EC-8C15-6E94E2379309}"/>
              </a:ext>
            </a:extLst>
          </p:cNvPr>
          <p:cNvSpPr txBox="1"/>
          <p:nvPr/>
        </p:nvSpPr>
        <p:spPr>
          <a:xfrm>
            <a:off x="10698480" y="6164789"/>
            <a:ext cx="1108380" cy="369332"/>
          </a:xfrm>
          <a:prstGeom prst="rect">
            <a:avLst/>
          </a:prstGeom>
          <a:noFill/>
        </p:spPr>
        <p:txBody>
          <a:bodyPr wrap="none" rtlCol="0">
            <a:spAutoFit/>
          </a:bodyPr>
          <a:lstStyle/>
          <a:p>
            <a:r>
              <a:rPr lang="en-US" dirty="0" err="1"/>
              <a:t>BootPoot</a:t>
            </a:r>
            <a:endParaRPr lang="en-US" dirty="0"/>
          </a:p>
        </p:txBody>
      </p:sp>
    </p:spTree>
    <p:extLst>
      <p:ext uri="{BB962C8B-B14F-4D97-AF65-F5344CB8AC3E}">
        <p14:creationId xmlns:p14="http://schemas.microsoft.com/office/powerpoint/2010/main" val="1137745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F5ECD-747F-D659-982A-75A700A5E8F2}"/>
              </a:ext>
            </a:extLst>
          </p:cNvPr>
          <p:cNvSpPr>
            <a:spLocks noGrp="1"/>
          </p:cNvSpPr>
          <p:nvPr>
            <p:ph type="title"/>
          </p:nvPr>
        </p:nvSpPr>
        <p:spPr/>
        <p:txBody>
          <a:bodyPr/>
          <a:lstStyle/>
          <a:p>
            <a:pPr lvl="0"/>
            <a:r>
              <a:rPr lang="en-US" sz="3600" b="0" i="0" kern="1200" dirty="0">
                <a:solidFill>
                  <a:schemeClr val="tx1"/>
                </a:solidFill>
                <a:effectLst/>
                <a:latin typeface="+mj-lt"/>
                <a:ea typeface="+mj-ea"/>
                <a:cs typeface="+mj-cs"/>
              </a:rPr>
              <a:t>Knowledge engineer’s development aids:</a:t>
            </a:r>
            <a:endParaRPr lang="en-US" dirty="0"/>
          </a:p>
        </p:txBody>
      </p:sp>
      <p:sp>
        <p:nvSpPr>
          <p:cNvPr id="3" name="Content Placeholder 2">
            <a:extLst>
              <a:ext uri="{FF2B5EF4-FFF2-40B4-BE49-F238E27FC236}">
                <a16:creationId xmlns:a16="http://schemas.microsoft.com/office/drawing/2014/main" id="{8767525E-02F7-2DF9-9C3F-E3CB9751D561}"/>
              </a:ext>
            </a:extLst>
          </p:cNvPr>
          <p:cNvSpPr>
            <a:spLocks noGrp="1"/>
          </p:cNvSpPr>
          <p:nvPr>
            <p:ph idx="1"/>
          </p:nvPr>
        </p:nvSpPr>
        <p:spPr/>
        <p:txBody>
          <a:bodyPr/>
          <a:lstStyle/>
          <a:p>
            <a:r>
              <a:rPr lang="en-US" sz="2400" b="0" i="0" kern="1200" dirty="0">
                <a:solidFill>
                  <a:schemeClr val="tx1"/>
                </a:solidFill>
                <a:effectLst/>
                <a:latin typeface="+mn-lt"/>
                <a:ea typeface="+mn-ea"/>
                <a:cs typeface="+mn-cs"/>
              </a:rPr>
              <a:t>The knowledge engineer’s development aids assist the knowledge engineer in the development of expert systems. </a:t>
            </a:r>
          </a:p>
          <a:p>
            <a:r>
              <a:rPr lang="en-US" sz="2400" b="0" i="0" kern="1200" dirty="0">
                <a:solidFill>
                  <a:schemeClr val="tx1"/>
                </a:solidFill>
                <a:effectLst/>
                <a:latin typeface="+mn-lt"/>
                <a:ea typeface="+mn-ea"/>
                <a:cs typeface="+mn-cs"/>
              </a:rPr>
              <a:t>These aids provide the capabilities necessary to build effective systems that are not provided by the other components. </a:t>
            </a:r>
          </a:p>
          <a:p>
            <a:r>
              <a:rPr lang="en-US" sz="2400" b="0" i="0" kern="1200" dirty="0">
                <a:solidFill>
                  <a:schemeClr val="tx1"/>
                </a:solidFill>
                <a:effectLst/>
                <a:latin typeface="+mn-lt"/>
                <a:ea typeface="+mn-ea"/>
                <a:cs typeface="+mn-cs"/>
              </a:rPr>
              <a:t>They include screen formatters, graphic development aids, and multipurpose editors.</a:t>
            </a:r>
          </a:p>
          <a:p>
            <a:endParaRPr lang="en-US" dirty="0"/>
          </a:p>
        </p:txBody>
      </p:sp>
    </p:spTree>
    <p:extLst>
      <p:ext uri="{BB962C8B-B14F-4D97-AF65-F5344CB8AC3E}">
        <p14:creationId xmlns:p14="http://schemas.microsoft.com/office/powerpoint/2010/main" val="2886922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7ED1-1155-2413-525B-EE6EC8FA5E49}"/>
              </a:ext>
            </a:extLst>
          </p:cNvPr>
          <p:cNvSpPr>
            <a:spLocks noGrp="1"/>
          </p:cNvSpPr>
          <p:nvPr>
            <p:ph type="title"/>
          </p:nvPr>
        </p:nvSpPr>
        <p:spPr/>
        <p:txBody>
          <a:bodyPr>
            <a:normAutofit/>
          </a:bodyPr>
          <a:lstStyle/>
          <a:p>
            <a:r>
              <a:rPr lang="en-US" sz="3600" b="0" i="0" kern="1200" dirty="0">
                <a:solidFill>
                  <a:schemeClr val="tx1"/>
                </a:solidFill>
                <a:effectLst/>
                <a:latin typeface="+mj-lt"/>
                <a:ea typeface="+mj-ea"/>
                <a:cs typeface="+mj-cs"/>
              </a:rPr>
              <a:t> Knowledge Acquisition </a:t>
            </a:r>
            <a:r>
              <a:rPr lang="en-US" dirty="0"/>
              <a:t>A</a:t>
            </a:r>
            <a:r>
              <a:rPr lang="en-US" sz="3600" b="0" i="0" kern="1200" dirty="0">
                <a:solidFill>
                  <a:schemeClr val="tx1"/>
                </a:solidFill>
                <a:effectLst/>
                <a:latin typeface="+mj-lt"/>
                <a:ea typeface="+mj-ea"/>
                <a:cs typeface="+mj-cs"/>
              </a:rPr>
              <a:t>ids</a:t>
            </a:r>
            <a:endParaRPr lang="en-US" dirty="0"/>
          </a:p>
        </p:txBody>
      </p:sp>
      <p:sp>
        <p:nvSpPr>
          <p:cNvPr id="3" name="Content Placeholder 2">
            <a:extLst>
              <a:ext uri="{FF2B5EF4-FFF2-40B4-BE49-F238E27FC236}">
                <a16:creationId xmlns:a16="http://schemas.microsoft.com/office/drawing/2014/main" id="{9E891B13-E211-3114-53F7-DFA818FE261F}"/>
              </a:ext>
            </a:extLst>
          </p:cNvPr>
          <p:cNvSpPr>
            <a:spLocks noGrp="1"/>
          </p:cNvSpPr>
          <p:nvPr>
            <p:ph idx="1"/>
          </p:nvPr>
        </p:nvSpPr>
        <p:spPr/>
        <p:txBody>
          <a:bodyPr>
            <a:normAutofit fontScale="92500" lnSpcReduction="10000"/>
          </a:bodyPr>
          <a:lstStyle/>
          <a:p>
            <a:pPr lvl="0"/>
            <a:r>
              <a:rPr lang="en-US" sz="3600" b="0" i="0" kern="1200" dirty="0">
                <a:solidFill>
                  <a:schemeClr val="tx1"/>
                </a:solidFill>
                <a:effectLst/>
                <a:latin typeface="+mj-lt"/>
                <a:ea typeface="+mj-ea"/>
                <a:cs typeface="+mj-cs"/>
              </a:rPr>
              <a:t>The knowledge acquisition subsystem controls the flow of new knowledge from the human experts to the knowledge base. </a:t>
            </a:r>
          </a:p>
          <a:p>
            <a:pPr lvl="0"/>
            <a:r>
              <a:rPr lang="en-US" sz="3600" b="0" i="0" kern="1200" dirty="0">
                <a:solidFill>
                  <a:schemeClr val="tx1"/>
                </a:solidFill>
                <a:effectLst/>
                <a:latin typeface="+mj-lt"/>
                <a:ea typeface="+mj-ea"/>
                <a:cs typeface="+mj-cs"/>
              </a:rPr>
              <a:t>It determines what new knowledge is needed or whether the received knowledge is indeed new, i.e. whether or not it is included in the knowledge base and if necessary, transmits them to the knowledge base.</a:t>
            </a:r>
          </a:p>
          <a:p>
            <a:endParaRPr lang="en-US" dirty="0"/>
          </a:p>
        </p:txBody>
      </p:sp>
    </p:spTree>
    <p:extLst>
      <p:ext uri="{BB962C8B-B14F-4D97-AF65-F5344CB8AC3E}">
        <p14:creationId xmlns:p14="http://schemas.microsoft.com/office/powerpoint/2010/main" val="29874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8072-43E9-1DD6-2035-BBA0543FAE28}"/>
              </a:ext>
            </a:extLst>
          </p:cNvPr>
          <p:cNvSpPr>
            <a:spLocks noGrp="1"/>
          </p:cNvSpPr>
          <p:nvPr>
            <p:ph type="title"/>
          </p:nvPr>
        </p:nvSpPr>
        <p:spPr/>
        <p:txBody>
          <a:bodyPr/>
          <a:lstStyle/>
          <a:p>
            <a:r>
              <a:rPr lang="en-US" dirty="0"/>
              <a:t>Expert Systems</a:t>
            </a:r>
          </a:p>
        </p:txBody>
      </p:sp>
      <p:sp>
        <p:nvSpPr>
          <p:cNvPr id="3" name="Content Placeholder 2">
            <a:extLst>
              <a:ext uri="{FF2B5EF4-FFF2-40B4-BE49-F238E27FC236}">
                <a16:creationId xmlns:a16="http://schemas.microsoft.com/office/drawing/2014/main" id="{93E78D30-9FF9-13F8-E8B8-B3C0487CD4F6}"/>
              </a:ext>
            </a:extLst>
          </p:cNvPr>
          <p:cNvSpPr>
            <a:spLocks noGrp="1"/>
          </p:cNvSpPr>
          <p:nvPr>
            <p:ph idx="1"/>
          </p:nvPr>
        </p:nvSpPr>
        <p:spPr/>
        <p:txBody>
          <a:bodyPr/>
          <a:lstStyle/>
          <a:p>
            <a:r>
              <a:rPr lang="en-US" dirty="0"/>
              <a:t>Solve complicated problems that would otherwise require extensive human expertise.</a:t>
            </a:r>
          </a:p>
          <a:p>
            <a:r>
              <a:rPr lang="en-US" dirty="0"/>
              <a:t>To do so, it simulates </a:t>
            </a:r>
            <a:r>
              <a:rPr lang="en-US" b="1" dirty="0">
                <a:solidFill>
                  <a:srgbClr val="FFFF00"/>
                </a:solidFill>
              </a:rPr>
              <a:t>human reasoning process </a:t>
            </a:r>
            <a:r>
              <a:rPr lang="en-US" dirty="0"/>
              <a:t>by applying specific knowledge and inferences.</a:t>
            </a:r>
          </a:p>
          <a:p>
            <a:r>
              <a:rPr lang="en-US" dirty="0"/>
              <a:t>Initially intended to assist humans in decision making, not to replace them but has migrated to the realm of replacing them.</a:t>
            </a:r>
          </a:p>
          <a:p>
            <a:r>
              <a:rPr lang="en-US" dirty="0"/>
              <a:t>Autonomous vehicles</a:t>
            </a:r>
          </a:p>
          <a:p>
            <a:r>
              <a:rPr lang="en-US" dirty="0"/>
              <a:t>Robotics</a:t>
            </a:r>
          </a:p>
          <a:p>
            <a:endParaRPr lang="en-US" dirty="0"/>
          </a:p>
          <a:p>
            <a:endParaRPr lang="en-US" dirty="0"/>
          </a:p>
        </p:txBody>
      </p:sp>
    </p:spTree>
    <p:extLst>
      <p:ext uri="{BB962C8B-B14F-4D97-AF65-F5344CB8AC3E}">
        <p14:creationId xmlns:p14="http://schemas.microsoft.com/office/powerpoint/2010/main" val="4157381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CF4D-6FFB-A6C8-260F-CF67CF173CB8}"/>
              </a:ext>
            </a:extLst>
          </p:cNvPr>
          <p:cNvSpPr>
            <a:spLocks noGrp="1"/>
          </p:cNvSpPr>
          <p:nvPr>
            <p:ph type="title"/>
          </p:nvPr>
        </p:nvSpPr>
        <p:spPr>
          <a:xfrm>
            <a:off x="680321" y="753228"/>
            <a:ext cx="9613861" cy="1080938"/>
          </a:xfrm>
        </p:spPr>
        <p:txBody>
          <a:bodyPr>
            <a:normAutofit/>
          </a:bodyPr>
          <a:lstStyle/>
          <a:p>
            <a:r>
              <a:rPr lang="en-US" dirty="0"/>
              <a:t>Reasoning or Inference engines</a:t>
            </a:r>
          </a:p>
        </p:txBody>
      </p:sp>
      <p:sp>
        <p:nvSpPr>
          <p:cNvPr id="3" name="Content Placeholder 2">
            <a:extLst>
              <a:ext uri="{FF2B5EF4-FFF2-40B4-BE49-F238E27FC236}">
                <a16:creationId xmlns:a16="http://schemas.microsoft.com/office/drawing/2014/main" id="{CCF27FA0-626E-3EF7-8504-5F8C3586F15D}"/>
              </a:ext>
            </a:extLst>
          </p:cNvPr>
          <p:cNvSpPr>
            <a:spLocks noGrp="1"/>
          </p:cNvSpPr>
          <p:nvPr>
            <p:ph idx="1"/>
          </p:nvPr>
        </p:nvSpPr>
        <p:spPr>
          <a:xfrm>
            <a:off x="680321" y="2336873"/>
            <a:ext cx="9613861" cy="3599316"/>
          </a:xfrm>
        </p:spPr>
        <p:txBody>
          <a:bodyPr>
            <a:normAutofit/>
          </a:bodyPr>
          <a:lstStyle/>
          <a:p>
            <a:pPr lvl="0"/>
            <a:r>
              <a:rPr lang="en-US" dirty="0"/>
              <a:t>Inference mechanisms that are used for manipulating the symbolic information and knowledge contained in the knowledge base in order to form a reasoning path towards the solution of a problem. </a:t>
            </a:r>
          </a:p>
          <a:p>
            <a:pPr lvl="0"/>
            <a:r>
              <a:rPr lang="en-US" dirty="0"/>
              <a:t>The inference engine component of the expert system shell is the foundation of the inference engine</a:t>
            </a:r>
          </a:p>
          <a:p>
            <a:pPr lvl="0"/>
            <a:r>
              <a:rPr lang="en-US" dirty="0"/>
              <a:t>The control logic for the expert system is based on the inference engine component. Normally, this component contains all the control logic required by the expert system.</a:t>
            </a:r>
          </a:p>
          <a:p>
            <a:endParaRPr lang="en-US" dirty="0"/>
          </a:p>
        </p:txBody>
      </p:sp>
    </p:spTree>
    <p:extLst>
      <p:ext uri="{BB962C8B-B14F-4D97-AF65-F5344CB8AC3E}">
        <p14:creationId xmlns:p14="http://schemas.microsoft.com/office/powerpoint/2010/main" val="2493692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DFA9-CFC0-AFE8-344C-CB8436C7ABD1}"/>
              </a:ext>
            </a:extLst>
          </p:cNvPr>
          <p:cNvSpPr>
            <a:spLocks noGrp="1"/>
          </p:cNvSpPr>
          <p:nvPr>
            <p:ph type="title"/>
          </p:nvPr>
        </p:nvSpPr>
        <p:spPr>
          <a:xfrm>
            <a:off x="680321" y="753228"/>
            <a:ext cx="9613861" cy="1080938"/>
          </a:xfrm>
        </p:spPr>
        <p:txBody>
          <a:bodyPr>
            <a:normAutofit/>
          </a:bodyPr>
          <a:lstStyle/>
          <a:p>
            <a:r>
              <a:rPr lang="en-US" dirty="0"/>
              <a:t>User-system Interfaces</a:t>
            </a:r>
          </a:p>
        </p:txBody>
      </p:sp>
      <p:sp>
        <p:nvSpPr>
          <p:cNvPr id="3" name="Content Placeholder 2">
            <a:extLst>
              <a:ext uri="{FF2B5EF4-FFF2-40B4-BE49-F238E27FC236}">
                <a16:creationId xmlns:a16="http://schemas.microsoft.com/office/drawing/2014/main" id="{A81C8888-A863-00C4-DF29-49A57878ABC0}"/>
              </a:ext>
            </a:extLst>
          </p:cNvPr>
          <p:cNvSpPr>
            <a:spLocks noGrp="1"/>
          </p:cNvSpPr>
          <p:nvPr>
            <p:ph idx="1"/>
          </p:nvPr>
        </p:nvSpPr>
        <p:spPr>
          <a:xfrm>
            <a:off x="680321" y="2336873"/>
            <a:ext cx="9613861" cy="3599316"/>
          </a:xfrm>
        </p:spPr>
        <p:txBody>
          <a:bodyPr>
            <a:normAutofit/>
          </a:bodyPr>
          <a:lstStyle/>
          <a:p>
            <a:pPr lvl="0"/>
            <a:r>
              <a:rPr lang="en-US" dirty="0"/>
              <a:t>The most important component is the user-system interface. </a:t>
            </a:r>
          </a:p>
          <a:p>
            <a:pPr lvl="0"/>
            <a:r>
              <a:rPr lang="en-US" dirty="0"/>
              <a:t>This represents the means of communication with the user. </a:t>
            </a:r>
          </a:p>
          <a:p>
            <a:pPr lvl="0"/>
            <a:r>
              <a:rPr lang="en-US" dirty="0"/>
              <a:t>Many components involved in expert system shells are designed to make the user-system interaction more flexible and friendly. Common features include graphic interfaces, menus, windows, explanation features and natural language dialogue. </a:t>
            </a:r>
          </a:p>
        </p:txBody>
      </p:sp>
    </p:spTree>
    <p:extLst>
      <p:ext uri="{BB962C8B-B14F-4D97-AF65-F5344CB8AC3E}">
        <p14:creationId xmlns:p14="http://schemas.microsoft.com/office/powerpoint/2010/main" val="3290740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AA69-CF30-4DC4-4584-4106CDA44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1F6B34-BEC0-9F53-7A45-10F6494AE73E}"/>
              </a:ext>
            </a:extLst>
          </p:cNvPr>
          <p:cNvSpPr>
            <a:spLocks noGrp="1"/>
          </p:cNvSpPr>
          <p:nvPr>
            <p:ph type="title"/>
          </p:nvPr>
        </p:nvSpPr>
        <p:spPr>
          <a:xfrm>
            <a:off x="680321" y="753228"/>
            <a:ext cx="9613861" cy="1080938"/>
          </a:xfrm>
        </p:spPr>
        <p:txBody>
          <a:bodyPr>
            <a:normAutofit/>
          </a:bodyPr>
          <a:lstStyle/>
          <a:p>
            <a:r>
              <a:rPr lang="en-US" dirty="0"/>
              <a:t>User-system Interfaces</a:t>
            </a:r>
          </a:p>
        </p:txBody>
      </p:sp>
      <p:sp>
        <p:nvSpPr>
          <p:cNvPr id="3" name="Content Placeholder 2">
            <a:extLst>
              <a:ext uri="{FF2B5EF4-FFF2-40B4-BE49-F238E27FC236}">
                <a16:creationId xmlns:a16="http://schemas.microsoft.com/office/drawing/2014/main" id="{9ED2733D-C7F2-DBF7-6295-09573ED54F55}"/>
              </a:ext>
            </a:extLst>
          </p:cNvPr>
          <p:cNvSpPr>
            <a:spLocks noGrp="1"/>
          </p:cNvSpPr>
          <p:nvPr>
            <p:ph idx="1"/>
          </p:nvPr>
        </p:nvSpPr>
        <p:spPr>
          <a:xfrm>
            <a:off x="680321" y="2336873"/>
            <a:ext cx="9613861" cy="3599316"/>
          </a:xfrm>
        </p:spPr>
        <p:txBody>
          <a:bodyPr>
            <a:normAutofit/>
          </a:bodyPr>
          <a:lstStyle/>
          <a:p>
            <a:pPr lvl="0"/>
            <a:r>
              <a:rPr lang="en-US" dirty="0"/>
              <a:t>It is important to ensure that the expert system shell provides complete user-system interface functionality for two reasons. </a:t>
            </a:r>
          </a:p>
          <a:p>
            <a:pPr lvl="0"/>
            <a:r>
              <a:rPr lang="en-US" dirty="0"/>
              <a:t>First, without a comprehensive user-system interface, the developed system will be more difficult for a user to learn and use. </a:t>
            </a:r>
          </a:p>
          <a:p>
            <a:pPr lvl="0"/>
            <a:r>
              <a:rPr lang="en-US" dirty="0"/>
              <a:t>Second, the knowledge engineer will have to develop the requisite user-system interface functionality, and this can take up a great deal of time and effort.</a:t>
            </a:r>
          </a:p>
        </p:txBody>
      </p:sp>
    </p:spTree>
    <p:extLst>
      <p:ext uri="{BB962C8B-B14F-4D97-AF65-F5344CB8AC3E}">
        <p14:creationId xmlns:p14="http://schemas.microsoft.com/office/powerpoint/2010/main" val="387092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A46B-773A-EF06-938B-92A8F147CB4A}"/>
              </a:ext>
            </a:extLst>
          </p:cNvPr>
          <p:cNvSpPr>
            <a:spLocks noGrp="1"/>
          </p:cNvSpPr>
          <p:nvPr>
            <p:ph type="title"/>
          </p:nvPr>
        </p:nvSpPr>
        <p:spPr>
          <a:xfrm>
            <a:off x="680321" y="753228"/>
            <a:ext cx="9613861" cy="1080938"/>
          </a:xfrm>
        </p:spPr>
        <p:txBody>
          <a:bodyPr/>
          <a:lstStyle/>
          <a:p>
            <a:pPr lvl="0"/>
            <a:r>
              <a:rPr lang="en-US" dirty="0"/>
              <a:t>Explanation Facilities</a:t>
            </a:r>
          </a:p>
        </p:txBody>
      </p:sp>
      <p:sp>
        <p:nvSpPr>
          <p:cNvPr id="3" name="Content Placeholder 2">
            <a:extLst>
              <a:ext uri="{FF2B5EF4-FFF2-40B4-BE49-F238E27FC236}">
                <a16:creationId xmlns:a16="http://schemas.microsoft.com/office/drawing/2014/main" id="{7B4ED1A3-5FB0-D51E-7FC2-A754A7FDC5D6}"/>
              </a:ext>
            </a:extLst>
          </p:cNvPr>
          <p:cNvSpPr>
            <a:spLocks noGrp="1"/>
          </p:cNvSpPr>
          <p:nvPr>
            <p:ph idx="1"/>
          </p:nvPr>
        </p:nvSpPr>
        <p:spPr>
          <a:xfrm>
            <a:off x="681037" y="2336800"/>
            <a:ext cx="9729055" cy="3598863"/>
          </a:xfrm>
        </p:spPr>
        <p:txBody>
          <a:bodyPr>
            <a:normAutofit/>
          </a:bodyPr>
          <a:lstStyle/>
          <a:p>
            <a:pPr lvl="0"/>
            <a:r>
              <a:rPr lang="en-US" dirty="0"/>
              <a:t>This is a subsystem that explains the system’s actions by trying to give reasons why a certain cause of action or a certain conclusion was chosen by an Expert System.</a:t>
            </a:r>
          </a:p>
          <a:p>
            <a:pPr lvl="0"/>
            <a:r>
              <a:rPr lang="en-US" dirty="0"/>
              <a:t>The explanation can range from how the final or intermediate solutions were arrived at to justifying the need for additional data.</a:t>
            </a:r>
          </a:p>
          <a:p>
            <a:pPr lvl="0"/>
            <a:r>
              <a:rPr lang="en-US" dirty="0"/>
              <a:t>Can anyone say IRS AUDIT?</a:t>
            </a:r>
          </a:p>
        </p:txBody>
      </p:sp>
    </p:spTree>
    <p:extLst>
      <p:ext uri="{BB962C8B-B14F-4D97-AF65-F5344CB8AC3E}">
        <p14:creationId xmlns:p14="http://schemas.microsoft.com/office/powerpoint/2010/main" val="2656753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E200-F766-4E1D-2180-8D41CE2572E0}"/>
              </a:ext>
            </a:extLst>
          </p:cNvPr>
          <p:cNvSpPr>
            <a:spLocks noGrp="1"/>
          </p:cNvSpPr>
          <p:nvPr>
            <p:ph type="title"/>
          </p:nvPr>
        </p:nvSpPr>
        <p:spPr/>
        <p:txBody>
          <a:bodyPr/>
          <a:lstStyle/>
          <a:p>
            <a:r>
              <a:rPr lang="en-US" dirty="0"/>
              <a:t>Language Interfaces</a:t>
            </a:r>
          </a:p>
        </p:txBody>
      </p:sp>
      <p:sp>
        <p:nvSpPr>
          <p:cNvPr id="3" name="Content Placeholder 2">
            <a:extLst>
              <a:ext uri="{FF2B5EF4-FFF2-40B4-BE49-F238E27FC236}">
                <a16:creationId xmlns:a16="http://schemas.microsoft.com/office/drawing/2014/main" id="{332449E8-5A94-6EC0-9196-B5DD115D2078}"/>
              </a:ext>
            </a:extLst>
          </p:cNvPr>
          <p:cNvSpPr>
            <a:spLocks noGrp="1"/>
          </p:cNvSpPr>
          <p:nvPr>
            <p:ph idx="1"/>
          </p:nvPr>
        </p:nvSpPr>
        <p:spPr/>
        <p:txBody>
          <a:bodyPr/>
          <a:lstStyle/>
          <a:p>
            <a:r>
              <a:rPr lang="en-US" sz="2400" b="0" i="0" kern="1200" dirty="0">
                <a:solidFill>
                  <a:schemeClr val="tx1"/>
                </a:solidFill>
                <a:effectLst/>
                <a:latin typeface="+mn-lt"/>
                <a:ea typeface="+mn-ea"/>
                <a:cs typeface="+mn-cs"/>
              </a:rPr>
              <a:t>Language interfaces are important when the expert system design calls for the system to perform data manipulation, which is not included in the ES  technology. </a:t>
            </a:r>
          </a:p>
          <a:p>
            <a:r>
              <a:rPr lang="en-US" sz="2400" b="0" i="0" kern="1200" dirty="0">
                <a:solidFill>
                  <a:schemeClr val="tx1"/>
                </a:solidFill>
                <a:effectLst/>
                <a:latin typeface="+mn-lt"/>
                <a:ea typeface="+mn-ea"/>
                <a:cs typeface="+mn-cs"/>
              </a:rPr>
              <a:t>The language interface functions provided with most expert system shells allow the expert system builder to interface the expert system with programs external to it.</a:t>
            </a:r>
          </a:p>
          <a:p>
            <a:endParaRPr lang="en-US" dirty="0"/>
          </a:p>
        </p:txBody>
      </p:sp>
    </p:spTree>
    <p:extLst>
      <p:ext uri="{BB962C8B-B14F-4D97-AF65-F5344CB8AC3E}">
        <p14:creationId xmlns:p14="http://schemas.microsoft.com/office/powerpoint/2010/main" val="860937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92F8-B35D-2BA2-5F4D-05237CCE2376}"/>
              </a:ext>
            </a:extLst>
          </p:cNvPr>
          <p:cNvSpPr>
            <a:spLocks noGrp="1"/>
          </p:cNvSpPr>
          <p:nvPr>
            <p:ph type="title"/>
          </p:nvPr>
        </p:nvSpPr>
        <p:spPr/>
        <p:txBody>
          <a:bodyPr/>
          <a:lstStyle/>
          <a:p>
            <a:r>
              <a:rPr lang="en-US" dirty="0"/>
              <a:t>Simulates judgement and behavior of humans</a:t>
            </a:r>
          </a:p>
        </p:txBody>
      </p:sp>
      <p:pic>
        <p:nvPicPr>
          <p:cNvPr id="5122" name="Picture 2" descr="Crazy homeless guy – the mirror inquirer">
            <a:extLst>
              <a:ext uri="{FF2B5EF4-FFF2-40B4-BE49-F238E27FC236}">
                <a16:creationId xmlns:a16="http://schemas.microsoft.com/office/drawing/2014/main" id="{2D6F59AB-EDBA-2E1C-2BF1-6D894EE5B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465" y="2970946"/>
            <a:ext cx="209550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sign Toscano The Skeleton Thinker Statue | Halloween">
            <a:extLst>
              <a:ext uri="{FF2B5EF4-FFF2-40B4-BE49-F238E27FC236}">
                <a16:creationId xmlns:a16="http://schemas.microsoft.com/office/drawing/2014/main" id="{C9B2C85F-C5AA-28E4-1F56-B9CF3AD78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745" y="2271273"/>
            <a:ext cx="4421506" cy="442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92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3060-EBED-8B8C-F96E-8B1D0BE9A024}"/>
              </a:ext>
            </a:extLst>
          </p:cNvPr>
          <p:cNvSpPr>
            <a:spLocks noGrp="1"/>
          </p:cNvSpPr>
          <p:nvPr>
            <p:ph type="title"/>
          </p:nvPr>
        </p:nvSpPr>
        <p:spPr>
          <a:xfrm>
            <a:off x="680321" y="753228"/>
            <a:ext cx="9613861" cy="1080938"/>
          </a:xfrm>
        </p:spPr>
        <p:txBody>
          <a:bodyPr/>
          <a:lstStyle/>
          <a:p>
            <a:r>
              <a:rPr lang="en-US" dirty="0"/>
              <a:t>Heuristic Strategies</a:t>
            </a:r>
          </a:p>
        </p:txBody>
      </p:sp>
      <p:sp>
        <p:nvSpPr>
          <p:cNvPr id="3" name="Text Placeholder 2">
            <a:extLst>
              <a:ext uri="{FF2B5EF4-FFF2-40B4-BE49-F238E27FC236}">
                <a16:creationId xmlns:a16="http://schemas.microsoft.com/office/drawing/2014/main" id="{00A6F64F-278A-C65C-23B1-D010ACC3BA49}"/>
              </a:ext>
            </a:extLst>
          </p:cNvPr>
          <p:cNvSpPr>
            <a:spLocks noGrp="1"/>
          </p:cNvSpPr>
          <p:nvPr>
            <p:ph idx="1"/>
          </p:nvPr>
        </p:nvSpPr>
        <p:spPr>
          <a:xfrm>
            <a:off x="680321" y="2336873"/>
            <a:ext cx="9613861" cy="3599316"/>
          </a:xfrm>
        </p:spPr>
        <p:txBody>
          <a:bodyPr/>
          <a:lstStyle/>
          <a:p>
            <a:r>
              <a:rPr lang="en-US" dirty="0"/>
              <a:t>Generate and test</a:t>
            </a:r>
          </a:p>
          <a:p>
            <a:r>
              <a:rPr lang="en-US" dirty="0"/>
              <a:t>Best first search</a:t>
            </a:r>
          </a:p>
          <a:p>
            <a:r>
              <a:rPr lang="en-US" dirty="0"/>
              <a:t>Hill Climbing – Greedy local search</a:t>
            </a:r>
          </a:p>
        </p:txBody>
      </p:sp>
      <p:pic>
        <p:nvPicPr>
          <p:cNvPr id="4098" name="Picture 2" descr="Local search and the hill climbing algorithm | A.I. Maker">
            <a:extLst>
              <a:ext uri="{FF2B5EF4-FFF2-40B4-BE49-F238E27FC236}">
                <a16:creationId xmlns:a16="http://schemas.microsoft.com/office/drawing/2014/main" id="{F0700E53-01FD-9908-6457-558538CB2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255" y="3657600"/>
            <a:ext cx="4295775" cy="2933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limb emoji | AI Emoji Generator">
            <a:extLst>
              <a:ext uri="{FF2B5EF4-FFF2-40B4-BE49-F238E27FC236}">
                <a16:creationId xmlns:a16="http://schemas.microsoft.com/office/drawing/2014/main" id="{DE200039-A427-F59C-40E9-245BFC188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262" y="2476912"/>
            <a:ext cx="3813908" cy="39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634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24E7-3F24-68E0-C3A0-43F51B001FD1}"/>
              </a:ext>
            </a:extLst>
          </p:cNvPr>
          <p:cNvSpPr>
            <a:spLocks noGrp="1"/>
          </p:cNvSpPr>
          <p:nvPr>
            <p:ph type="title"/>
          </p:nvPr>
        </p:nvSpPr>
        <p:spPr/>
        <p:txBody>
          <a:bodyPr>
            <a:normAutofit/>
          </a:bodyPr>
          <a:lstStyle/>
          <a:p>
            <a:r>
              <a:rPr lang="en-US" sz="3600" b="0" i="0" kern="1200" dirty="0">
                <a:solidFill>
                  <a:schemeClr val="tx1"/>
                </a:solidFill>
                <a:effectLst/>
                <a:latin typeface="+mj-lt"/>
                <a:ea typeface="+mj-ea"/>
                <a:cs typeface="+mj-cs"/>
              </a:rPr>
              <a:t> Interface Function</a:t>
            </a:r>
            <a:endParaRPr lang="en-US" dirty="0"/>
          </a:p>
        </p:txBody>
      </p:sp>
      <p:sp>
        <p:nvSpPr>
          <p:cNvPr id="3" name="Content Placeholder 2">
            <a:extLst>
              <a:ext uri="{FF2B5EF4-FFF2-40B4-BE49-F238E27FC236}">
                <a16:creationId xmlns:a16="http://schemas.microsoft.com/office/drawing/2014/main" id="{7EAD42F7-5B09-71AE-B409-62D5DA0F66EE}"/>
              </a:ext>
            </a:extLst>
          </p:cNvPr>
          <p:cNvSpPr>
            <a:spLocks noGrp="1"/>
          </p:cNvSpPr>
          <p:nvPr>
            <p:ph idx="1"/>
          </p:nvPr>
        </p:nvSpPr>
        <p:spPr/>
        <p:txBody>
          <a:bodyPr/>
          <a:lstStyle/>
          <a:p>
            <a:r>
              <a:rPr lang="en-US" sz="2400" b="0" i="0" kern="1200" dirty="0">
                <a:solidFill>
                  <a:schemeClr val="tx1"/>
                </a:solidFill>
                <a:effectLst/>
                <a:latin typeface="+mj-lt"/>
                <a:ea typeface="+mj-ea"/>
                <a:cs typeface="+mj-cs"/>
              </a:rPr>
              <a:t>The language interface functions provided with most expert system shells allow the expert system builder to interface the expert system with programs external to it.</a:t>
            </a:r>
            <a:endParaRPr lang="en-US" dirty="0"/>
          </a:p>
        </p:txBody>
      </p:sp>
    </p:spTree>
    <p:extLst>
      <p:ext uri="{BB962C8B-B14F-4D97-AF65-F5344CB8AC3E}">
        <p14:creationId xmlns:p14="http://schemas.microsoft.com/office/powerpoint/2010/main" val="56775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D82C-4D8B-5A49-24F7-607B8BE7F3FE}"/>
              </a:ext>
            </a:extLst>
          </p:cNvPr>
          <p:cNvSpPr>
            <a:spLocks noGrp="1"/>
          </p:cNvSpPr>
          <p:nvPr>
            <p:ph type="title"/>
          </p:nvPr>
        </p:nvSpPr>
        <p:spPr/>
        <p:txBody>
          <a:bodyPr/>
          <a:lstStyle/>
          <a:p>
            <a:r>
              <a:rPr lang="en-US" dirty="0"/>
              <a:t>Working storage</a:t>
            </a:r>
          </a:p>
        </p:txBody>
      </p:sp>
      <p:sp>
        <p:nvSpPr>
          <p:cNvPr id="3" name="Content Placeholder 2">
            <a:extLst>
              <a:ext uri="{FF2B5EF4-FFF2-40B4-BE49-F238E27FC236}">
                <a16:creationId xmlns:a16="http://schemas.microsoft.com/office/drawing/2014/main" id="{ADE8C18E-86AC-888C-09B0-141E74A04872}"/>
              </a:ext>
            </a:extLst>
          </p:cNvPr>
          <p:cNvSpPr>
            <a:spLocks noGrp="1"/>
          </p:cNvSpPr>
          <p:nvPr>
            <p:ph idx="1"/>
          </p:nvPr>
        </p:nvSpPr>
        <p:spPr/>
        <p:txBody>
          <a:bodyPr/>
          <a:lstStyle/>
          <a:p>
            <a:r>
              <a:rPr lang="en-US" dirty="0"/>
              <a:t>Database</a:t>
            </a:r>
          </a:p>
          <a:p>
            <a:r>
              <a:rPr lang="en-US" dirty="0"/>
              <a:t>Tables</a:t>
            </a:r>
          </a:p>
          <a:p>
            <a:r>
              <a:rPr lang="en-US" dirty="0"/>
              <a:t>Arrays</a:t>
            </a:r>
          </a:p>
          <a:p>
            <a:r>
              <a:rPr lang="en-US" dirty="0"/>
              <a:t>Potentially external sources</a:t>
            </a:r>
          </a:p>
        </p:txBody>
      </p:sp>
    </p:spTree>
    <p:extLst>
      <p:ext uri="{BB962C8B-B14F-4D97-AF65-F5344CB8AC3E}">
        <p14:creationId xmlns:p14="http://schemas.microsoft.com/office/powerpoint/2010/main" val="883326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1CCB6-905F-4FB4-48C1-F8E347FC8585}"/>
              </a:ext>
            </a:extLst>
          </p:cNvPr>
          <p:cNvSpPr>
            <a:spLocks noGrp="1"/>
          </p:cNvSpPr>
          <p:nvPr>
            <p:ph type="title"/>
          </p:nvPr>
        </p:nvSpPr>
        <p:spPr/>
        <p:txBody>
          <a:bodyPr/>
          <a:lstStyle/>
          <a:p>
            <a:r>
              <a:rPr lang="en-US" dirty="0"/>
              <a:t>Inference Engine</a:t>
            </a:r>
          </a:p>
        </p:txBody>
      </p:sp>
      <p:sp>
        <p:nvSpPr>
          <p:cNvPr id="5" name="Content Placeholder 4">
            <a:extLst>
              <a:ext uri="{FF2B5EF4-FFF2-40B4-BE49-F238E27FC236}">
                <a16:creationId xmlns:a16="http://schemas.microsoft.com/office/drawing/2014/main" id="{AAA51BD3-75FC-C67B-BC74-80A8073485B4}"/>
              </a:ext>
            </a:extLst>
          </p:cNvPr>
          <p:cNvSpPr>
            <a:spLocks noGrp="1"/>
          </p:cNvSpPr>
          <p:nvPr>
            <p:ph idx="1"/>
          </p:nvPr>
        </p:nvSpPr>
        <p:spPr>
          <a:xfrm>
            <a:off x="789736" y="2360319"/>
            <a:ext cx="9613861" cy="3599316"/>
          </a:xfrm>
        </p:spPr>
        <p:txBody>
          <a:bodyPr/>
          <a:lstStyle/>
          <a:p>
            <a:r>
              <a:rPr lang="en-US" dirty="0"/>
              <a:t>Key component</a:t>
            </a:r>
          </a:p>
          <a:p>
            <a:r>
              <a:rPr lang="en-US" dirty="0"/>
              <a:t>Applies logic rules to knowledge base</a:t>
            </a:r>
          </a:p>
          <a:p>
            <a:r>
              <a:rPr lang="en-US" dirty="0"/>
              <a:t>Deduces new information</a:t>
            </a:r>
          </a:p>
        </p:txBody>
      </p:sp>
      <p:sp>
        <p:nvSpPr>
          <p:cNvPr id="2" name="AutoShape 2" descr="Inference-Engine">
            <a:extLst>
              <a:ext uri="{FF2B5EF4-FFF2-40B4-BE49-F238E27FC236}">
                <a16:creationId xmlns:a16="http://schemas.microsoft.com/office/drawing/2014/main" id="{15CBF356-1F3E-FAB5-3B88-E31DFCA22824}"/>
              </a:ext>
            </a:extLst>
          </p:cNvPr>
          <p:cNvSpPr>
            <a:spLocks noChangeAspect="1" noChangeArrowheads="1"/>
          </p:cNvSpPr>
          <p:nvPr/>
        </p:nvSpPr>
        <p:spPr bwMode="auto">
          <a:xfrm>
            <a:off x="6053015" y="33000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8674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BDAE-2095-8789-7A35-A8A98DB08609}"/>
              </a:ext>
            </a:extLst>
          </p:cNvPr>
          <p:cNvSpPr>
            <a:spLocks noGrp="1"/>
          </p:cNvSpPr>
          <p:nvPr>
            <p:ph type="title"/>
          </p:nvPr>
        </p:nvSpPr>
        <p:spPr>
          <a:xfrm>
            <a:off x="680321" y="753228"/>
            <a:ext cx="9613861" cy="1080938"/>
          </a:xfrm>
        </p:spPr>
        <p:txBody>
          <a:bodyPr/>
          <a:lstStyle/>
          <a:p>
            <a:r>
              <a:rPr lang="en-US" dirty="0"/>
              <a:t>Expert Systems</a:t>
            </a:r>
          </a:p>
        </p:txBody>
      </p:sp>
      <p:sp>
        <p:nvSpPr>
          <p:cNvPr id="3" name="Content Placeholder 2">
            <a:extLst>
              <a:ext uri="{FF2B5EF4-FFF2-40B4-BE49-F238E27FC236}">
                <a16:creationId xmlns:a16="http://schemas.microsoft.com/office/drawing/2014/main" id="{9ED956A7-5453-3052-B862-F707D0F0D814}"/>
              </a:ext>
            </a:extLst>
          </p:cNvPr>
          <p:cNvSpPr>
            <a:spLocks noGrp="1"/>
          </p:cNvSpPr>
          <p:nvPr>
            <p:ph idx="1"/>
          </p:nvPr>
        </p:nvSpPr>
        <p:spPr>
          <a:xfrm>
            <a:off x="680321" y="2336873"/>
            <a:ext cx="8237033" cy="3599316"/>
          </a:xfrm>
        </p:spPr>
        <p:txBody>
          <a:bodyPr>
            <a:normAutofit/>
          </a:bodyPr>
          <a:lstStyle/>
          <a:p>
            <a:r>
              <a:rPr lang="en-US" dirty="0"/>
              <a:t>A mechanical device or system, which can think contemplate, observe, listen, walk, speak, and sense like a human.</a:t>
            </a:r>
          </a:p>
          <a:p>
            <a:r>
              <a:rPr lang="en-US" dirty="0">
                <a:solidFill>
                  <a:srgbClr val="FFFF00"/>
                </a:solidFill>
              </a:rPr>
              <a:t>Expert system </a:t>
            </a:r>
            <a:r>
              <a:rPr lang="en-US" dirty="0"/>
              <a:t>can be integrated with robotics to merge human intelligence with machines, so as to achieve smart work like that of humans by embedding features such as reasoning, knowledge/intelligence, and problem-solving capabilities. </a:t>
            </a:r>
          </a:p>
          <a:p>
            <a:endParaRPr lang="en-US" dirty="0"/>
          </a:p>
        </p:txBody>
      </p:sp>
      <p:sp>
        <p:nvSpPr>
          <p:cNvPr id="10" name="TextBox 9">
            <a:extLst>
              <a:ext uri="{FF2B5EF4-FFF2-40B4-BE49-F238E27FC236}">
                <a16:creationId xmlns:a16="http://schemas.microsoft.com/office/drawing/2014/main" id="{85F9035C-9F43-39DF-29DA-FDFC580F646A}"/>
              </a:ext>
            </a:extLst>
          </p:cNvPr>
          <p:cNvSpPr txBox="1"/>
          <p:nvPr/>
        </p:nvSpPr>
        <p:spPr>
          <a:xfrm>
            <a:off x="8128000" y="6173801"/>
            <a:ext cx="6096000" cy="369332"/>
          </a:xfrm>
          <a:prstGeom prst="rect">
            <a:avLst/>
          </a:prstGeom>
          <a:noFill/>
        </p:spPr>
        <p:txBody>
          <a:bodyPr wrap="square">
            <a:spAutoFit/>
          </a:bodyPr>
          <a:lstStyle/>
          <a:p>
            <a:r>
              <a:rPr lang="en-US" sz="1800" kern="1200" dirty="0">
                <a:solidFill>
                  <a:schemeClr val="tx1"/>
                </a:solidFill>
                <a:effectLst/>
                <a:latin typeface="+mn-lt"/>
                <a:ea typeface="+mn-ea"/>
                <a:cs typeface="+mn-cs"/>
              </a:rPr>
              <a:t>Ajay K. S. </a:t>
            </a:r>
            <a:r>
              <a:rPr lang="en-US" sz="1800" kern="1200" dirty="0" err="1">
                <a:solidFill>
                  <a:schemeClr val="tx1"/>
                </a:solidFill>
                <a:effectLst/>
                <a:latin typeface="+mn-lt"/>
                <a:ea typeface="+mn-ea"/>
                <a:cs typeface="+mn-cs"/>
              </a:rPr>
              <a:t>Singholi</a:t>
            </a:r>
            <a:r>
              <a:rPr lang="en-US" sz="1800" kern="1200" dirty="0">
                <a:solidFill>
                  <a:schemeClr val="tx1"/>
                </a:solidFill>
                <a:effectLst/>
                <a:latin typeface="+mn-lt"/>
                <a:ea typeface="+mn-ea"/>
                <a:cs typeface="+mn-cs"/>
              </a:rPr>
              <a:t> &amp; Divya Agarwal</a:t>
            </a:r>
          </a:p>
        </p:txBody>
      </p:sp>
      <p:pic>
        <p:nvPicPr>
          <p:cNvPr id="2050" name="Picture 2" descr="Ameca - Engineered Arts">
            <a:extLst>
              <a:ext uri="{FF2B5EF4-FFF2-40B4-BE49-F238E27FC236}">
                <a16:creationId xmlns:a16="http://schemas.microsoft.com/office/drawing/2014/main" id="{05943D8B-1DC7-3045-0F35-5292ED1F4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9289" y="2336874"/>
            <a:ext cx="3083096" cy="308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7206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3566-72B8-1ACC-5C60-6DC7F76F85CE}"/>
              </a:ext>
            </a:extLst>
          </p:cNvPr>
          <p:cNvSpPr>
            <a:spLocks noGrp="1"/>
          </p:cNvSpPr>
          <p:nvPr>
            <p:ph type="title"/>
          </p:nvPr>
        </p:nvSpPr>
        <p:spPr/>
        <p:txBody>
          <a:bodyPr/>
          <a:lstStyle/>
          <a:p>
            <a:r>
              <a:rPr lang="en-US" dirty="0"/>
              <a:t>Conflicting Rules</a:t>
            </a:r>
          </a:p>
        </p:txBody>
      </p:sp>
      <p:sp>
        <p:nvSpPr>
          <p:cNvPr id="3" name="Content Placeholder 2">
            <a:extLst>
              <a:ext uri="{FF2B5EF4-FFF2-40B4-BE49-F238E27FC236}">
                <a16:creationId xmlns:a16="http://schemas.microsoft.com/office/drawing/2014/main" id="{B952666F-16DC-D946-87B1-E62F9985B680}"/>
              </a:ext>
            </a:extLst>
          </p:cNvPr>
          <p:cNvSpPr>
            <a:spLocks noGrp="1"/>
          </p:cNvSpPr>
          <p:nvPr>
            <p:ph idx="1"/>
          </p:nvPr>
        </p:nvSpPr>
        <p:spPr/>
        <p:txBody>
          <a:bodyPr/>
          <a:lstStyle/>
          <a:p>
            <a:r>
              <a:rPr lang="en-US" dirty="0"/>
              <a:t>Major issue </a:t>
            </a:r>
          </a:p>
          <a:p>
            <a:r>
              <a:rPr lang="en-US" dirty="0"/>
              <a:t>Typically resolved in testing phase</a:t>
            </a:r>
          </a:p>
          <a:p>
            <a:endParaRPr lang="en-US" dirty="0"/>
          </a:p>
        </p:txBody>
      </p:sp>
    </p:spTree>
    <p:extLst>
      <p:ext uri="{BB962C8B-B14F-4D97-AF65-F5344CB8AC3E}">
        <p14:creationId xmlns:p14="http://schemas.microsoft.com/office/powerpoint/2010/main" val="1812789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8EB2-9505-9564-37A5-FDBA7E8C0F27}"/>
              </a:ext>
            </a:extLst>
          </p:cNvPr>
          <p:cNvSpPr>
            <a:spLocks noGrp="1"/>
          </p:cNvSpPr>
          <p:nvPr>
            <p:ph type="title"/>
          </p:nvPr>
        </p:nvSpPr>
        <p:spPr/>
        <p:txBody>
          <a:bodyPr/>
          <a:lstStyle/>
          <a:p>
            <a:r>
              <a:rPr lang="en-US" dirty="0"/>
              <a:t>Advantages of Expert System</a:t>
            </a:r>
          </a:p>
        </p:txBody>
      </p:sp>
      <p:sp>
        <p:nvSpPr>
          <p:cNvPr id="3" name="Content Placeholder 2">
            <a:extLst>
              <a:ext uri="{FF2B5EF4-FFF2-40B4-BE49-F238E27FC236}">
                <a16:creationId xmlns:a16="http://schemas.microsoft.com/office/drawing/2014/main" id="{1FBDB818-F789-305B-98E7-AC54474B1AAD}"/>
              </a:ext>
            </a:extLst>
          </p:cNvPr>
          <p:cNvSpPr>
            <a:spLocks noGrp="1"/>
          </p:cNvSpPr>
          <p:nvPr>
            <p:ph idx="1"/>
          </p:nvPr>
        </p:nvSpPr>
        <p:spPr/>
        <p:txBody>
          <a:bodyPr/>
          <a:lstStyle/>
          <a:p>
            <a:r>
              <a:rPr lang="en-US" dirty="0"/>
              <a:t>Roll-you-own for your own discipline or problem</a:t>
            </a:r>
          </a:p>
          <a:p>
            <a:r>
              <a:rPr lang="en-US" dirty="0"/>
              <a:t>Outsourcing knowledge base is not required</a:t>
            </a:r>
          </a:p>
          <a:p>
            <a:r>
              <a:rPr lang="en-US" dirty="0"/>
              <a:t>Emulates how humans think and solve problems</a:t>
            </a:r>
          </a:p>
          <a:p>
            <a:r>
              <a:rPr lang="en-US" dirty="0"/>
              <a:t> Known AI mechanism</a:t>
            </a:r>
          </a:p>
          <a:p>
            <a:r>
              <a:rPr lang="en-US" dirty="0"/>
              <a:t>Ability to obtain a considerable amount of knowledge within a domain</a:t>
            </a:r>
          </a:p>
          <a:p>
            <a:r>
              <a:rPr lang="en-US" dirty="0"/>
              <a:t>Minimal reaction time</a:t>
            </a:r>
          </a:p>
          <a:p>
            <a:r>
              <a:rPr lang="en-US" dirty="0"/>
              <a:t>Can handle complex problems</a:t>
            </a:r>
          </a:p>
        </p:txBody>
      </p:sp>
    </p:spTree>
    <p:extLst>
      <p:ext uri="{BB962C8B-B14F-4D97-AF65-F5344CB8AC3E}">
        <p14:creationId xmlns:p14="http://schemas.microsoft.com/office/powerpoint/2010/main" val="2510122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F777-EF9A-6D34-FB19-E616484F215E}"/>
              </a:ext>
            </a:extLst>
          </p:cNvPr>
          <p:cNvSpPr>
            <a:spLocks noGrp="1"/>
          </p:cNvSpPr>
          <p:nvPr>
            <p:ph type="title"/>
          </p:nvPr>
        </p:nvSpPr>
        <p:spPr/>
        <p:txBody>
          <a:bodyPr/>
          <a:lstStyle/>
          <a:p>
            <a:r>
              <a:rPr lang="en-US" dirty="0"/>
              <a:t>Scalability</a:t>
            </a:r>
          </a:p>
        </p:txBody>
      </p:sp>
      <p:sp>
        <p:nvSpPr>
          <p:cNvPr id="3" name="Content Placeholder 2">
            <a:extLst>
              <a:ext uri="{FF2B5EF4-FFF2-40B4-BE49-F238E27FC236}">
                <a16:creationId xmlns:a16="http://schemas.microsoft.com/office/drawing/2014/main" id="{4450515E-25CB-AB61-7BF3-F8C647720CAB}"/>
              </a:ext>
            </a:extLst>
          </p:cNvPr>
          <p:cNvSpPr>
            <a:spLocks noGrp="1"/>
          </p:cNvSpPr>
          <p:nvPr>
            <p:ph idx="1"/>
          </p:nvPr>
        </p:nvSpPr>
        <p:spPr/>
        <p:txBody>
          <a:bodyPr/>
          <a:lstStyle/>
          <a:p>
            <a:r>
              <a:rPr lang="en-US" dirty="0"/>
              <a:t>Knowledge base</a:t>
            </a:r>
          </a:p>
          <a:p>
            <a:r>
              <a:rPr lang="en-US" dirty="0"/>
              <a:t>Inference </a:t>
            </a:r>
            <a:r>
              <a:rPr lang="en-US" dirty="0" err="1"/>
              <a:t>engin</a:t>
            </a:r>
            <a:endParaRPr lang="en-US" dirty="0"/>
          </a:p>
          <a:p>
            <a:r>
              <a:rPr lang="en-US" dirty="0"/>
              <a:t>User interface</a:t>
            </a:r>
          </a:p>
        </p:txBody>
      </p:sp>
    </p:spTree>
    <p:extLst>
      <p:ext uri="{BB962C8B-B14F-4D97-AF65-F5344CB8AC3E}">
        <p14:creationId xmlns:p14="http://schemas.microsoft.com/office/powerpoint/2010/main" val="2511993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7783-0F20-E59A-06C4-E70577F0BD44}"/>
              </a:ext>
            </a:extLst>
          </p:cNvPr>
          <p:cNvSpPr>
            <a:spLocks noGrp="1"/>
          </p:cNvSpPr>
          <p:nvPr>
            <p:ph type="title"/>
          </p:nvPr>
        </p:nvSpPr>
        <p:spPr/>
        <p:txBody>
          <a:bodyPr/>
          <a:lstStyle/>
          <a:p>
            <a:r>
              <a:rPr lang="en-US" dirty="0"/>
              <a:t>Disadvantages</a:t>
            </a:r>
          </a:p>
        </p:txBody>
      </p:sp>
      <p:sp>
        <p:nvSpPr>
          <p:cNvPr id="3" name="Content Placeholder 2">
            <a:extLst>
              <a:ext uri="{FF2B5EF4-FFF2-40B4-BE49-F238E27FC236}">
                <a16:creationId xmlns:a16="http://schemas.microsoft.com/office/drawing/2014/main" id="{0A858818-3336-D4C6-C987-8F4DBFDA50C5}"/>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111111"/>
                </a:solidFill>
                <a:effectLst/>
                <a:latin typeface="-apple-system"/>
              </a:rPr>
              <a:t>Time required to initially set up Expert Systems</a:t>
            </a:r>
          </a:p>
          <a:p>
            <a:pPr algn="l">
              <a:buFont typeface="Arial" panose="020B0604020202020204" pitchFamily="34" charset="0"/>
              <a:buChar char="•"/>
            </a:pPr>
            <a:r>
              <a:rPr lang="en-US" b="1" i="0" dirty="0">
                <a:solidFill>
                  <a:srgbClr val="111111"/>
                </a:solidFill>
                <a:effectLst/>
                <a:latin typeface="-apple-system"/>
              </a:rPr>
              <a:t>Limited number of Expert System engineers for design and development</a:t>
            </a:r>
            <a:endParaRPr lang="en-US" b="0" i="0" dirty="0">
              <a:solidFill>
                <a:srgbClr val="111111"/>
              </a:solidFill>
              <a:effectLst/>
              <a:latin typeface="-apple-system"/>
            </a:endParaRPr>
          </a:p>
          <a:p>
            <a:r>
              <a:rPr lang="en-US" b="1" i="0" dirty="0">
                <a:solidFill>
                  <a:srgbClr val="111111"/>
                </a:solidFill>
                <a:effectLst/>
                <a:latin typeface="-apple-system"/>
              </a:rPr>
              <a:t>Not effective in all </a:t>
            </a:r>
            <a:r>
              <a:rPr lang="en-US" b="1" dirty="0">
                <a:solidFill>
                  <a:srgbClr val="111111"/>
                </a:solidFill>
                <a:latin typeface="-apple-system"/>
              </a:rPr>
              <a:t>environments - l</a:t>
            </a:r>
            <a:r>
              <a:rPr lang="en-US" b="1" i="0" dirty="0">
                <a:solidFill>
                  <a:srgbClr val="111111"/>
                </a:solidFill>
                <a:effectLst/>
                <a:latin typeface="-apple-system"/>
              </a:rPr>
              <a:t>imited domain</a:t>
            </a:r>
            <a:endParaRPr lang="en-US" b="0"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Lack of common sense and creativity features</a:t>
            </a:r>
            <a:endParaRPr lang="en-US" b="0"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Potentially High implementation and maintenance cost</a:t>
            </a:r>
            <a:endParaRPr lang="en-US" b="0"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Lack of experience in creating inference rules</a:t>
            </a:r>
            <a:endParaRPr lang="en-US" b="0" i="0" dirty="0">
              <a:solidFill>
                <a:srgbClr val="111111"/>
              </a:solidFill>
              <a:effectLst/>
              <a:latin typeface="-apple-system"/>
            </a:endParaRPr>
          </a:p>
          <a:p>
            <a:endParaRPr lang="en-US" dirty="0"/>
          </a:p>
        </p:txBody>
      </p:sp>
    </p:spTree>
    <p:extLst>
      <p:ext uri="{BB962C8B-B14F-4D97-AF65-F5344CB8AC3E}">
        <p14:creationId xmlns:p14="http://schemas.microsoft.com/office/powerpoint/2010/main" val="2169219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BDF82-587A-2554-7C38-B52945D21AE1}"/>
              </a:ext>
            </a:extLst>
          </p:cNvPr>
          <p:cNvSpPr>
            <a:spLocks noGrp="1"/>
          </p:cNvSpPr>
          <p:nvPr>
            <p:ph type="ctrTitle"/>
          </p:nvPr>
        </p:nvSpPr>
        <p:spPr/>
        <p:txBody>
          <a:bodyPr/>
          <a:lstStyle/>
          <a:p>
            <a:r>
              <a:rPr lang="en-US" dirty="0"/>
              <a:t>User Interface</a:t>
            </a:r>
          </a:p>
        </p:txBody>
      </p:sp>
      <p:sp>
        <p:nvSpPr>
          <p:cNvPr id="5" name="Subtitle 4">
            <a:extLst>
              <a:ext uri="{FF2B5EF4-FFF2-40B4-BE49-F238E27FC236}">
                <a16:creationId xmlns:a16="http://schemas.microsoft.com/office/drawing/2014/main" id="{FE6A705C-3061-7E05-1494-9CAD104203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7292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481E-E7B7-9BCE-949A-4C81E3835B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BCF7E4-2722-E01A-2A50-A14067E6ED8F}"/>
              </a:ext>
            </a:extLst>
          </p:cNvPr>
          <p:cNvSpPr>
            <a:spLocks noGrp="1"/>
          </p:cNvSpPr>
          <p:nvPr>
            <p:ph idx="1"/>
          </p:nvPr>
        </p:nvSpPr>
        <p:spPr/>
        <p:txBody>
          <a:bodyPr/>
          <a:lstStyle/>
          <a:p>
            <a:endParaRPr lang="en-US"/>
          </a:p>
        </p:txBody>
      </p:sp>
      <p:pic>
        <p:nvPicPr>
          <p:cNvPr id="7170" name="Picture 2" descr="What is User Interface (UI) Design ? Principles of UI Design.">
            <a:extLst>
              <a:ext uri="{FF2B5EF4-FFF2-40B4-BE49-F238E27FC236}">
                <a16:creationId xmlns:a16="http://schemas.microsoft.com/office/drawing/2014/main" id="{B2EA6628-93DA-0DEA-DBEA-8C35BD8D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121920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21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024D-28D1-30E1-6CFE-1844AE3C4989}"/>
              </a:ext>
            </a:extLst>
          </p:cNvPr>
          <p:cNvSpPr>
            <a:spLocks noGrp="1"/>
          </p:cNvSpPr>
          <p:nvPr>
            <p:ph type="title"/>
          </p:nvPr>
        </p:nvSpPr>
        <p:spPr/>
        <p:txBody>
          <a:bodyPr/>
          <a:lstStyle/>
          <a:p>
            <a:pPr algn="ctr"/>
            <a:r>
              <a:rPr lang="en-US" dirty="0"/>
              <a:t>SUDOKU</a:t>
            </a:r>
          </a:p>
        </p:txBody>
      </p:sp>
      <p:sp>
        <p:nvSpPr>
          <p:cNvPr id="4" name="Text Placeholder 3">
            <a:extLst>
              <a:ext uri="{FF2B5EF4-FFF2-40B4-BE49-F238E27FC236}">
                <a16:creationId xmlns:a16="http://schemas.microsoft.com/office/drawing/2014/main" id="{77CF8C73-D5E9-61AD-2FE6-83878493B1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7214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0C8F69-AC36-CABC-B60B-A332FAB7DB6B}"/>
              </a:ext>
            </a:extLst>
          </p:cNvPr>
          <p:cNvSpPr>
            <a:spLocks noGrp="1"/>
          </p:cNvSpPr>
          <p:nvPr>
            <p:ph type="title"/>
          </p:nvPr>
        </p:nvSpPr>
        <p:spPr/>
        <p:txBody>
          <a:bodyPr/>
          <a:lstStyle/>
          <a:p>
            <a:r>
              <a:rPr lang="en-US" dirty="0"/>
              <a:t>Possible Solvable Unique Grids</a:t>
            </a:r>
          </a:p>
        </p:txBody>
      </p:sp>
      <p:sp>
        <p:nvSpPr>
          <p:cNvPr id="5" name="Content Placeholder 4">
            <a:extLst>
              <a:ext uri="{FF2B5EF4-FFF2-40B4-BE49-F238E27FC236}">
                <a16:creationId xmlns:a16="http://schemas.microsoft.com/office/drawing/2014/main" id="{2C5B1B0C-7AB9-D999-9754-02500BCC28E5}"/>
              </a:ext>
            </a:extLst>
          </p:cNvPr>
          <p:cNvSpPr>
            <a:spLocks noGrp="1"/>
          </p:cNvSpPr>
          <p:nvPr>
            <p:ph idx="1"/>
          </p:nvPr>
        </p:nvSpPr>
        <p:spPr/>
        <p:txBody>
          <a:bodyPr>
            <a:normAutofit lnSpcReduction="10000"/>
          </a:bodyPr>
          <a:lstStyle/>
          <a:p>
            <a:r>
              <a:rPr lang="en-US" b="0" i="0" dirty="0">
                <a:solidFill>
                  <a:srgbClr val="1A1A1A"/>
                </a:solidFill>
                <a:effectLst/>
                <a:latin typeface="Georgia" panose="02040502050405020303" pitchFamily="18" charset="0"/>
              </a:rPr>
              <a:t>6,670,903,752,021,072,936,960</a:t>
            </a:r>
            <a:r>
              <a:rPr lang="en-US" b="0" i="0" dirty="0">
                <a:solidFill>
                  <a:srgbClr val="1A1A1A"/>
                </a:solidFill>
                <a:effectLst/>
                <a:highlight>
                  <a:srgbClr val="FFFFFF"/>
                </a:highlight>
                <a:latin typeface="Georgia" panose="02040502050405020303" pitchFamily="18" charset="0"/>
              </a:rPr>
              <a:t> </a:t>
            </a:r>
          </a:p>
          <a:p>
            <a:r>
              <a:rPr lang="en-US" b="0" i="0" dirty="0">
                <a:solidFill>
                  <a:srgbClr val="1A1A1A"/>
                </a:solidFill>
                <a:effectLst/>
                <a:latin typeface="Georgia" panose="02040502050405020303" pitchFamily="18" charset="0"/>
              </a:rPr>
              <a:t> 6 sextillion</a:t>
            </a:r>
          </a:p>
          <a:p>
            <a:r>
              <a:rPr lang="en-US" b="0" i="0" dirty="0">
                <a:solidFill>
                  <a:srgbClr val="1A1A1A"/>
                </a:solidFill>
                <a:effectLst/>
                <a:latin typeface="Georgia" panose="02040502050405020303" pitchFamily="18" charset="0"/>
              </a:rPr>
              <a:t>670 quintillion</a:t>
            </a:r>
          </a:p>
          <a:p>
            <a:r>
              <a:rPr lang="en-US" b="0" i="0" dirty="0">
                <a:solidFill>
                  <a:srgbClr val="1A1A1A"/>
                </a:solidFill>
                <a:effectLst/>
                <a:latin typeface="Georgia" panose="02040502050405020303" pitchFamily="18" charset="0"/>
              </a:rPr>
              <a:t>903 quadrillion</a:t>
            </a:r>
          </a:p>
          <a:p>
            <a:r>
              <a:rPr lang="en-US" b="0" i="0" dirty="0">
                <a:solidFill>
                  <a:srgbClr val="1A1A1A"/>
                </a:solidFill>
                <a:effectLst/>
                <a:latin typeface="Georgia" panose="02040502050405020303" pitchFamily="18" charset="0"/>
              </a:rPr>
              <a:t>752 trillion</a:t>
            </a:r>
          </a:p>
          <a:p>
            <a:r>
              <a:rPr lang="en-US" b="0" i="0" dirty="0">
                <a:solidFill>
                  <a:srgbClr val="1A1A1A"/>
                </a:solidFill>
                <a:effectLst/>
                <a:latin typeface="Georgia" panose="02040502050405020303" pitchFamily="18" charset="0"/>
              </a:rPr>
              <a:t>21 billion</a:t>
            </a:r>
          </a:p>
          <a:p>
            <a:r>
              <a:rPr lang="en-US" b="0" i="0" dirty="0">
                <a:solidFill>
                  <a:srgbClr val="1A1A1A"/>
                </a:solidFill>
                <a:effectLst/>
                <a:latin typeface="Georgia" panose="02040502050405020303" pitchFamily="18" charset="0"/>
              </a:rPr>
              <a:t> 72 million</a:t>
            </a:r>
          </a:p>
          <a:p>
            <a:r>
              <a:rPr lang="en-US" b="0" i="0" dirty="0">
                <a:solidFill>
                  <a:srgbClr val="1A1A1A"/>
                </a:solidFill>
                <a:effectLst/>
                <a:latin typeface="Georgia" panose="02040502050405020303" pitchFamily="18" charset="0"/>
              </a:rPr>
              <a:t>936 thousand</a:t>
            </a:r>
            <a:endParaRPr lang="en-US" dirty="0"/>
          </a:p>
        </p:txBody>
      </p:sp>
    </p:spTree>
    <p:extLst>
      <p:ext uri="{BB962C8B-B14F-4D97-AF65-F5344CB8AC3E}">
        <p14:creationId xmlns:p14="http://schemas.microsoft.com/office/powerpoint/2010/main" val="749882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7783-0F20-E59A-06C4-E70577F0BD44}"/>
              </a:ext>
            </a:extLst>
          </p:cNvPr>
          <p:cNvSpPr>
            <a:spLocks noGrp="1"/>
          </p:cNvSpPr>
          <p:nvPr>
            <p:ph type="title"/>
          </p:nvPr>
        </p:nvSpPr>
        <p:spPr/>
        <p:txBody>
          <a:bodyPr/>
          <a:lstStyle/>
          <a:p>
            <a:r>
              <a:rPr lang="en-US" dirty="0"/>
              <a:t>Sudoku Explanation Facility</a:t>
            </a:r>
          </a:p>
        </p:txBody>
      </p:sp>
      <p:sp>
        <p:nvSpPr>
          <p:cNvPr id="5" name="Content Placeholder 4">
            <a:extLst>
              <a:ext uri="{FF2B5EF4-FFF2-40B4-BE49-F238E27FC236}">
                <a16:creationId xmlns:a16="http://schemas.microsoft.com/office/drawing/2014/main" id="{04BB761B-18CB-C27F-678E-16CF838B9FCF}"/>
              </a:ext>
            </a:extLst>
          </p:cNvPr>
          <p:cNvSpPr>
            <a:spLocks noGrp="1"/>
          </p:cNvSpPr>
          <p:nvPr>
            <p:ph idx="1"/>
          </p:nvPr>
        </p:nvSpPr>
        <p:spPr>
          <a:xfrm>
            <a:off x="102285" y="2314582"/>
            <a:ext cx="4567796" cy="4224041"/>
          </a:xfrm>
        </p:spPr>
        <p:txBody>
          <a:bodyPr>
            <a:normAutofit fontScale="92500" lnSpcReduction="10000"/>
          </a:bodyPr>
          <a:lstStyle/>
          <a:p>
            <a:pPr marL="514350" indent="-514350">
              <a:buFont typeface="+mj-lt"/>
              <a:buAutoNum type="arabicParenR"/>
            </a:pPr>
            <a:r>
              <a:rPr lang="en-US" dirty="0"/>
              <a:t>Click on</a:t>
            </a:r>
          </a:p>
          <a:p>
            <a:pPr marL="514350" indent="-514350">
              <a:buFont typeface="+mj-lt"/>
              <a:buAutoNum type="arabicParenR"/>
            </a:pPr>
            <a:r>
              <a:rPr lang="en-US" dirty="0"/>
              <a:t>Select desired Grid file</a:t>
            </a:r>
          </a:p>
          <a:p>
            <a:pPr marL="514350" indent="-514350">
              <a:buFont typeface="+mj-lt"/>
              <a:buAutoNum type="arabicParenR"/>
            </a:pPr>
            <a:r>
              <a:rPr lang="en-US" dirty="0"/>
              <a:t>Grid Name will appear</a:t>
            </a:r>
          </a:p>
          <a:p>
            <a:pPr marL="514350" indent="-514350">
              <a:buFont typeface="+mj-lt"/>
              <a:buAutoNum type="arabicParenR"/>
            </a:pPr>
            <a:r>
              <a:rPr lang="en-US" dirty="0"/>
              <a:t>Grid difficulty will </a:t>
            </a:r>
          </a:p>
          <a:p>
            <a:pPr marL="514350" indent="-514350">
              <a:buFont typeface="+mj-lt"/>
              <a:buAutoNum type="arabicParenR"/>
            </a:pPr>
            <a:r>
              <a:rPr lang="en-US" dirty="0"/>
              <a:t>Grid files will display</a:t>
            </a:r>
          </a:p>
          <a:p>
            <a:pPr marL="514350" indent="-514350">
              <a:buFont typeface="+mj-lt"/>
              <a:buAutoNum type="arabicParenR"/>
            </a:pPr>
            <a:r>
              <a:rPr lang="en-US" dirty="0"/>
              <a:t>Click on desired Grid</a:t>
            </a:r>
          </a:p>
          <a:p>
            <a:pPr marL="514350" indent="-514350">
              <a:buFont typeface="+mj-lt"/>
              <a:buAutoNum type="arabicParenR"/>
            </a:pPr>
            <a:r>
              <a:rPr lang="en-US" dirty="0"/>
              <a:t>Click on </a:t>
            </a:r>
          </a:p>
          <a:p>
            <a:pPr marL="514350" indent="-514350">
              <a:buFont typeface="+mj-lt"/>
              <a:buAutoNum type="arabicParenR"/>
            </a:pPr>
            <a:r>
              <a:rPr lang="en-US" dirty="0"/>
              <a:t>Grid will be processed</a:t>
            </a:r>
          </a:p>
          <a:p>
            <a:pPr marL="514350" indent="-514350">
              <a:buFont typeface="+mj-lt"/>
              <a:buAutoNum type="arabicParenR"/>
            </a:pPr>
            <a:r>
              <a:rPr lang="en-US" dirty="0"/>
              <a:t>Click                to pause processing</a:t>
            </a:r>
          </a:p>
          <a:p>
            <a:pPr marL="514350" indent="-514350">
              <a:buFont typeface="+mj-lt"/>
              <a:buAutoNum type="arabicParenR"/>
            </a:pPr>
            <a:r>
              <a:rPr lang="en-US" dirty="0"/>
              <a:t>Click to continue processing</a:t>
            </a:r>
          </a:p>
          <a:p>
            <a:pPr marL="514350" indent="-514350">
              <a:buFont typeface="+mj-lt"/>
              <a:buAutoNum type="arabicParenR"/>
            </a:pPr>
            <a:endParaRPr lang="en-US" dirty="0"/>
          </a:p>
          <a:p>
            <a:pPr marL="514350" indent="-514350">
              <a:buFont typeface="+mj-lt"/>
              <a:buAutoNum type="arabicParenR"/>
            </a:pPr>
            <a:endParaRPr lang="en-US" dirty="0"/>
          </a:p>
          <a:p>
            <a:pPr marL="514350" indent="-514350">
              <a:buFont typeface="+mj-lt"/>
              <a:buAutoNum type="arabicParenR"/>
            </a:pPr>
            <a:endParaRPr lang="en-US" dirty="0"/>
          </a:p>
          <a:p>
            <a:pPr marL="514350" indent="-514350">
              <a:buFont typeface="+mj-lt"/>
              <a:buAutoNum type="arabicParenR"/>
            </a:pPr>
            <a:endParaRPr lang="en-US" dirty="0"/>
          </a:p>
        </p:txBody>
      </p:sp>
      <p:pic>
        <p:nvPicPr>
          <p:cNvPr id="7" name="Picture 6">
            <a:extLst>
              <a:ext uri="{FF2B5EF4-FFF2-40B4-BE49-F238E27FC236}">
                <a16:creationId xmlns:a16="http://schemas.microsoft.com/office/drawing/2014/main" id="{1739E0B5-FD9C-DEBE-6AF4-3B1F930AB943}"/>
              </a:ext>
            </a:extLst>
          </p:cNvPr>
          <p:cNvPicPr>
            <a:picLocks noChangeAspect="1"/>
          </p:cNvPicPr>
          <p:nvPr/>
        </p:nvPicPr>
        <p:blipFill>
          <a:blip r:embed="rId2"/>
          <a:stretch>
            <a:fillRect/>
          </a:stretch>
        </p:blipFill>
        <p:spPr>
          <a:xfrm>
            <a:off x="4670081" y="1992924"/>
            <a:ext cx="7268713" cy="4610146"/>
          </a:xfrm>
          <a:prstGeom prst="rect">
            <a:avLst/>
          </a:prstGeom>
        </p:spPr>
      </p:pic>
      <p:sp>
        <p:nvSpPr>
          <p:cNvPr id="10" name="Rectangle 9">
            <a:extLst>
              <a:ext uri="{FF2B5EF4-FFF2-40B4-BE49-F238E27FC236}">
                <a16:creationId xmlns:a16="http://schemas.microsoft.com/office/drawing/2014/main" id="{10009820-DD3F-360F-B2C0-9816EDB6D74B}"/>
              </a:ext>
            </a:extLst>
          </p:cNvPr>
          <p:cNvSpPr/>
          <p:nvPr/>
        </p:nvSpPr>
        <p:spPr>
          <a:xfrm>
            <a:off x="1831658" y="2300422"/>
            <a:ext cx="1441450" cy="33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Get Grids</a:t>
            </a:r>
          </a:p>
        </p:txBody>
      </p:sp>
      <p:sp>
        <p:nvSpPr>
          <p:cNvPr id="11" name="Rectangle 10">
            <a:extLst>
              <a:ext uri="{FF2B5EF4-FFF2-40B4-BE49-F238E27FC236}">
                <a16:creationId xmlns:a16="http://schemas.microsoft.com/office/drawing/2014/main" id="{4306DEA4-4DA2-3C49-37EA-C08038AB03B6}"/>
              </a:ext>
            </a:extLst>
          </p:cNvPr>
          <p:cNvSpPr/>
          <p:nvPr/>
        </p:nvSpPr>
        <p:spPr>
          <a:xfrm>
            <a:off x="1876134" y="3890260"/>
            <a:ext cx="1441450" cy="33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Solve</a:t>
            </a:r>
          </a:p>
        </p:txBody>
      </p:sp>
      <p:sp>
        <p:nvSpPr>
          <p:cNvPr id="12" name="Rectangle 11">
            <a:extLst>
              <a:ext uri="{FF2B5EF4-FFF2-40B4-BE49-F238E27FC236}">
                <a16:creationId xmlns:a16="http://schemas.microsoft.com/office/drawing/2014/main" id="{56818376-300A-C4C5-6376-D668BE3D79FF}"/>
              </a:ext>
            </a:extLst>
          </p:cNvPr>
          <p:cNvSpPr/>
          <p:nvPr/>
        </p:nvSpPr>
        <p:spPr>
          <a:xfrm>
            <a:off x="1416587" y="4688277"/>
            <a:ext cx="843477" cy="33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Pause</a:t>
            </a:r>
          </a:p>
        </p:txBody>
      </p:sp>
      <p:sp>
        <p:nvSpPr>
          <p:cNvPr id="13" name="Rectangle 12">
            <a:extLst>
              <a:ext uri="{FF2B5EF4-FFF2-40B4-BE49-F238E27FC236}">
                <a16:creationId xmlns:a16="http://schemas.microsoft.com/office/drawing/2014/main" id="{8C0D5019-E718-D046-48AB-A2E8110B3BC4}"/>
              </a:ext>
            </a:extLst>
          </p:cNvPr>
          <p:cNvSpPr/>
          <p:nvPr/>
        </p:nvSpPr>
        <p:spPr>
          <a:xfrm>
            <a:off x="1416587" y="5267520"/>
            <a:ext cx="1061045" cy="33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Resume </a:t>
            </a:r>
          </a:p>
        </p:txBody>
      </p:sp>
    </p:spTree>
    <p:extLst>
      <p:ext uri="{BB962C8B-B14F-4D97-AF65-F5344CB8AC3E}">
        <p14:creationId xmlns:p14="http://schemas.microsoft.com/office/powerpoint/2010/main" val="4159114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E752-DE53-1FA9-4A62-4008B6B38A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15491E-211C-18BC-06DD-FD0CE93C545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7293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3F6-CE8F-8425-5B80-3E2B5D93F56B}"/>
              </a:ext>
            </a:extLst>
          </p:cNvPr>
          <p:cNvSpPr>
            <a:spLocks noGrp="1"/>
          </p:cNvSpPr>
          <p:nvPr>
            <p:ph type="title"/>
          </p:nvPr>
        </p:nvSpPr>
        <p:spPr/>
        <p:txBody>
          <a:bodyPr/>
          <a:lstStyle/>
          <a:p>
            <a:r>
              <a:rPr lang="en-US" dirty="0"/>
              <a:t>Why Expert System</a:t>
            </a:r>
          </a:p>
        </p:txBody>
      </p:sp>
      <p:pic>
        <p:nvPicPr>
          <p:cNvPr id="1026" name="Picture 2" descr="Expert Systems in Artificial Intelligence - Javatpoint">
            <a:extLst>
              <a:ext uri="{FF2B5EF4-FFF2-40B4-BE49-F238E27FC236}">
                <a16:creationId xmlns:a16="http://schemas.microsoft.com/office/drawing/2014/main" id="{43F5F1FE-F749-DB5B-8881-A5D6F819B9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4871" y="2047630"/>
            <a:ext cx="6808452" cy="453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643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E0A4A-34B2-0B53-8FFA-0DC2E3F1FBDC}"/>
              </a:ext>
            </a:extLst>
          </p:cNvPr>
          <p:cNvSpPr>
            <a:spLocks noGrp="1"/>
          </p:cNvSpPr>
          <p:nvPr>
            <p:ph type="title"/>
          </p:nvPr>
        </p:nvSpPr>
        <p:spPr/>
        <p:txBody>
          <a:bodyPr/>
          <a:lstStyle/>
          <a:p>
            <a:r>
              <a:rPr lang="en-US" dirty="0"/>
              <a:t>Sudoku Explanation Facility</a:t>
            </a:r>
          </a:p>
        </p:txBody>
      </p:sp>
      <p:pic>
        <p:nvPicPr>
          <p:cNvPr id="6" name="Picture 5">
            <a:extLst>
              <a:ext uri="{FF2B5EF4-FFF2-40B4-BE49-F238E27FC236}">
                <a16:creationId xmlns:a16="http://schemas.microsoft.com/office/drawing/2014/main" id="{FABEED5E-34DB-76A4-AEF3-29678F664EBE}"/>
              </a:ext>
            </a:extLst>
          </p:cNvPr>
          <p:cNvPicPr>
            <a:picLocks noChangeAspect="1"/>
          </p:cNvPicPr>
          <p:nvPr/>
        </p:nvPicPr>
        <p:blipFill>
          <a:blip r:embed="rId2"/>
          <a:stretch>
            <a:fillRect/>
          </a:stretch>
        </p:blipFill>
        <p:spPr>
          <a:xfrm>
            <a:off x="1788418" y="2052361"/>
            <a:ext cx="7756564" cy="4919563"/>
          </a:xfrm>
          <a:prstGeom prst="rect">
            <a:avLst/>
          </a:prstGeom>
        </p:spPr>
      </p:pic>
    </p:spTree>
    <p:extLst>
      <p:ext uri="{BB962C8B-B14F-4D97-AF65-F5344CB8AC3E}">
        <p14:creationId xmlns:p14="http://schemas.microsoft.com/office/powerpoint/2010/main" val="1596292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2C91-BB26-A01B-883F-4C1C2C36191D}"/>
              </a:ext>
            </a:extLst>
          </p:cNvPr>
          <p:cNvSpPr>
            <a:spLocks noGrp="1"/>
          </p:cNvSpPr>
          <p:nvPr>
            <p:ph type="title"/>
          </p:nvPr>
        </p:nvSpPr>
        <p:spPr/>
        <p:txBody>
          <a:bodyPr/>
          <a:lstStyle/>
          <a:p>
            <a:r>
              <a:rPr lang="en-US" dirty="0"/>
              <a:t>Knowledge Representation</a:t>
            </a:r>
          </a:p>
        </p:txBody>
      </p:sp>
      <p:sp>
        <p:nvSpPr>
          <p:cNvPr id="3" name="Content Placeholder 2">
            <a:extLst>
              <a:ext uri="{FF2B5EF4-FFF2-40B4-BE49-F238E27FC236}">
                <a16:creationId xmlns:a16="http://schemas.microsoft.com/office/drawing/2014/main" id="{3864AFE4-A7E4-EA0D-648A-7E14AAC46FF8}"/>
              </a:ext>
            </a:extLst>
          </p:cNvPr>
          <p:cNvSpPr>
            <a:spLocks noGrp="1"/>
          </p:cNvSpPr>
          <p:nvPr>
            <p:ph idx="1"/>
          </p:nvPr>
        </p:nvSpPr>
        <p:spPr>
          <a:xfrm>
            <a:off x="680321" y="2336872"/>
            <a:ext cx="9613861" cy="3942483"/>
          </a:xfrm>
        </p:spPr>
        <p:txBody>
          <a:bodyPr>
            <a:normAutofit lnSpcReduction="10000"/>
          </a:bodyPr>
          <a:lstStyle/>
          <a:p>
            <a:r>
              <a:rPr lang="en-US" dirty="0"/>
              <a:t>Cell Values</a:t>
            </a:r>
          </a:p>
          <a:p>
            <a:pPr lvl="1"/>
            <a:r>
              <a:rPr lang="en-US" dirty="0"/>
              <a:t>Numeric</a:t>
            </a:r>
          </a:p>
          <a:p>
            <a:pPr lvl="1"/>
            <a:r>
              <a:rPr lang="en-US" dirty="0"/>
              <a:t>1 through 9</a:t>
            </a:r>
          </a:p>
          <a:p>
            <a:pPr lvl="1"/>
            <a:r>
              <a:rPr lang="en-US" dirty="0"/>
              <a:t>Null</a:t>
            </a:r>
          </a:p>
          <a:p>
            <a:r>
              <a:rPr lang="en-US" dirty="0"/>
              <a:t>Given or Guess</a:t>
            </a:r>
          </a:p>
          <a:p>
            <a:r>
              <a:rPr lang="en-US" dirty="0"/>
              <a:t>Concept of Row</a:t>
            </a:r>
          </a:p>
          <a:p>
            <a:r>
              <a:rPr lang="en-US" dirty="0"/>
              <a:t>Concept of Column</a:t>
            </a:r>
          </a:p>
          <a:p>
            <a:r>
              <a:rPr lang="en-US" dirty="0"/>
              <a:t>Concept of playing field</a:t>
            </a:r>
          </a:p>
          <a:p>
            <a:r>
              <a:rPr lang="en-US" dirty="0"/>
              <a:t>Concept of ERROR</a:t>
            </a:r>
          </a:p>
          <a:p>
            <a:r>
              <a:rPr lang="en-US" dirty="0"/>
              <a:t>Concept of winning </a:t>
            </a:r>
          </a:p>
          <a:p>
            <a:endParaRPr lang="en-US" dirty="0"/>
          </a:p>
        </p:txBody>
      </p:sp>
      <p:pic>
        <p:nvPicPr>
          <p:cNvPr id="8194" name="Picture 2" descr="How I used Sudoku to Manage my relationships | by Frances Sanders | Aug,  2024 | Medium">
            <a:extLst>
              <a:ext uri="{FF2B5EF4-FFF2-40B4-BE49-F238E27FC236}">
                <a16:creationId xmlns:a16="http://schemas.microsoft.com/office/drawing/2014/main" id="{7FBB0654-3E6D-A7B4-28C5-D357651EA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88" y="2336873"/>
            <a:ext cx="363855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329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F874-FB0E-370D-95F3-B89E58F26BF9}"/>
              </a:ext>
            </a:extLst>
          </p:cNvPr>
          <p:cNvSpPr>
            <a:spLocks noGrp="1"/>
          </p:cNvSpPr>
          <p:nvPr>
            <p:ph type="title"/>
          </p:nvPr>
        </p:nvSpPr>
        <p:spPr/>
        <p:txBody>
          <a:bodyPr/>
          <a:lstStyle/>
          <a:p>
            <a:r>
              <a:rPr lang="en-US" dirty="0"/>
              <a:t>Inference Engine</a:t>
            </a:r>
          </a:p>
        </p:txBody>
      </p:sp>
      <p:sp>
        <p:nvSpPr>
          <p:cNvPr id="4" name="Content Placeholder 3">
            <a:extLst>
              <a:ext uri="{FF2B5EF4-FFF2-40B4-BE49-F238E27FC236}">
                <a16:creationId xmlns:a16="http://schemas.microsoft.com/office/drawing/2014/main" id="{8734A752-3D72-8D50-3F29-A3989FDD84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389295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END Transparent PNG, The End Sign Images - Free Transparent PNG Logos">
            <a:extLst>
              <a:ext uri="{FF2B5EF4-FFF2-40B4-BE49-F238E27FC236}">
                <a16:creationId xmlns:a16="http://schemas.microsoft.com/office/drawing/2014/main" id="{09E423FE-20F3-17D2-0078-5AF4199D4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557056"/>
            <a:ext cx="8008143" cy="565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85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Your Turn Stock Illustrations – 4,360 Your Turn Stock Illustrations,  Vectors &amp; Clipart - Dreamstime">
            <a:extLst>
              <a:ext uri="{FF2B5EF4-FFF2-40B4-BE49-F238E27FC236}">
                <a16:creationId xmlns:a16="http://schemas.microsoft.com/office/drawing/2014/main" id="{1643542F-E890-F3A5-F15B-02EF943E1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96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6FAF-C6A2-8B3F-A522-6B7C37F961ED}"/>
              </a:ext>
            </a:extLst>
          </p:cNvPr>
          <p:cNvSpPr>
            <a:spLocks noGrp="1"/>
          </p:cNvSpPr>
          <p:nvPr>
            <p:ph type="title"/>
          </p:nvPr>
        </p:nvSpPr>
        <p:spPr/>
        <p:txBody>
          <a:bodyPr/>
          <a:lstStyle/>
          <a:p>
            <a:r>
              <a:rPr lang="en-US" dirty="0"/>
              <a:t>Teams of two or three</a:t>
            </a:r>
          </a:p>
        </p:txBody>
      </p:sp>
      <p:sp>
        <p:nvSpPr>
          <p:cNvPr id="3" name="Content Placeholder 2">
            <a:extLst>
              <a:ext uri="{FF2B5EF4-FFF2-40B4-BE49-F238E27FC236}">
                <a16:creationId xmlns:a16="http://schemas.microsoft.com/office/drawing/2014/main" id="{D2324EE3-EBBE-29CF-7501-9AAB5441D8C1}"/>
              </a:ext>
            </a:extLst>
          </p:cNvPr>
          <p:cNvSpPr>
            <a:spLocks noGrp="1"/>
          </p:cNvSpPr>
          <p:nvPr>
            <p:ph idx="1"/>
          </p:nvPr>
        </p:nvSpPr>
        <p:spPr/>
        <p:txBody>
          <a:bodyPr/>
          <a:lstStyle/>
          <a:p>
            <a:r>
              <a:rPr lang="en-US" dirty="0"/>
              <a:t>Design an Expert System</a:t>
            </a:r>
          </a:p>
          <a:p>
            <a:r>
              <a:rPr lang="en-US" dirty="0"/>
              <a:t>Determine symbolic logic to use</a:t>
            </a:r>
          </a:p>
          <a:p>
            <a:r>
              <a:rPr lang="en-US" dirty="0"/>
              <a:t>Where are you getting the knowledge</a:t>
            </a:r>
          </a:p>
          <a:p>
            <a:r>
              <a:rPr lang="en-US" dirty="0"/>
              <a:t>Populate the Knowledge Base</a:t>
            </a:r>
          </a:p>
          <a:p>
            <a:r>
              <a:rPr lang="en-US" dirty="0"/>
              <a:t>Populate the </a:t>
            </a:r>
            <a:r>
              <a:rPr lang="en-US"/>
              <a:t>Rules Engine</a:t>
            </a:r>
            <a:endParaRPr lang="en-US" dirty="0"/>
          </a:p>
          <a:p>
            <a:endParaRPr lang="en-US" dirty="0"/>
          </a:p>
        </p:txBody>
      </p:sp>
    </p:spTree>
    <p:extLst>
      <p:ext uri="{BB962C8B-B14F-4D97-AF65-F5344CB8AC3E}">
        <p14:creationId xmlns:p14="http://schemas.microsoft.com/office/powerpoint/2010/main" val="78817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3DB6D-EB2C-2C61-42DD-C0C5B45A440D}"/>
            </a:ext>
          </a:extLst>
        </p:cNvPr>
        <p:cNvGrpSpPr/>
        <p:nvPr/>
      </p:nvGrpSpPr>
      <p:grpSpPr>
        <a:xfrm>
          <a:off x="0" y="0"/>
          <a:ext cx="0" cy="0"/>
          <a:chOff x="0" y="0"/>
          <a:chExt cx="0" cy="0"/>
        </a:xfrm>
      </p:grpSpPr>
      <p:pic>
        <p:nvPicPr>
          <p:cNvPr id="9218" name="Picture 2" descr="The END Transparent PNG, The End Sign Images - Free Transparent PNG Logos">
            <a:extLst>
              <a:ext uri="{FF2B5EF4-FFF2-40B4-BE49-F238E27FC236}">
                <a16:creationId xmlns:a16="http://schemas.microsoft.com/office/drawing/2014/main" id="{9BEC0328-A312-6734-309A-4AE16E333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557056"/>
            <a:ext cx="8008143" cy="565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76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10768</TotalTime>
  <Words>2901</Words>
  <Application>Microsoft Office PowerPoint</Application>
  <PresentationFormat>Widescreen</PresentationFormat>
  <Paragraphs>404</Paragraphs>
  <Slides>96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-apple-system</vt:lpstr>
      <vt:lpstr>Aptos</vt:lpstr>
      <vt:lpstr>Arial</vt:lpstr>
      <vt:lpstr>Georgia</vt:lpstr>
      <vt:lpstr>Trebuchet MS</vt:lpstr>
      <vt:lpstr>Berlin</vt:lpstr>
      <vt:lpstr>Expert Systems</vt:lpstr>
      <vt:lpstr>Introductions</vt:lpstr>
      <vt:lpstr>Introductions</vt:lpstr>
      <vt:lpstr>Expert Systems</vt:lpstr>
      <vt:lpstr>Expert System Advantage</vt:lpstr>
      <vt:lpstr>Expert Systems</vt:lpstr>
      <vt:lpstr>Expert Systems</vt:lpstr>
      <vt:lpstr>Expert Systems</vt:lpstr>
      <vt:lpstr>Why Expert System</vt:lpstr>
      <vt:lpstr>Why Expert System</vt:lpstr>
      <vt:lpstr>Why Expert System</vt:lpstr>
      <vt:lpstr>Walmart – Menards Robots</vt:lpstr>
      <vt:lpstr>PowerPoint Presentation</vt:lpstr>
      <vt:lpstr>Expert Systems Characteristics</vt:lpstr>
      <vt:lpstr>Symbolic Logic</vt:lpstr>
      <vt:lpstr>Heuristic Analysis</vt:lpstr>
      <vt:lpstr>Heuristic Analysis</vt:lpstr>
      <vt:lpstr>Examples</vt:lpstr>
      <vt:lpstr>How do we feed Expert Systems?</vt:lpstr>
      <vt:lpstr>Gathering and Analyzing Knowledge</vt:lpstr>
      <vt:lpstr>Gathering Knowledge</vt:lpstr>
      <vt:lpstr>How would you insure…</vt:lpstr>
      <vt:lpstr>Knowledge Storage</vt:lpstr>
      <vt:lpstr>Primitive</vt:lpstr>
      <vt:lpstr>PowerPoint Presentation</vt:lpstr>
      <vt:lpstr>Inference Engine</vt:lpstr>
      <vt:lpstr>Inference Engine</vt:lpstr>
      <vt:lpstr>Inference Engine</vt:lpstr>
      <vt:lpstr>Knowledge Representation</vt:lpstr>
      <vt:lpstr>Who or what am I?</vt:lpstr>
      <vt:lpstr>Who or what am I?</vt:lpstr>
      <vt:lpstr>Who or what am I?</vt:lpstr>
      <vt:lpstr>Who or what am I?</vt:lpstr>
      <vt:lpstr>Types of ESs</vt:lpstr>
      <vt:lpstr>Typical System</vt:lpstr>
      <vt:lpstr>A.I. Problem Solving</vt:lpstr>
      <vt:lpstr>Customer Satisfaction:  Getting the Order Right</vt:lpstr>
      <vt:lpstr>How can an YOU smooth the process?</vt:lpstr>
      <vt:lpstr>How can an YOU smooth the process?</vt:lpstr>
      <vt:lpstr>How can an YOU smooth the process?</vt:lpstr>
      <vt:lpstr>How can an YOU smooth the process?</vt:lpstr>
      <vt:lpstr>Could an ES robotic replace … ?</vt:lpstr>
      <vt:lpstr>Expert System Reusability</vt:lpstr>
      <vt:lpstr>Chaining</vt:lpstr>
      <vt:lpstr>Forward Chaining</vt:lpstr>
      <vt:lpstr>Backward Chaining</vt:lpstr>
      <vt:lpstr>How to build Expert System</vt:lpstr>
      <vt:lpstr>Communicating</vt:lpstr>
      <vt:lpstr>Symbolic Logic</vt:lpstr>
      <vt:lpstr>PowerPoint Presentation</vt:lpstr>
      <vt:lpstr>PowerPoint Presentation</vt:lpstr>
      <vt:lpstr>Truth Table</vt:lpstr>
      <vt:lpstr>PowerPoint Presentation</vt:lpstr>
      <vt:lpstr>PowerPoint Presentation</vt:lpstr>
      <vt:lpstr>Expert System Overview</vt:lpstr>
      <vt:lpstr>PowerPoint Presentation</vt:lpstr>
      <vt:lpstr>PowerPoint Presentation</vt:lpstr>
      <vt:lpstr>PowerPoint Presentation</vt:lpstr>
      <vt:lpstr>Python</vt:lpstr>
      <vt:lpstr>Prolog                         Python</vt:lpstr>
      <vt:lpstr>Prolog                                  Python    </vt:lpstr>
      <vt:lpstr>Prolog</vt:lpstr>
      <vt:lpstr>LISP</vt:lpstr>
      <vt:lpstr>Recursion</vt:lpstr>
      <vt:lpstr>Prolog (A.I. rule based)</vt:lpstr>
      <vt:lpstr>Prolog (A.I. rule based)</vt:lpstr>
      <vt:lpstr>Expert System Shells</vt:lpstr>
      <vt:lpstr>Knowledge engineer’s development aids:</vt:lpstr>
      <vt:lpstr> Knowledge Acquisition Aids</vt:lpstr>
      <vt:lpstr>Reasoning or Inference engines</vt:lpstr>
      <vt:lpstr>User-system Interfaces</vt:lpstr>
      <vt:lpstr>User-system Interfaces</vt:lpstr>
      <vt:lpstr>Explanation Facilities</vt:lpstr>
      <vt:lpstr>Language Interfaces</vt:lpstr>
      <vt:lpstr>Simulates judgement and behavior of humans</vt:lpstr>
      <vt:lpstr>Heuristic Strategies</vt:lpstr>
      <vt:lpstr> Interface Function</vt:lpstr>
      <vt:lpstr>Working storage</vt:lpstr>
      <vt:lpstr>Inference Engine</vt:lpstr>
      <vt:lpstr>Conflicting Rules</vt:lpstr>
      <vt:lpstr>Advantages of Expert System</vt:lpstr>
      <vt:lpstr>Scalability</vt:lpstr>
      <vt:lpstr>Disadvantages</vt:lpstr>
      <vt:lpstr>User Interface</vt:lpstr>
      <vt:lpstr>PowerPoint Presentation</vt:lpstr>
      <vt:lpstr>SUDOKU</vt:lpstr>
      <vt:lpstr>Possible Solvable Unique Grids</vt:lpstr>
      <vt:lpstr>Sudoku Explanation Facility</vt:lpstr>
      <vt:lpstr>PowerPoint Presentation</vt:lpstr>
      <vt:lpstr>Sudoku Explanation Facility</vt:lpstr>
      <vt:lpstr>Knowledge Representation</vt:lpstr>
      <vt:lpstr>Inference Engine</vt:lpstr>
      <vt:lpstr>PowerPoint Presentation</vt:lpstr>
      <vt:lpstr>PowerPoint Presentation</vt:lpstr>
      <vt:lpstr>Teams of two or three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Chuck West</dc:creator>
  <cp:lastModifiedBy>Dr. Chuck West</cp:lastModifiedBy>
  <cp:revision>17</cp:revision>
  <dcterms:created xsi:type="dcterms:W3CDTF">2024-04-01T16:10:02Z</dcterms:created>
  <dcterms:modified xsi:type="dcterms:W3CDTF">2024-11-09T22:53:13Z</dcterms:modified>
</cp:coreProperties>
</file>