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79"/>
  </p:notesMasterIdLst>
  <p:handoutMasterIdLst>
    <p:handoutMasterId r:id="rId80"/>
  </p:handoutMasterIdLst>
  <p:sldIdLst>
    <p:sldId id="454" r:id="rId5"/>
    <p:sldId id="256" r:id="rId6"/>
    <p:sldId id="433" r:id="rId7"/>
    <p:sldId id="480" r:id="rId8"/>
    <p:sldId id="519" r:id="rId9"/>
    <p:sldId id="520" r:id="rId10"/>
    <p:sldId id="549" r:id="rId11"/>
    <p:sldId id="551" r:id="rId12"/>
    <p:sldId id="550" r:id="rId13"/>
    <p:sldId id="518" r:id="rId14"/>
    <p:sldId id="257" r:id="rId15"/>
    <p:sldId id="472" r:id="rId16"/>
    <p:sldId id="522" r:id="rId17"/>
    <p:sldId id="545" r:id="rId18"/>
    <p:sldId id="458" r:id="rId19"/>
    <p:sldId id="475" r:id="rId20"/>
    <p:sldId id="457" r:id="rId21"/>
    <p:sldId id="483" r:id="rId22"/>
    <p:sldId id="482" r:id="rId23"/>
    <p:sldId id="481" r:id="rId24"/>
    <p:sldId id="431" r:id="rId25"/>
    <p:sldId id="360" r:id="rId26"/>
    <p:sldId id="455" r:id="rId27"/>
    <p:sldId id="467" r:id="rId28"/>
    <p:sldId id="511" r:id="rId29"/>
    <p:sldId id="478" r:id="rId30"/>
    <p:sldId id="258" r:id="rId31"/>
    <p:sldId id="413" r:id="rId32"/>
    <p:sldId id="415" r:id="rId33"/>
    <p:sldId id="484" r:id="rId34"/>
    <p:sldId id="489" r:id="rId35"/>
    <p:sldId id="490" r:id="rId36"/>
    <p:sldId id="497" r:id="rId37"/>
    <p:sldId id="491" r:id="rId38"/>
    <p:sldId id="492" r:id="rId39"/>
    <p:sldId id="493" r:id="rId40"/>
    <p:sldId id="494" r:id="rId41"/>
    <p:sldId id="495" r:id="rId42"/>
    <p:sldId id="498" r:id="rId43"/>
    <p:sldId id="499" r:id="rId44"/>
    <p:sldId id="398" r:id="rId45"/>
    <p:sldId id="501" r:id="rId46"/>
    <p:sldId id="502" r:id="rId47"/>
    <p:sldId id="504" r:id="rId48"/>
    <p:sldId id="419" r:id="rId49"/>
    <p:sldId id="304" r:id="rId50"/>
    <p:sldId id="449" r:id="rId51"/>
    <p:sldId id="466" r:id="rId52"/>
    <p:sldId id="446" r:id="rId53"/>
    <p:sldId id="447" r:id="rId54"/>
    <p:sldId id="421" r:id="rId55"/>
    <p:sldId id="422" r:id="rId56"/>
    <p:sldId id="485" r:id="rId57"/>
    <p:sldId id="274" r:id="rId58"/>
    <p:sldId id="552" r:id="rId59"/>
    <p:sldId id="443" r:id="rId60"/>
    <p:sldId id="444" r:id="rId61"/>
    <p:sldId id="515" r:id="rId62"/>
    <p:sldId id="516" r:id="rId63"/>
    <p:sldId id="517" r:id="rId64"/>
    <p:sldId id="468" r:id="rId65"/>
    <p:sldId id="513" r:id="rId66"/>
    <p:sldId id="409" r:id="rId67"/>
    <p:sldId id="553" r:id="rId68"/>
    <p:sldId id="505" r:id="rId69"/>
    <p:sldId id="410" r:id="rId70"/>
    <p:sldId id="315" r:id="rId71"/>
    <p:sldId id="313" r:id="rId72"/>
    <p:sldId id="312" r:id="rId73"/>
    <p:sldId id="311" r:id="rId74"/>
    <p:sldId id="316" r:id="rId75"/>
    <p:sldId id="307" r:id="rId76"/>
    <p:sldId id="411" r:id="rId77"/>
    <p:sldId id="355" r:id="rId7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6EB5211-E7AB-4ECE-B992-555EEC88EF1A}">
          <p14:sldIdLst>
            <p14:sldId id="454"/>
            <p14:sldId id="256"/>
            <p14:sldId id="433"/>
            <p14:sldId id="480"/>
            <p14:sldId id="519"/>
            <p14:sldId id="520"/>
            <p14:sldId id="549"/>
          </p14:sldIdLst>
        </p14:section>
        <p14:section name="Untitled Section" id="{B3F4C587-DF8F-4DA1-A4AA-FF8A02C02410}">
          <p14:sldIdLst>
            <p14:sldId id="551"/>
            <p14:sldId id="550"/>
            <p14:sldId id="518"/>
            <p14:sldId id="257"/>
            <p14:sldId id="472"/>
            <p14:sldId id="522"/>
            <p14:sldId id="545"/>
            <p14:sldId id="458"/>
            <p14:sldId id="475"/>
            <p14:sldId id="457"/>
            <p14:sldId id="483"/>
            <p14:sldId id="482"/>
            <p14:sldId id="481"/>
            <p14:sldId id="431"/>
            <p14:sldId id="360"/>
            <p14:sldId id="455"/>
            <p14:sldId id="467"/>
            <p14:sldId id="511"/>
            <p14:sldId id="478"/>
            <p14:sldId id="258"/>
            <p14:sldId id="413"/>
            <p14:sldId id="415"/>
            <p14:sldId id="484"/>
            <p14:sldId id="489"/>
            <p14:sldId id="490"/>
            <p14:sldId id="497"/>
            <p14:sldId id="491"/>
            <p14:sldId id="492"/>
            <p14:sldId id="493"/>
            <p14:sldId id="494"/>
            <p14:sldId id="495"/>
            <p14:sldId id="498"/>
            <p14:sldId id="499"/>
            <p14:sldId id="398"/>
            <p14:sldId id="501"/>
            <p14:sldId id="502"/>
            <p14:sldId id="504"/>
            <p14:sldId id="419"/>
            <p14:sldId id="304"/>
            <p14:sldId id="449"/>
            <p14:sldId id="466"/>
            <p14:sldId id="446"/>
            <p14:sldId id="447"/>
            <p14:sldId id="421"/>
            <p14:sldId id="422"/>
            <p14:sldId id="485"/>
            <p14:sldId id="274"/>
            <p14:sldId id="552"/>
            <p14:sldId id="443"/>
            <p14:sldId id="444"/>
            <p14:sldId id="515"/>
            <p14:sldId id="516"/>
            <p14:sldId id="517"/>
            <p14:sldId id="468"/>
            <p14:sldId id="513"/>
            <p14:sldId id="409"/>
            <p14:sldId id="553"/>
            <p14:sldId id="505"/>
            <p14:sldId id="410"/>
            <p14:sldId id="315"/>
            <p14:sldId id="313"/>
            <p14:sldId id="312"/>
            <p14:sldId id="311"/>
            <p14:sldId id="316"/>
            <p14:sldId id="307"/>
            <p14:sldId id="411"/>
            <p14:sldId id="35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FFFF"/>
    <a:srgbClr val="000000"/>
    <a:srgbClr val="942D0B"/>
    <a:srgbClr val="76280B"/>
    <a:srgbClr val="F6BF73"/>
    <a:srgbClr val="F9D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25E5076-3810-47DD-B79F-674D7AD40C0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8" autoAdjust="0"/>
    <p:restoredTop sz="86397" autoAdjust="0"/>
  </p:normalViewPr>
  <p:slideViewPr>
    <p:cSldViewPr snapToGrid="0">
      <p:cViewPr varScale="1">
        <p:scale>
          <a:sx n="100" d="100"/>
          <a:sy n="100" d="100"/>
        </p:scale>
        <p:origin x="86" y="3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5019"/>
    </p:cViewPr>
  </p:sorterViewPr>
  <p:notesViewPr>
    <p:cSldViewPr snapToGrid="0">
      <p:cViewPr varScale="1">
        <p:scale>
          <a:sx n="79" d="100"/>
          <a:sy n="79" d="100"/>
        </p:scale>
        <p:origin x="440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745930571342567E-2"/>
          <c:y val="0.18586134491856079"/>
          <c:w val="0.83307174103237092"/>
          <c:h val="0.72125801983085447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Sheet1!$A$1:$A$36</c:f>
              <c:numCache>
                <c:formatCode>General</c:formatCode>
                <c:ptCount val="3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3">
                  <c:v>8192</c:v>
                </c:pt>
                <c:pt idx="14">
                  <c:v>16384</c:v>
                </c:pt>
                <c:pt idx="15">
                  <c:v>32768</c:v>
                </c:pt>
                <c:pt idx="16">
                  <c:v>65536</c:v>
                </c:pt>
                <c:pt idx="17">
                  <c:v>131072</c:v>
                </c:pt>
                <c:pt idx="18">
                  <c:v>262144</c:v>
                </c:pt>
                <c:pt idx="19">
                  <c:v>524288</c:v>
                </c:pt>
                <c:pt idx="20">
                  <c:v>1048576</c:v>
                </c:pt>
                <c:pt idx="21">
                  <c:v>2097152</c:v>
                </c:pt>
                <c:pt idx="22">
                  <c:v>4194304</c:v>
                </c:pt>
                <c:pt idx="23">
                  <c:v>8388608</c:v>
                </c:pt>
                <c:pt idx="24">
                  <c:v>16777216</c:v>
                </c:pt>
                <c:pt idx="25">
                  <c:v>33554432</c:v>
                </c:pt>
                <c:pt idx="26">
                  <c:v>67108864</c:v>
                </c:pt>
                <c:pt idx="27">
                  <c:v>134217728</c:v>
                </c:pt>
                <c:pt idx="28">
                  <c:v>268435456</c:v>
                </c:pt>
                <c:pt idx="29">
                  <c:v>536870912</c:v>
                </c:pt>
                <c:pt idx="30">
                  <c:v>1073741824</c:v>
                </c:pt>
                <c:pt idx="31">
                  <c:v>2147483648</c:v>
                </c:pt>
                <c:pt idx="32">
                  <c:v>4294967296</c:v>
                </c:pt>
                <c:pt idx="33">
                  <c:v>8589934592</c:v>
                </c:pt>
                <c:pt idx="34">
                  <c:v>17179869184</c:v>
                </c:pt>
                <c:pt idx="35">
                  <c:v>34359738368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E45-4259-8AC3-665E99F239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2637343"/>
        <c:axId val="682637823"/>
      </c:scatterChart>
      <c:valAx>
        <c:axId val="682637343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682637823"/>
        <c:crosses val="autoZero"/>
        <c:crossBetween val="midCat"/>
      </c:valAx>
      <c:valAx>
        <c:axId val="68263782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82637343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Sheet1!$B$10:$B$34</c:f>
              <c:numCache>
                <c:formatCode>General</c:formatCode>
                <c:ptCount val="25"/>
                <c:pt idx="0">
                  <c:v>900</c:v>
                </c:pt>
                <c:pt idx="1">
                  <c:v>810</c:v>
                </c:pt>
                <c:pt idx="2">
                  <c:v>729</c:v>
                </c:pt>
                <c:pt idx="3">
                  <c:v>656.1</c:v>
                </c:pt>
                <c:pt idx="4">
                  <c:v>590.49</c:v>
                </c:pt>
                <c:pt idx="5">
                  <c:v>531.44100000000003</c:v>
                </c:pt>
                <c:pt idx="6">
                  <c:v>478.29690000000005</c:v>
                </c:pt>
                <c:pt idx="7">
                  <c:v>430.46721000000008</c:v>
                </c:pt>
                <c:pt idx="8">
                  <c:v>387.42048900000009</c:v>
                </c:pt>
                <c:pt idx="9">
                  <c:v>348.6784401000001</c:v>
                </c:pt>
                <c:pt idx="10">
                  <c:v>313.8105960900001</c:v>
                </c:pt>
                <c:pt idx="11">
                  <c:v>282.42953648100013</c:v>
                </c:pt>
                <c:pt idx="12">
                  <c:v>254.18658283290011</c:v>
                </c:pt>
                <c:pt idx="13">
                  <c:v>228.76792454961011</c:v>
                </c:pt>
                <c:pt idx="14">
                  <c:v>205.89113209464909</c:v>
                </c:pt>
                <c:pt idx="15">
                  <c:v>185.3020188851842</c:v>
                </c:pt>
                <c:pt idx="16">
                  <c:v>166.77181699666579</c:v>
                </c:pt>
                <c:pt idx="17">
                  <c:v>150.09463529699923</c:v>
                </c:pt>
                <c:pt idx="18">
                  <c:v>135.0851717672993</c:v>
                </c:pt>
                <c:pt idx="19">
                  <c:v>121.57665459056938</c:v>
                </c:pt>
                <c:pt idx="20">
                  <c:v>109.41898913151245</c:v>
                </c:pt>
                <c:pt idx="21">
                  <c:v>98.477090218361198</c:v>
                </c:pt>
                <c:pt idx="22">
                  <c:v>88.629381196525074</c:v>
                </c:pt>
                <c:pt idx="23">
                  <c:v>79.766443076872562</c:v>
                </c:pt>
                <c:pt idx="24">
                  <c:v>71.78979876918531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7CA-4E20-B316-EDD079A3CF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0938784"/>
        <c:axId val="770933024"/>
      </c:scatterChart>
      <c:valAx>
        <c:axId val="77093878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770933024"/>
        <c:crosses val="autoZero"/>
        <c:crossBetween val="midCat"/>
      </c:valAx>
      <c:valAx>
        <c:axId val="7709330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709387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0.34453</cdr:x>
      <cdr:y>0.30385</cdr:y>
    </cdr:from>
    <cdr:to>
      <cdr:x>0.71047</cdr:x>
      <cdr:y>0.73986</cdr:y>
    </cdr:to>
    <cdr:sp macro="" textlink="">
      <cdr:nvSpPr>
        <cdr:cNvPr id="2" name="Arrow: Down 1">
          <a:extLst xmlns:a="http://schemas.openxmlformats.org/drawingml/2006/main">
            <a:ext uri="{FF2B5EF4-FFF2-40B4-BE49-F238E27FC236}">
              <a16:creationId xmlns:a16="http://schemas.microsoft.com/office/drawing/2014/main" id="{F518AA20-7FA6-0DE1-2E47-D016473C0BDD}"/>
            </a:ext>
          </a:extLst>
        </cdr:cNvPr>
        <cdr:cNvSpPr/>
      </cdr:nvSpPr>
      <cdr:spPr>
        <a:xfrm xmlns:a="http://schemas.openxmlformats.org/drawingml/2006/main" rot="10998964">
          <a:off x="593431" y="1191455"/>
          <a:ext cx="630301" cy="1709660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accent1"/>
        </a:solidFill>
        <a:ln xmlns:a="http://schemas.openxmlformats.org/drawingml/2006/main">
          <a:noFill/>
        </a:ln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805758-D2E5-47F1-BDC8-64F96AB837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4D7A7-60FE-4B51-8D3B-098FB2A1B3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66161-D383-45DC-9645-1D21647A8641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8030B-DA71-4B18-AA7C-F991BCB518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65FCA-070F-4A6D-A2E0-D5EBEAABC9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4D2B8-7AFA-4F86-9DF3-A6BBE4E23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48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789D0-CA34-4934-A369-C3113E12A3EF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79418-37EB-4378-AD22-89DBB000B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642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biography/Geoffrey-Hinton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Personal opinion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79418-37EB-4378-AD22-89DBB000B0D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11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9418-37EB-4378-AD22-89DBB000B0DA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009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C4549-397F-8FFB-4EEA-43E79D122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3A5D50-89F2-6B1F-B534-B9748FB9C2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AD773A-AADD-82BA-23C8-B45BBE94E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8F2D6-13A4-44BD-8C5D-686A72B2AA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9418-37EB-4378-AD22-89DBB000B0DA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569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Instill drive to succeed</a:t>
            </a:r>
          </a:p>
          <a:p>
            <a:r>
              <a:rPr lang="en-US" dirty="0"/>
              <a:t>Building blocks for  A.I.</a:t>
            </a:r>
          </a:p>
          <a:p>
            <a:r>
              <a:rPr lang="en-US" dirty="0"/>
              <a:t>Expert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9418-37EB-4378-AD22-89DBB000B0D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259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Pattern recognition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9418-37EB-4378-AD22-89DBB000B0D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988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Journalism</a:t>
            </a:r>
          </a:p>
          <a:p>
            <a:r>
              <a:rPr lang="en-US" sz="3600" dirty="0"/>
              <a:t>Communications</a:t>
            </a:r>
          </a:p>
          <a:p>
            <a:r>
              <a:rPr lang="en-US" sz="3600" dirty="0"/>
              <a:t>Law</a:t>
            </a:r>
          </a:p>
          <a:p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9418-37EB-4378-AD22-89DBB000B0D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948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F0F10"/>
                </a:solidFill>
                <a:effectLst/>
                <a:latin typeface="MonumentGrotesk-Regular"/>
              </a:rPr>
              <a:t>Computer scientist and cognitive psychologist Geoffrey Hinton, psychologist David </a:t>
            </a:r>
            <a:r>
              <a:rPr lang="en-US" b="0" i="0" dirty="0" err="1">
                <a:solidFill>
                  <a:srgbClr val="0F0F10"/>
                </a:solidFill>
                <a:effectLst/>
                <a:latin typeface="MonumentGrotesk-Regular"/>
              </a:rPr>
              <a:t>Rumelhart</a:t>
            </a:r>
            <a:r>
              <a:rPr lang="en-US" b="0" i="0" dirty="0">
                <a:solidFill>
                  <a:srgbClr val="0F0F10"/>
                </a:solidFill>
                <a:effectLst/>
                <a:latin typeface="MonumentGrotesk-Regular"/>
              </a:rPr>
              <a:t>, and computer scientist Ronald J. Williams released a paper that explored </a:t>
            </a:r>
            <a:r>
              <a:rPr lang="en-US" b="1" i="0" u="none" strike="noStrike" dirty="0">
                <a:effectLst/>
                <a:latin typeface="MonumentGrotesk-Regular"/>
                <a:hlinkClick r:id="rId3"/>
              </a:rPr>
              <a:t>backpropagation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9418-37EB-4378-AD22-89DBB000B0D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434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Kasparov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9418-37EB-4378-AD22-89DBB000B0D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66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 help feed the world</a:t>
            </a:r>
          </a:p>
          <a:p>
            <a:r>
              <a:rPr lang="en-US" dirty="0"/>
              <a:t>Live longer</a:t>
            </a:r>
          </a:p>
          <a:p>
            <a:r>
              <a:rPr lang="en-US" dirty="0"/>
              <a:t>Make life more enjoyable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9418-37EB-4378-AD22-89DBB000B0DA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11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 help feed the world</a:t>
            </a:r>
          </a:p>
          <a:p>
            <a:r>
              <a:rPr lang="en-US" dirty="0"/>
              <a:t>Live longer</a:t>
            </a:r>
          </a:p>
          <a:p>
            <a:r>
              <a:rPr lang="en-US" dirty="0"/>
              <a:t>Make life more enjoyable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9418-37EB-4378-AD22-89DBB000B0DA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2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 help feed the world</a:t>
            </a:r>
          </a:p>
          <a:p>
            <a:r>
              <a:rPr lang="en-US" dirty="0"/>
              <a:t>Live longer</a:t>
            </a:r>
          </a:p>
          <a:p>
            <a:r>
              <a:rPr lang="en-US" dirty="0"/>
              <a:t>Make life more enjoyable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9418-37EB-4378-AD22-89DBB000B0DA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07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D826893-9059-400D-A708-615823828BC9}"/>
              </a:ext>
            </a:extLst>
          </p:cNvPr>
          <p:cNvGrpSpPr/>
          <p:nvPr userDrawn="1"/>
        </p:nvGrpSpPr>
        <p:grpSpPr bwMode="ltGray">
          <a:xfrm>
            <a:off x="7232499" y="-159283"/>
            <a:ext cx="4959501" cy="5525761"/>
            <a:chOff x="7232499" y="-159283"/>
            <a:chExt cx="4959501" cy="5525761"/>
          </a:xfrm>
          <a:solidFill>
            <a:srgbClr val="76280B">
              <a:alpha val="60000"/>
            </a:srgbClr>
          </a:solidFill>
        </p:grpSpPr>
        <p:pic>
          <p:nvPicPr>
            <p:cNvPr id="10" name="Graphic 9" descr="Single gear">
              <a:extLst>
                <a:ext uri="{FF2B5EF4-FFF2-40B4-BE49-F238E27FC236}">
                  <a16:creationId xmlns:a16="http://schemas.microsoft.com/office/drawing/2014/main" id="{4BD7AE3B-6321-488C-8378-B441F7AC62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1" name="Graphic 10" descr="Single gear">
              <a:extLst>
                <a:ext uri="{FF2B5EF4-FFF2-40B4-BE49-F238E27FC236}">
                  <a16:creationId xmlns:a16="http://schemas.microsoft.com/office/drawing/2014/main" id="{52566813-48BF-44A8-9FBD-C9035FDE1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14" name="Graphic 13" descr="Single gear">
              <a:extLst>
                <a:ext uri="{FF2B5EF4-FFF2-40B4-BE49-F238E27FC236}">
                  <a16:creationId xmlns:a16="http://schemas.microsoft.com/office/drawing/2014/main" id="{C9098912-FEFB-4951-B070-7ED0F1D45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486478"/>
              <a:ext cx="2880000" cy="2880000"/>
            </a:xfrm>
            <a:prstGeom prst="rect">
              <a:avLst/>
            </a:prstGeom>
          </p:spPr>
        </p:pic>
        <p:pic>
          <p:nvPicPr>
            <p:cNvPr id="15" name="Graphic 14" descr="Single gear">
              <a:extLst>
                <a:ext uri="{FF2B5EF4-FFF2-40B4-BE49-F238E27FC236}">
                  <a16:creationId xmlns:a16="http://schemas.microsoft.com/office/drawing/2014/main" id="{7187CCFC-946C-4708-98C2-CC97857A5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 bwMode="ltGray">
          <a:xfrm>
            <a:off x="1704975" y="2598834"/>
            <a:ext cx="8782050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293" y="2742465"/>
            <a:ext cx="8494463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799" y="4394039"/>
            <a:ext cx="8493957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12956" y="5936187"/>
            <a:ext cx="2743200" cy="365125"/>
          </a:xfrm>
        </p:spPr>
        <p:txBody>
          <a:bodyPr/>
          <a:lstStyle/>
          <a:p>
            <a:fld id="{F37E4F9D-07D2-40B5-9CAA-80F304DC90A1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42296" y="5936188"/>
            <a:ext cx="6870660" cy="365125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A59AF3-34E3-4F2D-B219-533C8164A410}"/>
              </a:ext>
            </a:extLst>
          </p:cNvPr>
          <p:cNvSpPr/>
          <p:nvPr userDrawn="1"/>
        </p:nvSpPr>
        <p:spPr>
          <a:xfrm>
            <a:off x="0" y="2590078"/>
            <a:ext cx="1602997" cy="1660332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98DDA9-3997-4600-985C-44C2CABD0BA3}"/>
              </a:ext>
            </a:extLst>
          </p:cNvPr>
          <p:cNvSpPr/>
          <p:nvPr userDrawn="1"/>
        </p:nvSpPr>
        <p:spPr>
          <a:xfrm>
            <a:off x="10606797" y="2590077"/>
            <a:ext cx="1602997" cy="166033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03518" y="2750779"/>
            <a:ext cx="1171888" cy="1356442"/>
          </a:xfrm>
        </p:spPr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889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C2D2AED-B2EF-46D8-BC7C-81AE25C80786}"/>
              </a:ext>
            </a:extLst>
          </p:cNvPr>
          <p:cNvGrpSpPr/>
          <p:nvPr userDrawn="1"/>
        </p:nvGrpSpPr>
        <p:grpSpPr bwMode="ltGray">
          <a:xfrm>
            <a:off x="7232499" y="-159283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8" name="Graphic 7" descr="Single gear">
              <a:extLst>
                <a:ext uri="{FF2B5EF4-FFF2-40B4-BE49-F238E27FC236}">
                  <a16:creationId xmlns:a16="http://schemas.microsoft.com/office/drawing/2014/main" id="{2F9289FC-9317-4EC5-8064-00D3418501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9" name="Graphic 8" descr="Single gear">
              <a:extLst>
                <a:ext uri="{FF2B5EF4-FFF2-40B4-BE49-F238E27FC236}">
                  <a16:creationId xmlns:a16="http://schemas.microsoft.com/office/drawing/2014/main" id="{09784D29-4AB9-4581-A176-2BC2AD58F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10" name="Graphic 9" descr="Single gear">
              <a:extLst>
                <a:ext uri="{FF2B5EF4-FFF2-40B4-BE49-F238E27FC236}">
                  <a16:creationId xmlns:a16="http://schemas.microsoft.com/office/drawing/2014/main" id="{25EF2775-3EFB-4A64-8FAF-4D8B56AE0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11" name="Graphic 10" descr="Single gear">
              <a:extLst>
                <a:ext uri="{FF2B5EF4-FFF2-40B4-BE49-F238E27FC236}">
                  <a16:creationId xmlns:a16="http://schemas.microsoft.com/office/drawing/2014/main" id="{A34C11DA-4074-454D-800C-0FC5FBF1C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E708-3BFA-4E35-A551-CA648FEC0358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540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F6BBB30-80DB-4A1B-9DD3-A090C4EF2F33}"/>
              </a:ext>
            </a:extLst>
          </p:cNvPr>
          <p:cNvGrpSpPr/>
          <p:nvPr userDrawn="1"/>
        </p:nvGrpSpPr>
        <p:grpSpPr bwMode="ltGray">
          <a:xfrm rot="5400000">
            <a:off x="7251814" y="1766245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18" name="Graphic 17" descr="Single gear">
              <a:extLst>
                <a:ext uri="{FF2B5EF4-FFF2-40B4-BE49-F238E27FC236}">
                  <a16:creationId xmlns:a16="http://schemas.microsoft.com/office/drawing/2014/main" id="{4FC3313D-A401-4847-ABED-CDF1803D06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9" name="Graphic 18" descr="Single gear">
              <a:extLst>
                <a:ext uri="{FF2B5EF4-FFF2-40B4-BE49-F238E27FC236}">
                  <a16:creationId xmlns:a16="http://schemas.microsoft.com/office/drawing/2014/main" id="{62BA598A-71EC-4BD4-8924-8F16E990AF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20" name="Graphic 19" descr="Single gear">
              <a:extLst>
                <a:ext uri="{FF2B5EF4-FFF2-40B4-BE49-F238E27FC236}">
                  <a16:creationId xmlns:a16="http://schemas.microsoft.com/office/drawing/2014/main" id="{2086399E-589B-48EE-B396-961A78310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21" name="Graphic 20" descr="Single gear">
              <a:extLst>
                <a:ext uri="{FF2B5EF4-FFF2-40B4-BE49-F238E27FC236}">
                  <a16:creationId xmlns:a16="http://schemas.microsoft.com/office/drawing/2014/main" id="{F2A039E4-F69C-4905-B047-6891B77F8C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70240"/>
            <a:ext cx="10437812" cy="3211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-3554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9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8446" y="2336873"/>
            <a:ext cx="5608336" cy="35993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29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303581" y="5936187"/>
            <a:ext cx="2743200" cy="365125"/>
          </a:xfrm>
        </p:spPr>
        <p:txBody>
          <a:bodyPr/>
          <a:lstStyle/>
          <a:p>
            <a:fld id="{B11E2E5C-EDE5-477F-B763-A5A950FB3DAB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2921" y="5936188"/>
            <a:ext cx="6870660" cy="365125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0074" y="753227"/>
            <a:ext cx="1154151" cy="1090789"/>
          </a:xfrm>
        </p:spPr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0702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F6BBB30-80DB-4A1B-9DD3-A090C4EF2F33}"/>
              </a:ext>
            </a:extLst>
          </p:cNvPr>
          <p:cNvGrpSpPr/>
          <p:nvPr userDrawn="1"/>
        </p:nvGrpSpPr>
        <p:grpSpPr bwMode="ltGray">
          <a:xfrm rot="5400000">
            <a:off x="7251814" y="1766245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18" name="Graphic 17" descr="Single gear">
              <a:extLst>
                <a:ext uri="{FF2B5EF4-FFF2-40B4-BE49-F238E27FC236}">
                  <a16:creationId xmlns:a16="http://schemas.microsoft.com/office/drawing/2014/main" id="{4FC3313D-A401-4847-ABED-CDF1803D06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9" name="Graphic 18" descr="Single gear">
              <a:extLst>
                <a:ext uri="{FF2B5EF4-FFF2-40B4-BE49-F238E27FC236}">
                  <a16:creationId xmlns:a16="http://schemas.microsoft.com/office/drawing/2014/main" id="{62BA598A-71EC-4BD4-8924-8F16E990AF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20" name="Graphic 19" descr="Single gear">
              <a:extLst>
                <a:ext uri="{FF2B5EF4-FFF2-40B4-BE49-F238E27FC236}">
                  <a16:creationId xmlns:a16="http://schemas.microsoft.com/office/drawing/2014/main" id="{2086399E-589B-48EE-B396-961A78310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21" name="Graphic 20" descr="Single gear">
              <a:extLst>
                <a:ext uri="{FF2B5EF4-FFF2-40B4-BE49-F238E27FC236}">
                  <a16:creationId xmlns:a16="http://schemas.microsoft.com/office/drawing/2014/main" id="{F2A039E4-F69C-4905-B047-6891B77F8C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70240"/>
            <a:ext cx="10437812" cy="3211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-3554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9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2922" y="2336872"/>
            <a:ext cx="2620817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303581" y="5936187"/>
            <a:ext cx="2743200" cy="365125"/>
          </a:xfrm>
        </p:spPr>
        <p:txBody>
          <a:bodyPr/>
          <a:lstStyle/>
          <a:p>
            <a:fld id="{C8E2AF73-5AA2-4CF6-BA19-73F88EBACFF3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2921" y="5936188"/>
            <a:ext cx="6870660" cy="365125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0074" y="753227"/>
            <a:ext cx="1154151" cy="1090789"/>
          </a:xfrm>
        </p:spPr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E59F855-D2A7-4662-804E-17B59CD1A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13022" y="2327474"/>
            <a:ext cx="6833757" cy="36087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75739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1090482"/>
          </a:xfrm>
        </p:spPr>
        <p:txBody>
          <a:bodyPr anchor="ctr" anchorCtr="0">
            <a:normAutofit/>
          </a:bodyPr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0AEB-4630-43B3-9098-62C609FEB5A7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SmartArt Placeholder 12">
            <a:extLst>
              <a:ext uri="{FF2B5EF4-FFF2-40B4-BE49-F238E27FC236}">
                <a16:creationId xmlns:a16="http://schemas.microsoft.com/office/drawing/2014/main" id="{DBD7FBFD-679C-4A5B-A176-220004B60453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680321" y="386862"/>
            <a:ext cx="9614617" cy="3867638"/>
          </a:xfrm>
        </p:spPr>
        <p:txBody>
          <a:bodyPr/>
          <a:lstStyle/>
          <a:p>
            <a:r>
              <a:rPr lang="en-US" noProof="0" dirty="0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3525996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2B243BA-55F2-42F1-B294-0EB708FCD888}"/>
              </a:ext>
            </a:extLst>
          </p:cNvPr>
          <p:cNvGrpSpPr/>
          <p:nvPr userDrawn="1"/>
        </p:nvGrpSpPr>
        <p:grpSpPr>
          <a:xfrm rot="10800000">
            <a:off x="108452" y="75467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3" name="Graphic 12" descr="Single gear">
              <a:extLst>
                <a:ext uri="{FF2B5EF4-FFF2-40B4-BE49-F238E27FC236}">
                  <a16:creationId xmlns:a16="http://schemas.microsoft.com/office/drawing/2014/main" id="{46408269-63CF-4017-AC0D-C35B044D30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4" name="Graphic 13" descr="Single gear">
              <a:extLst>
                <a:ext uri="{FF2B5EF4-FFF2-40B4-BE49-F238E27FC236}">
                  <a16:creationId xmlns:a16="http://schemas.microsoft.com/office/drawing/2014/main" id="{7A3695B4-ADE3-45A9-8119-67D5F83A8C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5" name="Graphic 14" descr="Single gear">
              <a:extLst>
                <a:ext uri="{FF2B5EF4-FFF2-40B4-BE49-F238E27FC236}">
                  <a16:creationId xmlns:a16="http://schemas.microsoft.com/office/drawing/2014/main" id="{6B8F0030-0551-4558-8533-64D2E4838D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aphic 15" descr="Single gear">
              <a:extLst>
                <a:ext uri="{FF2B5EF4-FFF2-40B4-BE49-F238E27FC236}">
                  <a16:creationId xmlns:a16="http://schemas.microsoft.com/office/drawing/2014/main" id="{59607E3E-29E0-44E4-899A-0955FA4D36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aphic 16" descr="Single gear">
              <a:extLst>
                <a:ext uri="{FF2B5EF4-FFF2-40B4-BE49-F238E27FC236}">
                  <a16:creationId xmlns:a16="http://schemas.microsoft.com/office/drawing/2014/main" id="{AD4251FC-462A-4B83-9F84-2358E52E3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EAF2-2ED0-487B-8F5B-6A7A8CAA8B1F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4006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7FCAB52-C8F0-4659-9B95-C792632631CE}"/>
              </a:ext>
            </a:extLst>
          </p:cNvPr>
          <p:cNvGrpSpPr/>
          <p:nvPr userDrawn="1"/>
        </p:nvGrpSpPr>
        <p:grpSpPr bwMode="ltGray">
          <a:xfrm rot="5400000">
            <a:off x="7251814" y="1766245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19" name="Graphic 18" descr="Single gear">
              <a:extLst>
                <a:ext uri="{FF2B5EF4-FFF2-40B4-BE49-F238E27FC236}">
                  <a16:creationId xmlns:a16="http://schemas.microsoft.com/office/drawing/2014/main" id="{5E98770F-9E46-4F69-9A76-F671813AF57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20" name="Graphic 19" descr="Single gear">
              <a:extLst>
                <a:ext uri="{FF2B5EF4-FFF2-40B4-BE49-F238E27FC236}">
                  <a16:creationId xmlns:a16="http://schemas.microsoft.com/office/drawing/2014/main" id="{F08BF8CF-C3C2-4767-B88B-DE07E6A628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21" name="Graphic 20" descr="Single gear">
              <a:extLst>
                <a:ext uri="{FF2B5EF4-FFF2-40B4-BE49-F238E27FC236}">
                  <a16:creationId xmlns:a16="http://schemas.microsoft.com/office/drawing/2014/main" id="{E63AFEB7-4AAE-448E-8B0B-C2F2287771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22" name="Graphic 21" descr="Single gear">
              <a:extLst>
                <a:ext uri="{FF2B5EF4-FFF2-40B4-BE49-F238E27FC236}">
                  <a16:creationId xmlns:a16="http://schemas.microsoft.com/office/drawing/2014/main" id="{E279C731-1AAF-453A-94B0-6CC2920395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CA01-9B4C-41D9-A22B-D329B9FC3B35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132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B2BD5A-C0EC-4AC1-BBF1-851D8321B964}"/>
              </a:ext>
            </a:extLst>
          </p:cNvPr>
          <p:cNvGrpSpPr/>
          <p:nvPr userDrawn="1"/>
        </p:nvGrpSpPr>
        <p:grpSpPr>
          <a:xfrm rot="5400000">
            <a:off x="188826" y="1282475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3" name="Graphic 12" descr="Single gear">
              <a:extLst>
                <a:ext uri="{FF2B5EF4-FFF2-40B4-BE49-F238E27FC236}">
                  <a16:creationId xmlns:a16="http://schemas.microsoft.com/office/drawing/2014/main" id="{538A56DB-6938-460F-9BB3-A0A34C234B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4" name="Graphic 13" descr="Single gear">
              <a:extLst>
                <a:ext uri="{FF2B5EF4-FFF2-40B4-BE49-F238E27FC236}">
                  <a16:creationId xmlns:a16="http://schemas.microsoft.com/office/drawing/2014/main" id="{E2A1D679-9D00-4DC7-82EC-B6C33270E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5" name="Graphic 14" descr="Single gear">
              <a:extLst>
                <a:ext uri="{FF2B5EF4-FFF2-40B4-BE49-F238E27FC236}">
                  <a16:creationId xmlns:a16="http://schemas.microsoft.com/office/drawing/2014/main" id="{8DFB6E86-77FA-4731-B7FA-5A63254A3E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aphic 15" descr="Single gear">
              <a:extLst>
                <a:ext uri="{FF2B5EF4-FFF2-40B4-BE49-F238E27FC236}">
                  <a16:creationId xmlns:a16="http://schemas.microsoft.com/office/drawing/2014/main" id="{982D40F0-DDB8-45E0-B9D1-5964842C73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aphic 16" descr="Single gear">
              <a:extLst>
                <a:ext uri="{FF2B5EF4-FFF2-40B4-BE49-F238E27FC236}">
                  <a16:creationId xmlns:a16="http://schemas.microsoft.com/office/drawing/2014/main" id="{D744A42C-4948-489C-8EB2-12C65C47E9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89" y="5928628"/>
            <a:ext cx="10437812" cy="3211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1754188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-4931" y="4556102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332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77333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047994" y="5936187"/>
            <a:ext cx="2743200" cy="365125"/>
          </a:xfrm>
        </p:spPr>
        <p:txBody>
          <a:bodyPr/>
          <a:lstStyle/>
          <a:p>
            <a:fld id="{1B0DE548-E5D9-4469-A563-5614287327AB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7334" y="5936188"/>
            <a:ext cx="6870660" cy="365125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8697" y="4698039"/>
            <a:ext cx="1154151" cy="1090789"/>
          </a:xfrm>
        </p:spPr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8936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FC60FB4-27C2-4896-9B64-2DFE33815CE2}"/>
              </a:ext>
            </a:extLst>
          </p:cNvPr>
          <p:cNvGrpSpPr/>
          <p:nvPr userDrawn="1"/>
        </p:nvGrpSpPr>
        <p:grpSpPr bwMode="ltGray">
          <a:xfrm>
            <a:off x="7232499" y="-159283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24" name="Graphic 23" descr="Single gear">
              <a:extLst>
                <a:ext uri="{FF2B5EF4-FFF2-40B4-BE49-F238E27FC236}">
                  <a16:creationId xmlns:a16="http://schemas.microsoft.com/office/drawing/2014/main" id="{EE89D477-BED5-4149-965A-0C122D97A0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25" name="Graphic 24" descr="Single gear">
              <a:extLst>
                <a:ext uri="{FF2B5EF4-FFF2-40B4-BE49-F238E27FC236}">
                  <a16:creationId xmlns:a16="http://schemas.microsoft.com/office/drawing/2014/main" id="{5CCE09A4-D09F-43A2-8459-2E9D3E9602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26" name="Graphic 25" descr="Single gear">
              <a:extLst>
                <a:ext uri="{FF2B5EF4-FFF2-40B4-BE49-F238E27FC236}">
                  <a16:creationId xmlns:a16="http://schemas.microsoft.com/office/drawing/2014/main" id="{9A46A1B3-2A0B-4FFE-AE15-A11187E434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27" name="Graphic 26" descr="Single gear">
              <a:extLst>
                <a:ext uri="{FF2B5EF4-FFF2-40B4-BE49-F238E27FC236}">
                  <a16:creationId xmlns:a16="http://schemas.microsoft.com/office/drawing/2014/main" id="{D4F4A02A-94BC-4984-A372-3B77FC854C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2413-CE80-49F9-A883-15AB5D134FC1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2837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1F89FDF-9788-47AD-B230-0314E7C8D087}"/>
              </a:ext>
            </a:extLst>
          </p:cNvPr>
          <p:cNvGrpSpPr/>
          <p:nvPr userDrawn="1"/>
        </p:nvGrpSpPr>
        <p:grpSpPr>
          <a:xfrm rot="10800000">
            <a:off x="99308" y="75467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9" name="Graphic 18" descr="Single gear">
              <a:extLst>
                <a:ext uri="{FF2B5EF4-FFF2-40B4-BE49-F238E27FC236}">
                  <a16:creationId xmlns:a16="http://schemas.microsoft.com/office/drawing/2014/main" id="{9CD6B783-A97E-437E-B4E2-F7D761F0A2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20" name="Graphic 19" descr="Single gear">
              <a:extLst>
                <a:ext uri="{FF2B5EF4-FFF2-40B4-BE49-F238E27FC236}">
                  <a16:creationId xmlns:a16="http://schemas.microsoft.com/office/drawing/2014/main" id="{4699BB72-0480-4165-8D15-316CEED8C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21" name="Graphic 20" descr="Single gear">
              <a:extLst>
                <a:ext uri="{FF2B5EF4-FFF2-40B4-BE49-F238E27FC236}">
                  <a16:creationId xmlns:a16="http://schemas.microsoft.com/office/drawing/2014/main" id="{685C07D9-1911-4085-8555-C992A61B10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22" name="Graphic 21" descr="Single gear">
              <a:extLst>
                <a:ext uri="{FF2B5EF4-FFF2-40B4-BE49-F238E27FC236}">
                  <a16:creationId xmlns:a16="http://schemas.microsoft.com/office/drawing/2014/main" id="{D621B3C3-2371-4ED0-BC1D-87AABF852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23" name="Graphic 22" descr="Single gear">
              <a:extLst>
                <a:ext uri="{FF2B5EF4-FFF2-40B4-BE49-F238E27FC236}">
                  <a16:creationId xmlns:a16="http://schemas.microsoft.com/office/drawing/2014/main" id="{D7D15287-50FE-4441-BA06-D454D73F7E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6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3077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89256" y="5936187"/>
            <a:ext cx="2743200" cy="365125"/>
          </a:xfrm>
        </p:spPr>
        <p:txBody>
          <a:bodyPr/>
          <a:lstStyle/>
          <a:p>
            <a:fld id="{06EE9FE9-59E7-48B5-B5FA-7B07423B51D7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18596" y="5936188"/>
            <a:ext cx="6870660" cy="365125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0493" y="748304"/>
            <a:ext cx="1154151" cy="1090789"/>
          </a:xfrm>
        </p:spPr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664D24B-EA78-4E18-9226-569365267E5E}"/>
              </a:ext>
            </a:extLst>
          </p:cNvPr>
          <p:cNvCxnSpPr/>
          <p:nvPr userDrawn="1"/>
        </p:nvCxnSpPr>
        <p:spPr>
          <a:xfrm>
            <a:off x="8571139" y="969699"/>
            <a:ext cx="0" cy="648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5BE17E03-04A7-46ED-8623-88DFFD7E30B0}"/>
              </a:ext>
            </a:extLst>
          </p:cNvPr>
          <p:cNvSpPr txBox="1">
            <a:spLocks/>
          </p:cNvSpPr>
          <p:nvPr userDrawn="1"/>
        </p:nvSpPr>
        <p:spPr>
          <a:xfrm>
            <a:off x="2106131" y="790252"/>
            <a:ext cx="3060802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noProof="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3840076-AFCB-4C84-8E23-85DAD3CBEF3E}"/>
              </a:ext>
            </a:extLst>
          </p:cNvPr>
          <p:cNvCxnSpPr/>
          <p:nvPr userDrawn="1"/>
        </p:nvCxnSpPr>
        <p:spPr>
          <a:xfrm>
            <a:off x="5294539" y="969699"/>
            <a:ext cx="0" cy="648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itle 50">
            <a:extLst>
              <a:ext uri="{FF2B5EF4-FFF2-40B4-BE49-F238E27FC236}">
                <a16:creationId xmlns:a16="http://schemas.microsoft.com/office/drawing/2014/main" id="{BBA20603-8433-4B38-976F-F18CF78D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132" y="735087"/>
            <a:ext cx="3060802" cy="108093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EF340F6C-3335-49B0-AE89-7103CA6A7F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84611" y="735013"/>
            <a:ext cx="3060700" cy="108108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600">
                <a:latin typeface="+mj-lt"/>
              </a:defRPr>
            </a:lvl1pPr>
            <a:lvl2pPr>
              <a:defRPr sz="3600">
                <a:latin typeface="+mj-lt"/>
              </a:defRPr>
            </a:lvl2pPr>
            <a:lvl3pPr>
              <a:defRPr sz="36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600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1F0AD31D-2FFB-40A9-96C2-F4EE3869BC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62988" y="746125"/>
            <a:ext cx="3070225" cy="10588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600">
                <a:latin typeface="+mj-lt"/>
              </a:defRPr>
            </a:lvl1pPr>
            <a:lvl2pPr algn="ctr">
              <a:defRPr sz="3600">
                <a:latin typeface="+mj-lt"/>
              </a:defRPr>
            </a:lvl2pPr>
            <a:lvl3pPr algn="ctr">
              <a:defRPr sz="3600">
                <a:latin typeface="+mj-lt"/>
              </a:defRPr>
            </a:lvl3pPr>
            <a:lvl4pPr algn="ctr">
              <a:defRPr sz="3600">
                <a:latin typeface="+mj-lt"/>
              </a:defRPr>
            </a:lvl4pPr>
            <a:lvl5pPr algn="ctr">
              <a:defRPr sz="3600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7" name="Content Placeholder 56">
            <a:extLst>
              <a:ext uri="{FF2B5EF4-FFF2-40B4-BE49-F238E27FC236}">
                <a16:creationId xmlns:a16="http://schemas.microsoft.com/office/drawing/2014/main" id="{52B689E9-5B4C-4CC0-AAA4-847EB66C330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106131" y="2116138"/>
            <a:ext cx="3060802" cy="37131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8" name="Content Placeholder 56">
            <a:extLst>
              <a:ext uri="{FF2B5EF4-FFF2-40B4-BE49-F238E27FC236}">
                <a16:creationId xmlns:a16="http://schemas.microsoft.com/office/drawing/2014/main" id="{1D5202CC-08D0-4157-9CB3-AA1EF4A2C85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384611" y="2103211"/>
            <a:ext cx="3060802" cy="37131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" name="Content Placeholder 56">
            <a:extLst>
              <a:ext uri="{FF2B5EF4-FFF2-40B4-BE49-F238E27FC236}">
                <a16:creationId xmlns:a16="http://schemas.microsoft.com/office/drawing/2014/main" id="{7BE8E782-50B7-4C4E-BEA5-DDA27E0F681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659892" y="2097613"/>
            <a:ext cx="3060802" cy="37131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5301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bg bwMode="blackWhite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C074DF2-6D4F-4B58-A82E-6322DB69A6CC}"/>
              </a:ext>
            </a:extLst>
          </p:cNvPr>
          <p:cNvGrpSpPr/>
          <p:nvPr userDrawn="1"/>
        </p:nvGrpSpPr>
        <p:grpSpPr bwMode="ltGray">
          <a:xfrm>
            <a:off x="7232499" y="-159283"/>
            <a:ext cx="4959501" cy="5242297"/>
            <a:chOff x="7232499" y="-159283"/>
            <a:chExt cx="4959501" cy="5242297"/>
          </a:xfrm>
          <a:solidFill>
            <a:srgbClr val="76280B">
              <a:alpha val="60000"/>
            </a:srgbClr>
          </a:solidFill>
        </p:grpSpPr>
        <p:pic>
          <p:nvPicPr>
            <p:cNvPr id="29" name="Graphic 28" descr="Single gear">
              <a:extLst>
                <a:ext uri="{FF2B5EF4-FFF2-40B4-BE49-F238E27FC236}">
                  <a16:creationId xmlns:a16="http://schemas.microsoft.com/office/drawing/2014/main" id="{B9A8CB2C-0A50-43EC-A2C7-F536FF84DE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31" name="Graphic 30" descr="Single gear">
              <a:extLst>
                <a:ext uri="{FF2B5EF4-FFF2-40B4-BE49-F238E27FC236}">
                  <a16:creationId xmlns:a16="http://schemas.microsoft.com/office/drawing/2014/main" id="{71F3D36D-2C1A-4D06-A27F-6A64AA1188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32" name="Graphic 31" descr="Single gear">
              <a:extLst>
                <a:ext uri="{FF2B5EF4-FFF2-40B4-BE49-F238E27FC236}">
                  <a16:creationId xmlns:a16="http://schemas.microsoft.com/office/drawing/2014/main" id="{61F0F601-D5AC-45C0-92B6-2376085B0D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203014"/>
              <a:ext cx="2880000" cy="2880000"/>
            </a:xfrm>
            <a:prstGeom prst="rect">
              <a:avLst/>
            </a:prstGeom>
          </p:spPr>
        </p:pic>
        <p:pic>
          <p:nvPicPr>
            <p:cNvPr id="33" name="Graphic 32" descr="Single gear">
              <a:extLst>
                <a:ext uri="{FF2B5EF4-FFF2-40B4-BE49-F238E27FC236}">
                  <a16:creationId xmlns:a16="http://schemas.microsoft.com/office/drawing/2014/main" id="{DE792A6A-B423-4979-BD59-4CD4A7406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3724-C50B-46C2-B981-C998BC7F0564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556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106B9E-EBA8-4369-8705-FDBBA60DC7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0549" y="2101850"/>
            <a:ext cx="4433401" cy="823913"/>
          </a:xfrm>
        </p:spPr>
        <p:txBody>
          <a:bodyPr anchor="ctr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0D0165-A38B-4CE8-AE4D-186DBC04F8D4}"/>
              </a:ext>
            </a:extLst>
          </p:cNvPr>
          <p:cNvGrpSpPr/>
          <p:nvPr userDrawn="1"/>
        </p:nvGrpSpPr>
        <p:grpSpPr bwMode="ltGray">
          <a:xfrm rot="5400000">
            <a:off x="7251814" y="1766245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12" name="Graphic 11" descr="Single gear">
              <a:extLst>
                <a:ext uri="{FF2B5EF4-FFF2-40B4-BE49-F238E27FC236}">
                  <a16:creationId xmlns:a16="http://schemas.microsoft.com/office/drawing/2014/main" id="{90C052C9-F1E0-4264-8CAC-31B0B8F76D6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3" name="Graphic 12" descr="Single gear">
              <a:extLst>
                <a:ext uri="{FF2B5EF4-FFF2-40B4-BE49-F238E27FC236}">
                  <a16:creationId xmlns:a16="http://schemas.microsoft.com/office/drawing/2014/main" id="{892FFF3D-7B2E-44EB-83BA-5453FEC489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14" name="Graphic 13" descr="Single gear">
              <a:extLst>
                <a:ext uri="{FF2B5EF4-FFF2-40B4-BE49-F238E27FC236}">
                  <a16:creationId xmlns:a16="http://schemas.microsoft.com/office/drawing/2014/main" id="{CC5A9AF4-A787-49A3-83CF-889F9AEE0D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19" name="Graphic 18" descr="Single gear">
              <a:extLst>
                <a:ext uri="{FF2B5EF4-FFF2-40B4-BE49-F238E27FC236}">
                  <a16:creationId xmlns:a16="http://schemas.microsoft.com/office/drawing/2014/main" id="{B5D192A5-6FE9-49BC-9104-102935BA03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1848-4DAA-46FF-9CF0-1E142BAF5406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F099E8F9-E092-4E4C-AB87-FB2B4EC4D0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0549" y="3044624"/>
            <a:ext cx="4433401" cy="823913"/>
          </a:xfrm>
        </p:spPr>
        <p:txBody>
          <a:bodyPr anchor="ctr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782CF4FC-13E5-4A63-BCF2-3AF43B5F15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60549" y="3987398"/>
            <a:ext cx="4433401" cy="823913"/>
          </a:xfrm>
        </p:spPr>
        <p:txBody>
          <a:bodyPr anchor="ctr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523C4DE-E0C6-4EE1-9145-DA78191746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60549" y="4930171"/>
            <a:ext cx="4433401" cy="823913"/>
          </a:xfrm>
        </p:spPr>
        <p:txBody>
          <a:bodyPr anchor="ctr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526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E363D07-B7E9-4C17-BF5B-ADACCCAD7C6C}"/>
              </a:ext>
            </a:extLst>
          </p:cNvPr>
          <p:cNvGrpSpPr/>
          <p:nvPr userDrawn="1"/>
        </p:nvGrpSpPr>
        <p:grpSpPr>
          <a:xfrm rot="10800000">
            <a:off x="108452" y="75467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2" name="Graphic 11" descr="Single gear">
              <a:extLst>
                <a:ext uri="{FF2B5EF4-FFF2-40B4-BE49-F238E27FC236}">
                  <a16:creationId xmlns:a16="http://schemas.microsoft.com/office/drawing/2014/main" id="{BF7F7D52-1EF2-49FA-AE87-7BE7232893F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3" name="Graphic 12" descr="Single gear">
              <a:extLst>
                <a:ext uri="{FF2B5EF4-FFF2-40B4-BE49-F238E27FC236}">
                  <a16:creationId xmlns:a16="http://schemas.microsoft.com/office/drawing/2014/main" id="{ACC0D449-4064-40FD-A10D-BE7844EB8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4" name="Graphic 13" descr="Single gear">
              <a:extLst>
                <a:ext uri="{FF2B5EF4-FFF2-40B4-BE49-F238E27FC236}">
                  <a16:creationId xmlns:a16="http://schemas.microsoft.com/office/drawing/2014/main" id="{1FE621D1-1FD9-49E2-99C8-0CB37634C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aphic 15" descr="Single gear">
              <a:extLst>
                <a:ext uri="{FF2B5EF4-FFF2-40B4-BE49-F238E27FC236}">
                  <a16:creationId xmlns:a16="http://schemas.microsoft.com/office/drawing/2014/main" id="{0EA6856C-35D0-465E-B0CB-B889D4DA0B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aphic 16" descr="Single gear">
              <a:extLst>
                <a:ext uri="{FF2B5EF4-FFF2-40B4-BE49-F238E27FC236}">
                  <a16:creationId xmlns:a16="http://schemas.microsoft.com/office/drawing/2014/main" id="{A493FB47-F1DA-40B8-A1F4-115CD1F708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7EF1-F2C5-4BCD-A45A-52944F000B03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33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BF5BF6C-5F7D-464E-B42E-D194CF355A7E}"/>
              </a:ext>
            </a:extLst>
          </p:cNvPr>
          <p:cNvGrpSpPr/>
          <p:nvPr userDrawn="1"/>
        </p:nvGrpSpPr>
        <p:grpSpPr bwMode="ltGray">
          <a:xfrm rot="5400000">
            <a:off x="7096454" y="1615369"/>
            <a:ext cx="4959501" cy="5525761"/>
            <a:chOff x="7232499" y="-159283"/>
            <a:chExt cx="4959501" cy="5525761"/>
          </a:xfrm>
          <a:solidFill>
            <a:srgbClr val="76280B">
              <a:alpha val="60000"/>
            </a:srgbClr>
          </a:solidFill>
        </p:grpSpPr>
        <p:pic>
          <p:nvPicPr>
            <p:cNvPr id="13" name="Graphic 12" descr="Single gear">
              <a:extLst>
                <a:ext uri="{FF2B5EF4-FFF2-40B4-BE49-F238E27FC236}">
                  <a16:creationId xmlns:a16="http://schemas.microsoft.com/office/drawing/2014/main" id="{8F045C13-A0AE-4F21-8EE7-47DCE4B458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4" name="Graphic 13" descr="Single gear">
              <a:extLst>
                <a:ext uri="{FF2B5EF4-FFF2-40B4-BE49-F238E27FC236}">
                  <a16:creationId xmlns:a16="http://schemas.microsoft.com/office/drawing/2014/main" id="{D5197B13-7446-4E28-A62C-4543D7BD6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15" name="Graphic 14" descr="Single gear">
              <a:extLst>
                <a:ext uri="{FF2B5EF4-FFF2-40B4-BE49-F238E27FC236}">
                  <a16:creationId xmlns:a16="http://schemas.microsoft.com/office/drawing/2014/main" id="{4B5B975A-536D-4192-B3DE-875F5E141A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486478"/>
              <a:ext cx="2880000" cy="2880000"/>
            </a:xfrm>
            <a:prstGeom prst="rect">
              <a:avLst/>
            </a:prstGeom>
          </p:spPr>
        </p:pic>
        <p:pic>
          <p:nvPicPr>
            <p:cNvPr id="16" name="Graphic 15" descr="Single gear">
              <a:extLst>
                <a:ext uri="{FF2B5EF4-FFF2-40B4-BE49-F238E27FC236}">
                  <a16:creationId xmlns:a16="http://schemas.microsoft.com/office/drawing/2014/main" id="{5BB09BB4-511A-4714-92A7-D9CA09D1FD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63BEF-E455-4501-A293-CA8C05D79D57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272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1281ABC-1821-4B63-88B5-74D2B13A11AF}"/>
              </a:ext>
            </a:extLst>
          </p:cNvPr>
          <p:cNvGrpSpPr/>
          <p:nvPr userDrawn="1"/>
        </p:nvGrpSpPr>
        <p:grpSpPr>
          <a:xfrm rot="5400000">
            <a:off x="175132" y="1273331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3" name="Graphic 12" descr="Single gear">
              <a:extLst>
                <a:ext uri="{FF2B5EF4-FFF2-40B4-BE49-F238E27FC236}">
                  <a16:creationId xmlns:a16="http://schemas.microsoft.com/office/drawing/2014/main" id="{0BD16937-7ADD-43BC-AFAD-ABA8E1E4D0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4" name="Graphic 13" descr="Single gear">
              <a:extLst>
                <a:ext uri="{FF2B5EF4-FFF2-40B4-BE49-F238E27FC236}">
                  <a16:creationId xmlns:a16="http://schemas.microsoft.com/office/drawing/2014/main" id="{A93E95CB-8B7F-4CE0-BD90-8078D78E5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5" name="Graphic 14" descr="Single gear">
              <a:extLst>
                <a:ext uri="{FF2B5EF4-FFF2-40B4-BE49-F238E27FC236}">
                  <a16:creationId xmlns:a16="http://schemas.microsoft.com/office/drawing/2014/main" id="{308EA72E-9FD8-4137-AF70-2F45B4623A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aphic 15" descr="Single gear">
              <a:extLst>
                <a:ext uri="{FF2B5EF4-FFF2-40B4-BE49-F238E27FC236}">
                  <a16:creationId xmlns:a16="http://schemas.microsoft.com/office/drawing/2014/main" id="{7E5F03E5-E60E-40E5-996F-CE212FF642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aphic 16" descr="Single gear">
              <a:extLst>
                <a:ext uri="{FF2B5EF4-FFF2-40B4-BE49-F238E27FC236}">
                  <a16:creationId xmlns:a16="http://schemas.microsoft.com/office/drawing/2014/main" id="{7EB0518D-8C62-493A-B053-F7B2F41290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70240"/>
            <a:ext cx="10437812" cy="3211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3077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646" y="753228"/>
            <a:ext cx="9613861" cy="1080938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7645" y="2336873"/>
            <a:ext cx="4698358" cy="35993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51448" y="2336873"/>
            <a:ext cx="4700058" cy="3599316"/>
          </a:xfrm>
        </p:spPr>
        <p:txBody>
          <a:bodyPr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008306" y="5936187"/>
            <a:ext cx="2743200" cy="365125"/>
          </a:xfrm>
        </p:spPr>
        <p:txBody>
          <a:bodyPr/>
          <a:lstStyle/>
          <a:p>
            <a:fld id="{654D67D0-3B39-4F2E-A8EB-56C0253965CB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7646" y="5936188"/>
            <a:ext cx="6870660" cy="365125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6705" y="753227"/>
            <a:ext cx="1154151" cy="1090789"/>
          </a:xfrm>
        </p:spPr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0697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0C5C8C-B074-498F-921D-CC0B5DF8FBD3}"/>
              </a:ext>
            </a:extLst>
          </p:cNvPr>
          <p:cNvGrpSpPr/>
          <p:nvPr userDrawn="1"/>
        </p:nvGrpSpPr>
        <p:grpSpPr>
          <a:xfrm rot="10800000">
            <a:off x="108452" y="75467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5" name="Graphic 14" descr="Single gear">
              <a:extLst>
                <a:ext uri="{FF2B5EF4-FFF2-40B4-BE49-F238E27FC236}">
                  <a16:creationId xmlns:a16="http://schemas.microsoft.com/office/drawing/2014/main" id="{C270183A-92E0-49A5-B6BC-F1934676372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6" name="Graphic 15" descr="Single gear">
              <a:extLst>
                <a:ext uri="{FF2B5EF4-FFF2-40B4-BE49-F238E27FC236}">
                  <a16:creationId xmlns:a16="http://schemas.microsoft.com/office/drawing/2014/main" id="{6E086889-5472-4B65-A156-D0B8F369C3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7" name="Graphic 16" descr="Single gear">
              <a:extLst>
                <a:ext uri="{FF2B5EF4-FFF2-40B4-BE49-F238E27FC236}">
                  <a16:creationId xmlns:a16="http://schemas.microsoft.com/office/drawing/2014/main" id="{4BCBF44F-62C7-4F40-99DF-85C459F43E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8" name="Graphic 17" descr="Single gear">
              <a:extLst>
                <a:ext uri="{FF2B5EF4-FFF2-40B4-BE49-F238E27FC236}">
                  <a16:creationId xmlns:a16="http://schemas.microsoft.com/office/drawing/2014/main" id="{ABF64D53-5ED0-4A1D-A7EA-94CDB0D37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9" name="Graphic 18" descr="Single gear">
              <a:extLst>
                <a:ext uri="{FF2B5EF4-FFF2-40B4-BE49-F238E27FC236}">
                  <a16:creationId xmlns:a16="http://schemas.microsoft.com/office/drawing/2014/main" id="{2565C769-10BF-4E7B-B099-B4FD45843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0" y="2336873"/>
            <a:ext cx="4698358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4123" y="2336873"/>
            <a:ext cx="4700059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ACDD5-C1C1-4A63-8141-FD37D850FDBD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27138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1281ABC-1821-4B63-88B5-74D2B13A11AF}"/>
              </a:ext>
            </a:extLst>
          </p:cNvPr>
          <p:cNvGrpSpPr/>
          <p:nvPr userDrawn="1"/>
        </p:nvGrpSpPr>
        <p:grpSpPr>
          <a:xfrm rot="5400000">
            <a:off x="175132" y="1273331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3" name="Graphic 12" descr="Single gear">
              <a:extLst>
                <a:ext uri="{FF2B5EF4-FFF2-40B4-BE49-F238E27FC236}">
                  <a16:creationId xmlns:a16="http://schemas.microsoft.com/office/drawing/2014/main" id="{0BD16937-7ADD-43BC-AFAD-ABA8E1E4D0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4" name="Graphic 13" descr="Single gear">
              <a:extLst>
                <a:ext uri="{FF2B5EF4-FFF2-40B4-BE49-F238E27FC236}">
                  <a16:creationId xmlns:a16="http://schemas.microsoft.com/office/drawing/2014/main" id="{A93E95CB-8B7F-4CE0-BD90-8078D78E5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5" name="Graphic 14" descr="Single gear">
              <a:extLst>
                <a:ext uri="{FF2B5EF4-FFF2-40B4-BE49-F238E27FC236}">
                  <a16:creationId xmlns:a16="http://schemas.microsoft.com/office/drawing/2014/main" id="{308EA72E-9FD8-4137-AF70-2F45B4623A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aphic 15" descr="Single gear">
              <a:extLst>
                <a:ext uri="{FF2B5EF4-FFF2-40B4-BE49-F238E27FC236}">
                  <a16:creationId xmlns:a16="http://schemas.microsoft.com/office/drawing/2014/main" id="{7E5F03E5-E60E-40E5-996F-CE212FF642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aphic 16" descr="Single gear">
              <a:extLst>
                <a:ext uri="{FF2B5EF4-FFF2-40B4-BE49-F238E27FC236}">
                  <a16:creationId xmlns:a16="http://schemas.microsoft.com/office/drawing/2014/main" id="{7EB0518D-8C62-493A-B053-F7B2F41290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70240"/>
            <a:ext cx="10437812" cy="3211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3077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646" y="753228"/>
            <a:ext cx="9613861" cy="1080938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008306" y="5936187"/>
            <a:ext cx="2743200" cy="365125"/>
          </a:xfrm>
        </p:spPr>
        <p:txBody>
          <a:bodyPr/>
          <a:lstStyle/>
          <a:p>
            <a:fld id="{93A6AF3D-7C85-4C81-8EC3-23BB87D12B80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7646" y="5936188"/>
            <a:ext cx="6870660" cy="365125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6705" y="753227"/>
            <a:ext cx="1154151" cy="1090789"/>
          </a:xfrm>
        </p:spPr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D7CD5CF-F924-43C6-9C02-06FBC84A6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644" y="2161725"/>
            <a:ext cx="9613861" cy="370264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318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CA97C9F-27FA-4BCE-84C2-EA9C0347E974}"/>
              </a:ext>
            </a:extLst>
          </p:cNvPr>
          <p:cNvGrpSpPr/>
          <p:nvPr userDrawn="1"/>
        </p:nvGrpSpPr>
        <p:grpSpPr>
          <a:xfrm rot="5400000">
            <a:off x="227324" y="1282732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1" name="Graphic 10" descr="Single gear">
              <a:extLst>
                <a:ext uri="{FF2B5EF4-FFF2-40B4-BE49-F238E27FC236}">
                  <a16:creationId xmlns:a16="http://schemas.microsoft.com/office/drawing/2014/main" id="{6EEB6AF8-1385-4805-8E97-CDE431030B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2" name="Graphic 11" descr="Single gear">
              <a:extLst>
                <a:ext uri="{FF2B5EF4-FFF2-40B4-BE49-F238E27FC236}">
                  <a16:creationId xmlns:a16="http://schemas.microsoft.com/office/drawing/2014/main" id="{1F08FE59-AC1A-4BF7-B9D5-7672C8C7D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3" name="Graphic 12" descr="Single gear">
              <a:extLst>
                <a:ext uri="{FF2B5EF4-FFF2-40B4-BE49-F238E27FC236}">
                  <a16:creationId xmlns:a16="http://schemas.microsoft.com/office/drawing/2014/main" id="{F44470E0-8B01-46E6-90F1-4B52CB3EFF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4" name="Graphic 13" descr="Single gear">
              <a:extLst>
                <a:ext uri="{FF2B5EF4-FFF2-40B4-BE49-F238E27FC236}">
                  <a16:creationId xmlns:a16="http://schemas.microsoft.com/office/drawing/2014/main" id="{2FB2E216-0387-4DF4-A432-E877C96A7B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5" name="Graphic 14" descr="Single gear">
              <a:extLst>
                <a:ext uri="{FF2B5EF4-FFF2-40B4-BE49-F238E27FC236}">
                  <a16:creationId xmlns:a16="http://schemas.microsoft.com/office/drawing/2014/main" id="{53685AA4-853C-46A8-8ADB-FA80FE59BF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C821A-2D73-4CAC-9C23-DE029EEB5E06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9934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CA97C9F-27FA-4BCE-84C2-EA9C0347E974}"/>
              </a:ext>
            </a:extLst>
          </p:cNvPr>
          <p:cNvGrpSpPr/>
          <p:nvPr userDrawn="1"/>
        </p:nvGrpSpPr>
        <p:grpSpPr>
          <a:xfrm rot="5400000">
            <a:off x="227324" y="1282732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1" name="Graphic 10" descr="Single gear">
              <a:extLst>
                <a:ext uri="{FF2B5EF4-FFF2-40B4-BE49-F238E27FC236}">
                  <a16:creationId xmlns:a16="http://schemas.microsoft.com/office/drawing/2014/main" id="{6EEB6AF8-1385-4805-8E97-CDE431030B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2" name="Graphic 11" descr="Single gear">
              <a:extLst>
                <a:ext uri="{FF2B5EF4-FFF2-40B4-BE49-F238E27FC236}">
                  <a16:creationId xmlns:a16="http://schemas.microsoft.com/office/drawing/2014/main" id="{1F08FE59-AC1A-4BF7-B9D5-7672C8C7D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3" name="Graphic 12" descr="Single gear">
              <a:extLst>
                <a:ext uri="{FF2B5EF4-FFF2-40B4-BE49-F238E27FC236}">
                  <a16:creationId xmlns:a16="http://schemas.microsoft.com/office/drawing/2014/main" id="{F44470E0-8B01-46E6-90F1-4B52CB3EFF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4" name="Graphic 13" descr="Single gear">
              <a:extLst>
                <a:ext uri="{FF2B5EF4-FFF2-40B4-BE49-F238E27FC236}">
                  <a16:creationId xmlns:a16="http://schemas.microsoft.com/office/drawing/2014/main" id="{2FB2E216-0387-4DF4-A432-E877C96A7B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5" name="Graphic 14" descr="Single gear">
              <a:extLst>
                <a:ext uri="{FF2B5EF4-FFF2-40B4-BE49-F238E27FC236}">
                  <a16:creationId xmlns:a16="http://schemas.microsoft.com/office/drawing/2014/main" id="{53685AA4-853C-46A8-8ADB-FA80FE59BF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F7CB-FBDB-4A28-9BF0-597226700FC7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683A405-3ADE-448E-893F-D3D2E11CCA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7819" y="2290763"/>
            <a:ext cx="8396362" cy="31003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2027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5EEE4-C531-4205-85B7-CDE5C68E621E}" type="datetime1">
              <a:rPr lang="en-US" noProof="0" smtClean="0"/>
              <a:t>11/8/2024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FA76C-C565-46B6-8652-D75785E2521F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226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9" r:id="rId5"/>
    <p:sldLayoutId id="2147483665" r:id="rId6"/>
    <p:sldLayoutId id="2147483680" r:id="rId7"/>
    <p:sldLayoutId id="2147483666" r:id="rId8"/>
    <p:sldLayoutId id="2147483682" r:id="rId9"/>
    <p:sldLayoutId id="2147483667" r:id="rId10"/>
    <p:sldLayoutId id="2147483668" r:id="rId11"/>
    <p:sldLayoutId id="2147483681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5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C4108-399B-EAEF-6895-83F3B383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1</a:t>
            </a:fld>
            <a:endParaRPr lang="en-US" noProof="0" dirty="0"/>
          </a:p>
        </p:txBody>
      </p:sp>
      <p:pic>
        <p:nvPicPr>
          <p:cNvPr id="7170" name="Picture 2" descr="What Is Real Artificial Intelligence: Characteristics of True AI | Emarsys">
            <a:extLst>
              <a:ext uri="{FF2B5EF4-FFF2-40B4-BE49-F238E27FC236}">
                <a16:creationId xmlns:a16="http://schemas.microsoft.com/office/drawing/2014/main" id="{CED23765-CF48-430C-3C6A-FFF506ABA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949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DE2B8-054A-5BF6-530D-E3FF533B8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646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5A85B-2C3C-A810-9667-E8A5AFECD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6705" y="753227"/>
            <a:ext cx="1154151" cy="1090789"/>
          </a:xfrm>
        </p:spPr>
        <p:txBody>
          <a:bodyPr/>
          <a:lstStyle/>
          <a:p>
            <a:fld id="{9E3FA76C-C565-46B6-8652-D75785E2521F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B702E8-19A8-92A2-25FE-2CF913B1E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644" y="2161725"/>
            <a:ext cx="9613861" cy="3702647"/>
          </a:xfrm>
        </p:spPr>
        <p:txBody>
          <a:bodyPr/>
          <a:lstStyle/>
          <a:p>
            <a:pPr lvl="0"/>
            <a:r>
              <a:rPr lang="en-US" dirty="0"/>
              <a:t>Identify scope of the various types of AI</a:t>
            </a:r>
          </a:p>
          <a:p>
            <a:pPr lvl="0"/>
            <a:r>
              <a:rPr lang="en-US" dirty="0"/>
              <a:t>Carry on a rudimentary conversation about AII</a:t>
            </a:r>
          </a:p>
          <a:p>
            <a:pPr lvl="0"/>
            <a:r>
              <a:rPr lang="en-US" dirty="0"/>
              <a:t>Identify where each type of AI can/should be applied  </a:t>
            </a:r>
          </a:p>
          <a:p>
            <a:pPr lvl="0"/>
            <a:r>
              <a:rPr lang="en-US" dirty="0"/>
              <a:t>Understand the value of AI </a:t>
            </a:r>
          </a:p>
          <a:p>
            <a:pPr lvl="0"/>
            <a:r>
              <a:rPr lang="en-US" dirty="0"/>
              <a:t>Identify the ethical issues AI creates </a:t>
            </a:r>
          </a:p>
          <a:p>
            <a:pPr lvl="0"/>
            <a:r>
              <a:rPr lang="en-US" dirty="0"/>
              <a:t>To fear or NOT</a:t>
            </a:r>
          </a:p>
        </p:txBody>
      </p:sp>
    </p:spTree>
    <p:extLst>
      <p:ext uri="{BB962C8B-B14F-4D97-AF65-F5344CB8AC3E}">
        <p14:creationId xmlns:p14="http://schemas.microsoft.com/office/powerpoint/2010/main" val="417678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7E30B-392D-4691-8125-129E25AAA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Artificial Intelligence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2A41D-6B6E-4DD0-A7BD-E8CA001266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0321" y="2278237"/>
            <a:ext cx="11031516" cy="424782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Changing the face of everything</a:t>
            </a:r>
          </a:p>
          <a:p>
            <a:r>
              <a:rPr lang="en-US" dirty="0"/>
              <a:t> </a:t>
            </a:r>
          </a:p>
          <a:p>
            <a:r>
              <a:rPr lang="en-US" dirty="0">
                <a:solidFill>
                  <a:srgbClr val="FFFF00"/>
                </a:solidFill>
              </a:rPr>
              <a:t>Impacts billions now and many billions more in the not-so-distant future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Jobs will be lost, jobs will be created</a:t>
            </a:r>
          </a:p>
          <a:p>
            <a:r>
              <a:rPr lang="en-US" dirty="0"/>
              <a:t> </a:t>
            </a:r>
          </a:p>
          <a:p>
            <a:r>
              <a:rPr lang="en-US" dirty="0">
                <a:solidFill>
                  <a:srgbClr val="FFFF00"/>
                </a:solidFill>
              </a:rPr>
              <a:t>Lives will be made easier as we live longer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F4F15-3A68-59F3-C6E2-CE1B4047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508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2CC0-6DC3-D1B4-6520-1C743F2CE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for tonight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A5373-B2EC-7B04-9B87-838564725C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5949080" cy="359931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Ethics and AI</a:t>
            </a:r>
          </a:p>
          <a:p>
            <a:r>
              <a:rPr lang="en-US" dirty="0"/>
              <a:t>History of AI</a:t>
            </a:r>
          </a:p>
          <a:p>
            <a:r>
              <a:rPr lang="en-US" dirty="0"/>
              <a:t>Types AI</a:t>
            </a:r>
          </a:p>
          <a:p>
            <a:r>
              <a:rPr lang="en-US" dirty="0"/>
              <a:t>What AI is doing TODAY and TOMORROW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4B4B53-CE65-987C-1C3C-34631AF2D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7258" y="2336873"/>
            <a:ext cx="4700058" cy="3599316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Augmentation </a:t>
            </a:r>
          </a:p>
          <a:p>
            <a:pPr lvl="1"/>
            <a:r>
              <a:rPr lang="en-US" dirty="0"/>
              <a:t>Farming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Autonomous transportation</a:t>
            </a:r>
          </a:p>
          <a:p>
            <a:pPr lvl="1"/>
            <a:r>
              <a:rPr lang="en-US" dirty="0"/>
              <a:t>Business </a:t>
            </a:r>
          </a:p>
          <a:p>
            <a:pPr lvl="1"/>
            <a:r>
              <a:rPr lang="en-US" dirty="0"/>
              <a:t>Health/Medicine</a:t>
            </a:r>
          </a:p>
          <a:p>
            <a:pPr lvl="1"/>
            <a:r>
              <a:rPr lang="en-US" dirty="0"/>
              <a:t>Athletics</a:t>
            </a:r>
          </a:p>
          <a:p>
            <a:pPr lvl="1"/>
            <a:r>
              <a:rPr lang="en-US" dirty="0"/>
              <a:t>Military</a:t>
            </a:r>
          </a:p>
          <a:p>
            <a:pPr lvl="1"/>
            <a:r>
              <a:rPr lang="en-US" dirty="0"/>
              <a:t>Space – the final frontier</a:t>
            </a:r>
          </a:p>
          <a:p>
            <a:pPr lvl="1"/>
            <a:r>
              <a:rPr lang="en-US" dirty="0"/>
              <a:t>NLP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E1D507-60AD-D14F-2431-83D3060D3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91625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700A0-EA0B-99B7-561C-0D79768B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AI do?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E46A0B-80D4-56C9-2C5F-5A5F648C3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4361B-A88E-6E01-2E15-0AB39A57D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NLP</a:t>
            </a:r>
          </a:p>
          <a:p>
            <a:r>
              <a:rPr lang="en-US" dirty="0"/>
              <a:t>Vision</a:t>
            </a:r>
          </a:p>
          <a:p>
            <a:r>
              <a:rPr lang="en-US" dirty="0"/>
              <a:t>Audio</a:t>
            </a:r>
          </a:p>
          <a:p>
            <a:r>
              <a:rPr lang="en-US" dirty="0"/>
              <a:t>Text to speech</a:t>
            </a:r>
          </a:p>
          <a:p>
            <a:r>
              <a:rPr lang="en-US" dirty="0"/>
              <a:t>Move autonomously</a:t>
            </a:r>
          </a:p>
          <a:p>
            <a:r>
              <a:rPr lang="en-US" dirty="0"/>
              <a:t>General research</a:t>
            </a:r>
          </a:p>
          <a:p>
            <a:r>
              <a:rPr lang="en-US" dirty="0"/>
              <a:t>Explore Space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4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729A03-98F5-2412-93FE-1B36DA17D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Ethical Thoughts or Comments?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7241B-622B-37AB-D06C-8CD9E9A02C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61994A-5E1E-7CC9-B975-9AD277F2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84288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37CF0B-943C-DEA0-DC82-94D273E0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 January 1968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645C93-78BE-38F9-1CC4-09950034E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511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37CF0B-943C-DEA0-DC82-94D273E0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 January 1968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645C93-78BE-38F9-1CC4-09950034E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16</a:t>
            </a:fld>
            <a:endParaRPr lang="en-US" noProof="0" dirty="0"/>
          </a:p>
        </p:txBody>
      </p:sp>
      <p:pic>
        <p:nvPicPr>
          <p:cNvPr id="3074" name="Picture 2" descr="Military Draft Explained: 7 Things You Need To Know - Operation Military  Kids">
            <a:extLst>
              <a:ext uri="{FF2B5EF4-FFF2-40B4-BE49-F238E27FC236}">
                <a16:creationId xmlns:a16="http://schemas.microsoft.com/office/drawing/2014/main" id="{A3579F44-E5DC-3CC7-F232-7A2AB3E78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08" y="441855"/>
            <a:ext cx="4437592" cy="588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80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2BE34E-B1CB-476D-8A3A-0B2D3676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is the future and the past</a:t>
            </a:r>
          </a:p>
        </p:txBody>
      </p:sp>
      <p:pic>
        <p:nvPicPr>
          <p:cNvPr id="1026" name="Picture 2" descr="Navy | Medicine + the Military">
            <a:extLst>
              <a:ext uri="{FF2B5EF4-FFF2-40B4-BE49-F238E27FC236}">
                <a16:creationId xmlns:a16="http://schemas.microsoft.com/office/drawing/2014/main" id="{385D21A1-CDA7-21C4-394F-BC8F28B95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67" y="2386497"/>
            <a:ext cx="3730089" cy="298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8F9BF1-704F-E673-020A-768357C94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17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089B73-28E7-ACF7-7C8F-14C4E6DA8779}"/>
              </a:ext>
            </a:extLst>
          </p:cNvPr>
          <p:cNvSpPr txBox="1"/>
          <p:nvPr/>
        </p:nvSpPr>
        <p:spPr>
          <a:xfrm>
            <a:off x="8985104" y="4651688"/>
            <a:ext cx="26466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Algorithms</a:t>
            </a:r>
          </a:p>
          <a:p>
            <a:pPr algn="ctr"/>
            <a:r>
              <a:rPr lang="en-US" sz="3200" dirty="0"/>
              <a:t>Digital World</a:t>
            </a:r>
          </a:p>
          <a:p>
            <a:pPr algn="ctr"/>
            <a:r>
              <a:rPr lang="en-US" sz="3200" dirty="0"/>
              <a:t>Programming</a:t>
            </a:r>
          </a:p>
          <a:p>
            <a:pPr algn="ctr"/>
            <a:r>
              <a:rPr lang="en-US" sz="3200" dirty="0"/>
              <a:t>Value of Data</a:t>
            </a:r>
          </a:p>
        </p:txBody>
      </p:sp>
      <p:pic>
        <p:nvPicPr>
          <p:cNvPr id="4100" name="Picture 4" descr="NTDS CP-642/USQ-20(V) Computer | X184.83 | Computer History Museum">
            <a:extLst>
              <a:ext uri="{FF2B5EF4-FFF2-40B4-BE49-F238E27FC236}">
                <a16:creationId xmlns:a16="http://schemas.microsoft.com/office/drawing/2014/main" id="{21ECD922-134B-FB25-9F9D-87064A015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4" y="1965579"/>
            <a:ext cx="47625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26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C0F84-13FB-6115-E925-A7815694B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61732-CDFF-3C11-3D94-9FE7275A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18</a:t>
            </a:fld>
            <a:endParaRPr lang="en-US" noProof="0" dirty="0"/>
          </a:p>
        </p:txBody>
      </p:sp>
      <p:pic>
        <p:nvPicPr>
          <p:cNvPr id="5122" name="Picture 2" descr="Analog vs Digital: Why it matters to the modern musician – Runway Audio">
            <a:extLst>
              <a:ext uri="{FF2B5EF4-FFF2-40B4-BE49-F238E27FC236}">
                <a16:creationId xmlns:a16="http://schemas.microsoft.com/office/drawing/2014/main" id="{916E9BCB-58B0-0CDF-F721-3893451566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82" y="2194560"/>
            <a:ext cx="6203998" cy="478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674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3E9EC1-B042-EB25-766C-1CFFFD872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Special Projects Group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8E7A98-7821-1E74-586F-81DC2D457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1E72CC-5B0F-38BE-1A4E-63988B15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36993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Book icon">
            <a:extLst>
              <a:ext uri="{FF2B5EF4-FFF2-40B4-BE49-F238E27FC236}">
                <a16:creationId xmlns:a16="http://schemas.microsoft.com/office/drawing/2014/main" id="{E26792AF-5D39-4A12-8EDD-CC09A60BD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993" y="2961000"/>
            <a:ext cx="936000" cy="9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98BBFB-4314-436C-A688-96F483D693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 anchorCtr="0"/>
          <a:lstStyle/>
          <a:p>
            <a:r>
              <a:rPr lang="en-US" dirty="0"/>
              <a:t>Artificial Intelligence: and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173D3-8B7E-4F91-B862-AC30CB0D27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Dr. Chuck West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49843-70D2-559B-A7D3-20F9F69CD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653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52BE21-ACE5-00CE-8934-69D8014A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Pong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CBD95B-067E-C39B-37DD-47BD4046C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20</a:t>
            </a:fld>
            <a:endParaRPr lang="en-US" noProof="0" dirty="0"/>
          </a:p>
        </p:txBody>
      </p:sp>
      <p:pic>
        <p:nvPicPr>
          <p:cNvPr id="1026" name="Picture 2" descr="The Importance of Pong – Video Games and/as Art">
            <a:extLst>
              <a:ext uri="{FF2B5EF4-FFF2-40B4-BE49-F238E27FC236}">
                <a16:creationId xmlns:a16="http://schemas.microsoft.com/office/drawing/2014/main" id="{C256B967-3F0B-132D-8EE7-3C4F0396B8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124" y="2299335"/>
            <a:ext cx="6768985" cy="3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03ED33-98C9-B406-7DD2-BD98A0A0F20A}"/>
              </a:ext>
            </a:extLst>
          </p:cNvPr>
          <p:cNvSpPr txBox="1"/>
          <p:nvPr/>
        </p:nvSpPr>
        <p:spPr>
          <a:xfrm>
            <a:off x="297180" y="2981540"/>
            <a:ext cx="611733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Pong for 1 - Wall</a:t>
            </a:r>
          </a:p>
          <a:p>
            <a:r>
              <a:rPr lang="en-US" sz="2800" dirty="0"/>
              <a:t>Pong for 2</a:t>
            </a:r>
          </a:p>
          <a:p>
            <a:r>
              <a:rPr lang="en-US" sz="2800" dirty="0">
                <a:solidFill>
                  <a:srgbClr val="FFFF00"/>
                </a:solidFill>
              </a:rPr>
              <a:t>Pong for 1 + </a:t>
            </a:r>
            <a:r>
              <a:rPr lang="en-US" sz="4000" dirty="0">
                <a:solidFill>
                  <a:srgbClr val="FFFF00"/>
                </a:solidFill>
              </a:rPr>
              <a:t>AI</a:t>
            </a:r>
          </a:p>
          <a:p>
            <a:r>
              <a:rPr lang="en-US" sz="2800" dirty="0"/>
              <a:t>Pong for 4</a:t>
            </a:r>
          </a:p>
        </p:txBody>
      </p:sp>
    </p:spTree>
    <p:extLst>
      <p:ext uri="{BB962C8B-B14F-4D97-AF65-F5344CB8AC3E}">
        <p14:creationId xmlns:p14="http://schemas.microsoft.com/office/powerpoint/2010/main" val="3681206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2BE34E-B1CB-476D-8A3A-0B2D36762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575" y="598332"/>
            <a:ext cx="9613861" cy="1080938"/>
          </a:xfrm>
        </p:spPr>
        <p:txBody>
          <a:bodyPr/>
          <a:lstStyle/>
          <a:p>
            <a:r>
              <a:rPr lang="en-US" dirty="0"/>
              <a:t>Introduction:  Dr. Chuck West</a:t>
            </a:r>
          </a:p>
        </p:txBody>
      </p:sp>
      <p:pic>
        <p:nvPicPr>
          <p:cNvPr id="3074" name="Picture 2" descr="Logos &amp; Wordmarks | University Marketing and Communications - Illinois State">
            <a:extLst>
              <a:ext uri="{FF2B5EF4-FFF2-40B4-BE49-F238E27FC236}">
                <a16:creationId xmlns:a16="http://schemas.microsoft.com/office/drawing/2014/main" id="{882392C8-AC7F-46AB-502F-E9A0B77A6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69" y="2413620"/>
            <a:ext cx="1865815" cy="216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llinois Central College - Official Athletics Website">
            <a:extLst>
              <a:ext uri="{FF2B5EF4-FFF2-40B4-BE49-F238E27FC236}">
                <a16:creationId xmlns:a16="http://schemas.microsoft.com/office/drawing/2014/main" id="{4781B0E3-7434-63D3-8C88-8BDF36CF7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844" y="4583172"/>
            <a:ext cx="2274828" cy="227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ristian Davis - Bradley Braves Guard - ESPN">
            <a:extLst>
              <a:ext uri="{FF2B5EF4-FFF2-40B4-BE49-F238E27FC236}">
                <a16:creationId xmlns:a16="http://schemas.microsoft.com/office/drawing/2014/main" id="{8393F245-C17C-1725-6404-857392F40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06" y="2313801"/>
            <a:ext cx="2090773" cy="209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536821-B6BE-5364-204B-33316D6E8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21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CB8B9C-B44D-D39D-73E9-2764C9A62F6A}"/>
              </a:ext>
            </a:extLst>
          </p:cNvPr>
          <p:cNvSpPr txBox="1"/>
          <p:nvPr/>
        </p:nvSpPr>
        <p:spPr>
          <a:xfrm>
            <a:off x="9990874" y="4003563"/>
            <a:ext cx="6116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Algorithms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02845-8B93-E9FB-6108-B827D6D6849E}"/>
              </a:ext>
            </a:extLst>
          </p:cNvPr>
          <p:cNvSpPr txBox="1"/>
          <p:nvPr/>
        </p:nvSpPr>
        <p:spPr>
          <a:xfrm>
            <a:off x="10721514" y="4328401"/>
            <a:ext cx="399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289E1-EAC9-5511-5011-9A495E2BD29D}"/>
              </a:ext>
            </a:extLst>
          </p:cNvPr>
          <p:cNvSpPr txBox="1"/>
          <p:nvPr/>
        </p:nvSpPr>
        <p:spPr>
          <a:xfrm>
            <a:off x="10460614" y="4723493"/>
            <a:ext cx="1032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60F69-07A3-23F5-531F-25BACC38B426}"/>
              </a:ext>
            </a:extLst>
          </p:cNvPr>
          <p:cNvSpPr txBox="1"/>
          <p:nvPr/>
        </p:nvSpPr>
        <p:spPr>
          <a:xfrm>
            <a:off x="10777208" y="5157812"/>
            <a:ext cx="399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EA042B-0052-EEFB-9C8A-88E11040CEF5}"/>
              </a:ext>
            </a:extLst>
          </p:cNvPr>
          <p:cNvSpPr txBox="1"/>
          <p:nvPr/>
        </p:nvSpPr>
        <p:spPr>
          <a:xfrm>
            <a:off x="10351997" y="5552904"/>
            <a:ext cx="14386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Theory</a:t>
            </a:r>
          </a:p>
        </p:txBody>
      </p:sp>
      <p:pic>
        <p:nvPicPr>
          <p:cNvPr id="11266" name="Picture 2" descr="William and Mary Tribe Logo and symbol, meaning, history, PNG, brand">
            <a:extLst>
              <a:ext uri="{FF2B5EF4-FFF2-40B4-BE49-F238E27FC236}">
                <a16:creationId xmlns:a16="http://schemas.microsoft.com/office/drawing/2014/main" id="{073F8FB6-43F0-C567-0CD9-270B46C30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784" y="4486779"/>
            <a:ext cx="3425491" cy="19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Lancaster University Law Society logo">
            <a:extLst>
              <a:ext uri="{FF2B5EF4-FFF2-40B4-BE49-F238E27FC236}">
                <a16:creationId xmlns:a16="http://schemas.microsoft.com/office/drawing/2014/main" id="{37AC77FA-D929-D43B-2F66-0406C96A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7" y="2739655"/>
            <a:ext cx="2418157" cy="241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29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2BE34E-B1CB-476D-8A3A-0B2D3676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you?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21B479-F3D9-465C-94C0-C21B84850E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should we call you?</a:t>
            </a:r>
          </a:p>
          <a:p>
            <a:r>
              <a:rPr lang="en-US" dirty="0"/>
              <a:t>What is your discipline?</a:t>
            </a:r>
          </a:p>
          <a:p>
            <a:r>
              <a:rPr lang="en-US" dirty="0"/>
              <a:t>What do YOU want to do with what you learn in this workshop?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E6400D-2937-6D05-9142-5BD6DEF28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22</a:t>
            </a:fld>
            <a:endParaRPr lang="en-US" noProof="0" dirty="0"/>
          </a:p>
        </p:txBody>
      </p:sp>
      <p:pic>
        <p:nvPicPr>
          <p:cNvPr id="2050" name="Picture 2" descr="Download You, Index Finger, Pointing. Royalty-Free Vector Graphic - Pixabay">
            <a:extLst>
              <a:ext uri="{FF2B5EF4-FFF2-40B4-BE49-F238E27FC236}">
                <a16:creationId xmlns:a16="http://schemas.microsoft.com/office/drawing/2014/main" id="{6982F714-EC22-258E-1867-B1B7A337C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831636"/>
            <a:ext cx="3804522" cy="297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1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D14924-8C64-5905-7984-54D3F3BBB9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Where do </a:t>
            </a:r>
            <a:r>
              <a:rPr lang="en-US" sz="4400" dirty="0">
                <a:solidFill>
                  <a:srgbClr val="FFFF00"/>
                </a:solidFill>
              </a:rPr>
              <a:t>YOU</a:t>
            </a:r>
            <a:r>
              <a:rPr lang="en-US" sz="4400" dirty="0"/>
              <a:t> get your news?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83505F4-F027-1763-69F9-09395A75CC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17F86-F519-1B91-7CD0-B958F5DFC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41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F474C-4583-7D34-E8DF-0632794A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24</a:t>
            </a:fld>
            <a:endParaRPr lang="en-US" noProof="0" dirty="0"/>
          </a:p>
        </p:txBody>
      </p:sp>
      <p:pic>
        <p:nvPicPr>
          <p:cNvPr id="19458" name="Picture 2" descr="speaking head in silhouette&quot; Emoji - Download for free – Iconduck">
            <a:extLst>
              <a:ext uri="{FF2B5EF4-FFF2-40B4-BE49-F238E27FC236}">
                <a16:creationId xmlns:a16="http://schemas.microsoft.com/office/drawing/2014/main" id="{0FE0BF5F-4EB0-B198-C771-0CEE2D072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28" y="3444701"/>
            <a:ext cx="2770908" cy="266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speaking head&quot; Emoji - Download for free – Iconduck">
            <a:extLst>
              <a:ext uri="{FF2B5EF4-FFF2-40B4-BE49-F238E27FC236}">
                <a16:creationId xmlns:a16="http://schemas.microsoft.com/office/drawing/2014/main" id="{AA43E12F-1191-C7E7-9D78-C40FBB21B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85564" y="3730678"/>
            <a:ext cx="2556164" cy="297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D82BB2AD-5A2A-AC76-F6E8-8B778A8BA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564"/>
            <a:ext cx="12192000" cy="173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CBS (Creator) - TV Tropes">
            <a:extLst>
              <a:ext uri="{FF2B5EF4-FFF2-40B4-BE49-F238E27FC236}">
                <a16:creationId xmlns:a16="http://schemas.microsoft.com/office/drawing/2014/main" id="{A8933319-2160-1507-B159-074024E64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9" y="363941"/>
            <a:ext cx="1345623" cy="134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ABC Network - ABC.com">
            <a:extLst>
              <a:ext uri="{FF2B5EF4-FFF2-40B4-BE49-F238E27FC236}">
                <a16:creationId xmlns:a16="http://schemas.microsoft.com/office/drawing/2014/main" id="{9406ECE0-3191-7A5D-D8F3-E5C28DBD9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524" y="3932700"/>
            <a:ext cx="1735138" cy="173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NBC logo - Wikipedia">
            <a:extLst>
              <a:ext uri="{FF2B5EF4-FFF2-40B4-BE49-F238E27FC236}">
                <a16:creationId xmlns:a16="http://schemas.microsoft.com/office/drawing/2014/main" id="{3D4A24DD-E400-6E74-42C0-9BFF91C1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723" y="4936111"/>
            <a:ext cx="2291429" cy="13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Fox News - Daily Breaking News - Apps on Google Play">
            <a:extLst>
              <a:ext uri="{FF2B5EF4-FFF2-40B4-BE49-F238E27FC236}">
                <a16:creationId xmlns:a16="http://schemas.microsoft.com/office/drawing/2014/main" id="{BB5C30D3-2B68-78B5-AC90-6F4371247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965" y="250138"/>
            <a:ext cx="2904520" cy="145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16" descr="CNN - Wikipedia">
            <a:extLst>
              <a:ext uri="{FF2B5EF4-FFF2-40B4-BE49-F238E27FC236}">
                <a16:creationId xmlns:a16="http://schemas.microsoft.com/office/drawing/2014/main" id="{23898C2E-6FC1-0345-E924-BE7404E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18" y="257303"/>
            <a:ext cx="2032377" cy="96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796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4B2F-FB87-88DC-CD66-99FF3BF06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18707-73DB-F411-0E16-B7FDCCFCE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DD1CA-18B8-20F7-674C-4D37F2B2B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15588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F796-7270-F9AB-DCB5-D902CD1E5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out how to use it!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2C3584-1568-1031-C516-2FF2DBF9D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26</a:t>
            </a:fld>
            <a:endParaRPr lang="en-US" noProof="0" dirty="0"/>
          </a:p>
        </p:txBody>
      </p:sp>
      <p:pic>
        <p:nvPicPr>
          <p:cNvPr id="9220" name="Picture 4" descr="Happy Emoji Face Sticker Smiling Thumbs Up Clipart Vector, Happy Clipart,  Face Clipart, Emoji Clipart PNG and Vector with Transparent Background for  Free Download">
            <a:extLst>
              <a:ext uri="{FF2B5EF4-FFF2-40B4-BE49-F238E27FC236}">
                <a16:creationId xmlns:a16="http://schemas.microsoft.com/office/drawing/2014/main" id="{1946CB21-2DC8-A032-99D3-0DA60F75A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333"/>
            <a:ext cx="5799667" cy="579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ow to Introduce Your Solution in a Problem/Solution White Paper">
            <a:extLst>
              <a:ext uri="{FF2B5EF4-FFF2-40B4-BE49-F238E27FC236}">
                <a16:creationId xmlns:a16="http://schemas.microsoft.com/office/drawing/2014/main" id="{AA67D54D-F33D-75C8-0055-829AE4249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67" y="2658821"/>
            <a:ext cx="6392333" cy="419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954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B302C-23EE-8EE6-8106-B38870F2E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5FF4-B23A-922F-5491-80E1DE7E9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D405F"/>
                </a:solidFill>
                <a:effectLst/>
                <a:latin typeface="Inter"/>
              </a:rPr>
              <a:t>An algorithm is a sequence of instructions</a:t>
            </a:r>
          </a:p>
          <a:p>
            <a:r>
              <a:rPr lang="en-US" dirty="0">
                <a:solidFill>
                  <a:srgbClr val="0D405F"/>
                </a:solidFill>
                <a:latin typeface="Inter"/>
              </a:rPr>
              <a:t>Mini program</a:t>
            </a:r>
          </a:p>
          <a:p>
            <a:r>
              <a:rPr lang="en-US" dirty="0">
                <a:solidFill>
                  <a:srgbClr val="0D405F"/>
                </a:solidFill>
                <a:latin typeface="Inter"/>
              </a:rPr>
              <a:t>Solves a specific problem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Original Recipe Chocolate Chip Cookies | Entenmann's">
            <a:extLst>
              <a:ext uri="{FF2B5EF4-FFF2-40B4-BE49-F238E27FC236}">
                <a16:creationId xmlns:a16="http://schemas.microsoft.com/office/drawing/2014/main" id="{A4B02507-34CB-04B1-4B5E-A6A2C73CB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48" y="4195674"/>
            <a:ext cx="3912242" cy="239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 1290 Chocolate Chip Cookie Recipe">
            <a:extLst>
              <a:ext uri="{FF2B5EF4-FFF2-40B4-BE49-F238E27FC236}">
                <a16:creationId xmlns:a16="http://schemas.microsoft.com/office/drawing/2014/main" id="{D9CC6E64-C459-46D0-C79A-507582EAD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170" y="2075249"/>
            <a:ext cx="2827233" cy="424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457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7086F-7967-4500-B4B5-DDC6CB2F1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A.I.</a:t>
            </a:r>
          </a:p>
        </p:txBody>
      </p:sp>
      <p:sp>
        <p:nvSpPr>
          <p:cNvPr id="6" name="Action Button: Go Forward or Next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C92CF77-BE79-46D7-A36B-FE0BD7F42FB3}"/>
              </a:ext>
            </a:extLst>
          </p:cNvPr>
          <p:cNvSpPr/>
          <p:nvPr/>
        </p:nvSpPr>
        <p:spPr>
          <a:xfrm>
            <a:off x="11353800" y="76200"/>
            <a:ext cx="762000" cy="508000"/>
          </a:xfrm>
          <a:prstGeom prst="actionButtonForwardNex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2" name="Picture 4" descr="Steak Cartoon PNG Transparent Images Free Download | Vector Files | Pngtree">
            <a:extLst>
              <a:ext uri="{FF2B5EF4-FFF2-40B4-BE49-F238E27FC236}">
                <a16:creationId xmlns:a16="http://schemas.microsoft.com/office/drawing/2014/main" id="{7CE0CB78-69F6-C564-A046-4955435F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035" y="2507188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EE2DD-9394-F444-0027-7649A9F8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085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C2216-3808-479A-A946-70BDF17C0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Turing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BCFB4-953E-4447-A019-80D1E5D1E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646" y="2073015"/>
            <a:ext cx="9613861" cy="3702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</a:rPr>
              <a:t>To be “intelligent” the system must </a:t>
            </a:r>
            <a:r>
              <a:rPr lang="en-US" sz="32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exhibit intelligent behavior</a:t>
            </a:r>
            <a:r>
              <a:rPr lang="en-US" sz="32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equivalent to, or indistinguishable from, that of a human.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2" descr="Turing Test Icon - Download in Glyph Style">
            <a:extLst>
              <a:ext uri="{FF2B5EF4-FFF2-40B4-BE49-F238E27FC236}">
                <a16:creationId xmlns:a16="http://schemas.microsoft.com/office/drawing/2014/main" id="{273BBB5D-0C31-4037-9712-3E4FC1BE5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0029" y="3429000"/>
            <a:ext cx="3251941" cy="325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984A67-11C1-029E-E7E0-806ADB7FD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02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3A2E1D-D825-7F84-51A9-F8DC1203C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for Discussion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ECB3D-9A76-4152-0AFE-6206B9509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3</a:t>
            </a:fld>
            <a:endParaRPr lang="en-US" noProof="0" dirty="0"/>
          </a:p>
        </p:txBody>
      </p:sp>
      <p:pic>
        <p:nvPicPr>
          <p:cNvPr id="3074" name="Picture 2" descr="Get steakhouse-quality sears at home with this Schwank Portable Infrared  Grill - 360 West Magazine">
            <a:extLst>
              <a:ext uri="{FF2B5EF4-FFF2-40B4-BE49-F238E27FC236}">
                <a16:creationId xmlns:a16="http://schemas.microsoft.com/office/drawing/2014/main" id="{FCB7EF86-BFC2-24B2-8723-E48338248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72" y="2717872"/>
            <a:ext cx="7360228" cy="414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1 Original Sauce 20 oz">
            <a:extLst>
              <a:ext uri="{FF2B5EF4-FFF2-40B4-BE49-F238E27FC236}">
                <a16:creationId xmlns:a16="http://schemas.microsoft.com/office/drawing/2014/main" id="{8E462FFD-FD98-374A-736F-21A5563ED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27" y="1900719"/>
            <a:ext cx="2604917" cy="476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38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E646DA-C347-F793-B3D9-5B148D5F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566A3-0515-D0A4-BDA2-B757C92E35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7B247-4409-1118-548C-F4F8D805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1732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1C7084-A1BE-1514-3C0F-A38687C356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0549" y="2101850"/>
            <a:ext cx="8765118" cy="82391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1950: Alan Turing - Turing Test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F7242-AA8F-82DC-C885-95F530702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Mainstream Events – Early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34237-0E11-3F89-76BD-DFF53650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31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A2785C-8EAF-5182-FC89-9E17B725D5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0549" y="3044624"/>
            <a:ext cx="9603318" cy="823913"/>
          </a:xfrm>
        </p:spPr>
        <p:txBody>
          <a:bodyPr>
            <a:normAutofit/>
          </a:bodyPr>
          <a:lstStyle/>
          <a:p>
            <a:r>
              <a:rPr lang="en-US" dirty="0"/>
              <a:t>1952: Claud Shannon – Programming a computer to play chess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2DD0AA-386A-6FCD-67EB-4C5256117C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60549" y="3987398"/>
            <a:ext cx="9603318" cy="823913"/>
          </a:xfrm>
        </p:spPr>
        <p:txBody>
          <a:bodyPr>
            <a:normAutofit/>
          </a:bodyPr>
          <a:lstStyle/>
          <a:p>
            <a:r>
              <a:rPr lang="en-US" dirty="0"/>
              <a:t>1955:  John McCarthy - Dartmouth College workshop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8DA997-70CB-8DB9-BBE7-98F838ACC1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60549" y="4930171"/>
            <a:ext cx="8868906" cy="823913"/>
          </a:xfrm>
        </p:spPr>
        <p:txBody>
          <a:bodyPr/>
          <a:lstStyle/>
          <a:p>
            <a:r>
              <a:rPr lang="en-US" dirty="0"/>
              <a:t>1955: Herbert Simon – Logic Theorist program</a:t>
            </a:r>
          </a:p>
        </p:txBody>
      </p:sp>
    </p:spTree>
    <p:extLst>
      <p:ext uri="{BB962C8B-B14F-4D97-AF65-F5344CB8AC3E}">
        <p14:creationId xmlns:p14="http://schemas.microsoft.com/office/powerpoint/2010/main" val="3858188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CCB956-FC1B-9F94-96E2-357BBE3726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0549" y="2101850"/>
            <a:ext cx="8433633" cy="823913"/>
          </a:xfrm>
        </p:spPr>
        <p:txBody>
          <a:bodyPr/>
          <a:lstStyle/>
          <a:p>
            <a:r>
              <a:rPr lang="en-US" dirty="0"/>
              <a:t>1958:  John McCarthy – Developed LISP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D180A2-90C2-5982-F92C-A4A6CF6D4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Mainstream Events – Early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122FD-272F-B465-E90B-4B3E59C38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32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A6F6C-1DD6-4FD2-A854-EE4238FB84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0549" y="3044624"/>
            <a:ext cx="7833784" cy="823913"/>
          </a:xfrm>
        </p:spPr>
        <p:txBody>
          <a:bodyPr/>
          <a:lstStyle/>
          <a:p>
            <a:r>
              <a:rPr lang="en-US" dirty="0"/>
              <a:t>1958:  US Department of Defense - DARPA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6E4E11-5618-4FC2-52B3-521F10FB52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60549" y="3987398"/>
            <a:ext cx="7833784" cy="82391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1959: Arthur Samuel – Machine Learning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A1320F-7DDB-115D-C0C5-F7EBC1ED99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65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DDB047-18AE-EC8A-F8E4-CF6A438F8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0549" y="2101850"/>
            <a:ext cx="6690784" cy="82391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Colossus:  The Forbin Project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9CCF2C-0C71-D417-5D72-CEEBCEE25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Mainstream Media 1970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E4E9F-E97A-3D64-1AB4-991CAB6A9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33</a:t>
            </a:fld>
            <a:endParaRPr lang="en-U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1994B9-ED7C-F518-4BFC-4E495CF28559}"/>
              </a:ext>
            </a:extLst>
          </p:cNvPr>
          <p:cNvSpPr txBox="1"/>
          <p:nvPr/>
        </p:nvSpPr>
        <p:spPr>
          <a:xfrm>
            <a:off x="808893" y="3193447"/>
            <a:ext cx="948528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i="0" dirty="0">
                <a:solidFill>
                  <a:schemeClr val="tx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Thinking this will prevent war, the US government </a:t>
            </a:r>
          </a:p>
          <a:p>
            <a:r>
              <a:rPr lang="en-US" sz="3200" b="0" i="0" dirty="0">
                <a:solidFill>
                  <a:schemeClr val="tx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gives an impenetrable supercomputer total control </a:t>
            </a:r>
          </a:p>
          <a:p>
            <a:r>
              <a:rPr lang="en-US" sz="3200" b="0" i="0" dirty="0">
                <a:solidFill>
                  <a:schemeClr val="tx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over launching nuclear missiles. </a:t>
            </a:r>
          </a:p>
          <a:p>
            <a:endParaRPr lang="en-US" sz="3200" b="0" i="0" dirty="0">
              <a:solidFill>
                <a:schemeClr val="tx1">
                  <a:lumMod val="95000"/>
                </a:schemeClr>
              </a:solidFill>
              <a:effectLst/>
              <a:latin typeface="Roboto" panose="02000000000000000000" pitchFamily="2" charset="0"/>
            </a:endParaRPr>
          </a:p>
          <a:p>
            <a:r>
              <a:rPr lang="en-US" sz="3200" b="0" i="0" dirty="0">
                <a:solidFill>
                  <a:schemeClr val="tx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But what the computer does with the power is </a:t>
            </a:r>
          </a:p>
          <a:p>
            <a:r>
              <a:rPr lang="en-US" sz="3200" b="0" i="0" dirty="0">
                <a:solidFill>
                  <a:schemeClr val="tx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unimaginable to its creators.</a:t>
            </a:r>
            <a:endParaRPr lang="en-US" sz="32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307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CFC204-DD95-E7A5-44E6-8694F6E11B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0549" y="2101850"/>
            <a:ext cx="6326718" cy="82391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1961:  GM –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Umimate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robot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D99B9E-888B-DA0D-8B1D-73408A3E9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Mainstream Events - Innovation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CD7B6-8DDA-7BDF-908B-77DE48410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34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11194-B87B-715D-DF1C-FB3A0E8EB8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0549" y="3044624"/>
            <a:ext cx="8290984" cy="823913"/>
          </a:xfrm>
        </p:spPr>
        <p:txBody>
          <a:bodyPr/>
          <a:lstStyle/>
          <a:p>
            <a:r>
              <a:rPr lang="en-US" dirty="0"/>
              <a:t>1964:  Daniel </a:t>
            </a:r>
            <a:r>
              <a:rPr lang="en-US" dirty="0" err="1"/>
              <a:t>Bobrow</a:t>
            </a:r>
            <a:r>
              <a:rPr lang="en-US" dirty="0"/>
              <a:t> - STUDENT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5D14B7-64AA-2F69-BDFD-669E9A618A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60549" y="3987398"/>
            <a:ext cx="6775451" cy="823913"/>
          </a:xfrm>
        </p:spPr>
        <p:txBody>
          <a:bodyPr/>
          <a:lstStyle/>
          <a:p>
            <a:r>
              <a:rPr lang="en-US" dirty="0"/>
              <a:t>1966:  Joseph </a:t>
            </a:r>
            <a:r>
              <a:rPr lang="en-US" dirty="0" err="1"/>
              <a:t>Weizenbaum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7C910F-DEF3-394D-0927-FFD49A8CB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60549" y="4930171"/>
            <a:ext cx="8433633" cy="82391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1968:  Alex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Ivakhnenko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: Deep Learning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30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CC | “WABOT-1” - Humanoid Research Laboratory, Waseda University (1973)">
            <a:extLst>
              <a:ext uri="{FF2B5EF4-FFF2-40B4-BE49-F238E27FC236}">
                <a16:creationId xmlns:a16="http://schemas.microsoft.com/office/drawing/2014/main" id="{C16DF739-A8FD-2FB7-2F87-D10447B6E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67" y="1103916"/>
            <a:ext cx="5557473" cy="529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10A8E7-844E-197D-C5FA-8A4E98C66C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0549" y="2101850"/>
            <a:ext cx="9196918" cy="823913"/>
          </a:xfrm>
        </p:spPr>
        <p:txBody>
          <a:bodyPr/>
          <a:lstStyle/>
          <a:p>
            <a:r>
              <a:rPr lang="en-US" dirty="0"/>
              <a:t>1970:  </a:t>
            </a:r>
            <a:r>
              <a:rPr lang="en-US" dirty="0" err="1"/>
              <a:t>Waseda</a:t>
            </a:r>
            <a:r>
              <a:rPr lang="en-US" dirty="0"/>
              <a:t> University – WABOT (anthropometric robot)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D77F87-8437-BEE2-0679-C9904072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Mainstream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EBD47-D009-B36E-C70C-62BE08EFD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35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31F278-0DDE-5988-60B8-609E661CDA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0549" y="3044624"/>
            <a:ext cx="7300384" cy="823913"/>
          </a:xfrm>
        </p:spPr>
        <p:txBody>
          <a:bodyPr/>
          <a:lstStyle/>
          <a:p>
            <a:r>
              <a:rPr lang="en-US" dirty="0"/>
              <a:t>1973:  James </a:t>
            </a:r>
            <a:r>
              <a:rPr lang="en-US" dirty="0" err="1"/>
              <a:t>Lighthill</a:t>
            </a:r>
            <a:r>
              <a:rPr lang="en-US" dirty="0"/>
              <a:t> - &amp;^$&amp;*^%$^&amp;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5F0B35-04F2-E64A-3377-A8CAD704AA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60549" y="3987398"/>
            <a:ext cx="8578851" cy="823913"/>
          </a:xfrm>
        </p:spPr>
        <p:txBody>
          <a:bodyPr/>
          <a:lstStyle/>
          <a:p>
            <a:r>
              <a:rPr lang="en-US" dirty="0"/>
              <a:t>1979:  Hans Moravec – Stanford Cart camera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0FCFD-876E-A4EB-1663-3217AB9AA4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60549" y="4930171"/>
            <a:ext cx="9789584" cy="8239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1979:  Association for the Advancement of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29017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1AB89A-743C-B668-0E2C-977CC8745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0549" y="2101850"/>
            <a:ext cx="9002184" cy="823913"/>
          </a:xfrm>
        </p:spPr>
        <p:txBody>
          <a:bodyPr>
            <a:normAutofit/>
          </a:bodyPr>
          <a:lstStyle/>
          <a:p>
            <a:r>
              <a:rPr lang="en-US" dirty="0"/>
              <a:t>1980:  DEC – XCON First Expert System in commercial use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FF48FB-BFEB-37EE-E48C-EB8D5F9ED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Mainstream Events – Government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8EC46-5352-92F3-0E10-B0028B2E7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36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647A9F-EAE9-D27D-CE52-B3F7D695E6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0549" y="3044624"/>
            <a:ext cx="9764184" cy="8239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1981:  Japanese Ministry of International Trade:  $850M/$3Billion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8FD3AA-0617-497D-A90D-36C00D73C1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60549" y="3987398"/>
            <a:ext cx="8062384" cy="82391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1984:  Ernst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Dickmanns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– First self-driving car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40A462-FFCF-DD92-5D17-F768376941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60548" y="4930171"/>
            <a:ext cx="10023057" cy="8239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1986:  Geoffrey Hinton, David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Rumelhart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&amp; Ronald Williams – Back Machine propagation learning algorithm that trains Neural Networks </a:t>
            </a:r>
          </a:p>
        </p:txBody>
      </p:sp>
    </p:spTree>
    <p:extLst>
      <p:ext uri="{BB962C8B-B14F-4D97-AF65-F5344CB8AC3E}">
        <p14:creationId xmlns:p14="http://schemas.microsoft.com/office/powerpoint/2010/main" val="102320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eep Blue | IBM Supercomputer, Artificial Intelligence &amp; Machine Learning |  Britannica">
            <a:extLst>
              <a:ext uri="{FF2B5EF4-FFF2-40B4-BE49-F238E27FC236}">
                <a16:creationId xmlns:a16="http://schemas.microsoft.com/office/drawing/2014/main" id="{F16749E7-2F15-260C-E8C4-6BAAB085B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552" y="2134303"/>
            <a:ext cx="5953978" cy="385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D86E44-2CFE-6BB9-1A9D-46C5D0EA46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0549" y="2101850"/>
            <a:ext cx="6284384" cy="823913"/>
          </a:xfrm>
        </p:spPr>
        <p:txBody>
          <a:bodyPr/>
          <a:lstStyle/>
          <a:p>
            <a:r>
              <a:rPr lang="en-US" dirty="0"/>
              <a:t>1991: DARPA – Military Logistics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2BC940-A9F4-4B9C-FB48-AE2E904FC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Mainstream Events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1E774-2718-CFA8-34B3-84FB0342B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37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FA5814-0ACA-FF5A-DC6B-0A6B07B35C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1997:  IBM – </a:t>
            </a:r>
            <a:r>
              <a:rPr lang="en-US" b="1" dirty="0">
                <a:solidFill>
                  <a:srgbClr val="0070C0"/>
                </a:solidFill>
              </a:rPr>
              <a:t>Deep Blue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26CD16-13BE-58F7-17BE-A8E4858C1E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60549" y="3987398"/>
            <a:ext cx="7537451" cy="823913"/>
          </a:xfrm>
        </p:spPr>
        <p:txBody>
          <a:bodyPr/>
          <a:lstStyle/>
          <a:p>
            <a:r>
              <a:rPr lang="en-US" dirty="0"/>
              <a:t>1997:  Dragon Systems – Dragon Naturally Speaking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444AE6-6D19-91F7-F140-103CFEB82A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60549" y="4930171"/>
            <a:ext cx="5488518" cy="823913"/>
          </a:xfrm>
        </p:spPr>
        <p:txBody>
          <a:bodyPr/>
          <a:lstStyle/>
          <a:p>
            <a:r>
              <a:rPr lang="en-US" dirty="0"/>
              <a:t>1998:  </a:t>
            </a:r>
            <a:r>
              <a:rPr lang="en-US" dirty="0" err="1"/>
              <a:t>Furby</a:t>
            </a:r>
            <a:r>
              <a:rPr lang="en-US" dirty="0"/>
              <a:t> the domestic robot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7465736-9F39-D43C-1808-4603F6529ABB}"/>
              </a:ext>
            </a:extLst>
          </p:cNvPr>
          <p:cNvSpPr/>
          <p:nvPr/>
        </p:nvSpPr>
        <p:spPr>
          <a:xfrm>
            <a:off x="4974167" y="982133"/>
            <a:ext cx="787400" cy="685799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046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588E14-DA60-B9FF-DF16-A58C3A4A8E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0548" y="2101850"/>
            <a:ext cx="10023057" cy="823913"/>
          </a:xfrm>
        </p:spPr>
        <p:txBody>
          <a:bodyPr>
            <a:normAutofit/>
          </a:bodyPr>
          <a:lstStyle/>
          <a:p>
            <a:r>
              <a:rPr lang="en-US" dirty="0"/>
              <a:t>2000:  Cynthia Breazeal – Kismet Robot that mimicked human emotions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091441-F47D-BAFB-B224-64E93CF93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Mainstream Events – Common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6BFB9-DF38-F0B2-8B13-456A5F2B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38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A4E751-BC85-F9C2-BD00-2CF3F8A414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0549" y="3044624"/>
            <a:ext cx="10023056" cy="823913"/>
          </a:xfrm>
        </p:spPr>
        <p:txBody>
          <a:bodyPr/>
          <a:lstStyle/>
          <a:p>
            <a:r>
              <a:rPr lang="en-US" dirty="0"/>
              <a:t>2001:  Steven Spielberg – A.I. Artificial Intelligence(coexistence)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0B7F07-D040-DD5D-344C-E0A83A0F5C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2002:  iRobot -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Romba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C57941-1C97-3A8A-FEB9-4480E0A288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60549" y="4930171"/>
            <a:ext cx="6572251" cy="823913"/>
          </a:xfrm>
        </p:spPr>
        <p:txBody>
          <a:bodyPr/>
          <a:lstStyle/>
          <a:p>
            <a:r>
              <a:rPr lang="en-US" dirty="0"/>
              <a:t>2003:  NASA – Spirit &amp; Opportunity </a:t>
            </a:r>
          </a:p>
        </p:txBody>
      </p:sp>
    </p:spTree>
    <p:extLst>
      <p:ext uri="{BB962C8B-B14F-4D97-AF65-F5344CB8AC3E}">
        <p14:creationId xmlns:p14="http://schemas.microsoft.com/office/powerpoint/2010/main" val="3299551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77FF49-E0AB-B1BE-425C-59933DB95E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0549" y="2101850"/>
            <a:ext cx="8680451" cy="8239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2006:  Facebook, Twitter,… - Develop social media algorithms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EB1064-D88B-96A9-9BA9-A5C7106C8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Mainstream Events – Common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90C34-3362-225F-4220-6A8B26209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39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271E1-EF75-E9D8-7025-2BC860CD1B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C83C3D-C544-44A5-A17A-017A74CD44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657F2D-3EE8-184B-971D-57DE692CD2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03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1FC990-4693-E0B5-8206-22A64FEC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Intelligence ~ A.I. ~ AI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BE60C6-89B4-118C-5C89-BEFF7BCF7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1CB96B-DF11-FBB1-DE11-2145DF26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0450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A5ABF8-43E9-880F-8384-5FB45A9025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0548" y="2101850"/>
            <a:ext cx="8528052" cy="823913"/>
          </a:xfrm>
        </p:spPr>
        <p:txBody>
          <a:bodyPr/>
          <a:lstStyle/>
          <a:p>
            <a:r>
              <a:rPr lang="en-US" dirty="0"/>
              <a:t>2010:  Microsoft - Xbox 360 Kinect began growth of IoT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78FC89-0E75-DDBB-DB0E-68504A5D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becomes part of everyday life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36006-B102-D9D8-3C33-1B2377A5F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40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8E08F3-726F-0A9D-1F96-33635FFF62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2011:  Apple - Siri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E1EF5F-F7B8-3ACC-4A48-015F40B52C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60549" y="3987398"/>
            <a:ext cx="9366251" cy="8239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2015:  3,000 people – Letter calling for a ban on AI weapons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DC03CE-25CB-023C-A9F9-16EAC78AA7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60549" y="4930171"/>
            <a:ext cx="9467851" cy="8239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2016:  Hanson Robotics – Sophia worlds first “robot citizen:</a:t>
            </a:r>
          </a:p>
        </p:txBody>
      </p:sp>
    </p:spTree>
    <p:extLst>
      <p:ext uri="{BB962C8B-B14F-4D97-AF65-F5344CB8AC3E}">
        <p14:creationId xmlns:p14="http://schemas.microsoft.com/office/powerpoint/2010/main" val="30319349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29E0B6-F1AD-4C7B-BF6A-7FEC9462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Sophia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12A07A-911C-4BE2-BED2-8758E874D4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F7A0D4-799A-DAAD-5392-80801BFED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41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021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1E7E3F-03B0-BDA1-2D8A-151CE7F81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0549" y="2101850"/>
            <a:ext cx="9908118" cy="8239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2016:  Google – AlphaGo shows computers can solve problems on their own - defeats Lee Sedol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D29715-CBC3-8041-620E-BAFA54305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becomes part of everyday life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52E310-1579-E70B-8E79-705E09EBB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42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202E5B-F127-BF43-E981-735E4AC1AD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0549" y="3044624"/>
            <a:ext cx="9222318" cy="8239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2017:  Facebook – 2 chatbots communicate one another and develop their own language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99B6A9-F579-986E-8362-368BF085B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2021:  Open AI - GPT-3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66E936-CB49-A0FA-03CA-F7BE8899FE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2022:  OpenAI – ChatGTP3</a:t>
            </a:r>
          </a:p>
        </p:txBody>
      </p:sp>
    </p:spTree>
    <p:extLst>
      <p:ext uri="{BB962C8B-B14F-4D97-AF65-F5344CB8AC3E}">
        <p14:creationId xmlns:p14="http://schemas.microsoft.com/office/powerpoint/2010/main" val="4359672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130E42-6649-5904-4C01-D13366C08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0549" y="2101850"/>
            <a:ext cx="8869363" cy="82391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2022:  AI-job-related postings soar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CB605B-07DE-6F22-714C-A64CEDA0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AI Becomes part of everyday life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2C541-C0F1-FCBA-64E9-57D1B2262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/>
          <a:lstStyle/>
          <a:p>
            <a:fld id="{9E3FA76C-C565-46B6-8652-D75785E2521F}" type="slidenum">
              <a:rPr lang="en-US" noProof="0" smtClean="0"/>
              <a:pPr/>
              <a:t>43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7F8E28-5261-A234-0D51-D3A7774E19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0550" y="3044825"/>
            <a:ext cx="9613900" cy="823913"/>
          </a:xfrm>
        </p:spPr>
        <p:txBody>
          <a:bodyPr>
            <a:normAutofit/>
          </a:bodyPr>
          <a:lstStyle/>
          <a:p>
            <a:r>
              <a:rPr lang="en-US" dirty="0"/>
              <a:t>2023:  Geoffrey Hinton - Warns how AI can spread misinformation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823C87-DD10-B4E0-1DA3-80A2F8454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60549" y="3987800"/>
            <a:ext cx="9781117" cy="8239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2023: 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Bidnen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– Puts VP Harris in charge of AI strategy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E19578-A018-AE48-45A7-AB24E60533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60550" y="4930775"/>
            <a:ext cx="9848850" cy="82391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2024:  European Union - Guidelines for ethical development of AI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5540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0E195FE-C5E9-3C3F-11D1-4A5C68CB0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Enablers of AI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E36A02-24D4-86CB-E4CE-AE15139D9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FC759-F4DF-C3BB-B06B-D94623326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44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82577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60140E-C36C-41FA-99DC-E8935BF36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/>
          <a:lstStyle/>
          <a:p>
            <a:r>
              <a:rPr lang="en-US" dirty="0"/>
              <a:t>What enablers are impacting your future?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6D8DC2-6240-4FF9-8113-A490F80196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59A19F-72BF-59EF-88D5-1ED1E41F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45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468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FE4E-3C0D-47FE-B3A9-B7E0953A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Enablers of A.I.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D6A5F-DD0F-4D04-856A-B3333AAE7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644" y="2161725"/>
            <a:ext cx="9613861" cy="43934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Faster</a:t>
            </a:r>
            <a:r>
              <a:rPr lang="en-US" baseline="0" dirty="0"/>
              <a:t> processors</a:t>
            </a:r>
          </a:p>
          <a:p>
            <a:r>
              <a:rPr lang="en-US" baseline="0" dirty="0"/>
              <a:t>Parallel processing</a:t>
            </a:r>
          </a:p>
          <a:p>
            <a:r>
              <a:rPr lang="en-US" baseline="0" dirty="0"/>
              <a:t>Networks</a:t>
            </a:r>
          </a:p>
          <a:p>
            <a:r>
              <a:rPr lang="en-US" baseline="0" dirty="0"/>
              <a:t>Faster communications</a:t>
            </a:r>
          </a:p>
          <a:p>
            <a:r>
              <a:rPr lang="en-US" baseline="0" dirty="0"/>
              <a:t>Cloud storage and computing</a:t>
            </a:r>
          </a:p>
          <a:p>
            <a:r>
              <a:rPr lang="en-US" baseline="0" dirty="0"/>
              <a:t>Government</a:t>
            </a:r>
          </a:p>
          <a:p>
            <a:r>
              <a:rPr lang="en-US" baseline="0" dirty="0"/>
              <a:t>Inflation</a:t>
            </a:r>
          </a:p>
          <a:p>
            <a:r>
              <a:rPr lang="en-US" baseline="0" dirty="0"/>
              <a:t>Lack of work ethic</a:t>
            </a:r>
          </a:p>
          <a:p>
            <a:endParaRPr lang="en-US" baseline="0" dirty="0"/>
          </a:p>
          <a:p>
            <a:pPr marL="0" indent="0">
              <a:buNone/>
            </a:pPr>
            <a:r>
              <a:rPr lang="en-US" sz="4400" baseline="0" dirty="0"/>
              <a:t>Needs of </a:t>
            </a:r>
            <a:r>
              <a:rPr lang="en-US" sz="4400" strike="sngStrike" baseline="0" dirty="0"/>
              <a:t>man</a:t>
            </a:r>
            <a:r>
              <a:rPr lang="en-US" sz="4400" baseline="0" dirty="0"/>
              <a:t>kind </a:t>
            </a:r>
            <a:endParaRPr lang="en-US" sz="4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211F3-7F5D-ADD5-88F7-62B6662F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46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146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771-B8C0-4C82-B047-FC172BC1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Processors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354D1-791A-476C-986B-40C625FFA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3018" y="2161725"/>
            <a:ext cx="7980218" cy="4280639"/>
          </a:xfrm>
        </p:spPr>
        <p:txBody>
          <a:bodyPr>
            <a:normAutofit/>
          </a:bodyPr>
          <a:lstStyle/>
          <a:p>
            <a:r>
              <a:rPr lang="en-US" dirty="0"/>
              <a:t>Moore’s Law</a:t>
            </a:r>
          </a:p>
          <a:p>
            <a:r>
              <a:rPr lang="en-US" b="0" i="0" dirty="0">
                <a:solidFill>
                  <a:srgbClr val="FFFF00"/>
                </a:solidFill>
                <a:effectLst/>
                <a:latin typeface="SourceSansPro"/>
              </a:rPr>
              <a:t>Moore's Law refers to Gordon Moore's perception that the number of transistors on a microchip doubles every two years, though the cost of computers is halved. </a:t>
            </a:r>
          </a:p>
          <a:p>
            <a:r>
              <a:rPr lang="en-US" b="0" i="0" dirty="0">
                <a:effectLst/>
                <a:latin typeface="SourceSansPro"/>
              </a:rPr>
              <a:t>Moore's Law states that we can expect the speed and capability of our computers to increase every couple of years, and we will pay less for them. </a:t>
            </a:r>
          </a:p>
          <a:p>
            <a:r>
              <a:rPr lang="en-US" b="0" i="0" dirty="0">
                <a:solidFill>
                  <a:srgbClr val="FFFF00"/>
                </a:solidFill>
                <a:effectLst/>
                <a:latin typeface="SourceSansPro"/>
              </a:rPr>
              <a:t>Another tenet of Moore's Law asserts that this growth is exponential.</a:t>
            </a:r>
          </a:p>
          <a:p>
            <a:r>
              <a:rPr lang="en-US" dirty="0">
                <a:latin typeface="SourceSansPro"/>
              </a:rPr>
              <a:t>Physical limitations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040C5-7354-D956-809F-E29F8AEA9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47</a:t>
            </a:fld>
            <a:endParaRPr lang="en-US" noProof="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DA5FBBC-9B77-3643-4448-02B4538541E3}"/>
              </a:ext>
            </a:extLst>
          </p:cNvPr>
          <p:cNvGraphicFramePr>
            <a:graphicFrameLocks/>
          </p:cNvGraphicFramePr>
          <p:nvPr/>
        </p:nvGraphicFramePr>
        <p:xfrm>
          <a:off x="449648" y="2052474"/>
          <a:ext cx="1722415" cy="3921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D9B493C-6D29-335C-2B19-13DED787EAB9}"/>
              </a:ext>
            </a:extLst>
          </p:cNvPr>
          <p:cNvGraphicFramePr>
            <a:graphicFrameLocks/>
          </p:cNvGraphicFramePr>
          <p:nvPr/>
        </p:nvGraphicFramePr>
        <p:xfrm>
          <a:off x="1895410" y="2673928"/>
          <a:ext cx="1651354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02BD26C-CDC2-55C5-04BB-5C10DB4D2CAA}"/>
              </a:ext>
            </a:extLst>
          </p:cNvPr>
          <p:cNvSpPr txBox="1"/>
          <p:nvPr/>
        </p:nvSpPr>
        <p:spPr>
          <a:xfrm>
            <a:off x="831273" y="2389909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8438E-639A-E405-A7AC-D5C68DD495EB}"/>
              </a:ext>
            </a:extLst>
          </p:cNvPr>
          <p:cNvSpPr txBox="1"/>
          <p:nvPr/>
        </p:nvSpPr>
        <p:spPr>
          <a:xfrm>
            <a:off x="2405936" y="2414056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518AA20-7FA6-0DE1-2E47-D016473C0BDD}"/>
              </a:ext>
            </a:extLst>
          </p:cNvPr>
          <p:cNvSpPr/>
          <p:nvPr/>
        </p:nvSpPr>
        <p:spPr>
          <a:xfrm>
            <a:off x="2533693" y="3158217"/>
            <a:ext cx="630301" cy="1709660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2F571-F6D0-72A7-7CF0-57F8FA081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Communications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6B6FE7-1666-6847-3E58-5E75524D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48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7BA28-D73C-F823-4C5D-7380C0576DDB}"/>
              </a:ext>
            </a:extLst>
          </p:cNvPr>
          <p:cNvSpPr txBox="1"/>
          <p:nvPr/>
        </p:nvSpPr>
        <p:spPr>
          <a:xfrm>
            <a:off x="4197927" y="2715491"/>
            <a:ext cx="248497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/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14222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FE4E-3C0D-47FE-B3A9-B7E0953A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Enablers of A.I.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D6A5F-DD0F-4D04-856A-B3333AAE7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984" y="2161725"/>
            <a:ext cx="9613861" cy="43934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Faster</a:t>
            </a:r>
            <a:r>
              <a:rPr lang="en-US" baseline="0" dirty="0"/>
              <a:t> processors</a:t>
            </a:r>
          </a:p>
          <a:p>
            <a:r>
              <a:rPr lang="en-US" baseline="0" dirty="0"/>
              <a:t>Parallel processing</a:t>
            </a:r>
          </a:p>
          <a:p>
            <a:r>
              <a:rPr lang="en-US" baseline="0" dirty="0"/>
              <a:t>Networks</a:t>
            </a:r>
          </a:p>
          <a:p>
            <a:r>
              <a:rPr lang="en-US" baseline="0" dirty="0"/>
              <a:t>Faster communications</a:t>
            </a:r>
          </a:p>
          <a:p>
            <a:r>
              <a:rPr lang="en-US" baseline="0" dirty="0"/>
              <a:t>Cloud storage and computing</a:t>
            </a:r>
          </a:p>
          <a:p>
            <a:r>
              <a:rPr lang="en-US" baseline="0" dirty="0"/>
              <a:t>Government</a:t>
            </a:r>
          </a:p>
          <a:p>
            <a:r>
              <a:rPr lang="en-US" baseline="0" dirty="0"/>
              <a:t>Inflation</a:t>
            </a:r>
          </a:p>
          <a:p>
            <a:r>
              <a:rPr lang="en-US" baseline="0" dirty="0"/>
              <a:t>Lack of work ethic</a:t>
            </a:r>
          </a:p>
          <a:p>
            <a:endParaRPr lang="en-US" baseline="0" dirty="0"/>
          </a:p>
          <a:p>
            <a:pPr marL="0" indent="0">
              <a:buNone/>
            </a:pPr>
            <a:r>
              <a:rPr lang="en-US" sz="4400" baseline="0" dirty="0"/>
              <a:t>Needs of </a:t>
            </a:r>
            <a:r>
              <a:rPr lang="en-US" sz="4400" strike="sngStrike" baseline="0" dirty="0"/>
              <a:t>man</a:t>
            </a:r>
            <a:r>
              <a:rPr lang="en-US" sz="4400" baseline="0" dirty="0"/>
              <a:t>kind </a:t>
            </a:r>
            <a:endParaRPr lang="en-US" sz="4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211F3-7F5D-ADD5-88F7-62B6662F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49</a:t>
            </a:fld>
            <a:endParaRPr lang="en-US" noProof="0" dirty="0"/>
          </a:p>
        </p:txBody>
      </p:sp>
      <p:pic>
        <p:nvPicPr>
          <p:cNvPr id="5" name="Picture 2" descr="Marching Band Bass Drum Clipart">
            <a:extLst>
              <a:ext uri="{FF2B5EF4-FFF2-40B4-BE49-F238E27FC236}">
                <a16:creationId xmlns:a16="http://schemas.microsoft.com/office/drawing/2014/main" id="{66AFB752-1DAF-92E6-222D-32C2334F4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04" y="2119854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rching Band Bass Drum Clipart">
            <a:extLst>
              <a:ext uri="{FF2B5EF4-FFF2-40B4-BE49-F238E27FC236}">
                <a16:creationId xmlns:a16="http://schemas.microsoft.com/office/drawing/2014/main" id="{F5AD6F80-2C88-42B7-0165-03FEED50B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757" y="2276107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arching Band Bass Drum Clipart">
            <a:extLst>
              <a:ext uri="{FF2B5EF4-FFF2-40B4-BE49-F238E27FC236}">
                <a16:creationId xmlns:a16="http://schemas.microsoft.com/office/drawing/2014/main" id="{74BF5A27-D693-1763-A31F-2C723B007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464" y="2250385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6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1FC990-4693-E0B5-8206-22A64FEC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A.I. 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BE60C6-89B4-118C-5C89-BEFF7BCF7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1CB96B-DF11-FBB1-DE11-2145DF26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36811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FE4E-3C0D-47FE-B3A9-B7E0953A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Enablers of A.I.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D6A5F-DD0F-4D04-856A-B3333AAE7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984" y="2161725"/>
            <a:ext cx="9613861" cy="43934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Faster</a:t>
            </a:r>
            <a:r>
              <a:rPr lang="en-US" baseline="0" dirty="0"/>
              <a:t> processors</a:t>
            </a:r>
          </a:p>
          <a:p>
            <a:r>
              <a:rPr lang="en-US" baseline="0" dirty="0"/>
              <a:t>Parallel processing</a:t>
            </a:r>
          </a:p>
          <a:p>
            <a:r>
              <a:rPr lang="en-US" baseline="0" dirty="0"/>
              <a:t>Networks</a:t>
            </a:r>
          </a:p>
          <a:p>
            <a:r>
              <a:rPr lang="en-US" baseline="0" dirty="0"/>
              <a:t>Faster communications</a:t>
            </a:r>
          </a:p>
          <a:p>
            <a:r>
              <a:rPr lang="en-US" baseline="0" dirty="0"/>
              <a:t>Cloud storage and computing</a:t>
            </a:r>
          </a:p>
          <a:p>
            <a:r>
              <a:rPr lang="en-US" baseline="0" dirty="0"/>
              <a:t>Government</a:t>
            </a:r>
          </a:p>
          <a:p>
            <a:r>
              <a:rPr lang="en-US" baseline="0" dirty="0"/>
              <a:t>Inflation</a:t>
            </a:r>
          </a:p>
          <a:p>
            <a:r>
              <a:rPr lang="en-US" baseline="0" dirty="0"/>
              <a:t>Lack of work ethic</a:t>
            </a:r>
          </a:p>
          <a:p>
            <a:endParaRPr lang="en-US" baseline="0" dirty="0"/>
          </a:p>
          <a:p>
            <a:pPr marL="0" indent="0">
              <a:buNone/>
            </a:pPr>
            <a:r>
              <a:rPr lang="en-US" sz="4400" baseline="0" dirty="0"/>
              <a:t>Needs of </a:t>
            </a:r>
            <a:r>
              <a:rPr lang="en-US" sz="4400" strike="sngStrike" baseline="0" dirty="0"/>
              <a:t>man</a:t>
            </a:r>
            <a:r>
              <a:rPr lang="en-US" sz="4400" baseline="0" dirty="0"/>
              <a:t>kind </a:t>
            </a:r>
            <a:endParaRPr lang="en-US" sz="4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211F3-7F5D-ADD5-88F7-62B6662F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50</a:t>
            </a:fld>
            <a:endParaRPr lang="en-US" noProof="0" dirty="0"/>
          </a:p>
        </p:txBody>
      </p:sp>
      <p:pic>
        <p:nvPicPr>
          <p:cNvPr id="4098" name="Picture 2" descr="Marching Band Bass Drum Clipart">
            <a:extLst>
              <a:ext uri="{FF2B5EF4-FFF2-40B4-BE49-F238E27FC236}">
                <a16:creationId xmlns:a16="http://schemas.microsoft.com/office/drawing/2014/main" id="{4DA70287-14C7-26F6-9430-20E501CE5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115" y="4269011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rching Band Bass Drum Clipart">
            <a:extLst>
              <a:ext uri="{FF2B5EF4-FFF2-40B4-BE49-F238E27FC236}">
                <a16:creationId xmlns:a16="http://schemas.microsoft.com/office/drawing/2014/main" id="{66AFB752-1DAF-92E6-222D-32C2334F4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04" y="2119854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rching Band Bass Drum Clipart">
            <a:extLst>
              <a:ext uri="{FF2B5EF4-FFF2-40B4-BE49-F238E27FC236}">
                <a16:creationId xmlns:a16="http://schemas.microsoft.com/office/drawing/2014/main" id="{F5AD6F80-2C88-42B7-0165-03FEED50B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757" y="2276107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rching Band Bass Drum Clipart">
            <a:extLst>
              <a:ext uri="{FF2B5EF4-FFF2-40B4-BE49-F238E27FC236}">
                <a16:creationId xmlns:a16="http://schemas.microsoft.com/office/drawing/2014/main" id="{369F108A-7115-B568-D4B2-4ADCA9D2C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515" y="4421411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rching Band Bass Drum Clipart">
            <a:extLst>
              <a:ext uri="{FF2B5EF4-FFF2-40B4-BE49-F238E27FC236}">
                <a16:creationId xmlns:a16="http://schemas.microsoft.com/office/drawing/2014/main" id="{750E7F6C-D550-5000-5162-8DC4BAB0B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15" y="4573811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rching Band Bass Drum Clipart">
            <a:extLst>
              <a:ext uri="{FF2B5EF4-FFF2-40B4-BE49-F238E27FC236}">
                <a16:creationId xmlns:a16="http://schemas.microsoft.com/office/drawing/2014/main" id="{B39F312C-6770-5084-0032-259552E0D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315" y="4726211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rching Band Bass Drum Clipart">
            <a:extLst>
              <a:ext uri="{FF2B5EF4-FFF2-40B4-BE49-F238E27FC236}">
                <a16:creationId xmlns:a16="http://schemas.microsoft.com/office/drawing/2014/main" id="{4D4F05DA-0CBF-4462-BD33-070DD9584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217" y="4839024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arching Band Bass Drum Clipart">
            <a:extLst>
              <a:ext uri="{FF2B5EF4-FFF2-40B4-BE49-F238E27FC236}">
                <a16:creationId xmlns:a16="http://schemas.microsoft.com/office/drawing/2014/main" id="{74BF5A27-D693-1763-A31F-2C723B007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464" y="2250385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Marching Band Bass Drum Clipart">
            <a:extLst>
              <a:ext uri="{FF2B5EF4-FFF2-40B4-BE49-F238E27FC236}">
                <a16:creationId xmlns:a16="http://schemas.microsoft.com/office/drawing/2014/main" id="{2CCBF797-2A53-38F2-051D-59EBD366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464" y="4286754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Marching Band Bass Drum Clipart">
            <a:extLst>
              <a:ext uri="{FF2B5EF4-FFF2-40B4-BE49-F238E27FC236}">
                <a16:creationId xmlns:a16="http://schemas.microsoft.com/office/drawing/2014/main" id="{8BC23C73-1007-4DEC-16BC-CC19B1A2C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864" y="4439154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Marching Band Bass Drum Clipart">
            <a:extLst>
              <a:ext uri="{FF2B5EF4-FFF2-40B4-BE49-F238E27FC236}">
                <a16:creationId xmlns:a16="http://schemas.microsoft.com/office/drawing/2014/main" id="{CAF12064-4F88-8E7A-F7B1-CF22272CF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264" y="4591554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Marching Band Bass Drum Clipart">
            <a:extLst>
              <a:ext uri="{FF2B5EF4-FFF2-40B4-BE49-F238E27FC236}">
                <a16:creationId xmlns:a16="http://schemas.microsoft.com/office/drawing/2014/main" id="{0AB44D56-ABDC-731F-A254-04D88BDB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664" y="4743954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Marching Band Bass Drum Clipart">
            <a:extLst>
              <a:ext uri="{FF2B5EF4-FFF2-40B4-BE49-F238E27FC236}">
                <a16:creationId xmlns:a16="http://schemas.microsoft.com/office/drawing/2014/main" id="{1E4B0048-28C0-4FBA-ABFA-968BA6464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064" y="4896354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Marching Band Bass Drum Clipart">
            <a:extLst>
              <a:ext uri="{FF2B5EF4-FFF2-40B4-BE49-F238E27FC236}">
                <a16:creationId xmlns:a16="http://schemas.microsoft.com/office/drawing/2014/main" id="{67368CEE-1C94-F0C8-1EA4-BC12028AF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209" y="4194023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Marching Band Bass Drum Clipart">
            <a:extLst>
              <a:ext uri="{FF2B5EF4-FFF2-40B4-BE49-F238E27FC236}">
                <a16:creationId xmlns:a16="http://schemas.microsoft.com/office/drawing/2014/main" id="{6B4487A9-3FF5-7D9C-7FA3-83C879D7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609" y="4346423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Marching Band Bass Drum Clipart">
            <a:extLst>
              <a:ext uri="{FF2B5EF4-FFF2-40B4-BE49-F238E27FC236}">
                <a16:creationId xmlns:a16="http://schemas.microsoft.com/office/drawing/2014/main" id="{17FDB3A1-0BA9-78AA-E65E-C1234EC23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9" y="4498823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Marching Band Bass Drum Clipart">
            <a:extLst>
              <a:ext uri="{FF2B5EF4-FFF2-40B4-BE49-F238E27FC236}">
                <a16:creationId xmlns:a16="http://schemas.microsoft.com/office/drawing/2014/main" id="{71A6713B-0620-6708-884B-0D6F3818F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409" y="4651223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Marching Band Bass Drum Clipart">
            <a:extLst>
              <a:ext uri="{FF2B5EF4-FFF2-40B4-BE49-F238E27FC236}">
                <a16:creationId xmlns:a16="http://schemas.microsoft.com/office/drawing/2014/main" id="{C4060C8E-8AC7-B256-01EF-2D9576EE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311" y="4764036"/>
            <a:ext cx="1372610" cy="1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3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A2E5D-34ED-4BED-9BBC-47D69498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Storage and Cloud Computing</a:t>
            </a:r>
          </a:p>
        </p:txBody>
      </p:sp>
      <p:pic>
        <p:nvPicPr>
          <p:cNvPr id="14338" name="Picture 2" descr="Multi User Cloud Storage Migration - CloudFuze">
            <a:extLst>
              <a:ext uri="{FF2B5EF4-FFF2-40B4-BE49-F238E27FC236}">
                <a16:creationId xmlns:a16="http://schemas.microsoft.com/office/drawing/2014/main" id="{26EC7967-11E7-4549-BB07-372A5B17EA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997" y="2216766"/>
            <a:ext cx="4823883" cy="3702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14972A-7CCC-484C-BE23-0B2F60A752F6}"/>
              </a:ext>
            </a:extLst>
          </p:cNvPr>
          <p:cNvSpPr txBox="1"/>
          <p:nvPr/>
        </p:nvSpPr>
        <p:spPr>
          <a:xfrm>
            <a:off x="5419868" y="2758575"/>
            <a:ext cx="594189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Roboto" panose="02000000000000000000" pitchFamily="2" charset="0"/>
              </a:rPr>
              <a:t>Cloud storage. Cloud storage is a model of </a:t>
            </a:r>
            <a:r>
              <a:rPr lang="en-US" sz="2400" b="1" i="0" dirty="0">
                <a:effectLst/>
                <a:latin typeface="Roboto" panose="02000000000000000000" pitchFamily="2" charset="0"/>
              </a:rPr>
              <a:t>computer 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data storage </a:t>
            </a:r>
            <a:r>
              <a:rPr lang="en-US" sz="2400" b="0" i="0" dirty="0">
                <a:effectLst/>
                <a:latin typeface="Roboto" panose="02000000000000000000" pitchFamily="2" charset="0"/>
              </a:rPr>
              <a:t>in which the </a:t>
            </a:r>
            <a:r>
              <a:rPr lang="en-US" sz="2400" b="1" i="0" dirty="0">
                <a:effectLst/>
                <a:latin typeface="Roboto" panose="02000000000000000000" pitchFamily="2" charset="0"/>
              </a:rPr>
              <a:t>digital data is stored in logical pools</a:t>
            </a:r>
            <a:r>
              <a:rPr lang="en-US" sz="2400" b="0" i="0" dirty="0">
                <a:effectLst/>
                <a:latin typeface="Roboto" panose="02000000000000000000" pitchFamily="2" charset="0"/>
              </a:rPr>
              <a:t>.</a:t>
            </a:r>
          </a:p>
          <a:p>
            <a:endParaRPr lang="en-US" sz="2400" dirty="0">
              <a:latin typeface="Roboto" panose="02000000000000000000" pitchFamily="2" charset="0"/>
            </a:endParaRPr>
          </a:p>
          <a:p>
            <a:r>
              <a:rPr lang="en-US" sz="2400" b="0" i="0" dirty="0">
                <a:effectLst/>
                <a:latin typeface="Roboto" panose="02000000000000000000" pitchFamily="2" charset="0"/>
              </a:rPr>
              <a:t>The physical storage spans multiple servers (sometimes in multiple locations), and the physical environment is typically owned and managed by a hosting company.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8D5B6-644A-7E7E-8D6B-F0D99DEB0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51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735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A2E5D-34ED-4BED-9BBC-47D69498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Storage and Cloud Computing</a:t>
            </a:r>
          </a:p>
        </p:txBody>
      </p:sp>
      <p:pic>
        <p:nvPicPr>
          <p:cNvPr id="14340" name="Picture 4" descr="The Cloud, Cloud Computing, What is Cloud Computing | Times of Cloud">
            <a:extLst>
              <a:ext uri="{FF2B5EF4-FFF2-40B4-BE49-F238E27FC236}">
                <a16:creationId xmlns:a16="http://schemas.microsoft.com/office/drawing/2014/main" id="{9D2C2E13-9EF4-48D2-B4AC-E7A79D2B5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56" y="2176965"/>
            <a:ext cx="5477693" cy="352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02EA3-742A-4A66-9F0E-23AD41858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613" y="2932038"/>
            <a:ext cx="5030843" cy="3702647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F8F9FA"/>
                </a:solidFill>
                <a:latin typeface="Segoe UI" panose="020B0502040204020203" pitchFamily="34" charset="0"/>
              </a:rPr>
              <a:t>C</a:t>
            </a:r>
            <a:r>
              <a:rPr lang="en-US" sz="2800" b="0" i="0" dirty="0">
                <a:solidFill>
                  <a:srgbClr val="F8F9FA"/>
                </a:solidFill>
                <a:effectLst/>
                <a:latin typeface="Segoe UI" panose="020B0502040204020203" pitchFamily="34" charset="0"/>
              </a:rPr>
              <a:t>loud computing is the delivery of </a:t>
            </a:r>
            <a:r>
              <a:rPr lang="en-US" sz="2800" b="1" i="0" dirty="0">
                <a:solidFill>
                  <a:srgbClr val="FFFF00"/>
                </a:solidFill>
                <a:effectLst/>
                <a:latin typeface="Segoe UI" panose="020B0502040204020203" pitchFamily="34" charset="0"/>
              </a:rPr>
              <a:t>computing services </a:t>
            </a:r>
            <a:r>
              <a:rPr lang="en-US" sz="2800" b="0" i="0" dirty="0">
                <a:solidFill>
                  <a:srgbClr val="F8F9FA"/>
                </a:solidFill>
                <a:effectLst/>
                <a:latin typeface="Segoe UI" panose="020B0502040204020203" pitchFamily="34" charset="0"/>
              </a:rPr>
              <a:t>including servers, storage, databases, networking, software, analytics, and </a:t>
            </a:r>
            <a:r>
              <a:rPr lang="en-US" sz="2800" b="1" i="0" dirty="0">
                <a:solidFill>
                  <a:srgbClr val="FFFF00"/>
                </a:solidFill>
                <a:effectLst/>
                <a:latin typeface="Segoe UI" panose="020B0502040204020203" pitchFamily="34" charset="0"/>
              </a:rPr>
              <a:t>artificial intelligence </a:t>
            </a:r>
            <a:r>
              <a:rPr lang="en-US" sz="2800" b="0" i="0" dirty="0">
                <a:solidFill>
                  <a:srgbClr val="F8F9FA"/>
                </a:solidFill>
                <a:effectLst/>
                <a:latin typeface="Segoe UI" panose="020B0502040204020203" pitchFamily="34" charset="0"/>
              </a:rPr>
              <a:t>over the Internet to offer faster innovation, flexible resources, and economies of scale.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38296-F6C8-1A41-D1CB-91E6C870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52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3165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589E-02EC-AFA0-56B0-C0DF9513C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AI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F157C-3814-C41D-1CDB-45685BC45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429B1-7A77-E253-E844-B3E984863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53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06150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A2558-7FF0-405E-9AE7-DC9C10BFA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A.I.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D25D5-6AE3-4CFB-90F1-256D7132D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600" b="1" dirty="0">
              <a:solidFill>
                <a:srgbClr val="FFFF00"/>
              </a:solidFill>
            </a:endParaRPr>
          </a:p>
          <a:p>
            <a:r>
              <a:rPr lang="en-US" sz="2600" b="1" dirty="0">
                <a:solidFill>
                  <a:srgbClr val="FFFF00"/>
                </a:solidFill>
              </a:rPr>
              <a:t>Narrow A.I.</a:t>
            </a:r>
          </a:p>
          <a:p>
            <a:r>
              <a:rPr lang="en-US" sz="2600" b="1" dirty="0">
                <a:solidFill>
                  <a:srgbClr val="FFFF00"/>
                </a:solidFill>
              </a:rPr>
              <a:t>General A.I.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18A10-5DF1-A5F1-186F-6CD40C2E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54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95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4F6FC-30E9-9FE4-986F-C7709F4E6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DF8F8-FB02-3997-8D48-0ED359DF4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A.I.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64543-7B46-EB26-28CC-4335B843B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600" b="1" dirty="0">
              <a:solidFill>
                <a:srgbClr val="FFFF00"/>
              </a:solidFill>
            </a:endParaRPr>
          </a:p>
          <a:p>
            <a:r>
              <a:rPr lang="en-US" sz="2600" b="1" dirty="0">
                <a:solidFill>
                  <a:srgbClr val="FFFF00"/>
                </a:solidFill>
              </a:rPr>
              <a:t>Narrow A.I.</a:t>
            </a:r>
          </a:p>
          <a:p>
            <a:r>
              <a:rPr lang="en-US" sz="2600" b="1" dirty="0">
                <a:solidFill>
                  <a:srgbClr val="FFFF00"/>
                </a:solidFill>
              </a:rPr>
              <a:t>examples</a:t>
            </a:r>
          </a:p>
          <a:p>
            <a:r>
              <a:rPr lang="en-US" sz="2600" b="1" dirty="0">
                <a:solidFill>
                  <a:srgbClr val="FFFF00"/>
                </a:solidFill>
              </a:rPr>
              <a:t>General A.I.</a:t>
            </a:r>
          </a:p>
          <a:p>
            <a:endParaRPr lang="en-US" sz="2600" b="1" dirty="0">
              <a:solidFill>
                <a:srgbClr val="FFFF00"/>
              </a:solidFill>
            </a:endParaRPr>
          </a:p>
          <a:p>
            <a:r>
              <a:rPr lang="en-US" sz="2600" b="1" dirty="0">
                <a:solidFill>
                  <a:srgbClr val="FFFF00"/>
                </a:solidFill>
              </a:rPr>
              <a:t>exampl4s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6F240-33D5-F53D-E035-B8324DCC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55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09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ntage Patio Umbrellas for Sale | Chairish">
            <a:extLst>
              <a:ext uri="{FF2B5EF4-FFF2-40B4-BE49-F238E27FC236}">
                <a16:creationId xmlns:a16="http://schemas.microsoft.com/office/drawing/2014/main" id="{4F6D9CBF-B26B-A092-EA34-572FBAF6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837" y="-96982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05CE9F-6B24-A31B-F05D-B951C7647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56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1F323-766A-5459-C0A4-D70463DA0713}"/>
              </a:ext>
            </a:extLst>
          </p:cNvPr>
          <p:cNvSpPr txBox="1"/>
          <p:nvPr/>
        </p:nvSpPr>
        <p:spPr>
          <a:xfrm>
            <a:off x="4474560" y="1423046"/>
            <a:ext cx="3591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Artificial Intelligence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689D2F-4360-47A2-E295-73CC0571BB15}"/>
              </a:ext>
            </a:extLst>
          </p:cNvPr>
          <p:cNvSpPr txBox="1"/>
          <p:nvPr/>
        </p:nvSpPr>
        <p:spPr>
          <a:xfrm rot="788649">
            <a:off x="3487558" y="258876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Expert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89405-3A76-D935-882D-0FC378C91C69}"/>
              </a:ext>
            </a:extLst>
          </p:cNvPr>
          <p:cNvSpPr txBox="1"/>
          <p:nvPr/>
        </p:nvSpPr>
        <p:spPr>
          <a:xfrm rot="20989227">
            <a:off x="6476033" y="2509572"/>
            <a:ext cx="312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Language Processing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D8356-348B-98B9-8C1A-FF57F09109CF}"/>
              </a:ext>
            </a:extLst>
          </p:cNvPr>
          <p:cNvSpPr txBox="1"/>
          <p:nvPr/>
        </p:nvSpPr>
        <p:spPr>
          <a:xfrm rot="540364">
            <a:off x="7379967" y="3224507"/>
            <a:ext cx="2402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44DE1-350D-DFBA-7CF5-47C8B12D5380}"/>
              </a:ext>
            </a:extLst>
          </p:cNvPr>
          <p:cNvSpPr txBox="1"/>
          <p:nvPr/>
        </p:nvSpPr>
        <p:spPr>
          <a:xfrm>
            <a:off x="4641273" y="3206447"/>
            <a:ext cx="235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Autonomous Vehicles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8A682D-A546-E1C7-4598-9A5A8B286A2B}"/>
              </a:ext>
            </a:extLst>
          </p:cNvPr>
          <p:cNvSpPr txBox="1"/>
          <p:nvPr/>
        </p:nvSpPr>
        <p:spPr>
          <a:xfrm rot="327405">
            <a:off x="3930936" y="4223787"/>
            <a:ext cx="198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00F0C-EF86-C02D-3972-9AEAFD9B5429}"/>
              </a:ext>
            </a:extLst>
          </p:cNvPr>
          <p:cNvSpPr txBox="1"/>
          <p:nvPr/>
        </p:nvSpPr>
        <p:spPr>
          <a:xfrm rot="21083331">
            <a:off x="6558369" y="3684901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Neural  Networks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5C3501-A9CA-0249-53C1-E58CE5AF78DD}"/>
              </a:ext>
            </a:extLst>
          </p:cNvPr>
          <p:cNvSpPr txBox="1"/>
          <p:nvPr/>
        </p:nvSpPr>
        <p:spPr>
          <a:xfrm rot="20216663">
            <a:off x="6571756" y="4584618"/>
            <a:ext cx="104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Robotics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2263BB-E60E-621C-D03A-BC14531A6F0E}"/>
              </a:ext>
            </a:extLst>
          </p:cNvPr>
          <p:cNvSpPr txBox="1"/>
          <p:nvPr/>
        </p:nvSpPr>
        <p:spPr>
          <a:xfrm rot="1270293">
            <a:off x="7519907" y="4253864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Fuzzy Logic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57F43-5932-2EB3-8002-5E7224E88598}"/>
              </a:ext>
            </a:extLst>
          </p:cNvPr>
          <p:cNvSpPr txBox="1"/>
          <p:nvPr/>
        </p:nvSpPr>
        <p:spPr>
          <a:xfrm rot="21238689">
            <a:off x="4352480" y="4775175"/>
            <a:ext cx="187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Computer Vision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B52DF1-3BDD-23DA-7126-1B8CAAFDEB49}"/>
              </a:ext>
            </a:extLst>
          </p:cNvPr>
          <p:cNvSpPr txBox="1"/>
          <p:nvPr/>
        </p:nvSpPr>
        <p:spPr>
          <a:xfrm rot="21363548">
            <a:off x="3181838" y="3630086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Cognitive Computing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4FA4FB-1830-285A-F58F-31C6A1ED1C9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Expert Systems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51EC78-0C02-A574-7BFD-47BCC9A00B2F}"/>
              </a:ext>
            </a:extLst>
          </p:cNvPr>
          <p:cNvSpPr txBox="1"/>
          <p:nvPr/>
        </p:nvSpPr>
        <p:spPr>
          <a:xfrm>
            <a:off x="7056628" y="5065622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E09BBB-1DD6-0F4E-E45D-84EB462A513A}"/>
              </a:ext>
            </a:extLst>
          </p:cNvPr>
          <p:cNvSpPr txBox="1"/>
          <p:nvPr/>
        </p:nvSpPr>
        <p:spPr>
          <a:xfrm>
            <a:off x="4474560" y="2131770"/>
            <a:ext cx="3712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Artificial General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7817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ntage Patio Umbrellas for Sale | Chairish">
            <a:extLst>
              <a:ext uri="{FF2B5EF4-FFF2-40B4-BE49-F238E27FC236}">
                <a16:creationId xmlns:a16="http://schemas.microsoft.com/office/drawing/2014/main" id="{4F6D9CBF-B26B-A092-EA34-572FBAF6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837" y="-96982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05CE9F-6B24-A31B-F05D-B951C7647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57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1F323-766A-5459-C0A4-D70463DA0713}"/>
              </a:ext>
            </a:extLst>
          </p:cNvPr>
          <p:cNvSpPr txBox="1"/>
          <p:nvPr/>
        </p:nvSpPr>
        <p:spPr>
          <a:xfrm>
            <a:off x="4474560" y="1423046"/>
            <a:ext cx="3591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Artificial Intelligence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689D2F-4360-47A2-E295-73CC0571BB15}"/>
              </a:ext>
            </a:extLst>
          </p:cNvPr>
          <p:cNvSpPr txBox="1"/>
          <p:nvPr/>
        </p:nvSpPr>
        <p:spPr>
          <a:xfrm rot="788649">
            <a:off x="3487558" y="258876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Expert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89405-3A76-D935-882D-0FC378C91C69}"/>
              </a:ext>
            </a:extLst>
          </p:cNvPr>
          <p:cNvSpPr txBox="1"/>
          <p:nvPr/>
        </p:nvSpPr>
        <p:spPr>
          <a:xfrm rot="20989227">
            <a:off x="6476033" y="2509572"/>
            <a:ext cx="312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Language Processing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D8356-348B-98B9-8C1A-FF57F09109CF}"/>
              </a:ext>
            </a:extLst>
          </p:cNvPr>
          <p:cNvSpPr txBox="1"/>
          <p:nvPr/>
        </p:nvSpPr>
        <p:spPr>
          <a:xfrm rot="540364">
            <a:off x="7379967" y="3224507"/>
            <a:ext cx="2402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44DE1-350D-DFBA-7CF5-47C8B12D5380}"/>
              </a:ext>
            </a:extLst>
          </p:cNvPr>
          <p:cNvSpPr txBox="1"/>
          <p:nvPr/>
        </p:nvSpPr>
        <p:spPr>
          <a:xfrm>
            <a:off x="4641273" y="3206447"/>
            <a:ext cx="235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Autonomous Vehicles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8A682D-A546-E1C7-4598-9A5A8B286A2B}"/>
              </a:ext>
            </a:extLst>
          </p:cNvPr>
          <p:cNvSpPr txBox="1"/>
          <p:nvPr/>
        </p:nvSpPr>
        <p:spPr>
          <a:xfrm rot="327405">
            <a:off x="3930936" y="4223787"/>
            <a:ext cx="198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00F0C-EF86-C02D-3972-9AEAFD9B5429}"/>
              </a:ext>
            </a:extLst>
          </p:cNvPr>
          <p:cNvSpPr txBox="1"/>
          <p:nvPr/>
        </p:nvSpPr>
        <p:spPr>
          <a:xfrm rot="21083331">
            <a:off x="6558369" y="3684901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Neural  Networks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5C3501-A9CA-0249-53C1-E58CE5AF78DD}"/>
              </a:ext>
            </a:extLst>
          </p:cNvPr>
          <p:cNvSpPr txBox="1"/>
          <p:nvPr/>
        </p:nvSpPr>
        <p:spPr>
          <a:xfrm rot="20216663">
            <a:off x="6571756" y="4584618"/>
            <a:ext cx="104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Robotics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2263BB-E60E-621C-D03A-BC14531A6F0E}"/>
              </a:ext>
            </a:extLst>
          </p:cNvPr>
          <p:cNvSpPr txBox="1"/>
          <p:nvPr/>
        </p:nvSpPr>
        <p:spPr>
          <a:xfrm rot="1270293">
            <a:off x="7519907" y="4253864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Fuzzy Logic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57F43-5932-2EB3-8002-5E7224E88598}"/>
              </a:ext>
            </a:extLst>
          </p:cNvPr>
          <p:cNvSpPr txBox="1"/>
          <p:nvPr/>
        </p:nvSpPr>
        <p:spPr>
          <a:xfrm rot="21238689">
            <a:off x="4352480" y="4775175"/>
            <a:ext cx="187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Computer Vision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E6F69F-C082-5F0B-7559-69EF0DB0B158}"/>
              </a:ext>
            </a:extLst>
          </p:cNvPr>
          <p:cNvSpPr txBox="1"/>
          <p:nvPr/>
        </p:nvSpPr>
        <p:spPr>
          <a:xfrm>
            <a:off x="4474560" y="2131770"/>
            <a:ext cx="3712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Artificial General Intelligence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B52DF1-3BDD-23DA-7126-1B8CAAFDEB49}"/>
              </a:ext>
            </a:extLst>
          </p:cNvPr>
          <p:cNvSpPr txBox="1"/>
          <p:nvPr/>
        </p:nvSpPr>
        <p:spPr>
          <a:xfrm rot="21363548">
            <a:off x="3181838" y="3630086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Cognitive Computing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93133B-5BAD-5516-8E46-3EED2D97AE0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792EE1-9B03-B8C5-DB9B-E8C09A48092D}"/>
              </a:ext>
            </a:extLst>
          </p:cNvPr>
          <p:cNvSpPr txBox="1"/>
          <p:nvPr/>
        </p:nvSpPr>
        <p:spPr>
          <a:xfrm>
            <a:off x="7056628" y="5065622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Generative</a:t>
            </a:r>
          </a:p>
        </p:txBody>
      </p:sp>
    </p:spTree>
    <p:extLst>
      <p:ext uri="{BB962C8B-B14F-4D97-AF65-F5344CB8AC3E}">
        <p14:creationId xmlns:p14="http://schemas.microsoft.com/office/powerpoint/2010/main" val="287427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ntage Patio Umbrellas for Sale | Chairish">
            <a:extLst>
              <a:ext uri="{FF2B5EF4-FFF2-40B4-BE49-F238E27FC236}">
                <a16:creationId xmlns:a16="http://schemas.microsoft.com/office/drawing/2014/main" id="{4F6D9CBF-B26B-A092-EA34-572FBAF6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837" y="-96982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05CE9F-6B24-A31B-F05D-B951C7647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58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1F323-766A-5459-C0A4-D70463DA0713}"/>
              </a:ext>
            </a:extLst>
          </p:cNvPr>
          <p:cNvSpPr txBox="1"/>
          <p:nvPr/>
        </p:nvSpPr>
        <p:spPr>
          <a:xfrm>
            <a:off x="4474560" y="1423046"/>
            <a:ext cx="3591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Artificial Intelligence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689D2F-4360-47A2-E295-73CC0571BB15}"/>
              </a:ext>
            </a:extLst>
          </p:cNvPr>
          <p:cNvSpPr txBox="1"/>
          <p:nvPr/>
        </p:nvSpPr>
        <p:spPr>
          <a:xfrm rot="788649">
            <a:off x="3487558" y="258876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Expert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89405-3A76-D935-882D-0FC378C91C69}"/>
              </a:ext>
            </a:extLst>
          </p:cNvPr>
          <p:cNvSpPr txBox="1"/>
          <p:nvPr/>
        </p:nvSpPr>
        <p:spPr>
          <a:xfrm rot="20989227">
            <a:off x="6476033" y="2509572"/>
            <a:ext cx="312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Language Processing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D8356-348B-98B9-8C1A-FF57F09109CF}"/>
              </a:ext>
            </a:extLst>
          </p:cNvPr>
          <p:cNvSpPr txBox="1"/>
          <p:nvPr/>
        </p:nvSpPr>
        <p:spPr>
          <a:xfrm rot="540364">
            <a:off x="7379967" y="3224507"/>
            <a:ext cx="2402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Deep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44DE1-350D-DFBA-7CF5-47C8B12D5380}"/>
              </a:ext>
            </a:extLst>
          </p:cNvPr>
          <p:cNvSpPr txBox="1"/>
          <p:nvPr/>
        </p:nvSpPr>
        <p:spPr>
          <a:xfrm>
            <a:off x="4641273" y="3206447"/>
            <a:ext cx="235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Autonomous Vehicles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8A682D-A546-E1C7-4598-9A5A8B286A2B}"/>
              </a:ext>
            </a:extLst>
          </p:cNvPr>
          <p:cNvSpPr txBox="1"/>
          <p:nvPr/>
        </p:nvSpPr>
        <p:spPr>
          <a:xfrm rot="327405">
            <a:off x="3930936" y="4223787"/>
            <a:ext cx="198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00F0C-EF86-C02D-3972-9AEAFD9B5429}"/>
              </a:ext>
            </a:extLst>
          </p:cNvPr>
          <p:cNvSpPr txBox="1"/>
          <p:nvPr/>
        </p:nvSpPr>
        <p:spPr>
          <a:xfrm rot="21083331">
            <a:off x="6558369" y="3684901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Neural  Networks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5C3501-A9CA-0249-53C1-E58CE5AF78DD}"/>
              </a:ext>
            </a:extLst>
          </p:cNvPr>
          <p:cNvSpPr txBox="1"/>
          <p:nvPr/>
        </p:nvSpPr>
        <p:spPr>
          <a:xfrm rot="20216663">
            <a:off x="6571756" y="4584618"/>
            <a:ext cx="104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Robotics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2263BB-E60E-621C-D03A-BC14531A6F0E}"/>
              </a:ext>
            </a:extLst>
          </p:cNvPr>
          <p:cNvSpPr txBox="1"/>
          <p:nvPr/>
        </p:nvSpPr>
        <p:spPr>
          <a:xfrm rot="1270293">
            <a:off x="7519907" y="4253864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Fuzzy Logic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57F43-5932-2EB3-8002-5E7224E88598}"/>
              </a:ext>
            </a:extLst>
          </p:cNvPr>
          <p:cNvSpPr txBox="1"/>
          <p:nvPr/>
        </p:nvSpPr>
        <p:spPr>
          <a:xfrm rot="21238689">
            <a:off x="4352480" y="4775175"/>
            <a:ext cx="187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Computer Vision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E6F69F-C082-5F0B-7559-69EF0DB0B158}"/>
              </a:ext>
            </a:extLst>
          </p:cNvPr>
          <p:cNvSpPr txBox="1"/>
          <p:nvPr/>
        </p:nvSpPr>
        <p:spPr>
          <a:xfrm>
            <a:off x="4474560" y="2131770"/>
            <a:ext cx="3712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Artificial General Intelligence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B52DF1-3BDD-23DA-7126-1B8CAAFDEB49}"/>
              </a:ext>
            </a:extLst>
          </p:cNvPr>
          <p:cNvSpPr txBox="1"/>
          <p:nvPr/>
        </p:nvSpPr>
        <p:spPr>
          <a:xfrm rot="21363548">
            <a:off x="3181838" y="3630086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Cognitive Computing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93133B-5BAD-5516-8E46-3EED2D97AE0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63ED2E-DA14-5C4C-1067-BDB3A3FDADE5}"/>
              </a:ext>
            </a:extLst>
          </p:cNvPr>
          <p:cNvSpPr txBox="1"/>
          <p:nvPr/>
        </p:nvSpPr>
        <p:spPr>
          <a:xfrm>
            <a:off x="7056628" y="5065622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Generative</a:t>
            </a:r>
          </a:p>
        </p:txBody>
      </p:sp>
    </p:spTree>
    <p:extLst>
      <p:ext uri="{BB962C8B-B14F-4D97-AF65-F5344CB8AC3E}">
        <p14:creationId xmlns:p14="http://schemas.microsoft.com/office/powerpoint/2010/main" val="100330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ntage Patio Umbrellas for Sale | Chairish">
            <a:extLst>
              <a:ext uri="{FF2B5EF4-FFF2-40B4-BE49-F238E27FC236}">
                <a16:creationId xmlns:a16="http://schemas.microsoft.com/office/drawing/2014/main" id="{4F6D9CBF-B26B-A092-EA34-572FBAF6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837" y="-96982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05CE9F-6B24-A31B-F05D-B951C7647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59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1F323-766A-5459-C0A4-D70463DA0713}"/>
              </a:ext>
            </a:extLst>
          </p:cNvPr>
          <p:cNvSpPr txBox="1"/>
          <p:nvPr/>
        </p:nvSpPr>
        <p:spPr>
          <a:xfrm>
            <a:off x="4474560" y="1423046"/>
            <a:ext cx="3591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Artificial Intelligence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689D2F-4360-47A2-E295-73CC0571BB15}"/>
              </a:ext>
            </a:extLst>
          </p:cNvPr>
          <p:cNvSpPr txBox="1"/>
          <p:nvPr/>
        </p:nvSpPr>
        <p:spPr>
          <a:xfrm rot="788649">
            <a:off x="3487558" y="258876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Expert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89405-3A76-D935-882D-0FC378C91C69}"/>
              </a:ext>
            </a:extLst>
          </p:cNvPr>
          <p:cNvSpPr txBox="1"/>
          <p:nvPr/>
        </p:nvSpPr>
        <p:spPr>
          <a:xfrm rot="20989227">
            <a:off x="6476033" y="2509572"/>
            <a:ext cx="312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Language Processing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D8356-348B-98B9-8C1A-FF57F09109CF}"/>
              </a:ext>
            </a:extLst>
          </p:cNvPr>
          <p:cNvSpPr txBox="1"/>
          <p:nvPr/>
        </p:nvSpPr>
        <p:spPr>
          <a:xfrm rot="540364">
            <a:off x="7379967" y="3224507"/>
            <a:ext cx="2402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44DE1-350D-DFBA-7CF5-47C8B12D5380}"/>
              </a:ext>
            </a:extLst>
          </p:cNvPr>
          <p:cNvSpPr txBox="1"/>
          <p:nvPr/>
        </p:nvSpPr>
        <p:spPr>
          <a:xfrm>
            <a:off x="4641273" y="3206447"/>
            <a:ext cx="235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Autonomous Vehicles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8A682D-A546-E1C7-4598-9A5A8B286A2B}"/>
              </a:ext>
            </a:extLst>
          </p:cNvPr>
          <p:cNvSpPr txBox="1"/>
          <p:nvPr/>
        </p:nvSpPr>
        <p:spPr>
          <a:xfrm rot="327405">
            <a:off x="3930936" y="4223787"/>
            <a:ext cx="198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00F0C-EF86-C02D-3972-9AEAFD9B5429}"/>
              </a:ext>
            </a:extLst>
          </p:cNvPr>
          <p:cNvSpPr txBox="1"/>
          <p:nvPr/>
        </p:nvSpPr>
        <p:spPr>
          <a:xfrm rot="21083331">
            <a:off x="6558369" y="3684901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Neural  Networks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5C3501-A9CA-0249-53C1-E58CE5AF78DD}"/>
              </a:ext>
            </a:extLst>
          </p:cNvPr>
          <p:cNvSpPr txBox="1"/>
          <p:nvPr/>
        </p:nvSpPr>
        <p:spPr>
          <a:xfrm rot="20216663">
            <a:off x="6571756" y="4584618"/>
            <a:ext cx="104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Robotics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2263BB-E60E-621C-D03A-BC14531A6F0E}"/>
              </a:ext>
            </a:extLst>
          </p:cNvPr>
          <p:cNvSpPr txBox="1"/>
          <p:nvPr/>
        </p:nvSpPr>
        <p:spPr>
          <a:xfrm rot="1270293">
            <a:off x="7519907" y="4253864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Fuzzy Logic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57F43-5932-2EB3-8002-5E7224E88598}"/>
              </a:ext>
            </a:extLst>
          </p:cNvPr>
          <p:cNvSpPr txBox="1"/>
          <p:nvPr/>
        </p:nvSpPr>
        <p:spPr>
          <a:xfrm rot="21238689">
            <a:off x="4352480" y="4775175"/>
            <a:ext cx="187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Computer Vision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E6F69F-C082-5F0B-7559-69EF0DB0B158}"/>
              </a:ext>
            </a:extLst>
          </p:cNvPr>
          <p:cNvSpPr txBox="1"/>
          <p:nvPr/>
        </p:nvSpPr>
        <p:spPr>
          <a:xfrm>
            <a:off x="4474560" y="2131770"/>
            <a:ext cx="3712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Artificial General Intelligence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B52DF1-3BDD-23DA-7126-1B8CAAFDEB49}"/>
              </a:ext>
            </a:extLst>
          </p:cNvPr>
          <p:cNvSpPr txBox="1"/>
          <p:nvPr/>
        </p:nvSpPr>
        <p:spPr>
          <a:xfrm rot="21363548">
            <a:off x="3181838" y="3630086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Cognitive Computing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93133B-5BAD-5516-8E46-3EED2D97AE0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425F59-318D-21A3-B2FA-A4193769F273}"/>
              </a:ext>
            </a:extLst>
          </p:cNvPr>
          <p:cNvSpPr txBox="1"/>
          <p:nvPr/>
        </p:nvSpPr>
        <p:spPr>
          <a:xfrm>
            <a:off x="7056628" y="5065622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Generative</a:t>
            </a:r>
          </a:p>
        </p:txBody>
      </p:sp>
    </p:spTree>
    <p:extLst>
      <p:ext uri="{BB962C8B-B14F-4D97-AF65-F5344CB8AC3E}">
        <p14:creationId xmlns:p14="http://schemas.microsoft.com/office/powerpoint/2010/main" val="25957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1FC990-4693-E0B5-8206-22A64FEC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A.I.?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BE60C6-89B4-118C-5C89-BEFF7BCF7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387" y="4638571"/>
            <a:ext cx="10504145" cy="1704017"/>
          </a:xfrm>
        </p:spPr>
        <p:txBody>
          <a:bodyPr>
            <a:normAutofit/>
          </a:bodyPr>
          <a:lstStyle/>
          <a:p>
            <a:r>
              <a:rPr lang="en-US" sz="3200" dirty="0"/>
              <a:t>A.I. Exceeding or matching the capabilities of a human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1CB96B-DF11-FBB1-DE11-2145DF26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20633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ntage Patio Umbrellas for Sale | Chairish">
            <a:extLst>
              <a:ext uri="{FF2B5EF4-FFF2-40B4-BE49-F238E27FC236}">
                <a16:creationId xmlns:a16="http://schemas.microsoft.com/office/drawing/2014/main" id="{4F6D9CBF-B26B-A092-EA34-572FBAF6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837" y="-96982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05CE9F-6B24-A31B-F05D-B951C7647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60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1F323-766A-5459-C0A4-D70463DA0713}"/>
              </a:ext>
            </a:extLst>
          </p:cNvPr>
          <p:cNvSpPr txBox="1"/>
          <p:nvPr/>
        </p:nvSpPr>
        <p:spPr>
          <a:xfrm>
            <a:off x="4474560" y="1423046"/>
            <a:ext cx="3591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Artificial Intelligence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689D2F-4360-47A2-E295-73CC0571BB15}"/>
              </a:ext>
            </a:extLst>
          </p:cNvPr>
          <p:cNvSpPr txBox="1"/>
          <p:nvPr/>
        </p:nvSpPr>
        <p:spPr>
          <a:xfrm rot="788649">
            <a:off x="3487558" y="258876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Expert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89405-3A76-D935-882D-0FC378C91C69}"/>
              </a:ext>
            </a:extLst>
          </p:cNvPr>
          <p:cNvSpPr txBox="1"/>
          <p:nvPr/>
        </p:nvSpPr>
        <p:spPr>
          <a:xfrm rot="20989227">
            <a:off x="6476033" y="2509572"/>
            <a:ext cx="312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Language Processing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D8356-348B-98B9-8C1A-FF57F09109CF}"/>
              </a:ext>
            </a:extLst>
          </p:cNvPr>
          <p:cNvSpPr txBox="1"/>
          <p:nvPr/>
        </p:nvSpPr>
        <p:spPr>
          <a:xfrm rot="540364">
            <a:off x="7379967" y="3224507"/>
            <a:ext cx="2402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44DE1-350D-DFBA-7CF5-47C8B12D5380}"/>
              </a:ext>
            </a:extLst>
          </p:cNvPr>
          <p:cNvSpPr txBox="1"/>
          <p:nvPr/>
        </p:nvSpPr>
        <p:spPr>
          <a:xfrm>
            <a:off x="4641273" y="3206447"/>
            <a:ext cx="235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Autonomous Vehicles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8A682D-A546-E1C7-4598-9A5A8B286A2B}"/>
              </a:ext>
            </a:extLst>
          </p:cNvPr>
          <p:cNvSpPr txBox="1"/>
          <p:nvPr/>
        </p:nvSpPr>
        <p:spPr>
          <a:xfrm rot="327405">
            <a:off x="3930936" y="4223787"/>
            <a:ext cx="198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00F0C-EF86-C02D-3972-9AEAFD9B5429}"/>
              </a:ext>
            </a:extLst>
          </p:cNvPr>
          <p:cNvSpPr txBox="1"/>
          <p:nvPr/>
        </p:nvSpPr>
        <p:spPr>
          <a:xfrm rot="21083331">
            <a:off x="6558369" y="3684901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Neural  Networks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5C3501-A9CA-0249-53C1-E58CE5AF78DD}"/>
              </a:ext>
            </a:extLst>
          </p:cNvPr>
          <p:cNvSpPr txBox="1"/>
          <p:nvPr/>
        </p:nvSpPr>
        <p:spPr>
          <a:xfrm rot="20216663">
            <a:off x="6571756" y="4584618"/>
            <a:ext cx="104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Robotics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2263BB-E60E-621C-D03A-BC14531A6F0E}"/>
              </a:ext>
            </a:extLst>
          </p:cNvPr>
          <p:cNvSpPr txBox="1"/>
          <p:nvPr/>
        </p:nvSpPr>
        <p:spPr>
          <a:xfrm rot="1270293">
            <a:off x="7519907" y="4253864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Fuzzy Logic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57F43-5932-2EB3-8002-5E7224E88598}"/>
              </a:ext>
            </a:extLst>
          </p:cNvPr>
          <p:cNvSpPr txBox="1"/>
          <p:nvPr/>
        </p:nvSpPr>
        <p:spPr>
          <a:xfrm rot="21238689">
            <a:off x="4352480" y="4775175"/>
            <a:ext cx="187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Computer Vision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E6F69F-C082-5F0B-7559-69EF0DB0B158}"/>
              </a:ext>
            </a:extLst>
          </p:cNvPr>
          <p:cNvSpPr txBox="1"/>
          <p:nvPr/>
        </p:nvSpPr>
        <p:spPr>
          <a:xfrm>
            <a:off x="4474560" y="2131770"/>
            <a:ext cx="3712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Artificial General Intelligence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B52DF1-3BDD-23DA-7126-1B8CAAFDEB49}"/>
              </a:ext>
            </a:extLst>
          </p:cNvPr>
          <p:cNvSpPr txBox="1"/>
          <p:nvPr/>
        </p:nvSpPr>
        <p:spPr>
          <a:xfrm rot="21363548">
            <a:off x="3181838" y="3630086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Cognitive Computing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93133B-5BAD-5516-8E46-3EED2D97AE0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Generative 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425F59-318D-21A3-B2FA-A4193769F273}"/>
              </a:ext>
            </a:extLst>
          </p:cNvPr>
          <p:cNvSpPr txBox="1"/>
          <p:nvPr/>
        </p:nvSpPr>
        <p:spPr>
          <a:xfrm>
            <a:off x="7056628" y="5065622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Generative</a:t>
            </a:r>
          </a:p>
        </p:txBody>
      </p:sp>
    </p:spTree>
    <p:extLst>
      <p:ext uri="{BB962C8B-B14F-4D97-AF65-F5344CB8AC3E}">
        <p14:creationId xmlns:p14="http://schemas.microsoft.com/office/powerpoint/2010/main" val="40888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ntage Patio Umbrellas for Sale | Chairish">
            <a:extLst>
              <a:ext uri="{FF2B5EF4-FFF2-40B4-BE49-F238E27FC236}">
                <a16:creationId xmlns:a16="http://schemas.microsoft.com/office/drawing/2014/main" id="{4F6D9CBF-B26B-A092-EA34-572FBAF6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837" y="-96982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05CE9F-6B24-A31B-F05D-B951C7647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61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1F323-766A-5459-C0A4-D70463DA0713}"/>
              </a:ext>
            </a:extLst>
          </p:cNvPr>
          <p:cNvSpPr txBox="1"/>
          <p:nvPr/>
        </p:nvSpPr>
        <p:spPr>
          <a:xfrm>
            <a:off x="4474560" y="1423046"/>
            <a:ext cx="3591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Artificial Intelligence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689D2F-4360-47A2-E295-73CC0571BB15}"/>
              </a:ext>
            </a:extLst>
          </p:cNvPr>
          <p:cNvSpPr txBox="1"/>
          <p:nvPr/>
        </p:nvSpPr>
        <p:spPr>
          <a:xfrm rot="788649">
            <a:off x="3487558" y="258876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Expert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89405-3A76-D935-882D-0FC378C91C69}"/>
              </a:ext>
            </a:extLst>
          </p:cNvPr>
          <p:cNvSpPr txBox="1"/>
          <p:nvPr/>
        </p:nvSpPr>
        <p:spPr>
          <a:xfrm rot="20989227">
            <a:off x="6476033" y="2509572"/>
            <a:ext cx="312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Language Processing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D8356-348B-98B9-8C1A-FF57F09109CF}"/>
              </a:ext>
            </a:extLst>
          </p:cNvPr>
          <p:cNvSpPr txBox="1"/>
          <p:nvPr/>
        </p:nvSpPr>
        <p:spPr>
          <a:xfrm rot="540364">
            <a:off x="7379967" y="3224507"/>
            <a:ext cx="2402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44DE1-350D-DFBA-7CF5-47C8B12D5380}"/>
              </a:ext>
            </a:extLst>
          </p:cNvPr>
          <p:cNvSpPr txBox="1"/>
          <p:nvPr/>
        </p:nvSpPr>
        <p:spPr>
          <a:xfrm>
            <a:off x="4641273" y="3206447"/>
            <a:ext cx="235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Autonomous Vehicles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8A682D-A546-E1C7-4598-9A5A8B286A2B}"/>
              </a:ext>
            </a:extLst>
          </p:cNvPr>
          <p:cNvSpPr txBox="1"/>
          <p:nvPr/>
        </p:nvSpPr>
        <p:spPr>
          <a:xfrm rot="327405">
            <a:off x="3930936" y="4223787"/>
            <a:ext cx="198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00F0C-EF86-C02D-3972-9AEAFD9B5429}"/>
              </a:ext>
            </a:extLst>
          </p:cNvPr>
          <p:cNvSpPr txBox="1"/>
          <p:nvPr/>
        </p:nvSpPr>
        <p:spPr>
          <a:xfrm rot="21083331">
            <a:off x="6558369" y="3684901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Neural  Networks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5C3501-A9CA-0249-53C1-E58CE5AF78DD}"/>
              </a:ext>
            </a:extLst>
          </p:cNvPr>
          <p:cNvSpPr txBox="1"/>
          <p:nvPr/>
        </p:nvSpPr>
        <p:spPr>
          <a:xfrm rot="20216663">
            <a:off x="6571756" y="4584618"/>
            <a:ext cx="104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Robotics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2263BB-E60E-621C-D03A-BC14531A6F0E}"/>
              </a:ext>
            </a:extLst>
          </p:cNvPr>
          <p:cNvSpPr txBox="1"/>
          <p:nvPr/>
        </p:nvSpPr>
        <p:spPr>
          <a:xfrm rot="1270293">
            <a:off x="7519907" y="4253864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Fuzzy Logic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57F43-5932-2EB3-8002-5E7224E88598}"/>
              </a:ext>
            </a:extLst>
          </p:cNvPr>
          <p:cNvSpPr txBox="1"/>
          <p:nvPr/>
        </p:nvSpPr>
        <p:spPr>
          <a:xfrm rot="21238689">
            <a:off x="4352480" y="4775175"/>
            <a:ext cx="187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Computer Vision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E6F69F-C082-5F0B-7559-69EF0DB0B158}"/>
              </a:ext>
            </a:extLst>
          </p:cNvPr>
          <p:cNvSpPr txBox="1"/>
          <p:nvPr/>
        </p:nvSpPr>
        <p:spPr>
          <a:xfrm>
            <a:off x="4474560" y="2131770"/>
            <a:ext cx="3712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Artificial General Intelligence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B52DF1-3BDD-23DA-7126-1B8CAAFDEB49}"/>
              </a:ext>
            </a:extLst>
          </p:cNvPr>
          <p:cNvSpPr txBox="1"/>
          <p:nvPr/>
        </p:nvSpPr>
        <p:spPr>
          <a:xfrm rot="21363548">
            <a:off x="3181838" y="3630086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Cognitive Computing</a:t>
            </a:r>
          </a:p>
        </p:txBody>
      </p:sp>
      <p:pic>
        <p:nvPicPr>
          <p:cNvPr id="13314" name="Picture 2" descr="Download Explosion, Battle, Star. Royalty-Free Vector Graphic - Pixabay">
            <a:extLst>
              <a:ext uri="{FF2B5EF4-FFF2-40B4-BE49-F238E27FC236}">
                <a16:creationId xmlns:a16="http://schemas.microsoft.com/office/drawing/2014/main" id="{5D3A29FA-DF59-FB12-052D-1E286EFA1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96" y="4491068"/>
            <a:ext cx="1649645" cy="153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ownload Explosion, Battle, Star. Royalty-Free Vector Graphic - Pixabay">
            <a:extLst>
              <a:ext uri="{FF2B5EF4-FFF2-40B4-BE49-F238E27FC236}">
                <a16:creationId xmlns:a16="http://schemas.microsoft.com/office/drawing/2014/main" id="{138FB993-DBF0-C429-39C6-D9E0189B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45" y="773285"/>
            <a:ext cx="2145991" cy="199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ownload Explosion, Battle, Star. Royalty-Free Vector Graphic - Pixabay">
            <a:extLst>
              <a:ext uri="{FF2B5EF4-FFF2-40B4-BE49-F238E27FC236}">
                <a16:creationId xmlns:a16="http://schemas.microsoft.com/office/drawing/2014/main" id="{8C1EC7D9-1E03-48C2-014F-22EBECFE3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9968" y="5346696"/>
            <a:ext cx="829709" cy="76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ownload Explosion, Battle, Star. Royalty-Free Vector Graphic - Pixabay">
            <a:extLst>
              <a:ext uri="{FF2B5EF4-FFF2-40B4-BE49-F238E27FC236}">
                <a16:creationId xmlns:a16="http://schemas.microsoft.com/office/drawing/2014/main" id="{B1474C56-DCE7-4BDC-EFEE-AFDA57DFC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9326" y="2503370"/>
            <a:ext cx="829709" cy="76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wnload Explosion, Battle, Star. Royalty-Free Vector Graphic - Pixabay">
            <a:extLst>
              <a:ext uri="{FF2B5EF4-FFF2-40B4-BE49-F238E27FC236}">
                <a16:creationId xmlns:a16="http://schemas.microsoft.com/office/drawing/2014/main" id="{AF875BD3-CDAC-4CAA-7A5D-6DB80A455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617" y="2358370"/>
            <a:ext cx="1649645" cy="153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829D7D-6E68-7617-022F-93DFC36684E6}"/>
              </a:ext>
            </a:extLst>
          </p:cNvPr>
          <p:cNvSpPr txBox="1"/>
          <p:nvPr/>
        </p:nvSpPr>
        <p:spPr>
          <a:xfrm>
            <a:off x="7056628" y="5065622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Generative</a:t>
            </a:r>
          </a:p>
        </p:txBody>
      </p:sp>
    </p:spTree>
    <p:extLst>
      <p:ext uri="{BB962C8B-B14F-4D97-AF65-F5344CB8AC3E}">
        <p14:creationId xmlns:p14="http://schemas.microsoft.com/office/powerpoint/2010/main" val="34183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B34A8-CBAE-4C42-6B6C-54CD77542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ECC74B-EB18-1CB7-43B0-D4BB28AE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62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2DDF1-BDD1-D56E-F908-651038C85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567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F3187-C1E7-4EE6-82AE-90A01ECBF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Humans vs Computers Think</a:t>
            </a:r>
          </a:p>
        </p:txBody>
      </p:sp>
      <p:pic>
        <p:nvPicPr>
          <p:cNvPr id="9218" name="Picture 2" descr="Download Concept Human Mind Creativity Behavior Communication HQ PNG Image  | FreePNGImg">
            <a:extLst>
              <a:ext uri="{FF2B5EF4-FFF2-40B4-BE49-F238E27FC236}">
                <a16:creationId xmlns:a16="http://schemas.microsoft.com/office/drawing/2014/main" id="{C8FE9CE4-D231-4A84-950E-375C12D819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" y="2702606"/>
            <a:ext cx="4155394" cy="415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he Fourth Paradigm | Splice Now">
            <a:extLst>
              <a:ext uri="{FF2B5EF4-FFF2-40B4-BE49-F238E27FC236}">
                <a16:creationId xmlns:a16="http://schemas.microsoft.com/office/drawing/2014/main" id="{C3D597C0-6867-4D2C-BE2A-C4062C298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894" y="2551880"/>
            <a:ext cx="4500197" cy="39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33E267-B1FC-8C3E-F43D-25DCEDF1A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63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7615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F40FC-F3C8-BBFF-E70E-7EE6F49A3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42AA7D-015C-FAE3-3990-48D796AE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64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5B8AC-8164-1642-55E5-95D5720D3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two pictures</a:t>
            </a:r>
          </a:p>
        </p:txBody>
      </p:sp>
    </p:spTree>
    <p:extLst>
      <p:ext uri="{BB962C8B-B14F-4D97-AF65-F5344CB8AC3E}">
        <p14:creationId xmlns:p14="http://schemas.microsoft.com/office/powerpoint/2010/main" val="42415725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CD8FF6-1D5D-8080-17AC-E73CBA0E2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 Systems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DB57C1-0540-0F44-988A-21731D802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1DE0F2-1FEC-8AC6-B17C-28EC4E7A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65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439389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C71B-7745-4C3E-BCD8-F2F4BC947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Sudoku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5B3D5-4BB9-41F4-909A-CC69AC588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</a:t>
            </a:r>
          </a:p>
          <a:p>
            <a:pPr lvl="1"/>
            <a:r>
              <a:rPr lang="en-US" dirty="0"/>
              <a:t>Many rules or strategies</a:t>
            </a:r>
          </a:p>
          <a:p>
            <a:pPr lvl="1"/>
            <a:r>
              <a:rPr lang="en-US" dirty="0"/>
              <a:t>Complex programming</a:t>
            </a:r>
          </a:p>
          <a:p>
            <a:pPr lvl="1"/>
            <a:r>
              <a:rPr lang="en-US" dirty="0"/>
              <a:t>Time consuming </a:t>
            </a:r>
          </a:p>
          <a:p>
            <a:endParaRPr lang="en-US" dirty="0"/>
          </a:p>
          <a:p>
            <a:r>
              <a:rPr lang="en-US" dirty="0"/>
              <a:t>Computer</a:t>
            </a:r>
          </a:p>
          <a:p>
            <a:pPr lvl="1"/>
            <a:r>
              <a:rPr lang="en-US" dirty="0"/>
              <a:t>Three rules</a:t>
            </a:r>
          </a:p>
          <a:p>
            <a:pPr lvl="1"/>
            <a:endParaRPr lang="en-US" dirty="0"/>
          </a:p>
          <a:p>
            <a:r>
              <a:rPr lang="en-US" dirty="0"/>
              <a:t>Possible puzzles:  6,670,903,752,921,072,936,960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61168-4BA0-07B7-CF62-60F873C9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66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51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E817E-3C9D-41FD-A279-4767B3EC3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 System - Sudoku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1AF83-C415-44AF-B4CB-3F5BB7180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Rule based</a:t>
            </a:r>
          </a:p>
          <a:p>
            <a:r>
              <a:rPr lang="en-US" dirty="0"/>
              <a:t>Simple rules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B4EF51-9872-4110-8524-29DDB329D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767" y="2239056"/>
            <a:ext cx="3971925" cy="3952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E0E93-9A60-C5FD-B970-80D359D6B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67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03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0BC8A-6D62-4B9B-82D1-69090E1D6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Simplicity – Rule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B8E9B-9BA4-44B3-94E0-53165637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645" y="2161725"/>
            <a:ext cx="5337576" cy="370264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Cannot repeat a number within a row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Do not repeat a number within a column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Do not repeat a number within a grid (9 3x3)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6ED25-F590-48BB-AB6B-23689361D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580" y="2239056"/>
            <a:ext cx="3971925" cy="3952875"/>
          </a:xfrm>
          <a:prstGeom prst="rect">
            <a:avLst/>
          </a:prstGeom>
        </p:spPr>
      </p:pic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FC6D5F6F-FD33-4899-B1FA-F5EA94FB1D3A}"/>
              </a:ext>
            </a:extLst>
          </p:cNvPr>
          <p:cNvSpPr/>
          <p:nvPr/>
        </p:nvSpPr>
        <p:spPr>
          <a:xfrm>
            <a:off x="7929349" y="2825087"/>
            <a:ext cx="3678072" cy="252483"/>
          </a:xfrm>
          <a:prstGeom prst="leftRight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27AF1-F4C7-4E10-D1AA-95A7E1D4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68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701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0BC8A-6D62-4B9B-82D1-69090E1D6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Simplicity – Rule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B8E9B-9BA4-44B3-94E0-53165637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645" y="2161725"/>
            <a:ext cx="5337576" cy="370264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Cannot repeat a number within a row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Do not repeat a number within a column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Do not repeat a number within a grid (9 3x3)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6ED25-F590-48BB-AB6B-23689361D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580" y="2239056"/>
            <a:ext cx="3971925" cy="3952875"/>
          </a:xfrm>
          <a:prstGeom prst="rect">
            <a:avLst/>
          </a:prstGeom>
        </p:spPr>
      </p:pic>
      <p:sp>
        <p:nvSpPr>
          <p:cNvPr id="6" name="Arrow: Up-Down 5">
            <a:extLst>
              <a:ext uri="{FF2B5EF4-FFF2-40B4-BE49-F238E27FC236}">
                <a16:creationId xmlns:a16="http://schemas.microsoft.com/office/drawing/2014/main" id="{8568A5FB-4CF9-437B-A289-1035ADB63BD2}"/>
              </a:ext>
            </a:extLst>
          </p:cNvPr>
          <p:cNvSpPr/>
          <p:nvPr/>
        </p:nvSpPr>
        <p:spPr>
          <a:xfrm>
            <a:off x="9239534" y="2367886"/>
            <a:ext cx="225188" cy="3736885"/>
          </a:xfrm>
          <a:prstGeom prst="upDown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6EC90-006D-3383-C033-925DF28DF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69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3916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2BA21-51A3-0A4D-51AC-3C17D4C2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866FF-1FE1-C9A9-3CA5-E690FDD251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ABD1B-5A1E-7CF9-829C-7E2579EE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7</a:t>
            </a:fld>
            <a:endParaRPr lang="en-US" noProof="0" dirty="0"/>
          </a:p>
        </p:txBody>
      </p:sp>
      <p:pic>
        <p:nvPicPr>
          <p:cNvPr id="5" name="DeepFake">
            <a:hlinkClick r:id="" action="ppaction://media"/>
            <a:extLst>
              <a:ext uri="{FF2B5EF4-FFF2-40B4-BE49-F238E27FC236}">
                <a16:creationId xmlns:a16="http://schemas.microsoft.com/office/drawing/2014/main" id="{5AB74BD1-A642-4C54-65B6-E6DCDC047E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8300" y="0"/>
            <a:ext cx="383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8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0BC8A-6D62-4B9B-82D1-69090E1D6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Simplicity – Rule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B8E9B-9BA4-44B3-94E0-53165637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645" y="2161725"/>
            <a:ext cx="5337576" cy="370264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Cannot repeat a number within a row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Do not repeat a number within a column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Do not repeat a number within a grid (9 3x3)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6ED25-F590-48BB-AB6B-23689361D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580" y="2239056"/>
            <a:ext cx="3971925" cy="3952875"/>
          </a:xfrm>
          <a:prstGeom prst="rect">
            <a:avLst/>
          </a:prstGeom>
        </p:spPr>
      </p:pic>
      <p:sp>
        <p:nvSpPr>
          <p:cNvPr id="4" name="Rectangle: Beveled 3">
            <a:extLst>
              <a:ext uri="{FF2B5EF4-FFF2-40B4-BE49-F238E27FC236}">
                <a16:creationId xmlns:a16="http://schemas.microsoft.com/office/drawing/2014/main" id="{F9DDD37B-0D66-4D7D-8814-EF53D67CEC56}"/>
              </a:ext>
            </a:extLst>
          </p:cNvPr>
          <p:cNvSpPr/>
          <p:nvPr/>
        </p:nvSpPr>
        <p:spPr>
          <a:xfrm>
            <a:off x="9198591" y="3643952"/>
            <a:ext cx="1132764" cy="1153236"/>
          </a:xfrm>
          <a:prstGeom prst="bevel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A599F-8D2D-397D-3558-835D884DB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70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594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0BC8A-6D62-4B9B-82D1-69090E1D6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B8E9B-9BA4-44B3-94E0-53165637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871" y="2161725"/>
            <a:ext cx="6349181" cy="370264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0" i="0" dirty="0">
              <a:effectLst/>
            </a:endParaRPr>
          </a:p>
          <a:p>
            <a:pPr marL="0" indent="0" algn="r">
              <a:buNone/>
            </a:pPr>
            <a:r>
              <a:rPr lang="en-US" b="0" i="0" dirty="0">
                <a:effectLst/>
              </a:rPr>
              <a:t>6,670,903,752,021,072,936,960 puzzles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6ED25-F590-48BB-AB6B-23689361D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580" y="2239056"/>
            <a:ext cx="3971925" cy="3952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75723-F5F8-A271-B9BE-4EC97F78A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71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683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C74F0-E274-4A64-8B3D-9C7DFB62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6F9D5-8CAE-494B-9574-B39DEC48A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13" y="2161725"/>
            <a:ext cx="4788729" cy="3702647"/>
          </a:xfrm>
        </p:spPr>
        <p:txBody>
          <a:bodyPr/>
          <a:lstStyle/>
          <a:p>
            <a:r>
              <a:rPr lang="en-US" dirty="0"/>
              <a:t>Sudoku</a:t>
            </a:r>
          </a:p>
          <a:p>
            <a:r>
              <a:rPr lang="en-US" b="0" i="0" dirty="0">
                <a:effectLst/>
              </a:rPr>
              <a:t>6,670,903,752,021,072,936,960</a:t>
            </a:r>
            <a:endParaRPr lang="en-US" dirty="0"/>
          </a:p>
          <a:p>
            <a:r>
              <a:rPr lang="en-US" dirty="0"/>
              <a:t>Only 3 rules</a:t>
            </a:r>
          </a:p>
          <a:p>
            <a:pPr lvl="1"/>
            <a:r>
              <a:rPr lang="en-US" dirty="0"/>
              <a:t>Expert System</a:t>
            </a:r>
          </a:p>
          <a:p>
            <a:r>
              <a:rPr lang="en-US" dirty="0"/>
              <a:t>Very basic learning</a:t>
            </a:r>
          </a:p>
          <a:p>
            <a:r>
              <a:rPr lang="en-US" dirty="0"/>
              <a:t>Never makes the same mistake twice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FD932-3318-401A-B96B-BBA15F964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880" y="2161725"/>
            <a:ext cx="6918007" cy="438771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33E89-1874-05E7-0EDF-0486CFCE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72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0935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CB83B-D9E6-4A19-8D3B-952F751C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 System VS Machine Learning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E58E4-FFF1-42D4-9A46-3C40B2FF3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Expert System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835811-3BB6-46BF-B0E4-BB9E504241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Rule based</a:t>
            </a:r>
          </a:p>
          <a:p>
            <a:r>
              <a:rPr lang="en-US" dirty="0"/>
              <a:t>Based on a select group of subject matter experts</a:t>
            </a:r>
          </a:p>
          <a:p>
            <a:r>
              <a:rPr lang="en-US" dirty="0"/>
              <a:t>As reality changes so do the rules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EBD915-8133-44D6-BB3C-A8D9C2EC4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390A71-D2DC-47BA-85B6-1FF95F8C71C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4" name="Picture 4" descr="AI vs Machine Learning: What are their Differences &amp;amp; Impacts?">
            <a:extLst>
              <a:ext uri="{FF2B5EF4-FFF2-40B4-BE49-F238E27FC236}">
                <a16:creationId xmlns:a16="http://schemas.microsoft.com/office/drawing/2014/main" id="{3BB09C7E-F7F0-459A-968E-15F1B75C7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678" y="2953886"/>
            <a:ext cx="60960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B384D1-460E-54B3-C70C-18852E53A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73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472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E4BB9-F1CB-44B3-A631-0B612E996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participating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B21D7-3AC1-4E61-8B7B-6D1847926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F39A3-461F-35B6-FA54-619C4C0B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74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10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0C7CA-7D80-754D-ED71-54A877C00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4F65-2124-B36D-4AB6-9EA0114A0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AI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87B0C-FACD-8287-CD14-7A74E1EC2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2471657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Discover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</a:rPr>
              <a:t>Infer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</a:rPr>
              <a:t>Reason</a:t>
            </a:r>
          </a:p>
          <a:p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A3C88-0683-3726-F91A-EB4658597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48165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0EC6F-9666-29C1-4A5F-D55241948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B4411-DA13-8C39-D42E-A014F4903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AI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3E076-7F6B-2803-8F4C-DB36B1FED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247165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Discover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</a:rPr>
              <a:t>Infer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</a:rPr>
              <a:t>Reason</a:t>
            </a:r>
          </a:p>
          <a:p>
            <a:pPr algn="ctr"/>
            <a:r>
              <a:rPr lang="en-US" sz="6400" b="1" dirty="0">
                <a:solidFill>
                  <a:schemeClr val="tx1">
                    <a:lumMod val="95000"/>
                  </a:schemeClr>
                </a:solidFill>
              </a:rPr>
              <a:t>Learn</a:t>
            </a:r>
          </a:p>
          <a:p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767D1-0169-A649-8E76-644A9E3B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A76C-C565-46B6-8652-D75785E2521F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091913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Custom 1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7421116_Reflection on learning_AAS_v5" id="{59B7BDFB-57AB-4529-979B-198FE99CC53E}" vid="{8B6E8B8A-CD93-411A-90DE-1F9807F38B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12AB9FA-5EE8-4111-B873-E09ACA2BC3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8699A2-1304-4DB0-887E-96D5B04746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F1D2AC-2735-457E-B639-07E13F9A629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Reflection on learning </Template>
  <TotalTime>14075</TotalTime>
  <Words>1619</Words>
  <Application>Microsoft Office PowerPoint</Application>
  <PresentationFormat>Widescreen</PresentationFormat>
  <Paragraphs>451</Paragraphs>
  <Slides>74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3" baseType="lpstr">
      <vt:lpstr>Arial</vt:lpstr>
      <vt:lpstr>Calibri</vt:lpstr>
      <vt:lpstr>Inter</vt:lpstr>
      <vt:lpstr>MonumentGrotesk-Regular</vt:lpstr>
      <vt:lpstr>Roboto</vt:lpstr>
      <vt:lpstr>Segoe UI</vt:lpstr>
      <vt:lpstr>SourceSansPro</vt:lpstr>
      <vt:lpstr>Trebuchet MS</vt:lpstr>
      <vt:lpstr>Berlin</vt:lpstr>
      <vt:lpstr>PowerPoint Presentation</vt:lpstr>
      <vt:lpstr>Artificial Intelligence: and YOU</vt:lpstr>
      <vt:lpstr>Topic for Discussion</vt:lpstr>
      <vt:lpstr>Artificial Intelligence ~ A.I. ~ AI</vt:lpstr>
      <vt:lpstr>What is A.I. ?</vt:lpstr>
      <vt:lpstr>What is A.I.?</vt:lpstr>
      <vt:lpstr>PowerPoint Presentation</vt:lpstr>
      <vt:lpstr>What can AI do?</vt:lpstr>
      <vt:lpstr>What can AI do?</vt:lpstr>
      <vt:lpstr>Objectives</vt:lpstr>
      <vt:lpstr>Scope of Artificial Intelligence</vt:lpstr>
      <vt:lpstr>Topics for tonight</vt:lpstr>
      <vt:lpstr>What can AI do?</vt:lpstr>
      <vt:lpstr>Any Ethical Thoughts or Comments?</vt:lpstr>
      <vt:lpstr>24 January 1968</vt:lpstr>
      <vt:lpstr>24 January 1968</vt:lpstr>
      <vt:lpstr>AI is the future and the past</vt:lpstr>
      <vt:lpstr>PowerPoint Presentation</vt:lpstr>
      <vt:lpstr>Special Projects Group</vt:lpstr>
      <vt:lpstr>Evolution of Pong</vt:lpstr>
      <vt:lpstr>Introduction:  Dr. Chuck West</vt:lpstr>
      <vt:lpstr>Who are you?</vt:lpstr>
      <vt:lpstr>Where do YOU get your news?</vt:lpstr>
      <vt:lpstr>PowerPoint Presentation</vt:lpstr>
      <vt:lpstr>Algorithms</vt:lpstr>
      <vt:lpstr>Figure out how to use it!</vt:lpstr>
      <vt:lpstr>What is an ALGORITHM</vt:lpstr>
      <vt:lpstr>Defining A.I.</vt:lpstr>
      <vt:lpstr>Turing Test</vt:lpstr>
      <vt:lpstr>History</vt:lpstr>
      <vt:lpstr>Mainstream Events – Early Years</vt:lpstr>
      <vt:lpstr>Mainstream Events – Early Years</vt:lpstr>
      <vt:lpstr>Mainstream Media 1970</vt:lpstr>
      <vt:lpstr>Mainstream Events - Innovation</vt:lpstr>
      <vt:lpstr>Mainstream Events</vt:lpstr>
      <vt:lpstr>Mainstream Events – Government Funding</vt:lpstr>
      <vt:lpstr>Mainstream Events </vt:lpstr>
      <vt:lpstr>Mainstream Events – Common Use</vt:lpstr>
      <vt:lpstr>Mainstream Events – Common Use</vt:lpstr>
      <vt:lpstr>AI becomes part of everyday life</vt:lpstr>
      <vt:lpstr>Sophia</vt:lpstr>
      <vt:lpstr>AI becomes part of everyday life</vt:lpstr>
      <vt:lpstr>AI Becomes part of everyday life</vt:lpstr>
      <vt:lpstr>Enablers of AI</vt:lpstr>
      <vt:lpstr>What enablers are impacting your future?</vt:lpstr>
      <vt:lpstr>Enablers of A.I.</vt:lpstr>
      <vt:lpstr>Faster Processors</vt:lpstr>
      <vt:lpstr>Faster Communications</vt:lpstr>
      <vt:lpstr>Enablers of A.I.</vt:lpstr>
      <vt:lpstr>Enablers of A.I.</vt:lpstr>
      <vt:lpstr>Cloud Storage and Cloud Computing</vt:lpstr>
      <vt:lpstr>Cloud Storage and Cloud Computing</vt:lpstr>
      <vt:lpstr>Types of AI</vt:lpstr>
      <vt:lpstr>Scope of A.I.</vt:lpstr>
      <vt:lpstr>Scope of A.I.</vt:lpstr>
      <vt:lpstr>Expert Systems</vt:lpstr>
      <vt:lpstr>Machine Learning</vt:lpstr>
      <vt:lpstr>Deep Learning</vt:lpstr>
      <vt:lpstr>Neural Networks</vt:lpstr>
      <vt:lpstr>Generative AI</vt:lpstr>
      <vt:lpstr>PowerPoint Presentation</vt:lpstr>
      <vt:lpstr>PowerPoint Presentation</vt:lpstr>
      <vt:lpstr>How Humans vs Computers Think</vt:lpstr>
      <vt:lpstr>PowerPoint Presentation</vt:lpstr>
      <vt:lpstr>Expert Systems</vt:lpstr>
      <vt:lpstr>Sudoku</vt:lpstr>
      <vt:lpstr>Expert System - Sudoku</vt:lpstr>
      <vt:lpstr>Simplicity – Rule #1</vt:lpstr>
      <vt:lpstr>Simplicity – Rule #2</vt:lpstr>
      <vt:lpstr>Simplicity – Rule #3</vt:lpstr>
      <vt:lpstr>Simplicity</vt:lpstr>
      <vt:lpstr>Expert System</vt:lpstr>
      <vt:lpstr>Expert System VS Machine Learning</vt:lpstr>
      <vt:lpstr>Thank you for participating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Reflection on Learning</dc:title>
  <dc:creator>Dr. Chuck West</dc:creator>
  <cp:lastModifiedBy>Dr. Chuck West</cp:lastModifiedBy>
  <cp:revision>140</cp:revision>
  <dcterms:created xsi:type="dcterms:W3CDTF">2021-03-22T02:22:29Z</dcterms:created>
  <dcterms:modified xsi:type="dcterms:W3CDTF">2024-11-08T16:46:31Z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