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7"/>
  </p:notesMasterIdLst>
  <p:sldIdLst>
    <p:sldId id="400" r:id="rId5"/>
    <p:sldId id="500" r:id="rId6"/>
    <p:sldId id="541" r:id="rId7"/>
    <p:sldId id="394" r:id="rId8"/>
    <p:sldId id="515" r:id="rId9"/>
    <p:sldId id="395" r:id="rId10"/>
    <p:sldId id="537" r:id="rId11"/>
    <p:sldId id="536" r:id="rId12"/>
    <p:sldId id="399" r:id="rId13"/>
    <p:sldId id="538" r:id="rId14"/>
    <p:sldId id="351" r:id="rId15"/>
    <p:sldId id="366" r:id="rId16"/>
    <p:sldId id="347" r:id="rId17"/>
    <p:sldId id="352" r:id="rId18"/>
    <p:sldId id="354" r:id="rId19"/>
    <p:sldId id="356" r:id="rId20"/>
    <p:sldId id="357" r:id="rId21"/>
    <p:sldId id="355" r:id="rId22"/>
    <p:sldId id="359" r:id="rId23"/>
    <p:sldId id="358" r:id="rId24"/>
    <p:sldId id="362" r:id="rId25"/>
    <p:sldId id="360" r:id="rId26"/>
    <p:sldId id="363" r:id="rId27"/>
    <p:sldId id="365" r:id="rId28"/>
    <p:sldId id="364" r:id="rId29"/>
    <p:sldId id="502" r:id="rId30"/>
    <p:sldId id="404" r:id="rId31"/>
    <p:sldId id="464" r:id="rId32"/>
    <p:sldId id="453" r:id="rId33"/>
    <p:sldId id="456" r:id="rId34"/>
    <p:sldId id="349" r:id="rId35"/>
    <p:sldId id="455" r:id="rId36"/>
    <p:sldId id="348" r:id="rId37"/>
    <p:sldId id="454" r:id="rId38"/>
    <p:sldId id="346" r:id="rId39"/>
    <p:sldId id="484" r:id="rId40"/>
    <p:sldId id="344" r:id="rId41"/>
    <p:sldId id="457" r:id="rId42"/>
    <p:sldId id="486" r:id="rId43"/>
    <p:sldId id="516" r:id="rId44"/>
    <p:sldId id="517" r:id="rId45"/>
    <p:sldId id="543"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23" autoAdjust="0"/>
    <p:restoredTop sz="94660"/>
  </p:normalViewPr>
  <p:slideViewPr>
    <p:cSldViewPr snapToGrid="0">
      <p:cViewPr varScale="1">
        <p:scale>
          <a:sx n="146" d="100"/>
          <a:sy n="146" d="100"/>
        </p:scale>
        <p:origin x="1314" y="120"/>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A75990-A4A1-4DDE-AA8D-73E60A452DD0}" type="datetimeFigureOut">
              <a:rPr lang="en-US" smtClean="0"/>
              <a:t>11/19/2024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75CD8D-B1D9-4658-A4F0-38CA8D83ED5D}" type="slidenum">
              <a:rPr lang="en-US" smtClean="0"/>
              <a:t>‹#›</a:t>
            </a:fld>
            <a:endParaRPr lang="en-US" dirty="0"/>
          </a:p>
        </p:txBody>
      </p:sp>
    </p:spTree>
    <p:extLst>
      <p:ext uri="{BB962C8B-B14F-4D97-AF65-F5344CB8AC3E}">
        <p14:creationId xmlns:p14="http://schemas.microsoft.com/office/powerpoint/2010/main" val="3830980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D0BC5-116C-42CF-8B28-245F66D50665}" type="slidenum">
              <a:rPr lang="en-US" smtClean="0"/>
              <a:t>13</a:t>
            </a:fld>
            <a:endParaRPr lang="en-US" dirty="0"/>
          </a:p>
        </p:txBody>
      </p:sp>
    </p:spTree>
    <p:extLst>
      <p:ext uri="{BB962C8B-B14F-4D97-AF65-F5344CB8AC3E}">
        <p14:creationId xmlns:p14="http://schemas.microsoft.com/office/powerpoint/2010/main" val="22812823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077511" y="5410201"/>
            <a:ext cx="2743200" cy="365125"/>
          </a:xfrm>
        </p:spPr>
        <p:txBody>
          <a:bodyPr/>
          <a:lstStyle/>
          <a:p>
            <a:fld id="{808C238F-B856-42A4-BC32-194DCC130D5F}" type="datetime1">
              <a:rPr lang="en-US" smtClean="0"/>
              <a:t>11/19/2024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872680-3826-48D8-A0B9-F293E3A564DD}" type="datetime1">
              <a:rPr lang="en-US" smtClean="0"/>
              <a:t>11/19/2024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C0F02A-B435-4587-AE10-6A02865845FD}" type="datetime1">
              <a:rPr lang="en-US" smtClean="0"/>
              <a:t>11/19/2024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DF27A1-9C29-4918-BA16-87149545F673}" type="datetime1">
              <a:rPr lang="en-US" smtClean="0"/>
              <a:t>11/19/2024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EEE601-4D27-49FF-B099-2799466F7EDA}" type="datetime1">
              <a:rPr lang="en-US" smtClean="0"/>
              <a:t>11/19/2024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4E52469-603F-4B0F-8F23-6B2B143D5424}" type="datetime1">
              <a:rPr lang="en-US" smtClean="0"/>
              <a:t>11/19/2024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D7781E0-05FC-475E-A14D-85EF9B55E67B}" type="datetime1">
              <a:rPr lang="en-US" smtClean="0"/>
              <a:t>11/19/2024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8D02C8-8352-4A2E-A3CD-139A8583C932}" type="datetime1">
              <a:rPr lang="en-US" smtClean="0"/>
              <a:t>11/19/2024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680581-4B77-41E9-BE55-C3C9C3900A2A}" type="datetime1">
              <a:rPr lang="en-US" smtClean="0"/>
              <a:t>11/19/2024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2C1CB5-A088-4DB4-8A5C-B084F9B2B528}" type="datetime1">
              <a:rPr lang="en-US" smtClean="0"/>
              <a:t>11/19/2024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3C1328-ADC8-435B-8F5C-D339CD9DD487}" type="datetime1">
              <a:rPr lang="en-US" smtClean="0"/>
              <a:t>11/19/2024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256410-64C5-4311-8359-FDA6B61ABBAE}" type="datetime1">
              <a:rPr lang="en-US" smtClean="0"/>
              <a:t>11/19/2024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18B01E-6E1B-4AFC-A690-27C447C9486E}" type="datetime1">
              <a:rPr lang="en-US" smtClean="0"/>
              <a:t>11/19/2024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52F3D2-503A-4E49-99AD-125A054E178F}" type="datetime1">
              <a:rPr lang="en-US" smtClean="0"/>
              <a:t>11/19/2024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166207-223C-48E4-AE22-548ABC801447}" type="datetime1">
              <a:rPr lang="en-US" smtClean="0"/>
              <a:t>11/19/2024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941151-B38C-4230-91F0-8A3BB69A056C}" type="datetime1">
              <a:rPr lang="en-US" smtClean="0"/>
              <a:t>11/19/2024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F6EA29-EE45-46F5-8084-6929433FA14E}" type="datetime1">
              <a:rPr lang="en-US" smtClean="0"/>
              <a:t>11/19/2024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567B94D-50C4-4558-AAA1-857DDB1A21EF}" type="datetime1">
              <a:rPr lang="en-US" smtClean="0"/>
              <a:t>11/19/2024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Word_Document.docx"/><Relationship Id="rId1" Type="http://schemas.openxmlformats.org/officeDocument/2006/relationships/slideLayout" Target="../slideLayouts/slideLayout6.xml"/><Relationship Id="rId6" Type="http://schemas.openxmlformats.org/officeDocument/2006/relationships/hyperlink" Target="https://www.sciencedirect.com/topics/engineering/nonlinear-process" TargetMode="External"/><Relationship Id="rId5" Type="http://schemas.openxmlformats.org/officeDocument/2006/relationships/hyperlink" Target="https://www.sciencedirect.com/topics/engineering/predictive-control-model" TargetMode="External"/><Relationship Id="rId4" Type="http://schemas.openxmlformats.org/officeDocument/2006/relationships/hyperlink" Target="https://www.sciencedirect.com/topics/chemical-engineering/neural-network"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9065C-1B1D-BF76-CE8C-3EF47106B448}"/>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0" i="0" kern="1200" dirty="0">
                <a:solidFill>
                  <a:schemeClr val="tx1"/>
                </a:solidFill>
                <a:effectLst/>
                <a:latin typeface="+mj-lt"/>
                <a:ea typeface="+mj-ea"/>
                <a:cs typeface="+mj-cs"/>
              </a:rPr>
              <a:t>Autoencoder Neural Networks</a:t>
            </a:r>
            <a:endParaRPr lang="en-US" dirty="0"/>
          </a:p>
        </p:txBody>
      </p:sp>
      <p:sp>
        <p:nvSpPr>
          <p:cNvPr id="3" name="Content Placeholder 2">
            <a:extLst>
              <a:ext uri="{FF2B5EF4-FFF2-40B4-BE49-F238E27FC236}">
                <a16:creationId xmlns:a16="http://schemas.microsoft.com/office/drawing/2014/main" id="{260A1AC2-4D82-A8C7-AFEE-8E81CEAADDA9}"/>
              </a:ext>
            </a:extLst>
          </p:cNvPr>
          <p:cNvSpPr>
            <a:spLocks noGrp="1"/>
          </p:cNvSpPr>
          <p:nvPr>
            <p:ph idx="1"/>
          </p:nvPr>
        </p:nvSpPr>
        <p:spPr/>
        <p:txBody>
          <a:bodyPr>
            <a:normAutofit fontScale="92500" lnSpcReduction="20000"/>
          </a:bodyPr>
          <a:lstStyle/>
          <a:p>
            <a:pPr fontAlgn="base"/>
            <a:r>
              <a:rPr lang="en-US" sz="2400" b="0" i="0" u="none" strike="noStrike" kern="1200" dirty="0">
                <a:solidFill>
                  <a:schemeClr val="tx1"/>
                </a:solidFill>
                <a:effectLst/>
                <a:latin typeface="+mn-lt"/>
                <a:ea typeface="+mn-ea"/>
                <a:cs typeface="+mn-cs"/>
              </a:rPr>
              <a:t>ANNs</a:t>
            </a:r>
            <a:r>
              <a:rPr lang="en-US" sz="2400" b="0" i="0" kern="1200" dirty="0">
                <a:solidFill>
                  <a:schemeClr val="tx1"/>
                </a:solidFill>
                <a:effectLst/>
                <a:latin typeface="+mn-lt"/>
                <a:ea typeface="+mn-ea"/>
                <a:cs typeface="+mn-cs"/>
              </a:rPr>
              <a:t> are a type of neural network that is used for unsupervised learning, which means that they do not require labeled data to make predictions. They are primarily used for </a:t>
            </a:r>
            <a:r>
              <a:rPr lang="en-US" sz="2400" b="1" i="0" kern="1200" dirty="0">
                <a:solidFill>
                  <a:srgbClr val="FFFF00"/>
                </a:solidFill>
                <a:effectLst/>
                <a:latin typeface="+mn-lt"/>
                <a:ea typeface="+mn-ea"/>
                <a:cs typeface="+mn-cs"/>
              </a:rPr>
              <a:t>data compression </a:t>
            </a:r>
            <a:r>
              <a:rPr lang="en-US" sz="2400" b="0" i="0" kern="1200" dirty="0">
                <a:solidFill>
                  <a:schemeClr val="tx1"/>
                </a:solidFill>
                <a:effectLst/>
                <a:latin typeface="+mn-lt"/>
                <a:ea typeface="+mn-ea"/>
                <a:cs typeface="+mn-cs"/>
              </a:rPr>
              <a:t>and </a:t>
            </a:r>
            <a:r>
              <a:rPr lang="en-US" sz="2400" b="1" i="0" kern="1200" dirty="0">
                <a:solidFill>
                  <a:srgbClr val="FFFF00"/>
                </a:solidFill>
                <a:effectLst/>
                <a:latin typeface="+mn-lt"/>
                <a:ea typeface="+mn-ea"/>
                <a:cs typeface="+mn-cs"/>
              </a:rPr>
              <a:t>feature extraction</a:t>
            </a:r>
            <a:r>
              <a:rPr lang="en-US" sz="2400" b="0" i="0" kern="1200" dirty="0">
                <a:solidFill>
                  <a:schemeClr val="tx1"/>
                </a:solidFill>
                <a:effectLst/>
                <a:latin typeface="+mn-lt"/>
                <a:ea typeface="+mn-ea"/>
                <a:cs typeface="+mn-cs"/>
              </a:rPr>
              <a:t>.</a:t>
            </a:r>
          </a:p>
          <a:p>
            <a:pPr fontAlgn="base"/>
            <a:r>
              <a:rPr lang="en-US" sz="2400" b="0" i="0" kern="1200" dirty="0">
                <a:solidFill>
                  <a:schemeClr val="tx1">
                    <a:lumMod val="50000"/>
                  </a:schemeClr>
                </a:solidFill>
                <a:effectLst/>
                <a:latin typeface="+mn-lt"/>
                <a:ea typeface="+mn-ea"/>
                <a:cs typeface="+mn-cs"/>
              </a:rPr>
              <a:t>Autoencoder neural networks work by compressing the input data into a lower-dimensional representation and then reconstructing it back into the original format. This allows them to </a:t>
            </a:r>
            <a:r>
              <a:rPr lang="en-US" sz="2400" b="1" i="0" kern="1200" dirty="0">
                <a:solidFill>
                  <a:schemeClr val="tx1">
                    <a:lumMod val="50000"/>
                  </a:schemeClr>
                </a:solidFill>
                <a:effectLst/>
                <a:latin typeface="+mn-lt"/>
                <a:ea typeface="+mn-ea"/>
                <a:cs typeface="+mn-cs"/>
              </a:rPr>
              <a:t>identify the most important features</a:t>
            </a:r>
            <a:r>
              <a:rPr lang="en-US" sz="2400" b="0" i="0" kern="1200" dirty="0">
                <a:solidFill>
                  <a:schemeClr val="tx1">
                    <a:lumMod val="50000"/>
                  </a:schemeClr>
                </a:solidFill>
                <a:effectLst/>
                <a:latin typeface="+mn-lt"/>
                <a:ea typeface="+mn-ea"/>
                <a:cs typeface="+mn-cs"/>
              </a:rPr>
              <a:t> of the input data.</a:t>
            </a:r>
          </a:p>
          <a:p>
            <a:pPr fontAlgn="base"/>
            <a:r>
              <a:rPr lang="en-US" sz="2400" b="0" i="0" kern="1200" dirty="0">
                <a:solidFill>
                  <a:schemeClr val="tx1">
                    <a:lumMod val="50000"/>
                  </a:schemeClr>
                </a:solidFill>
                <a:effectLst/>
                <a:latin typeface="+mn-lt"/>
                <a:ea typeface="+mn-ea"/>
                <a:cs typeface="+mn-cs"/>
              </a:rPr>
              <a:t>Autoencoder neural networks are commonly used in applications such as </a:t>
            </a:r>
            <a:r>
              <a:rPr lang="en-US" sz="2400" b="1" i="0" kern="1200" dirty="0">
                <a:solidFill>
                  <a:schemeClr val="tx1">
                    <a:lumMod val="50000"/>
                  </a:schemeClr>
                </a:solidFill>
                <a:effectLst/>
                <a:latin typeface="+mn-lt"/>
                <a:ea typeface="+mn-ea"/>
                <a:cs typeface="+mn-cs"/>
              </a:rPr>
              <a:t>data compression</a:t>
            </a:r>
            <a:r>
              <a:rPr lang="en-US" sz="2400" b="0" i="0" kern="1200" dirty="0">
                <a:solidFill>
                  <a:schemeClr val="tx1">
                    <a:lumMod val="50000"/>
                  </a:schemeClr>
                </a:solidFill>
                <a:effectLst/>
                <a:latin typeface="+mn-lt"/>
                <a:ea typeface="+mn-ea"/>
                <a:cs typeface="+mn-cs"/>
              </a:rPr>
              <a:t>, </a:t>
            </a:r>
            <a:r>
              <a:rPr lang="en-US" sz="2400" b="1" i="0" kern="1200" dirty="0">
                <a:solidFill>
                  <a:schemeClr val="tx1">
                    <a:lumMod val="50000"/>
                  </a:schemeClr>
                </a:solidFill>
                <a:effectLst/>
                <a:latin typeface="+mn-lt"/>
                <a:ea typeface="+mn-ea"/>
                <a:cs typeface="+mn-cs"/>
              </a:rPr>
              <a:t>image denoising, </a:t>
            </a:r>
            <a:r>
              <a:rPr lang="en-US" sz="2400" b="0" i="0" kern="1200" dirty="0">
                <a:solidFill>
                  <a:schemeClr val="tx1">
                    <a:lumMod val="50000"/>
                  </a:schemeClr>
                </a:solidFill>
                <a:effectLst/>
                <a:latin typeface="+mn-lt"/>
                <a:ea typeface="+mn-ea"/>
                <a:cs typeface="+mn-cs"/>
              </a:rPr>
              <a:t>and anomaly </a:t>
            </a:r>
            <a:r>
              <a:rPr lang="en-US" sz="2400" b="1" i="0" kern="1200" dirty="0">
                <a:solidFill>
                  <a:schemeClr val="tx1">
                    <a:lumMod val="50000"/>
                  </a:schemeClr>
                </a:solidFill>
                <a:effectLst/>
                <a:latin typeface="+mn-lt"/>
                <a:ea typeface="+mn-ea"/>
                <a:cs typeface="+mn-cs"/>
              </a:rPr>
              <a:t>detection</a:t>
            </a:r>
            <a:r>
              <a:rPr lang="en-US" sz="2400" b="0" i="0" kern="1200" dirty="0">
                <a:solidFill>
                  <a:schemeClr val="tx1">
                    <a:lumMod val="50000"/>
                  </a:schemeClr>
                </a:solidFill>
                <a:effectLst/>
                <a:latin typeface="+mn-lt"/>
                <a:ea typeface="+mn-ea"/>
                <a:cs typeface="+mn-cs"/>
              </a:rPr>
              <a:t>. For example, </a:t>
            </a:r>
            <a:r>
              <a:rPr lang="en-US" sz="2400" b="0" i="0" u="none" strike="noStrike" kern="1200" dirty="0">
                <a:solidFill>
                  <a:schemeClr val="tx1">
                    <a:lumMod val="50000"/>
                  </a:schemeClr>
                </a:solidFill>
                <a:effectLst/>
                <a:latin typeface="+mn-lt"/>
                <a:ea typeface="+mn-ea"/>
                <a:cs typeface="+mn-cs"/>
              </a:rPr>
              <a:t>NASA uses an autoencoder algorithm</a:t>
            </a:r>
            <a:r>
              <a:rPr lang="en-US" sz="2400" b="0" i="0" kern="1200" dirty="0">
                <a:solidFill>
                  <a:schemeClr val="tx1">
                    <a:lumMod val="50000"/>
                  </a:schemeClr>
                </a:solidFill>
                <a:effectLst/>
                <a:latin typeface="+mn-lt"/>
                <a:ea typeface="+mn-ea"/>
                <a:cs typeface="+mn-cs"/>
              </a:rPr>
              <a:t> to detect anomalies in spacecraft sensor data.</a:t>
            </a:r>
          </a:p>
          <a:p>
            <a:endParaRPr lang="en-US" dirty="0"/>
          </a:p>
        </p:txBody>
      </p:sp>
      <p:pic>
        <p:nvPicPr>
          <p:cNvPr id="21506" name="Picture 2" descr="Are unsupervised kids the new norm? | Into Another World">
            <a:extLst>
              <a:ext uri="{FF2B5EF4-FFF2-40B4-BE49-F238E27FC236}">
                <a16:creationId xmlns:a16="http://schemas.microsoft.com/office/drawing/2014/main" id="{A1195F2B-3089-DB99-96E7-669ECF3957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0208" y="471594"/>
            <a:ext cx="297180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15056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C416CC-9BC6-0942-1F21-DA86FBAD5E91}"/>
              </a:ext>
            </a:extLst>
          </p:cNvPr>
          <p:cNvSpPr>
            <a:spLocks noGrp="1"/>
          </p:cNvSpPr>
          <p:nvPr>
            <p:ph type="ctrTitle"/>
          </p:nvPr>
        </p:nvSpPr>
        <p:spPr/>
        <p:txBody>
          <a:bodyPr/>
          <a:lstStyle/>
          <a:p>
            <a:r>
              <a:rPr lang="en-US" dirty="0"/>
              <a:t>Really Geek</a:t>
            </a:r>
          </a:p>
        </p:txBody>
      </p:sp>
      <p:sp>
        <p:nvSpPr>
          <p:cNvPr id="5" name="Subtitle 4">
            <a:extLst>
              <a:ext uri="{FF2B5EF4-FFF2-40B4-BE49-F238E27FC236}">
                <a16:creationId xmlns:a16="http://schemas.microsoft.com/office/drawing/2014/main" id="{BECF1B8B-631F-D414-CBE9-169A7AD896FA}"/>
              </a:ext>
            </a:extLst>
          </p:cNvPr>
          <p:cNvSpPr>
            <a:spLocks noGrp="1"/>
          </p:cNvSpPr>
          <p:nvPr>
            <p:ph type="subTitle" idx="1"/>
          </p:nvPr>
        </p:nvSpPr>
        <p:spPr>
          <a:xfrm>
            <a:off x="4474152" y="4779674"/>
            <a:ext cx="8791575" cy="1655762"/>
          </a:xfrm>
        </p:spPr>
        <p:txBody>
          <a:bodyPr/>
          <a:lstStyle/>
          <a:p>
            <a:endParaRPr lang="en-US" dirty="0"/>
          </a:p>
        </p:txBody>
      </p:sp>
      <p:pic>
        <p:nvPicPr>
          <p:cNvPr id="18434" name="Picture 2" descr="What is a geek?">
            <a:extLst>
              <a:ext uri="{FF2B5EF4-FFF2-40B4-BE49-F238E27FC236}">
                <a16:creationId xmlns:a16="http://schemas.microsoft.com/office/drawing/2014/main" id="{B5184B37-08BA-9620-9EDA-F4F3EE8B05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778" y="2720686"/>
            <a:ext cx="6057900"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862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DADAA-913F-B3DD-8496-5F10B350D998}"/>
              </a:ext>
            </a:extLst>
          </p:cNvPr>
          <p:cNvSpPr>
            <a:spLocks noGrp="1"/>
          </p:cNvSpPr>
          <p:nvPr>
            <p:ph type="title"/>
          </p:nvPr>
        </p:nvSpPr>
        <p:spPr/>
        <p:txBody>
          <a:bodyPr/>
          <a:lstStyle/>
          <a:p>
            <a:endParaRPr lang="en-US" dirty="0"/>
          </a:p>
        </p:txBody>
      </p:sp>
      <p:pic>
        <p:nvPicPr>
          <p:cNvPr id="3074" name="Picture 2">
            <a:extLst>
              <a:ext uri="{FF2B5EF4-FFF2-40B4-BE49-F238E27FC236}">
                <a16:creationId xmlns:a16="http://schemas.microsoft.com/office/drawing/2014/main" id="{9232D4F7-F3AD-5123-07E6-CFE10383DFE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54238" y="2469356"/>
            <a:ext cx="66675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28432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94B10-8D4B-F2C7-531C-FBDF304A4211}"/>
              </a:ext>
            </a:extLst>
          </p:cNvPr>
          <p:cNvSpPr>
            <a:spLocks noGrp="1"/>
          </p:cNvSpPr>
          <p:nvPr>
            <p:ph type="title"/>
          </p:nvPr>
        </p:nvSpPr>
        <p:spPr>
          <a:xfrm>
            <a:off x="1531939" y="533399"/>
            <a:ext cx="9144001" cy="1371600"/>
          </a:xfrm>
        </p:spPr>
        <p:txBody>
          <a:bodyPr/>
          <a:lstStyle/>
          <a:p>
            <a:pPr algn="r"/>
            <a:r>
              <a:rPr lang="en-US" dirty="0"/>
              <a:t>Applications</a:t>
            </a:r>
          </a:p>
        </p:txBody>
      </p:sp>
      <p:sp>
        <p:nvSpPr>
          <p:cNvPr id="3" name="Content Placeholder 2">
            <a:extLst>
              <a:ext uri="{FF2B5EF4-FFF2-40B4-BE49-F238E27FC236}">
                <a16:creationId xmlns:a16="http://schemas.microsoft.com/office/drawing/2014/main" id="{84E5219A-D5AE-8927-73AC-61D0376CA680}"/>
              </a:ext>
            </a:extLst>
          </p:cNvPr>
          <p:cNvSpPr>
            <a:spLocks noGrp="1"/>
          </p:cNvSpPr>
          <p:nvPr>
            <p:ph idx="1"/>
          </p:nvPr>
        </p:nvSpPr>
        <p:spPr>
          <a:xfrm>
            <a:off x="1143001" y="38101"/>
            <a:ext cx="9134391" cy="4114801"/>
          </a:xfrm>
        </p:spPr>
        <p:txBody>
          <a:bodyPr>
            <a:normAutofit fontScale="25000" lnSpcReduction="20000"/>
          </a:bodyPr>
          <a:lstStyle/>
          <a:p>
            <a:pPr marL="0" indent="0" algn="ctr">
              <a:lnSpc>
                <a:spcPct val="170000"/>
              </a:lnSpc>
              <a:buNone/>
            </a:pPr>
            <a:r>
              <a:rPr lang="en-US" sz="7200" dirty="0"/>
              <a:t>Predictive modeling</a:t>
            </a:r>
          </a:p>
          <a:p>
            <a:pPr marL="0" indent="0" algn="ctr">
              <a:lnSpc>
                <a:spcPct val="170000"/>
              </a:lnSpc>
              <a:spcBef>
                <a:spcPts val="0"/>
              </a:spcBef>
              <a:buNone/>
            </a:pPr>
            <a:r>
              <a:rPr lang="en-US" sz="7200" dirty="0"/>
              <a:t>Social Media</a:t>
            </a:r>
          </a:p>
          <a:p>
            <a:pPr marL="0" indent="0" algn="ctr">
              <a:lnSpc>
                <a:spcPct val="170000"/>
              </a:lnSpc>
              <a:spcBef>
                <a:spcPts val="0"/>
              </a:spcBef>
              <a:buNone/>
            </a:pPr>
            <a:r>
              <a:rPr lang="en-US" sz="7200" dirty="0"/>
              <a:t>Aerospace</a:t>
            </a:r>
          </a:p>
          <a:p>
            <a:pPr marL="0" indent="0" algn="ctr">
              <a:lnSpc>
                <a:spcPct val="170000"/>
              </a:lnSpc>
              <a:spcBef>
                <a:spcPts val="0"/>
              </a:spcBef>
              <a:buNone/>
            </a:pPr>
            <a:r>
              <a:rPr lang="en-US" sz="7200" dirty="0"/>
              <a:t>Defense</a:t>
            </a:r>
          </a:p>
          <a:p>
            <a:pPr marL="0" indent="0" algn="ctr">
              <a:lnSpc>
                <a:spcPct val="170000"/>
              </a:lnSpc>
              <a:spcBef>
                <a:spcPts val="0"/>
              </a:spcBef>
              <a:buNone/>
            </a:pPr>
            <a:r>
              <a:rPr lang="en-US" sz="7200" dirty="0"/>
              <a:t>Healthcare</a:t>
            </a:r>
          </a:p>
          <a:p>
            <a:pPr marL="0" indent="0" algn="ctr">
              <a:lnSpc>
                <a:spcPct val="170000"/>
              </a:lnSpc>
              <a:spcBef>
                <a:spcPts val="0"/>
              </a:spcBef>
              <a:buNone/>
            </a:pPr>
            <a:r>
              <a:rPr lang="en-US" sz="7200" dirty="0"/>
              <a:t>Handwriting analysis (fraud detecti0n)</a:t>
            </a:r>
          </a:p>
          <a:p>
            <a:pPr marL="0" indent="0" algn="ctr">
              <a:lnSpc>
                <a:spcPct val="170000"/>
              </a:lnSpc>
              <a:spcBef>
                <a:spcPts val="0"/>
              </a:spcBef>
              <a:buNone/>
            </a:pPr>
            <a:r>
              <a:rPr lang="en-US" sz="7200" dirty="0"/>
              <a:t>Adaptive control</a:t>
            </a:r>
          </a:p>
          <a:p>
            <a:pPr marL="0" indent="0" algn="ctr">
              <a:lnSpc>
                <a:spcPct val="170000"/>
              </a:lnSpc>
              <a:spcBef>
                <a:spcPts val="0"/>
              </a:spcBef>
              <a:buNone/>
            </a:pPr>
            <a:r>
              <a:rPr lang="en-US" sz="7200" dirty="0"/>
              <a:t>Facial recognition</a:t>
            </a:r>
          </a:p>
          <a:p>
            <a:pPr marL="0" indent="0" algn="ctr">
              <a:lnSpc>
                <a:spcPct val="170000"/>
              </a:lnSpc>
              <a:spcBef>
                <a:spcPts val="0"/>
              </a:spcBef>
              <a:buNone/>
            </a:pPr>
            <a:r>
              <a:rPr lang="en-US" sz="7200" dirty="0"/>
              <a:t>Handwriting recognition</a:t>
            </a:r>
          </a:p>
          <a:p>
            <a:pPr marL="0" indent="0" algn="ctr">
              <a:lnSpc>
                <a:spcPct val="170000"/>
              </a:lnSpc>
              <a:spcBef>
                <a:spcPts val="0"/>
              </a:spcBef>
              <a:buNone/>
            </a:pPr>
            <a:r>
              <a:rPr lang="en-US" sz="7200" dirty="0"/>
              <a:t>Marketing</a:t>
            </a:r>
          </a:p>
          <a:p>
            <a:pPr marL="0" indent="0" algn="ctr">
              <a:lnSpc>
                <a:spcPct val="170000"/>
              </a:lnSpc>
              <a:spcBef>
                <a:spcPts val="0"/>
              </a:spcBef>
              <a:buNone/>
            </a:pPr>
            <a:r>
              <a:rPr lang="en-US" sz="7200" dirty="0"/>
              <a:t>Education</a:t>
            </a:r>
          </a:p>
          <a:p>
            <a:pPr marL="0" indent="0" algn="ctr">
              <a:lnSpc>
                <a:spcPct val="170000"/>
              </a:lnSpc>
              <a:spcBef>
                <a:spcPts val="0"/>
              </a:spcBef>
              <a:buNone/>
            </a:pPr>
            <a:r>
              <a:rPr lang="en-US" sz="7200" dirty="0"/>
              <a:t>Generative AI</a:t>
            </a:r>
          </a:p>
          <a:p>
            <a:pPr marL="0" indent="0" algn="ctr">
              <a:lnSpc>
                <a:spcPct val="170000"/>
              </a:lnSpc>
              <a:spcBef>
                <a:spcPts val="0"/>
              </a:spcBef>
              <a:buNone/>
            </a:pPr>
            <a:r>
              <a:rPr lang="en-US" sz="7200" dirty="0"/>
              <a:t>Data compression</a:t>
            </a:r>
          </a:p>
          <a:p>
            <a:pPr marL="0" indent="0" algn="ctr">
              <a:lnSpc>
                <a:spcPct val="170000"/>
              </a:lnSpc>
              <a:spcBef>
                <a:spcPts val="0"/>
              </a:spcBef>
              <a:buNone/>
            </a:pPr>
            <a:r>
              <a:rPr lang="en-US" sz="7200" dirty="0"/>
              <a:t>Logistics</a:t>
            </a:r>
          </a:p>
          <a:p>
            <a:pPr marL="0" indent="0" algn="ctr">
              <a:lnSpc>
                <a:spcPct val="170000"/>
              </a:lnSpc>
              <a:spcBef>
                <a:spcPts val="0"/>
              </a:spcBef>
              <a:buNone/>
            </a:pPr>
            <a:r>
              <a:rPr lang="en-US" sz="7200" dirty="0"/>
              <a:t>Weather forecasting</a:t>
            </a:r>
          </a:p>
          <a:p>
            <a:pPr marL="0" indent="0" algn="ctr">
              <a:lnSpc>
                <a:spcPct val="170000"/>
              </a:lnSpc>
              <a:spcBef>
                <a:spcPts val="0"/>
              </a:spcBef>
              <a:buNone/>
            </a:pPr>
            <a:r>
              <a:rPr lang="en-US" sz="7200" dirty="0"/>
              <a:t>Farming</a:t>
            </a:r>
            <a:endParaRPr lang="en-US" sz="7200" b="1" dirty="0"/>
          </a:p>
          <a:p>
            <a:pPr marL="0" indent="0" algn="ctr">
              <a:lnSpc>
                <a:spcPct val="170000"/>
              </a:lnSpc>
              <a:spcBef>
                <a:spcPts val="0"/>
              </a:spcBef>
              <a:buNone/>
            </a:pPr>
            <a:r>
              <a:rPr lang="en-US" sz="7200" b="1" dirty="0"/>
              <a:t>Speech and voice recognition</a:t>
            </a:r>
          </a:p>
          <a:p>
            <a:pPr marL="0" indent="0" algn="ctr">
              <a:lnSpc>
                <a:spcPct val="170000"/>
              </a:lnSpc>
              <a:spcBef>
                <a:spcPts val="0"/>
              </a:spcBef>
              <a:buNone/>
            </a:pPr>
            <a:r>
              <a:rPr lang="en-US" sz="7200" b="1" dirty="0"/>
              <a:t>Cybersecurity</a:t>
            </a:r>
          </a:p>
          <a:p>
            <a:pPr marL="0" indent="0" algn="ctr">
              <a:lnSpc>
                <a:spcPct val="170000"/>
              </a:lnSpc>
              <a:spcBef>
                <a:spcPts val="0"/>
              </a:spcBef>
              <a:buNone/>
            </a:pPr>
            <a:r>
              <a:rPr lang="en-US" sz="7200" b="1" dirty="0"/>
              <a:t>Stock Market prediction</a:t>
            </a:r>
          </a:p>
          <a:p>
            <a:pPr marL="0" indent="0" algn="ctr">
              <a:lnSpc>
                <a:spcPct val="170000"/>
              </a:lnSpc>
              <a:spcBef>
                <a:spcPts val="0"/>
              </a:spcBef>
              <a:buNone/>
            </a:pPr>
            <a:r>
              <a:rPr lang="en-US" sz="7200" b="1" dirty="0"/>
              <a:t>Autonomous vehicles</a:t>
            </a:r>
          </a:p>
          <a:p>
            <a:pPr marL="0" indent="0" algn="ctr">
              <a:lnSpc>
                <a:spcPct val="170000"/>
              </a:lnSpc>
              <a:spcBef>
                <a:spcPts val="0"/>
              </a:spcBef>
              <a:buNone/>
            </a:pPr>
            <a:r>
              <a:rPr lang="en-US" sz="7200" b="1" dirty="0"/>
              <a:t>Text Classification and Categorization</a:t>
            </a:r>
          </a:p>
          <a:p>
            <a:pPr marL="0" indent="0" algn="ctr">
              <a:lnSpc>
                <a:spcPct val="170000"/>
              </a:lnSpc>
              <a:spcBef>
                <a:spcPts val="0"/>
              </a:spcBef>
              <a:buNone/>
            </a:pPr>
            <a:r>
              <a:rPr lang="en-US" sz="7200" b="1" dirty="0"/>
              <a:t>Creative writing</a:t>
            </a:r>
          </a:p>
          <a:p>
            <a:pPr marL="0" indent="0" algn="ctr">
              <a:lnSpc>
                <a:spcPct val="170000"/>
              </a:lnSpc>
              <a:spcBef>
                <a:spcPts val="0"/>
              </a:spcBef>
              <a:buNone/>
            </a:pPr>
            <a:r>
              <a:rPr lang="en-US" sz="7200" b="1" dirty="0"/>
              <a:t>Writing assistance</a:t>
            </a:r>
          </a:p>
          <a:p>
            <a:pPr marL="0" indent="0" algn="ctr">
              <a:lnSpc>
                <a:spcPct val="170000"/>
              </a:lnSpc>
              <a:spcBef>
                <a:spcPts val="0"/>
              </a:spcBef>
              <a:buNone/>
            </a:pPr>
            <a:r>
              <a:rPr lang="en-US" sz="7200" dirty="0"/>
              <a:t>Film colorization</a:t>
            </a:r>
          </a:p>
          <a:p>
            <a:pPr marL="0" indent="0" algn="ctr">
              <a:lnSpc>
                <a:spcPct val="170000"/>
              </a:lnSpc>
              <a:spcBef>
                <a:spcPts val="0"/>
              </a:spcBef>
              <a:buNone/>
            </a:pPr>
            <a:r>
              <a:rPr lang="en-US" sz="7200" dirty="0"/>
              <a:t>Farming</a:t>
            </a:r>
          </a:p>
          <a:p>
            <a:pPr marL="0" indent="0" algn="ctr">
              <a:lnSpc>
                <a:spcPct val="170000"/>
              </a:lnSpc>
              <a:spcBef>
                <a:spcPts val="0"/>
              </a:spcBef>
              <a:buNone/>
            </a:pPr>
            <a:r>
              <a:rPr lang="en-US" sz="7200" dirty="0"/>
              <a:t>General game playing</a:t>
            </a:r>
          </a:p>
          <a:p>
            <a:pPr marL="0" indent="0" algn="ctr">
              <a:lnSpc>
                <a:spcPct val="120000"/>
              </a:lnSpc>
              <a:buNone/>
            </a:pPr>
            <a:endParaRPr lang="en-US" dirty="0"/>
          </a:p>
        </p:txBody>
      </p:sp>
    </p:spTree>
    <p:extLst>
      <p:ext uri="{BB962C8B-B14F-4D97-AF65-F5344CB8AC3E}">
        <p14:creationId xmlns:p14="http://schemas.microsoft.com/office/powerpoint/2010/main" val="127632627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15000" fill="hold"/>
                                        <p:tgtEl>
                                          <p:spTgt spid="3">
                                            <p:txEl>
                                              <p:pRg st="0" end="0"/>
                                            </p:txEl>
                                          </p:spTgt>
                                        </p:tgtEl>
                                        <p:attrNameLst>
                                          <p:attrName>ppt_y</p:attrName>
                                        </p:attrNameLst>
                                      </p:cBhvr>
                                      <p:tavLst>
                                        <p:tav tm="0">
                                          <p:val>
                                            <p:strVal val="#ppt_y+1"/>
                                          </p:val>
                                        </p:tav>
                                        <p:tav tm="100000">
                                          <p:val>
                                            <p:strVal val="#ppt_y-1"/>
                                          </p:val>
                                        </p:tav>
                                      </p:tavLst>
                                    </p:anim>
                                  </p:childTnLst>
                                </p:cTn>
                              </p:par>
                              <p:par>
                                <p:cTn id="9" presetID="28"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15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2" dur="15000" fill="hold"/>
                                        <p:tgtEl>
                                          <p:spTgt spid="3">
                                            <p:txEl>
                                              <p:pRg st="1" end="1"/>
                                            </p:txEl>
                                          </p:spTgt>
                                        </p:tgtEl>
                                        <p:attrNameLst>
                                          <p:attrName>ppt_y</p:attrName>
                                        </p:attrNameLst>
                                      </p:cBhvr>
                                      <p:tavLst>
                                        <p:tav tm="0">
                                          <p:val>
                                            <p:strVal val="#ppt_y+1"/>
                                          </p:val>
                                        </p:tav>
                                        <p:tav tm="100000">
                                          <p:val>
                                            <p:strVal val="#ppt_y-1"/>
                                          </p:val>
                                        </p:tav>
                                      </p:tavLst>
                                    </p:anim>
                                  </p:childTnLst>
                                </p:cTn>
                              </p:par>
                              <p:par>
                                <p:cTn id="13" presetID="28"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5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5000" fill="hold"/>
                                        <p:tgtEl>
                                          <p:spTgt spid="3">
                                            <p:txEl>
                                              <p:pRg st="2" end="2"/>
                                            </p:txEl>
                                          </p:spTgt>
                                        </p:tgtEl>
                                        <p:attrNameLst>
                                          <p:attrName>ppt_y</p:attrName>
                                        </p:attrNameLst>
                                      </p:cBhvr>
                                      <p:tavLst>
                                        <p:tav tm="0">
                                          <p:val>
                                            <p:strVal val="#ppt_y+1"/>
                                          </p:val>
                                        </p:tav>
                                        <p:tav tm="100000">
                                          <p:val>
                                            <p:strVal val="#ppt_y-1"/>
                                          </p:val>
                                        </p:tav>
                                      </p:tavLst>
                                    </p:anim>
                                  </p:childTnLst>
                                </p:cTn>
                              </p:par>
                              <p:par>
                                <p:cTn id="17" presetID="28"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5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5000" fill="hold"/>
                                        <p:tgtEl>
                                          <p:spTgt spid="3">
                                            <p:txEl>
                                              <p:pRg st="3" end="3"/>
                                            </p:txEl>
                                          </p:spTgt>
                                        </p:tgtEl>
                                        <p:attrNameLst>
                                          <p:attrName>ppt_y</p:attrName>
                                        </p:attrNameLst>
                                      </p:cBhvr>
                                      <p:tavLst>
                                        <p:tav tm="0">
                                          <p:val>
                                            <p:strVal val="#ppt_y+1"/>
                                          </p:val>
                                        </p:tav>
                                        <p:tav tm="100000">
                                          <p:val>
                                            <p:strVal val="#ppt_y-1"/>
                                          </p:val>
                                        </p:tav>
                                      </p:tavLst>
                                    </p:anim>
                                  </p:childTnLst>
                                </p:cTn>
                              </p:par>
                              <p:par>
                                <p:cTn id="21" presetID="28"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5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5000" fill="hold"/>
                                        <p:tgtEl>
                                          <p:spTgt spid="3">
                                            <p:txEl>
                                              <p:pRg st="4" end="4"/>
                                            </p:txEl>
                                          </p:spTgt>
                                        </p:tgtEl>
                                        <p:attrNameLst>
                                          <p:attrName>ppt_y</p:attrName>
                                        </p:attrNameLst>
                                      </p:cBhvr>
                                      <p:tavLst>
                                        <p:tav tm="0">
                                          <p:val>
                                            <p:strVal val="#ppt_y+1"/>
                                          </p:val>
                                        </p:tav>
                                        <p:tav tm="100000">
                                          <p:val>
                                            <p:strVal val="#ppt_y-1"/>
                                          </p:val>
                                        </p:tav>
                                      </p:tavLst>
                                    </p:anim>
                                  </p:childTnLst>
                                </p:cTn>
                              </p:par>
                              <p:par>
                                <p:cTn id="25" presetID="28"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15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5000" fill="hold"/>
                                        <p:tgtEl>
                                          <p:spTgt spid="3">
                                            <p:txEl>
                                              <p:pRg st="5" end="5"/>
                                            </p:txEl>
                                          </p:spTgt>
                                        </p:tgtEl>
                                        <p:attrNameLst>
                                          <p:attrName>ppt_y</p:attrName>
                                        </p:attrNameLst>
                                      </p:cBhvr>
                                      <p:tavLst>
                                        <p:tav tm="0">
                                          <p:val>
                                            <p:strVal val="#ppt_y+1"/>
                                          </p:val>
                                        </p:tav>
                                        <p:tav tm="100000">
                                          <p:val>
                                            <p:strVal val="#ppt_y-1"/>
                                          </p:val>
                                        </p:tav>
                                      </p:tavLst>
                                    </p:anim>
                                  </p:childTnLst>
                                </p:cTn>
                              </p:par>
                              <p:par>
                                <p:cTn id="29" presetID="28"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15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2" dur="15000" fill="hold"/>
                                        <p:tgtEl>
                                          <p:spTgt spid="3">
                                            <p:txEl>
                                              <p:pRg st="6" end="6"/>
                                            </p:txEl>
                                          </p:spTgt>
                                        </p:tgtEl>
                                        <p:attrNameLst>
                                          <p:attrName>ppt_y</p:attrName>
                                        </p:attrNameLst>
                                      </p:cBhvr>
                                      <p:tavLst>
                                        <p:tav tm="0">
                                          <p:val>
                                            <p:strVal val="#ppt_y+1"/>
                                          </p:val>
                                        </p:tav>
                                        <p:tav tm="100000">
                                          <p:val>
                                            <p:strVal val="#ppt_y-1"/>
                                          </p:val>
                                        </p:tav>
                                      </p:tavLst>
                                    </p:anim>
                                  </p:childTnLst>
                                </p:cTn>
                              </p:par>
                              <p:par>
                                <p:cTn id="33" presetID="28" presetClass="entr" presetSubtype="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p:cTn id="35" dur="15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5000" fill="hold"/>
                                        <p:tgtEl>
                                          <p:spTgt spid="3">
                                            <p:txEl>
                                              <p:pRg st="7" end="7"/>
                                            </p:txEl>
                                          </p:spTgt>
                                        </p:tgtEl>
                                        <p:attrNameLst>
                                          <p:attrName>ppt_y</p:attrName>
                                        </p:attrNameLst>
                                      </p:cBhvr>
                                      <p:tavLst>
                                        <p:tav tm="0">
                                          <p:val>
                                            <p:strVal val="#ppt_y+1"/>
                                          </p:val>
                                        </p:tav>
                                        <p:tav tm="100000">
                                          <p:val>
                                            <p:strVal val="#ppt_y-1"/>
                                          </p:val>
                                        </p:tav>
                                      </p:tavLst>
                                    </p:anim>
                                  </p:childTnLst>
                                </p:cTn>
                              </p:par>
                              <p:par>
                                <p:cTn id="37" presetID="28"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p:cTn id="39" dur="15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0" dur="15000" fill="hold"/>
                                        <p:tgtEl>
                                          <p:spTgt spid="3">
                                            <p:txEl>
                                              <p:pRg st="8" end="8"/>
                                            </p:txEl>
                                          </p:spTgt>
                                        </p:tgtEl>
                                        <p:attrNameLst>
                                          <p:attrName>ppt_y</p:attrName>
                                        </p:attrNameLst>
                                      </p:cBhvr>
                                      <p:tavLst>
                                        <p:tav tm="0">
                                          <p:val>
                                            <p:strVal val="#ppt_y+1"/>
                                          </p:val>
                                        </p:tav>
                                        <p:tav tm="100000">
                                          <p:val>
                                            <p:strVal val="#ppt_y-1"/>
                                          </p:val>
                                        </p:tav>
                                      </p:tavLst>
                                    </p:anim>
                                  </p:childTnLst>
                                </p:cTn>
                              </p:par>
                              <p:par>
                                <p:cTn id="41" presetID="28" presetClass="entr" presetSubtype="0"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p:cTn id="43" dur="15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5000" fill="hold"/>
                                        <p:tgtEl>
                                          <p:spTgt spid="3">
                                            <p:txEl>
                                              <p:pRg st="9" end="9"/>
                                            </p:txEl>
                                          </p:spTgt>
                                        </p:tgtEl>
                                        <p:attrNameLst>
                                          <p:attrName>ppt_y</p:attrName>
                                        </p:attrNameLst>
                                      </p:cBhvr>
                                      <p:tavLst>
                                        <p:tav tm="0">
                                          <p:val>
                                            <p:strVal val="#ppt_y+1"/>
                                          </p:val>
                                        </p:tav>
                                        <p:tav tm="100000">
                                          <p:val>
                                            <p:strVal val="#ppt_y-1"/>
                                          </p:val>
                                        </p:tav>
                                      </p:tavLst>
                                    </p:anim>
                                  </p:childTnLst>
                                </p:cTn>
                              </p:par>
                              <p:par>
                                <p:cTn id="45" presetID="28" presetClass="entr" presetSubtype="0"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p:cTn id="47" dur="15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8" dur="15000" fill="hold"/>
                                        <p:tgtEl>
                                          <p:spTgt spid="3">
                                            <p:txEl>
                                              <p:pRg st="10" end="10"/>
                                            </p:txEl>
                                          </p:spTgt>
                                        </p:tgtEl>
                                        <p:attrNameLst>
                                          <p:attrName>ppt_y</p:attrName>
                                        </p:attrNameLst>
                                      </p:cBhvr>
                                      <p:tavLst>
                                        <p:tav tm="0">
                                          <p:val>
                                            <p:strVal val="#ppt_y+1"/>
                                          </p:val>
                                        </p:tav>
                                        <p:tav tm="100000">
                                          <p:val>
                                            <p:strVal val="#ppt_y-1"/>
                                          </p:val>
                                        </p:tav>
                                      </p:tavLst>
                                    </p:anim>
                                  </p:childTnLst>
                                </p:cTn>
                              </p:par>
                              <p:par>
                                <p:cTn id="49" presetID="28" presetClass="entr" presetSubtype="0"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p:cTn id="51" dur="15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2" dur="15000" fill="hold"/>
                                        <p:tgtEl>
                                          <p:spTgt spid="3">
                                            <p:txEl>
                                              <p:pRg st="11" end="11"/>
                                            </p:txEl>
                                          </p:spTgt>
                                        </p:tgtEl>
                                        <p:attrNameLst>
                                          <p:attrName>ppt_y</p:attrName>
                                        </p:attrNameLst>
                                      </p:cBhvr>
                                      <p:tavLst>
                                        <p:tav tm="0">
                                          <p:val>
                                            <p:strVal val="#ppt_y+1"/>
                                          </p:val>
                                        </p:tav>
                                        <p:tav tm="100000">
                                          <p:val>
                                            <p:strVal val="#ppt_y-1"/>
                                          </p:val>
                                        </p:tav>
                                      </p:tavLst>
                                    </p:anim>
                                  </p:childTnLst>
                                </p:cTn>
                              </p:par>
                              <p:par>
                                <p:cTn id="53" presetID="28" presetClass="entr" presetSubtype="0" fill="hold" grpId="0"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p:cTn id="55" dur="15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6" dur="15000" fill="hold"/>
                                        <p:tgtEl>
                                          <p:spTgt spid="3">
                                            <p:txEl>
                                              <p:pRg st="12" end="12"/>
                                            </p:txEl>
                                          </p:spTgt>
                                        </p:tgtEl>
                                        <p:attrNameLst>
                                          <p:attrName>ppt_y</p:attrName>
                                        </p:attrNameLst>
                                      </p:cBhvr>
                                      <p:tavLst>
                                        <p:tav tm="0">
                                          <p:val>
                                            <p:strVal val="#ppt_y+1"/>
                                          </p:val>
                                        </p:tav>
                                        <p:tav tm="100000">
                                          <p:val>
                                            <p:strVal val="#ppt_y-1"/>
                                          </p:val>
                                        </p:tav>
                                      </p:tavLst>
                                    </p:anim>
                                  </p:childTnLst>
                                </p:cTn>
                              </p:par>
                              <p:par>
                                <p:cTn id="57" presetID="28" presetClass="entr" presetSubtype="0" fill="hold" grpId="0" nodeType="with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 calcmode="lin" valueType="num">
                                      <p:cBhvr>
                                        <p:cTn id="59" dur="15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0" dur="15000" fill="hold"/>
                                        <p:tgtEl>
                                          <p:spTgt spid="3">
                                            <p:txEl>
                                              <p:pRg st="13" end="13"/>
                                            </p:txEl>
                                          </p:spTgt>
                                        </p:tgtEl>
                                        <p:attrNameLst>
                                          <p:attrName>ppt_y</p:attrName>
                                        </p:attrNameLst>
                                      </p:cBhvr>
                                      <p:tavLst>
                                        <p:tav tm="0">
                                          <p:val>
                                            <p:strVal val="#ppt_y+1"/>
                                          </p:val>
                                        </p:tav>
                                        <p:tav tm="100000">
                                          <p:val>
                                            <p:strVal val="#ppt_y-1"/>
                                          </p:val>
                                        </p:tav>
                                      </p:tavLst>
                                    </p:anim>
                                  </p:childTnLst>
                                </p:cTn>
                              </p:par>
                              <p:par>
                                <p:cTn id="61" presetID="28" presetClass="entr" presetSubtype="0" fill="hold" grpId="0" nodeType="with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 calcmode="lin" valueType="num">
                                      <p:cBhvr>
                                        <p:cTn id="63" dur="15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64" dur="15000" fill="hold"/>
                                        <p:tgtEl>
                                          <p:spTgt spid="3">
                                            <p:txEl>
                                              <p:pRg st="14" end="14"/>
                                            </p:txEl>
                                          </p:spTgt>
                                        </p:tgtEl>
                                        <p:attrNameLst>
                                          <p:attrName>ppt_y</p:attrName>
                                        </p:attrNameLst>
                                      </p:cBhvr>
                                      <p:tavLst>
                                        <p:tav tm="0">
                                          <p:val>
                                            <p:strVal val="#ppt_y+1"/>
                                          </p:val>
                                        </p:tav>
                                        <p:tav tm="100000">
                                          <p:val>
                                            <p:strVal val="#ppt_y-1"/>
                                          </p:val>
                                        </p:tav>
                                      </p:tavLst>
                                    </p:anim>
                                  </p:childTnLst>
                                </p:cTn>
                              </p:par>
                              <p:par>
                                <p:cTn id="65" presetID="28" presetClass="entr" presetSubtype="0" fill="hold" grpId="0" nodeType="with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anim calcmode="lin" valueType="num">
                                      <p:cBhvr>
                                        <p:cTn id="67" dur="15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68" dur="15000" fill="hold"/>
                                        <p:tgtEl>
                                          <p:spTgt spid="3">
                                            <p:txEl>
                                              <p:pRg st="15" end="15"/>
                                            </p:txEl>
                                          </p:spTgt>
                                        </p:tgtEl>
                                        <p:attrNameLst>
                                          <p:attrName>ppt_y</p:attrName>
                                        </p:attrNameLst>
                                      </p:cBhvr>
                                      <p:tavLst>
                                        <p:tav tm="0">
                                          <p:val>
                                            <p:strVal val="#ppt_y+1"/>
                                          </p:val>
                                        </p:tav>
                                        <p:tav tm="100000">
                                          <p:val>
                                            <p:strVal val="#ppt_y-1"/>
                                          </p:val>
                                        </p:tav>
                                      </p:tavLst>
                                    </p:anim>
                                  </p:childTnLst>
                                </p:cTn>
                              </p:par>
                              <p:par>
                                <p:cTn id="69" presetID="28" presetClass="entr" presetSubtype="0" fill="hold" grpId="0" nodeType="with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anim calcmode="lin" valueType="num">
                                      <p:cBhvr>
                                        <p:cTn id="71" dur="15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72" dur="15000" fill="hold"/>
                                        <p:tgtEl>
                                          <p:spTgt spid="3">
                                            <p:txEl>
                                              <p:pRg st="16" end="16"/>
                                            </p:txEl>
                                          </p:spTgt>
                                        </p:tgtEl>
                                        <p:attrNameLst>
                                          <p:attrName>ppt_y</p:attrName>
                                        </p:attrNameLst>
                                      </p:cBhvr>
                                      <p:tavLst>
                                        <p:tav tm="0">
                                          <p:val>
                                            <p:strVal val="#ppt_y+1"/>
                                          </p:val>
                                        </p:tav>
                                        <p:tav tm="100000">
                                          <p:val>
                                            <p:strVal val="#ppt_y-1"/>
                                          </p:val>
                                        </p:tav>
                                      </p:tavLst>
                                    </p:anim>
                                  </p:childTnLst>
                                </p:cTn>
                              </p:par>
                              <p:par>
                                <p:cTn id="73" presetID="28" presetClass="entr" presetSubtype="0" fill="hold" grpId="0" nodeType="withEffect">
                                  <p:stCondLst>
                                    <p:cond delay="0"/>
                                  </p:stCondLst>
                                  <p:childTnLst>
                                    <p:set>
                                      <p:cBhvr>
                                        <p:cTn id="74" dur="1" fill="hold">
                                          <p:stCondLst>
                                            <p:cond delay="0"/>
                                          </p:stCondLst>
                                        </p:cTn>
                                        <p:tgtEl>
                                          <p:spTgt spid="3">
                                            <p:txEl>
                                              <p:pRg st="17" end="17"/>
                                            </p:txEl>
                                          </p:spTgt>
                                        </p:tgtEl>
                                        <p:attrNameLst>
                                          <p:attrName>style.visibility</p:attrName>
                                        </p:attrNameLst>
                                      </p:cBhvr>
                                      <p:to>
                                        <p:strVal val="visible"/>
                                      </p:to>
                                    </p:set>
                                    <p:anim calcmode="lin" valueType="num">
                                      <p:cBhvr>
                                        <p:cTn id="75" dur="15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76" dur="15000" fill="hold"/>
                                        <p:tgtEl>
                                          <p:spTgt spid="3">
                                            <p:txEl>
                                              <p:pRg st="17" end="17"/>
                                            </p:txEl>
                                          </p:spTgt>
                                        </p:tgtEl>
                                        <p:attrNameLst>
                                          <p:attrName>ppt_y</p:attrName>
                                        </p:attrNameLst>
                                      </p:cBhvr>
                                      <p:tavLst>
                                        <p:tav tm="0">
                                          <p:val>
                                            <p:strVal val="#ppt_y+1"/>
                                          </p:val>
                                        </p:tav>
                                        <p:tav tm="100000">
                                          <p:val>
                                            <p:strVal val="#ppt_y-1"/>
                                          </p:val>
                                        </p:tav>
                                      </p:tavLst>
                                    </p:anim>
                                  </p:childTnLst>
                                </p:cTn>
                              </p:par>
                              <p:par>
                                <p:cTn id="77" presetID="28" presetClass="entr" presetSubtype="0" fill="hold" grpId="0" nodeType="withEffect">
                                  <p:stCondLst>
                                    <p:cond delay="0"/>
                                  </p:stCondLst>
                                  <p:childTnLst>
                                    <p:set>
                                      <p:cBhvr>
                                        <p:cTn id="78" dur="1" fill="hold">
                                          <p:stCondLst>
                                            <p:cond delay="0"/>
                                          </p:stCondLst>
                                        </p:cTn>
                                        <p:tgtEl>
                                          <p:spTgt spid="3">
                                            <p:txEl>
                                              <p:pRg st="18" end="18"/>
                                            </p:txEl>
                                          </p:spTgt>
                                        </p:tgtEl>
                                        <p:attrNameLst>
                                          <p:attrName>style.visibility</p:attrName>
                                        </p:attrNameLst>
                                      </p:cBhvr>
                                      <p:to>
                                        <p:strVal val="visible"/>
                                      </p:to>
                                    </p:set>
                                    <p:anim calcmode="lin" valueType="num">
                                      <p:cBhvr>
                                        <p:cTn id="79" dur="15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80" dur="15000" fill="hold"/>
                                        <p:tgtEl>
                                          <p:spTgt spid="3">
                                            <p:txEl>
                                              <p:pRg st="18" end="18"/>
                                            </p:txEl>
                                          </p:spTgt>
                                        </p:tgtEl>
                                        <p:attrNameLst>
                                          <p:attrName>ppt_y</p:attrName>
                                        </p:attrNameLst>
                                      </p:cBhvr>
                                      <p:tavLst>
                                        <p:tav tm="0">
                                          <p:val>
                                            <p:strVal val="#ppt_y+1"/>
                                          </p:val>
                                        </p:tav>
                                        <p:tav tm="100000">
                                          <p:val>
                                            <p:strVal val="#ppt_y-1"/>
                                          </p:val>
                                        </p:tav>
                                      </p:tavLst>
                                    </p:anim>
                                  </p:childTnLst>
                                </p:cTn>
                              </p:par>
                              <p:par>
                                <p:cTn id="81" presetID="28" presetClass="entr" presetSubtype="0" fill="hold" grpId="0" nodeType="withEffect">
                                  <p:stCondLst>
                                    <p:cond delay="0"/>
                                  </p:stCondLst>
                                  <p:childTnLst>
                                    <p:set>
                                      <p:cBhvr>
                                        <p:cTn id="82" dur="1" fill="hold">
                                          <p:stCondLst>
                                            <p:cond delay="0"/>
                                          </p:stCondLst>
                                        </p:cTn>
                                        <p:tgtEl>
                                          <p:spTgt spid="3">
                                            <p:txEl>
                                              <p:pRg st="19" end="19"/>
                                            </p:txEl>
                                          </p:spTgt>
                                        </p:tgtEl>
                                        <p:attrNameLst>
                                          <p:attrName>style.visibility</p:attrName>
                                        </p:attrNameLst>
                                      </p:cBhvr>
                                      <p:to>
                                        <p:strVal val="visible"/>
                                      </p:to>
                                    </p:set>
                                    <p:anim calcmode="lin" valueType="num">
                                      <p:cBhvr>
                                        <p:cTn id="83" dur="15000" fill="hold"/>
                                        <p:tgtEl>
                                          <p:spTgt spid="3">
                                            <p:txEl>
                                              <p:pRg st="19" end="19"/>
                                            </p:txEl>
                                          </p:spTgt>
                                        </p:tgtEl>
                                        <p:attrNameLst>
                                          <p:attrName>ppt_x</p:attrName>
                                        </p:attrNameLst>
                                      </p:cBhvr>
                                      <p:tavLst>
                                        <p:tav tm="0">
                                          <p:val>
                                            <p:strVal val="#ppt_x"/>
                                          </p:val>
                                        </p:tav>
                                        <p:tav tm="100000">
                                          <p:val>
                                            <p:strVal val="#ppt_x"/>
                                          </p:val>
                                        </p:tav>
                                      </p:tavLst>
                                    </p:anim>
                                    <p:anim calcmode="lin" valueType="num">
                                      <p:cBhvr>
                                        <p:cTn id="84" dur="15000" fill="hold"/>
                                        <p:tgtEl>
                                          <p:spTgt spid="3">
                                            <p:txEl>
                                              <p:pRg st="19" end="19"/>
                                            </p:txEl>
                                          </p:spTgt>
                                        </p:tgtEl>
                                        <p:attrNameLst>
                                          <p:attrName>ppt_y</p:attrName>
                                        </p:attrNameLst>
                                      </p:cBhvr>
                                      <p:tavLst>
                                        <p:tav tm="0">
                                          <p:val>
                                            <p:strVal val="#ppt_y+1"/>
                                          </p:val>
                                        </p:tav>
                                        <p:tav tm="100000">
                                          <p:val>
                                            <p:strVal val="#ppt_y-1"/>
                                          </p:val>
                                        </p:tav>
                                      </p:tavLst>
                                    </p:anim>
                                  </p:childTnLst>
                                </p:cTn>
                              </p:par>
                              <p:par>
                                <p:cTn id="85" presetID="28" presetClass="entr" presetSubtype="0" fill="hold" grpId="0" nodeType="withEffect">
                                  <p:stCondLst>
                                    <p:cond delay="0"/>
                                  </p:stCondLst>
                                  <p:childTnLst>
                                    <p:set>
                                      <p:cBhvr>
                                        <p:cTn id="86" dur="1" fill="hold">
                                          <p:stCondLst>
                                            <p:cond delay="0"/>
                                          </p:stCondLst>
                                        </p:cTn>
                                        <p:tgtEl>
                                          <p:spTgt spid="3">
                                            <p:txEl>
                                              <p:pRg st="20" end="20"/>
                                            </p:txEl>
                                          </p:spTgt>
                                        </p:tgtEl>
                                        <p:attrNameLst>
                                          <p:attrName>style.visibility</p:attrName>
                                        </p:attrNameLst>
                                      </p:cBhvr>
                                      <p:to>
                                        <p:strVal val="visible"/>
                                      </p:to>
                                    </p:set>
                                    <p:anim calcmode="lin" valueType="num">
                                      <p:cBhvr>
                                        <p:cTn id="87" dur="15000" fill="hold"/>
                                        <p:tgtEl>
                                          <p:spTgt spid="3">
                                            <p:txEl>
                                              <p:pRg st="20" end="20"/>
                                            </p:txEl>
                                          </p:spTgt>
                                        </p:tgtEl>
                                        <p:attrNameLst>
                                          <p:attrName>ppt_x</p:attrName>
                                        </p:attrNameLst>
                                      </p:cBhvr>
                                      <p:tavLst>
                                        <p:tav tm="0">
                                          <p:val>
                                            <p:strVal val="#ppt_x"/>
                                          </p:val>
                                        </p:tav>
                                        <p:tav tm="100000">
                                          <p:val>
                                            <p:strVal val="#ppt_x"/>
                                          </p:val>
                                        </p:tav>
                                      </p:tavLst>
                                    </p:anim>
                                    <p:anim calcmode="lin" valueType="num">
                                      <p:cBhvr>
                                        <p:cTn id="88" dur="15000" fill="hold"/>
                                        <p:tgtEl>
                                          <p:spTgt spid="3">
                                            <p:txEl>
                                              <p:pRg st="20" end="20"/>
                                            </p:txEl>
                                          </p:spTgt>
                                        </p:tgtEl>
                                        <p:attrNameLst>
                                          <p:attrName>ppt_y</p:attrName>
                                        </p:attrNameLst>
                                      </p:cBhvr>
                                      <p:tavLst>
                                        <p:tav tm="0">
                                          <p:val>
                                            <p:strVal val="#ppt_y+1"/>
                                          </p:val>
                                        </p:tav>
                                        <p:tav tm="100000">
                                          <p:val>
                                            <p:strVal val="#ppt_y-1"/>
                                          </p:val>
                                        </p:tav>
                                      </p:tavLst>
                                    </p:anim>
                                  </p:childTnLst>
                                </p:cTn>
                              </p:par>
                              <p:par>
                                <p:cTn id="89" presetID="28" presetClass="entr" presetSubtype="0" fill="hold" grpId="0" nodeType="withEffect">
                                  <p:stCondLst>
                                    <p:cond delay="0"/>
                                  </p:stCondLst>
                                  <p:childTnLst>
                                    <p:set>
                                      <p:cBhvr>
                                        <p:cTn id="90" dur="1" fill="hold">
                                          <p:stCondLst>
                                            <p:cond delay="0"/>
                                          </p:stCondLst>
                                        </p:cTn>
                                        <p:tgtEl>
                                          <p:spTgt spid="3">
                                            <p:txEl>
                                              <p:pRg st="21" end="21"/>
                                            </p:txEl>
                                          </p:spTgt>
                                        </p:tgtEl>
                                        <p:attrNameLst>
                                          <p:attrName>style.visibility</p:attrName>
                                        </p:attrNameLst>
                                      </p:cBhvr>
                                      <p:to>
                                        <p:strVal val="visible"/>
                                      </p:to>
                                    </p:set>
                                    <p:anim calcmode="lin" valueType="num">
                                      <p:cBhvr>
                                        <p:cTn id="91" dur="15000" fill="hold"/>
                                        <p:tgtEl>
                                          <p:spTgt spid="3">
                                            <p:txEl>
                                              <p:pRg st="21" end="21"/>
                                            </p:txEl>
                                          </p:spTgt>
                                        </p:tgtEl>
                                        <p:attrNameLst>
                                          <p:attrName>ppt_x</p:attrName>
                                        </p:attrNameLst>
                                      </p:cBhvr>
                                      <p:tavLst>
                                        <p:tav tm="0">
                                          <p:val>
                                            <p:strVal val="#ppt_x"/>
                                          </p:val>
                                        </p:tav>
                                        <p:tav tm="100000">
                                          <p:val>
                                            <p:strVal val="#ppt_x"/>
                                          </p:val>
                                        </p:tav>
                                      </p:tavLst>
                                    </p:anim>
                                    <p:anim calcmode="lin" valueType="num">
                                      <p:cBhvr>
                                        <p:cTn id="92" dur="15000" fill="hold"/>
                                        <p:tgtEl>
                                          <p:spTgt spid="3">
                                            <p:txEl>
                                              <p:pRg st="21" end="21"/>
                                            </p:txEl>
                                          </p:spTgt>
                                        </p:tgtEl>
                                        <p:attrNameLst>
                                          <p:attrName>ppt_y</p:attrName>
                                        </p:attrNameLst>
                                      </p:cBhvr>
                                      <p:tavLst>
                                        <p:tav tm="0">
                                          <p:val>
                                            <p:strVal val="#ppt_y+1"/>
                                          </p:val>
                                        </p:tav>
                                        <p:tav tm="100000">
                                          <p:val>
                                            <p:strVal val="#ppt_y-1"/>
                                          </p:val>
                                        </p:tav>
                                      </p:tavLst>
                                    </p:anim>
                                  </p:childTnLst>
                                </p:cTn>
                              </p:par>
                              <p:par>
                                <p:cTn id="93" presetID="28" presetClass="entr" presetSubtype="0" fill="hold" grpId="0" nodeType="withEffect">
                                  <p:stCondLst>
                                    <p:cond delay="0"/>
                                  </p:stCondLst>
                                  <p:childTnLst>
                                    <p:set>
                                      <p:cBhvr>
                                        <p:cTn id="94" dur="1" fill="hold">
                                          <p:stCondLst>
                                            <p:cond delay="0"/>
                                          </p:stCondLst>
                                        </p:cTn>
                                        <p:tgtEl>
                                          <p:spTgt spid="3">
                                            <p:txEl>
                                              <p:pRg st="22" end="22"/>
                                            </p:txEl>
                                          </p:spTgt>
                                        </p:tgtEl>
                                        <p:attrNameLst>
                                          <p:attrName>style.visibility</p:attrName>
                                        </p:attrNameLst>
                                      </p:cBhvr>
                                      <p:to>
                                        <p:strVal val="visible"/>
                                      </p:to>
                                    </p:set>
                                    <p:anim calcmode="lin" valueType="num">
                                      <p:cBhvr>
                                        <p:cTn id="95" dur="15000" fill="hold"/>
                                        <p:tgtEl>
                                          <p:spTgt spid="3">
                                            <p:txEl>
                                              <p:pRg st="22" end="22"/>
                                            </p:txEl>
                                          </p:spTgt>
                                        </p:tgtEl>
                                        <p:attrNameLst>
                                          <p:attrName>ppt_x</p:attrName>
                                        </p:attrNameLst>
                                      </p:cBhvr>
                                      <p:tavLst>
                                        <p:tav tm="0">
                                          <p:val>
                                            <p:strVal val="#ppt_x"/>
                                          </p:val>
                                        </p:tav>
                                        <p:tav tm="100000">
                                          <p:val>
                                            <p:strVal val="#ppt_x"/>
                                          </p:val>
                                        </p:tav>
                                      </p:tavLst>
                                    </p:anim>
                                    <p:anim calcmode="lin" valueType="num">
                                      <p:cBhvr>
                                        <p:cTn id="96" dur="15000" fill="hold"/>
                                        <p:tgtEl>
                                          <p:spTgt spid="3">
                                            <p:txEl>
                                              <p:pRg st="22" end="22"/>
                                            </p:txEl>
                                          </p:spTgt>
                                        </p:tgtEl>
                                        <p:attrNameLst>
                                          <p:attrName>ppt_y</p:attrName>
                                        </p:attrNameLst>
                                      </p:cBhvr>
                                      <p:tavLst>
                                        <p:tav tm="0">
                                          <p:val>
                                            <p:strVal val="#ppt_y+1"/>
                                          </p:val>
                                        </p:tav>
                                        <p:tav tm="100000">
                                          <p:val>
                                            <p:strVal val="#ppt_y-1"/>
                                          </p:val>
                                        </p:tav>
                                      </p:tavLst>
                                    </p:anim>
                                  </p:childTnLst>
                                </p:cTn>
                              </p:par>
                              <p:par>
                                <p:cTn id="97" presetID="28" presetClass="entr" presetSubtype="0" fill="hold" grpId="0" nodeType="withEffect">
                                  <p:stCondLst>
                                    <p:cond delay="0"/>
                                  </p:stCondLst>
                                  <p:childTnLst>
                                    <p:set>
                                      <p:cBhvr>
                                        <p:cTn id="98" dur="1" fill="hold">
                                          <p:stCondLst>
                                            <p:cond delay="0"/>
                                          </p:stCondLst>
                                        </p:cTn>
                                        <p:tgtEl>
                                          <p:spTgt spid="3">
                                            <p:txEl>
                                              <p:pRg st="23" end="23"/>
                                            </p:txEl>
                                          </p:spTgt>
                                        </p:tgtEl>
                                        <p:attrNameLst>
                                          <p:attrName>style.visibility</p:attrName>
                                        </p:attrNameLst>
                                      </p:cBhvr>
                                      <p:to>
                                        <p:strVal val="visible"/>
                                      </p:to>
                                    </p:set>
                                    <p:anim calcmode="lin" valueType="num">
                                      <p:cBhvr>
                                        <p:cTn id="99" dur="15000" fill="hold"/>
                                        <p:tgtEl>
                                          <p:spTgt spid="3">
                                            <p:txEl>
                                              <p:pRg st="23" end="23"/>
                                            </p:txEl>
                                          </p:spTgt>
                                        </p:tgtEl>
                                        <p:attrNameLst>
                                          <p:attrName>ppt_x</p:attrName>
                                        </p:attrNameLst>
                                      </p:cBhvr>
                                      <p:tavLst>
                                        <p:tav tm="0">
                                          <p:val>
                                            <p:strVal val="#ppt_x"/>
                                          </p:val>
                                        </p:tav>
                                        <p:tav tm="100000">
                                          <p:val>
                                            <p:strVal val="#ppt_x"/>
                                          </p:val>
                                        </p:tav>
                                      </p:tavLst>
                                    </p:anim>
                                    <p:anim calcmode="lin" valueType="num">
                                      <p:cBhvr>
                                        <p:cTn id="100" dur="15000" fill="hold"/>
                                        <p:tgtEl>
                                          <p:spTgt spid="3">
                                            <p:txEl>
                                              <p:pRg st="23" end="23"/>
                                            </p:txEl>
                                          </p:spTgt>
                                        </p:tgtEl>
                                        <p:attrNameLst>
                                          <p:attrName>ppt_y</p:attrName>
                                        </p:attrNameLst>
                                      </p:cBhvr>
                                      <p:tavLst>
                                        <p:tav tm="0">
                                          <p:val>
                                            <p:strVal val="#ppt_y+1"/>
                                          </p:val>
                                        </p:tav>
                                        <p:tav tm="100000">
                                          <p:val>
                                            <p:strVal val="#ppt_y-1"/>
                                          </p:val>
                                        </p:tav>
                                      </p:tavLst>
                                    </p:anim>
                                  </p:childTnLst>
                                </p:cTn>
                              </p:par>
                              <p:par>
                                <p:cTn id="101" presetID="28" presetClass="entr" presetSubtype="0" fill="hold" grpId="0" nodeType="withEffect">
                                  <p:stCondLst>
                                    <p:cond delay="0"/>
                                  </p:stCondLst>
                                  <p:childTnLst>
                                    <p:set>
                                      <p:cBhvr>
                                        <p:cTn id="102" dur="1" fill="hold">
                                          <p:stCondLst>
                                            <p:cond delay="0"/>
                                          </p:stCondLst>
                                        </p:cTn>
                                        <p:tgtEl>
                                          <p:spTgt spid="3">
                                            <p:txEl>
                                              <p:pRg st="24" end="24"/>
                                            </p:txEl>
                                          </p:spTgt>
                                        </p:tgtEl>
                                        <p:attrNameLst>
                                          <p:attrName>style.visibility</p:attrName>
                                        </p:attrNameLst>
                                      </p:cBhvr>
                                      <p:to>
                                        <p:strVal val="visible"/>
                                      </p:to>
                                    </p:set>
                                    <p:anim calcmode="lin" valueType="num">
                                      <p:cBhvr>
                                        <p:cTn id="103" dur="15000" fill="hold"/>
                                        <p:tgtEl>
                                          <p:spTgt spid="3">
                                            <p:txEl>
                                              <p:pRg st="24" end="24"/>
                                            </p:txEl>
                                          </p:spTgt>
                                        </p:tgtEl>
                                        <p:attrNameLst>
                                          <p:attrName>ppt_x</p:attrName>
                                        </p:attrNameLst>
                                      </p:cBhvr>
                                      <p:tavLst>
                                        <p:tav tm="0">
                                          <p:val>
                                            <p:strVal val="#ppt_x"/>
                                          </p:val>
                                        </p:tav>
                                        <p:tav tm="100000">
                                          <p:val>
                                            <p:strVal val="#ppt_x"/>
                                          </p:val>
                                        </p:tav>
                                      </p:tavLst>
                                    </p:anim>
                                    <p:anim calcmode="lin" valueType="num">
                                      <p:cBhvr>
                                        <p:cTn id="104" dur="15000" fill="hold"/>
                                        <p:tgtEl>
                                          <p:spTgt spid="3">
                                            <p:txEl>
                                              <p:pRg st="24" end="24"/>
                                            </p:txEl>
                                          </p:spTgt>
                                        </p:tgtEl>
                                        <p:attrNameLst>
                                          <p:attrName>ppt_y</p:attrName>
                                        </p:attrNameLst>
                                      </p:cBhvr>
                                      <p:tavLst>
                                        <p:tav tm="0">
                                          <p:val>
                                            <p:strVal val="#ppt_y+1"/>
                                          </p:val>
                                        </p:tav>
                                        <p:tav tm="100000">
                                          <p:val>
                                            <p:strVal val="#ppt_y-1"/>
                                          </p:val>
                                        </p:tav>
                                      </p:tavLst>
                                    </p:anim>
                                  </p:childTnLst>
                                </p:cTn>
                              </p:par>
                              <p:par>
                                <p:cTn id="105" presetID="28" presetClass="entr" presetSubtype="0" fill="hold" grpId="0" nodeType="withEffect">
                                  <p:stCondLst>
                                    <p:cond delay="0"/>
                                  </p:stCondLst>
                                  <p:childTnLst>
                                    <p:set>
                                      <p:cBhvr>
                                        <p:cTn id="106" dur="1" fill="hold">
                                          <p:stCondLst>
                                            <p:cond delay="0"/>
                                          </p:stCondLst>
                                        </p:cTn>
                                        <p:tgtEl>
                                          <p:spTgt spid="3">
                                            <p:txEl>
                                              <p:pRg st="25" end="25"/>
                                            </p:txEl>
                                          </p:spTgt>
                                        </p:tgtEl>
                                        <p:attrNameLst>
                                          <p:attrName>style.visibility</p:attrName>
                                        </p:attrNameLst>
                                      </p:cBhvr>
                                      <p:to>
                                        <p:strVal val="visible"/>
                                      </p:to>
                                    </p:set>
                                    <p:anim calcmode="lin" valueType="num">
                                      <p:cBhvr>
                                        <p:cTn id="107" dur="15000" fill="hold"/>
                                        <p:tgtEl>
                                          <p:spTgt spid="3">
                                            <p:txEl>
                                              <p:pRg st="25" end="25"/>
                                            </p:txEl>
                                          </p:spTgt>
                                        </p:tgtEl>
                                        <p:attrNameLst>
                                          <p:attrName>ppt_x</p:attrName>
                                        </p:attrNameLst>
                                      </p:cBhvr>
                                      <p:tavLst>
                                        <p:tav tm="0">
                                          <p:val>
                                            <p:strVal val="#ppt_x"/>
                                          </p:val>
                                        </p:tav>
                                        <p:tav tm="100000">
                                          <p:val>
                                            <p:strVal val="#ppt_x"/>
                                          </p:val>
                                        </p:tav>
                                      </p:tavLst>
                                    </p:anim>
                                    <p:anim calcmode="lin" valueType="num">
                                      <p:cBhvr>
                                        <p:cTn id="108" dur="15000" fill="hold"/>
                                        <p:tgtEl>
                                          <p:spTgt spid="3">
                                            <p:txEl>
                                              <p:pRg st="25" end="25"/>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0BFB3-403E-431C-85BB-EA402797A001}"/>
              </a:ext>
            </a:extLst>
          </p:cNvPr>
          <p:cNvSpPr>
            <a:spLocks noGrp="1"/>
          </p:cNvSpPr>
          <p:nvPr>
            <p:ph type="title"/>
          </p:nvPr>
        </p:nvSpPr>
        <p:spPr/>
        <p:txBody>
          <a:bodyPr/>
          <a:lstStyle/>
          <a:p>
            <a:r>
              <a:rPr lang="en-US" dirty="0"/>
              <a:t>Recognizing Handwritten Characters</a:t>
            </a:r>
          </a:p>
        </p:txBody>
      </p:sp>
      <p:sp>
        <p:nvSpPr>
          <p:cNvPr id="3" name="Content Placeholder 2">
            <a:extLst>
              <a:ext uri="{FF2B5EF4-FFF2-40B4-BE49-F238E27FC236}">
                <a16:creationId xmlns:a16="http://schemas.microsoft.com/office/drawing/2014/main" id="{C6BAC449-A75A-53B6-9144-7AA8B6FC3C33}"/>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43148636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ACCC2-0453-D08A-F21C-5EE208AE99F4}"/>
              </a:ext>
            </a:extLst>
          </p:cNvPr>
          <p:cNvSpPr>
            <a:spLocks noGrp="1"/>
          </p:cNvSpPr>
          <p:nvPr>
            <p:ph type="title"/>
          </p:nvPr>
        </p:nvSpPr>
        <p:spPr>
          <a:xfrm>
            <a:off x="1141413" y="618518"/>
            <a:ext cx="5933155" cy="1478570"/>
          </a:xfrm>
        </p:spPr>
        <p:txBody>
          <a:bodyPr>
            <a:normAutofit/>
          </a:bodyPr>
          <a:lstStyle/>
          <a:p>
            <a:r>
              <a:rPr lang="en-US" sz="3200" dirty="0"/>
              <a:t>Neural Networks Agriculture Report</a:t>
            </a:r>
          </a:p>
        </p:txBody>
      </p:sp>
      <p:sp>
        <p:nvSpPr>
          <p:cNvPr id="3" name="Content Placeholder 2">
            <a:extLst>
              <a:ext uri="{FF2B5EF4-FFF2-40B4-BE49-F238E27FC236}">
                <a16:creationId xmlns:a16="http://schemas.microsoft.com/office/drawing/2014/main" id="{8ED05827-FC24-69C6-DA68-EACDBE5FC6F9}"/>
              </a:ext>
            </a:extLst>
          </p:cNvPr>
          <p:cNvSpPr>
            <a:spLocks noGrp="1"/>
          </p:cNvSpPr>
          <p:nvPr>
            <p:ph idx="1"/>
          </p:nvPr>
        </p:nvSpPr>
        <p:spPr/>
        <p:txBody>
          <a:bodyPr/>
          <a:lstStyle/>
          <a:p>
            <a:endParaRPr lang="en-US" dirty="0"/>
          </a:p>
        </p:txBody>
      </p:sp>
      <p:graphicFrame>
        <p:nvGraphicFramePr>
          <p:cNvPr id="4" name="Object 3">
            <a:extLst>
              <a:ext uri="{FF2B5EF4-FFF2-40B4-BE49-F238E27FC236}">
                <a16:creationId xmlns:a16="http://schemas.microsoft.com/office/drawing/2014/main" id="{17A97C5B-4662-8E79-5B35-AAFC93B03256}"/>
              </a:ext>
            </a:extLst>
          </p:cNvPr>
          <p:cNvGraphicFramePr>
            <a:graphicFrameLocks noChangeAspect="1"/>
          </p:cNvGraphicFramePr>
          <p:nvPr/>
        </p:nvGraphicFramePr>
        <p:xfrm>
          <a:off x="7927031" y="348265"/>
          <a:ext cx="4169682" cy="5900135"/>
        </p:xfrm>
        <a:graphic>
          <a:graphicData uri="http://schemas.openxmlformats.org/presentationml/2006/ole">
            <mc:AlternateContent xmlns:mc="http://schemas.openxmlformats.org/markup-compatibility/2006">
              <mc:Choice xmlns:v="urn:schemas-microsoft-com:vml" Requires="v">
                <p:oleObj name="Acrobat Document" r:id="rId2" imgW="5667214" imgH="8019907" progId="Acrobat.Document.DC">
                  <p:embed/>
                </p:oleObj>
              </mc:Choice>
              <mc:Fallback>
                <p:oleObj name="Acrobat Document" r:id="rId2" imgW="5667214" imgH="8019907" progId="Acrobat.Document.DC">
                  <p:embed/>
                  <p:pic>
                    <p:nvPicPr>
                      <p:cNvPr id="4" name="Object 3">
                        <a:extLst>
                          <a:ext uri="{FF2B5EF4-FFF2-40B4-BE49-F238E27FC236}">
                            <a16:creationId xmlns:a16="http://schemas.microsoft.com/office/drawing/2014/main" id="{17A97C5B-4662-8E79-5B35-AAFC93B03256}"/>
                          </a:ext>
                        </a:extLst>
                      </p:cNvPr>
                      <p:cNvPicPr/>
                      <p:nvPr/>
                    </p:nvPicPr>
                    <p:blipFill>
                      <a:blip r:embed="rId3"/>
                      <a:stretch>
                        <a:fillRect/>
                      </a:stretch>
                    </p:blipFill>
                    <p:spPr>
                      <a:xfrm>
                        <a:off x="7927031" y="348265"/>
                        <a:ext cx="4169682" cy="5900135"/>
                      </a:xfrm>
                      <a:prstGeom prst="rect">
                        <a:avLst/>
                      </a:prstGeom>
                    </p:spPr>
                  </p:pic>
                </p:oleObj>
              </mc:Fallback>
            </mc:AlternateContent>
          </a:graphicData>
        </a:graphic>
      </p:graphicFrame>
    </p:spTree>
    <p:extLst>
      <p:ext uri="{BB962C8B-B14F-4D97-AF65-F5344CB8AC3E}">
        <p14:creationId xmlns:p14="http://schemas.microsoft.com/office/powerpoint/2010/main" val="259799413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2742F-9612-BF96-8E87-E99415F865D8}"/>
              </a:ext>
            </a:extLst>
          </p:cNvPr>
          <p:cNvSpPr>
            <a:spLocks noGrp="1"/>
          </p:cNvSpPr>
          <p:nvPr>
            <p:ph type="title"/>
          </p:nvPr>
        </p:nvSpPr>
        <p:spPr/>
        <p:txBody>
          <a:bodyPr>
            <a:noAutofit/>
          </a:bodyPr>
          <a:lstStyle/>
          <a:p>
            <a:r>
              <a:rPr lang="en-US" sz="4400" dirty="0"/>
              <a:t>Neural Networks Agriculture Report</a:t>
            </a:r>
          </a:p>
        </p:txBody>
      </p:sp>
      <p:graphicFrame>
        <p:nvGraphicFramePr>
          <p:cNvPr id="4" name="Content Placeholder 3">
            <a:extLst>
              <a:ext uri="{FF2B5EF4-FFF2-40B4-BE49-F238E27FC236}">
                <a16:creationId xmlns:a16="http://schemas.microsoft.com/office/drawing/2014/main" id="{75B4C732-6CCF-1D6A-3503-AAAAA36D8EDB}"/>
              </a:ext>
            </a:extLst>
          </p:cNvPr>
          <p:cNvGraphicFramePr>
            <a:graphicFrameLocks noGrp="1" noChangeAspect="1"/>
          </p:cNvGraphicFramePr>
          <p:nvPr>
            <p:ph idx="1"/>
          </p:nvPr>
        </p:nvGraphicFramePr>
        <p:xfrm>
          <a:off x="0" y="2336800"/>
          <a:ext cx="5378450" cy="3598863"/>
        </p:xfrm>
        <a:graphic>
          <a:graphicData uri="http://schemas.openxmlformats.org/presentationml/2006/ole">
            <mc:AlternateContent xmlns:mc="http://schemas.openxmlformats.org/markup-compatibility/2006">
              <mc:Choice xmlns:v="urn:schemas-microsoft-com:vml" Requires="v">
                <p:oleObj name="Document" r:id="rId2" imgW="8110149" imgH="5427394" progId="Word.Document.12">
                  <p:embed/>
                </p:oleObj>
              </mc:Choice>
              <mc:Fallback>
                <p:oleObj name="Document" r:id="rId2" imgW="8110149" imgH="5427394" progId="Word.Document.12">
                  <p:embed/>
                  <p:pic>
                    <p:nvPicPr>
                      <p:cNvPr id="4" name="Content Placeholder 3">
                        <a:extLst>
                          <a:ext uri="{FF2B5EF4-FFF2-40B4-BE49-F238E27FC236}">
                            <a16:creationId xmlns:a16="http://schemas.microsoft.com/office/drawing/2014/main" id="{75B4C732-6CCF-1D6A-3503-AAAAA36D8EDB}"/>
                          </a:ext>
                        </a:extLst>
                      </p:cNvPr>
                      <p:cNvPicPr/>
                      <p:nvPr/>
                    </p:nvPicPr>
                    <p:blipFill>
                      <a:blip r:embed="rId3"/>
                      <a:stretch>
                        <a:fillRect/>
                      </a:stretch>
                    </p:blipFill>
                    <p:spPr>
                      <a:xfrm>
                        <a:off x="0" y="2336800"/>
                        <a:ext cx="5378450" cy="3598863"/>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F8D63763-FF1B-768E-C92E-D11F0F61AB6E}"/>
              </a:ext>
            </a:extLst>
          </p:cNvPr>
          <p:cNvSpPr txBox="1"/>
          <p:nvPr/>
        </p:nvSpPr>
        <p:spPr>
          <a:xfrm>
            <a:off x="756271" y="2209513"/>
            <a:ext cx="10546538" cy="4330416"/>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1800" b="1" kern="1200" dirty="0">
                <a:solidFill>
                  <a:schemeClr val="tx1"/>
                </a:solidFill>
                <a:effectLst/>
                <a:latin typeface="+mj-lt"/>
                <a:ea typeface="+mj-ea"/>
                <a:cs typeface="+mj-cs"/>
              </a:rPr>
              <a:t>Abstract: </a:t>
            </a:r>
            <a:r>
              <a:rPr lang="en-US" sz="1800" kern="1200" dirty="0">
                <a:solidFill>
                  <a:schemeClr val="tx1"/>
                </a:solidFill>
                <a:effectLst/>
                <a:latin typeface="+mj-lt"/>
                <a:ea typeface="+mj-ea"/>
                <a:cs typeface="+mj-cs"/>
              </a:rPr>
              <a:t>Artificial neural networks are one of the most important elements of machine learning and artificial intelligence. They are inspired by the human brain structure and function as if they are based on interconnected nodes in which simple processing operations take place. The spectrum of neural networks application is very wide, and it also </a:t>
            </a:r>
            <a:r>
              <a:rPr lang="en-US" sz="1400" kern="1200" dirty="0">
                <a:solidFill>
                  <a:schemeClr val="tx1"/>
                </a:solidFill>
                <a:effectLst/>
                <a:latin typeface="+mj-lt"/>
                <a:ea typeface="+mj-ea"/>
                <a:cs typeface="+mj-cs"/>
              </a:rPr>
              <a:t>includes</a:t>
            </a:r>
            <a:r>
              <a:rPr lang="en-US" sz="1800" kern="1200" dirty="0">
                <a:solidFill>
                  <a:schemeClr val="tx1"/>
                </a:solidFill>
                <a:effectLst/>
                <a:latin typeface="+mj-lt"/>
                <a:ea typeface="+mj-ea"/>
                <a:cs typeface="+mj-cs"/>
              </a:rPr>
              <a:t> agriculture. </a:t>
            </a:r>
            <a:r>
              <a:rPr lang="en-US" sz="1800" b="1" kern="1200" dirty="0">
                <a:solidFill>
                  <a:schemeClr val="bg1"/>
                </a:solidFill>
                <a:effectLst/>
                <a:latin typeface="+mj-lt"/>
                <a:ea typeface="+mj-ea"/>
                <a:cs typeface="+mj-cs"/>
              </a:rPr>
              <a:t>Artificial neural networks </a:t>
            </a:r>
            <a:r>
              <a:rPr lang="en-US" sz="1800" kern="1200" dirty="0">
                <a:solidFill>
                  <a:schemeClr val="tx1"/>
                </a:solidFill>
                <a:effectLst/>
                <a:latin typeface="+mj-lt"/>
                <a:ea typeface="+mj-ea"/>
                <a:cs typeface="+mj-cs"/>
              </a:rPr>
              <a:t>are increasingly used by food </a:t>
            </a:r>
            <a:r>
              <a:rPr lang="en-US" sz="1600" kern="1200" dirty="0">
                <a:solidFill>
                  <a:schemeClr val="tx1"/>
                </a:solidFill>
                <a:effectLst/>
                <a:latin typeface="+mj-lt"/>
                <a:ea typeface="+mj-ea"/>
                <a:cs typeface="+mj-cs"/>
              </a:rPr>
              <a:t>producers</a:t>
            </a:r>
            <a:r>
              <a:rPr lang="en-US" sz="1800" kern="1200" dirty="0">
                <a:solidFill>
                  <a:schemeClr val="tx1"/>
                </a:solidFill>
                <a:effectLst/>
                <a:latin typeface="+mj-lt"/>
                <a:ea typeface="+mj-ea"/>
                <a:cs typeface="+mj-cs"/>
              </a:rPr>
              <a:t> at every stage of agricultural production and in efficient farm management. Examples of their applications include</a:t>
            </a:r>
            <a:r>
              <a:rPr lang="en-US" sz="1800" b="1" kern="1200" dirty="0">
                <a:solidFill>
                  <a:schemeClr val="tx1"/>
                </a:solidFill>
                <a:effectLst/>
                <a:latin typeface="+mj-lt"/>
                <a:ea typeface="+mj-ea"/>
                <a:cs typeface="+mj-cs"/>
              </a:rPr>
              <a:t>: </a:t>
            </a:r>
            <a:r>
              <a:rPr lang="en-US" sz="1800" b="1" kern="1200" dirty="0">
                <a:solidFill>
                  <a:schemeClr val="bg1"/>
                </a:solidFill>
                <a:effectLst/>
                <a:latin typeface="+mj-lt"/>
                <a:ea typeface="+mj-ea"/>
                <a:cs typeface="+mj-cs"/>
              </a:rPr>
              <a:t>forecasting of production effects in agriculture on the basis of a wide range of independent variables, verification of diseases and pests, intelligent weed control, and classification of the quality of harvested crops</a:t>
            </a:r>
            <a:r>
              <a:rPr lang="en-US" sz="1800" kern="1200" dirty="0">
                <a:solidFill>
                  <a:schemeClr val="bg1"/>
                </a:solidFill>
                <a:effectLst/>
                <a:latin typeface="+mj-lt"/>
                <a:ea typeface="+mj-ea"/>
                <a:cs typeface="+mj-cs"/>
              </a:rPr>
              <a:t>. </a:t>
            </a:r>
            <a:r>
              <a:rPr lang="en-US" sz="1800" kern="1200" dirty="0">
                <a:solidFill>
                  <a:schemeClr val="tx1"/>
                </a:solidFill>
                <a:effectLst/>
                <a:latin typeface="+mj-lt"/>
                <a:ea typeface="+mj-ea"/>
                <a:cs typeface="+mj-cs"/>
              </a:rPr>
              <a:t>Artificial intelligence methods support decision-making systems in agriculture, help optimize storage and transport processes, and make it possible to predict the costs incurred depending on the chosen direction of management. The inclusion of machine learning methods in the “life cycle of a farm” requires handling large amounts of data collected during the entire growing season and having the appropriate software. Currently, the visible development of precision farming and digital agriculture is causing more and more farms to turn to tools based on artificial intelligence. The purpose of this Special Issue was to publish high-quality research and review papers that cover the application of various types of artificial neural networks in solving relevant tasks and problems of widely defined agriculture.</a:t>
            </a:r>
          </a:p>
        </p:txBody>
      </p:sp>
    </p:spTree>
    <p:extLst>
      <p:ext uri="{BB962C8B-B14F-4D97-AF65-F5344CB8AC3E}">
        <p14:creationId xmlns:p14="http://schemas.microsoft.com/office/powerpoint/2010/main" val="203272860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ACCC2-0453-D08A-F21C-5EE208AE99F4}"/>
              </a:ext>
            </a:extLst>
          </p:cNvPr>
          <p:cNvSpPr>
            <a:spLocks noGrp="1"/>
          </p:cNvSpPr>
          <p:nvPr>
            <p:ph type="title"/>
          </p:nvPr>
        </p:nvSpPr>
        <p:spPr/>
        <p:txBody>
          <a:bodyPr/>
          <a:lstStyle/>
          <a:p>
            <a:r>
              <a:rPr lang="en-US" dirty="0"/>
              <a:t>Neural Networks in Predictive Modeling</a:t>
            </a:r>
          </a:p>
        </p:txBody>
      </p:sp>
      <p:pic>
        <p:nvPicPr>
          <p:cNvPr id="6" name="Content Placeholder 5">
            <a:extLst>
              <a:ext uri="{FF2B5EF4-FFF2-40B4-BE49-F238E27FC236}">
                <a16:creationId xmlns:a16="http://schemas.microsoft.com/office/drawing/2014/main" id="{591216BA-7B0A-B9E7-1971-8A7E99288ADA}"/>
              </a:ext>
            </a:extLst>
          </p:cNvPr>
          <p:cNvPicPr>
            <a:picLocks noGrp="1" noChangeAspect="1"/>
          </p:cNvPicPr>
          <p:nvPr>
            <p:ph idx="1"/>
          </p:nvPr>
        </p:nvPicPr>
        <p:blipFill>
          <a:blip r:embed="rId2"/>
          <a:stretch>
            <a:fillRect/>
          </a:stretch>
        </p:blipFill>
        <p:spPr>
          <a:xfrm>
            <a:off x="4079174" y="2270311"/>
            <a:ext cx="7935432" cy="3419952"/>
          </a:xfrm>
        </p:spPr>
      </p:pic>
    </p:spTree>
    <p:extLst>
      <p:ext uri="{BB962C8B-B14F-4D97-AF65-F5344CB8AC3E}">
        <p14:creationId xmlns:p14="http://schemas.microsoft.com/office/powerpoint/2010/main" val="27254117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7303F6-6465-B275-778B-7C3C730DB4B4}"/>
              </a:ext>
            </a:extLst>
          </p:cNvPr>
          <p:cNvSpPr>
            <a:spLocks noGrp="1"/>
          </p:cNvSpPr>
          <p:nvPr>
            <p:ph type="title"/>
          </p:nvPr>
        </p:nvSpPr>
        <p:spPr/>
        <p:txBody>
          <a:bodyPr/>
          <a:lstStyle/>
          <a:p>
            <a:r>
              <a:rPr lang="en-US" dirty="0"/>
              <a:t>Neural Networks in Predictive Modeling</a:t>
            </a:r>
          </a:p>
        </p:txBody>
      </p:sp>
      <p:sp>
        <p:nvSpPr>
          <p:cNvPr id="3" name="Content Placeholder 2">
            <a:extLst>
              <a:ext uri="{FF2B5EF4-FFF2-40B4-BE49-F238E27FC236}">
                <a16:creationId xmlns:a16="http://schemas.microsoft.com/office/drawing/2014/main" id="{F915B74B-25F9-2899-C182-7202FADB461C}"/>
              </a:ext>
            </a:extLst>
          </p:cNvPr>
          <p:cNvSpPr>
            <a:spLocks noGrp="1"/>
          </p:cNvSpPr>
          <p:nvPr>
            <p:ph idx="1"/>
          </p:nvPr>
        </p:nvSpPr>
        <p:spPr>
          <a:xfrm>
            <a:off x="680321" y="2336873"/>
            <a:ext cx="9613861" cy="3599316"/>
          </a:xfrm>
        </p:spPr>
        <p:txBody>
          <a:bodyPr/>
          <a:lstStyle/>
          <a:p>
            <a:r>
              <a:rPr lang="en-US" dirty="0"/>
              <a:t>Highlights</a:t>
            </a:r>
          </a:p>
          <a:p>
            <a:r>
              <a:rPr lang="en-US" dirty="0"/>
              <a:t>•Review of neural network model approaches.</a:t>
            </a:r>
          </a:p>
          <a:p>
            <a:r>
              <a:rPr lang="en-US" dirty="0"/>
              <a:t>•Training and parameter estimation of neural network models.</a:t>
            </a:r>
          </a:p>
          <a:p>
            <a:r>
              <a:rPr lang="en-US" dirty="0"/>
              <a:t>•Neural network model performance evaluation and improvement.</a:t>
            </a:r>
          </a:p>
          <a:p>
            <a:r>
              <a:rPr lang="en-US" dirty="0"/>
              <a:t>•Implementation in MPC and evaluation of closed-loop performance.</a:t>
            </a:r>
          </a:p>
          <a:p>
            <a:endParaRPr lang="en-US" dirty="0"/>
          </a:p>
        </p:txBody>
      </p:sp>
    </p:spTree>
    <p:extLst>
      <p:ext uri="{BB962C8B-B14F-4D97-AF65-F5344CB8AC3E}">
        <p14:creationId xmlns:p14="http://schemas.microsoft.com/office/powerpoint/2010/main" val="326237894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2742F-9612-BF96-8E87-E99415F865D8}"/>
              </a:ext>
            </a:extLst>
          </p:cNvPr>
          <p:cNvSpPr>
            <a:spLocks noGrp="1"/>
          </p:cNvSpPr>
          <p:nvPr>
            <p:ph type="title"/>
          </p:nvPr>
        </p:nvSpPr>
        <p:spPr/>
        <p:txBody>
          <a:bodyP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a:t>Neural Networks in Predictive Modeling</a:t>
            </a:r>
            <a:endParaRPr lang="en-US" sz="4400" dirty="0"/>
          </a:p>
        </p:txBody>
      </p:sp>
      <p:graphicFrame>
        <p:nvGraphicFramePr>
          <p:cNvPr id="4" name="Content Placeholder 3">
            <a:extLst>
              <a:ext uri="{FF2B5EF4-FFF2-40B4-BE49-F238E27FC236}">
                <a16:creationId xmlns:a16="http://schemas.microsoft.com/office/drawing/2014/main" id="{75B4C732-6CCF-1D6A-3503-AAAAA36D8EDB}"/>
              </a:ext>
            </a:extLst>
          </p:cNvPr>
          <p:cNvGraphicFramePr>
            <a:graphicFrameLocks noGrp="1" noChangeAspect="1"/>
          </p:cNvGraphicFramePr>
          <p:nvPr>
            <p:ph idx="4294967295"/>
          </p:nvPr>
        </p:nvGraphicFramePr>
        <p:xfrm>
          <a:off x="1498791" y="2444272"/>
          <a:ext cx="5378450" cy="3598863"/>
        </p:xfrm>
        <a:graphic>
          <a:graphicData uri="http://schemas.openxmlformats.org/presentationml/2006/ole">
            <mc:AlternateContent xmlns:mc="http://schemas.openxmlformats.org/markup-compatibility/2006">
              <mc:Choice xmlns:v="urn:schemas-microsoft-com:vml" Requires="v">
                <p:oleObj name="Document" r:id="rId2" imgW="8110149" imgH="5427394" progId="Word.Document.12">
                  <p:embed/>
                </p:oleObj>
              </mc:Choice>
              <mc:Fallback>
                <p:oleObj name="Document" r:id="rId2" imgW="8110149" imgH="5427394" progId="Word.Document.12">
                  <p:embed/>
                  <p:pic>
                    <p:nvPicPr>
                      <p:cNvPr id="4" name="Content Placeholder 3">
                        <a:extLst>
                          <a:ext uri="{FF2B5EF4-FFF2-40B4-BE49-F238E27FC236}">
                            <a16:creationId xmlns:a16="http://schemas.microsoft.com/office/drawing/2014/main" id="{75B4C732-6CCF-1D6A-3503-AAAAA36D8EDB}"/>
                          </a:ext>
                        </a:extLst>
                      </p:cNvPr>
                      <p:cNvPicPr/>
                      <p:nvPr/>
                    </p:nvPicPr>
                    <p:blipFill>
                      <a:blip r:embed="rId3"/>
                      <a:stretch>
                        <a:fillRect/>
                      </a:stretch>
                    </p:blipFill>
                    <p:spPr>
                      <a:xfrm>
                        <a:off x="1498791" y="2444272"/>
                        <a:ext cx="5378450" cy="3598863"/>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51493DDC-491A-EF09-FCD8-C1DFBC4403C8}"/>
              </a:ext>
            </a:extLst>
          </p:cNvPr>
          <p:cNvSpPr txBox="1"/>
          <p:nvPr/>
        </p:nvSpPr>
        <p:spPr>
          <a:xfrm>
            <a:off x="844780" y="2199654"/>
            <a:ext cx="10024891" cy="3416320"/>
          </a:xfrm>
          <a:prstGeom prst="rect">
            <a:avLst/>
          </a:prstGeom>
          <a:noFill/>
        </p:spPr>
        <p:txBody>
          <a:bodyPr wrap="square">
            <a:spAutoFit/>
          </a:bodyPr>
          <a:lstStyle/>
          <a:p>
            <a:r>
              <a:rPr lang="en-US" sz="2400" b="0" i="0" dirty="0">
                <a:effectLst/>
                <a:latin typeface="ElsevierGulliver"/>
              </a:rPr>
              <a:t>An overview of the recent developments of time-series </a:t>
            </a:r>
            <a:r>
              <a:rPr lang="en-US" sz="2400" b="1" i="0" dirty="0">
                <a:solidFill>
                  <a:schemeClr val="bg1"/>
                </a:solidFill>
                <a:effectLst/>
                <a:latin typeface="ElsevierGulliver"/>
                <a:hlinkClick r:id="rId4" tooltip="Learn more about neural network from ScienceDirect's AI-generated Topic Pages">
                  <a:extLst>
                    <a:ext uri="{A12FA001-AC4F-418D-AE19-62706E023703}">
                      <ahyp:hlinkClr xmlns:ahyp="http://schemas.microsoft.com/office/drawing/2018/hyperlinkcolor" val="tx"/>
                    </a:ext>
                  </a:extLst>
                </a:hlinkClick>
              </a:rPr>
              <a:t>neural network</a:t>
            </a:r>
            <a:r>
              <a:rPr lang="en-US" sz="2400" b="1" i="0" dirty="0">
                <a:solidFill>
                  <a:schemeClr val="bg1"/>
                </a:solidFill>
                <a:effectLst/>
                <a:latin typeface="ElsevierGulliver"/>
              </a:rPr>
              <a:t> modeling </a:t>
            </a:r>
            <a:r>
              <a:rPr lang="en-US" sz="2400" b="0" i="0" dirty="0">
                <a:effectLst/>
                <a:latin typeface="ElsevierGulliver"/>
              </a:rPr>
              <a:t>is presented along with its use in </a:t>
            </a:r>
            <a:r>
              <a:rPr lang="en-US" sz="2400" b="0" i="0" dirty="0">
                <a:effectLst/>
                <a:latin typeface="ElsevierGulliver"/>
                <a:hlinkClick r:id="rId5" tooltip="Learn more about model predictive control from ScienceDirect's AI-generated Topic Pages">
                  <a:extLst>
                    <a:ext uri="{A12FA001-AC4F-418D-AE19-62706E023703}">
                      <ahyp:hlinkClr xmlns:ahyp="http://schemas.microsoft.com/office/drawing/2018/hyperlinkcolor" val="tx"/>
                    </a:ext>
                  </a:extLst>
                </a:hlinkClick>
              </a:rPr>
              <a:t>model predictive control</a:t>
            </a:r>
            <a:r>
              <a:rPr lang="en-US" sz="2400" b="0" i="0" dirty="0">
                <a:effectLst/>
                <a:latin typeface="ElsevierGulliver"/>
              </a:rPr>
              <a:t> (MPC). A tutorial on the construction of a neural network-based model is provided and key practical implementation issues are discussed. A </a:t>
            </a:r>
            <a:r>
              <a:rPr lang="en-US" sz="2400" b="0" i="0" dirty="0">
                <a:effectLst/>
                <a:latin typeface="ElsevierGulliver"/>
                <a:hlinkClick r:id="rId6" tooltip="Learn more about nonlinear process from ScienceDirect's AI-generated Topic Pages">
                  <a:extLst>
                    <a:ext uri="{A12FA001-AC4F-418D-AE19-62706E023703}">
                      <ahyp:hlinkClr xmlns:ahyp="http://schemas.microsoft.com/office/drawing/2018/hyperlinkcolor" val="tx"/>
                    </a:ext>
                  </a:extLst>
                </a:hlinkClick>
              </a:rPr>
              <a:t>nonlinear process</a:t>
            </a:r>
            <a:r>
              <a:rPr lang="en-US" sz="2400" b="0" i="0" dirty="0">
                <a:effectLst/>
                <a:latin typeface="ElsevierGulliver"/>
              </a:rPr>
              <a:t> example is introduced to demonstrate the application of different neural network-based modeling approaches and evaluate their performance in terms of closed-loop stability and prediction accuracy. Finally, the paper concludes with a brief discussion of future research directions on </a:t>
            </a:r>
            <a:r>
              <a:rPr lang="en-US" sz="2400" b="1" i="0" dirty="0">
                <a:solidFill>
                  <a:schemeClr val="bg1"/>
                </a:solidFill>
                <a:effectLst/>
                <a:latin typeface="ElsevierGulliver"/>
                <a:hlinkClick r:id="rId4" tooltip="Learn more about neural network from ScienceDirect's AI-generated Topic Pages">
                  <a:extLst>
                    <a:ext uri="{A12FA001-AC4F-418D-AE19-62706E023703}">
                      <ahyp:hlinkClr xmlns:ahyp="http://schemas.microsoft.com/office/drawing/2018/hyperlinkcolor" val="tx"/>
                    </a:ext>
                  </a:extLst>
                </a:hlinkClick>
              </a:rPr>
              <a:t>neural network</a:t>
            </a:r>
            <a:r>
              <a:rPr lang="en-US" sz="2400" b="0" i="0" dirty="0">
                <a:effectLst/>
                <a:latin typeface="ElsevierGulliver"/>
              </a:rPr>
              <a:t> modeling and its integration with MPC.</a:t>
            </a:r>
            <a:endParaRPr lang="en-US" sz="2400" dirty="0"/>
          </a:p>
        </p:txBody>
      </p:sp>
    </p:spTree>
    <p:extLst>
      <p:ext uri="{BB962C8B-B14F-4D97-AF65-F5344CB8AC3E}">
        <p14:creationId xmlns:p14="http://schemas.microsoft.com/office/powerpoint/2010/main" val="423003073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9613-9398-35B9-1FF4-19FA4E2B7815}"/>
              </a:ext>
            </a:extLst>
          </p:cNvPr>
          <p:cNvSpPr>
            <a:spLocks noGrp="1"/>
          </p:cNvSpPr>
          <p:nvPr>
            <p:ph type="title"/>
          </p:nvPr>
        </p:nvSpPr>
        <p:spPr/>
        <p:txBody>
          <a:bodyPr/>
          <a:lstStyle/>
          <a:p>
            <a:r>
              <a:rPr lang="en-US" dirty="0"/>
              <a:t>Neural Networks in Education</a:t>
            </a:r>
          </a:p>
        </p:txBody>
      </p:sp>
      <p:sp>
        <p:nvSpPr>
          <p:cNvPr id="3" name="Content Placeholder 2">
            <a:extLst>
              <a:ext uri="{FF2B5EF4-FFF2-40B4-BE49-F238E27FC236}">
                <a16:creationId xmlns:a16="http://schemas.microsoft.com/office/drawing/2014/main" id="{C0663328-8A39-437F-7BE0-FA5DFD1AA1F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1DB019A-6DAB-3B09-DD90-69CE5ADE9DBB}"/>
              </a:ext>
            </a:extLst>
          </p:cNvPr>
          <p:cNvPicPr>
            <a:picLocks noChangeAspect="1"/>
          </p:cNvPicPr>
          <p:nvPr/>
        </p:nvPicPr>
        <p:blipFill>
          <a:blip r:embed="rId2"/>
          <a:stretch>
            <a:fillRect/>
          </a:stretch>
        </p:blipFill>
        <p:spPr>
          <a:xfrm>
            <a:off x="5651404" y="2044554"/>
            <a:ext cx="6369762" cy="4552957"/>
          </a:xfrm>
          <a:prstGeom prst="rect">
            <a:avLst/>
          </a:prstGeom>
        </p:spPr>
      </p:pic>
    </p:spTree>
    <p:extLst>
      <p:ext uri="{BB962C8B-B14F-4D97-AF65-F5344CB8AC3E}">
        <p14:creationId xmlns:p14="http://schemas.microsoft.com/office/powerpoint/2010/main" val="204804442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EA994-C876-AAC9-9094-5311908DC3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466063-C5FE-643E-F8B1-CFECB31F1519}"/>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0" i="0" kern="1200" dirty="0">
                <a:solidFill>
                  <a:schemeClr val="tx1"/>
                </a:solidFill>
                <a:effectLst/>
                <a:latin typeface="+mj-lt"/>
                <a:ea typeface="+mj-ea"/>
                <a:cs typeface="+mj-cs"/>
              </a:rPr>
              <a:t>Autoencoder Neural Networks</a:t>
            </a:r>
            <a:endParaRPr lang="en-US" dirty="0"/>
          </a:p>
        </p:txBody>
      </p:sp>
      <p:sp>
        <p:nvSpPr>
          <p:cNvPr id="3" name="Content Placeholder 2">
            <a:extLst>
              <a:ext uri="{FF2B5EF4-FFF2-40B4-BE49-F238E27FC236}">
                <a16:creationId xmlns:a16="http://schemas.microsoft.com/office/drawing/2014/main" id="{81D8F890-5C87-3B43-EF66-1BE2F4EE16E4}"/>
              </a:ext>
            </a:extLst>
          </p:cNvPr>
          <p:cNvSpPr>
            <a:spLocks noGrp="1"/>
          </p:cNvSpPr>
          <p:nvPr>
            <p:ph idx="1"/>
          </p:nvPr>
        </p:nvSpPr>
        <p:spPr>
          <a:xfrm>
            <a:off x="1141412" y="2249487"/>
            <a:ext cx="9905999" cy="2982531"/>
          </a:xfrm>
        </p:spPr>
        <p:txBody>
          <a:bodyPr>
            <a:normAutofit fontScale="92500"/>
          </a:bodyPr>
          <a:lstStyle/>
          <a:p>
            <a:pPr fontAlgn="base"/>
            <a:r>
              <a:rPr lang="en-US" sz="2400" b="0" i="0" u="none" strike="noStrike" kern="1200" dirty="0">
                <a:solidFill>
                  <a:schemeClr val="tx1"/>
                </a:solidFill>
                <a:effectLst/>
                <a:latin typeface="+mn-lt"/>
                <a:ea typeface="+mn-ea"/>
                <a:cs typeface="+mn-cs"/>
              </a:rPr>
              <a:t>ANNs</a:t>
            </a:r>
            <a:r>
              <a:rPr lang="en-US" sz="2400" b="0" i="0" kern="1200" dirty="0">
                <a:solidFill>
                  <a:schemeClr val="tx1"/>
                </a:solidFill>
                <a:effectLst/>
                <a:latin typeface="+mn-lt"/>
                <a:ea typeface="+mn-ea"/>
                <a:cs typeface="+mn-cs"/>
              </a:rPr>
              <a:t> are a type of neural network that is used for unsupervised learning, which means that they do not require labeled data to make predictions. They are primarily used for </a:t>
            </a:r>
            <a:r>
              <a:rPr lang="en-US" sz="2400" b="1" i="0" kern="1200" dirty="0">
                <a:solidFill>
                  <a:srgbClr val="FFFF00"/>
                </a:solidFill>
                <a:effectLst/>
                <a:latin typeface="+mn-lt"/>
                <a:ea typeface="+mn-ea"/>
                <a:cs typeface="+mn-cs"/>
              </a:rPr>
              <a:t>data compression </a:t>
            </a:r>
            <a:r>
              <a:rPr lang="en-US" sz="2400" b="0" i="0" kern="1200" dirty="0">
                <a:solidFill>
                  <a:schemeClr val="tx1"/>
                </a:solidFill>
                <a:effectLst/>
                <a:latin typeface="+mn-lt"/>
                <a:ea typeface="+mn-ea"/>
                <a:cs typeface="+mn-cs"/>
              </a:rPr>
              <a:t>and </a:t>
            </a:r>
            <a:r>
              <a:rPr lang="en-US" sz="2400" b="1" i="0" kern="1200" dirty="0">
                <a:solidFill>
                  <a:srgbClr val="FFFF00"/>
                </a:solidFill>
                <a:effectLst/>
                <a:latin typeface="+mn-lt"/>
                <a:ea typeface="+mn-ea"/>
                <a:cs typeface="+mn-cs"/>
              </a:rPr>
              <a:t>feature extraction</a:t>
            </a:r>
            <a:r>
              <a:rPr lang="en-US" sz="2400" b="0" i="0" kern="1200" dirty="0">
                <a:solidFill>
                  <a:schemeClr val="tx1"/>
                </a:solidFill>
                <a:effectLst/>
                <a:latin typeface="+mn-lt"/>
                <a:ea typeface="+mn-ea"/>
                <a:cs typeface="+mn-cs"/>
              </a:rPr>
              <a:t>.</a:t>
            </a:r>
          </a:p>
          <a:p>
            <a:pPr fontAlgn="base"/>
            <a:r>
              <a:rPr lang="en-US" sz="2400" b="0" i="0" kern="1200" dirty="0">
                <a:effectLst/>
                <a:latin typeface="+mn-lt"/>
                <a:ea typeface="+mn-ea"/>
                <a:cs typeface="+mn-cs"/>
              </a:rPr>
              <a:t>Autoencoder neural networks work by compressing the input data into a lower-dimensional representation and then reconstructing it back into the original format. This allows them to </a:t>
            </a:r>
            <a:r>
              <a:rPr lang="en-US" sz="2400" b="1" i="0" kern="1200" dirty="0">
                <a:effectLst/>
                <a:latin typeface="+mn-lt"/>
                <a:ea typeface="+mn-ea"/>
                <a:cs typeface="+mn-cs"/>
              </a:rPr>
              <a:t>identify the most important features</a:t>
            </a:r>
            <a:r>
              <a:rPr lang="en-US" sz="2400" b="0" i="0" kern="1200" dirty="0">
                <a:effectLst/>
                <a:latin typeface="+mn-lt"/>
                <a:ea typeface="+mn-ea"/>
                <a:cs typeface="+mn-cs"/>
              </a:rPr>
              <a:t> of the input data.</a:t>
            </a:r>
          </a:p>
          <a:p>
            <a:endParaRPr lang="en-US" dirty="0"/>
          </a:p>
        </p:txBody>
      </p:sp>
      <p:sp>
        <p:nvSpPr>
          <p:cNvPr id="4" name="Arrow: Right 3">
            <a:extLst>
              <a:ext uri="{FF2B5EF4-FFF2-40B4-BE49-F238E27FC236}">
                <a16:creationId xmlns:a16="http://schemas.microsoft.com/office/drawing/2014/main" id="{1A65004F-65D7-E6BD-F9E2-575D63A9F023}"/>
              </a:ext>
            </a:extLst>
          </p:cNvPr>
          <p:cNvSpPr/>
          <p:nvPr/>
        </p:nvSpPr>
        <p:spPr>
          <a:xfrm rot="7174110">
            <a:off x="8375074" y="1579418"/>
            <a:ext cx="1004454" cy="5472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704846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86E6D-6D72-4602-8B10-F1B62DF19CE9}"/>
              </a:ext>
            </a:extLst>
          </p:cNvPr>
          <p:cNvSpPr>
            <a:spLocks noGrp="1"/>
          </p:cNvSpPr>
          <p:nvPr>
            <p:ph type="title"/>
          </p:nvPr>
        </p:nvSpPr>
        <p:spPr/>
        <p:txBody>
          <a:bodyPr/>
          <a:lstStyle/>
          <a:p>
            <a:r>
              <a:rPr lang="en-US" dirty="0"/>
              <a:t>Neural Networks in Logistics</a:t>
            </a:r>
          </a:p>
        </p:txBody>
      </p:sp>
      <p:pic>
        <p:nvPicPr>
          <p:cNvPr id="5" name="Picture 4">
            <a:extLst>
              <a:ext uri="{FF2B5EF4-FFF2-40B4-BE49-F238E27FC236}">
                <a16:creationId xmlns:a16="http://schemas.microsoft.com/office/drawing/2014/main" id="{538FEEBF-38E7-5FB8-176E-26BAC8F81A07}"/>
              </a:ext>
            </a:extLst>
          </p:cNvPr>
          <p:cNvPicPr>
            <a:picLocks noChangeAspect="1"/>
          </p:cNvPicPr>
          <p:nvPr/>
        </p:nvPicPr>
        <p:blipFill>
          <a:blip r:embed="rId2"/>
          <a:stretch>
            <a:fillRect/>
          </a:stretch>
        </p:blipFill>
        <p:spPr>
          <a:xfrm>
            <a:off x="3774455" y="2122383"/>
            <a:ext cx="8011643" cy="2934109"/>
          </a:xfrm>
          <a:prstGeom prst="rect">
            <a:avLst/>
          </a:prstGeom>
        </p:spPr>
      </p:pic>
    </p:spTree>
    <p:extLst>
      <p:ext uri="{BB962C8B-B14F-4D97-AF65-F5344CB8AC3E}">
        <p14:creationId xmlns:p14="http://schemas.microsoft.com/office/powerpoint/2010/main" val="331433893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86E6D-6D72-4602-8B10-F1B62DF19CE9}"/>
              </a:ext>
            </a:extLst>
          </p:cNvPr>
          <p:cNvSpPr>
            <a:spLocks noGrp="1"/>
          </p:cNvSpPr>
          <p:nvPr>
            <p:ph type="title"/>
          </p:nvPr>
        </p:nvSpPr>
        <p:spPr/>
        <p:txBody>
          <a:bodyPr/>
          <a:lstStyle/>
          <a:p>
            <a:r>
              <a:rPr lang="en-US" dirty="0"/>
              <a:t>Neural Networks in Logistics</a:t>
            </a:r>
          </a:p>
        </p:txBody>
      </p:sp>
      <p:sp>
        <p:nvSpPr>
          <p:cNvPr id="3" name="Content Placeholder 2">
            <a:extLst>
              <a:ext uri="{FF2B5EF4-FFF2-40B4-BE49-F238E27FC236}">
                <a16:creationId xmlns:a16="http://schemas.microsoft.com/office/drawing/2014/main" id="{0EDBFBBC-5F46-0A78-6F76-F5C9209006FD}"/>
              </a:ext>
            </a:extLst>
          </p:cNvPr>
          <p:cNvSpPr>
            <a:spLocks noGrp="1"/>
          </p:cNvSpPr>
          <p:nvPr>
            <p:ph idx="1"/>
          </p:nvPr>
        </p:nvSpPr>
        <p:spPr/>
        <p:txBody>
          <a:bodyPr>
            <a:normAutofit lnSpcReduction="10000"/>
          </a:bodyPr>
          <a:lstStyle/>
          <a:p>
            <a:pPr marL="0" indent="0" algn="l">
              <a:buNone/>
            </a:pPr>
            <a:r>
              <a:rPr lang="en-US" b="0" i="0" dirty="0">
                <a:effectLst/>
                <a:latin typeface="ElsevierGulliver"/>
              </a:rPr>
              <a:t>Highlights</a:t>
            </a:r>
          </a:p>
          <a:p>
            <a:pPr marL="0" indent="0" algn="l">
              <a:buNone/>
            </a:pPr>
            <a:r>
              <a:rPr lang="en-US" b="0" i="0" dirty="0">
                <a:effectLst/>
                <a:latin typeface="ElsevierGulliver"/>
              </a:rPr>
              <a:t>•</a:t>
            </a:r>
            <a:r>
              <a:rPr lang="en-US" b="1" i="0" dirty="0">
                <a:solidFill>
                  <a:schemeClr val="bg1"/>
                </a:solidFill>
                <a:effectLst/>
                <a:latin typeface="ElsevierGulliver"/>
              </a:rPr>
              <a:t>Artificial neural networks </a:t>
            </a:r>
            <a:r>
              <a:rPr lang="en-US" b="0" i="0" dirty="0">
                <a:effectLst/>
                <a:latin typeface="ElsevierGulliver"/>
              </a:rPr>
              <a:t>in supply chain management is studied to enhance performances of part manufacturing process.</a:t>
            </a:r>
          </a:p>
          <a:p>
            <a:pPr marL="0" indent="0" algn="l">
              <a:buNone/>
            </a:pPr>
            <a:r>
              <a:rPr lang="en-US" b="0" i="0" dirty="0">
                <a:effectLst/>
                <a:latin typeface="ElsevierGulliver"/>
              </a:rPr>
              <a:t>•New ideas of future research works in applications of </a:t>
            </a:r>
            <a:r>
              <a:rPr lang="en-US" b="1" i="0" dirty="0">
                <a:solidFill>
                  <a:schemeClr val="bg1"/>
                </a:solidFill>
                <a:effectLst/>
                <a:latin typeface="ElsevierGulliver"/>
              </a:rPr>
              <a:t>artificial neural networks </a:t>
            </a:r>
            <a:r>
              <a:rPr lang="en-US" b="0" i="0" dirty="0">
                <a:effectLst/>
                <a:latin typeface="ElsevierGulliver"/>
              </a:rPr>
              <a:t>in supply chain management are presented.</a:t>
            </a:r>
          </a:p>
          <a:p>
            <a:pPr marL="0" indent="0" algn="l">
              <a:buNone/>
            </a:pPr>
            <a:r>
              <a:rPr lang="en-US" b="0" i="0" dirty="0">
                <a:effectLst/>
                <a:latin typeface="ElsevierGulliver"/>
              </a:rPr>
              <a:t>•So, productivity of part manufacturing can be enhanced using the supply chain management in </a:t>
            </a:r>
            <a:r>
              <a:rPr lang="en-US" b="1" i="0" dirty="0">
                <a:solidFill>
                  <a:schemeClr val="bg1"/>
                </a:solidFill>
                <a:effectLst/>
                <a:latin typeface="ElsevierGulliver"/>
              </a:rPr>
              <a:t>artificial neural networks</a:t>
            </a:r>
            <a:r>
              <a:rPr lang="en-US" b="0" i="0" dirty="0">
                <a:effectLst/>
                <a:latin typeface="ElsevierGulliver"/>
              </a:rPr>
              <a:t>.</a:t>
            </a:r>
          </a:p>
          <a:p>
            <a:endParaRPr lang="en-US" dirty="0"/>
          </a:p>
        </p:txBody>
      </p:sp>
    </p:spTree>
    <p:extLst>
      <p:ext uri="{BB962C8B-B14F-4D97-AF65-F5344CB8AC3E}">
        <p14:creationId xmlns:p14="http://schemas.microsoft.com/office/powerpoint/2010/main" val="106707561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E628C-7623-B0B7-0367-05E3406567C6}"/>
              </a:ext>
            </a:extLst>
          </p:cNvPr>
          <p:cNvSpPr>
            <a:spLocks noGrp="1"/>
          </p:cNvSpPr>
          <p:nvPr>
            <p:ph type="title"/>
          </p:nvPr>
        </p:nvSpPr>
        <p:spPr/>
        <p:txBody>
          <a:bodyPr/>
          <a:lstStyle/>
          <a:p>
            <a:r>
              <a:rPr lang="en-US" dirty="0"/>
              <a:t>Neural Networks in Healthcare</a:t>
            </a:r>
          </a:p>
        </p:txBody>
      </p:sp>
      <p:pic>
        <p:nvPicPr>
          <p:cNvPr id="5" name="Picture 4">
            <a:extLst>
              <a:ext uri="{FF2B5EF4-FFF2-40B4-BE49-F238E27FC236}">
                <a16:creationId xmlns:a16="http://schemas.microsoft.com/office/drawing/2014/main" id="{57FEF560-3B0E-6B13-AC40-A7365C8F45D4}"/>
              </a:ext>
            </a:extLst>
          </p:cNvPr>
          <p:cNvPicPr>
            <a:picLocks noChangeAspect="1"/>
          </p:cNvPicPr>
          <p:nvPr/>
        </p:nvPicPr>
        <p:blipFill>
          <a:blip r:embed="rId2"/>
          <a:stretch>
            <a:fillRect/>
          </a:stretch>
        </p:blipFill>
        <p:spPr>
          <a:xfrm>
            <a:off x="3813199" y="2195117"/>
            <a:ext cx="8030696" cy="3086531"/>
          </a:xfrm>
          <a:prstGeom prst="rect">
            <a:avLst/>
          </a:prstGeom>
        </p:spPr>
      </p:pic>
    </p:spTree>
    <p:extLst>
      <p:ext uri="{BB962C8B-B14F-4D97-AF65-F5344CB8AC3E}">
        <p14:creationId xmlns:p14="http://schemas.microsoft.com/office/powerpoint/2010/main" val="196926194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E628C-7623-B0B7-0367-05E3406567C6}"/>
              </a:ext>
            </a:extLst>
          </p:cNvPr>
          <p:cNvSpPr>
            <a:spLocks noGrp="1"/>
          </p:cNvSpPr>
          <p:nvPr>
            <p:ph type="title"/>
          </p:nvPr>
        </p:nvSpPr>
        <p:spPr/>
        <p:txBody>
          <a:bodyPr/>
          <a:lstStyle/>
          <a:p>
            <a:r>
              <a:rPr lang="en-US" dirty="0"/>
              <a:t>Neural Networks in Healthcare</a:t>
            </a:r>
          </a:p>
        </p:txBody>
      </p:sp>
      <p:sp>
        <p:nvSpPr>
          <p:cNvPr id="3" name="Content Placeholder 2">
            <a:extLst>
              <a:ext uri="{FF2B5EF4-FFF2-40B4-BE49-F238E27FC236}">
                <a16:creationId xmlns:a16="http://schemas.microsoft.com/office/drawing/2014/main" id="{14290A4F-886E-0A92-69C7-DA8F95AB930A}"/>
              </a:ext>
            </a:extLst>
          </p:cNvPr>
          <p:cNvSpPr>
            <a:spLocks noGrp="1"/>
          </p:cNvSpPr>
          <p:nvPr>
            <p:ph idx="1"/>
          </p:nvPr>
        </p:nvSpPr>
        <p:spPr/>
        <p:txBody>
          <a:bodyPr>
            <a:normAutofit fontScale="92500" lnSpcReduction="20000"/>
          </a:bodyPr>
          <a:lstStyle/>
          <a:p>
            <a:pPr marL="0" indent="0">
              <a:buNone/>
            </a:pPr>
            <a:r>
              <a:rPr lang="en-US" b="0" i="0" dirty="0">
                <a:effectLst/>
                <a:latin typeface="ElsevierGulliver"/>
              </a:rPr>
              <a:t>An extensive amount of information is currently available to clinical specialists, ranging from details of clinical symptoms to various types of biochemical data and outputs of imaging devices. Each type of data provides information that must be evaluated and assigned to a particular pathology during the diagnostic process. To streamline the diagnostic process in daily routine and avoid misdiagnosis, artificial intelligence methods (especially computer aided diagnosis and </a:t>
            </a:r>
            <a:r>
              <a:rPr lang="en-US" b="1" i="0" dirty="0">
                <a:solidFill>
                  <a:schemeClr val="bg1"/>
                </a:solidFill>
                <a:effectLst/>
                <a:latin typeface="ElsevierGulliver"/>
              </a:rPr>
              <a:t>artificial neural networks</a:t>
            </a:r>
            <a:r>
              <a:rPr lang="en-US" b="0" i="0" dirty="0">
                <a:effectLst/>
                <a:latin typeface="ElsevierGulliver"/>
              </a:rPr>
              <a:t>) can be employed. These adaptive learning algorithms can handle diverse types of medical data and integrate them into categorized outputs. In this paper, we briefly review and discuss the philosophy, capabilities, and limitations of artificial neural networks in medical diagnosis through selected examples.</a:t>
            </a:r>
            <a:endParaRPr lang="en-US" dirty="0"/>
          </a:p>
        </p:txBody>
      </p:sp>
    </p:spTree>
    <p:extLst>
      <p:ext uri="{BB962C8B-B14F-4D97-AF65-F5344CB8AC3E}">
        <p14:creationId xmlns:p14="http://schemas.microsoft.com/office/powerpoint/2010/main" val="304759182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6AAC7-D483-717E-35D9-C44A1C5B8AA9}"/>
              </a:ext>
            </a:extLst>
          </p:cNvPr>
          <p:cNvSpPr>
            <a:spLocks noGrp="1"/>
          </p:cNvSpPr>
          <p:nvPr>
            <p:ph type="title"/>
          </p:nvPr>
        </p:nvSpPr>
        <p:spPr/>
        <p:txBody>
          <a:bodyPr/>
          <a:lstStyle/>
          <a:p>
            <a:r>
              <a:rPr lang="en-US" dirty="0"/>
              <a:t>Neural Networks and the Military</a:t>
            </a:r>
          </a:p>
        </p:txBody>
      </p:sp>
      <p:pic>
        <p:nvPicPr>
          <p:cNvPr id="7" name="Picture 6">
            <a:extLst>
              <a:ext uri="{FF2B5EF4-FFF2-40B4-BE49-F238E27FC236}">
                <a16:creationId xmlns:a16="http://schemas.microsoft.com/office/drawing/2014/main" id="{0CF31318-2BD5-8BB3-222D-9590A4672BB3}"/>
              </a:ext>
            </a:extLst>
          </p:cNvPr>
          <p:cNvPicPr>
            <a:picLocks noChangeAspect="1"/>
          </p:cNvPicPr>
          <p:nvPr/>
        </p:nvPicPr>
        <p:blipFill>
          <a:blip r:embed="rId2"/>
          <a:stretch>
            <a:fillRect/>
          </a:stretch>
        </p:blipFill>
        <p:spPr>
          <a:xfrm>
            <a:off x="5603279" y="2196725"/>
            <a:ext cx="6164975" cy="4324389"/>
          </a:xfrm>
          <a:prstGeom prst="rect">
            <a:avLst/>
          </a:prstGeom>
        </p:spPr>
      </p:pic>
    </p:spTree>
    <p:extLst>
      <p:ext uri="{BB962C8B-B14F-4D97-AF65-F5344CB8AC3E}">
        <p14:creationId xmlns:p14="http://schemas.microsoft.com/office/powerpoint/2010/main" val="261462863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151BB-2A17-3299-60DC-E9AD9D3DDC5D}"/>
              </a:ext>
            </a:extLst>
          </p:cNvPr>
          <p:cNvSpPr>
            <a:spLocks noGrp="1"/>
          </p:cNvSpPr>
          <p:nvPr>
            <p:ph type="title"/>
          </p:nvPr>
        </p:nvSpPr>
        <p:spPr/>
        <p:txBody>
          <a:bodyPr/>
          <a:lstStyle/>
          <a:p>
            <a:r>
              <a:rPr lang="en-US" dirty="0"/>
              <a:t>Neural Networks and the Military</a:t>
            </a:r>
          </a:p>
        </p:txBody>
      </p:sp>
      <p:sp>
        <p:nvSpPr>
          <p:cNvPr id="3" name="Content Placeholder 2">
            <a:extLst>
              <a:ext uri="{FF2B5EF4-FFF2-40B4-BE49-F238E27FC236}">
                <a16:creationId xmlns:a16="http://schemas.microsoft.com/office/drawing/2014/main" id="{3D52FC92-D60B-A38A-E259-4DABE0553FDF}"/>
              </a:ext>
            </a:extLst>
          </p:cNvPr>
          <p:cNvSpPr>
            <a:spLocks noGrp="1"/>
          </p:cNvSpPr>
          <p:nvPr>
            <p:ph idx="1"/>
          </p:nvPr>
        </p:nvSpPr>
        <p:spPr/>
        <p:txBody>
          <a:bodyPr/>
          <a:lstStyle/>
          <a:p>
            <a:pPr marL="0" indent="0">
              <a:buNone/>
            </a:pPr>
            <a:r>
              <a:rPr lang="en-US" sz="2400" b="1" i="0" kern="1200" dirty="0">
                <a:solidFill>
                  <a:schemeClr val="bg1"/>
                </a:solidFill>
                <a:effectLst/>
                <a:latin typeface="+mn-lt"/>
                <a:ea typeface="+mn-ea"/>
                <a:cs typeface="+mn-cs"/>
              </a:rPr>
              <a:t>Neural networks </a:t>
            </a:r>
            <a:r>
              <a:rPr lang="en-US" sz="2400" b="0" i="0" kern="1200" dirty="0">
                <a:solidFill>
                  <a:schemeClr val="tx1"/>
                </a:solidFill>
                <a:effectLst/>
                <a:latin typeface="+mn-lt"/>
                <a:ea typeface="+mn-ea"/>
                <a:cs typeface="+mn-cs"/>
              </a:rPr>
              <a:t>are one realm of AI actively being explored for future DoD use; the </a:t>
            </a:r>
            <a:r>
              <a:rPr lang="en-US" sz="2400" b="1" i="0" kern="1200" dirty="0">
                <a:solidFill>
                  <a:schemeClr val="bg1"/>
                </a:solidFill>
                <a:effectLst/>
                <a:latin typeface="+mn-lt"/>
                <a:ea typeface="+mn-ea"/>
                <a:cs typeface="+mn-cs"/>
              </a:rPr>
              <a:t>D</a:t>
            </a:r>
            <a:r>
              <a:rPr lang="en-US" sz="2400" b="0" i="0" kern="1200" dirty="0">
                <a:solidFill>
                  <a:schemeClr val="tx1"/>
                </a:solidFill>
                <a:effectLst/>
                <a:latin typeface="+mn-lt"/>
                <a:ea typeface="+mn-ea"/>
                <a:cs typeface="+mn-cs"/>
              </a:rPr>
              <a:t>efense </a:t>
            </a:r>
            <a:r>
              <a:rPr lang="en-US" sz="2400" b="1" i="0" kern="1200" dirty="0">
                <a:solidFill>
                  <a:schemeClr val="bg1"/>
                </a:solidFill>
                <a:effectLst/>
                <a:latin typeface="+mn-lt"/>
                <a:ea typeface="+mn-ea"/>
                <a:cs typeface="+mn-cs"/>
              </a:rPr>
              <a:t>A</a:t>
            </a:r>
            <a:r>
              <a:rPr lang="en-US" sz="2400" b="0" i="0" kern="1200" dirty="0">
                <a:solidFill>
                  <a:schemeClr val="tx1"/>
                </a:solidFill>
                <a:effectLst/>
                <a:latin typeface="+mn-lt"/>
                <a:ea typeface="+mn-ea"/>
                <a:cs typeface="+mn-cs"/>
              </a:rPr>
              <a:t>dvanced </a:t>
            </a:r>
            <a:r>
              <a:rPr lang="en-US" sz="2400" b="1" i="0" kern="1200" dirty="0">
                <a:solidFill>
                  <a:schemeClr val="bg1"/>
                </a:solidFill>
                <a:effectLst/>
                <a:latin typeface="+mn-lt"/>
                <a:ea typeface="+mn-ea"/>
                <a:cs typeface="+mn-cs"/>
              </a:rPr>
              <a:t>R</a:t>
            </a:r>
            <a:r>
              <a:rPr lang="en-US" sz="2400" b="0" i="0" kern="1200" dirty="0">
                <a:solidFill>
                  <a:schemeClr val="tx1"/>
                </a:solidFill>
                <a:effectLst/>
                <a:latin typeface="+mn-lt"/>
                <a:ea typeface="+mn-ea"/>
                <a:cs typeface="+mn-cs"/>
              </a:rPr>
              <a:t>esearch </a:t>
            </a:r>
            <a:r>
              <a:rPr lang="en-US" sz="2400" b="1" i="0" kern="1200" dirty="0">
                <a:solidFill>
                  <a:schemeClr val="bg1"/>
                </a:solidFill>
                <a:effectLst/>
                <a:latin typeface="+mn-lt"/>
                <a:ea typeface="+mn-ea"/>
                <a:cs typeface="+mn-cs"/>
              </a:rPr>
              <a:t>P</a:t>
            </a:r>
            <a:r>
              <a:rPr lang="en-US" sz="2400" b="0" i="0" kern="1200" dirty="0">
                <a:solidFill>
                  <a:schemeClr val="tx1"/>
                </a:solidFill>
                <a:effectLst/>
                <a:latin typeface="+mn-lt"/>
                <a:ea typeface="+mn-ea"/>
                <a:cs typeface="+mn-cs"/>
              </a:rPr>
              <a:t>rojects </a:t>
            </a:r>
            <a:r>
              <a:rPr lang="en-US" sz="2400" b="1" i="0" kern="1200" dirty="0">
                <a:solidFill>
                  <a:schemeClr val="bg1"/>
                </a:solidFill>
                <a:effectLst/>
                <a:latin typeface="+mn-lt"/>
                <a:ea typeface="+mn-ea"/>
                <a:cs typeface="+mn-cs"/>
              </a:rPr>
              <a:t>A</a:t>
            </a:r>
            <a:r>
              <a:rPr lang="en-US" sz="2400" b="0" i="0" kern="1200" dirty="0">
                <a:solidFill>
                  <a:schemeClr val="tx1"/>
                </a:solidFill>
                <a:effectLst/>
                <a:latin typeface="+mn-lt"/>
                <a:ea typeface="+mn-ea"/>
                <a:cs typeface="+mn-cs"/>
              </a:rPr>
              <a:t>gency (DARPA) is working on a program called Explainable Artificial Intelligence (XAI), which has as its goal the development of </a:t>
            </a:r>
            <a:r>
              <a:rPr lang="en-US" sz="2400" b="1" i="0" kern="1200" dirty="0">
                <a:solidFill>
                  <a:schemeClr val="bg1"/>
                </a:solidFill>
                <a:effectLst/>
                <a:latin typeface="+mn-lt"/>
                <a:ea typeface="+mn-ea"/>
                <a:cs typeface="+mn-cs"/>
              </a:rPr>
              <a:t>neural networks </a:t>
            </a:r>
            <a:r>
              <a:rPr lang="en-US" sz="2400" b="0" i="0" kern="1200" dirty="0">
                <a:solidFill>
                  <a:schemeClr val="tx1"/>
                </a:solidFill>
                <a:effectLst/>
                <a:latin typeface="+mn-lt"/>
                <a:ea typeface="+mn-ea"/>
                <a:cs typeface="+mn-cs"/>
              </a:rPr>
              <a:t>capable of explaining why they make their decisions and showing users the data that plays the most important role in its decision-making process.</a:t>
            </a:r>
            <a:endParaRPr lang="en-US" dirty="0"/>
          </a:p>
        </p:txBody>
      </p:sp>
    </p:spTree>
    <p:extLst>
      <p:ext uri="{BB962C8B-B14F-4D97-AF65-F5344CB8AC3E}">
        <p14:creationId xmlns:p14="http://schemas.microsoft.com/office/powerpoint/2010/main" val="5996027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342AA-56AF-AE60-B5FB-EECE1FACCC6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09DA85D-5B6D-3771-B4E1-356C5853A633}"/>
              </a:ext>
            </a:extLst>
          </p:cNvPr>
          <p:cNvSpPr>
            <a:spLocks noGrp="1"/>
          </p:cNvSpPr>
          <p:nvPr>
            <p:ph idx="1"/>
          </p:nvPr>
        </p:nvSpPr>
        <p:spPr/>
        <p:txBody>
          <a:bodyPr/>
          <a:lstStyle/>
          <a:p>
            <a:pPr algn="l" fontAlgn="base">
              <a:buFont typeface="Arial" panose="020B0604020202020204" pitchFamily="34" charset="0"/>
              <a:buChar char="•"/>
            </a:pPr>
            <a:r>
              <a:rPr lang="en-US" b="0" i="0" dirty="0">
                <a:effectLst/>
                <a:latin typeface="georgia" panose="02040502050405020303" pitchFamily="18" charset="0"/>
              </a:rPr>
              <a:t>Voice recognition</a:t>
            </a:r>
          </a:p>
          <a:p>
            <a:pPr algn="l" fontAlgn="base">
              <a:buFont typeface="Arial" panose="020B0604020202020204" pitchFamily="34" charset="0"/>
              <a:buChar char="•"/>
            </a:pPr>
            <a:r>
              <a:rPr lang="en-US" b="0" i="0" dirty="0">
                <a:effectLst/>
                <a:latin typeface="georgia" panose="02040502050405020303" pitchFamily="18" charset="0"/>
              </a:rPr>
              <a:t>Image recognition</a:t>
            </a:r>
          </a:p>
          <a:p>
            <a:pPr algn="l" fontAlgn="base">
              <a:buFont typeface="Arial" panose="020B0604020202020204" pitchFamily="34" charset="0"/>
              <a:buChar char="•"/>
            </a:pPr>
            <a:r>
              <a:rPr lang="en-US" b="0" i="0" dirty="0">
                <a:effectLst/>
                <a:latin typeface="georgia" panose="02040502050405020303" pitchFamily="18" charset="0"/>
              </a:rPr>
              <a:t>Speech recognition</a:t>
            </a:r>
          </a:p>
          <a:p>
            <a:pPr algn="l" fontAlgn="base">
              <a:buFont typeface="Arial" panose="020B0604020202020204" pitchFamily="34" charset="0"/>
              <a:buChar char="•"/>
            </a:pPr>
            <a:r>
              <a:rPr lang="en-US" b="0" i="0" dirty="0">
                <a:effectLst/>
                <a:latin typeface="georgia" panose="02040502050405020303" pitchFamily="18" charset="0"/>
              </a:rPr>
              <a:t>Language translation</a:t>
            </a:r>
          </a:p>
          <a:p>
            <a:pPr algn="l" fontAlgn="base">
              <a:buFont typeface="Arial" panose="020B0604020202020204" pitchFamily="34" charset="0"/>
              <a:buChar char="•"/>
            </a:pPr>
            <a:r>
              <a:rPr lang="en-US" b="0" i="0" dirty="0">
                <a:effectLst/>
                <a:latin typeface="georgia" panose="02040502050405020303" pitchFamily="18" charset="0"/>
              </a:rPr>
              <a:t>Pattern recognition</a:t>
            </a:r>
          </a:p>
          <a:p>
            <a:pPr algn="l" fontAlgn="base">
              <a:buFont typeface="Arial" panose="020B0604020202020204" pitchFamily="34" charset="0"/>
              <a:buChar char="•"/>
            </a:pPr>
            <a:r>
              <a:rPr lang="en-US" b="0" i="0" dirty="0">
                <a:effectLst/>
                <a:latin typeface="georgia" panose="02040502050405020303" pitchFamily="18" charset="0"/>
              </a:rPr>
              <a:t>Anomaly detection</a:t>
            </a:r>
          </a:p>
          <a:p>
            <a:endParaRPr lang="en-US" dirty="0"/>
          </a:p>
        </p:txBody>
      </p:sp>
    </p:spTree>
    <p:extLst>
      <p:ext uri="{BB962C8B-B14F-4D97-AF65-F5344CB8AC3E}">
        <p14:creationId xmlns:p14="http://schemas.microsoft.com/office/powerpoint/2010/main" val="86378251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47F59-A8DE-CF7B-53FC-1B9F24051D07}"/>
              </a:ext>
            </a:extLst>
          </p:cNvPr>
          <p:cNvSpPr>
            <a:spLocks noGrp="1"/>
          </p:cNvSpPr>
          <p:nvPr>
            <p:ph type="title"/>
          </p:nvPr>
        </p:nvSpPr>
        <p:spPr/>
        <p:txBody>
          <a:bodyPr/>
          <a:lstStyle/>
          <a:p>
            <a:r>
              <a:rPr lang="en-US" dirty="0"/>
              <a:t>Music Creation</a:t>
            </a:r>
          </a:p>
        </p:txBody>
      </p:sp>
      <p:sp>
        <p:nvSpPr>
          <p:cNvPr id="3" name="Content Placeholder 2">
            <a:extLst>
              <a:ext uri="{FF2B5EF4-FFF2-40B4-BE49-F238E27FC236}">
                <a16:creationId xmlns:a16="http://schemas.microsoft.com/office/drawing/2014/main" id="{DC10098B-5193-1399-04CB-D283B2A30B14}"/>
              </a:ext>
            </a:extLst>
          </p:cNvPr>
          <p:cNvSpPr>
            <a:spLocks noGrp="1"/>
          </p:cNvSpPr>
          <p:nvPr>
            <p:ph idx="1"/>
          </p:nvPr>
        </p:nvSpPr>
        <p:spPr/>
        <p:txBody>
          <a:bodyPr/>
          <a:lstStyle/>
          <a:p>
            <a:pPr lvl="0"/>
            <a:r>
              <a:rPr lang="en-US" dirty="0"/>
              <a:t>4 min</a:t>
            </a:r>
          </a:p>
          <a:p>
            <a:pPr lvl="0"/>
            <a:r>
              <a:rPr lang="en-US" dirty="0"/>
              <a:t>10 instruments</a:t>
            </a:r>
          </a:p>
          <a:p>
            <a:pPr lvl="0"/>
            <a:r>
              <a:rPr lang="en-US" dirty="0"/>
              <a:t>Muse Net</a:t>
            </a:r>
          </a:p>
        </p:txBody>
      </p:sp>
    </p:spTree>
    <p:extLst>
      <p:ext uri="{BB962C8B-B14F-4D97-AF65-F5344CB8AC3E}">
        <p14:creationId xmlns:p14="http://schemas.microsoft.com/office/powerpoint/2010/main" val="230044550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212E0-3CF5-C815-0EDE-5881FD8F4D7B}"/>
              </a:ext>
            </a:extLst>
          </p:cNvPr>
          <p:cNvSpPr>
            <a:spLocks noGrp="1"/>
          </p:cNvSpPr>
          <p:nvPr>
            <p:ph type="title"/>
          </p:nvPr>
        </p:nvSpPr>
        <p:spPr/>
        <p:txBody>
          <a:bodyPr/>
          <a:lstStyle/>
          <a:p>
            <a:r>
              <a:rPr lang="en-US" dirty="0"/>
              <a:t>Convolutional Neural Network </a:t>
            </a:r>
          </a:p>
        </p:txBody>
      </p:sp>
      <p:sp>
        <p:nvSpPr>
          <p:cNvPr id="5" name="Content Placeholder 4">
            <a:extLst>
              <a:ext uri="{FF2B5EF4-FFF2-40B4-BE49-F238E27FC236}">
                <a16:creationId xmlns:a16="http://schemas.microsoft.com/office/drawing/2014/main" id="{44034594-34AF-AB10-E34E-5C92243515E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7241002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AEE09-B53A-9E70-2E1F-9D3D5ADDF608}"/>
              </a:ext>
            </a:extLst>
          </p:cNvPr>
          <p:cNvSpPr>
            <a:spLocks noGrp="1"/>
          </p:cNvSpPr>
          <p:nvPr>
            <p:ph type="title"/>
          </p:nvPr>
        </p:nvSpPr>
        <p:spPr/>
        <p:txBody>
          <a:bodyPr/>
          <a:lstStyle/>
          <a:p>
            <a:r>
              <a:rPr lang="en-US" dirty="0"/>
              <a:t>Mathematics</a:t>
            </a:r>
          </a:p>
        </p:txBody>
      </p:sp>
      <p:pic>
        <p:nvPicPr>
          <p:cNvPr id="14338" name="Picture 2" descr="The Mathematics Behind Deep Learning">
            <a:extLst>
              <a:ext uri="{FF2B5EF4-FFF2-40B4-BE49-F238E27FC236}">
                <a16:creationId xmlns:a16="http://schemas.microsoft.com/office/drawing/2014/main" id="{FD11919F-29C9-1E1A-2D32-B6D063A67E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3527" y="1953102"/>
            <a:ext cx="6129479" cy="415167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hapter 7 : Artificial neural networks with Math. | by Madhu Sanjeevi (  Mady ) | Deep Math Machine learning.ai | Medium">
            <a:extLst>
              <a:ext uri="{FF2B5EF4-FFF2-40B4-BE49-F238E27FC236}">
                <a16:creationId xmlns:a16="http://schemas.microsoft.com/office/drawing/2014/main" id="{92C9B0C7-CB8D-27F4-3B83-6FAA78AA22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67" y="3347884"/>
            <a:ext cx="6362749" cy="3510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77735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4664A-2A39-E0B4-8AB7-C46E7EBFED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E0F9CD-CC05-E745-9E9B-CD4C367D3F6B}"/>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0" i="0" kern="1200" dirty="0">
                <a:solidFill>
                  <a:schemeClr val="tx1"/>
                </a:solidFill>
                <a:effectLst/>
                <a:latin typeface="+mj-lt"/>
                <a:ea typeface="+mj-ea"/>
                <a:cs typeface="+mj-cs"/>
              </a:rPr>
              <a:t>Autoencoder Neural Networks</a:t>
            </a:r>
            <a:endParaRPr lang="en-US" dirty="0"/>
          </a:p>
        </p:txBody>
      </p:sp>
      <p:sp>
        <p:nvSpPr>
          <p:cNvPr id="3" name="Content Placeholder 2">
            <a:extLst>
              <a:ext uri="{FF2B5EF4-FFF2-40B4-BE49-F238E27FC236}">
                <a16:creationId xmlns:a16="http://schemas.microsoft.com/office/drawing/2014/main" id="{4CD016E7-435D-4AC2-AB55-E23C6A912844}"/>
              </a:ext>
            </a:extLst>
          </p:cNvPr>
          <p:cNvSpPr>
            <a:spLocks noGrp="1"/>
          </p:cNvSpPr>
          <p:nvPr>
            <p:ph idx="1"/>
          </p:nvPr>
        </p:nvSpPr>
        <p:spPr/>
        <p:txBody>
          <a:bodyPr>
            <a:normAutofit/>
          </a:bodyPr>
          <a:lstStyle/>
          <a:p>
            <a:pPr fontAlgn="base"/>
            <a:r>
              <a:rPr lang="en-US" sz="2400" b="0" i="0" kern="1200" dirty="0">
                <a:effectLst/>
                <a:latin typeface="+mn-lt"/>
                <a:ea typeface="+mn-ea"/>
                <a:cs typeface="+mn-cs"/>
              </a:rPr>
              <a:t>Autoencoder neural networks are commonly used in applications such as </a:t>
            </a:r>
            <a:r>
              <a:rPr lang="en-US" sz="2400" b="1" i="0" kern="1200" dirty="0">
                <a:effectLst/>
                <a:latin typeface="+mn-lt"/>
                <a:ea typeface="+mn-ea"/>
                <a:cs typeface="+mn-cs"/>
              </a:rPr>
              <a:t>data compression</a:t>
            </a:r>
            <a:r>
              <a:rPr lang="en-US" sz="2400" b="0" i="0" kern="1200" dirty="0">
                <a:effectLst/>
                <a:latin typeface="+mn-lt"/>
                <a:ea typeface="+mn-ea"/>
                <a:cs typeface="+mn-cs"/>
              </a:rPr>
              <a:t>, </a:t>
            </a:r>
            <a:r>
              <a:rPr lang="en-US" sz="2400" b="1" i="0" kern="1200" dirty="0">
                <a:effectLst/>
                <a:latin typeface="+mn-lt"/>
                <a:ea typeface="+mn-ea"/>
                <a:cs typeface="+mn-cs"/>
              </a:rPr>
              <a:t>image denoising, </a:t>
            </a:r>
            <a:r>
              <a:rPr lang="en-US" sz="2400" b="0" i="0" kern="1200" dirty="0">
                <a:effectLst/>
                <a:latin typeface="+mn-lt"/>
                <a:ea typeface="+mn-ea"/>
                <a:cs typeface="+mn-cs"/>
              </a:rPr>
              <a:t>and anomaly </a:t>
            </a:r>
            <a:r>
              <a:rPr lang="en-US" sz="2400" b="1" i="0" kern="1200" dirty="0">
                <a:effectLst/>
                <a:latin typeface="+mn-lt"/>
                <a:ea typeface="+mn-ea"/>
                <a:cs typeface="+mn-cs"/>
              </a:rPr>
              <a:t>detection</a:t>
            </a:r>
            <a:r>
              <a:rPr lang="en-US" sz="2400" b="0" i="0" kern="1200" dirty="0">
                <a:effectLst/>
                <a:latin typeface="+mn-lt"/>
                <a:ea typeface="+mn-ea"/>
                <a:cs typeface="+mn-cs"/>
              </a:rPr>
              <a:t>. For example, </a:t>
            </a:r>
            <a:r>
              <a:rPr lang="en-US" sz="2400" b="0" i="0" u="none" strike="noStrike" kern="1200" dirty="0">
                <a:effectLst/>
                <a:latin typeface="+mn-lt"/>
                <a:ea typeface="+mn-ea"/>
                <a:cs typeface="+mn-cs"/>
              </a:rPr>
              <a:t>NASA uses an autoencoder algorithm</a:t>
            </a:r>
            <a:r>
              <a:rPr lang="en-US" sz="2400" b="0" i="0" kern="1200" dirty="0">
                <a:effectLst/>
                <a:latin typeface="+mn-lt"/>
                <a:ea typeface="+mn-ea"/>
                <a:cs typeface="+mn-cs"/>
              </a:rPr>
              <a:t> to detect anomalies in spacecraft sensor data.</a:t>
            </a:r>
          </a:p>
          <a:p>
            <a:endParaRPr lang="en-US" dirty="0"/>
          </a:p>
        </p:txBody>
      </p:sp>
      <p:pic>
        <p:nvPicPr>
          <p:cNvPr id="22530" name="Picture 2" descr="NASA Meatball Type I">
            <a:extLst>
              <a:ext uri="{FF2B5EF4-FFF2-40B4-BE49-F238E27FC236}">
                <a16:creationId xmlns:a16="http://schemas.microsoft.com/office/drawing/2014/main" id="{C1C179C9-ADA1-BC7B-92D2-1F9FA703D5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0919" y="0"/>
            <a:ext cx="2485380" cy="2485380"/>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Nautilus-X - Wikipedia">
            <a:extLst>
              <a:ext uri="{FF2B5EF4-FFF2-40B4-BE49-F238E27FC236}">
                <a16:creationId xmlns:a16="http://schemas.microsoft.com/office/drawing/2014/main" id="{779E7D9D-0B1F-BBA1-FE67-0788F6B9B3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3814" y="3621832"/>
            <a:ext cx="4426941" cy="3236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08284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31262-1E60-C909-E458-2FA1ADE05F45}"/>
              </a:ext>
            </a:extLst>
          </p:cNvPr>
          <p:cNvSpPr>
            <a:spLocks noGrp="1"/>
          </p:cNvSpPr>
          <p:nvPr>
            <p:ph type="title"/>
          </p:nvPr>
        </p:nvSpPr>
        <p:spPr/>
        <p:txBody>
          <a:bodyPr/>
          <a:lstStyle/>
          <a:p>
            <a:r>
              <a:rPr lang="en-US" dirty="0"/>
              <a:t>Where is all the math happening?</a:t>
            </a:r>
          </a:p>
        </p:txBody>
      </p:sp>
      <p:pic>
        <p:nvPicPr>
          <p:cNvPr id="17412" name="Picture 4" descr="Deep Learning: Overview of Neurons and Activation Functions | by Stacey  Ronaghan | Medium">
            <a:extLst>
              <a:ext uri="{FF2B5EF4-FFF2-40B4-BE49-F238E27FC236}">
                <a16:creationId xmlns:a16="http://schemas.microsoft.com/office/drawing/2014/main" id="{6AA5C2F4-8A22-4A58-A38B-6B66C07518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0997" y="2048029"/>
            <a:ext cx="7579311" cy="4655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05966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8B840-0A6D-8824-926B-6E81520A0D39}"/>
              </a:ext>
            </a:extLst>
          </p:cNvPr>
          <p:cNvSpPr>
            <a:spLocks noGrp="1"/>
          </p:cNvSpPr>
          <p:nvPr>
            <p:ph type="title"/>
          </p:nvPr>
        </p:nvSpPr>
        <p:spPr/>
        <p:txBody>
          <a:bodyPr/>
          <a:lstStyle/>
          <a:p>
            <a:endParaRPr lang="en-US" dirty="0"/>
          </a:p>
        </p:txBody>
      </p:sp>
      <p:pic>
        <p:nvPicPr>
          <p:cNvPr id="2050" name="Picture 2" descr="What Is a Neural Network and its Types?-">
            <a:extLst>
              <a:ext uri="{FF2B5EF4-FFF2-40B4-BE49-F238E27FC236}">
                <a16:creationId xmlns:a16="http://schemas.microsoft.com/office/drawing/2014/main" id="{512B56F1-078E-EBD4-5AAD-0FEECC0DEF9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4794" y="2139618"/>
            <a:ext cx="9394722" cy="4572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65606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6A40E-1593-2E51-3DC0-DE01C9054F08}"/>
              </a:ext>
            </a:extLst>
          </p:cNvPr>
          <p:cNvSpPr>
            <a:spLocks noGrp="1"/>
          </p:cNvSpPr>
          <p:nvPr>
            <p:ph type="title"/>
          </p:nvPr>
        </p:nvSpPr>
        <p:spPr/>
        <p:txBody>
          <a:bodyPr/>
          <a:lstStyle/>
          <a:p>
            <a:r>
              <a:rPr lang="en-US" dirty="0"/>
              <a:t>Why do we call them neurons?</a:t>
            </a:r>
          </a:p>
        </p:txBody>
      </p:sp>
      <p:pic>
        <p:nvPicPr>
          <p:cNvPr id="8" name="Content Placeholder 7">
            <a:extLst>
              <a:ext uri="{FF2B5EF4-FFF2-40B4-BE49-F238E27FC236}">
                <a16:creationId xmlns:a16="http://schemas.microsoft.com/office/drawing/2014/main" id="{CE8FA219-A081-405D-9591-989895202C62}"/>
              </a:ext>
            </a:extLst>
          </p:cNvPr>
          <p:cNvPicPr>
            <a:picLocks noGrp="1" noChangeAspect="1"/>
          </p:cNvPicPr>
          <p:nvPr>
            <p:ph idx="1"/>
          </p:nvPr>
        </p:nvPicPr>
        <p:blipFill>
          <a:blip r:embed="rId2"/>
          <a:stretch>
            <a:fillRect/>
          </a:stretch>
        </p:blipFill>
        <p:spPr bwMode="auto">
          <a:xfrm>
            <a:off x="464946" y="2108200"/>
            <a:ext cx="11262108" cy="4500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35160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7F163-5BBD-22B9-36D0-AF20283230A0}"/>
              </a:ext>
            </a:extLst>
          </p:cNvPr>
          <p:cNvSpPr>
            <a:spLocks noGrp="1"/>
          </p:cNvSpPr>
          <p:nvPr>
            <p:ph type="title"/>
          </p:nvPr>
        </p:nvSpPr>
        <p:spPr/>
        <p:txBody>
          <a:bodyPr/>
          <a:lstStyle/>
          <a:p>
            <a:r>
              <a:rPr lang="en-US" dirty="0"/>
              <a:t>What are Neurons?</a:t>
            </a:r>
          </a:p>
        </p:txBody>
      </p:sp>
      <p:sp>
        <p:nvSpPr>
          <p:cNvPr id="3" name="Content Placeholder 2">
            <a:extLst>
              <a:ext uri="{FF2B5EF4-FFF2-40B4-BE49-F238E27FC236}">
                <a16:creationId xmlns:a16="http://schemas.microsoft.com/office/drawing/2014/main" id="{0C1F440D-568F-6AB5-2800-374888CB63A6}"/>
              </a:ext>
            </a:extLst>
          </p:cNvPr>
          <p:cNvSpPr>
            <a:spLocks noGrp="1"/>
          </p:cNvSpPr>
          <p:nvPr>
            <p:ph idx="1"/>
          </p:nvPr>
        </p:nvSpPr>
        <p:spPr/>
        <p:txBody>
          <a:bodyPr/>
          <a:lstStyle/>
          <a:p>
            <a:r>
              <a:rPr lang="en-US" dirty="0"/>
              <a:t>Container or box</a:t>
            </a:r>
          </a:p>
          <a:p>
            <a:r>
              <a:rPr lang="en-US" dirty="0"/>
              <a:t>One piece of information</a:t>
            </a:r>
          </a:p>
          <a:p>
            <a:endParaRPr lang="en-US" dirty="0"/>
          </a:p>
          <a:p>
            <a:r>
              <a:rPr lang="en-US" dirty="0"/>
              <a:t>Holds gray scale value of each of the pixel (1024)</a:t>
            </a:r>
          </a:p>
          <a:p>
            <a:r>
              <a:rPr lang="en-US" dirty="0"/>
              <a:t>Activation</a:t>
            </a:r>
          </a:p>
          <a:p>
            <a:r>
              <a:rPr lang="en-US" dirty="0"/>
              <a:t>The brighter the pixel, the Higher number </a:t>
            </a:r>
          </a:p>
        </p:txBody>
      </p:sp>
    </p:spTree>
    <p:extLst>
      <p:ext uri="{BB962C8B-B14F-4D97-AF65-F5344CB8AC3E}">
        <p14:creationId xmlns:p14="http://schemas.microsoft.com/office/powerpoint/2010/main" val="163711732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96AB3-B328-7903-BB06-5AA5A8BE674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D0A7920-2156-95D0-0ACE-8D0CC814CA0D}"/>
              </a:ext>
            </a:extLst>
          </p:cNvPr>
          <p:cNvSpPr>
            <a:spLocks noGrp="1"/>
          </p:cNvSpPr>
          <p:nvPr>
            <p:ph idx="1"/>
          </p:nvPr>
        </p:nvSpPr>
        <p:spPr/>
        <p:txBody>
          <a:bodyPr/>
          <a:lstStyle/>
          <a:p>
            <a:endParaRPr lang="en-US"/>
          </a:p>
        </p:txBody>
      </p:sp>
      <p:pic>
        <p:nvPicPr>
          <p:cNvPr id="15362" name="Picture 2" descr="The Basics of Neural Networks (Neural Network Series) — Part 1 | by Kiprono  Elijah Koech | Towards Data Science">
            <a:extLst>
              <a:ext uri="{FF2B5EF4-FFF2-40B4-BE49-F238E27FC236}">
                <a16:creationId xmlns:a16="http://schemas.microsoft.com/office/drawing/2014/main" id="{881790DA-8BDB-63FF-7BC7-CBE220531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33" y="-58994"/>
            <a:ext cx="12335109" cy="7043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44423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0ABF2-E95F-53C9-926F-E4F899EEDA24}"/>
              </a:ext>
            </a:extLst>
          </p:cNvPr>
          <p:cNvSpPr>
            <a:spLocks noGrp="1"/>
          </p:cNvSpPr>
          <p:nvPr>
            <p:ph type="title"/>
          </p:nvPr>
        </p:nvSpPr>
        <p:spPr/>
        <p:txBody>
          <a:bodyPr/>
          <a:lstStyle/>
          <a:p>
            <a:endParaRPr lang="en-US" dirty="0"/>
          </a:p>
        </p:txBody>
      </p:sp>
      <p:pic>
        <p:nvPicPr>
          <p:cNvPr id="1026" name="Picture 2" descr="Deep Neural Network guida essenziale per analisi avanzata dei dati - Big  Data 4Innovation">
            <a:extLst>
              <a:ext uri="{FF2B5EF4-FFF2-40B4-BE49-F238E27FC236}">
                <a16:creationId xmlns:a16="http://schemas.microsoft.com/office/drawing/2014/main" id="{CFE00216-90F1-80BD-8019-A50C520A8F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3935" y="1689792"/>
            <a:ext cx="6457950" cy="477202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E05EBD5B-335B-A203-9FF9-9F2DC2806626}"/>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86944114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ep Neural Network guida essenziale per analisi avanzata dei dati - Big  Data 4Innovation">
            <a:extLst>
              <a:ext uri="{FF2B5EF4-FFF2-40B4-BE49-F238E27FC236}">
                <a16:creationId xmlns:a16="http://schemas.microsoft.com/office/drawing/2014/main" id="{CFE00216-90F1-80BD-8019-A50C520A8F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556" y="232980"/>
            <a:ext cx="8813079" cy="6512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22413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C4F4E-7531-C8C5-E23F-224B22A0E16A}"/>
              </a:ext>
            </a:extLst>
          </p:cNvPr>
          <p:cNvSpPr>
            <a:spLocks noGrp="1"/>
          </p:cNvSpPr>
          <p:nvPr>
            <p:ph type="title"/>
          </p:nvPr>
        </p:nvSpPr>
        <p:spPr>
          <a:xfrm>
            <a:off x="420329" y="2869895"/>
            <a:ext cx="9873853" cy="1090788"/>
          </a:xfrm>
        </p:spPr>
        <p:txBody>
          <a:bodyPr/>
          <a:lstStyle/>
          <a:p>
            <a:r>
              <a:rPr lang="en-US" dirty="0"/>
              <a:t>Think of writing a program to implement this! </a:t>
            </a:r>
          </a:p>
        </p:txBody>
      </p:sp>
    </p:spTree>
    <p:extLst>
      <p:ext uri="{BB962C8B-B14F-4D97-AF65-F5344CB8AC3E}">
        <p14:creationId xmlns:p14="http://schemas.microsoft.com/office/powerpoint/2010/main" val="32940081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a programmer crying in agony in their room&quot; | HackerNoon">
            <a:extLst>
              <a:ext uri="{FF2B5EF4-FFF2-40B4-BE49-F238E27FC236}">
                <a16:creationId xmlns:a16="http://schemas.microsoft.com/office/drawing/2014/main" id="{5CDCDD81-3DE0-EDDE-4E41-96F61ACA7D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19" y="-1"/>
            <a:ext cx="12140381" cy="8093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69000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C69363-B0CB-AB18-771C-33B952728A65}"/>
              </a:ext>
            </a:extLst>
          </p:cNvPr>
          <p:cNvSpPr>
            <a:spLocks noGrp="1"/>
          </p:cNvSpPr>
          <p:nvPr>
            <p:ph type="title"/>
          </p:nvPr>
        </p:nvSpPr>
        <p:spPr/>
        <p:txBody>
          <a:bodyPr/>
          <a:lstStyle/>
          <a:p>
            <a:pPr algn="ctr"/>
            <a:r>
              <a:rPr lang="en-US" dirty="0"/>
              <a:t>Bye</a:t>
            </a:r>
          </a:p>
        </p:txBody>
      </p:sp>
      <p:sp>
        <p:nvSpPr>
          <p:cNvPr id="5" name="Text Placeholder 4">
            <a:extLst>
              <a:ext uri="{FF2B5EF4-FFF2-40B4-BE49-F238E27FC236}">
                <a16:creationId xmlns:a16="http://schemas.microsoft.com/office/drawing/2014/main" id="{7B72DC52-8755-1124-F6DE-B4104ED7BC4C}"/>
              </a:ext>
            </a:extLst>
          </p:cNvPr>
          <p:cNvSpPr>
            <a:spLocks noGrp="1"/>
          </p:cNvSpPr>
          <p:nvPr>
            <p:ph type="body" idx="1"/>
          </p:nvPr>
        </p:nvSpPr>
        <p:spPr/>
        <p:txBody>
          <a:bodyPr/>
          <a:lstStyle/>
          <a:p>
            <a:endParaRPr lang="en-US"/>
          </a:p>
        </p:txBody>
      </p:sp>
      <p:pic>
        <p:nvPicPr>
          <p:cNvPr id="3074" name="Picture 2" descr="deep neural network examples from real-life">
            <a:extLst>
              <a:ext uri="{FF2B5EF4-FFF2-40B4-BE49-F238E27FC236}">
                <a16:creationId xmlns:a16="http://schemas.microsoft.com/office/drawing/2014/main" id="{5C0F0BF5-C0B8-CD1E-B554-FE71368424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573" y="1586345"/>
            <a:ext cx="9369563" cy="3542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83025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13D6-3762-3570-C76E-A6CC906F691F}"/>
              </a:ext>
            </a:extLst>
          </p:cNvPr>
          <p:cNvSpPr>
            <a:spLocks noGrp="1"/>
          </p:cNvSpPr>
          <p:nvPr>
            <p:ph type="title"/>
          </p:nvPr>
        </p:nvSpPr>
        <p:spPr>
          <a:xfrm>
            <a:off x="1141413" y="618518"/>
            <a:ext cx="9905998" cy="1478570"/>
          </a:xfrm>
        </p:spPr>
        <p:txBody>
          <a:bodyPr/>
          <a:lstStyle/>
          <a:p>
            <a:pPr lvl="0"/>
            <a:r>
              <a:rPr lang="en-US" dirty="0"/>
              <a:t>Sequence to Sequence Models</a:t>
            </a:r>
          </a:p>
          <a:p>
            <a:endParaRPr lang="en-US" dirty="0"/>
          </a:p>
        </p:txBody>
      </p:sp>
      <p:sp>
        <p:nvSpPr>
          <p:cNvPr id="3" name="Content Placeholder 2">
            <a:extLst>
              <a:ext uri="{FF2B5EF4-FFF2-40B4-BE49-F238E27FC236}">
                <a16:creationId xmlns:a16="http://schemas.microsoft.com/office/drawing/2014/main" id="{37B4F436-9AAE-870F-B18D-B73ECF484BF9}"/>
              </a:ext>
            </a:extLst>
          </p:cNvPr>
          <p:cNvSpPr>
            <a:spLocks noGrp="1"/>
          </p:cNvSpPr>
          <p:nvPr>
            <p:ph idx="1"/>
          </p:nvPr>
        </p:nvSpPr>
        <p:spPr>
          <a:xfrm>
            <a:off x="1141413" y="1856509"/>
            <a:ext cx="9906000" cy="4620491"/>
          </a:xfrm>
        </p:spPr>
        <p:txBody>
          <a:bodyPr>
            <a:normAutofit fontScale="70000" lnSpcReduction="20000"/>
          </a:bodyPr>
          <a:lstStyle/>
          <a:p>
            <a:r>
              <a:rPr lang="en-US" dirty="0"/>
              <a:t>Seq2Seq models are a type of neural network that uses deep learning techniques to enable machines to </a:t>
            </a:r>
            <a:r>
              <a:rPr lang="en-US" b="1" dirty="0">
                <a:solidFill>
                  <a:srgbClr val="FFFF00"/>
                </a:solidFill>
              </a:rPr>
              <a:t>understand and generate natural language</a:t>
            </a:r>
            <a:r>
              <a:rPr lang="en-US" dirty="0"/>
              <a:t>. They consist of an encoder and a decoder, which convert one sequence of data into another. This type of network is often used in machine translation, summarization, and conversation systems.</a:t>
            </a:r>
          </a:p>
          <a:p>
            <a:r>
              <a:rPr lang="en-US" dirty="0"/>
              <a:t>One of the most common applications of Seq2Seq models is </a:t>
            </a:r>
            <a:r>
              <a:rPr lang="en-US" b="1" dirty="0">
                <a:solidFill>
                  <a:srgbClr val="FFFF00"/>
                </a:solidFill>
              </a:rPr>
              <a:t>machine translation</a:t>
            </a:r>
            <a:r>
              <a:rPr lang="en-US" dirty="0"/>
              <a:t>, where the encoder takes the source language and converts it into a vector representation, which the decoder then uses to generate the corresponding text in the target language. Seq2Seq models have been used to develop state-of-the-art machine translation systems, such as Google Translate and </a:t>
            </a:r>
            <a:r>
              <a:rPr lang="en-US" dirty="0" err="1"/>
              <a:t>DeepL</a:t>
            </a:r>
            <a:r>
              <a:rPr lang="en-US" dirty="0"/>
              <a:t>.</a:t>
            </a:r>
          </a:p>
          <a:p>
            <a:r>
              <a:rPr lang="en-US" dirty="0"/>
              <a:t>Another application of Seq2Seq models is in</a:t>
            </a:r>
            <a:r>
              <a:rPr lang="en-US" b="1" dirty="0">
                <a:solidFill>
                  <a:srgbClr val="FFFF00"/>
                </a:solidFill>
              </a:rPr>
              <a:t> summarization</a:t>
            </a:r>
            <a:r>
              <a:rPr lang="en-US" dirty="0"/>
              <a:t>, where the encoder takes a long document and generates a shorter summary. These models have also been used in chatbots and other conversational agents to generate responses to user input.</a:t>
            </a:r>
          </a:p>
          <a:p>
            <a:r>
              <a:rPr lang="en-US" dirty="0">
                <a:solidFill>
                  <a:srgbClr val="FFFF00"/>
                </a:solidFill>
              </a:rPr>
              <a:t>Seq2Seq models work by first encoding the input sequence into a fixed-length vector representation, which captures the meaning of the sequence. The decoder then uses this vector to generate the output sequence one element at a time, predicting the next element based on the previous one and the context vector.</a:t>
            </a:r>
          </a:p>
          <a:p>
            <a:endParaRPr lang="en-US" dirty="0"/>
          </a:p>
        </p:txBody>
      </p:sp>
      <p:sp>
        <p:nvSpPr>
          <p:cNvPr id="6" name="Arrow: Down 5">
            <a:extLst>
              <a:ext uri="{FF2B5EF4-FFF2-40B4-BE49-F238E27FC236}">
                <a16:creationId xmlns:a16="http://schemas.microsoft.com/office/drawing/2014/main" id="{434BC38A-E5DE-5ABA-23CF-6EBC3DAEA36D}"/>
              </a:ext>
            </a:extLst>
          </p:cNvPr>
          <p:cNvSpPr/>
          <p:nvPr/>
        </p:nvSpPr>
        <p:spPr>
          <a:xfrm rot="1879802">
            <a:off x="8436851" y="1118614"/>
            <a:ext cx="428135" cy="212207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382D403B-7233-303D-D1CF-DB68046286A4}"/>
              </a:ext>
            </a:extLst>
          </p:cNvPr>
          <p:cNvSpPr/>
          <p:nvPr/>
        </p:nvSpPr>
        <p:spPr>
          <a:xfrm rot="19143935">
            <a:off x="4966388" y="2078968"/>
            <a:ext cx="428135" cy="25110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940476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ulling My Hair Out GIFs | Tenor">
            <a:extLst>
              <a:ext uri="{FF2B5EF4-FFF2-40B4-BE49-F238E27FC236}">
                <a16:creationId xmlns:a16="http://schemas.microsoft.com/office/drawing/2014/main" id="{B0147174-D17F-A6B2-86CE-8B603533AD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4330" y="2568286"/>
            <a:ext cx="186690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ulling My Hair Out GIFs | Tenor">
            <a:extLst>
              <a:ext uri="{FF2B5EF4-FFF2-40B4-BE49-F238E27FC236}">
                <a16:creationId xmlns:a16="http://schemas.microsoft.com/office/drawing/2014/main" id="{337CDB09-17CA-F50C-BA59-76164AD1A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3631" y="2876550"/>
            <a:ext cx="186690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ulling My Hair Out GIFs | Tenor">
            <a:extLst>
              <a:ext uri="{FF2B5EF4-FFF2-40B4-BE49-F238E27FC236}">
                <a16:creationId xmlns:a16="http://schemas.microsoft.com/office/drawing/2014/main" id="{613D4833-0F8D-1B21-073B-24FF25DE77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390" y="274493"/>
            <a:ext cx="186690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ulling My Hair Out GIFs | Tenor">
            <a:extLst>
              <a:ext uri="{FF2B5EF4-FFF2-40B4-BE49-F238E27FC236}">
                <a16:creationId xmlns:a16="http://schemas.microsoft.com/office/drawing/2014/main" id="{F378912C-64D6-1C04-5080-01A280B2CC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51" y="4535632"/>
            <a:ext cx="186690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Pulling My Hair Out GIFs | Tenor">
            <a:extLst>
              <a:ext uri="{FF2B5EF4-FFF2-40B4-BE49-F238E27FC236}">
                <a16:creationId xmlns:a16="http://schemas.microsoft.com/office/drawing/2014/main" id="{CD1CB69F-4CF4-F48D-30EB-444F3CAB89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2324" y="1070263"/>
            <a:ext cx="186690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ulling My Hair Out GIFs | Tenor">
            <a:extLst>
              <a:ext uri="{FF2B5EF4-FFF2-40B4-BE49-F238E27FC236}">
                <a16:creationId xmlns:a16="http://schemas.microsoft.com/office/drawing/2014/main" id="{29CBC955-4832-2FA2-AF0C-DA0BDBFDA5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1052" y="4262004"/>
            <a:ext cx="186690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Pulling My Hair Out GIFs | Tenor">
            <a:extLst>
              <a:ext uri="{FF2B5EF4-FFF2-40B4-BE49-F238E27FC236}">
                <a16:creationId xmlns:a16="http://schemas.microsoft.com/office/drawing/2014/main" id="{A472072A-E117-1622-400B-79AA328F46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178" y="1388918"/>
            <a:ext cx="186690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Pulling My Hair Out GIFs | Tenor">
            <a:extLst>
              <a:ext uri="{FF2B5EF4-FFF2-40B4-BE49-F238E27FC236}">
                <a16:creationId xmlns:a16="http://schemas.microsoft.com/office/drawing/2014/main" id="{DE387ED2-C3B6-AACB-C102-C0363E11D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2341" y="3591791"/>
            <a:ext cx="186690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Pulling My Hair Out GIFs | Tenor">
            <a:extLst>
              <a:ext uri="{FF2B5EF4-FFF2-40B4-BE49-F238E27FC236}">
                <a16:creationId xmlns:a16="http://schemas.microsoft.com/office/drawing/2014/main" id="{5CA32954-91AA-8E5B-84AC-2C2B6B2561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0634" y="4094018"/>
            <a:ext cx="186690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Pulling My Hair Out GIFs | Tenor">
            <a:extLst>
              <a:ext uri="{FF2B5EF4-FFF2-40B4-BE49-F238E27FC236}">
                <a16:creationId xmlns:a16="http://schemas.microsoft.com/office/drawing/2014/main" id="{84B7A202-2754-BB05-8255-8AD36C0CA4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0" y="309995"/>
            <a:ext cx="1866900"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85408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ood Night! - Album by Relax Music BGM CHANNEL | Spotify">
            <a:extLst>
              <a:ext uri="{FF2B5EF4-FFF2-40B4-BE49-F238E27FC236}">
                <a16:creationId xmlns:a16="http://schemas.microsoft.com/office/drawing/2014/main" id="{4E4D6C7D-9DC1-524B-B3C2-A5C46F9BC0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0073" y="380999"/>
            <a:ext cx="6483927" cy="6483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97918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When is the Full Moon in November 2023?">
            <a:extLst>
              <a:ext uri="{FF2B5EF4-FFF2-40B4-BE49-F238E27FC236}">
                <a16:creationId xmlns:a16="http://schemas.microsoft.com/office/drawing/2014/main" id="{BF3B5A0B-E5CF-114D-1A93-D073FC8078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6"/>
            <a:ext cx="12192000" cy="6860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14005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8718A-D026-7FFA-E17F-6A685D378136}"/>
              </a:ext>
            </a:extLst>
          </p:cNvPr>
          <p:cNvSpPr>
            <a:spLocks noGrp="1"/>
          </p:cNvSpPr>
          <p:nvPr>
            <p:ph type="title"/>
          </p:nvPr>
        </p:nvSpPr>
        <p:spPr/>
        <p:txBody>
          <a:bodyPr/>
          <a:lstStyle/>
          <a:p>
            <a:r>
              <a:rPr lang="en-US" dirty="0"/>
              <a:t>Modular networks</a:t>
            </a:r>
          </a:p>
        </p:txBody>
      </p:sp>
      <p:sp>
        <p:nvSpPr>
          <p:cNvPr id="3" name="Content Placeholder 2">
            <a:extLst>
              <a:ext uri="{FF2B5EF4-FFF2-40B4-BE49-F238E27FC236}">
                <a16:creationId xmlns:a16="http://schemas.microsoft.com/office/drawing/2014/main" id="{DD2E6478-F628-B2EA-B3DF-2CCA2AE0D84E}"/>
              </a:ext>
            </a:extLst>
          </p:cNvPr>
          <p:cNvSpPr>
            <a:spLocks noGrp="1"/>
          </p:cNvSpPr>
          <p:nvPr>
            <p:ph idx="1"/>
          </p:nvPr>
        </p:nvSpPr>
        <p:spPr>
          <a:xfrm>
            <a:off x="995940" y="1923904"/>
            <a:ext cx="9905999" cy="3541714"/>
          </a:xfrm>
        </p:spPr>
        <p:txBody>
          <a:bodyPr/>
          <a:lstStyle/>
          <a:p>
            <a:r>
              <a:rPr lang="en-US" dirty="0"/>
              <a:t>The team player of neural networks</a:t>
            </a:r>
          </a:p>
        </p:txBody>
      </p:sp>
      <p:pic>
        <p:nvPicPr>
          <p:cNvPr id="4098" name="Picture 2" descr="5 Steps to select a Team Player for a high-performing Team">
            <a:extLst>
              <a:ext uri="{FF2B5EF4-FFF2-40B4-BE49-F238E27FC236}">
                <a16:creationId xmlns:a16="http://schemas.microsoft.com/office/drawing/2014/main" id="{BCFE3987-A5C2-1AA9-6A20-507D908EB5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142" y="2912485"/>
            <a:ext cx="8693549" cy="3577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75563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F3DEE-F91E-2143-A0D1-ACE9047AB909}"/>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0" i="0" kern="1200" dirty="0">
                <a:solidFill>
                  <a:schemeClr val="tx1"/>
                </a:solidFill>
                <a:effectLst/>
                <a:latin typeface="+mj-lt"/>
                <a:ea typeface="+mj-ea"/>
                <a:cs typeface="+mj-cs"/>
              </a:rPr>
              <a:t>Modular Neural Network</a:t>
            </a:r>
            <a:endParaRPr lang="en-US" sz="3600" b="1" i="0" kern="1200" dirty="0">
              <a:solidFill>
                <a:schemeClr val="tx1"/>
              </a:solidFill>
              <a:effectLst/>
              <a:latin typeface="+mj-lt"/>
              <a:ea typeface="+mj-ea"/>
              <a:cs typeface="+mj-cs"/>
            </a:endParaRPr>
          </a:p>
          <a:p>
            <a:endParaRPr lang="en-US" dirty="0"/>
          </a:p>
        </p:txBody>
      </p:sp>
      <p:sp>
        <p:nvSpPr>
          <p:cNvPr id="3" name="Content Placeholder 2">
            <a:extLst>
              <a:ext uri="{FF2B5EF4-FFF2-40B4-BE49-F238E27FC236}">
                <a16:creationId xmlns:a16="http://schemas.microsoft.com/office/drawing/2014/main" id="{95190D1F-44C3-880F-C349-9F0C9D048618}"/>
              </a:ext>
            </a:extLst>
          </p:cNvPr>
          <p:cNvSpPr>
            <a:spLocks noGrp="1"/>
          </p:cNvSpPr>
          <p:nvPr>
            <p:ph idx="1"/>
          </p:nvPr>
        </p:nvSpPr>
        <p:spPr>
          <a:xfrm>
            <a:off x="1141412" y="1558636"/>
            <a:ext cx="9905999" cy="4904509"/>
          </a:xfrm>
        </p:spPr>
        <p:txBody>
          <a:bodyPr>
            <a:normAutofit/>
          </a:bodyPr>
          <a:lstStyle/>
          <a:p>
            <a:pPr fontAlgn="base"/>
            <a:r>
              <a:rPr lang="en-US" sz="1800" b="0" i="0" kern="1200" dirty="0">
                <a:solidFill>
                  <a:schemeClr val="tx1"/>
                </a:solidFill>
                <a:effectLst/>
                <a:latin typeface="+mn-lt"/>
                <a:ea typeface="+mn-ea"/>
                <a:cs typeface="+mn-cs"/>
              </a:rPr>
              <a:t>MNN are a type of neural network that allows multiple networks to </a:t>
            </a:r>
            <a:r>
              <a:rPr lang="en-US" b="1" i="0" kern="1200" dirty="0">
                <a:solidFill>
                  <a:srgbClr val="FFFF00"/>
                </a:solidFill>
                <a:effectLst/>
                <a:latin typeface="+mn-lt"/>
                <a:ea typeface="+mn-ea"/>
                <a:cs typeface="+mn-cs"/>
              </a:rPr>
              <a:t>be combined and work together </a:t>
            </a:r>
            <a:r>
              <a:rPr lang="en-US" sz="1800" b="0" i="0" kern="1200" dirty="0">
                <a:solidFill>
                  <a:schemeClr val="tx1"/>
                </a:solidFill>
                <a:effectLst/>
                <a:latin typeface="+mn-lt"/>
                <a:ea typeface="+mn-ea"/>
                <a:cs typeface="+mn-cs"/>
              </a:rPr>
              <a:t>to solve complex problems. In a modular network, each module is a separate network that is designed to solve a specific subproblem. The outputs from each module are then combined to provide a final output.</a:t>
            </a:r>
          </a:p>
        </p:txBody>
      </p:sp>
    </p:spTree>
    <p:extLst>
      <p:ext uri="{BB962C8B-B14F-4D97-AF65-F5344CB8AC3E}">
        <p14:creationId xmlns:p14="http://schemas.microsoft.com/office/powerpoint/2010/main" val="77854199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D1574-1585-F5D4-51B5-C8C105449B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5C0A2D-F4C7-CB9D-A940-5377F60E7C82}"/>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0" i="0" kern="1200" dirty="0">
                <a:solidFill>
                  <a:schemeClr val="tx1"/>
                </a:solidFill>
                <a:effectLst/>
                <a:latin typeface="+mj-lt"/>
                <a:ea typeface="+mj-ea"/>
                <a:cs typeface="+mj-cs"/>
              </a:rPr>
              <a:t>Modular Neural Network</a:t>
            </a:r>
            <a:endParaRPr lang="en-US" sz="3600" b="1" i="0" kern="1200" dirty="0">
              <a:solidFill>
                <a:schemeClr val="tx1"/>
              </a:solidFill>
              <a:effectLst/>
              <a:latin typeface="+mj-lt"/>
              <a:ea typeface="+mj-ea"/>
              <a:cs typeface="+mj-cs"/>
            </a:endParaRPr>
          </a:p>
          <a:p>
            <a:endParaRPr lang="en-US" dirty="0"/>
          </a:p>
        </p:txBody>
      </p:sp>
      <p:sp>
        <p:nvSpPr>
          <p:cNvPr id="3" name="Content Placeholder 2">
            <a:extLst>
              <a:ext uri="{FF2B5EF4-FFF2-40B4-BE49-F238E27FC236}">
                <a16:creationId xmlns:a16="http://schemas.microsoft.com/office/drawing/2014/main" id="{7AAF7B03-EBA2-E855-F437-7412EB9B671A}"/>
              </a:ext>
            </a:extLst>
          </p:cNvPr>
          <p:cNvSpPr>
            <a:spLocks noGrp="1"/>
          </p:cNvSpPr>
          <p:nvPr>
            <p:ph idx="1"/>
          </p:nvPr>
        </p:nvSpPr>
        <p:spPr>
          <a:xfrm>
            <a:off x="1141412" y="1558636"/>
            <a:ext cx="9905999" cy="4904509"/>
          </a:xfrm>
        </p:spPr>
        <p:txBody>
          <a:bodyPr>
            <a:normAutofit/>
          </a:bodyPr>
          <a:lstStyle/>
          <a:p>
            <a:pPr fontAlgn="base"/>
            <a:r>
              <a:rPr lang="en-US" sz="1800" b="0" i="0" kern="1200" dirty="0">
                <a:solidFill>
                  <a:schemeClr val="tx1"/>
                </a:solidFill>
                <a:effectLst/>
                <a:latin typeface="+mn-lt"/>
                <a:ea typeface="+mn-ea"/>
                <a:cs typeface="+mn-cs"/>
              </a:rPr>
              <a:t>MNNs have been used to solve a wide range of complex problems, including </a:t>
            </a:r>
            <a:r>
              <a:rPr lang="en-US" b="1" i="0" kern="1200" dirty="0">
                <a:solidFill>
                  <a:srgbClr val="FFFF00"/>
                </a:solidFill>
                <a:effectLst/>
                <a:latin typeface="+mn-lt"/>
                <a:ea typeface="+mn-ea"/>
                <a:cs typeface="+mn-cs"/>
              </a:rPr>
              <a:t>computer vision</a:t>
            </a:r>
            <a:r>
              <a:rPr lang="en-US" b="1" i="0" kern="1200" dirty="0">
                <a:solidFill>
                  <a:schemeClr val="tx1"/>
                </a:solidFill>
                <a:effectLst/>
                <a:latin typeface="+mn-lt"/>
                <a:ea typeface="+mn-ea"/>
                <a:cs typeface="+mn-cs"/>
              </a:rPr>
              <a:t>, </a:t>
            </a:r>
            <a:r>
              <a:rPr lang="en-US" b="1" i="0" kern="1200" dirty="0">
                <a:solidFill>
                  <a:srgbClr val="FFFF00"/>
                </a:solidFill>
                <a:effectLst/>
                <a:latin typeface="+mn-lt"/>
                <a:ea typeface="+mn-ea"/>
                <a:cs typeface="+mn-cs"/>
              </a:rPr>
              <a:t>speech recognition</a:t>
            </a:r>
            <a:r>
              <a:rPr lang="en-US" sz="1800" b="0" i="0" kern="1200" dirty="0">
                <a:solidFill>
                  <a:schemeClr val="tx1"/>
                </a:solidFill>
                <a:effectLst/>
                <a:latin typeface="+mn-lt"/>
                <a:ea typeface="+mn-ea"/>
                <a:cs typeface="+mn-cs"/>
              </a:rPr>
              <a:t>, and </a:t>
            </a:r>
            <a:r>
              <a:rPr lang="en-US" b="1" i="0" kern="1200" dirty="0">
                <a:solidFill>
                  <a:srgbClr val="FFFF00"/>
                </a:solidFill>
                <a:effectLst/>
                <a:latin typeface="+mn-lt"/>
                <a:ea typeface="+mn-ea"/>
                <a:cs typeface="+mn-cs"/>
              </a:rPr>
              <a:t>robotics</a:t>
            </a:r>
            <a:r>
              <a:rPr lang="en-US" sz="1800" b="0" i="0" kern="1200" dirty="0">
                <a:solidFill>
                  <a:schemeClr val="tx1"/>
                </a:solidFill>
                <a:effectLst/>
                <a:latin typeface="+mn-lt"/>
                <a:ea typeface="+mn-ea"/>
                <a:cs typeface="+mn-cs"/>
              </a:rPr>
              <a:t>. For example, in computer vision, a modular network may be used to </a:t>
            </a:r>
            <a:r>
              <a:rPr lang="en-US" b="1" i="0" kern="1200" dirty="0">
                <a:solidFill>
                  <a:srgbClr val="FFFF00"/>
                </a:solidFill>
                <a:effectLst/>
                <a:latin typeface="+mn-lt"/>
                <a:ea typeface="+mn-ea"/>
                <a:cs typeface="+mn-cs"/>
              </a:rPr>
              <a:t>detect different objects in an image</a:t>
            </a:r>
            <a:r>
              <a:rPr lang="en-US" sz="1800" b="0" i="0" kern="1200" dirty="0">
                <a:solidFill>
                  <a:schemeClr val="tx1"/>
                </a:solidFill>
                <a:effectLst/>
                <a:latin typeface="+mn-lt"/>
                <a:ea typeface="+mn-ea"/>
                <a:cs typeface="+mn-cs"/>
              </a:rPr>
              <a:t>, with each module responsible for detecting a specific type of object. The outputs from each module are then combined to provide a final classification of the image.</a:t>
            </a:r>
          </a:p>
        </p:txBody>
      </p:sp>
      <p:pic>
        <p:nvPicPr>
          <p:cNvPr id="17410" name="Picture 2" descr="How many animals have ever existed on Earth? | Live Science">
            <a:extLst>
              <a:ext uri="{FF2B5EF4-FFF2-40B4-BE49-F238E27FC236}">
                <a16:creationId xmlns:a16="http://schemas.microsoft.com/office/drawing/2014/main" id="{EFF46FA5-7FFC-4312-09DB-1015B872CB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8672" y="3429000"/>
            <a:ext cx="5832764" cy="3280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79344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151CA-FDB3-2598-ED16-C709F5E57A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0C2343-660B-3004-30A2-C59CEFEE7D01}"/>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0" i="0" kern="1200" dirty="0">
                <a:solidFill>
                  <a:schemeClr val="tx1"/>
                </a:solidFill>
                <a:effectLst/>
                <a:latin typeface="+mj-lt"/>
                <a:ea typeface="+mj-ea"/>
                <a:cs typeface="+mj-cs"/>
              </a:rPr>
              <a:t>Modular Neural Network</a:t>
            </a:r>
            <a:endParaRPr lang="en-US" sz="3600" b="1" i="0" kern="1200" dirty="0">
              <a:solidFill>
                <a:schemeClr val="tx1"/>
              </a:solidFill>
              <a:effectLst/>
              <a:latin typeface="+mj-lt"/>
              <a:ea typeface="+mj-ea"/>
              <a:cs typeface="+mj-cs"/>
            </a:endParaRPr>
          </a:p>
          <a:p>
            <a:endParaRPr lang="en-US" dirty="0"/>
          </a:p>
        </p:txBody>
      </p:sp>
      <p:sp>
        <p:nvSpPr>
          <p:cNvPr id="3" name="Content Placeholder 2">
            <a:extLst>
              <a:ext uri="{FF2B5EF4-FFF2-40B4-BE49-F238E27FC236}">
                <a16:creationId xmlns:a16="http://schemas.microsoft.com/office/drawing/2014/main" id="{18C0D12A-367C-3D0B-0341-1AA30A9711D5}"/>
              </a:ext>
            </a:extLst>
          </p:cNvPr>
          <p:cNvSpPr>
            <a:spLocks noGrp="1"/>
          </p:cNvSpPr>
          <p:nvPr>
            <p:ph idx="1"/>
          </p:nvPr>
        </p:nvSpPr>
        <p:spPr>
          <a:xfrm>
            <a:off x="1141412" y="1558636"/>
            <a:ext cx="9905999" cy="2770909"/>
          </a:xfrm>
        </p:spPr>
        <p:txBody>
          <a:bodyPr>
            <a:normAutofit/>
          </a:bodyPr>
          <a:lstStyle/>
          <a:p>
            <a:pPr fontAlgn="base"/>
            <a:r>
              <a:rPr lang="en-US" sz="1800" b="0" i="0" kern="1200" dirty="0">
                <a:solidFill>
                  <a:schemeClr val="tx1"/>
                </a:solidFill>
                <a:effectLst/>
                <a:latin typeface="+mn-lt"/>
                <a:ea typeface="+mn-ea"/>
                <a:cs typeface="+mn-cs"/>
              </a:rPr>
              <a:t>One advantage of MNNs is that they allow for </a:t>
            </a:r>
            <a:r>
              <a:rPr lang="en-US" b="1" i="0" kern="1200" dirty="0">
                <a:solidFill>
                  <a:srgbClr val="FFFF00"/>
                </a:solidFill>
                <a:effectLst/>
                <a:latin typeface="+mn-lt"/>
                <a:ea typeface="+mn-ea"/>
                <a:cs typeface="+mn-cs"/>
              </a:rPr>
              <a:t>flexibility</a:t>
            </a:r>
            <a:r>
              <a:rPr lang="en-US" b="0" i="0" kern="1200" dirty="0">
                <a:solidFill>
                  <a:schemeClr val="tx1"/>
                </a:solidFill>
                <a:effectLst/>
                <a:latin typeface="+mn-lt"/>
                <a:ea typeface="+mn-ea"/>
                <a:cs typeface="+mn-cs"/>
              </a:rPr>
              <a:t> </a:t>
            </a:r>
            <a:r>
              <a:rPr lang="en-US" b="1" i="0" kern="1200" dirty="0">
                <a:solidFill>
                  <a:srgbClr val="FFFF00"/>
                </a:solidFill>
                <a:effectLst/>
                <a:latin typeface="+mn-lt"/>
                <a:ea typeface="+mn-ea"/>
                <a:cs typeface="+mn-cs"/>
              </a:rPr>
              <a:t>and modularity </a:t>
            </a:r>
            <a:r>
              <a:rPr lang="en-US" sz="1800" b="0" i="0" kern="1200" dirty="0">
                <a:solidFill>
                  <a:schemeClr val="tx1"/>
                </a:solidFill>
                <a:effectLst/>
                <a:latin typeface="+mn-lt"/>
                <a:ea typeface="+mn-ea"/>
                <a:cs typeface="+mn-cs"/>
              </a:rPr>
              <a:t>in the design of neural networks, making it easier to build complex systems by combining simpler modules. This makes it possible to develop large-scale systems with multiple modules, each solving a specific subproblem.</a:t>
            </a:r>
          </a:p>
          <a:p>
            <a:pPr fontAlgn="base"/>
            <a:r>
              <a:rPr lang="en-US" sz="1800" b="0" i="0" kern="1200" dirty="0">
                <a:solidFill>
                  <a:schemeClr val="tx1"/>
                </a:solidFill>
                <a:effectLst/>
                <a:latin typeface="+mn-lt"/>
                <a:ea typeface="+mn-ea"/>
                <a:cs typeface="+mn-cs"/>
              </a:rPr>
              <a:t>Another advantage of MNNs is that they can be </a:t>
            </a:r>
            <a:r>
              <a:rPr lang="en-US" b="1" i="0" kern="1200" dirty="0">
                <a:solidFill>
                  <a:srgbClr val="FFFF00"/>
                </a:solidFill>
                <a:effectLst/>
                <a:latin typeface="+mn-lt"/>
                <a:ea typeface="+mn-ea"/>
                <a:cs typeface="+mn-cs"/>
              </a:rPr>
              <a:t>more robust</a:t>
            </a:r>
            <a:r>
              <a:rPr lang="en-US" b="0" i="0" kern="1200" dirty="0">
                <a:solidFill>
                  <a:schemeClr val="tx1"/>
                </a:solidFill>
                <a:effectLst/>
                <a:latin typeface="+mn-lt"/>
                <a:ea typeface="+mn-ea"/>
                <a:cs typeface="+mn-cs"/>
              </a:rPr>
              <a:t> </a:t>
            </a:r>
            <a:r>
              <a:rPr lang="en-US" sz="1800" b="0" i="0" kern="1200" dirty="0">
                <a:solidFill>
                  <a:schemeClr val="tx1"/>
                </a:solidFill>
                <a:effectLst/>
                <a:latin typeface="+mn-lt"/>
                <a:ea typeface="+mn-ea"/>
                <a:cs typeface="+mn-cs"/>
              </a:rPr>
              <a:t>than traditional neural networks, as each module can be designed to handle a specific type of input or noise. This means that even if one module fails, the overall system can still function, as other networks fail.</a:t>
            </a:r>
          </a:p>
        </p:txBody>
      </p:sp>
    </p:spTree>
    <p:extLst>
      <p:ext uri="{BB962C8B-B14F-4D97-AF65-F5344CB8AC3E}">
        <p14:creationId xmlns:p14="http://schemas.microsoft.com/office/powerpoint/2010/main" val="389808452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569E2-E12D-3F15-0436-18EA40F34203}"/>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0" i="0" kern="1200" dirty="0">
                <a:solidFill>
                  <a:schemeClr val="tx1"/>
                </a:solidFill>
                <a:effectLst/>
                <a:latin typeface="+mj-lt"/>
                <a:ea typeface="+mj-ea"/>
                <a:cs typeface="+mj-cs"/>
              </a:rPr>
              <a:t>Convolutional Neural Networks</a:t>
            </a:r>
            <a:endParaRPr lang="en-US" sz="3600" b="1" i="0" kern="1200" dirty="0">
              <a:solidFill>
                <a:schemeClr val="tx1"/>
              </a:solidFill>
              <a:effectLst/>
              <a:latin typeface="+mj-lt"/>
              <a:ea typeface="+mj-ea"/>
              <a:cs typeface="+mj-cs"/>
            </a:endParaRPr>
          </a:p>
          <a:p>
            <a:endParaRPr lang="en-US" dirty="0"/>
          </a:p>
        </p:txBody>
      </p:sp>
      <p:sp>
        <p:nvSpPr>
          <p:cNvPr id="3" name="Content Placeholder 2">
            <a:extLst>
              <a:ext uri="{FF2B5EF4-FFF2-40B4-BE49-F238E27FC236}">
                <a16:creationId xmlns:a16="http://schemas.microsoft.com/office/drawing/2014/main" id="{9271812A-F25F-808C-F62E-FDA59F16595D}"/>
              </a:ext>
            </a:extLst>
          </p:cNvPr>
          <p:cNvSpPr>
            <a:spLocks noGrp="1"/>
          </p:cNvSpPr>
          <p:nvPr>
            <p:ph idx="1"/>
          </p:nvPr>
        </p:nvSpPr>
        <p:spPr/>
        <p:txBody>
          <a:bodyPr>
            <a:normAutofit fontScale="77500" lnSpcReduction="20000"/>
          </a:bodyPr>
          <a:lstStyle/>
          <a:p>
            <a:pPr fontAlgn="base"/>
            <a:r>
              <a:rPr lang="en-US" sz="2400" b="1" i="0" kern="1200" dirty="0">
                <a:solidFill>
                  <a:srgbClr val="FFFF00"/>
                </a:solidFill>
                <a:effectLst/>
                <a:latin typeface="+mn-lt"/>
                <a:ea typeface="+mn-ea"/>
                <a:cs typeface="+mn-cs"/>
              </a:rPr>
              <a:t>CNN</a:t>
            </a:r>
            <a:r>
              <a:rPr lang="en-US" sz="2400" b="0" i="0" kern="1200" dirty="0">
                <a:solidFill>
                  <a:schemeClr val="tx1"/>
                </a:solidFill>
                <a:effectLst/>
                <a:latin typeface="+mn-lt"/>
                <a:ea typeface="+mn-ea"/>
                <a:cs typeface="+mn-cs"/>
              </a:rPr>
              <a:t>s are a type of neural network that are designed for processing grid-like data, such as </a:t>
            </a:r>
            <a:r>
              <a:rPr lang="en-US" sz="2400" b="1" i="0" kern="1200" dirty="0">
                <a:solidFill>
                  <a:srgbClr val="FFFF00"/>
                </a:solidFill>
                <a:effectLst/>
                <a:latin typeface="+mn-lt"/>
                <a:ea typeface="+mn-ea"/>
                <a:cs typeface="+mn-cs"/>
              </a:rPr>
              <a:t>images</a:t>
            </a:r>
            <a:r>
              <a:rPr lang="en-US" sz="2400" b="0" i="0" kern="1200" dirty="0">
                <a:solidFill>
                  <a:schemeClr val="tx1"/>
                </a:solidFill>
                <a:effectLst/>
                <a:latin typeface="+mn-lt"/>
                <a:ea typeface="+mn-ea"/>
                <a:cs typeface="+mn-cs"/>
              </a:rPr>
              <a:t>. They are made up of multiple layers, including convolutional layers, pooling layers, and fully-connected layers, which each playing a different and interconnected part in processing data and simplifying outputs.</a:t>
            </a:r>
          </a:p>
          <a:p>
            <a:pPr fontAlgn="base"/>
            <a:r>
              <a:rPr lang="en-US" sz="2400" b="0" i="0" kern="1200" dirty="0">
                <a:solidFill>
                  <a:schemeClr val="tx1"/>
                </a:solidFill>
                <a:effectLst/>
                <a:latin typeface="+mn-lt"/>
                <a:ea typeface="+mn-ea"/>
                <a:cs typeface="+mn-cs"/>
              </a:rPr>
              <a:t>CNNs are commonly used for </a:t>
            </a:r>
            <a:r>
              <a:rPr lang="en-US" sz="2400" b="1" i="0" kern="1200" dirty="0">
                <a:solidFill>
                  <a:srgbClr val="FFFF00"/>
                </a:solidFill>
                <a:effectLst/>
                <a:latin typeface="+mn-lt"/>
                <a:ea typeface="+mn-ea"/>
                <a:cs typeface="+mn-cs"/>
              </a:rPr>
              <a:t>image and video recognition tasks</a:t>
            </a:r>
            <a:r>
              <a:rPr lang="en-US" sz="2400" b="0" i="0" kern="1200" dirty="0">
                <a:solidFill>
                  <a:schemeClr val="tx1"/>
                </a:solidFill>
                <a:effectLst/>
                <a:latin typeface="+mn-lt"/>
                <a:ea typeface="+mn-ea"/>
                <a:cs typeface="+mn-cs"/>
              </a:rPr>
              <a:t>, such as object detection, facial recognition, and self-driving cars. For example, a CNN could be used to classify images of cats and dogs based on their features.</a:t>
            </a:r>
          </a:p>
          <a:p>
            <a:pPr fontAlgn="base"/>
            <a:r>
              <a:rPr lang="en-US" sz="2400" b="0" i="0" kern="1200" dirty="0">
                <a:solidFill>
                  <a:schemeClr val="tx1"/>
                </a:solidFill>
                <a:effectLst/>
                <a:latin typeface="+mn-lt"/>
                <a:ea typeface="+mn-ea"/>
                <a:cs typeface="+mn-cs"/>
              </a:rPr>
              <a:t>In a CNN, the input data is processed through multiple convolutional layers, which apply filters to the input and extract features. The output of the convolutional layers is then passed through pooling layers, which </a:t>
            </a:r>
            <a:r>
              <a:rPr lang="en-US" sz="2400" b="0" i="0" kern="1200" dirty="0" err="1">
                <a:solidFill>
                  <a:schemeClr val="tx1"/>
                </a:solidFill>
                <a:effectLst/>
                <a:latin typeface="+mn-lt"/>
                <a:ea typeface="+mn-ea"/>
                <a:cs typeface="+mn-cs"/>
              </a:rPr>
              <a:t>downsample</a:t>
            </a:r>
            <a:r>
              <a:rPr lang="en-US" sz="2400" b="0" i="0" kern="1200" dirty="0">
                <a:solidFill>
                  <a:schemeClr val="tx1"/>
                </a:solidFill>
                <a:effectLst/>
                <a:latin typeface="+mn-lt"/>
                <a:ea typeface="+mn-ea"/>
                <a:cs typeface="+mn-cs"/>
              </a:rPr>
              <a:t> the data and reduce its dimensionality. Finally, the output is passed through fully connected layers, which perform the final classification or prediction.</a:t>
            </a:r>
          </a:p>
          <a:p>
            <a:endParaRPr lang="en-US" dirty="0"/>
          </a:p>
        </p:txBody>
      </p:sp>
    </p:spTree>
    <p:extLst>
      <p:ext uri="{BB962C8B-B14F-4D97-AF65-F5344CB8AC3E}">
        <p14:creationId xmlns:p14="http://schemas.microsoft.com/office/powerpoint/2010/main" val="345778762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104C6BCC-A38B-4625-90E6-7D3BBA3909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96F0E7-E7B5-406E-8E94-F0043B2AC7F6}">
  <ds:schemaRefs>
    <ds:schemaRef ds:uri="http://schemas.microsoft.com/sharepoint/v3/contenttype/forms"/>
  </ds:schemaRefs>
</ds:datastoreItem>
</file>

<file path=customXml/itemProps3.xml><?xml version="1.0" encoding="utf-8"?>
<ds:datastoreItem xmlns:ds="http://schemas.openxmlformats.org/officeDocument/2006/customXml" ds:itemID="{AC41CBB0-BAA0-4983-8F2B-E10AF3358DA8}">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Circuit design</Template>
  <TotalTime>6126</TotalTime>
  <Words>1695</Words>
  <Application>Microsoft Office PowerPoint</Application>
  <PresentationFormat>Widescreen</PresentationFormat>
  <Paragraphs>105</Paragraphs>
  <Slides>42</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50" baseType="lpstr">
      <vt:lpstr>Arial</vt:lpstr>
      <vt:lpstr>Calibri</vt:lpstr>
      <vt:lpstr>ElsevierGulliver</vt:lpstr>
      <vt:lpstr>georgia</vt:lpstr>
      <vt:lpstr>Tw Cen MT</vt:lpstr>
      <vt:lpstr>Circuit</vt:lpstr>
      <vt:lpstr>Acrobat Document</vt:lpstr>
      <vt:lpstr>Document</vt:lpstr>
      <vt:lpstr>Autoencoder Neural Networks</vt:lpstr>
      <vt:lpstr>Autoencoder Neural Networks</vt:lpstr>
      <vt:lpstr>Autoencoder Neural Networks</vt:lpstr>
      <vt:lpstr>Sequence to Sequence Models </vt:lpstr>
      <vt:lpstr>Modular networks</vt:lpstr>
      <vt:lpstr>Modular Neural Network </vt:lpstr>
      <vt:lpstr>Modular Neural Network </vt:lpstr>
      <vt:lpstr>Modular Neural Network </vt:lpstr>
      <vt:lpstr>Convolutional Neural Networks </vt:lpstr>
      <vt:lpstr>Really Geek</vt:lpstr>
      <vt:lpstr>PowerPoint Presentation</vt:lpstr>
      <vt:lpstr>Applications</vt:lpstr>
      <vt:lpstr>Recognizing Handwritten Characters</vt:lpstr>
      <vt:lpstr>Neural Networks Agriculture Report</vt:lpstr>
      <vt:lpstr>Neural Networks Agriculture Report</vt:lpstr>
      <vt:lpstr>Neural Networks in Predictive Modeling</vt:lpstr>
      <vt:lpstr>Neural Networks in Predictive Modeling</vt:lpstr>
      <vt:lpstr>Neural Networks in Predictive Modeling</vt:lpstr>
      <vt:lpstr>Neural Networks in Education</vt:lpstr>
      <vt:lpstr>Neural Networks in Logistics</vt:lpstr>
      <vt:lpstr>Neural Networks in Logistics</vt:lpstr>
      <vt:lpstr>Neural Networks in Healthcare</vt:lpstr>
      <vt:lpstr>Neural Networks in Healthcare</vt:lpstr>
      <vt:lpstr>Neural Networks and the Military</vt:lpstr>
      <vt:lpstr>Neural Networks and the Military</vt:lpstr>
      <vt:lpstr>PowerPoint Presentation</vt:lpstr>
      <vt:lpstr>Music Creation</vt:lpstr>
      <vt:lpstr>Convolutional Neural Network </vt:lpstr>
      <vt:lpstr>Mathematics</vt:lpstr>
      <vt:lpstr>Where is all the math happening?</vt:lpstr>
      <vt:lpstr>PowerPoint Presentation</vt:lpstr>
      <vt:lpstr>Why do we call them neurons?</vt:lpstr>
      <vt:lpstr>What are Neurons?</vt:lpstr>
      <vt:lpstr>PowerPoint Presentation</vt:lpstr>
      <vt:lpstr>PowerPoint Presentation</vt:lpstr>
      <vt:lpstr>PowerPoint Presentation</vt:lpstr>
      <vt:lpstr>Think of writing a program to implement this! </vt:lpstr>
      <vt:lpstr>PowerPoint Presentation</vt:lpstr>
      <vt:lpstr>Bye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 Chuck West</dc:creator>
  <cp:lastModifiedBy>Dr. Chuck West</cp:lastModifiedBy>
  <cp:revision>19</cp:revision>
  <dcterms:created xsi:type="dcterms:W3CDTF">2024-10-13T15:43:44Z</dcterms:created>
  <dcterms:modified xsi:type="dcterms:W3CDTF">2024-11-19T15:30:56Z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