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55"/>
  </p:notesMasterIdLst>
  <p:sldIdLst>
    <p:sldId id="261" r:id="rId5"/>
    <p:sldId id="262" r:id="rId6"/>
    <p:sldId id="267" r:id="rId7"/>
    <p:sldId id="490" r:id="rId8"/>
    <p:sldId id="544" r:id="rId9"/>
    <p:sldId id="527" r:id="rId10"/>
    <p:sldId id="528" r:id="rId11"/>
    <p:sldId id="529" r:id="rId12"/>
    <p:sldId id="531" r:id="rId13"/>
    <p:sldId id="532" r:id="rId14"/>
    <p:sldId id="530" r:id="rId15"/>
    <p:sldId id="518" r:id="rId16"/>
    <p:sldId id="263" r:id="rId17"/>
    <p:sldId id="269" r:id="rId18"/>
    <p:sldId id="268" r:id="rId19"/>
    <p:sldId id="487" r:id="rId20"/>
    <p:sldId id="270" r:id="rId21"/>
    <p:sldId id="488" r:id="rId22"/>
    <p:sldId id="273" r:id="rId23"/>
    <p:sldId id="489" r:id="rId24"/>
    <p:sldId id="491" r:id="rId25"/>
    <p:sldId id="492" r:id="rId26"/>
    <p:sldId id="493" r:id="rId27"/>
    <p:sldId id="272" r:id="rId28"/>
    <p:sldId id="264" r:id="rId29"/>
    <p:sldId id="266" r:id="rId30"/>
    <p:sldId id="265" r:id="rId31"/>
    <p:sldId id="368" r:id="rId32"/>
    <p:sldId id="533" r:id="rId33"/>
    <p:sldId id="494" r:id="rId34"/>
    <p:sldId id="335" r:id="rId35"/>
    <p:sldId id="383" r:id="rId36"/>
    <p:sldId id="375" r:id="rId37"/>
    <p:sldId id="380" r:id="rId38"/>
    <p:sldId id="386" r:id="rId39"/>
    <p:sldId id="495" r:id="rId40"/>
    <p:sldId id="496" r:id="rId41"/>
    <p:sldId id="497" r:id="rId42"/>
    <p:sldId id="534" r:id="rId43"/>
    <p:sldId id="388" r:id="rId44"/>
    <p:sldId id="499" r:id="rId45"/>
    <p:sldId id="498" r:id="rId46"/>
    <p:sldId id="506" r:id="rId47"/>
    <p:sldId id="511" r:id="rId48"/>
    <p:sldId id="514" r:id="rId49"/>
    <p:sldId id="512" r:id="rId50"/>
    <p:sldId id="513" r:id="rId51"/>
    <p:sldId id="392" r:id="rId52"/>
    <p:sldId id="540" r:id="rId53"/>
    <p:sldId id="535"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27" autoAdjust="0"/>
    <p:restoredTop sz="94660"/>
  </p:normalViewPr>
  <p:slideViewPr>
    <p:cSldViewPr snapToGrid="0">
      <p:cViewPr varScale="1">
        <p:scale>
          <a:sx n="146" d="100"/>
          <a:sy n="146" d="100"/>
        </p:scale>
        <p:origin x="1398" y="120"/>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75990-A4A1-4DDE-AA8D-73E60A452DD0}" type="datetimeFigureOut">
              <a:rPr lang="en-US" smtClean="0"/>
              <a:t>11/19/2024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75CD8D-B1D9-4658-A4F0-38CA8D83ED5D}" type="slidenum">
              <a:rPr lang="en-US" smtClean="0"/>
              <a:t>‹#›</a:t>
            </a:fld>
            <a:endParaRPr lang="en-US" dirty="0"/>
          </a:p>
        </p:txBody>
      </p:sp>
    </p:spTree>
    <p:extLst>
      <p:ext uri="{BB962C8B-B14F-4D97-AF65-F5344CB8AC3E}">
        <p14:creationId xmlns:p14="http://schemas.microsoft.com/office/powerpoint/2010/main" val="383098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Layers learn more than better more complexity to handle</a:t>
            </a:r>
          </a:p>
        </p:txBody>
      </p:sp>
      <p:sp>
        <p:nvSpPr>
          <p:cNvPr id="4" name="Slide Number Placeholder 3"/>
          <p:cNvSpPr>
            <a:spLocks noGrp="1"/>
          </p:cNvSpPr>
          <p:nvPr>
            <p:ph type="sldNum" sz="quarter" idx="5"/>
          </p:nvPr>
        </p:nvSpPr>
        <p:spPr/>
        <p:txBody>
          <a:bodyPr/>
          <a:lstStyle/>
          <a:p>
            <a:fld id="{C275CD8D-B1D9-4658-A4F0-38CA8D83ED5D}" type="slidenum">
              <a:rPr lang="en-US" smtClean="0"/>
              <a:t>32</a:t>
            </a:fld>
            <a:endParaRPr lang="en-US" dirty="0"/>
          </a:p>
        </p:txBody>
      </p:sp>
    </p:spTree>
    <p:extLst>
      <p:ext uri="{BB962C8B-B14F-4D97-AF65-F5344CB8AC3E}">
        <p14:creationId xmlns:p14="http://schemas.microsoft.com/office/powerpoint/2010/main" val="35242134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808C238F-B856-42A4-BC32-194DCC130D5F}" type="datetime1">
              <a:rPr lang="en-US" smtClean="0"/>
              <a:t>11/19/2024</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872680-3826-48D8-A0B9-F293E3A564DD}" type="datetime1">
              <a:rPr lang="en-US" smtClean="0"/>
              <a:t>11/19/2024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C0F02A-B435-4587-AE10-6A02865845FD}" type="datetime1">
              <a:rPr lang="en-US" smtClean="0"/>
              <a:t>11/19/2024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DF27A1-9C29-4918-BA16-87149545F673}" type="datetime1">
              <a:rPr lang="en-US" smtClean="0"/>
              <a:t>11/19/2024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EEE601-4D27-49FF-B099-2799466F7EDA}" type="datetime1">
              <a:rPr lang="en-US" smtClean="0"/>
              <a:t>11/19/2024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4E52469-603F-4B0F-8F23-6B2B143D5424}" type="datetime1">
              <a:rPr lang="en-US" smtClean="0"/>
              <a:t>11/19/2024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D7781E0-05FC-475E-A14D-85EF9B55E67B}" type="datetime1">
              <a:rPr lang="en-US" smtClean="0"/>
              <a:t>11/19/2024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8D02C8-8352-4A2E-A3CD-139A8583C932}" type="datetime1">
              <a:rPr lang="en-US" smtClean="0"/>
              <a:t>11/19/2024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80581-4B77-41E9-BE55-C3C9C3900A2A}" type="datetime1">
              <a:rPr lang="en-US" smtClean="0"/>
              <a:t>11/19/2024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C1CB5-A088-4DB4-8A5C-B084F9B2B528}" type="datetime1">
              <a:rPr lang="en-US" smtClean="0"/>
              <a:t>11/19/2024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3C1328-ADC8-435B-8F5C-D339CD9DD487}" type="datetime1">
              <a:rPr lang="en-US" smtClean="0"/>
              <a:t>11/19/2024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256410-64C5-4311-8359-FDA6B61ABBAE}" type="datetime1">
              <a:rPr lang="en-US" smtClean="0"/>
              <a:t>11/19/2024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18B01E-6E1B-4AFC-A690-27C447C9486E}" type="datetime1">
              <a:rPr lang="en-US" smtClean="0"/>
              <a:t>11/19/2024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52F3D2-503A-4E49-99AD-125A054E178F}" type="datetime1">
              <a:rPr lang="en-US" smtClean="0"/>
              <a:t>11/19/2024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66207-223C-48E4-AE22-548ABC801447}" type="datetime1">
              <a:rPr lang="en-US" smtClean="0"/>
              <a:t>11/19/2024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941151-B38C-4230-91F0-8A3BB69A056C}" type="datetime1">
              <a:rPr lang="en-US" smtClean="0"/>
              <a:t>11/19/2024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F6EA29-EE45-46F5-8084-6929433FA14E}" type="datetime1">
              <a:rPr lang="en-US" smtClean="0"/>
              <a:t>11/19/2024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567B94D-50C4-4558-AAA1-857DDB1A21EF}" type="datetime1">
              <a:rPr lang="en-US" smtClean="0"/>
              <a:t>11/19/2024</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geeksforgeeks.org/artificial-neural-networks-and-its-application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AD579530-1077-46B3-BD5C-81BB270A1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8" name="Rectangle 77">
              <a:extLst>
                <a:ext uri="{FF2B5EF4-FFF2-40B4-BE49-F238E27FC236}">
                  <a16:creationId xmlns:a16="http://schemas.microsoft.com/office/drawing/2014/main" id="{ACBB106A-B366-4349-B59F-E8FBDADD8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9" name="Picture 2">
              <a:extLst>
                <a:ext uri="{FF2B5EF4-FFF2-40B4-BE49-F238E27FC236}">
                  <a16:creationId xmlns:a16="http://schemas.microsoft.com/office/drawing/2014/main" id="{113FC03B-24E4-4A3F-9626-CC7F6356BC9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5" name="Picture 4" descr="close up of circuit board">
            <a:extLst>
              <a:ext uri="{FF2B5EF4-FFF2-40B4-BE49-F238E27FC236}">
                <a16:creationId xmlns:a16="http://schemas.microsoft.com/office/drawing/2014/main" id="{525AE681-57C0-4C44-9E88-A16CDA016EB3}"/>
              </a:ext>
            </a:extLst>
          </p:cNvPr>
          <p:cNvPicPr>
            <a:picLocks noChangeAspect="1"/>
          </p:cNvPicPr>
          <p:nvPr/>
        </p:nvPicPr>
        <p:blipFill rotWithShape="1">
          <a:blip r:embed="rId4">
            <a:alphaModFix amt="30000"/>
          </a:blip>
          <a:srcRect t="6504" b="9202"/>
          <a:stretch/>
        </p:blipFill>
        <p:spPr>
          <a:xfrm>
            <a:off x="-2" y="10"/>
            <a:ext cx="12188389" cy="6857990"/>
          </a:xfrm>
          <a:prstGeom prst="rect">
            <a:avLst/>
          </a:prstGeom>
        </p:spPr>
      </p:pic>
      <p:grpSp>
        <p:nvGrpSpPr>
          <p:cNvPr id="81" name="Group 80">
            <a:extLst>
              <a:ext uri="{FF2B5EF4-FFF2-40B4-BE49-F238E27FC236}">
                <a16:creationId xmlns:a16="http://schemas.microsoft.com/office/drawing/2014/main" id="{83F79A5F-63B5-4802-B39B-BF0F89DDDA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82" name="Round Diagonal Corner Rectangle 7">
              <a:extLst>
                <a:ext uri="{FF2B5EF4-FFF2-40B4-BE49-F238E27FC236}">
                  <a16:creationId xmlns:a16="http://schemas.microsoft.com/office/drawing/2014/main" id="{00D14BF7-A799-4EDA-8C19-CED0B8EC5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3" name="Group 82">
              <a:extLst>
                <a:ext uri="{FF2B5EF4-FFF2-40B4-BE49-F238E27FC236}">
                  <a16:creationId xmlns:a16="http://schemas.microsoft.com/office/drawing/2014/main" id="{AF292344-73C8-4E53-85C0-8CDB23EB53B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84" name="Freeform 32">
                <a:extLst>
                  <a:ext uri="{FF2B5EF4-FFF2-40B4-BE49-F238E27FC236}">
                    <a16:creationId xmlns:a16="http://schemas.microsoft.com/office/drawing/2014/main" id="{4781E776-A0A7-4FB6-958B-8389BBA56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5" name="Freeform 33">
                <a:extLst>
                  <a:ext uri="{FF2B5EF4-FFF2-40B4-BE49-F238E27FC236}">
                    <a16:creationId xmlns:a16="http://schemas.microsoft.com/office/drawing/2014/main" id="{0F004D56-F177-45BC-8965-B72DB88A08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6" name="Freeform 34">
                <a:extLst>
                  <a:ext uri="{FF2B5EF4-FFF2-40B4-BE49-F238E27FC236}">
                    <a16:creationId xmlns:a16="http://schemas.microsoft.com/office/drawing/2014/main" id="{5F2F1F83-817B-4678-B0AE-8FFDC49FC8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7" name="Freeform 37">
                <a:extLst>
                  <a:ext uri="{FF2B5EF4-FFF2-40B4-BE49-F238E27FC236}">
                    <a16:creationId xmlns:a16="http://schemas.microsoft.com/office/drawing/2014/main" id="{F908EB47-32F4-4E82-BF56-FD25BB074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8" name="Freeform 35">
                <a:extLst>
                  <a:ext uri="{FF2B5EF4-FFF2-40B4-BE49-F238E27FC236}">
                    <a16:creationId xmlns:a16="http://schemas.microsoft.com/office/drawing/2014/main" id="{0966000D-B975-4E8A-9BF2-EACF21640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9" name="Freeform 36">
                <a:extLst>
                  <a:ext uri="{FF2B5EF4-FFF2-40B4-BE49-F238E27FC236}">
                    <a16:creationId xmlns:a16="http://schemas.microsoft.com/office/drawing/2014/main" id="{A9554499-6796-4AEE-B012-34A5B9A585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0" name="Freeform 38">
                <a:extLst>
                  <a:ext uri="{FF2B5EF4-FFF2-40B4-BE49-F238E27FC236}">
                    <a16:creationId xmlns:a16="http://schemas.microsoft.com/office/drawing/2014/main" id="{9DD40864-34BD-491F-B591-180E7B32C1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1" name="Freeform 39">
                <a:extLst>
                  <a:ext uri="{FF2B5EF4-FFF2-40B4-BE49-F238E27FC236}">
                    <a16:creationId xmlns:a16="http://schemas.microsoft.com/office/drawing/2014/main" id="{2623F54C-4373-4D30-90DB-3129BDDF54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2" name="Freeform 40">
                <a:extLst>
                  <a:ext uri="{FF2B5EF4-FFF2-40B4-BE49-F238E27FC236}">
                    <a16:creationId xmlns:a16="http://schemas.microsoft.com/office/drawing/2014/main" id="{1FF42884-D4B2-462F-9FA7-4FA8925322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3" name="Rectangle 41">
                <a:extLst>
                  <a:ext uri="{FF2B5EF4-FFF2-40B4-BE49-F238E27FC236}">
                    <a16:creationId xmlns:a16="http://schemas.microsoft.com/office/drawing/2014/main" id="{27F4D4BA-37F5-4D54-BDFF-733F621D5D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4" name="Freeform 32">
                <a:extLst>
                  <a:ext uri="{FF2B5EF4-FFF2-40B4-BE49-F238E27FC236}">
                    <a16:creationId xmlns:a16="http://schemas.microsoft.com/office/drawing/2014/main" id="{29E4A0E5-0441-4563-A947-12A578110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5" name="Freeform 33">
                <a:extLst>
                  <a:ext uri="{FF2B5EF4-FFF2-40B4-BE49-F238E27FC236}">
                    <a16:creationId xmlns:a16="http://schemas.microsoft.com/office/drawing/2014/main" id="{4A8D89B4-AD1B-410A-870B-1042E075A0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6" name="Freeform 34">
                <a:extLst>
                  <a:ext uri="{FF2B5EF4-FFF2-40B4-BE49-F238E27FC236}">
                    <a16:creationId xmlns:a16="http://schemas.microsoft.com/office/drawing/2014/main" id="{DFC54570-9F45-44E6-AC94-4B3192D44B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7" name="Freeform 37">
                <a:extLst>
                  <a:ext uri="{FF2B5EF4-FFF2-40B4-BE49-F238E27FC236}">
                    <a16:creationId xmlns:a16="http://schemas.microsoft.com/office/drawing/2014/main" id="{A976F76C-4BBB-4CD4-9270-5E4E8802B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8" name="Freeform 35">
                <a:extLst>
                  <a:ext uri="{FF2B5EF4-FFF2-40B4-BE49-F238E27FC236}">
                    <a16:creationId xmlns:a16="http://schemas.microsoft.com/office/drawing/2014/main" id="{06081E5F-35E2-4E9E-A0DA-9E2F769C4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9" name="Freeform 36">
                <a:extLst>
                  <a:ext uri="{FF2B5EF4-FFF2-40B4-BE49-F238E27FC236}">
                    <a16:creationId xmlns:a16="http://schemas.microsoft.com/office/drawing/2014/main" id="{7B7B4F78-1391-433D-AAE5-0FA8B8EE1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00" name="Freeform 38">
                <a:extLst>
                  <a:ext uri="{FF2B5EF4-FFF2-40B4-BE49-F238E27FC236}">
                    <a16:creationId xmlns:a16="http://schemas.microsoft.com/office/drawing/2014/main" id="{EF63F42B-29ED-4285-99D1-5FA657DA92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01" name="Freeform 39">
                <a:extLst>
                  <a:ext uri="{FF2B5EF4-FFF2-40B4-BE49-F238E27FC236}">
                    <a16:creationId xmlns:a16="http://schemas.microsoft.com/office/drawing/2014/main" id="{EB7A6053-A7CF-4785-B396-6F70D6EBE9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02" name="Freeform 40">
                <a:extLst>
                  <a:ext uri="{FF2B5EF4-FFF2-40B4-BE49-F238E27FC236}">
                    <a16:creationId xmlns:a16="http://schemas.microsoft.com/office/drawing/2014/main" id="{E6337518-A10D-47A5-BD86-6D1F3FAF3C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03" name="Rectangle 41">
                <a:extLst>
                  <a:ext uri="{FF2B5EF4-FFF2-40B4-BE49-F238E27FC236}">
                    <a16:creationId xmlns:a16="http://schemas.microsoft.com/office/drawing/2014/main" id="{7591C37F-6498-4992-992D-D413A84752D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grpSp>
      </p:grpSp>
      <p:sp>
        <p:nvSpPr>
          <p:cNvPr id="2" name="Title 1">
            <a:extLst>
              <a:ext uri="{FF2B5EF4-FFF2-40B4-BE49-F238E27FC236}">
                <a16:creationId xmlns:a16="http://schemas.microsoft.com/office/drawing/2014/main" id="{ED476017-D224-40AE-B921-67525450151A}"/>
              </a:ext>
            </a:extLst>
          </p:cNvPr>
          <p:cNvSpPr>
            <a:spLocks noGrp="1"/>
          </p:cNvSpPr>
          <p:nvPr>
            <p:ph type="ctrTitle"/>
          </p:nvPr>
        </p:nvSpPr>
        <p:spPr>
          <a:xfrm>
            <a:off x="2667000" y="2328334"/>
            <a:ext cx="6858000" cy="1367896"/>
          </a:xfrm>
        </p:spPr>
        <p:txBody>
          <a:bodyPr>
            <a:normAutofit fontScale="90000"/>
          </a:bodyPr>
          <a:lstStyle/>
          <a:p>
            <a:pPr algn="ctr"/>
            <a:r>
              <a:rPr lang="en-US" dirty="0"/>
              <a:t>Deep Learning</a:t>
            </a:r>
            <a:br>
              <a:rPr lang="en-US" dirty="0"/>
            </a:br>
            <a:r>
              <a:rPr lang="en-US" dirty="0"/>
              <a:t>Neural Networks</a:t>
            </a:r>
          </a:p>
        </p:txBody>
      </p:sp>
      <p:sp>
        <p:nvSpPr>
          <p:cNvPr id="3" name="Subtitle 2">
            <a:extLst>
              <a:ext uri="{FF2B5EF4-FFF2-40B4-BE49-F238E27FC236}">
                <a16:creationId xmlns:a16="http://schemas.microsoft.com/office/drawing/2014/main" id="{51F013D4-CBD9-4FC1-AF91-2301A704488B}"/>
              </a:ext>
            </a:extLst>
          </p:cNvPr>
          <p:cNvSpPr>
            <a:spLocks noGrp="1"/>
          </p:cNvSpPr>
          <p:nvPr>
            <p:ph type="subTitle" idx="1"/>
          </p:nvPr>
        </p:nvSpPr>
        <p:spPr>
          <a:xfrm>
            <a:off x="2667001" y="3602038"/>
            <a:ext cx="6857999" cy="953029"/>
          </a:xfrm>
        </p:spPr>
        <p:txBody>
          <a:bodyPr>
            <a:normAutofit/>
          </a:bodyPr>
          <a:lstStyle/>
          <a:p>
            <a:pPr algn="ctr"/>
            <a:r>
              <a:rPr lang="en-US" dirty="0"/>
              <a:t>Dr. Chuck West</a:t>
            </a:r>
          </a:p>
        </p:txBody>
      </p:sp>
    </p:spTree>
    <p:extLst>
      <p:ext uri="{BB962C8B-B14F-4D97-AF65-F5344CB8AC3E}">
        <p14:creationId xmlns:p14="http://schemas.microsoft.com/office/powerpoint/2010/main" val="133719220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D2904-F50E-6290-FA40-D2DC6A07D2FA}"/>
            </a:ext>
          </a:extLst>
        </p:cNvPr>
        <p:cNvGrpSpPr/>
        <p:nvPr/>
      </p:nvGrpSpPr>
      <p:grpSpPr>
        <a:xfrm>
          <a:off x="0" y="0"/>
          <a:ext cx="0" cy="0"/>
          <a:chOff x="0" y="0"/>
          <a:chExt cx="0" cy="0"/>
        </a:xfrm>
      </p:grpSpPr>
      <p:pic>
        <p:nvPicPr>
          <p:cNvPr id="13316" name="Picture 4" descr="Dog PNGs for Free Download">
            <a:extLst>
              <a:ext uri="{FF2B5EF4-FFF2-40B4-BE49-F238E27FC236}">
                <a16:creationId xmlns:a16="http://schemas.microsoft.com/office/drawing/2014/main" id="{1799255E-24EB-680E-6976-EB72D6C2C6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3527" y="651163"/>
            <a:ext cx="5590309" cy="5590309"/>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Let's Design a Natural Garden Step by Step">
            <a:extLst>
              <a:ext uri="{FF2B5EF4-FFF2-40B4-BE49-F238E27FC236}">
                <a16:creationId xmlns:a16="http://schemas.microsoft.com/office/drawing/2014/main" id="{04D9627F-B0F4-C992-D43F-8205A6AF8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413" y="0"/>
            <a:ext cx="5337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857BD72-7812-6293-F428-8C21CAB3BA8D}"/>
              </a:ext>
            </a:extLst>
          </p:cNvPr>
          <p:cNvSpPr/>
          <p:nvPr/>
        </p:nvSpPr>
        <p:spPr>
          <a:xfrm>
            <a:off x="4001359" y="4778256"/>
            <a:ext cx="4262617" cy="187692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9012651-32FF-83B3-ACAA-237EBEEE9147}"/>
              </a:ext>
            </a:extLst>
          </p:cNvPr>
          <p:cNvPicPr>
            <a:picLocks noChangeAspect="1"/>
          </p:cNvPicPr>
          <p:nvPr/>
        </p:nvPicPr>
        <p:blipFill>
          <a:blip r:embed="rId4"/>
          <a:stretch>
            <a:fillRect/>
          </a:stretch>
        </p:blipFill>
        <p:spPr>
          <a:xfrm rot="16200000">
            <a:off x="6100049" y="5310844"/>
            <a:ext cx="512619" cy="517366"/>
          </a:xfrm>
          <a:prstGeom prst="rect">
            <a:avLst/>
          </a:prstGeom>
        </p:spPr>
      </p:pic>
      <p:pic>
        <p:nvPicPr>
          <p:cNvPr id="12" name="Picture 11">
            <a:extLst>
              <a:ext uri="{FF2B5EF4-FFF2-40B4-BE49-F238E27FC236}">
                <a16:creationId xmlns:a16="http://schemas.microsoft.com/office/drawing/2014/main" id="{830D618C-D9F0-BF70-9107-93FE866D897C}"/>
              </a:ext>
            </a:extLst>
          </p:cNvPr>
          <p:cNvPicPr>
            <a:picLocks noChangeAspect="1"/>
          </p:cNvPicPr>
          <p:nvPr/>
        </p:nvPicPr>
        <p:blipFill>
          <a:blip r:embed="rId5"/>
          <a:stretch>
            <a:fillRect/>
          </a:stretch>
        </p:blipFill>
        <p:spPr>
          <a:xfrm>
            <a:off x="6182590" y="5436891"/>
            <a:ext cx="297206" cy="335309"/>
          </a:xfrm>
          <a:prstGeom prst="rect">
            <a:avLst/>
          </a:prstGeom>
        </p:spPr>
      </p:pic>
      <p:pic>
        <p:nvPicPr>
          <p:cNvPr id="13" name="Picture 12">
            <a:extLst>
              <a:ext uri="{FF2B5EF4-FFF2-40B4-BE49-F238E27FC236}">
                <a16:creationId xmlns:a16="http://schemas.microsoft.com/office/drawing/2014/main" id="{B7FA8916-3AC3-BD74-DFA8-7AFDF8F2AFF2}"/>
              </a:ext>
            </a:extLst>
          </p:cNvPr>
          <p:cNvPicPr>
            <a:picLocks noChangeAspect="1"/>
          </p:cNvPicPr>
          <p:nvPr/>
        </p:nvPicPr>
        <p:blipFill>
          <a:blip r:embed="rId4"/>
          <a:stretch>
            <a:fillRect/>
          </a:stretch>
        </p:blipFill>
        <p:spPr>
          <a:xfrm rot="16200000">
            <a:off x="8693318" y="1757215"/>
            <a:ext cx="2903347" cy="2930233"/>
          </a:xfrm>
          <a:prstGeom prst="rect">
            <a:avLst/>
          </a:prstGeom>
        </p:spPr>
      </p:pic>
      <p:pic>
        <p:nvPicPr>
          <p:cNvPr id="14" name="Picture 13">
            <a:extLst>
              <a:ext uri="{FF2B5EF4-FFF2-40B4-BE49-F238E27FC236}">
                <a16:creationId xmlns:a16="http://schemas.microsoft.com/office/drawing/2014/main" id="{573AC2EC-BD93-75CE-CBC6-3B21DAFF24AC}"/>
              </a:ext>
            </a:extLst>
          </p:cNvPr>
          <p:cNvPicPr>
            <a:picLocks noChangeAspect="1"/>
          </p:cNvPicPr>
          <p:nvPr/>
        </p:nvPicPr>
        <p:blipFill>
          <a:blip r:embed="rId5"/>
          <a:stretch>
            <a:fillRect/>
          </a:stretch>
        </p:blipFill>
        <p:spPr>
          <a:xfrm>
            <a:off x="9251892" y="2328964"/>
            <a:ext cx="1683303" cy="1899109"/>
          </a:xfrm>
          <a:prstGeom prst="rect">
            <a:avLst/>
          </a:prstGeom>
        </p:spPr>
      </p:pic>
      <p:sp>
        <p:nvSpPr>
          <p:cNvPr id="15" name="TextBox 14">
            <a:extLst>
              <a:ext uri="{FF2B5EF4-FFF2-40B4-BE49-F238E27FC236}">
                <a16:creationId xmlns:a16="http://schemas.microsoft.com/office/drawing/2014/main" id="{DE777253-BC34-E224-6EF2-505874C56E96}"/>
              </a:ext>
            </a:extLst>
          </p:cNvPr>
          <p:cNvSpPr txBox="1"/>
          <p:nvPr/>
        </p:nvSpPr>
        <p:spPr>
          <a:xfrm>
            <a:off x="9549636" y="5115140"/>
            <a:ext cx="847027" cy="1200329"/>
          </a:xfrm>
          <a:prstGeom prst="rect">
            <a:avLst/>
          </a:prstGeom>
          <a:noFill/>
        </p:spPr>
        <p:txBody>
          <a:bodyPr wrap="none" rtlCol="0">
            <a:spAutoFit/>
          </a:bodyPr>
          <a:lstStyle/>
          <a:p>
            <a:r>
              <a:rPr lang="en-US" dirty="0"/>
              <a:t>Color</a:t>
            </a:r>
          </a:p>
          <a:p>
            <a:r>
              <a:rPr lang="en-US" dirty="0"/>
              <a:t>Texture</a:t>
            </a:r>
          </a:p>
          <a:p>
            <a:r>
              <a:rPr lang="en-US" dirty="0"/>
              <a:t>Shape</a:t>
            </a:r>
          </a:p>
          <a:p>
            <a:r>
              <a:rPr lang="en-US" dirty="0"/>
              <a:t>…</a:t>
            </a:r>
          </a:p>
        </p:txBody>
      </p:sp>
    </p:spTree>
    <p:extLst>
      <p:ext uri="{BB962C8B-B14F-4D97-AF65-F5344CB8AC3E}">
        <p14:creationId xmlns:p14="http://schemas.microsoft.com/office/powerpoint/2010/main" val="99163952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1420A-5476-DE14-8256-00513035A1E1}"/>
            </a:ext>
          </a:extLst>
        </p:cNvPr>
        <p:cNvGrpSpPr/>
        <p:nvPr/>
      </p:nvGrpSpPr>
      <p:grpSpPr>
        <a:xfrm>
          <a:off x="0" y="0"/>
          <a:ext cx="0" cy="0"/>
          <a:chOff x="0" y="0"/>
          <a:chExt cx="0" cy="0"/>
        </a:xfrm>
      </p:grpSpPr>
      <p:pic>
        <p:nvPicPr>
          <p:cNvPr id="13316" name="Picture 4" descr="Dog PNGs for Free Download">
            <a:extLst>
              <a:ext uri="{FF2B5EF4-FFF2-40B4-BE49-F238E27FC236}">
                <a16:creationId xmlns:a16="http://schemas.microsoft.com/office/drawing/2014/main" id="{906D3195-9D31-AAA9-9C92-F2784292C5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3527" y="651163"/>
            <a:ext cx="5590309" cy="5590309"/>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Let's Design a Natural Garden Step by Step">
            <a:extLst>
              <a:ext uri="{FF2B5EF4-FFF2-40B4-BE49-F238E27FC236}">
                <a16:creationId xmlns:a16="http://schemas.microsoft.com/office/drawing/2014/main" id="{8278C702-B137-6469-5CB0-5976C4668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413" y="0"/>
            <a:ext cx="5337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01F78A2-3627-D53A-8D29-71B4DEF17A92}"/>
              </a:ext>
            </a:extLst>
          </p:cNvPr>
          <p:cNvSpPr/>
          <p:nvPr/>
        </p:nvSpPr>
        <p:spPr>
          <a:xfrm>
            <a:off x="4001359" y="4778256"/>
            <a:ext cx="4262617" cy="187692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87B9EB4-650B-2FD9-CF47-8B638A01EFBB}"/>
              </a:ext>
            </a:extLst>
          </p:cNvPr>
          <p:cNvPicPr>
            <a:picLocks noChangeAspect="1"/>
          </p:cNvPicPr>
          <p:nvPr/>
        </p:nvPicPr>
        <p:blipFill>
          <a:blip r:embed="rId4"/>
          <a:stretch>
            <a:fillRect/>
          </a:stretch>
        </p:blipFill>
        <p:spPr>
          <a:xfrm rot="16200000">
            <a:off x="6100049" y="5310844"/>
            <a:ext cx="512619" cy="517366"/>
          </a:xfrm>
          <a:prstGeom prst="rect">
            <a:avLst/>
          </a:prstGeom>
        </p:spPr>
      </p:pic>
      <p:pic>
        <p:nvPicPr>
          <p:cNvPr id="12" name="Picture 11">
            <a:extLst>
              <a:ext uri="{FF2B5EF4-FFF2-40B4-BE49-F238E27FC236}">
                <a16:creationId xmlns:a16="http://schemas.microsoft.com/office/drawing/2014/main" id="{C3445126-64BC-6173-7D3A-B45E57EBD064}"/>
              </a:ext>
            </a:extLst>
          </p:cNvPr>
          <p:cNvPicPr>
            <a:picLocks noChangeAspect="1"/>
          </p:cNvPicPr>
          <p:nvPr/>
        </p:nvPicPr>
        <p:blipFill>
          <a:blip r:embed="rId5"/>
          <a:stretch>
            <a:fillRect/>
          </a:stretch>
        </p:blipFill>
        <p:spPr>
          <a:xfrm>
            <a:off x="6182590" y="5436891"/>
            <a:ext cx="297206" cy="335309"/>
          </a:xfrm>
          <a:prstGeom prst="rect">
            <a:avLst/>
          </a:prstGeom>
        </p:spPr>
      </p:pic>
      <p:pic>
        <p:nvPicPr>
          <p:cNvPr id="13" name="Picture 12">
            <a:extLst>
              <a:ext uri="{FF2B5EF4-FFF2-40B4-BE49-F238E27FC236}">
                <a16:creationId xmlns:a16="http://schemas.microsoft.com/office/drawing/2014/main" id="{6EF36443-C307-2786-C5D7-897B0EDD2782}"/>
              </a:ext>
            </a:extLst>
          </p:cNvPr>
          <p:cNvPicPr>
            <a:picLocks noChangeAspect="1"/>
          </p:cNvPicPr>
          <p:nvPr/>
        </p:nvPicPr>
        <p:blipFill>
          <a:blip r:embed="rId4"/>
          <a:stretch>
            <a:fillRect/>
          </a:stretch>
        </p:blipFill>
        <p:spPr>
          <a:xfrm rot="16200000">
            <a:off x="8693318" y="1757215"/>
            <a:ext cx="2903347" cy="2930233"/>
          </a:xfrm>
          <a:prstGeom prst="rect">
            <a:avLst/>
          </a:prstGeom>
        </p:spPr>
      </p:pic>
      <p:pic>
        <p:nvPicPr>
          <p:cNvPr id="14" name="Picture 13">
            <a:extLst>
              <a:ext uri="{FF2B5EF4-FFF2-40B4-BE49-F238E27FC236}">
                <a16:creationId xmlns:a16="http://schemas.microsoft.com/office/drawing/2014/main" id="{5692CB7C-57A2-D403-1F03-DB7FA023AD76}"/>
              </a:ext>
            </a:extLst>
          </p:cNvPr>
          <p:cNvPicPr>
            <a:picLocks noChangeAspect="1"/>
          </p:cNvPicPr>
          <p:nvPr/>
        </p:nvPicPr>
        <p:blipFill>
          <a:blip r:embed="rId5"/>
          <a:stretch>
            <a:fillRect/>
          </a:stretch>
        </p:blipFill>
        <p:spPr>
          <a:xfrm>
            <a:off x="9251892" y="2328964"/>
            <a:ext cx="1683303" cy="1899109"/>
          </a:xfrm>
          <a:prstGeom prst="rect">
            <a:avLst/>
          </a:prstGeom>
        </p:spPr>
      </p:pic>
      <p:sp>
        <p:nvSpPr>
          <p:cNvPr id="15" name="TextBox 14">
            <a:extLst>
              <a:ext uri="{FF2B5EF4-FFF2-40B4-BE49-F238E27FC236}">
                <a16:creationId xmlns:a16="http://schemas.microsoft.com/office/drawing/2014/main" id="{F8E92ACB-5178-22F6-A512-58A02ED5F6CE}"/>
              </a:ext>
            </a:extLst>
          </p:cNvPr>
          <p:cNvSpPr txBox="1"/>
          <p:nvPr/>
        </p:nvSpPr>
        <p:spPr>
          <a:xfrm>
            <a:off x="9549636" y="5115140"/>
            <a:ext cx="1065035" cy="1200329"/>
          </a:xfrm>
          <a:prstGeom prst="rect">
            <a:avLst/>
          </a:prstGeom>
          <a:noFill/>
        </p:spPr>
        <p:txBody>
          <a:bodyPr wrap="none" rtlCol="0">
            <a:spAutoFit/>
          </a:bodyPr>
          <a:lstStyle/>
          <a:p>
            <a:r>
              <a:rPr lang="en-US" dirty="0"/>
              <a:t>Color #</a:t>
            </a:r>
          </a:p>
          <a:p>
            <a:r>
              <a:rPr lang="en-US" dirty="0"/>
              <a:t>Texture #</a:t>
            </a:r>
          </a:p>
          <a:p>
            <a:r>
              <a:rPr lang="en-US" dirty="0"/>
              <a:t>Shape #</a:t>
            </a:r>
          </a:p>
          <a:p>
            <a:r>
              <a:rPr lang="en-US" dirty="0"/>
              <a:t>… #</a:t>
            </a:r>
          </a:p>
        </p:txBody>
      </p:sp>
    </p:spTree>
    <p:extLst>
      <p:ext uri="{BB962C8B-B14F-4D97-AF65-F5344CB8AC3E}">
        <p14:creationId xmlns:p14="http://schemas.microsoft.com/office/powerpoint/2010/main" val="206302780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84C7BC4-499E-87FB-12BC-B490156925B5}"/>
              </a:ext>
            </a:extLst>
          </p:cNvPr>
          <p:cNvSpPr/>
          <p:nvPr/>
        </p:nvSpPr>
        <p:spPr>
          <a:xfrm>
            <a:off x="9497291" y="3006436"/>
            <a:ext cx="1350818" cy="4294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Convolutional Neural Network. Learn Convolutional Neural Network from… | by  dshahid380 | Towards Data Science">
            <a:extLst>
              <a:ext uri="{FF2B5EF4-FFF2-40B4-BE49-F238E27FC236}">
                <a16:creationId xmlns:a16="http://schemas.microsoft.com/office/drawing/2014/main" id="{EE32A99A-A02A-38E2-A872-50D771B514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1811913"/>
            <a:ext cx="9525000" cy="3248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A4D697F-139A-8B00-0C79-81DFF80BABB2}"/>
              </a:ext>
            </a:extLst>
          </p:cNvPr>
          <p:cNvPicPr>
            <a:picLocks noChangeAspect="1"/>
          </p:cNvPicPr>
          <p:nvPr/>
        </p:nvPicPr>
        <p:blipFill>
          <a:blip r:embed="rId3"/>
          <a:stretch>
            <a:fillRect/>
          </a:stretch>
        </p:blipFill>
        <p:spPr>
          <a:xfrm>
            <a:off x="4884315" y="2484038"/>
            <a:ext cx="2423370" cy="1889924"/>
          </a:xfrm>
          <a:prstGeom prst="rect">
            <a:avLst/>
          </a:prstGeom>
        </p:spPr>
      </p:pic>
      <p:pic>
        <p:nvPicPr>
          <p:cNvPr id="9" name="Picture 8" descr="A close-up of a dog&#10;&#10;Description automatically generated">
            <a:extLst>
              <a:ext uri="{FF2B5EF4-FFF2-40B4-BE49-F238E27FC236}">
                <a16:creationId xmlns:a16="http://schemas.microsoft.com/office/drawing/2014/main" id="{7329A966-09E3-435F-5BD8-149C254121F6}"/>
              </a:ext>
            </a:extLst>
          </p:cNvPr>
          <p:cNvPicPr>
            <a:picLocks noChangeAspect="1"/>
          </p:cNvPicPr>
          <p:nvPr/>
        </p:nvPicPr>
        <p:blipFill>
          <a:blip r:embed="rId4"/>
          <a:stretch>
            <a:fillRect/>
          </a:stretch>
        </p:blipFill>
        <p:spPr>
          <a:xfrm>
            <a:off x="1409700" y="2245129"/>
            <a:ext cx="1981200" cy="1508760"/>
          </a:xfrm>
          <a:prstGeom prst="rect">
            <a:avLst/>
          </a:prstGeom>
          <a:ln w="57150">
            <a:solidFill>
              <a:srgbClr val="FF0000"/>
            </a:solidFill>
          </a:ln>
        </p:spPr>
      </p:pic>
      <p:sp>
        <p:nvSpPr>
          <p:cNvPr id="10" name="Arrow: Down 9">
            <a:extLst>
              <a:ext uri="{FF2B5EF4-FFF2-40B4-BE49-F238E27FC236}">
                <a16:creationId xmlns:a16="http://schemas.microsoft.com/office/drawing/2014/main" id="{9D15261F-D335-F8B6-E973-79958DB36E20}"/>
              </a:ext>
            </a:extLst>
          </p:cNvPr>
          <p:cNvSpPr/>
          <p:nvPr/>
        </p:nvSpPr>
        <p:spPr>
          <a:xfrm>
            <a:off x="3860418" y="1320035"/>
            <a:ext cx="391886" cy="92509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54DFE57-86E4-5857-0FD3-B38E60D3A85D}"/>
              </a:ext>
            </a:extLst>
          </p:cNvPr>
          <p:cNvSpPr txBox="1"/>
          <p:nvPr/>
        </p:nvSpPr>
        <p:spPr>
          <a:xfrm>
            <a:off x="3304712" y="970507"/>
            <a:ext cx="1503297" cy="646331"/>
          </a:xfrm>
          <a:prstGeom prst="rect">
            <a:avLst/>
          </a:prstGeom>
          <a:noFill/>
        </p:spPr>
        <p:txBody>
          <a:bodyPr wrap="none" rtlCol="0">
            <a:spAutoFit/>
          </a:bodyPr>
          <a:lstStyle/>
          <a:p>
            <a:r>
              <a:rPr lang="en-US" dirty="0"/>
              <a:t>Characteristics</a:t>
            </a:r>
          </a:p>
          <a:p>
            <a:endParaRPr lang="en-US" dirty="0"/>
          </a:p>
        </p:txBody>
      </p:sp>
    </p:spTree>
    <p:extLst>
      <p:ext uri="{BB962C8B-B14F-4D97-AF65-F5344CB8AC3E}">
        <p14:creationId xmlns:p14="http://schemas.microsoft.com/office/powerpoint/2010/main" val="197088837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C892AB0-7D6D-4FC9-9105-0CB427161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07353E4-FA19-40CB-8AF8-3A8E6704B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11" name="Freeform 35">
              <a:extLst>
                <a:ext uri="{FF2B5EF4-FFF2-40B4-BE49-F238E27FC236}">
                  <a16:creationId xmlns:a16="http://schemas.microsoft.com/office/drawing/2014/main" id="{697D009D-8E70-460A-BE57-321BB0764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12" name="Freeform 36">
              <a:extLst>
                <a:ext uri="{FF2B5EF4-FFF2-40B4-BE49-F238E27FC236}">
                  <a16:creationId xmlns:a16="http://schemas.microsoft.com/office/drawing/2014/main" id="{D0001F35-F282-403E-8D08-0D204D851F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13" name="Freeform 38">
              <a:extLst>
                <a:ext uri="{FF2B5EF4-FFF2-40B4-BE49-F238E27FC236}">
                  <a16:creationId xmlns:a16="http://schemas.microsoft.com/office/drawing/2014/main" id="{3F8A69A2-2D15-40CD-8C14-A18643ABA5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14" name="Freeform 39">
              <a:extLst>
                <a:ext uri="{FF2B5EF4-FFF2-40B4-BE49-F238E27FC236}">
                  <a16:creationId xmlns:a16="http://schemas.microsoft.com/office/drawing/2014/main" id="{B665CA2A-9D55-4786-9343-EB46672627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15" name="Freeform 40">
              <a:extLst>
                <a:ext uri="{FF2B5EF4-FFF2-40B4-BE49-F238E27FC236}">
                  <a16:creationId xmlns:a16="http://schemas.microsoft.com/office/drawing/2014/main" id="{CEE9BD85-96DF-4CDF-BC0F-C4E46062B3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16" name="Rectangle 41">
              <a:extLst>
                <a:ext uri="{FF2B5EF4-FFF2-40B4-BE49-F238E27FC236}">
                  <a16:creationId xmlns:a16="http://schemas.microsoft.com/office/drawing/2014/main" id="{6BB6F5E5-6CA3-4B20-86A7-1174D6E71FB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txBody>
            <a:bodyPr/>
            <a:lstStyle/>
            <a:p>
              <a:endParaRPr lang="en-US"/>
            </a:p>
          </p:txBody>
        </p:sp>
      </p:grpSp>
      <p:grpSp>
        <p:nvGrpSpPr>
          <p:cNvPr id="18" name="Group 17">
            <a:extLst>
              <a:ext uri="{FF2B5EF4-FFF2-40B4-BE49-F238E27FC236}">
                <a16:creationId xmlns:a16="http://schemas.microsoft.com/office/drawing/2014/main" id="{0328E69E-CE3D-4110-8BF7-AD3C0C10CB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19" name="Freeform 32">
              <a:extLst>
                <a:ext uri="{FF2B5EF4-FFF2-40B4-BE49-F238E27FC236}">
                  <a16:creationId xmlns:a16="http://schemas.microsoft.com/office/drawing/2014/main" id="{30F84C80-9E12-4460-B88F-D03839F0C8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20" name="Freeform 33">
              <a:extLst>
                <a:ext uri="{FF2B5EF4-FFF2-40B4-BE49-F238E27FC236}">
                  <a16:creationId xmlns:a16="http://schemas.microsoft.com/office/drawing/2014/main" id="{2F84C18C-5783-48FF-9DE0-FDA327CFC4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21" name="Freeform 34">
              <a:extLst>
                <a:ext uri="{FF2B5EF4-FFF2-40B4-BE49-F238E27FC236}">
                  <a16:creationId xmlns:a16="http://schemas.microsoft.com/office/drawing/2014/main" id="{08C6A855-346C-4589-9AD4-5E15BCBC7A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22" name="Freeform 37">
              <a:extLst>
                <a:ext uri="{FF2B5EF4-FFF2-40B4-BE49-F238E27FC236}">
                  <a16:creationId xmlns:a16="http://schemas.microsoft.com/office/drawing/2014/main" id="{7E64BEE6-1157-421C-A02A-47639E4D9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F64806C9-3599-45A7-BCFF-F762C54276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 name="Freeform 32">
              <a:extLst>
                <a:ext uri="{FF2B5EF4-FFF2-40B4-BE49-F238E27FC236}">
                  <a16:creationId xmlns:a16="http://schemas.microsoft.com/office/drawing/2014/main" id="{41D6E755-9558-4CAA-8F56-469D231C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26" name="Freeform 33">
              <a:extLst>
                <a:ext uri="{FF2B5EF4-FFF2-40B4-BE49-F238E27FC236}">
                  <a16:creationId xmlns:a16="http://schemas.microsoft.com/office/drawing/2014/main" id="{8FCD41C4-606C-446C-8C81-6353C64424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27" name="Freeform 34">
              <a:extLst>
                <a:ext uri="{FF2B5EF4-FFF2-40B4-BE49-F238E27FC236}">
                  <a16:creationId xmlns:a16="http://schemas.microsoft.com/office/drawing/2014/main" id="{274CFBE4-CEA6-4C81-BB1E-83E1896771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28" name="Freeform 37">
              <a:extLst>
                <a:ext uri="{FF2B5EF4-FFF2-40B4-BE49-F238E27FC236}">
                  <a16:creationId xmlns:a16="http://schemas.microsoft.com/office/drawing/2014/main" id="{24813D3D-7B30-42F2-9065-1B40F140C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30" name="Group 29">
            <a:extLst>
              <a:ext uri="{FF2B5EF4-FFF2-40B4-BE49-F238E27FC236}">
                <a16:creationId xmlns:a16="http://schemas.microsoft.com/office/drawing/2014/main" id="{1287AC97-A8E8-4B45-A50A-3057A88B40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31" name="Freeform 35">
              <a:extLst>
                <a:ext uri="{FF2B5EF4-FFF2-40B4-BE49-F238E27FC236}">
                  <a16:creationId xmlns:a16="http://schemas.microsoft.com/office/drawing/2014/main" id="{57D70AA8-D36C-4DF9-B7D7-4E2C9BEFD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32" name="Freeform 36">
              <a:extLst>
                <a:ext uri="{FF2B5EF4-FFF2-40B4-BE49-F238E27FC236}">
                  <a16:creationId xmlns:a16="http://schemas.microsoft.com/office/drawing/2014/main" id="{74D88556-8C5B-41AF-9FA0-92D2734708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33" name="Freeform 38">
              <a:extLst>
                <a:ext uri="{FF2B5EF4-FFF2-40B4-BE49-F238E27FC236}">
                  <a16:creationId xmlns:a16="http://schemas.microsoft.com/office/drawing/2014/main" id="{17E00558-8912-48C6-8202-D8A2D854B7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34" name="Freeform 39">
              <a:extLst>
                <a:ext uri="{FF2B5EF4-FFF2-40B4-BE49-F238E27FC236}">
                  <a16:creationId xmlns:a16="http://schemas.microsoft.com/office/drawing/2014/main" id="{7E4C092A-90EF-4870-97FC-C2D97FD2C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35" name="Freeform 40">
              <a:extLst>
                <a:ext uri="{FF2B5EF4-FFF2-40B4-BE49-F238E27FC236}">
                  <a16:creationId xmlns:a16="http://schemas.microsoft.com/office/drawing/2014/main" id="{0C8C091A-4902-4B98-BB6B-AF6FA1174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36" name="Rectangle 41">
              <a:extLst>
                <a:ext uri="{FF2B5EF4-FFF2-40B4-BE49-F238E27FC236}">
                  <a16:creationId xmlns:a16="http://schemas.microsoft.com/office/drawing/2014/main" id="{50C57AA3-5B6E-4C49-9AE3-D130A25404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txBody>
            <a:bodyPr/>
            <a:lstStyle/>
            <a:p>
              <a:endParaRPr lang="en-US"/>
            </a:p>
          </p:txBody>
        </p:sp>
      </p:grpSp>
      <p:sp>
        <p:nvSpPr>
          <p:cNvPr id="38" name="Rectangle 37">
            <a:extLst>
              <a:ext uri="{FF2B5EF4-FFF2-40B4-BE49-F238E27FC236}">
                <a16:creationId xmlns:a16="http://schemas.microsoft.com/office/drawing/2014/main" id="{6D29BE04-4454-4832-B83F-10D001BFF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 Diagonal Corner Rectangle 7">
            <a:extLst>
              <a:ext uri="{FF2B5EF4-FFF2-40B4-BE49-F238E27FC236}">
                <a16:creationId xmlns:a16="http://schemas.microsoft.com/office/drawing/2014/main" id="{98714CE9-3C2C-48E1-8B8F-CFB7735C4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2">
              <a:lumMod val="50000"/>
              <a:alpha val="80000"/>
            </a:schemeClr>
          </a:solidFill>
          <a:ln w="19050" cap="sq">
            <a:solidFill>
              <a:srgbClr val="FFFFFF">
                <a:alpha val="60000"/>
              </a:srgb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2781A9-7EE2-C3D8-4B03-CAF048FE3D34}"/>
              </a:ext>
            </a:extLst>
          </p:cNvPr>
          <p:cNvSpPr>
            <a:spLocks noGrp="1"/>
          </p:cNvSpPr>
          <p:nvPr>
            <p:ph type="title"/>
          </p:nvPr>
        </p:nvSpPr>
        <p:spPr>
          <a:xfrm>
            <a:off x="1577445" y="1168078"/>
            <a:ext cx="9048219" cy="1092200"/>
          </a:xfrm>
        </p:spPr>
        <p:txBody>
          <a:bodyPr anchor="ctr">
            <a:normAutofit/>
          </a:bodyPr>
          <a:lstStyle/>
          <a:p>
            <a:pPr algn="ctr"/>
            <a:r>
              <a:rPr lang="en-US" dirty="0">
                <a:solidFill>
                  <a:srgbClr val="FFFFFF"/>
                </a:solidFill>
              </a:rPr>
              <a:t>Machine Learning</a:t>
            </a:r>
          </a:p>
        </p:txBody>
      </p:sp>
      <p:sp>
        <p:nvSpPr>
          <p:cNvPr id="3" name="Content Placeholder 2">
            <a:extLst>
              <a:ext uri="{FF2B5EF4-FFF2-40B4-BE49-F238E27FC236}">
                <a16:creationId xmlns:a16="http://schemas.microsoft.com/office/drawing/2014/main" id="{B3DDAAE3-63D0-4934-7EF7-7BAD88213C1A}"/>
              </a:ext>
            </a:extLst>
          </p:cNvPr>
          <p:cNvSpPr>
            <a:spLocks noGrp="1"/>
          </p:cNvSpPr>
          <p:nvPr>
            <p:ph idx="1"/>
          </p:nvPr>
        </p:nvSpPr>
        <p:spPr>
          <a:xfrm>
            <a:off x="1577446" y="2413001"/>
            <a:ext cx="9048218" cy="3033180"/>
          </a:xfrm>
        </p:spPr>
        <p:txBody>
          <a:bodyPr anchor="ctr">
            <a:normAutofit/>
          </a:bodyPr>
          <a:lstStyle/>
          <a:p>
            <a:r>
              <a:rPr lang="en-US" sz="2000" dirty="0">
                <a:solidFill>
                  <a:srgbClr val="FFFFFF"/>
                </a:solidFill>
              </a:rPr>
              <a:t>Process to learn new things from patterns and make decisions without explicit programming.</a:t>
            </a:r>
          </a:p>
          <a:p>
            <a:r>
              <a:rPr lang="en-US" sz="2000" dirty="0">
                <a:solidFill>
                  <a:srgbClr val="FFFFFF"/>
                </a:solidFill>
              </a:rPr>
              <a:t>Computers learn from data - information.</a:t>
            </a:r>
          </a:p>
          <a:p>
            <a:endParaRPr lang="en-US" sz="2000" dirty="0">
              <a:solidFill>
                <a:srgbClr val="FFFFFF"/>
              </a:solidFill>
            </a:endParaRPr>
          </a:p>
        </p:txBody>
      </p:sp>
    </p:spTree>
    <p:extLst>
      <p:ext uri="{BB962C8B-B14F-4D97-AF65-F5344CB8AC3E}">
        <p14:creationId xmlns:p14="http://schemas.microsoft.com/office/powerpoint/2010/main" val="228271853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B5AC1-7C1A-E622-A65D-87EAADA9EAD0}"/>
              </a:ext>
            </a:extLst>
          </p:cNvPr>
          <p:cNvSpPr>
            <a:spLocks noGrp="1"/>
          </p:cNvSpPr>
          <p:nvPr>
            <p:ph type="title"/>
          </p:nvPr>
        </p:nvSpPr>
        <p:spPr/>
        <p:txBody>
          <a:bodyPr/>
          <a:lstStyle/>
          <a:p>
            <a:r>
              <a:rPr lang="en-US" dirty="0"/>
              <a:t>Machine Learning</a:t>
            </a:r>
          </a:p>
        </p:txBody>
      </p:sp>
      <p:sp>
        <p:nvSpPr>
          <p:cNvPr id="3" name="Content Placeholder 2">
            <a:extLst>
              <a:ext uri="{FF2B5EF4-FFF2-40B4-BE49-F238E27FC236}">
                <a16:creationId xmlns:a16="http://schemas.microsoft.com/office/drawing/2014/main" id="{BC13D2B4-E535-0BB1-A137-584278CF3003}"/>
              </a:ext>
            </a:extLst>
          </p:cNvPr>
          <p:cNvSpPr>
            <a:spLocks noGrp="1"/>
          </p:cNvSpPr>
          <p:nvPr>
            <p:ph idx="1"/>
          </p:nvPr>
        </p:nvSpPr>
        <p:spPr/>
        <p:txBody>
          <a:bodyPr>
            <a:normAutofit fontScale="92500" lnSpcReduction="20000"/>
          </a:bodyPr>
          <a:lstStyle/>
          <a:p>
            <a:r>
              <a:rPr lang="en-US" dirty="0"/>
              <a:t>Supervised Learning</a:t>
            </a:r>
          </a:p>
          <a:p>
            <a:pPr lvl="1"/>
            <a:r>
              <a:rPr lang="en-US" dirty="0"/>
              <a:t>Features and label data</a:t>
            </a:r>
          </a:p>
          <a:p>
            <a:pPr lvl="1"/>
            <a:endParaRPr lang="en-US" dirty="0"/>
          </a:p>
          <a:p>
            <a:r>
              <a:rPr lang="en-US" dirty="0"/>
              <a:t>Unsupervised Learning</a:t>
            </a:r>
          </a:p>
          <a:p>
            <a:pPr lvl="1"/>
            <a:r>
              <a:rPr lang="en-US" dirty="0"/>
              <a:t>Autonomously</a:t>
            </a:r>
          </a:p>
          <a:p>
            <a:pPr lvl="1"/>
            <a:r>
              <a:rPr lang="en-US" dirty="0"/>
              <a:t>Not labeled</a:t>
            </a:r>
          </a:p>
          <a:p>
            <a:pPr lvl="1"/>
            <a:endParaRPr lang="en-US" dirty="0"/>
          </a:p>
          <a:p>
            <a:r>
              <a:rPr lang="en-US" dirty="0"/>
              <a:t>Reinforcement Learning</a:t>
            </a:r>
          </a:p>
          <a:p>
            <a:pPr lvl="1"/>
            <a:r>
              <a:rPr lang="en-US" dirty="0"/>
              <a:t>Feedback</a:t>
            </a:r>
          </a:p>
        </p:txBody>
      </p:sp>
    </p:spTree>
    <p:extLst>
      <p:ext uri="{BB962C8B-B14F-4D97-AF65-F5344CB8AC3E}">
        <p14:creationId xmlns:p14="http://schemas.microsoft.com/office/powerpoint/2010/main" val="8157406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91D44-49B6-D9F5-5542-689F6855F094}"/>
              </a:ext>
            </a:extLst>
          </p:cNvPr>
          <p:cNvSpPr>
            <a:spLocks noGrp="1"/>
          </p:cNvSpPr>
          <p:nvPr>
            <p:ph type="title"/>
          </p:nvPr>
        </p:nvSpPr>
        <p:spPr/>
        <p:txBody>
          <a:bodyPr/>
          <a:lstStyle/>
          <a:p>
            <a:r>
              <a:rPr lang="en-US" dirty="0"/>
              <a:t>Supervised Learning</a:t>
            </a:r>
          </a:p>
        </p:txBody>
      </p:sp>
      <p:sp>
        <p:nvSpPr>
          <p:cNvPr id="3" name="Content Placeholder 2">
            <a:extLst>
              <a:ext uri="{FF2B5EF4-FFF2-40B4-BE49-F238E27FC236}">
                <a16:creationId xmlns:a16="http://schemas.microsoft.com/office/drawing/2014/main" id="{575596DE-19CD-178B-9422-990536E65952}"/>
              </a:ext>
            </a:extLst>
          </p:cNvPr>
          <p:cNvSpPr>
            <a:spLocks noGrp="1"/>
          </p:cNvSpPr>
          <p:nvPr>
            <p:ph idx="1"/>
          </p:nvPr>
        </p:nvSpPr>
        <p:spPr/>
        <p:txBody>
          <a:bodyPr/>
          <a:lstStyle/>
          <a:p>
            <a:r>
              <a:rPr lang="en-US" dirty="0"/>
              <a:t>Predicting the unknown from the labeled known</a:t>
            </a:r>
          </a:p>
          <a:p>
            <a:r>
              <a:rPr lang="en-US" dirty="0"/>
              <a:t>Features, such as weight, color, number of legs,… are known</a:t>
            </a:r>
          </a:p>
          <a:p>
            <a:endParaRPr lang="en-US" dirty="0"/>
          </a:p>
        </p:txBody>
      </p:sp>
    </p:spTree>
    <p:extLst>
      <p:ext uri="{BB962C8B-B14F-4D97-AF65-F5344CB8AC3E}">
        <p14:creationId xmlns:p14="http://schemas.microsoft.com/office/powerpoint/2010/main" val="110139665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9F8D7-F3D4-23E5-D41B-D279D37AFA36}"/>
              </a:ext>
            </a:extLst>
          </p:cNvPr>
          <p:cNvSpPr>
            <a:spLocks noGrp="1"/>
          </p:cNvSpPr>
          <p:nvPr>
            <p:ph type="title"/>
          </p:nvPr>
        </p:nvSpPr>
        <p:spPr/>
        <p:txBody>
          <a:bodyPr/>
          <a:lstStyle/>
          <a:p>
            <a:r>
              <a:rPr lang="en-US" dirty="0"/>
              <a:t>Supervised Learning</a:t>
            </a:r>
          </a:p>
        </p:txBody>
      </p:sp>
      <p:sp>
        <p:nvSpPr>
          <p:cNvPr id="3" name="Slide Number Placeholder 2">
            <a:extLst>
              <a:ext uri="{FF2B5EF4-FFF2-40B4-BE49-F238E27FC236}">
                <a16:creationId xmlns:a16="http://schemas.microsoft.com/office/drawing/2014/main" id="{E0AF6FB5-AFD4-E9F7-70B6-4934ADA91819}"/>
              </a:ext>
            </a:extLst>
          </p:cNvPr>
          <p:cNvSpPr>
            <a:spLocks noGrp="1"/>
          </p:cNvSpPr>
          <p:nvPr>
            <p:ph type="sldNum" sz="quarter" idx="12"/>
          </p:nvPr>
        </p:nvSpPr>
        <p:spPr/>
        <p:txBody>
          <a:bodyPr/>
          <a:lstStyle/>
          <a:p>
            <a:fld id="{9E3FA76C-C565-46B6-8652-D75785E2521F}" type="slidenum">
              <a:rPr lang="en-US" noProof="0" smtClean="0"/>
              <a:t>16</a:t>
            </a:fld>
            <a:endParaRPr lang="en-US" noProof="0" dirty="0"/>
          </a:p>
        </p:txBody>
      </p:sp>
      <p:sp>
        <p:nvSpPr>
          <p:cNvPr id="4" name="Content Placeholder 3">
            <a:extLst>
              <a:ext uri="{FF2B5EF4-FFF2-40B4-BE49-F238E27FC236}">
                <a16:creationId xmlns:a16="http://schemas.microsoft.com/office/drawing/2014/main" id="{C213D2E8-97B0-9A32-0AE2-A5B4A6196DC6}"/>
              </a:ext>
            </a:extLst>
          </p:cNvPr>
          <p:cNvSpPr>
            <a:spLocks noGrp="1"/>
          </p:cNvSpPr>
          <p:nvPr>
            <p:ph idx="1"/>
          </p:nvPr>
        </p:nvSpPr>
        <p:spPr/>
        <p:txBody>
          <a:bodyPr/>
          <a:lstStyle/>
          <a:p>
            <a:endParaRPr lang="en-US" dirty="0"/>
          </a:p>
        </p:txBody>
      </p:sp>
      <p:pic>
        <p:nvPicPr>
          <p:cNvPr id="6" name="Picture 5" descr="A graph of different types of food&#10;&#10;Description automatically generated">
            <a:extLst>
              <a:ext uri="{FF2B5EF4-FFF2-40B4-BE49-F238E27FC236}">
                <a16:creationId xmlns:a16="http://schemas.microsoft.com/office/drawing/2014/main" id="{A89E59C1-E091-CE68-754B-CBF79EF16B5C}"/>
              </a:ext>
            </a:extLst>
          </p:cNvPr>
          <p:cNvPicPr>
            <a:picLocks noChangeAspect="1"/>
          </p:cNvPicPr>
          <p:nvPr/>
        </p:nvPicPr>
        <p:blipFill>
          <a:blip r:embed="rId2"/>
          <a:stretch>
            <a:fillRect/>
          </a:stretch>
        </p:blipFill>
        <p:spPr>
          <a:xfrm rot="16200000">
            <a:off x="6301384" y="733322"/>
            <a:ext cx="6181912" cy="5337074"/>
          </a:xfrm>
          <a:prstGeom prst="rect">
            <a:avLst/>
          </a:prstGeom>
        </p:spPr>
      </p:pic>
    </p:spTree>
    <p:extLst>
      <p:ext uri="{BB962C8B-B14F-4D97-AF65-F5344CB8AC3E}">
        <p14:creationId xmlns:p14="http://schemas.microsoft.com/office/powerpoint/2010/main" val="33614434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8DAF5-6F36-E302-040A-AA9704DA1A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7A2230-5484-BA36-A0D6-1C9BB25899B5}"/>
              </a:ext>
            </a:extLst>
          </p:cNvPr>
          <p:cNvSpPr>
            <a:spLocks noGrp="1"/>
          </p:cNvSpPr>
          <p:nvPr>
            <p:ph type="title"/>
          </p:nvPr>
        </p:nvSpPr>
        <p:spPr/>
        <p:txBody>
          <a:bodyPr/>
          <a:lstStyle/>
          <a:p>
            <a:r>
              <a:rPr lang="en-US" dirty="0"/>
              <a:t>Unsupervised Learning</a:t>
            </a:r>
          </a:p>
        </p:txBody>
      </p:sp>
      <p:sp>
        <p:nvSpPr>
          <p:cNvPr id="3" name="Content Placeholder 2">
            <a:extLst>
              <a:ext uri="{FF2B5EF4-FFF2-40B4-BE49-F238E27FC236}">
                <a16:creationId xmlns:a16="http://schemas.microsoft.com/office/drawing/2014/main" id="{4CBA217F-1BE5-99BA-D62A-04CB162027FE}"/>
              </a:ext>
            </a:extLst>
          </p:cNvPr>
          <p:cNvSpPr>
            <a:spLocks noGrp="1"/>
          </p:cNvSpPr>
          <p:nvPr>
            <p:ph idx="1"/>
          </p:nvPr>
        </p:nvSpPr>
        <p:spPr/>
        <p:txBody>
          <a:bodyPr/>
          <a:lstStyle/>
          <a:p>
            <a:r>
              <a:rPr lang="en-US" dirty="0"/>
              <a:t>Predicting the unknown without labels</a:t>
            </a:r>
          </a:p>
        </p:txBody>
      </p:sp>
    </p:spTree>
    <p:extLst>
      <p:ext uri="{BB962C8B-B14F-4D97-AF65-F5344CB8AC3E}">
        <p14:creationId xmlns:p14="http://schemas.microsoft.com/office/powerpoint/2010/main" val="196438481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406C-42FB-67E3-9957-56F68F753D21}"/>
              </a:ext>
            </a:extLst>
          </p:cNvPr>
          <p:cNvSpPr>
            <a:spLocks noGrp="1"/>
          </p:cNvSpPr>
          <p:nvPr>
            <p:ph type="title"/>
          </p:nvPr>
        </p:nvSpPr>
        <p:spPr/>
        <p:txBody>
          <a:bodyPr/>
          <a:lstStyle/>
          <a:p>
            <a:r>
              <a:rPr lang="en-US" dirty="0"/>
              <a:t>Unsupervised Learning</a:t>
            </a:r>
          </a:p>
        </p:txBody>
      </p:sp>
      <p:sp>
        <p:nvSpPr>
          <p:cNvPr id="3" name="Slide Number Placeholder 2">
            <a:extLst>
              <a:ext uri="{FF2B5EF4-FFF2-40B4-BE49-F238E27FC236}">
                <a16:creationId xmlns:a16="http://schemas.microsoft.com/office/drawing/2014/main" id="{9D23C217-3128-30AD-1789-8B7BC0DF4999}"/>
              </a:ext>
            </a:extLst>
          </p:cNvPr>
          <p:cNvSpPr>
            <a:spLocks noGrp="1"/>
          </p:cNvSpPr>
          <p:nvPr>
            <p:ph type="sldNum" sz="quarter" idx="12"/>
          </p:nvPr>
        </p:nvSpPr>
        <p:spPr/>
        <p:txBody>
          <a:bodyPr/>
          <a:lstStyle/>
          <a:p>
            <a:fld id="{9E3FA76C-C565-46B6-8652-D75785E2521F}" type="slidenum">
              <a:rPr lang="en-US" noProof="0" smtClean="0"/>
              <a:t>18</a:t>
            </a:fld>
            <a:endParaRPr lang="en-US" noProof="0" dirty="0"/>
          </a:p>
        </p:txBody>
      </p:sp>
      <p:pic>
        <p:nvPicPr>
          <p:cNvPr id="6" name="Picture 5" descr="A drawing of a cell&#10;&#10;Description automatically generated with medium confidence">
            <a:extLst>
              <a:ext uri="{FF2B5EF4-FFF2-40B4-BE49-F238E27FC236}">
                <a16:creationId xmlns:a16="http://schemas.microsoft.com/office/drawing/2014/main" id="{9F9389E4-6039-4E65-066A-BCADC2D5B4C8}"/>
              </a:ext>
            </a:extLst>
          </p:cNvPr>
          <p:cNvPicPr>
            <a:picLocks noChangeAspect="1"/>
          </p:cNvPicPr>
          <p:nvPr/>
        </p:nvPicPr>
        <p:blipFill>
          <a:blip r:embed="rId2"/>
          <a:stretch>
            <a:fillRect/>
          </a:stretch>
        </p:blipFill>
        <p:spPr>
          <a:xfrm>
            <a:off x="1040920" y="2055127"/>
            <a:ext cx="9841294" cy="4577178"/>
          </a:xfrm>
          <a:prstGeom prst="rect">
            <a:avLst/>
          </a:prstGeom>
        </p:spPr>
      </p:pic>
    </p:spTree>
    <p:extLst>
      <p:ext uri="{BB962C8B-B14F-4D97-AF65-F5344CB8AC3E}">
        <p14:creationId xmlns:p14="http://schemas.microsoft.com/office/powerpoint/2010/main" val="17103141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D92A2-2DCA-03AA-D50D-9068BFCEEE4A}"/>
              </a:ext>
            </a:extLst>
          </p:cNvPr>
          <p:cNvSpPr>
            <a:spLocks noGrp="1"/>
          </p:cNvSpPr>
          <p:nvPr>
            <p:ph type="title"/>
          </p:nvPr>
        </p:nvSpPr>
        <p:spPr/>
        <p:txBody>
          <a:bodyPr/>
          <a:lstStyle/>
          <a:p>
            <a:r>
              <a:rPr lang="en-US" dirty="0"/>
              <a:t>Reinforcement Learning</a:t>
            </a:r>
          </a:p>
        </p:txBody>
      </p:sp>
      <p:sp>
        <p:nvSpPr>
          <p:cNvPr id="3" name="Content Placeholder 2">
            <a:extLst>
              <a:ext uri="{FF2B5EF4-FFF2-40B4-BE49-F238E27FC236}">
                <a16:creationId xmlns:a16="http://schemas.microsoft.com/office/drawing/2014/main" id="{6724A6EC-BF7E-0AE4-42D4-373D48011090}"/>
              </a:ext>
            </a:extLst>
          </p:cNvPr>
          <p:cNvSpPr>
            <a:spLocks noGrp="1"/>
          </p:cNvSpPr>
          <p:nvPr>
            <p:ph idx="1"/>
          </p:nvPr>
        </p:nvSpPr>
        <p:spPr/>
        <p:txBody>
          <a:bodyPr/>
          <a:lstStyle/>
          <a:p>
            <a:r>
              <a:rPr lang="en-US" dirty="0"/>
              <a:t>Correcting mistakes</a:t>
            </a:r>
          </a:p>
        </p:txBody>
      </p:sp>
    </p:spTree>
    <p:extLst>
      <p:ext uri="{BB962C8B-B14F-4D97-AF65-F5344CB8AC3E}">
        <p14:creationId xmlns:p14="http://schemas.microsoft.com/office/powerpoint/2010/main" val="8282420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blip>
          <a:srcRect t="6504" b="9202"/>
          <a:stretch/>
        </p:blipFill>
        <p:spPr>
          <a:xfrm>
            <a:off x="3611" y="10"/>
            <a:ext cx="12188389" cy="6857990"/>
          </a:xfrm>
          <a:prstGeom prst="rect">
            <a:avLst/>
          </a:prstGeom>
        </p:spPr>
      </p:pic>
      <p:grpSp>
        <p:nvGrpSpPr>
          <p:cNvPr id="13" name="Group 12">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14"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35"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36"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37"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38"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16" name="Group 15">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9"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30"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31"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32"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33"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34"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txBody>
              <a:bodyPr/>
              <a:lstStyle/>
              <a:p>
                <a:endParaRPr lang="en-US"/>
              </a:p>
            </p:txBody>
          </p:sp>
        </p:grpSp>
        <p:grpSp>
          <p:nvGrpSpPr>
            <p:cNvPr id="17" name="Group 16">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26"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27"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28"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18" name="Group 17">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19"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20"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21"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22"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23"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24"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txBody>
              <a:bodyPr/>
              <a:lstStyle/>
              <a:p>
                <a:endParaRPr lang="en-US"/>
              </a:p>
            </p:txBody>
          </p:sp>
        </p:gr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143001" y="1007533"/>
            <a:ext cx="9905998" cy="1092200"/>
          </a:xfrm>
        </p:spPr>
        <p:txBody>
          <a:bodyPr>
            <a:normAutofit/>
          </a:bodyPr>
          <a:lstStyle/>
          <a:p>
            <a:pPr algn="ctr"/>
            <a:r>
              <a:rPr lang="en-US" dirty="0"/>
              <a:t>Topics</a:t>
            </a:r>
          </a:p>
        </p:txBody>
      </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1143001" y="2252134"/>
            <a:ext cx="9905999" cy="3454399"/>
          </a:xfrm>
        </p:spPr>
        <p:txBody>
          <a:bodyPr anchor="ctr">
            <a:normAutofit/>
          </a:bodyPr>
          <a:lstStyle/>
          <a:p>
            <a:r>
              <a:rPr lang="en-US" sz="1600" dirty="0"/>
              <a:t>Machine Learning</a:t>
            </a:r>
          </a:p>
          <a:p>
            <a:r>
              <a:rPr lang="en-US" sz="2800" dirty="0"/>
              <a:t>Deep Learning</a:t>
            </a:r>
          </a:p>
          <a:p>
            <a:r>
              <a:rPr lang="en-US" sz="2800" dirty="0"/>
              <a:t>Neural Networks</a:t>
            </a:r>
          </a:p>
        </p:txBody>
      </p:sp>
    </p:spTree>
    <p:extLst>
      <p:ext uri="{BB962C8B-B14F-4D97-AF65-F5344CB8AC3E}">
        <p14:creationId xmlns:p14="http://schemas.microsoft.com/office/powerpoint/2010/main" val="109484937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AD739-36F3-DB31-CDB7-38AA8934EF4F}"/>
              </a:ext>
            </a:extLst>
          </p:cNvPr>
          <p:cNvSpPr>
            <a:spLocks noGrp="1"/>
          </p:cNvSpPr>
          <p:nvPr>
            <p:ph type="title"/>
          </p:nvPr>
        </p:nvSpPr>
        <p:spPr/>
        <p:txBody>
          <a:bodyPr/>
          <a:lstStyle/>
          <a:p>
            <a:r>
              <a:rPr lang="en-US" dirty="0"/>
              <a:t>Reinforcement Learning</a:t>
            </a:r>
          </a:p>
        </p:txBody>
      </p:sp>
      <p:sp>
        <p:nvSpPr>
          <p:cNvPr id="3" name="Slide Number Placeholder 2">
            <a:extLst>
              <a:ext uri="{FF2B5EF4-FFF2-40B4-BE49-F238E27FC236}">
                <a16:creationId xmlns:a16="http://schemas.microsoft.com/office/drawing/2014/main" id="{64546537-3D16-BEB1-3F80-4B12377322F3}"/>
              </a:ext>
            </a:extLst>
          </p:cNvPr>
          <p:cNvSpPr>
            <a:spLocks noGrp="1"/>
          </p:cNvSpPr>
          <p:nvPr>
            <p:ph type="sldNum" sz="quarter" idx="12"/>
          </p:nvPr>
        </p:nvSpPr>
        <p:spPr/>
        <p:txBody>
          <a:bodyPr/>
          <a:lstStyle/>
          <a:p>
            <a:fld id="{9E3FA76C-C565-46B6-8652-D75785E2521F}" type="slidenum">
              <a:rPr lang="en-US" noProof="0" smtClean="0"/>
              <a:t>20</a:t>
            </a:fld>
            <a:endParaRPr lang="en-US" noProof="0" dirty="0"/>
          </a:p>
        </p:txBody>
      </p:sp>
      <p:pic>
        <p:nvPicPr>
          <p:cNvPr id="1028" name="Picture 4" descr="What is the Difference Between a Service Dog and a Therapy Dog? - Service  Dogs for Veterans">
            <a:extLst>
              <a:ext uri="{FF2B5EF4-FFF2-40B4-BE49-F238E27FC236}">
                <a16:creationId xmlns:a16="http://schemas.microsoft.com/office/drawing/2014/main" id="{7C6AD3AD-1C49-12BA-92F5-59F79CF3B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08" y="3868882"/>
            <a:ext cx="10287000" cy="3086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D780415-6D94-C3CD-F3C7-1540871E5407}"/>
              </a:ext>
            </a:extLst>
          </p:cNvPr>
          <p:cNvSpPr txBox="1"/>
          <p:nvPr/>
        </p:nvSpPr>
        <p:spPr>
          <a:xfrm>
            <a:off x="5202943" y="1841219"/>
            <a:ext cx="1032655" cy="584775"/>
          </a:xfrm>
          <a:prstGeom prst="rect">
            <a:avLst/>
          </a:prstGeom>
          <a:noFill/>
        </p:spPr>
        <p:txBody>
          <a:bodyPr wrap="none" rtlCol="0">
            <a:spAutoFit/>
          </a:bodyPr>
          <a:lstStyle/>
          <a:p>
            <a:r>
              <a:rPr lang="en-US" sz="3200" b="1" dirty="0">
                <a:solidFill>
                  <a:srgbClr val="FFFF00"/>
                </a:solidFill>
              </a:rPr>
              <a:t>DOG</a:t>
            </a:r>
          </a:p>
        </p:txBody>
      </p:sp>
      <p:cxnSp>
        <p:nvCxnSpPr>
          <p:cNvPr id="7" name="Straight Arrow Connector 6">
            <a:extLst>
              <a:ext uri="{FF2B5EF4-FFF2-40B4-BE49-F238E27FC236}">
                <a16:creationId xmlns:a16="http://schemas.microsoft.com/office/drawing/2014/main" id="{B1A8CE54-0926-D058-3783-0249A5E5DB3B}"/>
              </a:ext>
            </a:extLst>
          </p:cNvPr>
          <p:cNvCxnSpPr>
            <a:cxnSpLocks/>
          </p:cNvCxnSpPr>
          <p:nvPr/>
        </p:nvCxnSpPr>
        <p:spPr>
          <a:xfrm flipH="1">
            <a:off x="2909454" y="2502194"/>
            <a:ext cx="2809817" cy="1875836"/>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853CC2D7-FBD5-5093-235D-288EB18D6659}"/>
              </a:ext>
            </a:extLst>
          </p:cNvPr>
          <p:cNvCxnSpPr>
            <a:cxnSpLocks/>
          </p:cNvCxnSpPr>
          <p:nvPr/>
        </p:nvCxnSpPr>
        <p:spPr>
          <a:xfrm flipH="1">
            <a:off x="4475018" y="2488346"/>
            <a:ext cx="1244254" cy="1889684"/>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C0C2AEC1-2895-50F0-2E73-7B2F046A15A7}"/>
              </a:ext>
            </a:extLst>
          </p:cNvPr>
          <p:cNvCxnSpPr>
            <a:cxnSpLocks/>
          </p:cNvCxnSpPr>
          <p:nvPr/>
        </p:nvCxnSpPr>
        <p:spPr>
          <a:xfrm>
            <a:off x="5719272" y="2488346"/>
            <a:ext cx="375139" cy="2222199"/>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953FD07F-FABA-EBC5-6B7C-29228822DE8A}"/>
              </a:ext>
            </a:extLst>
          </p:cNvPr>
          <p:cNvCxnSpPr>
            <a:cxnSpLocks/>
          </p:cNvCxnSpPr>
          <p:nvPr/>
        </p:nvCxnSpPr>
        <p:spPr>
          <a:xfrm>
            <a:off x="5719272" y="2488346"/>
            <a:ext cx="2281728" cy="1903532"/>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Arrow Connector 15">
            <a:extLst>
              <a:ext uri="{FF2B5EF4-FFF2-40B4-BE49-F238E27FC236}">
                <a16:creationId xmlns:a16="http://schemas.microsoft.com/office/drawing/2014/main" id="{53DDC5FF-3B40-5F41-9B53-C5A951976184}"/>
              </a:ext>
            </a:extLst>
          </p:cNvPr>
          <p:cNvCxnSpPr>
            <a:cxnSpLocks/>
          </p:cNvCxnSpPr>
          <p:nvPr/>
        </p:nvCxnSpPr>
        <p:spPr>
          <a:xfrm flipH="1">
            <a:off x="1260764" y="2502194"/>
            <a:ext cx="4458507" cy="3476042"/>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2FD579F6-A50B-D47D-C199-A69A9817838F}"/>
              </a:ext>
            </a:extLst>
          </p:cNvPr>
          <p:cNvCxnSpPr>
            <a:cxnSpLocks/>
          </p:cNvCxnSpPr>
          <p:nvPr/>
        </p:nvCxnSpPr>
        <p:spPr>
          <a:xfrm flipH="1">
            <a:off x="3746844" y="2544129"/>
            <a:ext cx="1972428" cy="3813022"/>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Straight Arrow Connector 20">
            <a:extLst>
              <a:ext uri="{FF2B5EF4-FFF2-40B4-BE49-F238E27FC236}">
                <a16:creationId xmlns:a16="http://schemas.microsoft.com/office/drawing/2014/main" id="{587AC927-69C8-7563-DB9A-3402EB456F2E}"/>
              </a:ext>
            </a:extLst>
          </p:cNvPr>
          <p:cNvCxnSpPr>
            <a:cxnSpLocks/>
          </p:cNvCxnSpPr>
          <p:nvPr/>
        </p:nvCxnSpPr>
        <p:spPr>
          <a:xfrm flipH="1">
            <a:off x="2445327" y="2502194"/>
            <a:ext cx="3273944" cy="3476042"/>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Arrow Connector 23">
            <a:extLst>
              <a:ext uri="{FF2B5EF4-FFF2-40B4-BE49-F238E27FC236}">
                <a16:creationId xmlns:a16="http://schemas.microsoft.com/office/drawing/2014/main" id="{B3907654-2231-8209-46F4-715CD07A9E79}"/>
              </a:ext>
            </a:extLst>
          </p:cNvPr>
          <p:cNvCxnSpPr>
            <a:cxnSpLocks/>
          </p:cNvCxnSpPr>
          <p:nvPr/>
        </p:nvCxnSpPr>
        <p:spPr>
          <a:xfrm>
            <a:off x="5871672" y="2640746"/>
            <a:ext cx="3577128" cy="227069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id="{4F7772ED-33F2-C63C-666C-41CB44316670}"/>
              </a:ext>
            </a:extLst>
          </p:cNvPr>
          <p:cNvCxnSpPr>
            <a:cxnSpLocks/>
          </p:cNvCxnSpPr>
          <p:nvPr/>
        </p:nvCxnSpPr>
        <p:spPr>
          <a:xfrm>
            <a:off x="5871672" y="2640746"/>
            <a:ext cx="4790193" cy="265169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 name="Straight Arrow Connector 4">
            <a:extLst>
              <a:ext uri="{FF2B5EF4-FFF2-40B4-BE49-F238E27FC236}">
                <a16:creationId xmlns:a16="http://schemas.microsoft.com/office/drawing/2014/main" id="{2FB548D3-A199-5055-5C9E-59E24FE21B0E}"/>
              </a:ext>
            </a:extLst>
          </p:cNvPr>
          <p:cNvCxnSpPr>
            <a:cxnSpLocks/>
          </p:cNvCxnSpPr>
          <p:nvPr/>
        </p:nvCxnSpPr>
        <p:spPr>
          <a:xfrm flipH="1">
            <a:off x="3795104" y="2502194"/>
            <a:ext cx="1924167" cy="2409242"/>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19100245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8945-C9D6-AD6E-2A7D-D743FFE4125F}"/>
              </a:ext>
            </a:extLst>
          </p:cNvPr>
          <p:cNvSpPr>
            <a:spLocks noGrp="1"/>
          </p:cNvSpPr>
          <p:nvPr>
            <p:ph type="title"/>
          </p:nvPr>
        </p:nvSpPr>
        <p:spPr/>
        <p:txBody>
          <a:bodyPr/>
          <a:lstStyle/>
          <a:p>
            <a:r>
              <a:rPr lang="en-US" dirty="0"/>
              <a:t>Reinforcement Learning</a:t>
            </a:r>
          </a:p>
        </p:txBody>
      </p:sp>
      <p:pic>
        <p:nvPicPr>
          <p:cNvPr id="2050" name="Picture 2" descr="Lifelike Robotic Cats for Seniors - Joy for All – Ageless Innovation LLC">
            <a:extLst>
              <a:ext uri="{FF2B5EF4-FFF2-40B4-BE49-F238E27FC236}">
                <a16:creationId xmlns:a16="http://schemas.microsoft.com/office/drawing/2014/main" id="{DF003226-5E4D-1C55-9E8D-C6824E0ADF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3099" y="3658824"/>
            <a:ext cx="5717540" cy="35417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55DB0C5-90E9-1D3A-0B19-8B2E4E0ED356}"/>
              </a:ext>
            </a:extLst>
          </p:cNvPr>
          <p:cNvSpPr txBox="1"/>
          <p:nvPr/>
        </p:nvSpPr>
        <p:spPr>
          <a:xfrm>
            <a:off x="5202943" y="1841219"/>
            <a:ext cx="1032655" cy="584775"/>
          </a:xfrm>
          <a:prstGeom prst="rect">
            <a:avLst/>
          </a:prstGeom>
          <a:noFill/>
        </p:spPr>
        <p:txBody>
          <a:bodyPr wrap="none" rtlCol="0">
            <a:spAutoFit/>
          </a:bodyPr>
          <a:lstStyle/>
          <a:p>
            <a:r>
              <a:rPr lang="en-US" sz="3200" b="1" dirty="0">
                <a:solidFill>
                  <a:srgbClr val="FFFF00"/>
                </a:solidFill>
              </a:rPr>
              <a:t>DOG</a:t>
            </a:r>
          </a:p>
        </p:txBody>
      </p:sp>
      <p:cxnSp>
        <p:nvCxnSpPr>
          <p:cNvPr id="5" name="Straight Arrow Connector 4">
            <a:extLst>
              <a:ext uri="{FF2B5EF4-FFF2-40B4-BE49-F238E27FC236}">
                <a16:creationId xmlns:a16="http://schemas.microsoft.com/office/drawing/2014/main" id="{109A95A9-6C51-DFC0-B220-8D597C8CB079}"/>
              </a:ext>
            </a:extLst>
          </p:cNvPr>
          <p:cNvCxnSpPr>
            <a:cxnSpLocks/>
          </p:cNvCxnSpPr>
          <p:nvPr/>
        </p:nvCxnSpPr>
        <p:spPr>
          <a:xfrm flipH="1">
            <a:off x="3422073" y="2425994"/>
            <a:ext cx="2147454" cy="1903551"/>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53526167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0012A-D40E-E76D-1E40-5D82CD8019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24E935-83F2-2B94-4035-166568229E62}"/>
              </a:ext>
            </a:extLst>
          </p:cNvPr>
          <p:cNvSpPr>
            <a:spLocks noGrp="1"/>
          </p:cNvSpPr>
          <p:nvPr>
            <p:ph type="title"/>
          </p:nvPr>
        </p:nvSpPr>
        <p:spPr/>
        <p:txBody>
          <a:bodyPr/>
          <a:lstStyle/>
          <a:p>
            <a:r>
              <a:rPr lang="en-US" dirty="0"/>
              <a:t>Reinforcement Learning</a:t>
            </a:r>
          </a:p>
        </p:txBody>
      </p:sp>
      <p:pic>
        <p:nvPicPr>
          <p:cNvPr id="2050" name="Picture 2" descr="Lifelike Robotic Cats for Seniors - Joy for All – Ageless Innovation LLC">
            <a:extLst>
              <a:ext uri="{FF2B5EF4-FFF2-40B4-BE49-F238E27FC236}">
                <a16:creationId xmlns:a16="http://schemas.microsoft.com/office/drawing/2014/main" id="{8971CDA4-5A7A-2BC2-5AED-292DA4A99F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3099" y="3658824"/>
            <a:ext cx="5717540" cy="35417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5D5B544-657D-286F-8E06-BC582832FFBB}"/>
              </a:ext>
            </a:extLst>
          </p:cNvPr>
          <p:cNvSpPr txBox="1"/>
          <p:nvPr/>
        </p:nvSpPr>
        <p:spPr>
          <a:xfrm>
            <a:off x="5202943" y="1841219"/>
            <a:ext cx="1032655" cy="584775"/>
          </a:xfrm>
          <a:prstGeom prst="rect">
            <a:avLst/>
          </a:prstGeom>
          <a:noFill/>
        </p:spPr>
        <p:txBody>
          <a:bodyPr wrap="none" rtlCol="0">
            <a:spAutoFit/>
          </a:bodyPr>
          <a:lstStyle/>
          <a:p>
            <a:r>
              <a:rPr lang="en-US" sz="3200" b="1" dirty="0">
                <a:solidFill>
                  <a:srgbClr val="FFFF00"/>
                </a:solidFill>
              </a:rPr>
              <a:t>DOG</a:t>
            </a:r>
          </a:p>
        </p:txBody>
      </p:sp>
      <p:pic>
        <p:nvPicPr>
          <p:cNvPr id="3074" name="Picture 2" descr="8 Yes No Stamp (PNG Transparent) | OnlyGFX.com">
            <a:extLst>
              <a:ext uri="{FF2B5EF4-FFF2-40B4-BE49-F238E27FC236}">
                <a16:creationId xmlns:a16="http://schemas.microsoft.com/office/drawing/2014/main" id="{062F3598-B4F8-D34B-06B7-31AAC8A3B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335" y="1427076"/>
            <a:ext cx="1478571" cy="147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08838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8F967-8085-BB49-71AB-F03F08887C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738BF62-5412-8231-CE57-48B03067C465}"/>
              </a:ext>
            </a:extLst>
          </p:cNvPr>
          <p:cNvSpPr>
            <a:spLocks noGrp="1"/>
          </p:cNvSpPr>
          <p:nvPr>
            <p:ph type="title"/>
          </p:nvPr>
        </p:nvSpPr>
        <p:spPr/>
        <p:txBody>
          <a:bodyPr/>
          <a:lstStyle/>
          <a:p>
            <a:r>
              <a:rPr lang="en-US" dirty="0"/>
              <a:t>Reinforcement Learning</a:t>
            </a:r>
          </a:p>
        </p:txBody>
      </p:sp>
      <p:pic>
        <p:nvPicPr>
          <p:cNvPr id="2050" name="Picture 2" descr="Lifelike Robotic Cats for Seniors - Joy for All – Ageless Innovation LLC">
            <a:extLst>
              <a:ext uri="{FF2B5EF4-FFF2-40B4-BE49-F238E27FC236}">
                <a16:creationId xmlns:a16="http://schemas.microsoft.com/office/drawing/2014/main" id="{B3754702-72DC-432A-F8B8-8D6352144A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272752" y="3648695"/>
            <a:ext cx="5717540" cy="35417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663C44-7E27-3997-C43E-B17C56445E58}"/>
              </a:ext>
            </a:extLst>
          </p:cNvPr>
          <p:cNvSpPr txBox="1"/>
          <p:nvPr/>
        </p:nvSpPr>
        <p:spPr>
          <a:xfrm>
            <a:off x="5202943" y="1841219"/>
            <a:ext cx="878189" cy="584775"/>
          </a:xfrm>
          <a:prstGeom prst="rect">
            <a:avLst/>
          </a:prstGeom>
          <a:noFill/>
        </p:spPr>
        <p:txBody>
          <a:bodyPr wrap="none" rtlCol="0">
            <a:spAutoFit/>
          </a:bodyPr>
          <a:lstStyle/>
          <a:p>
            <a:r>
              <a:rPr lang="en-US" sz="3200" b="1" dirty="0">
                <a:solidFill>
                  <a:srgbClr val="FFFF00"/>
                </a:solidFill>
              </a:rPr>
              <a:t>CAT</a:t>
            </a:r>
          </a:p>
        </p:txBody>
      </p:sp>
      <p:cxnSp>
        <p:nvCxnSpPr>
          <p:cNvPr id="3" name="Straight Arrow Connector 2">
            <a:extLst>
              <a:ext uri="{FF2B5EF4-FFF2-40B4-BE49-F238E27FC236}">
                <a16:creationId xmlns:a16="http://schemas.microsoft.com/office/drawing/2014/main" id="{A83D9E11-5776-4D8F-D080-8575790EB89F}"/>
              </a:ext>
            </a:extLst>
          </p:cNvPr>
          <p:cNvCxnSpPr>
            <a:cxnSpLocks/>
          </p:cNvCxnSpPr>
          <p:nvPr/>
        </p:nvCxnSpPr>
        <p:spPr>
          <a:xfrm flipH="1">
            <a:off x="3858491" y="2425994"/>
            <a:ext cx="1711036" cy="142557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78000716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F98E827-AD39-8029-8E49-68B0F08C0DBA}"/>
              </a:ext>
            </a:extLst>
          </p:cNvPr>
          <p:cNvSpPr>
            <a:spLocks noGrp="1"/>
          </p:cNvSpPr>
          <p:nvPr>
            <p:ph type="title"/>
          </p:nvPr>
        </p:nvSpPr>
        <p:spPr/>
        <p:txBody>
          <a:bodyPr>
            <a:normAutofit/>
          </a:bodyPr>
          <a:lstStyle/>
          <a:p>
            <a:r>
              <a:rPr lang="en-US" dirty="0"/>
              <a:t>Machine Learning</a:t>
            </a:r>
          </a:p>
        </p:txBody>
      </p:sp>
      <p:sp>
        <p:nvSpPr>
          <p:cNvPr id="4" name="Text Placeholder 3">
            <a:extLst>
              <a:ext uri="{FF2B5EF4-FFF2-40B4-BE49-F238E27FC236}">
                <a16:creationId xmlns:a16="http://schemas.microsoft.com/office/drawing/2014/main" id="{88BAB3B4-A6CF-EFBA-D66F-11A5F582327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2152832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a:extLst>
            <a:ext uri="{FF2B5EF4-FFF2-40B4-BE49-F238E27FC236}">
              <a16:creationId xmlns:a16="http://schemas.microsoft.com/office/drawing/2014/main" id="{4C52CFB7-8836-8550-C9C9-B33F39D2E44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B7A470D-445E-8A9F-09B3-C3DB66BFF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F0C4992-3B77-B232-7C05-23F8A68B32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11" name="Freeform 35">
              <a:extLst>
                <a:ext uri="{FF2B5EF4-FFF2-40B4-BE49-F238E27FC236}">
                  <a16:creationId xmlns:a16="http://schemas.microsoft.com/office/drawing/2014/main" id="{BA3DD67C-415C-6E05-DA29-60B69194E8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12" name="Freeform 36">
              <a:extLst>
                <a:ext uri="{FF2B5EF4-FFF2-40B4-BE49-F238E27FC236}">
                  <a16:creationId xmlns:a16="http://schemas.microsoft.com/office/drawing/2014/main" id="{8AA63C64-146C-2C35-6B1D-801F7C86EB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13" name="Freeform 38">
              <a:extLst>
                <a:ext uri="{FF2B5EF4-FFF2-40B4-BE49-F238E27FC236}">
                  <a16:creationId xmlns:a16="http://schemas.microsoft.com/office/drawing/2014/main" id="{02A878DF-873B-546E-2151-55A43601CEF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14" name="Freeform 39">
              <a:extLst>
                <a:ext uri="{FF2B5EF4-FFF2-40B4-BE49-F238E27FC236}">
                  <a16:creationId xmlns:a16="http://schemas.microsoft.com/office/drawing/2014/main" id="{F3922133-903F-ED14-FB39-64510F64FD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15" name="Freeform 40">
              <a:extLst>
                <a:ext uri="{FF2B5EF4-FFF2-40B4-BE49-F238E27FC236}">
                  <a16:creationId xmlns:a16="http://schemas.microsoft.com/office/drawing/2014/main" id="{D5A576C9-0A7B-52B1-2C65-1ABDAEBC51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16" name="Rectangle 41">
              <a:extLst>
                <a:ext uri="{FF2B5EF4-FFF2-40B4-BE49-F238E27FC236}">
                  <a16:creationId xmlns:a16="http://schemas.microsoft.com/office/drawing/2014/main" id="{62AA14D6-1C70-4C1A-6D5A-27D621A3A1F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txBody>
            <a:bodyPr/>
            <a:lstStyle/>
            <a:p>
              <a:endParaRPr lang="en-US"/>
            </a:p>
          </p:txBody>
        </p:sp>
      </p:grpSp>
      <p:grpSp>
        <p:nvGrpSpPr>
          <p:cNvPr id="18" name="Group 17">
            <a:extLst>
              <a:ext uri="{FF2B5EF4-FFF2-40B4-BE49-F238E27FC236}">
                <a16:creationId xmlns:a16="http://schemas.microsoft.com/office/drawing/2014/main" id="{F9260723-8FA8-876D-B374-0E82C8FEA1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19" name="Freeform 32">
              <a:extLst>
                <a:ext uri="{FF2B5EF4-FFF2-40B4-BE49-F238E27FC236}">
                  <a16:creationId xmlns:a16="http://schemas.microsoft.com/office/drawing/2014/main" id="{DB4CF6B0-257C-5357-3487-3ABCEF545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20" name="Freeform 33">
              <a:extLst>
                <a:ext uri="{FF2B5EF4-FFF2-40B4-BE49-F238E27FC236}">
                  <a16:creationId xmlns:a16="http://schemas.microsoft.com/office/drawing/2014/main" id="{D0C2EB49-25D3-DB20-7723-A542A97F7C7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21" name="Freeform 34">
              <a:extLst>
                <a:ext uri="{FF2B5EF4-FFF2-40B4-BE49-F238E27FC236}">
                  <a16:creationId xmlns:a16="http://schemas.microsoft.com/office/drawing/2014/main" id="{5BD71210-E33B-7820-22D2-B70005FA01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22" name="Freeform 37">
              <a:extLst>
                <a:ext uri="{FF2B5EF4-FFF2-40B4-BE49-F238E27FC236}">
                  <a16:creationId xmlns:a16="http://schemas.microsoft.com/office/drawing/2014/main" id="{328F42A6-575D-91BB-3642-86867A64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DFA8497F-EBCA-FD21-E22B-9261ED2E90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 name="Freeform 32">
              <a:extLst>
                <a:ext uri="{FF2B5EF4-FFF2-40B4-BE49-F238E27FC236}">
                  <a16:creationId xmlns:a16="http://schemas.microsoft.com/office/drawing/2014/main" id="{3E266E2B-3271-868C-1751-2C019F68E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26" name="Freeform 33">
              <a:extLst>
                <a:ext uri="{FF2B5EF4-FFF2-40B4-BE49-F238E27FC236}">
                  <a16:creationId xmlns:a16="http://schemas.microsoft.com/office/drawing/2014/main" id="{DF96A9DD-376D-3160-318C-5501CC1D35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27" name="Freeform 34">
              <a:extLst>
                <a:ext uri="{FF2B5EF4-FFF2-40B4-BE49-F238E27FC236}">
                  <a16:creationId xmlns:a16="http://schemas.microsoft.com/office/drawing/2014/main" id="{05AD1FDC-BC17-2BF6-51C0-D1F9A54043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28" name="Freeform 37">
              <a:extLst>
                <a:ext uri="{FF2B5EF4-FFF2-40B4-BE49-F238E27FC236}">
                  <a16:creationId xmlns:a16="http://schemas.microsoft.com/office/drawing/2014/main" id="{0B411E6E-7C79-A9AE-4360-FCE41C1292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30" name="Group 29">
            <a:extLst>
              <a:ext uri="{FF2B5EF4-FFF2-40B4-BE49-F238E27FC236}">
                <a16:creationId xmlns:a16="http://schemas.microsoft.com/office/drawing/2014/main" id="{A7AD0B95-A441-DA19-3A1A-532F174B32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31" name="Freeform 35">
              <a:extLst>
                <a:ext uri="{FF2B5EF4-FFF2-40B4-BE49-F238E27FC236}">
                  <a16:creationId xmlns:a16="http://schemas.microsoft.com/office/drawing/2014/main" id="{C8687DD0-508A-3FAD-C4A5-7F24CAD20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32" name="Freeform 36">
              <a:extLst>
                <a:ext uri="{FF2B5EF4-FFF2-40B4-BE49-F238E27FC236}">
                  <a16:creationId xmlns:a16="http://schemas.microsoft.com/office/drawing/2014/main" id="{F4B54C3C-A929-1558-FFF6-C0C4FDCEC28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33" name="Freeform 38">
              <a:extLst>
                <a:ext uri="{FF2B5EF4-FFF2-40B4-BE49-F238E27FC236}">
                  <a16:creationId xmlns:a16="http://schemas.microsoft.com/office/drawing/2014/main" id="{6C90DD32-3469-2D93-2A0A-95F8BC1AD5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34" name="Freeform 39">
              <a:extLst>
                <a:ext uri="{FF2B5EF4-FFF2-40B4-BE49-F238E27FC236}">
                  <a16:creationId xmlns:a16="http://schemas.microsoft.com/office/drawing/2014/main" id="{50945F33-4E3A-27AE-92FE-84FB4A3E9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35" name="Freeform 40">
              <a:extLst>
                <a:ext uri="{FF2B5EF4-FFF2-40B4-BE49-F238E27FC236}">
                  <a16:creationId xmlns:a16="http://schemas.microsoft.com/office/drawing/2014/main" id="{20F542DA-7F87-755A-EF97-7E0767D2B0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36" name="Rectangle 41">
              <a:extLst>
                <a:ext uri="{FF2B5EF4-FFF2-40B4-BE49-F238E27FC236}">
                  <a16:creationId xmlns:a16="http://schemas.microsoft.com/office/drawing/2014/main" id="{F82EFF03-A48E-EE8A-E2CC-41C4C8B92FD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txBody>
            <a:bodyPr/>
            <a:lstStyle/>
            <a:p>
              <a:endParaRPr lang="en-US"/>
            </a:p>
          </p:txBody>
        </p:sp>
      </p:grpSp>
      <p:sp>
        <p:nvSpPr>
          <p:cNvPr id="38" name="Rectangle 37">
            <a:extLst>
              <a:ext uri="{FF2B5EF4-FFF2-40B4-BE49-F238E27FC236}">
                <a16:creationId xmlns:a16="http://schemas.microsoft.com/office/drawing/2014/main" id="{C3933203-F68B-BB94-9A10-21E6784B10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 Diagonal Corner Rectangle 7">
            <a:extLst>
              <a:ext uri="{FF2B5EF4-FFF2-40B4-BE49-F238E27FC236}">
                <a16:creationId xmlns:a16="http://schemas.microsoft.com/office/drawing/2014/main" id="{AC40C2B5-52EF-97BE-52EF-DB8799776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2">
              <a:lumMod val="50000"/>
              <a:alpha val="80000"/>
            </a:schemeClr>
          </a:solidFill>
          <a:ln w="19050" cap="sq">
            <a:solidFill>
              <a:srgbClr val="FFFFFF">
                <a:alpha val="60000"/>
              </a:srgb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175157-F611-52E5-10B2-758E7C569887}"/>
              </a:ext>
            </a:extLst>
          </p:cNvPr>
          <p:cNvSpPr>
            <a:spLocks noGrp="1"/>
          </p:cNvSpPr>
          <p:nvPr>
            <p:ph type="title"/>
          </p:nvPr>
        </p:nvSpPr>
        <p:spPr>
          <a:xfrm>
            <a:off x="1577445" y="1168078"/>
            <a:ext cx="9048219" cy="1092200"/>
          </a:xfrm>
        </p:spPr>
        <p:txBody>
          <a:bodyPr anchor="ctr">
            <a:normAutofit/>
          </a:bodyPr>
          <a:lstStyle/>
          <a:p>
            <a:pPr algn="ctr"/>
            <a:r>
              <a:rPr lang="en-US" dirty="0">
                <a:solidFill>
                  <a:srgbClr val="FFFFFF"/>
                </a:solidFill>
              </a:rPr>
              <a:t>Deep Learning</a:t>
            </a:r>
            <a:br>
              <a:rPr lang="en-US" dirty="0">
                <a:solidFill>
                  <a:srgbClr val="FFFFFF"/>
                </a:solidFill>
              </a:rPr>
            </a:br>
            <a:r>
              <a:rPr lang="en-US" dirty="0">
                <a:solidFill>
                  <a:srgbClr val="FFFFFF"/>
                </a:solidFill>
              </a:rPr>
              <a:t>Neural Networks</a:t>
            </a:r>
          </a:p>
        </p:txBody>
      </p:sp>
      <p:sp>
        <p:nvSpPr>
          <p:cNvPr id="3" name="Content Placeholder 2">
            <a:extLst>
              <a:ext uri="{FF2B5EF4-FFF2-40B4-BE49-F238E27FC236}">
                <a16:creationId xmlns:a16="http://schemas.microsoft.com/office/drawing/2014/main" id="{431913BF-9505-6269-B482-54A47C6430D7}"/>
              </a:ext>
            </a:extLst>
          </p:cNvPr>
          <p:cNvSpPr>
            <a:spLocks noGrp="1"/>
          </p:cNvSpPr>
          <p:nvPr>
            <p:ph idx="1"/>
          </p:nvPr>
        </p:nvSpPr>
        <p:spPr>
          <a:xfrm>
            <a:off x="1577446" y="2413001"/>
            <a:ext cx="9048218" cy="3033180"/>
          </a:xfrm>
        </p:spPr>
        <p:txBody>
          <a:bodyPr anchor="ctr">
            <a:normAutofit/>
          </a:bodyPr>
          <a:lstStyle/>
          <a:p>
            <a:endParaRPr lang="en-US" sz="2000" dirty="0">
              <a:solidFill>
                <a:srgbClr val="FFFFFF"/>
              </a:solidFill>
            </a:endParaRPr>
          </a:p>
        </p:txBody>
      </p:sp>
    </p:spTree>
    <p:extLst>
      <p:ext uri="{BB962C8B-B14F-4D97-AF65-F5344CB8AC3E}">
        <p14:creationId xmlns:p14="http://schemas.microsoft.com/office/powerpoint/2010/main" val="314112034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C16D3-7251-358A-1B78-FE66126DA3F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ACC69D6-1018-D845-8D97-9400155D4750}"/>
              </a:ext>
            </a:extLst>
          </p:cNvPr>
          <p:cNvSpPr>
            <a:spLocks noGrp="1"/>
          </p:cNvSpPr>
          <p:nvPr>
            <p:ph idx="1"/>
          </p:nvPr>
        </p:nvSpPr>
        <p:spPr/>
        <p:txBody>
          <a:bodyPr>
            <a:normAutofit/>
          </a:bodyPr>
          <a:lstStyle/>
          <a:p>
            <a:endParaRPr lang="en-US" dirty="0"/>
          </a:p>
        </p:txBody>
      </p:sp>
      <p:pic>
        <p:nvPicPr>
          <p:cNvPr id="1026" name="Picture 2" descr="Difference Between Machine Learning vs AI vs Deep Learning - Call Criteria">
            <a:extLst>
              <a:ext uri="{FF2B5EF4-FFF2-40B4-BE49-F238E27FC236}">
                <a16:creationId xmlns:a16="http://schemas.microsoft.com/office/drawing/2014/main" id="{5C662598-4DF7-48A6-F8BD-531CC39FEB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252538"/>
            <a:ext cx="7315200" cy="435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49295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a:extLst>
            <a:ext uri="{FF2B5EF4-FFF2-40B4-BE49-F238E27FC236}">
              <a16:creationId xmlns:a16="http://schemas.microsoft.com/office/drawing/2014/main" id="{B7817704-E787-5203-4CFB-23FBDA113BC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FE01F2-321A-B655-41DF-CE08719F91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1368044-A1B5-91BB-9B96-85D877A59A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11" name="Freeform 35">
              <a:extLst>
                <a:ext uri="{FF2B5EF4-FFF2-40B4-BE49-F238E27FC236}">
                  <a16:creationId xmlns:a16="http://schemas.microsoft.com/office/drawing/2014/main" id="{30288627-E8D3-7137-3F63-EB76B7366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12" name="Freeform 36">
              <a:extLst>
                <a:ext uri="{FF2B5EF4-FFF2-40B4-BE49-F238E27FC236}">
                  <a16:creationId xmlns:a16="http://schemas.microsoft.com/office/drawing/2014/main" id="{82B63E5E-98F1-E29C-CCAB-529868F13D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13" name="Freeform 38">
              <a:extLst>
                <a:ext uri="{FF2B5EF4-FFF2-40B4-BE49-F238E27FC236}">
                  <a16:creationId xmlns:a16="http://schemas.microsoft.com/office/drawing/2014/main" id="{D852DBB2-3E48-8AD1-E841-8771275A98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14" name="Freeform 39">
              <a:extLst>
                <a:ext uri="{FF2B5EF4-FFF2-40B4-BE49-F238E27FC236}">
                  <a16:creationId xmlns:a16="http://schemas.microsoft.com/office/drawing/2014/main" id="{CAD87D9D-3FA8-20A7-2EB9-3CB4A8128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15" name="Freeform 40">
              <a:extLst>
                <a:ext uri="{FF2B5EF4-FFF2-40B4-BE49-F238E27FC236}">
                  <a16:creationId xmlns:a16="http://schemas.microsoft.com/office/drawing/2014/main" id="{BC550D02-211B-0CE8-87C6-2DC304398B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16" name="Rectangle 41">
              <a:extLst>
                <a:ext uri="{FF2B5EF4-FFF2-40B4-BE49-F238E27FC236}">
                  <a16:creationId xmlns:a16="http://schemas.microsoft.com/office/drawing/2014/main" id="{5215CED7-6099-E63D-C555-018F69C3394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txBody>
            <a:bodyPr/>
            <a:lstStyle/>
            <a:p>
              <a:endParaRPr lang="en-US"/>
            </a:p>
          </p:txBody>
        </p:sp>
      </p:grpSp>
      <p:grpSp>
        <p:nvGrpSpPr>
          <p:cNvPr id="18" name="Group 17">
            <a:extLst>
              <a:ext uri="{FF2B5EF4-FFF2-40B4-BE49-F238E27FC236}">
                <a16:creationId xmlns:a16="http://schemas.microsoft.com/office/drawing/2014/main" id="{BF86132D-D9CD-93E7-E219-D0B84847D0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19" name="Freeform 32">
              <a:extLst>
                <a:ext uri="{FF2B5EF4-FFF2-40B4-BE49-F238E27FC236}">
                  <a16:creationId xmlns:a16="http://schemas.microsoft.com/office/drawing/2014/main" id="{3E334E40-847A-B6C9-3C48-F2E963BCF6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20" name="Freeform 33">
              <a:extLst>
                <a:ext uri="{FF2B5EF4-FFF2-40B4-BE49-F238E27FC236}">
                  <a16:creationId xmlns:a16="http://schemas.microsoft.com/office/drawing/2014/main" id="{D5C7E866-5DE9-AD0C-0284-FAAC664DCA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21" name="Freeform 34">
              <a:extLst>
                <a:ext uri="{FF2B5EF4-FFF2-40B4-BE49-F238E27FC236}">
                  <a16:creationId xmlns:a16="http://schemas.microsoft.com/office/drawing/2014/main" id="{4839CEA9-68DE-0C75-1B94-CEEAB3E5F7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22" name="Freeform 37">
              <a:extLst>
                <a:ext uri="{FF2B5EF4-FFF2-40B4-BE49-F238E27FC236}">
                  <a16:creationId xmlns:a16="http://schemas.microsoft.com/office/drawing/2014/main" id="{55353285-D2B7-2A52-C9DD-07F344470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BF642A38-E5BD-4CC9-2BBD-AB38E15DC6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 name="Freeform 32">
              <a:extLst>
                <a:ext uri="{FF2B5EF4-FFF2-40B4-BE49-F238E27FC236}">
                  <a16:creationId xmlns:a16="http://schemas.microsoft.com/office/drawing/2014/main" id="{2FFEEAF4-4721-5E69-DCB7-1C9843F29C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26" name="Freeform 33">
              <a:extLst>
                <a:ext uri="{FF2B5EF4-FFF2-40B4-BE49-F238E27FC236}">
                  <a16:creationId xmlns:a16="http://schemas.microsoft.com/office/drawing/2014/main" id="{2D13F729-73D1-06DF-2F24-6DE223DBAB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27" name="Freeform 34">
              <a:extLst>
                <a:ext uri="{FF2B5EF4-FFF2-40B4-BE49-F238E27FC236}">
                  <a16:creationId xmlns:a16="http://schemas.microsoft.com/office/drawing/2014/main" id="{AA3E3B92-498B-E545-7861-39896E913C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28" name="Freeform 37">
              <a:extLst>
                <a:ext uri="{FF2B5EF4-FFF2-40B4-BE49-F238E27FC236}">
                  <a16:creationId xmlns:a16="http://schemas.microsoft.com/office/drawing/2014/main" id="{D785730D-35F5-854A-749A-90D3C5A4AB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30" name="Group 29">
            <a:extLst>
              <a:ext uri="{FF2B5EF4-FFF2-40B4-BE49-F238E27FC236}">
                <a16:creationId xmlns:a16="http://schemas.microsoft.com/office/drawing/2014/main" id="{985071D1-40AD-C441-5CF6-7ABC34470A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31" name="Freeform 35">
              <a:extLst>
                <a:ext uri="{FF2B5EF4-FFF2-40B4-BE49-F238E27FC236}">
                  <a16:creationId xmlns:a16="http://schemas.microsoft.com/office/drawing/2014/main" id="{5EAC0463-2013-D171-5DED-B66D9E44A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32" name="Freeform 36">
              <a:extLst>
                <a:ext uri="{FF2B5EF4-FFF2-40B4-BE49-F238E27FC236}">
                  <a16:creationId xmlns:a16="http://schemas.microsoft.com/office/drawing/2014/main" id="{F7448E0D-4747-5184-9607-9E9EF45813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33" name="Freeform 38">
              <a:extLst>
                <a:ext uri="{FF2B5EF4-FFF2-40B4-BE49-F238E27FC236}">
                  <a16:creationId xmlns:a16="http://schemas.microsoft.com/office/drawing/2014/main" id="{8BF03348-ED35-B881-3916-BFDEFB21B7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34" name="Freeform 39">
              <a:extLst>
                <a:ext uri="{FF2B5EF4-FFF2-40B4-BE49-F238E27FC236}">
                  <a16:creationId xmlns:a16="http://schemas.microsoft.com/office/drawing/2014/main" id="{660F9491-D2CF-73FA-846E-05193FF01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35" name="Freeform 40">
              <a:extLst>
                <a:ext uri="{FF2B5EF4-FFF2-40B4-BE49-F238E27FC236}">
                  <a16:creationId xmlns:a16="http://schemas.microsoft.com/office/drawing/2014/main" id="{C0CA2E1B-E412-8BFF-2136-6D68915C71A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36" name="Rectangle 41">
              <a:extLst>
                <a:ext uri="{FF2B5EF4-FFF2-40B4-BE49-F238E27FC236}">
                  <a16:creationId xmlns:a16="http://schemas.microsoft.com/office/drawing/2014/main" id="{CF916F08-191F-7102-B755-CB3EBA0505A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txBody>
            <a:bodyPr/>
            <a:lstStyle/>
            <a:p>
              <a:endParaRPr lang="en-US"/>
            </a:p>
          </p:txBody>
        </p:sp>
      </p:grpSp>
      <p:sp>
        <p:nvSpPr>
          <p:cNvPr id="38" name="Rectangle 37">
            <a:extLst>
              <a:ext uri="{FF2B5EF4-FFF2-40B4-BE49-F238E27FC236}">
                <a16:creationId xmlns:a16="http://schemas.microsoft.com/office/drawing/2014/main" id="{F9EC5386-A448-D669-1C1A-F69645C8B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 Diagonal Corner Rectangle 7">
            <a:extLst>
              <a:ext uri="{FF2B5EF4-FFF2-40B4-BE49-F238E27FC236}">
                <a16:creationId xmlns:a16="http://schemas.microsoft.com/office/drawing/2014/main" id="{67D1C2C6-D7FE-4EE1-0875-A78A221284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2">
              <a:lumMod val="50000"/>
              <a:alpha val="80000"/>
            </a:schemeClr>
          </a:solidFill>
          <a:ln w="19050" cap="sq">
            <a:solidFill>
              <a:srgbClr val="FFFFFF">
                <a:alpha val="60000"/>
              </a:srgb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C13266-AAB7-E1B5-A7A9-D5DAFFB62D2D}"/>
              </a:ext>
            </a:extLst>
          </p:cNvPr>
          <p:cNvSpPr>
            <a:spLocks noGrp="1"/>
          </p:cNvSpPr>
          <p:nvPr>
            <p:ph type="title"/>
          </p:nvPr>
        </p:nvSpPr>
        <p:spPr>
          <a:xfrm>
            <a:off x="1577445" y="1168078"/>
            <a:ext cx="9048219" cy="1092200"/>
          </a:xfrm>
        </p:spPr>
        <p:txBody>
          <a:bodyPr anchor="ctr">
            <a:normAutofit/>
          </a:bodyPr>
          <a:lstStyle/>
          <a:p>
            <a:pPr algn="ctr"/>
            <a:r>
              <a:rPr lang="en-US" dirty="0">
                <a:solidFill>
                  <a:srgbClr val="FFFFFF"/>
                </a:solidFill>
              </a:rPr>
              <a:t>Neural Networks</a:t>
            </a:r>
          </a:p>
        </p:txBody>
      </p:sp>
      <p:sp>
        <p:nvSpPr>
          <p:cNvPr id="3" name="Content Placeholder 2">
            <a:extLst>
              <a:ext uri="{FF2B5EF4-FFF2-40B4-BE49-F238E27FC236}">
                <a16:creationId xmlns:a16="http://schemas.microsoft.com/office/drawing/2014/main" id="{4BE21B20-97C7-7AF2-392B-9CD61A7322A8}"/>
              </a:ext>
            </a:extLst>
          </p:cNvPr>
          <p:cNvSpPr>
            <a:spLocks noGrp="1"/>
          </p:cNvSpPr>
          <p:nvPr>
            <p:ph idx="1"/>
          </p:nvPr>
        </p:nvSpPr>
        <p:spPr>
          <a:xfrm>
            <a:off x="1577446" y="2413001"/>
            <a:ext cx="9048218" cy="3033180"/>
          </a:xfrm>
        </p:spPr>
        <p:txBody>
          <a:bodyPr anchor="ctr">
            <a:normAutofit/>
          </a:bodyPr>
          <a:lstStyle/>
          <a:p>
            <a:endParaRPr lang="en-US" sz="2000" dirty="0">
              <a:solidFill>
                <a:srgbClr val="FFFFFF"/>
              </a:solidFill>
            </a:endParaRPr>
          </a:p>
        </p:txBody>
      </p:sp>
    </p:spTree>
    <p:extLst>
      <p:ext uri="{BB962C8B-B14F-4D97-AF65-F5344CB8AC3E}">
        <p14:creationId xmlns:p14="http://schemas.microsoft.com/office/powerpoint/2010/main" val="88103476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B131B-78DE-A014-AB51-51CFC5E272C9}"/>
              </a:ext>
            </a:extLst>
          </p:cNvPr>
          <p:cNvSpPr>
            <a:spLocks noGrp="1"/>
          </p:cNvSpPr>
          <p:nvPr>
            <p:ph type="title"/>
          </p:nvPr>
        </p:nvSpPr>
        <p:spPr/>
        <p:txBody>
          <a:bodyPr/>
          <a:lstStyle/>
          <a:p>
            <a:endParaRPr lang="en-US"/>
          </a:p>
        </p:txBody>
      </p:sp>
      <p:pic>
        <p:nvPicPr>
          <p:cNvPr id="2050" name="Picture 2" descr="Understanding Neural Network: A beginner's guide - DataScienceCentral.com">
            <a:extLst>
              <a:ext uri="{FF2B5EF4-FFF2-40B4-BE49-F238E27FC236}">
                <a16:creationId xmlns:a16="http://schemas.microsoft.com/office/drawing/2014/main" id="{30155F69-C179-C572-6446-D34FA1D08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206" y="2116309"/>
            <a:ext cx="920115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D282EAF-79C1-266F-CFAD-B9943170033B}"/>
              </a:ext>
            </a:extLst>
          </p:cNvPr>
          <p:cNvSpPr txBox="1"/>
          <p:nvPr/>
        </p:nvSpPr>
        <p:spPr>
          <a:xfrm>
            <a:off x="5690382" y="4318727"/>
            <a:ext cx="686406" cy="369332"/>
          </a:xfrm>
          <a:prstGeom prst="rect">
            <a:avLst/>
          </a:prstGeom>
          <a:noFill/>
        </p:spPr>
        <p:txBody>
          <a:bodyPr wrap="none" rtlCol="0">
            <a:spAutoFit/>
          </a:bodyPr>
          <a:lstStyle/>
          <a:p>
            <a:r>
              <a:rPr lang="en-US" dirty="0">
                <a:solidFill>
                  <a:schemeClr val="bg1"/>
                </a:solidFill>
              </a:rPr>
              <a:t>Axon</a:t>
            </a:r>
          </a:p>
        </p:txBody>
      </p:sp>
      <p:cxnSp>
        <p:nvCxnSpPr>
          <p:cNvPr id="8" name="Straight Connector 7">
            <a:extLst>
              <a:ext uri="{FF2B5EF4-FFF2-40B4-BE49-F238E27FC236}">
                <a16:creationId xmlns:a16="http://schemas.microsoft.com/office/drawing/2014/main" id="{F21A11D0-2B67-60B1-ED2B-1AE43179476F}"/>
              </a:ext>
            </a:extLst>
          </p:cNvPr>
          <p:cNvCxnSpPr>
            <a:endCxn id="4" idx="2"/>
          </p:cNvCxnSpPr>
          <p:nvPr/>
        </p:nvCxnSpPr>
        <p:spPr>
          <a:xfrm flipH="1" flipV="1">
            <a:off x="6033585" y="4688059"/>
            <a:ext cx="676704" cy="538089"/>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70882951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87C55-9CCC-FFFC-0AAD-1DC7B74697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3ABEC6-F0E0-A298-F53C-337ED6BA8446}"/>
              </a:ext>
            </a:extLst>
          </p:cNvPr>
          <p:cNvSpPr>
            <a:spLocks noGrp="1"/>
          </p:cNvSpPr>
          <p:nvPr>
            <p:ph type="title"/>
          </p:nvPr>
        </p:nvSpPr>
        <p:spPr/>
        <p:txBody>
          <a:bodyPr/>
          <a:lstStyle/>
          <a:p>
            <a:endParaRPr lang="en-US" dirty="0"/>
          </a:p>
        </p:txBody>
      </p:sp>
      <p:pic>
        <p:nvPicPr>
          <p:cNvPr id="2050" name="Picture 2" descr="Understanding Neural Network: A beginner's guide - DataScienceCentral.com">
            <a:extLst>
              <a:ext uri="{FF2B5EF4-FFF2-40B4-BE49-F238E27FC236}">
                <a16:creationId xmlns:a16="http://schemas.microsoft.com/office/drawing/2014/main" id="{9547C3B7-14EB-CA1C-7A7E-E700B0AD3A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551" y="2116309"/>
            <a:ext cx="920115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E8F5D0D-F088-AB14-55AB-F32C3EAEA88F}"/>
              </a:ext>
            </a:extLst>
          </p:cNvPr>
          <p:cNvSpPr txBox="1"/>
          <p:nvPr/>
        </p:nvSpPr>
        <p:spPr>
          <a:xfrm>
            <a:off x="5690382" y="4318727"/>
            <a:ext cx="686406" cy="369332"/>
          </a:xfrm>
          <a:prstGeom prst="rect">
            <a:avLst/>
          </a:prstGeom>
          <a:noFill/>
        </p:spPr>
        <p:txBody>
          <a:bodyPr wrap="none" rtlCol="0">
            <a:spAutoFit/>
          </a:bodyPr>
          <a:lstStyle/>
          <a:p>
            <a:r>
              <a:rPr lang="en-US" dirty="0">
                <a:solidFill>
                  <a:schemeClr val="bg1"/>
                </a:solidFill>
              </a:rPr>
              <a:t>Axon</a:t>
            </a:r>
          </a:p>
        </p:txBody>
      </p:sp>
      <p:cxnSp>
        <p:nvCxnSpPr>
          <p:cNvPr id="8" name="Straight Connector 7">
            <a:extLst>
              <a:ext uri="{FF2B5EF4-FFF2-40B4-BE49-F238E27FC236}">
                <a16:creationId xmlns:a16="http://schemas.microsoft.com/office/drawing/2014/main" id="{C3E52C28-3B99-498B-752F-5F3EC962B89A}"/>
              </a:ext>
            </a:extLst>
          </p:cNvPr>
          <p:cNvCxnSpPr>
            <a:endCxn id="4" idx="2"/>
          </p:cNvCxnSpPr>
          <p:nvPr/>
        </p:nvCxnSpPr>
        <p:spPr>
          <a:xfrm flipH="1" flipV="1">
            <a:off x="6033585" y="4688059"/>
            <a:ext cx="676704" cy="538089"/>
          </a:xfrm>
          <a:prstGeom prst="line">
            <a:avLst/>
          </a:prstGeom>
        </p:spPr>
        <p:style>
          <a:lnRef idx="2">
            <a:schemeClr val="dk1"/>
          </a:lnRef>
          <a:fillRef idx="0">
            <a:schemeClr val="dk1"/>
          </a:fillRef>
          <a:effectRef idx="1">
            <a:schemeClr val="dk1"/>
          </a:effectRef>
          <a:fontRef idx="minor">
            <a:schemeClr val="tx1"/>
          </a:fontRef>
        </p:style>
      </p:cxnSp>
      <p:sp>
        <p:nvSpPr>
          <p:cNvPr id="7" name="Flowchart: Connector 6">
            <a:extLst>
              <a:ext uri="{FF2B5EF4-FFF2-40B4-BE49-F238E27FC236}">
                <a16:creationId xmlns:a16="http://schemas.microsoft.com/office/drawing/2014/main" id="{230796F0-432F-D9D0-3ECE-AA7964538B82}"/>
              </a:ext>
            </a:extLst>
          </p:cNvPr>
          <p:cNvSpPr/>
          <p:nvPr/>
        </p:nvSpPr>
        <p:spPr>
          <a:xfrm>
            <a:off x="5051582" y="2425932"/>
            <a:ext cx="2766951" cy="2429289"/>
          </a:xfrm>
          <a:prstGeom prst="flowChartConnector">
            <a:avLst/>
          </a:prstGeom>
          <a:ln>
            <a:solidFill>
              <a:schemeClr val="accent5">
                <a:shade val="15000"/>
              </a:schemeClr>
            </a:solidFill>
            <a:prstDash val="dashDot"/>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5BAF2B30-DECC-3645-9A45-23B8FA4986F4}"/>
              </a:ext>
            </a:extLst>
          </p:cNvPr>
          <p:cNvSpPr/>
          <p:nvPr/>
        </p:nvSpPr>
        <p:spPr>
          <a:xfrm>
            <a:off x="6263402" y="4726638"/>
            <a:ext cx="446887" cy="233756"/>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DEF6600C-B4B6-34A0-8D6B-ED4D16B14EBF}"/>
              </a:ext>
            </a:extLst>
          </p:cNvPr>
          <p:cNvSpPr/>
          <p:nvPr/>
        </p:nvSpPr>
        <p:spPr>
          <a:xfrm rot="19190827">
            <a:off x="7198468" y="4337765"/>
            <a:ext cx="446887" cy="233756"/>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DE858700-9399-6AA6-998E-6CB00B506E60}"/>
              </a:ext>
            </a:extLst>
          </p:cNvPr>
          <p:cNvSpPr/>
          <p:nvPr/>
        </p:nvSpPr>
        <p:spPr>
          <a:xfrm rot="16200000">
            <a:off x="7595090" y="3425029"/>
            <a:ext cx="446887" cy="233756"/>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4E5DBB52-9988-62DF-6A37-FF1C5F8FA4DF}"/>
              </a:ext>
            </a:extLst>
          </p:cNvPr>
          <p:cNvSpPr/>
          <p:nvPr/>
        </p:nvSpPr>
        <p:spPr>
          <a:xfrm rot="14165318">
            <a:off x="7373431" y="2770537"/>
            <a:ext cx="446887" cy="233756"/>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27D68464-4072-DE42-F88E-68F8CB88CD28}"/>
              </a:ext>
            </a:extLst>
          </p:cNvPr>
          <p:cNvSpPr/>
          <p:nvPr/>
        </p:nvSpPr>
        <p:spPr>
          <a:xfrm rot="11189224">
            <a:off x="6478159" y="2334841"/>
            <a:ext cx="446887" cy="233756"/>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17CE16A7-DA82-331A-B122-41B8730A4619}"/>
              </a:ext>
            </a:extLst>
          </p:cNvPr>
          <p:cNvSpPr/>
          <p:nvPr/>
        </p:nvSpPr>
        <p:spPr>
          <a:xfrm rot="9199018">
            <a:off x="5574924" y="2438723"/>
            <a:ext cx="446887" cy="233756"/>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1BC9E768-9EA2-B0FD-F8DE-94E5CD0A6A80}"/>
              </a:ext>
            </a:extLst>
          </p:cNvPr>
          <p:cNvSpPr/>
          <p:nvPr/>
        </p:nvSpPr>
        <p:spPr>
          <a:xfrm rot="6743646">
            <a:off x="4967107" y="3260873"/>
            <a:ext cx="446887" cy="233756"/>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A15C799F-F6C0-7AFE-4991-B994436741C7}"/>
              </a:ext>
            </a:extLst>
          </p:cNvPr>
          <p:cNvSpPr/>
          <p:nvPr/>
        </p:nvSpPr>
        <p:spPr>
          <a:xfrm rot="2025889">
            <a:off x="5326692" y="4445043"/>
            <a:ext cx="446887" cy="233756"/>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BB2F6134-2B81-2D13-BF7F-85359CBB0B82}"/>
              </a:ext>
            </a:extLst>
          </p:cNvPr>
          <p:cNvCxnSpPr>
            <a:cxnSpLocks/>
          </p:cNvCxnSpPr>
          <p:nvPr/>
        </p:nvCxnSpPr>
        <p:spPr>
          <a:xfrm>
            <a:off x="6050500" y="4933493"/>
            <a:ext cx="701897" cy="615865"/>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8AF4ECE-0FF3-E224-45CE-AF9C736AA191}"/>
              </a:ext>
            </a:extLst>
          </p:cNvPr>
          <p:cNvCxnSpPr>
            <a:cxnSpLocks/>
          </p:cNvCxnSpPr>
          <p:nvPr/>
        </p:nvCxnSpPr>
        <p:spPr>
          <a:xfrm flipH="1">
            <a:off x="6014209" y="4975672"/>
            <a:ext cx="619211" cy="608072"/>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13899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74749-29AA-31FC-90C8-3AA304F12C17}"/>
              </a:ext>
            </a:extLst>
          </p:cNvPr>
          <p:cNvSpPr>
            <a:spLocks noGrp="1"/>
          </p:cNvSpPr>
          <p:nvPr>
            <p:ph type="title"/>
          </p:nvPr>
        </p:nvSpPr>
        <p:spPr/>
        <p:txBody>
          <a:bodyPr/>
          <a:lstStyle/>
          <a:p>
            <a:endParaRPr lang="en-US" dirty="0"/>
          </a:p>
        </p:txBody>
      </p:sp>
      <p:sp>
        <p:nvSpPr>
          <p:cNvPr id="4" name="Content Placeholder 3">
            <a:extLst>
              <a:ext uri="{FF2B5EF4-FFF2-40B4-BE49-F238E27FC236}">
                <a16:creationId xmlns:a16="http://schemas.microsoft.com/office/drawing/2014/main" id="{2020367E-4E67-B293-143C-1E10529639D4}"/>
              </a:ext>
            </a:extLst>
          </p:cNvPr>
          <p:cNvSpPr>
            <a:spLocks noGrp="1"/>
          </p:cNvSpPr>
          <p:nvPr>
            <p:ph idx="1"/>
          </p:nvPr>
        </p:nvSpPr>
        <p:spPr/>
        <p:txBody>
          <a:bodyPr/>
          <a:lstStyle/>
          <a:p>
            <a:endParaRPr lang="en-US"/>
          </a:p>
        </p:txBody>
      </p:sp>
      <p:sp>
        <p:nvSpPr>
          <p:cNvPr id="6" name="Oval 5">
            <a:extLst>
              <a:ext uri="{FF2B5EF4-FFF2-40B4-BE49-F238E27FC236}">
                <a16:creationId xmlns:a16="http://schemas.microsoft.com/office/drawing/2014/main" id="{4458DE66-3EE0-84E1-61FE-A8DEBA62ACD6}"/>
              </a:ext>
            </a:extLst>
          </p:cNvPr>
          <p:cNvSpPr/>
          <p:nvPr/>
        </p:nvSpPr>
        <p:spPr>
          <a:xfrm>
            <a:off x="2908205" y="543139"/>
            <a:ext cx="6547522" cy="592693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Oval 6">
            <a:extLst>
              <a:ext uri="{FF2B5EF4-FFF2-40B4-BE49-F238E27FC236}">
                <a16:creationId xmlns:a16="http://schemas.microsoft.com/office/drawing/2014/main" id="{738391C3-73B9-0F32-433C-45E8B6D84092}"/>
              </a:ext>
            </a:extLst>
          </p:cNvPr>
          <p:cNvSpPr/>
          <p:nvPr/>
        </p:nvSpPr>
        <p:spPr>
          <a:xfrm>
            <a:off x="3539835" y="1488934"/>
            <a:ext cx="5237019" cy="4825927"/>
          </a:xfrm>
          <a:prstGeom prst="ellipse">
            <a:avLst/>
          </a:prstGeom>
          <a:solidFill>
            <a:schemeClr val="accent4">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5F3F3EB-5739-2318-77A2-4551D27360D6}"/>
              </a:ext>
            </a:extLst>
          </p:cNvPr>
          <p:cNvSpPr/>
          <p:nvPr/>
        </p:nvSpPr>
        <p:spPr>
          <a:xfrm>
            <a:off x="4122389" y="2464233"/>
            <a:ext cx="3944042" cy="366640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CE38F4B-3F05-734D-88EF-4F4D80E466EE}"/>
              </a:ext>
            </a:extLst>
          </p:cNvPr>
          <p:cNvSpPr/>
          <p:nvPr/>
        </p:nvSpPr>
        <p:spPr>
          <a:xfrm>
            <a:off x="4837964" y="3531882"/>
            <a:ext cx="2682873" cy="2351431"/>
          </a:xfrm>
          <a:prstGeom prst="ellipse">
            <a:avLst/>
          </a:prstGeom>
          <a:solidFill>
            <a:schemeClr val="tx2">
              <a:lumMod val="5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7DD2109-3466-6141-2613-CBE4E2EA737A}"/>
              </a:ext>
            </a:extLst>
          </p:cNvPr>
          <p:cNvSpPr txBox="1"/>
          <p:nvPr/>
        </p:nvSpPr>
        <p:spPr>
          <a:xfrm>
            <a:off x="5066724" y="897247"/>
            <a:ext cx="2055371" cy="369332"/>
          </a:xfrm>
          <a:prstGeom prst="rect">
            <a:avLst/>
          </a:prstGeom>
          <a:noFill/>
        </p:spPr>
        <p:txBody>
          <a:bodyPr wrap="none" rtlCol="0">
            <a:spAutoFit/>
          </a:bodyPr>
          <a:lstStyle/>
          <a:p>
            <a:r>
              <a:rPr lang="en-US" dirty="0"/>
              <a:t>Artificial Intelligence</a:t>
            </a:r>
          </a:p>
        </p:txBody>
      </p:sp>
      <p:sp>
        <p:nvSpPr>
          <p:cNvPr id="11" name="TextBox 10">
            <a:extLst>
              <a:ext uri="{FF2B5EF4-FFF2-40B4-BE49-F238E27FC236}">
                <a16:creationId xmlns:a16="http://schemas.microsoft.com/office/drawing/2014/main" id="{B3D6B03E-C495-6682-6DEA-7CD6BBB59D11}"/>
              </a:ext>
            </a:extLst>
          </p:cNvPr>
          <p:cNvSpPr txBox="1"/>
          <p:nvPr/>
        </p:nvSpPr>
        <p:spPr>
          <a:xfrm>
            <a:off x="5130657" y="1787631"/>
            <a:ext cx="1811137" cy="369332"/>
          </a:xfrm>
          <a:prstGeom prst="rect">
            <a:avLst/>
          </a:prstGeom>
          <a:noFill/>
        </p:spPr>
        <p:txBody>
          <a:bodyPr wrap="none" rtlCol="0">
            <a:spAutoFit/>
          </a:bodyPr>
          <a:lstStyle/>
          <a:p>
            <a:r>
              <a:rPr lang="en-US" dirty="0"/>
              <a:t>Machine Learning</a:t>
            </a:r>
          </a:p>
        </p:txBody>
      </p:sp>
      <p:sp>
        <p:nvSpPr>
          <p:cNvPr id="12" name="TextBox 11">
            <a:extLst>
              <a:ext uri="{FF2B5EF4-FFF2-40B4-BE49-F238E27FC236}">
                <a16:creationId xmlns:a16="http://schemas.microsoft.com/office/drawing/2014/main" id="{8844FD75-E71E-9320-EB9A-7893F19437DB}"/>
              </a:ext>
            </a:extLst>
          </p:cNvPr>
          <p:cNvSpPr txBox="1"/>
          <p:nvPr/>
        </p:nvSpPr>
        <p:spPr>
          <a:xfrm>
            <a:off x="5325704" y="2852200"/>
            <a:ext cx="1537409" cy="369332"/>
          </a:xfrm>
          <a:prstGeom prst="rect">
            <a:avLst/>
          </a:prstGeom>
          <a:noFill/>
        </p:spPr>
        <p:txBody>
          <a:bodyPr wrap="none" rtlCol="0">
            <a:spAutoFit/>
          </a:bodyPr>
          <a:lstStyle/>
          <a:p>
            <a:r>
              <a:rPr lang="en-US" dirty="0"/>
              <a:t>Deep Learning</a:t>
            </a:r>
          </a:p>
        </p:txBody>
      </p:sp>
      <p:sp>
        <p:nvSpPr>
          <p:cNvPr id="13" name="TextBox 12">
            <a:extLst>
              <a:ext uri="{FF2B5EF4-FFF2-40B4-BE49-F238E27FC236}">
                <a16:creationId xmlns:a16="http://schemas.microsoft.com/office/drawing/2014/main" id="{7DB1B946-EFEB-914D-476E-6F3ECF0DF080}"/>
              </a:ext>
            </a:extLst>
          </p:cNvPr>
          <p:cNvSpPr txBox="1"/>
          <p:nvPr/>
        </p:nvSpPr>
        <p:spPr>
          <a:xfrm>
            <a:off x="5394378" y="4427666"/>
            <a:ext cx="1727717" cy="369332"/>
          </a:xfrm>
          <a:prstGeom prst="rect">
            <a:avLst/>
          </a:prstGeom>
          <a:noFill/>
        </p:spPr>
        <p:txBody>
          <a:bodyPr wrap="none" rtlCol="0">
            <a:spAutoFit/>
          </a:bodyPr>
          <a:lstStyle/>
          <a:p>
            <a:r>
              <a:rPr lang="en-US" dirty="0"/>
              <a:t>Neural Networks</a:t>
            </a:r>
          </a:p>
        </p:txBody>
      </p:sp>
    </p:spTree>
    <p:extLst>
      <p:ext uri="{BB962C8B-B14F-4D97-AF65-F5344CB8AC3E}">
        <p14:creationId xmlns:p14="http://schemas.microsoft.com/office/powerpoint/2010/main" val="132040917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2" descr="Buy Industrial h800 At Wholesale Price - Alibaba.com">
            <a:extLst>
              <a:ext uri="{FF2B5EF4-FFF2-40B4-BE49-F238E27FC236}">
                <a16:creationId xmlns:a16="http://schemas.microsoft.com/office/drawing/2014/main" id="{0CBB10C9-A76E-35BE-FB8B-DDEAE15C2FD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2" name="Picture 14" descr="NVIDIA A2 - Advantech">
            <a:extLst>
              <a:ext uri="{FF2B5EF4-FFF2-40B4-BE49-F238E27FC236}">
                <a16:creationId xmlns:a16="http://schemas.microsoft.com/office/drawing/2014/main" id="{D208D712-0C6A-9AB3-1298-747B548E72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763" y="-983673"/>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8GB DDR3 PC3-12800 - 1600Mhz DIMM Desktop Memory Module - V7128008GBD-U">
            <a:extLst>
              <a:ext uri="{FF2B5EF4-FFF2-40B4-BE49-F238E27FC236}">
                <a16:creationId xmlns:a16="http://schemas.microsoft.com/office/drawing/2014/main" id="{B9132B59-1DB3-3883-E7DE-55A11664E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173" y="1440872"/>
            <a:ext cx="4973782" cy="4973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49626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938DA-620A-4CBC-BBE9-7431181FEEAC}"/>
              </a:ext>
            </a:extLst>
          </p:cNvPr>
          <p:cNvSpPr>
            <a:spLocks noGrp="1"/>
          </p:cNvSpPr>
          <p:nvPr>
            <p:ph idx="1"/>
          </p:nvPr>
        </p:nvSpPr>
        <p:spPr>
          <a:xfrm>
            <a:off x="680322" y="2336873"/>
            <a:ext cx="5041628" cy="3599316"/>
          </a:xfrm>
        </p:spPr>
        <p:txBody>
          <a:bodyPr>
            <a:normAutofit/>
          </a:bodyPr>
          <a:lstStyle/>
          <a:p>
            <a:pPr>
              <a:lnSpc>
                <a:spcPct val="100000"/>
              </a:lnSpc>
            </a:pPr>
            <a:endParaRPr lang="en-US" sz="2000" dirty="0"/>
          </a:p>
        </p:txBody>
      </p:sp>
      <p:sp>
        <p:nvSpPr>
          <p:cNvPr id="2" name="Title 1">
            <a:extLst>
              <a:ext uri="{FF2B5EF4-FFF2-40B4-BE49-F238E27FC236}">
                <a16:creationId xmlns:a16="http://schemas.microsoft.com/office/drawing/2014/main" id="{1EFDF349-B4ED-4B46-89D0-6CCB5684D201}"/>
              </a:ext>
            </a:extLst>
          </p:cNvPr>
          <p:cNvSpPr>
            <a:spLocks noGrp="1"/>
          </p:cNvSpPr>
          <p:nvPr>
            <p:ph type="title"/>
          </p:nvPr>
        </p:nvSpPr>
        <p:spPr>
          <a:xfrm>
            <a:off x="680321" y="753228"/>
            <a:ext cx="5690982" cy="1080938"/>
          </a:xfrm>
        </p:spPr>
        <p:txBody>
          <a:bodyPr>
            <a:normAutofit/>
          </a:bodyPr>
          <a:lstStyle/>
          <a:p>
            <a:r>
              <a:rPr lang="en-US" sz="3200" dirty="0"/>
              <a:t>Very sophisticated programs</a:t>
            </a:r>
          </a:p>
        </p:txBody>
      </p:sp>
      <p:pic>
        <p:nvPicPr>
          <p:cNvPr id="3076" name="Picture 4" descr="Computer Science vs. Computer Programming: What's the Difference? | by Adam  Gordon | Medium">
            <a:extLst>
              <a:ext uri="{FF2B5EF4-FFF2-40B4-BE49-F238E27FC236}">
                <a16:creationId xmlns:a16="http://schemas.microsoft.com/office/drawing/2014/main" id="{E6EFA55B-03E2-3218-C1B0-4C954A13B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454" y="1970240"/>
            <a:ext cx="8504702" cy="488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44378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F349-B4ED-4B46-89D0-6CCB5684D201}"/>
              </a:ext>
            </a:extLst>
          </p:cNvPr>
          <p:cNvSpPr>
            <a:spLocks noGrp="1"/>
          </p:cNvSpPr>
          <p:nvPr>
            <p:ph type="title"/>
          </p:nvPr>
        </p:nvSpPr>
        <p:spPr>
          <a:xfrm>
            <a:off x="680321" y="753228"/>
            <a:ext cx="5690982" cy="1080938"/>
          </a:xfrm>
        </p:spPr>
        <p:txBody>
          <a:bodyPr>
            <a:normAutofit fontScale="90000"/>
          </a:bodyPr>
          <a:lstStyle/>
          <a:p>
            <a:r>
              <a:rPr lang="en-US" sz="4400" dirty="0">
                <a:solidFill>
                  <a:srgbClr val="FFFF00"/>
                </a:solidFill>
              </a:rPr>
              <a:t>Very </a:t>
            </a:r>
            <a:r>
              <a:rPr lang="en-US" sz="3200" dirty="0"/>
              <a:t>sophisticated programs</a:t>
            </a:r>
          </a:p>
        </p:txBody>
      </p:sp>
      <p:pic>
        <p:nvPicPr>
          <p:cNvPr id="9220" name="Picture 4" descr="Neural networks – TikZ.net">
            <a:extLst>
              <a:ext uri="{FF2B5EF4-FFF2-40B4-BE49-F238E27FC236}">
                <a16:creationId xmlns:a16="http://schemas.microsoft.com/office/drawing/2014/main" id="{4E315461-CA83-818E-D500-4CBD334AF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464" y="1904967"/>
            <a:ext cx="6633292" cy="473180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cratching Head PNG Transparent Images Free Download | Vector Files |  Pngtree">
            <a:extLst>
              <a:ext uri="{FF2B5EF4-FFF2-40B4-BE49-F238E27FC236}">
                <a16:creationId xmlns:a16="http://schemas.microsoft.com/office/drawing/2014/main" id="{833B7781-48DD-A490-40E0-E6815E1352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520" y="2630656"/>
            <a:ext cx="2928169" cy="4183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75948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938DA-620A-4CBC-BBE9-7431181FEEAC}"/>
              </a:ext>
            </a:extLst>
          </p:cNvPr>
          <p:cNvSpPr>
            <a:spLocks noGrp="1"/>
          </p:cNvSpPr>
          <p:nvPr>
            <p:ph idx="1"/>
          </p:nvPr>
        </p:nvSpPr>
        <p:spPr>
          <a:xfrm>
            <a:off x="680322" y="2336873"/>
            <a:ext cx="5041628" cy="3599316"/>
          </a:xfrm>
        </p:spPr>
        <p:txBody>
          <a:bodyPr>
            <a:normAutofit/>
          </a:bodyPr>
          <a:lstStyle/>
          <a:p>
            <a:pPr>
              <a:lnSpc>
                <a:spcPct val="100000"/>
              </a:lnSpc>
            </a:pPr>
            <a:endParaRPr lang="en-US" sz="2000" dirty="0"/>
          </a:p>
        </p:txBody>
      </p:sp>
      <p:sp>
        <p:nvSpPr>
          <p:cNvPr id="2" name="Title 1">
            <a:extLst>
              <a:ext uri="{FF2B5EF4-FFF2-40B4-BE49-F238E27FC236}">
                <a16:creationId xmlns:a16="http://schemas.microsoft.com/office/drawing/2014/main" id="{1EFDF349-B4ED-4B46-89D0-6CCB5684D201}"/>
              </a:ext>
            </a:extLst>
          </p:cNvPr>
          <p:cNvSpPr>
            <a:spLocks noGrp="1"/>
          </p:cNvSpPr>
          <p:nvPr>
            <p:ph type="title"/>
          </p:nvPr>
        </p:nvSpPr>
        <p:spPr>
          <a:xfrm>
            <a:off x="680321" y="753228"/>
            <a:ext cx="5041629" cy="1080938"/>
          </a:xfrm>
        </p:spPr>
        <p:txBody>
          <a:bodyPr>
            <a:normAutofit/>
          </a:bodyPr>
          <a:lstStyle/>
          <a:p>
            <a:r>
              <a:rPr lang="en-US" dirty="0"/>
              <a:t>Ability to learn</a:t>
            </a:r>
          </a:p>
        </p:txBody>
      </p:sp>
      <p:pic>
        <p:nvPicPr>
          <p:cNvPr id="4100" name="Picture 4">
            <a:extLst>
              <a:ext uri="{FF2B5EF4-FFF2-40B4-BE49-F238E27FC236}">
                <a16:creationId xmlns:a16="http://schemas.microsoft.com/office/drawing/2014/main" id="{93DA4BCA-0D0E-9322-3B7E-9A1006D89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871" y="830826"/>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04462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938DA-620A-4CBC-BBE9-7431181FEEAC}"/>
              </a:ext>
            </a:extLst>
          </p:cNvPr>
          <p:cNvSpPr>
            <a:spLocks noGrp="1"/>
          </p:cNvSpPr>
          <p:nvPr>
            <p:ph idx="1"/>
          </p:nvPr>
        </p:nvSpPr>
        <p:spPr>
          <a:xfrm>
            <a:off x="680322" y="2336873"/>
            <a:ext cx="5041628" cy="3599316"/>
          </a:xfrm>
        </p:spPr>
        <p:txBody>
          <a:bodyPr>
            <a:normAutofit/>
          </a:bodyPr>
          <a:lstStyle/>
          <a:p>
            <a:pPr>
              <a:lnSpc>
                <a:spcPct val="100000"/>
              </a:lnSpc>
            </a:pPr>
            <a:endParaRPr lang="en-US" sz="2000" dirty="0"/>
          </a:p>
        </p:txBody>
      </p:sp>
      <p:sp>
        <p:nvSpPr>
          <p:cNvPr id="2" name="Title 1">
            <a:extLst>
              <a:ext uri="{FF2B5EF4-FFF2-40B4-BE49-F238E27FC236}">
                <a16:creationId xmlns:a16="http://schemas.microsoft.com/office/drawing/2014/main" id="{1EFDF349-B4ED-4B46-89D0-6CCB5684D201}"/>
              </a:ext>
            </a:extLst>
          </p:cNvPr>
          <p:cNvSpPr>
            <a:spLocks noGrp="1"/>
          </p:cNvSpPr>
          <p:nvPr>
            <p:ph type="title"/>
          </p:nvPr>
        </p:nvSpPr>
        <p:spPr>
          <a:xfrm>
            <a:off x="680321" y="753228"/>
            <a:ext cx="5676234" cy="1080938"/>
          </a:xfrm>
        </p:spPr>
        <p:txBody>
          <a:bodyPr>
            <a:normAutofit/>
          </a:bodyPr>
          <a:lstStyle/>
          <a:p>
            <a:r>
              <a:rPr lang="en-US" dirty="0"/>
              <a:t>Gain insight </a:t>
            </a:r>
          </a:p>
        </p:txBody>
      </p:sp>
      <p:pic>
        <p:nvPicPr>
          <p:cNvPr id="7170" name="Picture 2" descr="Creative problem solving in graphic design - az.design">
            <a:extLst>
              <a:ext uri="{FF2B5EF4-FFF2-40B4-BE49-F238E27FC236}">
                <a16:creationId xmlns:a16="http://schemas.microsoft.com/office/drawing/2014/main" id="{E988DF0F-0E14-855A-70F9-B6639A696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672" y="2336873"/>
            <a:ext cx="6769152" cy="4514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14188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72633-7BE2-0AF0-AFFA-3F6B90BD09C4}"/>
              </a:ext>
            </a:extLst>
          </p:cNvPr>
          <p:cNvSpPr>
            <a:spLocks noGrp="1"/>
          </p:cNvSpPr>
          <p:nvPr>
            <p:ph type="title"/>
          </p:nvPr>
        </p:nvSpPr>
        <p:spPr>
          <a:xfrm>
            <a:off x="680321" y="753228"/>
            <a:ext cx="9613861" cy="1080938"/>
          </a:xfrm>
        </p:spPr>
        <p:txBody>
          <a:bodyPr/>
          <a:lstStyle/>
          <a:p>
            <a:r>
              <a:rPr lang="en-US" dirty="0"/>
              <a:t>Feedforward Neural Networks</a:t>
            </a:r>
          </a:p>
        </p:txBody>
      </p:sp>
      <p:sp>
        <p:nvSpPr>
          <p:cNvPr id="5" name="Content Placeholder 4">
            <a:extLst>
              <a:ext uri="{FF2B5EF4-FFF2-40B4-BE49-F238E27FC236}">
                <a16:creationId xmlns:a16="http://schemas.microsoft.com/office/drawing/2014/main" id="{63286767-A666-1288-26D6-81F1A3589026}"/>
              </a:ext>
            </a:extLst>
          </p:cNvPr>
          <p:cNvSpPr>
            <a:spLocks noGrp="1"/>
          </p:cNvSpPr>
          <p:nvPr>
            <p:ph idx="1"/>
          </p:nvPr>
        </p:nvSpPr>
        <p:spPr/>
        <p:txBody>
          <a:bodyPr>
            <a:normAutofit/>
          </a:bodyPr>
          <a:lstStyle/>
          <a:p>
            <a:pPr fontAlgn="base"/>
            <a:r>
              <a:rPr lang="en-US" sz="2400" b="0" i="0" kern="1200" dirty="0">
                <a:solidFill>
                  <a:schemeClr val="tx1"/>
                </a:solidFill>
                <a:effectLst/>
                <a:latin typeface="+mn-lt"/>
                <a:ea typeface="+mn-ea"/>
                <a:cs typeface="+mn-cs"/>
              </a:rPr>
              <a:t>FNN is he most basic type of neural network. </a:t>
            </a:r>
          </a:p>
          <a:p>
            <a:pPr fontAlgn="base"/>
            <a:r>
              <a:rPr lang="en-US" sz="2400" b="0" i="0" kern="1200" dirty="0">
                <a:solidFill>
                  <a:schemeClr val="tx1"/>
                </a:solidFill>
                <a:effectLst/>
                <a:latin typeface="+mn-lt"/>
                <a:ea typeface="+mn-ea"/>
                <a:cs typeface="+mn-cs"/>
              </a:rPr>
              <a:t>They consist of an input layer, one or more hidden layers, and an output layer. </a:t>
            </a:r>
          </a:p>
          <a:p>
            <a:pPr fontAlgn="base"/>
            <a:r>
              <a:rPr lang="en-US" sz="2400" b="0" i="0" kern="1200" dirty="0">
                <a:solidFill>
                  <a:schemeClr val="tx1"/>
                </a:solidFill>
                <a:effectLst/>
                <a:latin typeface="+mn-lt"/>
                <a:ea typeface="+mn-ea"/>
                <a:cs typeface="+mn-cs"/>
              </a:rPr>
              <a:t>The data flows through the network in a forward direction, from the input layer to the output layer.</a:t>
            </a:r>
          </a:p>
          <a:p>
            <a:pPr fontAlgn="base"/>
            <a:r>
              <a:rPr lang="en-US" sz="2400" b="0" i="0"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317017547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89C74-2B0C-564E-F8A4-A2C61CA3CC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4C0698-FA61-99C2-DE52-0EDEEF21E98F}"/>
              </a:ext>
            </a:extLst>
          </p:cNvPr>
          <p:cNvSpPr>
            <a:spLocks noGrp="1"/>
          </p:cNvSpPr>
          <p:nvPr>
            <p:ph type="title"/>
          </p:nvPr>
        </p:nvSpPr>
        <p:spPr>
          <a:xfrm>
            <a:off x="680321" y="753228"/>
            <a:ext cx="9613861" cy="1080938"/>
          </a:xfrm>
        </p:spPr>
        <p:txBody>
          <a:bodyPr/>
          <a:lstStyle/>
          <a:p>
            <a:r>
              <a:rPr lang="en-US" dirty="0"/>
              <a:t>Feedforward Neural Networks</a:t>
            </a:r>
          </a:p>
        </p:txBody>
      </p:sp>
      <p:sp>
        <p:nvSpPr>
          <p:cNvPr id="5" name="Content Placeholder 4">
            <a:extLst>
              <a:ext uri="{FF2B5EF4-FFF2-40B4-BE49-F238E27FC236}">
                <a16:creationId xmlns:a16="http://schemas.microsoft.com/office/drawing/2014/main" id="{89FFF6A4-5BF6-6AB8-3546-75C39BE60018}"/>
              </a:ext>
            </a:extLst>
          </p:cNvPr>
          <p:cNvSpPr>
            <a:spLocks noGrp="1"/>
          </p:cNvSpPr>
          <p:nvPr>
            <p:ph idx="1"/>
          </p:nvPr>
        </p:nvSpPr>
        <p:spPr/>
        <p:txBody>
          <a:bodyPr>
            <a:normAutofit/>
          </a:bodyPr>
          <a:lstStyle/>
          <a:p>
            <a:pPr fontAlgn="base"/>
            <a:r>
              <a:rPr lang="en-US" sz="2400" b="0" i="0" kern="1200" dirty="0">
                <a:solidFill>
                  <a:schemeClr val="tx1"/>
                </a:solidFill>
                <a:effectLst/>
                <a:latin typeface="+mn-lt"/>
                <a:ea typeface="+mn-ea"/>
                <a:cs typeface="+mn-cs"/>
              </a:rPr>
              <a:t>Feedforward neural networks are widely used for a variety of tasks, including </a:t>
            </a:r>
            <a:r>
              <a:rPr lang="en-US" sz="2400" b="1" i="0" kern="1200" dirty="0">
                <a:solidFill>
                  <a:srgbClr val="FFFF00"/>
                </a:solidFill>
                <a:effectLst/>
                <a:latin typeface="+mn-lt"/>
                <a:ea typeface="+mn-ea"/>
                <a:cs typeface="+mn-cs"/>
              </a:rPr>
              <a:t>image and speech recognition, natural language processing</a:t>
            </a:r>
            <a:r>
              <a:rPr lang="en-US" sz="2400" b="0" i="0" kern="1200" dirty="0">
                <a:solidFill>
                  <a:schemeClr val="tx1"/>
                </a:solidFill>
                <a:effectLst/>
                <a:latin typeface="+mn-lt"/>
                <a:ea typeface="+mn-ea"/>
                <a:cs typeface="+mn-cs"/>
              </a:rPr>
              <a:t>, and </a:t>
            </a:r>
            <a:r>
              <a:rPr lang="en-US" sz="2400" b="1" i="0" kern="1200" dirty="0">
                <a:solidFill>
                  <a:srgbClr val="FFFF00"/>
                </a:solidFill>
                <a:effectLst/>
                <a:latin typeface="+mn-lt"/>
                <a:ea typeface="+mn-ea"/>
                <a:cs typeface="+mn-cs"/>
              </a:rPr>
              <a:t>predictive modeling</a:t>
            </a:r>
            <a:r>
              <a:rPr lang="en-US" sz="2400" b="0" i="0" kern="1200" dirty="0">
                <a:solidFill>
                  <a:schemeClr val="tx1"/>
                </a:solidFill>
                <a:effectLst/>
                <a:latin typeface="+mn-lt"/>
                <a:ea typeface="+mn-ea"/>
                <a:cs typeface="+mn-cs"/>
              </a:rPr>
              <a:t>. </a:t>
            </a:r>
          </a:p>
          <a:p>
            <a:pPr fontAlgn="base"/>
            <a:r>
              <a:rPr lang="en-US" sz="2400" b="0" i="0" kern="1200" dirty="0">
                <a:solidFill>
                  <a:schemeClr val="tx1"/>
                </a:solidFill>
                <a:effectLst/>
                <a:latin typeface="+mn-lt"/>
                <a:ea typeface="+mn-ea"/>
                <a:cs typeface="+mn-cs"/>
              </a:rPr>
              <a:t>For example, a feedforward neural network could be used to predict the likelihood of a customer churning based on their past behavior.</a:t>
            </a:r>
          </a:p>
        </p:txBody>
      </p:sp>
    </p:spTree>
    <p:extLst>
      <p:ext uri="{BB962C8B-B14F-4D97-AF65-F5344CB8AC3E}">
        <p14:creationId xmlns:p14="http://schemas.microsoft.com/office/powerpoint/2010/main" val="171868231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2C2A6-DD98-883F-2340-8071A875FC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D0BD44-0A36-8426-D6BF-1830F6A97FFF}"/>
              </a:ext>
            </a:extLst>
          </p:cNvPr>
          <p:cNvSpPr>
            <a:spLocks noGrp="1"/>
          </p:cNvSpPr>
          <p:nvPr>
            <p:ph type="title"/>
          </p:nvPr>
        </p:nvSpPr>
        <p:spPr>
          <a:xfrm>
            <a:off x="680321" y="753228"/>
            <a:ext cx="9613861" cy="1080938"/>
          </a:xfrm>
        </p:spPr>
        <p:txBody>
          <a:bodyPr/>
          <a:lstStyle/>
          <a:p>
            <a:r>
              <a:rPr lang="en-US" dirty="0"/>
              <a:t>Feedforward Neural Networks</a:t>
            </a:r>
          </a:p>
        </p:txBody>
      </p:sp>
      <p:sp>
        <p:nvSpPr>
          <p:cNvPr id="5" name="Content Placeholder 4">
            <a:extLst>
              <a:ext uri="{FF2B5EF4-FFF2-40B4-BE49-F238E27FC236}">
                <a16:creationId xmlns:a16="http://schemas.microsoft.com/office/drawing/2014/main" id="{BE3D60C3-07EF-B7F4-2738-738B1F1B19A4}"/>
              </a:ext>
            </a:extLst>
          </p:cNvPr>
          <p:cNvSpPr>
            <a:spLocks noGrp="1"/>
          </p:cNvSpPr>
          <p:nvPr>
            <p:ph idx="1"/>
          </p:nvPr>
        </p:nvSpPr>
        <p:spPr/>
        <p:txBody>
          <a:bodyPr>
            <a:normAutofit/>
          </a:bodyPr>
          <a:lstStyle/>
          <a:p>
            <a:pPr fontAlgn="base"/>
            <a:r>
              <a:rPr lang="en-US" sz="2400" b="0" i="0" kern="1200" dirty="0">
                <a:solidFill>
                  <a:schemeClr val="tx1"/>
                </a:solidFill>
                <a:effectLst/>
                <a:latin typeface="+mn-lt"/>
                <a:ea typeface="+mn-ea"/>
                <a:cs typeface="+mn-cs"/>
              </a:rPr>
              <a:t>In a feedforward neural network, the input data is passed through the network, and each neuron in the hidden layer(s) performs a weighted sum of the inputs, applies an activation function, and passes the output to the next layer. </a:t>
            </a:r>
          </a:p>
          <a:p>
            <a:pPr fontAlgn="base"/>
            <a:r>
              <a:rPr lang="en-US" sz="2400" b="0" i="0" kern="1200" dirty="0">
                <a:solidFill>
                  <a:schemeClr val="tx1"/>
                </a:solidFill>
                <a:effectLst/>
                <a:latin typeface="+mn-lt"/>
                <a:ea typeface="+mn-ea"/>
                <a:cs typeface="+mn-cs"/>
              </a:rPr>
              <a:t>The weights and biases of the neurons are adjusted during training to minimize the error between the predicted output and the actual output.</a:t>
            </a:r>
          </a:p>
        </p:txBody>
      </p:sp>
    </p:spTree>
    <p:extLst>
      <p:ext uri="{BB962C8B-B14F-4D97-AF65-F5344CB8AC3E}">
        <p14:creationId xmlns:p14="http://schemas.microsoft.com/office/powerpoint/2010/main" val="170134678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3B365-80AF-9FB5-9069-EB2D6E788D7C}"/>
              </a:ext>
            </a:extLst>
          </p:cNvPr>
          <p:cNvSpPr>
            <a:spLocks noGrp="1"/>
          </p:cNvSpPr>
          <p:nvPr>
            <p:ph type="title"/>
          </p:nvPr>
        </p:nvSpPr>
        <p:spPr/>
        <p:txBody>
          <a:bodyPr/>
          <a:lstStyle/>
          <a:p>
            <a:r>
              <a:rPr lang="en-US" dirty="0"/>
              <a:t>What is a perceptron</a:t>
            </a:r>
          </a:p>
        </p:txBody>
      </p:sp>
      <p:sp>
        <p:nvSpPr>
          <p:cNvPr id="3" name="Content Placeholder 2">
            <a:extLst>
              <a:ext uri="{FF2B5EF4-FFF2-40B4-BE49-F238E27FC236}">
                <a16:creationId xmlns:a16="http://schemas.microsoft.com/office/drawing/2014/main" id="{555B78EE-A04F-07CD-28AA-D31D1C5FA059}"/>
              </a:ext>
            </a:extLst>
          </p:cNvPr>
          <p:cNvSpPr>
            <a:spLocks noGrp="1"/>
          </p:cNvSpPr>
          <p:nvPr>
            <p:ph idx="1"/>
          </p:nvPr>
        </p:nvSpPr>
        <p:spPr/>
        <p:txBody>
          <a:bodyPr>
            <a:normAutofit fontScale="85000" lnSpcReduction="20000"/>
          </a:bodyPr>
          <a:lstStyle/>
          <a:p>
            <a:pPr algn="l" rtl="0" fontAlgn="base"/>
            <a:r>
              <a:rPr lang="en-US" b="0" i="0" dirty="0">
                <a:solidFill>
                  <a:srgbClr val="FFFFFF"/>
                </a:solidFill>
                <a:effectLst/>
                <a:latin typeface="Nunito" pitchFamily="2" charset="0"/>
              </a:rPr>
              <a:t>Perceptron is one of the simplest</a:t>
            </a:r>
            <a:r>
              <a:rPr lang="en-US" b="0" i="0" u="sng" dirty="0">
                <a:solidFill>
                  <a:srgbClr val="FFFFFF"/>
                </a:solidFill>
                <a:effectLst/>
                <a:latin typeface="Nunito" pitchFamily="2" charset="0"/>
                <a:hlinkClick r:id="rId2"/>
              </a:rPr>
              <a:t> Artificial neural network architectures</a:t>
            </a:r>
            <a:r>
              <a:rPr lang="en-US" b="0" i="0" dirty="0">
                <a:solidFill>
                  <a:srgbClr val="FFFFFF"/>
                </a:solidFill>
                <a:effectLst/>
                <a:latin typeface="Nunito" pitchFamily="2" charset="0"/>
              </a:rPr>
              <a:t>. </a:t>
            </a:r>
          </a:p>
          <a:p>
            <a:pPr algn="l" rtl="0" fontAlgn="base"/>
            <a:r>
              <a:rPr lang="en-US" b="0" i="0" dirty="0">
                <a:solidFill>
                  <a:srgbClr val="FFFFFF"/>
                </a:solidFill>
                <a:effectLst/>
                <a:latin typeface="Nunito" pitchFamily="2" charset="0"/>
              </a:rPr>
              <a:t>It was introduced by Frank Rosenblatt in 1957s. </a:t>
            </a:r>
          </a:p>
          <a:p>
            <a:pPr algn="l" rtl="0" fontAlgn="base"/>
            <a:r>
              <a:rPr lang="en-US" b="0" i="0" dirty="0">
                <a:solidFill>
                  <a:srgbClr val="FFFFFF"/>
                </a:solidFill>
                <a:effectLst/>
                <a:latin typeface="Nunito" pitchFamily="2" charset="0"/>
              </a:rPr>
              <a:t>It is the simplest type of feedforward neural network, consisting of a single layer of input nodes that are fully connected to a layer of output nodes. </a:t>
            </a:r>
          </a:p>
          <a:p>
            <a:pPr algn="l" rtl="0" fontAlgn="base"/>
            <a:r>
              <a:rPr lang="en-US" b="0" i="0" dirty="0">
                <a:solidFill>
                  <a:srgbClr val="FFFFFF"/>
                </a:solidFill>
                <a:effectLst/>
                <a:latin typeface="Nunito" pitchFamily="2" charset="0"/>
              </a:rPr>
              <a:t>It can learn the linearly separable patterns. it uses slightly different types of artificial neurons known as threshold logic units (TLU). </a:t>
            </a:r>
          </a:p>
          <a:p>
            <a:pPr algn="l" rtl="0" fontAlgn="base"/>
            <a:r>
              <a:rPr lang="en-US" dirty="0">
                <a:solidFill>
                  <a:srgbClr val="FFFFFF"/>
                </a:solidFill>
                <a:latin typeface="Nunito" pitchFamily="2" charset="0"/>
              </a:rPr>
              <a:t>I</a:t>
            </a:r>
            <a:r>
              <a:rPr lang="en-US" b="0" i="0" dirty="0">
                <a:solidFill>
                  <a:srgbClr val="FFFFFF"/>
                </a:solidFill>
                <a:effectLst/>
                <a:latin typeface="Nunito" pitchFamily="2" charset="0"/>
              </a:rPr>
              <a:t>t was first introduced by McCulloch and Walter Pitts in the 1940s.</a:t>
            </a:r>
          </a:p>
          <a:p>
            <a:br>
              <a:rPr lang="en-US" dirty="0"/>
            </a:br>
            <a:endParaRPr lang="en-US" dirty="0"/>
          </a:p>
        </p:txBody>
      </p:sp>
    </p:spTree>
    <p:extLst>
      <p:ext uri="{BB962C8B-B14F-4D97-AF65-F5344CB8AC3E}">
        <p14:creationId xmlns:p14="http://schemas.microsoft.com/office/powerpoint/2010/main" val="359496895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FAE1F-4641-D251-838F-20EBD70AAD9A}"/>
              </a:ext>
            </a:extLst>
          </p:cNvPr>
          <p:cNvSpPr>
            <a:spLocks noGrp="1"/>
          </p:cNvSpPr>
          <p:nvPr>
            <p:ph type="title"/>
          </p:nvPr>
        </p:nvSpPr>
        <p:spPr/>
        <p:txBody>
          <a:bodyPr/>
          <a:lstStyle/>
          <a:p>
            <a:r>
              <a:rPr lang="en-US" dirty="0"/>
              <a:t>Perceptron</a:t>
            </a:r>
          </a:p>
        </p:txBody>
      </p:sp>
      <p:sp>
        <p:nvSpPr>
          <p:cNvPr id="3" name="Content Placeholder 2">
            <a:extLst>
              <a:ext uri="{FF2B5EF4-FFF2-40B4-BE49-F238E27FC236}">
                <a16:creationId xmlns:a16="http://schemas.microsoft.com/office/drawing/2014/main" id="{8B602DEE-F7A6-1EA4-98CA-6ECE65A99E19}"/>
              </a:ext>
            </a:extLst>
          </p:cNvPr>
          <p:cNvSpPr>
            <a:spLocks noGrp="1"/>
          </p:cNvSpPr>
          <p:nvPr>
            <p:ph idx="1"/>
          </p:nvPr>
        </p:nvSpPr>
        <p:spPr/>
        <p:txBody>
          <a:bodyPr>
            <a:normAutofit fontScale="92500" lnSpcReduction="10000"/>
          </a:bodyPr>
          <a:lstStyle/>
          <a:p>
            <a:pPr algn="l" fontAlgn="base">
              <a:buFont typeface="Arial" panose="020B0604020202020204" pitchFamily="34" charset="0"/>
              <a:buChar char="•"/>
            </a:pPr>
            <a:r>
              <a:rPr lang="en-US" b="1" i="0" dirty="0">
                <a:solidFill>
                  <a:srgbClr val="FFFFFF"/>
                </a:solidFill>
                <a:effectLst/>
                <a:latin typeface="Nunito" pitchFamily="2" charset="0"/>
              </a:rPr>
              <a:t>Single-Layer Perceptron (of input nodes):</a:t>
            </a:r>
            <a:r>
              <a:rPr lang="en-US" b="0" i="0" dirty="0">
                <a:solidFill>
                  <a:srgbClr val="FFFFFF"/>
                </a:solidFill>
                <a:effectLst/>
                <a:latin typeface="Nunito" pitchFamily="2" charset="0"/>
              </a:rPr>
              <a:t> </a:t>
            </a:r>
          </a:p>
          <a:p>
            <a:pPr algn="l" fontAlgn="base">
              <a:buFont typeface="Arial" panose="020B0604020202020204" pitchFamily="34" charset="0"/>
              <a:buChar char="•"/>
            </a:pPr>
            <a:r>
              <a:rPr lang="en-US" b="0" i="0" dirty="0">
                <a:solidFill>
                  <a:srgbClr val="FFFFFF"/>
                </a:solidFill>
                <a:effectLst/>
                <a:latin typeface="Nunito" pitchFamily="2" charset="0"/>
              </a:rPr>
              <a:t>This type of perceptron is limited to learning linearly separable patterns. effective for tasks where the data can be divided into distinct categories through a straight line.</a:t>
            </a:r>
          </a:p>
          <a:p>
            <a:pPr algn="l" fontAlgn="base">
              <a:buFont typeface="Arial" panose="020B0604020202020204" pitchFamily="34" charset="0"/>
              <a:buChar char="•"/>
            </a:pPr>
            <a:r>
              <a:rPr lang="en-US" b="1" i="0" dirty="0">
                <a:solidFill>
                  <a:srgbClr val="FFFFFF"/>
                </a:solidFill>
                <a:effectLst/>
                <a:latin typeface="Nunito" pitchFamily="2" charset="0"/>
              </a:rPr>
              <a:t>Multilayer Perceptron</a:t>
            </a:r>
            <a:r>
              <a:rPr lang="en-US" b="0" i="0" dirty="0">
                <a:solidFill>
                  <a:srgbClr val="FFFFFF"/>
                </a:solidFill>
                <a:effectLst/>
                <a:latin typeface="Nunito" pitchFamily="2" charset="0"/>
              </a:rPr>
              <a:t>: </a:t>
            </a:r>
          </a:p>
          <a:p>
            <a:pPr algn="l" fontAlgn="base">
              <a:buFont typeface="Arial" panose="020B0604020202020204" pitchFamily="34" charset="0"/>
              <a:buChar char="•"/>
            </a:pPr>
            <a:r>
              <a:rPr lang="en-US" b="0" i="0" dirty="0">
                <a:solidFill>
                  <a:srgbClr val="FFFFFF"/>
                </a:solidFill>
                <a:effectLst/>
                <a:latin typeface="Nunito" pitchFamily="2" charset="0"/>
              </a:rPr>
              <a:t>Multilayer perceptrons possess enhanced processing capabilities as they consist of two or more layers, adept at handling more complex patterns and relationships within the data.</a:t>
            </a:r>
          </a:p>
          <a:p>
            <a:endParaRPr lang="en-US" dirty="0"/>
          </a:p>
        </p:txBody>
      </p:sp>
    </p:spTree>
    <p:extLst>
      <p:ext uri="{BB962C8B-B14F-4D97-AF65-F5344CB8AC3E}">
        <p14:creationId xmlns:p14="http://schemas.microsoft.com/office/powerpoint/2010/main" val="406559189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Vintage Patio Umbrellas for Sale | Chairish">
            <a:extLst>
              <a:ext uri="{FF2B5EF4-FFF2-40B4-BE49-F238E27FC236}">
                <a16:creationId xmlns:a16="http://schemas.microsoft.com/office/drawing/2014/main" id="{4F6D9CBF-B26B-A092-EA34-572FBAF6C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5837" y="-96982"/>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805CE9F-6B24-A31B-F05D-B951C76475FD}"/>
              </a:ext>
            </a:extLst>
          </p:cNvPr>
          <p:cNvSpPr>
            <a:spLocks noGrp="1"/>
          </p:cNvSpPr>
          <p:nvPr>
            <p:ph type="sldNum" sz="quarter" idx="12"/>
          </p:nvPr>
        </p:nvSpPr>
        <p:spPr/>
        <p:txBody>
          <a:bodyPr/>
          <a:lstStyle/>
          <a:p>
            <a:fld id="{9E3FA76C-C565-46B6-8652-D75785E2521F}" type="slidenum">
              <a:rPr lang="en-US" noProof="0" smtClean="0"/>
              <a:t>4</a:t>
            </a:fld>
            <a:endParaRPr lang="en-US" noProof="0" dirty="0"/>
          </a:p>
        </p:txBody>
      </p:sp>
      <p:sp>
        <p:nvSpPr>
          <p:cNvPr id="3" name="TextBox 2">
            <a:extLst>
              <a:ext uri="{FF2B5EF4-FFF2-40B4-BE49-F238E27FC236}">
                <a16:creationId xmlns:a16="http://schemas.microsoft.com/office/drawing/2014/main" id="{8101F323-766A-5459-C0A4-D70463DA0713}"/>
              </a:ext>
            </a:extLst>
          </p:cNvPr>
          <p:cNvSpPr txBox="1"/>
          <p:nvPr/>
        </p:nvSpPr>
        <p:spPr>
          <a:xfrm>
            <a:off x="4474560" y="1423046"/>
            <a:ext cx="3591048" cy="523220"/>
          </a:xfrm>
          <a:prstGeom prst="rect">
            <a:avLst/>
          </a:prstGeom>
          <a:noFill/>
        </p:spPr>
        <p:txBody>
          <a:bodyPr wrap="none" rtlCol="0">
            <a:spAutoFit/>
          </a:bodyPr>
          <a:lstStyle/>
          <a:p>
            <a:r>
              <a:rPr lang="en-US" sz="2800" dirty="0">
                <a:solidFill>
                  <a:srgbClr val="FF0000"/>
                </a:solidFill>
              </a:rPr>
              <a:t>Artificial Intelligence</a:t>
            </a:r>
          </a:p>
        </p:txBody>
      </p:sp>
      <p:sp>
        <p:nvSpPr>
          <p:cNvPr id="4" name="TextBox 3">
            <a:extLst>
              <a:ext uri="{FF2B5EF4-FFF2-40B4-BE49-F238E27FC236}">
                <a16:creationId xmlns:a16="http://schemas.microsoft.com/office/drawing/2014/main" id="{D3689D2F-4360-47A2-E295-73CC0571BB15}"/>
              </a:ext>
            </a:extLst>
          </p:cNvPr>
          <p:cNvSpPr txBox="1"/>
          <p:nvPr/>
        </p:nvSpPr>
        <p:spPr>
          <a:xfrm rot="788649">
            <a:off x="3487558" y="2588760"/>
            <a:ext cx="1749197" cy="369332"/>
          </a:xfrm>
          <a:prstGeom prst="rect">
            <a:avLst/>
          </a:prstGeom>
          <a:noFill/>
        </p:spPr>
        <p:txBody>
          <a:bodyPr wrap="none" rtlCol="0">
            <a:spAutoFit/>
          </a:bodyPr>
          <a:lstStyle/>
          <a:p>
            <a:r>
              <a:rPr lang="en-US" dirty="0"/>
              <a:t>Expert Systems</a:t>
            </a:r>
          </a:p>
        </p:txBody>
      </p:sp>
      <p:sp>
        <p:nvSpPr>
          <p:cNvPr id="6" name="TextBox 5">
            <a:extLst>
              <a:ext uri="{FF2B5EF4-FFF2-40B4-BE49-F238E27FC236}">
                <a16:creationId xmlns:a16="http://schemas.microsoft.com/office/drawing/2014/main" id="{AAA89405-3A76-D935-882D-0FC378C91C69}"/>
              </a:ext>
            </a:extLst>
          </p:cNvPr>
          <p:cNvSpPr txBox="1"/>
          <p:nvPr/>
        </p:nvSpPr>
        <p:spPr>
          <a:xfrm rot="20989227">
            <a:off x="6476033" y="2509572"/>
            <a:ext cx="3124958" cy="369332"/>
          </a:xfrm>
          <a:prstGeom prst="rect">
            <a:avLst/>
          </a:prstGeom>
          <a:noFill/>
        </p:spPr>
        <p:txBody>
          <a:bodyPr wrap="none" rtlCol="0">
            <a:spAutoFit/>
          </a:bodyPr>
          <a:lstStyle/>
          <a:p>
            <a:r>
              <a:rPr lang="en-US" dirty="0"/>
              <a:t>Natural Language Processing</a:t>
            </a:r>
          </a:p>
        </p:txBody>
      </p:sp>
      <p:sp>
        <p:nvSpPr>
          <p:cNvPr id="7" name="TextBox 6">
            <a:extLst>
              <a:ext uri="{FF2B5EF4-FFF2-40B4-BE49-F238E27FC236}">
                <a16:creationId xmlns:a16="http://schemas.microsoft.com/office/drawing/2014/main" id="{82ED8356-348B-98B9-8C1A-FF57F09109CF}"/>
              </a:ext>
            </a:extLst>
          </p:cNvPr>
          <p:cNvSpPr txBox="1"/>
          <p:nvPr/>
        </p:nvSpPr>
        <p:spPr>
          <a:xfrm rot="540364">
            <a:off x="7379967" y="3224507"/>
            <a:ext cx="2402002" cy="369332"/>
          </a:xfrm>
          <a:prstGeom prst="rect">
            <a:avLst/>
          </a:prstGeom>
          <a:noFill/>
        </p:spPr>
        <p:txBody>
          <a:bodyPr wrap="square" rtlCol="0">
            <a:spAutoFit/>
          </a:bodyPr>
          <a:lstStyle/>
          <a:p>
            <a:r>
              <a:rPr lang="en-US" dirty="0"/>
              <a:t>Deep Learning</a:t>
            </a:r>
          </a:p>
        </p:txBody>
      </p:sp>
      <p:sp>
        <p:nvSpPr>
          <p:cNvPr id="8" name="TextBox 7">
            <a:extLst>
              <a:ext uri="{FF2B5EF4-FFF2-40B4-BE49-F238E27FC236}">
                <a16:creationId xmlns:a16="http://schemas.microsoft.com/office/drawing/2014/main" id="{24B44DE1-350D-DFBA-7CF5-47C8B12D5380}"/>
              </a:ext>
            </a:extLst>
          </p:cNvPr>
          <p:cNvSpPr txBox="1"/>
          <p:nvPr/>
        </p:nvSpPr>
        <p:spPr>
          <a:xfrm>
            <a:off x="4641273" y="3206447"/>
            <a:ext cx="2357890" cy="369332"/>
          </a:xfrm>
          <a:prstGeom prst="rect">
            <a:avLst/>
          </a:prstGeom>
          <a:noFill/>
        </p:spPr>
        <p:txBody>
          <a:bodyPr wrap="none" rtlCol="0">
            <a:spAutoFit/>
          </a:bodyPr>
          <a:lstStyle/>
          <a:p>
            <a:r>
              <a:rPr lang="en-US" dirty="0"/>
              <a:t>Autonomous Vehicles</a:t>
            </a:r>
          </a:p>
        </p:txBody>
      </p:sp>
      <p:sp>
        <p:nvSpPr>
          <p:cNvPr id="9" name="TextBox 8">
            <a:extLst>
              <a:ext uri="{FF2B5EF4-FFF2-40B4-BE49-F238E27FC236}">
                <a16:creationId xmlns:a16="http://schemas.microsoft.com/office/drawing/2014/main" id="{288A682D-A546-E1C7-4598-9A5A8B286A2B}"/>
              </a:ext>
            </a:extLst>
          </p:cNvPr>
          <p:cNvSpPr txBox="1"/>
          <p:nvPr/>
        </p:nvSpPr>
        <p:spPr>
          <a:xfrm rot="327405">
            <a:off x="3930936" y="4223787"/>
            <a:ext cx="1988045" cy="369332"/>
          </a:xfrm>
          <a:prstGeom prst="rect">
            <a:avLst/>
          </a:prstGeom>
          <a:noFill/>
        </p:spPr>
        <p:txBody>
          <a:bodyPr wrap="square" rtlCol="0">
            <a:spAutoFit/>
          </a:bodyPr>
          <a:lstStyle/>
          <a:p>
            <a:r>
              <a:rPr lang="en-US" dirty="0"/>
              <a:t>Machine Learning</a:t>
            </a:r>
          </a:p>
        </p:txBody>
      </p:sp>
      <p:sp>
        <p:nvSpPr>
          <p:cNvPr id="10" name="TextBox 9">
            <a:extLst>
              <a:ext uri="{FF2B5EF4-FFF2-40B4-BE49-F238E27FC236}">
                <a16:creationId xmlns:a16="http://schemas.microsoft.com/office/drawing/2014/main" id="{02B00F0C-EF86-C02D-3972-9AEAFD9B5429}"/>
              </a:ext>
            </a:extLst>
          </p:cNvPr>
          <p:cNvSpPr txBox="1"/>
          <p:nvPr/>
        </p:nvSpPr>
        <p:spPr>
          <a:xfrm rot="21083331">
            <a:off x="6558369" y="3684901"/>
            <a:ext cx="1962397" cy="369332"/>
          </a:xfrm>
          <a:prstGeom prst="rect">
            <a:avLst/>
          </a:prstGeom>
          <a:noFill/>
        </p:spPr>
        <p:txBody>
          <a:bodyPr wrap="none" rtlCol="0">
            <a:spAutoFit/>
          </a:bodyPr>
          <a:lstStyle/>
          <a:p>
            <a:r>
              <a:rPr lang="en-US" dirty="0"/>
              <a:t>Neural  Networks</a:t>
            </a:r>
          </a:p>
        </p:txBody>
      </p:sp>
      <p:sp>
        <p:nvSpPr>
          <p:cNvPr id="12" name="TextBox 11">
            <a:extLst>
              <a:ext uri="{FF2B5EF4-FFF2-40B4-BE49-F238E27FC236}">
                <a16:creationId xmlns:a16="http://schemas.microsoft.com/office/drawing/2014/main" id="{155C3501-A9CA-0249-53C1-E58CE5AF78DD}"/>
              </a:ext>
            </a:extLst>
          </p:cNvPr>
          <p:cNvSpPr txBox="1"/>
          <p:nvPr/>
        </p:nvSpPr>
        <p:spPr>
          <a:xfrm rot="20216663">
            <a:off x="6571756" y="4584618"/>
            <a:ext cx="1048942" cy="369332"/>
          </a:xfrm>
          <a:prstGeom prst="rect">
            <a:avLst/>
          </a:prstGeom>
          <a:noFill/>
        </p:spPr>
        <p:txBody>
          <a:bodyPr wrap="none" rtlCol="0">
            <a:spAutoFit/>
          </a:bodyPr>
          <a:lstStyle/>
          <a:p>
            <a:r>
              <a:rPr lang="en-US" dirty="0"/>
              <a:t>Robotics</a:t>
            </a:r>
          </a:p>
        </p:txBody>
      </p:sp>
      <p:sp>
        <p:nvSpPr>
          <p:cNvPr id="13" name="TextBox 12">
            <a:extLst>
              <a:ext uri="{FF2B5EF4-FFF2-40B4-BE49-F238E27FC236}">
                <a16:creationId xmlns:a16="http://schemas.microsoft.com/office/drawing/2014/main" id="{AD2263BB-E60E-621C-D03A-BC14531A6F0E}"/>
              </a:ext>
            </a:extLst>
          </p:cNvPr>
          <p:cNvSpPr txBox="1"/>
          <p:nvPr/>
        </p:nvSpPr>
        <p:spPr>
          <a:xfrm rot="1270293">
            <a:off x="7519907" y="4253864"/>
            <a:ext cx="1369286" cy="369332"/>
          </a:xfrm>
          <a:prstGeom prst="rect">
            <a:avLst/>
          </a:prstGeom>
          <a:noFill/>
        </p:spPr>
        <p:txBody>
          <a:bodyPr wrap="none" rtlCol="0">
            <a:spAutoFit/>
          </a:bodyPr>
          <a:lstStyle/>
          <a:p>
            <a:r>
              <a:rPr lang="en-US" dirty="0"/>
              <a:t>Fuzzy Logic</a:t>
            </a:r>
          </a:p>
        </p:txBody>
      </p:sp>
      <p:sp>
        <p:nvSpPr>
          <p:cNvPr id="14" name="TextBox 13">
            <a:extLst>
              <a:ext uri="{FF2B5EF4-FFF2-40B4-BE49-F238E27FC236}">
                <a16:creationId xmlns:a16="http://schemas.microsoft.com/office/drawing/2014/main" id="{C8A57F43-5932-2EB3-8002-5E7224E88598}"/>
              </a:ext>
            </a:extLst>
          </p:cNvPr>
          <p:cNvSpPr txBox="1"/>
          <p:nvPr/>
        </p:nvSpPr>
        <p:spPr>
          <a:xfrm rot="21238689">
            <a:off x="4352480" y="4775175"/>
            <a:ext cx="1876476" cy="369332"/>
          </a:xfrm>
          <a:prstGeom prst="rect">
            <a:avLst/>
          </a:prstGeom>
          <a:noFill/>
        </p:spPr>
        <p:txBody>
          <a:bodyPr wrap="none" rtlCol="0">
            <a:spAutoFit/>
          </a:bodyPr>
          <a:lstStyle/>
          <a:p>
            <a:r>
              <a:rPr lang="en-US" dirty="0"/>
              <a:t>Computer Vision</a:t>
            </a:r>
          </a:p>
        </p:txBody>
      </p:sp>
      <p:sp>
        <p:nvSpPr>
          <p:cNvPr id="15" name="TextBox 14">
            <a:extLst>
              <a:ext uri="{FF2B5EF4-FFF2-40B4-BE49-F238E27FC236}">
                <a16:creationId xmlns:a16="http://schemas.microsoft.com/office/drawing/2014/main" id="{4DE6F69F-C082-5F0B-7559-69EF0DB0B158}"/>
              </a:ext>
            </a:extLst>
          </p:cNvPr>
          <p:cNvSpPr txBox="1"/>
          <p:nvPr/>
        </p:nvSpPr>
        <p:spPr>
          <a:xfrm>
            <a:off x="4474560" y="2131770"/>
            <a:ext cx="3712876" cy="400110"/>
          </a:xfrm>
          <a:prstGeom prst="rect">
            <a:avLst/>
          </a:prstGeom>
          <a:noFill/>
        </p:spPr>
        <p:txBody>
          <a:bodyPr wrap="none" rtlCol="0">
            <a:spAutoFit/>
          </a:bodyPr>
          <a:lstStyle/>
          <a:p>
            <a:r>
              <a:rPr lang="en-US" sz="2000" b="1" dirty="0"/>
              <a:t>Artificial General Intelligence</a:t>
            </a:r>
          </a:p>
        </p:txBody>
      </p:sp>
      <p:sp>
        <p:nvSpPr>
          <p:cNvPr id="16" name="TextBox 15">
            <a:extLst>
              <a:ext uri="{FF2B5EF4-FFF2-40B4-BE49-F238E27FC236}">
                <a16:creationId xmlns:a16="http://schemas.microsoft.com/office/drawing/2014/main" id="{09B52DF1-3BDD-23DA-7126-1B8CAAFDEB49}"/>
              </a:ext>
            </a:extLst>
          </p:cNvPr>
          <p:cNvSpPr txBox="1"/>
          <p:nvPr/>
        </p:nvSpPr>
        <p:spPr>
          <a:xfrm rot="21363548">
            <a:off x="3181838" y="3630086"/>
            <a:ext cx="2327881" cy="369332"/>
          </a:xfrm>
          <a:prstGeom prst="rect">
            <a:avLst/>
          </a:prstGeom>
          <a:noFill/>
        </p:spPr>
        <p:txBody>
          <a:bodyPr wrap="none" rtlCol="0">
            <a:spAutoFit/>
          </a:bodyPr>
          <a:lstStyle/>
          <a:p>
            <a:r>
              <a:rPr lang="en-US" dirty="0"/>
              <a:t>Cognitive Computing</a:t>
            </a:r>
          </a:p>
        </p:txBody>
      </p:sp>
      <p:pic>
        <p:nvPicPr>
          <p:cNvPr id="13314" name="Picture 2" descr="Download Explosion, Battle, Star. Royalty-Free Vector Graphic - Pixabay">
            <a:extLst>
              <a:ext uri="{FF2B5EF4-FFF2-40B4-BE49-F238E27FC236}">
                <a16:creationId xmlns:a16="http://schemas.microsoft.com/office/drawing/2014/main" id="{5D3A29FA-DF59-FB12-052D-1E286EFA1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8896" y="4491068"/>
            <a:ext cx="1649645" cy="153092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Download Explosion, Battle, Star. Royalty-Free Vector Graphic - Pixabay">
            <a:extLst>
              <a:ext uri="{FF2B5EF4-FFF2-40B4-BE49-F238E27FC236}">
                <a16:creationId xmlns:a16="http://schemas.microsoft.com/office/drawing/2014/main" id="{138FB993-DBF0-C429-39C6-D9E0189BE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945" y="773285"/>
            <a:ext cx="2145991" cy="1991553"/>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Download Explosion, Battle, Star. Royalty-Free Vector Graphic - Pixabay">
            <a:extLst>
              <a:ext uri="{FF2B5EF4-FFF2-40B4-BE49-F238E27FC236}">
                <a16:creationId xmlns:a16="http://schemas.microsoft.com/office/drawing/2014/main" id="{8C1EC7D9-1E03-48C2-014F-22EBECFE3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079968" y="5346696"/>
            <a:ext cx="829709" cy="769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Download Explosion, Battle, Star. Royalty-Free Vector Graphic - Pixabay">
            <a:extLst>
              <a:ext uri="{FF2B5EF4-FFF2-40B4-BE49-F238E27FC236}">
                <a16:creationId xmlns:a16="http://schemas.microsoft.com/office/drawing/2014/main" id="{B1474C56-DCE7-4BDC-EFEE-AFDA57DFC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169326" y="2503370"/>
            <a:ext cx="829709" cy="7699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ownload Explosion, Battle, Star. Royalty-Free Vector Graphic - Pixabay">
            <a:extLst>
              <a:ext uri="{FF2B5EF4-FFF2-40B4-BE49-F238E27FC236}">
                <a16:creationId xmlns:a16="http://schemas.microsoft.com/office/drawing/2014/main" id="{AF875BD3-CDAC-4CAA-7A5D-6DB80A455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0617" y="2358370"/>
            <a:ext cx="1649645" cy="1530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3208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90140-775D-75FE-AE15-D625456554E9}"/>
              </a:ext>
            </a:extLst>
          </p:cNvPr>
          <p:cNvSpPr>
            <a:spLocks noGrp="1"/>
          </p:cNvSpPr>
          <p:nvPr>
            <p:ph type="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0" i="0" kern="1200" dirty="0">
                <a:solidFill>
                  <a:schemeClr val="tx1"/>
                </a:solidFill>
                <a:effectLst/>
                <a:latin typeface="+mj-lt"/>
                <a:ea typeface="+mj-ea"/>
                <a:cs typeface="+mj-cs"/>
              </a:rPr>
              <a:t>Multilayer Perceptron</a:t>
            </a:r>
            <a:endParaRPr lang="en-US" sz="3600" b="1" i="0" kern="1200" dirty="0">
              <a:solidFill>
                <a:schemeClr val="tx1"/>
              </a:solidFill>
              <a:effectLst/>
              <a:latin typeface="+mj-lt"/>
              <a:ea typeface="+mj-ea"/>
              <a:cs typeface="+mj-cs"/>
            </a:endParaRPr>
          </a:p>
          <a:p>
            <a:endParaRPr lang="en-US" dirty="0"/>
          </a:p>
        </p:txBody>
      </p:sp>
      <p:sp>
        <p:nvSpPr>
          <p:cNvPr id="3" name="Content Placeholder 2">
            <a:extLst>
              <a:ext uri="{FF2B5EF4-FFF2-40B4-BE49-F238E27FC236}">
                <a16:creationId xmlns:a16="http://schemas.microsoft.com/office/drawing/2014/main" id="{4EA34E9A-90F1-5B44-2DC7-83AEB3C588E1}"/>
              </a:ext>
            </a:extLst>
          </p:cNvPr>
          <p:cNvSpPr>
            <a:spLocks noGrp="1"/>
          </p:cNvSpPr>
          <p:nvPr>
            <p:ph idx="1"/>
          </p:nvPr>
        </p:nvSpPr>
        <p:spPr/>
        <p:txBody>
          <a:bodyPr>
            <a:normAutofit fontScale="92500" lnSpcReduction="20000"/>
          </a:bodyPr>
          <a:lstStyle/>
          <a:p>
            <a:pPr fontAlgn="base"/>
            <a:r>
              <a:rPr lang="en-US" sz="2400" b="1" i="0" kern="1200" dirty="0">
                <a:solidFill>
                  <a:srgbClr val="FFFF00"/>
                </a:solidFill>
                <a:effectLst/>
                <a:latin typeface="+mn-lt"/>
                <a:ea typeface="+mn-ea"/>
                <a:cs typeface="+mn-cs"/>
              </a:rPr>
              <a:t>MLP </a:t>
            </a:r>
            <a:r>
              <a:rPr lang="en-US" sz="2400" b="0" i="0" kern="1200" dirty="0">
                <a:solidFill>
                  <a:schemeClr val="tx1"/>
                </a:solidFill>
                <a:effectLst/>
                <a:latin typeface="+mn-lt"/>
                <a:ea typeface="+mn-ea"/>
                <a:cs typeface="+mn-cs"/>
              </a:rPr>
              <a:t>is a type of neural network that contains multiple layers of </a:t>
            </a:r>
            <a:r>
              <a:rPr lang="en-US" sz="2400" b="0" i="0" kern="1200" dirty="0" err="1">
                <a:solidFill>
                  <a:schemeClr val="tx1"/>
                </a:solidFill>
                <a:effectLst/>
                <a:latin typeface="+mn-lt"/>
                <a:ea typeface="+mn-ea"/>
                <a:cs typeface="+mn-cs"/>
              </a:rPr>
              <a:t>perceptrons</a:t>
            </a:r>
            <a:r>
              <a:rPr lang="en-US" sz="2400" b="0" i="0" kern="1200" dirty="0">
                <a:solidFill>
                  <a:schemeClr val="tx1"/>
                </a:solidFill>
                <a:effectLst/>
                <a:latin typeface="+mn-lt"/>
                <a:ea typeface="+mn-ea"/>
                <a:cs typeface="+mn-cs"/>
              </a:rPr>
              <a:t>. MLPs are a type of feedforward neural network and are commonly used for </a:t>
            </a:r>
            <a:r>
              <a:rPr lang="en-US" sz="2400" b="1" i="0" kern="1200" dirty="0">
                <a:solidFill>
                  <a:srgbClr val="FFFF00"/>
                </a:solidFill>
                <a:effectLst/>
                <a:latin typeface="+mn-lt"/>
                <a:ea typeface="+mn-ea"/>
                <a:cs typeface="+mn-cs"/>
              </a:rPr>
              <a:t>classification tasks</a:t>
            </a:r>
            <a:r>
              <a:rPr lang="en-US" sz="2400" b="0" i="0" kern="1200" dirty="0">
                <a:solidFill>
                  <a:schemeClr val="tx1"/>
                </a:solidFill>
                <a:effectLst/>
                <a:latin typeface="+mn-lt"/>
                <a:ea typeface="+mn-ea"/>
                <a:cs typeface="+mn-cs"/>
              </a:rPr>
              <a:t>.</a:t>
            </a:r>
          </a:p>
          <a:p>
            <a:pPr fontAlgn="base"/>
            <a:r>
              <a:rPr lang="en-US" sz="2400" b="0" i="0" kern="1200" dirty="0">
                <a:solidFill>
                  <a:schemeClr val="tx1"/>
                </a:solidFill>
                <a:effectLst/>
                <a:latin typeface="+mn-lt"/>
                <a:ea typeface="+mn-ea"/>
                <a:cs typeface="+mn-cs"/>
              </a:rPr>
              <a:t>Each layer in an MLP consists of multiple </a:t>
            </a:r>
            <a:r>
              <a:rPr lang="en-US" sz="2400" b="0" i="0" kern="1200" dirty="0" err="1">
                <a:solidFill>
                  <a:schemeClr val="tx1"/>
                </a:solidFill>
                <a:effectLst/>
                <a:latin typeface="+mn-lt"/>
                <a:ea typeface="+mn-ea"/>
                <a:cs typeface="+mn-cs"/>
              </a:rPr>
              <a:t>perceptrons</a:t>
            </a:r>
            <a:r>
              <a:rPr lang="en-US" sz="2400" b="0" i="0" kern="1200" dirty="0">
                <a:solidFill>
                  <a:schemeClr val="tx1"/>
                </a:solidFill>
                <a:effectLst/>
                <a:latin typeface="+mn-lt"/>
                <a:ea typeface="+mn-ea"/>
                <a:cs typeface="+mn-cs"/>
              </a:rPr>
              <a:t>, and the output of one layer is fed into the next layer as input. The input layer receives the raw data, and the output layer produces the final prediction. The hidden layers in between are responsible for transforming the input into a form that is suitable for the output layer.</a:t>
            </a:r>
          </a:p>
          <a:p>
            <a:pPr fontAlgn="base"/>
            <a:r>
              <a:rPr lang="en-US" sz="2400" b="0" i="0" kern="1200" dirty="0">
                <a:solidFill>
                  <a:schemeClr val="tx1"/>
                </a:solidFill>
                <a:effectLst/>
                <a:latin typeface="+mn-lt"/>
                <a:ea typeface="+mn-ea"/>
                <a:cs typeface="+mn-cs"/>
              </a:rPr>
              <a:t>Some applications of MLPs include image recognition</a:t>
            </a:r>
            <a:r>
              <a:rPr lang="en-US" sz="2400" b="1" i="0" kern="1200" dirty="0">
                <a:solidFill>
                  <a:srgbClr val="FFFF00"/>
                </a:solidFill>
                <a:effectLst/>
                <a:latin typeface="+mn-lt"/>
                <a:ea typeface="+mn-ea"/>
                <a:cs typeface="+mn-cs"/>
              </a:rPr>
              <a:t>, speech recognition</a:t>
            </a:r>
            <a:r>
              <a:rPr lang="en-US" sz="2400" b="0" i="0" kern="1200" dirty="0">
                <a:solidFill>
                  <a:schemeClr val="tx1"/>
                </a:solidFill>
                <a:effectLst/>
                <a:latin typeface="+mn-lt"/>
                <a:ea typeface="+mn-ea"/>
                <a:cs typeface="+mn-cs"/>
              </a:rPr>
              <a:t>, </a:t>
            </a:r>
            <a:r>
              <a:rPr lang="en-US" sz="2400" b="1" i="0" kern="1200" dirty="0">
                <a:solidFill>
                  <a:srgbClr val="FFFF00"/>
                </a:solidFill>
                <a:effectLst/>
                <a:latin typeface="+mn-lt"/>
                <a:ea typeface="+mn-ea"/>
                <a:cs typeface="+mn-cs"/>
              </a:rPr>
              <a:t>time series analysis</a:t>
            </a:r>
            <a:r>
              <a:rPr lang="en-US" sz="2400" b="0" i="0" kern="1200" dirty="0">
                <a:solidFill>
                  <a:schemeClr val="tx1"/>
                </a:solidFill>
                <a:effectLst/>
                <a:latin typeface="+mn-lt"/>
                <a:ea typeface="+mn-ea"/>
                <a:cs typeface="+mn-cs"/>
              </a:rPr>
              <a:t>, and </a:t>
            </a:r>
            <a:r>
              <a:rPr lang="en-US" sz="2400" b="1" i="0" kern="1200" dirty="0">
                <a:solidFill>
                  <a:srgbClr val="FFFF00"/>
                </a:solidFill>
                <a:effectLst/>
                <a:latin typeface="+mn-lt"/>
                <a:ea typeface="+mn-ea"/>
                <a:cs typeface="+mn-cs"/>
              </a:rPr>
              <a:t>natural language processing</a:t>
            </a:r>
            <a:r>
              <a:rPr lang="en-US" sz="2400" b="0" i="0" kern="1200" dirty="0">
                <a:solidFill>
                  <a:schemeClr val="tx1"/>
                </a:solidFill>
                <a:effectLst/>
                <a:latin typeface="+mn-lt"/>
                <a:ea typeface="+mn-ea"/>
                <a:cs typeface="+mn-cs"/>
              </a:rPr>
              <a:t>. </a:t>
            </a:r>
          </a:p>
          <a:p>
            <a:endParaRPr lang="en-US" dirty="0"/>
          </a:p>
        </p:txBody>
      </p:sp>
    </p:spTree>
    <p:extLst>
      <p:ext uri="{BB962C8B-B14F-4D97-AF65-F5344CB8AC3E}">
        <p14:creationId xmlns:p14="http://schemas.microsoft.com/office/powerpoint/2010/main" val="54374119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E97FA-1576-F730-43EE-8F64FB3485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A26EAA-DF31-CE65-6AF8-3236D4FA9781}"/>
              </a:ext>
            </a:extLst>
          </p:cNvPr>
          <p:cNvSpPr>
            <a:spLocks noGrp="1"/>
          </p:cNvSpPr>
          <p:nvPr>
            <p:ph type="title"/>
          </p:nvPr>
        </p:nvSpPr>
        <p:spPr/>
        <p:txBody>
          <a:bodyPr/>
          <a:lstStyle/>
          <a:p>
            <a:r>
              <a:rPr lang="en-US" dirty="0"/>
              <a:t>Recurrent Neural Networks</a:t>
            </a:r>
          </a:p>
        </p:txBody>
      </p:sp>
      <p:sp>
        <p:nvSpPr>
          <p:cNvPr id="3" name="Content Placeholder 2">
            <a:extLst>
              <a:ext uri="{FF2B5EF4-FFF2-40B4-BE49-F238E27FC236}">
                <a16:creationId xmlns:a16="http://schemas.microsoft.com/office/drawing/2014/main" id="{893A6F18-95D0-03A8-9C4A-E3B7F1F961F1}"/>
              </a:ext>
            </a:extLst>
          </p:cNvPr>
          <p:cNvSpPr>
            <a:spLocks noGrp="1"/>
          </p:cNvSpPr>
          <p:nvPr>
            <p:ph idx="1"/>
          </p:nvPr>
        </p:nvSpPr>
        <p:spPr>
          <a:xfrm>
            <a:off x="680321" y="2336872"/>
            <a:ext cx="9613861" cy="4467787"/>
          </a:xfrm>
        </p:spPr>
        <p:txBody>
          <a:bodyPr>
            <a:normAutofit/>
          </a:bodyPr>
          <a:lstStyle/>
          <a:p>
            <a:pPr fontAlgn="base"/>
            <a:r>
              <a:rPr lang="en-US" sz="2400" b="0" i="0" kern="1200" dirty="0">
                <a:solidFill>
                  <a:schemeClr val="tx1"/>
                </a:solidFill>
                <a:effectLst/>
                <a:latin typeface="+mn-lt"/>
                <a:ea typeface="+mn-ea"/>
                <a:cs typeface="+mn-cs"/>
              </a:rPr>
              <a:t>RNNs are commonly used for </a:t>
            </a:r>
            <a:r>
              <a:rPr lang="en-US" sz="2400" b="1" i="0" kern="1200" dirty="0">
                <a:solidFill>
                  <a:srgbClr val="FFFF00"/>
                </a:solidFill>
                <a:effectLst/>
                <a:latin typeface="+mn-lt"/>
                <a:ea typeface="+mn-ea"/>
                <a:cs typeface="+mn-cs"/>
              </a:rPr>
              <a:t>natural language processing </a:t>
            </a:r>
            <a:r>
              <a:rPr lang="en-US" sz="2400" b="0" i="0" kern="1200" dirty="0">
                <a:solidFill>
                  <a:schemeClr val="tx1"/>
                </a:solidFill>
                <a:effectLst/>
                <a:latin typeface="+mn-lt"/>
                <a:ea typeface="+mn-ea"/>
                <a:cs typeface="+mn-cs"/>
              </a:rPr>
              <a:t>tasks, such as language translation and text generation. </a:t>
            </a:r>
          </a:p>
          <a:p>
            <a:pPr fontAlgn="base"/>
            <a:r>
              <a:rPr lang="en-US" sz="2400" b="0" i="0" kern="1200" dirty="0">
                <a:solidFill>
                  <a:schemeClr val="tx1"/>
                </a:solidFill>
                <a:effectLst/>
                <a:latin typeface="+mn-lt"/>
                <a:ea typeface="+mn-ea"/>
                <a:cs typeface="+mn-cs"/>
              </a:rPr>
              <a:t>They can also be used for speech recognition and time series prediction. For example, an </a:t>
            </a:r>
            <a:r>
              <a:rPr lang="en-US" sz="2400" b="1" i="0" kern="1200" dirty="0">
                <a:solidFill>
                  <a:srgbClr val="FFFF00"/>
                </a:solidFill>
                <a:effectLst/>
                <a:latin typeface="+mn-lt"/>
                <a:ea typeface="+mn-ea"/>
                <a:cs typeface="+mn-cs"/>
              </a:rPr>
              <a:t>RNN could be used to generate a new sentence based on a given input sentence.</a:t>
            </a:r>
          </a:p>
          <a:p>
            <a:endParaRPr lang="en-US" dirty="0"/>
          </a:p>
        </p:txBody>
      </p:sp>
    </p:spTree>
    <p:extLst>
      <p:ext uri="{BB962C8B-B14F-4D97-AF65-F5344CB8AC3E}">
        <p14:creationId xmlns:p14="http://schemas.microsoft.com/office/powerpoint/2010/main" val="250867331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FF0A2-C082-55AB-FC0E-CD30570578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2FB85A-F239-E19C-5992-76F898D07B33}"/>
              </a:ext>
            </a:extLst>
          </p:cNvPr>
          <p:cNvSpPr>
            <a:spLocks noGrp="1"/>
          </p:cNvSpPr>
          <p:nvPr>
            <p:ph type="title"/>
          </p:nvPr>
        </p:nvSpPr>
        <p:spPr/>
        <p:txBody>
          <a:bodyPr/>
          <a:lstStyle/>
          <a:p>
            <a:r>
              <a:rPr lang="en-US" dirty="0"/>
              <a:t>Recurrent Neural Networks</a:t>
            </a:r>
          </a:p>
        </p:txBody>
      </p:sp>
      <p:sp>
        <p:nvSpPr>
          <p:cNvPr id="3" name="Content Placeholder 2">
            <a:extLst>
              <a:ext uri="{FF2B5EF4-FFF2-40B4-BE49-F238E27FC236}">
                <a16:creationId xmlns:a16="http://schemas.microsoft.com/office/drawing/2014/main" id="{CF0A4BE1-E230-7EBD-8A4E-3DE4BB133028}"/>
              </a:ext>
            </a:extLst>
          </p:cNvPr>
          <p:cNvSpPr>
            <a:spLocks noGrp="1"/>
          </p:cNvSpPr>
          <p:nvPr>
            <p:ph idx="1"/>
          </p:nvPr>
        </p:nvSpPr>
        <p:spPr>
          <a:xfrm>
            <a:off x="680321" y="2336872"/>
            <a:ext cx="9613861" cy="4467787"/>
          </a:xfrm>
        </p:spPr>
        <p:txBody>
          <a:bodyPr>
            <a:normAutofit/>
          </a:bodyPr>
          <a:lstStyle/>
          <a:p>
            <a:pPr fontAlgn="base"/>
            <a:r>
              <a:rPr lang="en-US" sz="2400" b="0" i="0" kern="1200" dirty="0">
                <a:solidFill>
                  <a:schemeClr val="tx1"/>
                </a:solidFill>
                <a:effectLst/>
                <a:latin typeface="+mn-lt"/>
                <a:ea typeface="+mn-ea"/>
                <a:cs typeface="+mn-cs"/>
              </a:rPr>
              <a:t>In an RNN, the input data is processed through a series of recurrent neurons, which take the current input and the output from the previous time step as input. </a:t>
            </a:r>
          </a:p>
          <a:p>
            <a:pPr fontAlgn="base"/>
            <a:r>
              <a:rPr lang="en-US" sz="2400" b="0" i="0" kern="1200" dirty="0">
                <a:solidFill>
                  <a:schemeClr val="tx1"/>
                </a:solidFill>
                <a:effectLst/>
                <a:latin typeface="+mn-lt"/>
                <a:ea typeface="+mn-ea"/>
                <a:cs typeface="+mn-cs"/>
              </a:rPr>
              <a:t>This allows the network to maintain a memory of previous inputs and context. The weights and biases of the neurons are adjusted during training to minimize the error between the predicted output and the actual output — a process called </a:t>
            </a:r>
            <a:r>
              <a:rPr lang="en-US" sz="2400" b="0" i="0" u="none" strike="noStrike" kern="1200" dirty="0">
                <a:solidFill>
                  <a:schemeClr val="tx1"/>
                </a:solidFill>
                <a:effectLst/>
                <a:latin typeface="+mn-lt"/>
                <a:ea typeface="+mn-ea"/>
                <a:cs typeface="+mn-cs"/>
              </a:rPr>
              <a:t>backpropagation</a:t>
            </a:r>
            <a:r>
              <a:rPr lang="en-US" sz="2400" b="0" i="0" kern="1200" dirty="0">
                <a:solidFill>
                  <a:schemeClr val="tx1"/>
                </a:solidFill>
                <a:effectLst/>
                <a:latin typeface="+mn-lt"/>
                <a:ea typeface="+mn-ea"/>
                <a:cs typeface="+mn-cs"/>
              </a:rPr>
              <a:t>.</a:t>
            </a:r>
          </a:p>
          <a:p>
            <a:endParaRPr lang="en-US" dirty="0"/>
          </a:p>
        </p:txBody>
      </p:sp>
    </p:spTree>
    <p:extLst>
      <p:ext uri="{BB962C8B-B14F-4D97-AF65-F5344CB8AC3E}">
        <p14:creationId xmlns:p14="http://schemas.microsoft.com/office/powerpoint/2010/main" val="425125235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7173C-A68E-7C96-4B5A-75BA502F56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798A3F-99F7-A20A-3FDA-0C50D0A1A740}"/>
              </a:ext>
            </a:extLst>
          </p:cNvPr>
          <p:cNvSpPr>
            <a:spLocks noGrp="1"/>
          </p:cNvSpPr>
          <p:nvPr>
            <p:ph type="title"/>
          </p:nvPr>
        </p:nvSpPr>
        <p:spPr>
          <a:xfrm>
            <a:off x="1141413" y="618518"/>
            <a:ext cx="9905998" cy="1478570"/>
          </a:xfrm>
        </p:spPr>
        <p:txBody>
          <a:bodyPr>
            <a:normAutofit/>
          </a:bodyPr>
          <a:lstStyle/>
          <a:p>
            <a:r>
              <a:rPr lang="en-US" dirty="0"/>
              <a:t>Long Short-Term Memory  </a:t>
            </a:r>
          </a:p>
        </p:txBody>
      </p:sp>
      <p:sp>
        <p:nvSpPr>
          <p:cNvPr id="3" name="Content Placeholder 2">
            <a:extLst>
              <a:ext uri="{FF2B5EF4-FFF2-40B4-BE49-F238E27FC236}">
                <a16:creationId xmlns:a16="http://schemas.microsoft.com/office/drawing/2014/main" id="{AE8638E4-5AF9-9879-6749-FB0B01C3FC41}"/>
              </a:ext>
            </a:extLst>
          </p:cNvPr>
          <p:cNvSpPr>
            <a:spLocks noGrp="1"/>
          </p:cNvSpPr>
          <p:nvPr>
            <p:ph idx="1"/>
          </p:nvPr>
        </p:nvSpPr>
        <p:spPr>
          <a:xfrm>
            <a:off x="1141412" y="2249487"/>
            <a:ext cx="9905999" cy="3541714"/>
          </a:xfrm>
        </p:spPr>
        <p:txBody>
          <a:bodyPr>
            <a:normAutofit/>
          </a:bodyPr>
          <a:lstStyle/>
          <a:p>
            <a:pPr lvl="0"/>
            <a:r>
              <a:rPr lang="en-US" dirty="0"/>
              <a:t>LSTM is a type of recurrent neural network (RNN) that is designed to handle </a:t>
            </a:r>
            <a:r>
              <a:rPr lang="en-US" dirty="0">
                <a:solidFill>
                  <a:srgbClr val="FFFF00"/>
                </a:solidFill>
              </a:rPr>
              <a:t>long-term dependencies</a:t>
            </a:r>
            <a:r>
              <a:rPr lang="en-US" dirty="0"/>
              <a:t>. It is composed of memory cells, input gates, output gates, and forget gates.</a:t>
            </a:r>
          </a:p>
          <a:p>
            <a:endParaRPr lang="en-US" dirty="0"/>
          </a:p>
        </p:txBody>
      </p:sp>
    </p:spTree>
    <p:extLst>
      <p:ext uri="{BB962C8B-B14F-4D97-AF65-F5344CB8AC3E}">
        <p14:creationId xmlns:p14="http://schemas.microsoft.com/office/powerpoint/2010/main" val="295215521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786D2-E206-A2C2-EAD6-9AEDCC2FAA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62B312-2B36-74BC-C347-BA5CE0B17960}"/>
              </a:ext>
            </a:extLst>
          </p:cNvPr>
          <p:cNvSpPr>
            <a:spLocks noGrp="1"/>
          </p:cNvSpPr>
          <p:nvPr>
            <p:ph type="title"/>
          </p:nvPr>
        </p:nvSpPr>
        <p:spPr>
          <a:xfrm>
            <a:off x="1141413" y="618518"/>
            <a:ext cx="9905998" cy="1478570"/>
          </a:xfrm>
        </p:spPr>
        <p:txBody>
          <a:bodyPr>
            <a:normAutofit/>
          </a:bodyPr>
          <a:lstStyle/>
          <a:p>
            <a:r>
              <a:rPr lang="en-US" dirty="0"/>
              <a:t>Long Short-Term Memory  </a:t>
            </a:r>
          </a:p>
        </p:txBody>
      </p:sp>
      <p:sp>
        <p:nvSpPr>
          <p:cNvPr id="3" name="Content Placeholder 2">
            <a:extLst>
              <a:ext uri="{FF2B5EF4-FFF2-40B4-BE49-F238E27FC236}">
                <a16:creationId xmlns:a16="http://schemas.microsoft.com/office/drawing/2014/main" id="{CEF30398-B74A-EC3D-BB65-B16209D4C78A}"/>
              </a:ext>
            </a:extLst>
          </p:cNvPr>
          <p:cNvSpPr>
            <a:spLocks noGrp="1"/>
          </p:cNvSpPr>
          <p:nvPr>
            <p:ph idx="1"/>
          </p:nvPr>
        </p:nvSpPr>
        <p:spPr>
          <a:xfrm>
            <a:off x="1141413" y="1723015"/>
            <a:ext cx="9906000" cy="3541712"/>
          </a:xfrm>
        </p:spPr>
        <p:txBody>
          <a:bodyPr>
            <a:normAutofit/>
          </a:bodyPr>
          <a:lstStyle/>
          <a:p>
            <a:r>
              <a:rPr lang="en-US" dirty="0"/>
              <a:t>LSTM networks are used in </a:t>
            </a:r>
            <a:r>
              <a:rPr lang="en-US" dirty="0">
                <a:solidFill>
                  <a:srgbClr val="FFFF00"/>
                </a:solidFill>
              </a:rPr>
              <a:t>natural language processing </a:t>
            </a:r>
            <a:r>
              <a:rPr lang="en-US" dirty="0"/>
              <a:t>tasks, such as speech recognition, text translation, and sentiment analysis. They are also used in the field of image recognition, where they are used to recognize objects and scenes within an image.</a:t>
            </a:r>
          </a:p>
          <a:p>
            <a:endParaRPr lang="en-US" dirty="0"/>
          </a:p>
        </p:txBody>
      </p:sp>
      <p:pic>
        <p:nvPicPr>
          <p:cNvPr id="15362" name="Picture 2" descr="Introducing GRU, RNN, and LSTM: A Beginner's Guide to Understanding these  Revolutionary Deep Learning Models | by Jyoti Dabass, Ph.D. | Python in  Plain English">
            <a:extLst>
              <a:ext uri="{FF2B5EF4-FFF2-40B4-BE49-F238E27FC236}">
                <a16:creationId xmlns:a16="http://schemas.microsoft.com/office/drawing/2014/main" id="{492466C8-D1AD-BBC7-3DC3-B72659941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780" y="3493871"/>
            <a:ext cx="8790709" cy="342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2963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1CEF-F835-B57E-8DE5-90971F9987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61233A-84FA-7DA8-BB07-35D57B24B22B}"/>
              </a:ext>
            </a:extLst>
          </p:cNvPr>
          <p:cNvSpPr>
            <a:spLocks noGrp="1"/>
          </p:cNvSpPr>
          <p:nvPr>
            <p:ph type="title"/>
          </p:nvPr>
        </p:nvSpPr>
        <p:spPr>
          <a:xfrm>
            <a:off x="1141413" y="618518"/>
            <a:ext cx="9905998" cy="1478570"/>
          </a:xfrm>
        </p:spPr>
        <p:txBody>
          <a:bodyPr>
            <a:normAutofit/>
          </a:bodyPr>
          <a:lstStyle/>
          <a:p>
            <a:r>
              <a:rPr lang="en-US" dirty="0"/>
              <a:t>Long Short-Term Memory All </a:t>
            </a:r>
          </a:p>
        </p:txBody>
      </p:sp>
      <p:sp>
        <p:nvSpPr>
          <p:cNvPr id="3" name="Content Placeholder 2">
            <a:extLst>
              <a:ext uri="{FF2B5EF4-FFF2-40B4-BE49-F238E27FC236}">
                <a16:creationId xmlns:a16="http://schemas.microsoft.com/office/drawing/2014/main" id="{69CFC4CF-90FC-3B32-DA66-3ED0DA43C4D4}"/>
              </a:ext>
            </a:extLst>
          </p:cNvPr>
          <p:cNvSpPr>
            <a:spLocks noGrp="1"/>
          </p:cNvSpPr>
          <p:nvPr>
            <p:ph idx="1"/>
          </p:nvPr>
        </p:nvSpPr>
        <p:spPr>
          <a:xfrm>
            <a:off x="1141412" y="2249487"/>
            <a:ext cx="9905999" cy="3541714"/>
          </a:xfrm>
        </p:spPr>
        <p:txBody>
          <a:bodyPr>
            <a:normAutofit fontScale="92500" lnSpcReduction="10000"/>
          </a:bodyPr>
          <a:lstStyle/>
          <a:p>
            <a:r>
              <a:rPr lang="en-US" dirty="0"/>
              <a:t>LSTM networks work by allowing information to flow through the memory cells over time. </a:t>
            </a:r>
          </a:p>
          <a:p>
            <a:r>
              <a:rPr lang="en-US" dirty="0"/>
              <a:t>The input gate determines which information should be stored in the memory cells, while the forget gate determines which information should be removed. </a:t>
            </a:r>
          </a:p>
          <a:p>
            <a:r>
              <a:rPr lang="en-US" dirty="0"/>
              <a:t>The output gate then determines which information should be passed on to the next layer. </a:t>
            </a:r>
          </a:p>
          <a:p>
            <a:r>
              <a:rPr lang="en-US" dirty="0"/>
              <a:t>This allows the network to remember important information over long periods of time and to selectively forget irrelevant information.</a:t>
            </a:r>
          </a:p>
          <a:p>
            <a:endParaRPr lang="en-US" dirty="0"/>
          </a:p>
        </p:txBody>
      </p:sp>
    </p:spTree>
    <p:extLst>
      <p:ext uri="{BB962C8B-B14F-4D97-AF65-F5344CB8AC3E}">
        <p14:creationId xmlns:p14="http://schemas.microsoft.com/office/powerpoint/2010/main" val="19247315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714A4-D067-61FB-4EC5-BD7D849F99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645215-D051-A218-F3AC-695E7FDEF270}"/>
              </a:ext>
            </a:extLst>
          </p:cNvPr>
          <p:cNvSpPr>
            <a:spLocks noGrp="1"/>
          </p:cNvSpPr>
          <p:nvPr>
            <p:ph type="title"/>
          </p:nvPr>
        </p:nvSpPr>
        <p:spPr>
          <a:xfrm>
            <a:off x="1141413" y="618518"/>
            <a:ext cx="9905998" cy="1478570"/>
          </a:xfrm>
        </p:spPr>
        <p:txBody>
          <a:bodyPr>
            <a:normAutofit/>
          </a:bodyPr>
          <a:lstStyle/>
          <a:p>
            <a:r>
              <a:rPr lang="en-US" dirty="0"/>
              <a:t>Long Short-Term Memory  </a:t>
            </a:r>
          </a:p>
        </p:txBody>
      </p:sp>
      <p:sp>
        <p:nvSpPr>
          <p:cNvPr id="3" name="Content Placeholder 2">
            <a:extLst>
              <a:ext uri="{FF2B5EF4-FFF2-40B4-BE49-F238E27FC236}">
                <a16:creationId xmlns:a16="http://schemas.microsoft.com/office/drawing/2014/main" id="{3EE4794B-89A7-590B-6F71-16AA8910CD26}"/>
              </a:ext>
            </a:extLst>
          </p:cNvPr>
          <p:cNvSpPr>
            <a:spLocks noGrp="1"/>
          </p:cNvSpPr>
          <p:nvPr>
            <p:ph idx="1"/>
          </p:nvPr>
        </p:nvSpPr>
        <p:spPr>
          <a:xfrm>
            <a:off x="1141412" y="2249487"/>
            <a:ext cx="9905999" cy="3541714"/>
          </a:xfrm>
        </p:spPr>
        <p:txBody>
          <a:bodyPr>
            <a:normAutofit/>
          </a:bodyPr>
          <a:lstStyle/>
          <a:p>
            <a:r>
              <a:rPr lang="en-US" dirty="0"/>
              <a:t>LSTM networks have proven to be very effective in solving problems with long-term dependencies and are widely used in the field of natural language processing. </a:t>
            </a:r>
          </a:p>
          <a:p>
            <a:r>
              <a:rPr lang="en-US" dirty="0"/>
              <a:t>They are also used in </a:t>
            </a:r>
            <a:r>
              <a:rPr lang="en-US" dirty="0">
                <a:solidFill>
                  <a:srgbClr val="FFFF00"/>
                </a:solidFill>
              </a:rPr>
              <a:t>speech recognition, handwriting recognition</a:t>
            </a:r>
            <a:r>
              <a:rPr lang="en-US" dirty="0"/>
              <a:t>, and other applications where long-term memory is important.</a:t>
            </a:r>
          </a:p>
          <a:p>
            <a:endParaRPr lang="en-US" dirty="0"/>
          </a:p>
        </p:txBody>
      </p:sp>
    </p:spTree>
    <p:extLst>
      <p:ext uri="{BB962C8B-B14F-4D97-AF65-F5344CB8AC3E}">
        <p14:creationId xmlns:p14="http://schemas.microsoft.com/office/powerpoint/2010/main" val="41968091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60-0852-2CDF-C129-2B20B80B94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1CB09F-BBEF-B969-D694-B1486ED14E67}"/>
              </a:ext>
            </a:extLst>
          </p:cNvPr>
          <p:cNvSpPr>
            <a:spLocks noGrp="1"/>
          </p:cNvSpPr>
          <p:nvPr>
            <p:ph type="title"/>
          </p:nvPr>
        </p:nvSpPr>
        <p:spPr>
          <a:xfrm>
            <a:off x="1141413" y="618518"/>
            <a:ext cx="9905998" cy="1478570"/>
          </a:xfrm>
        </p:spPr>
        <p:txBody>
          <a:bodyPr>
            <a:normAutofit/>
          </a:bodyPr>
          <a:lstStyle/>
          <a:p>
            <a:r>
              <a:rPr lang="en-US" dirty="0"/>
              <a:t>Long Short-Term Memory </a:t>
            </a:r>
          </a:p>
        </p:txBody>
      </p:sp>
      <p:sp>
        <p:nvSpPr>
          <p:cNvPr id="3" name="Content Placeholder 2">
            <a:extLst>
              <a:ext uri="{FF2B5EF4-FFF2-40B4-BE49-F238E27FC236}">
                <a16:creationId xmlns:a16="http://schemas.microsoft.com/office/drawing/2014/main" id="{FFF8C4D2-6BFE-B0B2-C6B8-6DA784005B45}"/>
              </a:ext>
            </a:extLst>
          </p:cNvPr>
          <p:cNvSpPr>
            <a:spLocks noGrp="1"/>
          </p:cNvSpPr>
          <p:nvPr>
            <p:ph idx="1"/>
          </p:nvPr>
        </p:nvSpPr>
        <p:spPr>
          <a:xfrm>
            <a:off x="1141413" y="1876926"/>
            <a:ext cx="9906000" cy="4523874"/>
          </a:xfrm>
        </p:spPr>
        <p:txBody>
          <a:bodyPr>
            <a:normAutofit fontScale="70000" lnSpcReduction="20000"/>
          </a:bodyPr>
          <a:lstStyle/>
          <a:p>
            <a:r>
              <a:rPr lang="en-US" dirty="0"/>
              <a:t>LSTM is a type of recurrent neural network (RNN) that is designed to </a:t>
            </a:r>
            <a:r>
              <a:rPr lang="en-US" b="1" dirty="0">
                <a:solidFill>
                  <a:srgbClr val="FFFF00"/>
                </a:solidFill>
              </a:rPr>
              <a:t>handle long-term dependencies</a:t>
            </a:r>
            <a:r>
              <a:rPr lang="en-US" dirty="0"/>
              <a:t>. It is composed of memory cells, input gates, output gates, and forget gates.</a:t>
            </a:r>
          </a:p>
          <a:p>
            <a:r>
              <a:rPr lang="en-US" dirty="0"/>
              <a:t> LSTM networks are used in </a:t>
            </a:r>
            <a:r>
              <a:rPr lang="en-US" b="1" dirty="0">
                <a:solidFill>
                  <a:srgbClr val="FFFF00"/>
                </a:solidFill>
              </a:rPr>
              <a:t>natural language processing </a:t>
            </a:r>
            <a:r>
              <a:rPr lang="en-US" dirty="0"/>
              <a:t>tasks, such as speech recognition, text translation, and sentiment analysis. They are also used in the field of image recognition, where they are used to recognize objects and scenes within an image.</a:t>
            </a:r>
          </a:p>
          <a:p>
            <a:r>
              <a:rPr lang="en-US" dirty="0"/>
              <a:t> LSTM networks work by allowing information to </a:t>
            </a:r>
            <a:r>
              <a:rPr lang="en-US" b="1" dirty="0">
                <a:solidFill>
                  <a:srgbClr val="FFFF00"/>
                </a:solidFill>
              </a:rPr>
              <a:t>flow through the memory cells over time</a:t>
            </a:r>
            <a:r>
              <a:rPr lang="en-US" dirty="0"/>
              <a:t>. The input gate determines which information should be stored in the memory cells, while the forget gate determines which information should be removed. </a:t>
            </a:r>
          </a:p>
          <a:p>
            <a:r>
              <a:rPr lang="en-US" dirty="0"/>
              <a:t>The output gate then determines which information should be passed on to the next layer. This allows the network to remember important information over long periods of time and to selectively forget irrelevant information.</a:t>
            </a:r>
          </a:p>
          <a:p>
            <a:r>
              <a:rPr lang="en-US" dirty="0"/>
              <a:t>LSTM networks have proven to be very effective in solving problems with long-term dependencies and are widely used in the field of natural language processing. They are also used in </a:t>
            </a:r>
            <a:r>
              <a:rPr lang="en-US" b="1" dirty="0">
                <a:solidFill>
                  <a:srgbClr val="FFFF00"/>
                </a:solidFill>
              </a:rPr>
              <a:t>speech recognition, handwriting recognition</a:t>
            </a:r>
            <a:r>
              <a:rPr lang="en-US" dirty="0"/>
              <a:t>, and other applications where long-term memory is important.</a:t>
            </a:r>
          </a:p>
          <a:p>
            <a:endParaRPr lang="en-US" dirty="0"/>
          </a:p>
        </p:txBody>
      </p:sp>
      <p:pic>
        <p:nvPicPr>
          <p:cNvPr id="16386" name="Picture 2" descr="Nutshell PNG, Vector, PSD, and Clipart With Transparent Background for Free  Download | Pngtree">
            <a:extLst>
              <a:ext uri="{FF2B5EF4-FFF2-40B4-BE49-F238E27FC236}">
                <a16:creationId xmlns:a16="http://schemas.microsoft.com/office/drawing/2014/main" id="{4A79E363-701F-6F06-F691-4A1BFD20C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3677" y="466725"/>
            <a:ext cx="2165400" cy="1503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38482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0D3E7-E1A6-8B8B-8C4D-31BD34BBC2B1}"/>
              </a:ext>
            </a:extLst>
          </p:cNvPr>
          <p:cNvSpPr>
            <a:spLocks noGrp="1"/>
          </p:cNvSpPr>
          <p:nvPr>
            <p:ph type="title"/>
          </p:nvPr>
        </p:nvSpPr>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0" i="0" kern="1200" dirty="0">
                <a:solidFill>
                  <a:schemeClr val="tx1"/>
                </a:solidFill>
                <a:effectLst/>
                <a:latin typeface="+mj-lt"/>
                <a:ea typeface="+mj-ea"/>
                <a:cs typeface="+mj-cs"/>
              </a:rPr>
              <a:t>Radial Basis Functional Neural Network</a:t>
            </a:r>
            <a:endParaRPr lang="en-US" dirty="0"/>
          </a:p>
        </p:txBody>
      </p:sp>
      <p:sp>
        <p:nvSpPr>
          <p:cNvPr id="3" name="Content Placeholder 2">
            <a:extLst>
              <a:ext uri="{FF2B5EF4-FFF2-40B4-BE49-F238E27FC236}">
                <a16:creationId xmlns:a16="http://schemas.microsoft.com/office/drawing/2014/main" id="{B1AB7D3F-4A4F-79CB-5CC6-612650E1D350}"/>
              </a:ext>
            </a:extLst>
          </p:cNvPr>
          <p:cNvSpPr>
            <a:spLocks noGrp="1"/>
          </p:cNvSpPr>
          <p:nvPr>
            <p:ph idx="1"/>
          </p:nvPr>
        </p:nvSpPr>
        <p:spPr>
          <a:xfrm>
            <a:off x="680321" y="2336873"/>
            <a:ext cx="9613861" cy="2572012"/>
          </a:xfrm>
        </p:spPr>
        <p:txBody>
          <a:bodyPr>
            <a:normAutofit fontScale="85000" lnSpcReduction="20000"/>
          </a:bodyPr>
          <a:lstStyle/>
          <a:p>
            <a:pPr lvl="0"/>
            <a:r>
              <a:rPr lang="en-US" sz="3600" b="0" i="0" kern="1200" dirty="0">
                <a:solidFill>
                  <a:schemeClr val="tx1"/>
                </a:solidFill>
                <a:effectLst/>
                <a:latin typeface="+mj-lt"/>
                <a:ea typeface="+mj-ea"/>
                <a:cs typeface="+mj-cs"/>
              </a:rPr>
              <a:t>A RBF neural network is another type of feedforward neural network that uses a set of radial basis functions to transform its inputs into outputs. Like many neural networks, it is composed of three layers: the input layer, the hidden layer, and the output layer.</a:t>
            </a:r>
          </a:p>
          <a:p>
            <a:endParaRPr lang="en-US" dirty="0"/>
          </a:p>
        </p:txBody>
      </p:sp>
    </p:spTree>
    <p:extLst>
      <p:ext uri="{BB962C8B-B14F-4D97-AF65-F5344CB8AC3E}">
        <p14:creationId xmlns:p14="http://schemas.microsoft.com/office/powerpoint/2010/main" val="346476486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31D5A-FD54-EC73-5BED-21CA6CEF25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A150A9-66D4-7B77-668D-8868855DDC7D}"/>
              </a:ext>
            </a:extLst>
          </p:cNvPr>
          <p:cNvSpPr>
            <a:spLocks noGrp="1"/>
          </p:cNvSpPr>
          <p:nvPr>
            <p:ph type="title"/>
          </p:nvPr>
        </p:nvSpPr>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0" i="0" kern="1200" dirty="0">
                <a:solidFill>
                  <a:schemeClr val="tx1"/>
                </a:solidFill>
                <a:effectLst/>
                <a:latin typeface="+mj-lt"/>
                <a:ea typeface="+mj-ea"/>
                <a:cs typeface="+mj-cs"/>
              </a:rPr>
              <a:t>Radial Basis Functional Neural Network</a:t>
            </a:r>
            <a:endParaRPr lang="en-US" dirty="0"/>
          </a:p>
        </p:txBody>
      </p:sp>
      <p:sp>
        <p:nvSpPr>
          <p:cNvPr id="3" name="Content Placeholder 2">
            <a:extLst>
              <a:ext uri="{FF2B5EF4-FFF2-40B4-BE49-F238E27FC236}">
                <a16:creationId xmlns:a16="http://schemas.microsoft.com/office/drawing/2014/main" id="{00CA178D-BCB6-20BF-C537-97F5F5B41657}"/>
              </a:ext>
            </a:extLst>
          </p:cNvPr>
          <p:cNvSpPr>
            <a:spLocks noGrp="1"/>
          </p:cNvSpPr>
          <p:nvPr>
            <p:ph idx="1"/>
          </p:nvPr>
        </p:nvSpPr>
        <p:spPr>
          <a:xfrm>
            <a:off x="680322" y="2336872"/>
            <a:ext cx="4531070" cy="2792018"/>
          </a:xfrm>
        </p:spPr>
        <p:txBody>
          <a:bodyPr>
            <a:normAutofit fontScale="55000" lnSpcReduction="20000"/>
          </a:bodyPr>
          <a:lstStyle/>
          <a:p>
            <a:pPr lvl="0"/>
            <a:r>
              <a:rPr lang="en-US" sz="3600" b="0" i="0" kern="1200" dirty="0">
                <a:solidFill>
                  <a:schemeClr val="tx1"/>
                </a:solidFill>
                <a:effectLst/>
                <a:latin typeface="+mj-lt"/>
                <a:ea typeface="+mj-ea"/>
                <a:cs typeface="+mj-cs"/>
              </a:rPr>
              <a:t>RBF networks are commonly used for </a:t>
            </a:r>
            <a:r>
              <a:rPr lang="en-US" sz="3600" b="1" i="0" kern="1200" dirty="0">
                <a:solidFill>
                  <a:srgbClr val="FFFF00"/>
                </a:solidFill>
                <a:effectLst/>
                <a:latin typeface="+mj-lt"/>
                <a:ea typeface="+mj-ea"/>
                <a:cs typeface="+mj-cs"/>
              </a:rPr>
              <a:t>pattern recognition</a:t>
            </a:r>
            <a:r>
              <a:rPr lang="en-US" sz="3600" b="0" i="0" kern="1200" dirty="0">
                <a:solidFill>
                  <a:schemeClr val="tx1"/>
                </a:solidFill>
                <a:effectLst/>
                <a:latin typeface="+mj-lt"/>
                <a:ea typeface="+mj-ea"/>
                <a:cs typeface="+mj-cs"/>
              </a:rPr>
              <a:t>, classification, and control tasks. One of the most popular applications of RBF networks is in the field of image recognition, where they are used to identify objects within an image.</a:t>
            </a:r>
          </a:p>
          <a:p>
            <a:endParaRPr lang="en-US" dirty="0"/>
          </a:p>
        </p:txBody>
      </p:sp>
      <p:pic>
        <p:nvPicPr>
          <p:cNvPr id="19458" name="Picture 2" descr="Find the Hidden Objects: 36 Tricky Hidden Objects in Pictures">
            <a:extLst>
              <a:ext uri="{FF2B5EF4-FFF2-40B4-BE49-F238E27FC236}">
                <a16:creationId xmlns:a16="http://schemas.microsoft.com/office/drawing/2014/main" id="{30E1D8A2-B730-B23F-AD89-4F81020804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1465" y="1512541"/>
            <a:ext cx="5221705" cy="5221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1095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F05A8-8F56-2766-483B-56DCAF60F5E2}"/>
              </a:ext>
            </a:extLst>
          </p:cNvPr>
          <p:cNvSpPr>
            <a:spLocks noGrp="1"/>
          </p:cNvSpPr>
          <p:nvPr>
            <p:ph type="title"/>
          </p:nvPr>
        </p:nvSpPr>
        <p:spPr>
          <a:xfrm>
            <a:off x="6878731" y="3187847"/>
            <a:ext cx="4812915" cy="2254454"/>
          </a:xfrm>
        </p:spPr>
        <p:txBody>
          <a:bodyPr/>
          <a:lstStyle/>
          <a:p>
            <a:endParaRPr lang="en-US" dirty="0"/>
          </a:p>
        </p:txBody>
      </p:sp>
      <p:sp>
        <p:nvSpPr>
          <p:cNvPr id="3" name="Text Placeholder 2">
            <a:extLst>
              <a:ext uri="{FF2B5EF4-FFF2-40B4-BE49-F238E27FC236}">
                <a16:creationId xmlns:a16="http://schemas.microsoft.com/office/drawing/2014/main" id="{20239EEF-DE50-6BAE-E2B1-F108C32AD45D}"/>
              </a:ext>
            </a:extLst>
          </p:cNvPr>
          <p:cNvSpPr>
            <a:spLocks noGrp="1"/>
          </p:cNvSpPr>
          <p:nvPr>
            <p:ph type="body" idx="1"/>
          </p:nvPr>
        </p:nvSpPr>
        <p:spPr>
          <a:xfrm>
            <a:off x="1688666" y="754416"/>
            <a:ext cx="9906000" cy="1374776"/>
          </a:xfrm>
        </p:spPr>
        <p:txBody>
          <a:bodyPr>
            <a:normAutofit/>
          </a:bodyPr>
          <a:lstStyle/>
          <a:p>
            <a:r>
              <a:rPr lang="en-US" sz="4400" dirty="0"/>
              <a:t>How do you know?</a:t>
            </a:r>
          </a:p>
        </p:txBody>
      </p:sp>
      <p:pic>
        <p:nvPicPr>
          <p:cNvPr id="25602" name="Picture 2" descr="A man thinking about a question 3D photo 47492171 PNG">
            <a:extLst>
              <a:ext uri="{FF2B5EF4-FFF2-40B4-BE49-F238E27FC236}">
                <a16:creationId xmlns:a16="http://schemas.microsoft.com/office/drawing/2014/main" id="{C4908A02-4568-B8C4-AA52-579570F4F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9512" y="1768620"/>
            <a:ext cx="5419724" cy="5419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116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9FBAC-7E63-3C53-B729-3F8F4E9E13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F4EB7C-874C-00E4-EB5F-2725942253AC}"/>
              </a:ext>
            </a:extLst>
          </p:cNvPr>
          <p:cNvSpPr>
            <a:spLocks noGrp="1"/>
          </p:cNvSpPr>
          <p:nvPr>
            <p:ph type="title"/>
          </p:nvPr>
        </p:nvSpPr>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0" i="0" kern="1200" dirty="0">
                <a:solidFill>
                  <a:schemeClr val="tx1"/>
                </a:solidFill>
                <a:effectLst/>
                <a:latin typeface="+mj-lt"/>
                <a:ea typeface="+mj-ea"/>
                <a:cs typeface="+mj-cs"/>
              </a:rPr>
              <a:t>Radial Basis Functional Neural Network</a:t>
            </a:r>
            <a:endParaRPr lang="en-US" dirty="0"/>
          </a:p>
        </p:txBody>
      </p:sp>
      <p:sp>
        <p:nvSpPr>
          <p:cNvPr id="3" name="Content Placeholder 2">
            <a:extLst>
              <a:ext uri="{FF2B5EF4-FFF2-40B4-BE49-F238E27FC236}">
                <a16:creationId xmlns:a16="http://schemas.microsoft.com/office/drawing/2014/main" id="{9BC1C66B-AFB1-FDE8-FF9B-4BC68FEFE3DB}"/>
              </a:ext>
            </a:extLst>
          </p:cNvPr>
          <p:cNvSpPr>
            <a:spLocks noGrp="1"/>
          </p:cNvSpPr>
          <p:nvPr>
            <p:ph idx="1"/>
          </p:nvPr>
        </p:nvSpPr>
        <p:spPr>
          <a:xfrm>
            <a:off x="632194" y="1663104"/>
            <a:ext cx="9613861" cy="4262047"/>
          </a:xfrm>
        </p:spPr>
        <p:txBody>
          <a:bodyPr>
            <a:normAutofit fontScale="62500" lnSpcReduction="20000"/>
          </a:bodyPr>
          <a:lstStyle/>
          <a:p>
            <a:pPr lvl="0"/>
            <a:r>
              <a:rPr lang="en-US" sz="3600" b="0" i="0" kern="1200" dirty="0">
                <a:solidFill>
                  <a:schemeClr val="tx1"/>
                </a:solidFill>
                <a:effectLst/>
                <a:latin typeface="+mj-lt"/>
                <a:ea typeface="+mj-ea"/>
                <a:cs typeface="+mj-cs"/>
              </a:rPr>
              <a:t>The RBF network works by first transforming the input data using a set of radial basis functions. These functions calculate the distance between the input and a set of predefined centers in the hidden layer. The outputs from the hidden layer are then combined linearly to produce the final output. The weights of the connections between the hidden layer and the output layer are trained using a supervised learning algorithm, such as backpropagation.</a:t>
            </a:r>
          </a:p>
          <a:p>
            <a:pPr lvl="0"/>
            <a:r>
              <a:rPr lang="en-US" sz="3600" b="1" i="0" kern="1200" dirty="0">
                <a:solidFill>
                  <a:srgbClr val="FFFF00"/>
                </a:solidFill>
                <a:effectLst/>
                <a:latin typeface="+mj-lt"/>
                <a:ea typeface="+mj-ea"/>
                <a:cs typeface="+mj-cs"/>
              </a:rPr>
              <a:t>RBF networks are often used for problems with large datasets because they can learn to generalize well and provide good predictions. They are also used for time-series analysis and prediction, as well as financial forecasting.</a:t>
            </a:r>
          </a:p>
          <a:p>
            <a:endParaRPr lang="en-US" dirty="0"/>
          </a:p>
        </p:txBody>
      </p:sp>
      <p:sp>
        <p:nvSpPr>
          <p:cNvPr id="4" name="AutoShape 2" descr="Are My Coins Valuable? | Carolina Rare Coins And Currency | Raleigh">
            <a:extLst>
              <a:ext uri="{FF2B5EF4-FFF2-40B4-BE49-F238E27FC236}">
                <a16:creationId xmlns:a16="http://schemas.microsoft.com/office/drawing/2014/main" id="{1CA52F15-E414-4CC4-F300-3C806EE68F0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84" name="Picture 4" descr="American Eagle Coin Program | U.S. Mint">
            <a:extLst>
              <a:ext uri="{FF2B5EF4-FFF2-40B4-BE49-F238E27FC236}">
                <a16:creationId xmlns:a16="http://schemas.microsoft.com/office/drawing/2014/main" id="{A1729F0F-F192-6A4B-3157-22B08F29D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1536" y="5053005"/>
            <a:ext cx="6977169" cy="1744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91787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45F3C-47DC-35AD-C2D6-663030ECE5A4}"/>
            </a:ext>
          </a:extLst>
        </p:cNvPr>
        <p:cNvGrpSpPr/>
        <p:nvPr/>
      </p:nvGrpSpPr>
      <p:grpSpPr>
        <a:xfrm>
          <a:off x="0" y="0"/>
          <a:ext cx="0" cy="0"/>
          <a:chOff x="0" y="0"/>
          <a:chExt cx="0" cy="0"/>
        </a:xfrm>
      </p:grpSpPr>
      <p:pic>
        <p:nvPicPr>
          <p:cNvPr id="13316" name="Picture 4" descr="Dog PNGs for Free Download">
            <a:extLst>
              <a:ext uri="{FF2B5EF4-FFF2-40B4-BE49-F238E27FC236}">
                <a16:creationId xmlns:a16="http://schemas.microsoft.com/office/drawing/2014/main" id="{0088EF17-F20E-400F-CC2E-47B0A0E01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3527" y="651163"/>
            <a:ext cx="5590309" cy="55903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665A15C-8D6D-F1FB-8477-40222EBC3B14}"/>
              </a:ext>
            </a:extLst>
          </p:cNvPr>
          <p:cNvSpPr/>
          <p:nvPr/>
        </p:nvSpPr>
        <p:spPr>
          <a:xfrm>
            <a:off x="4001359" y="4778256"/>
            <a:ext cx="4262617" cy="187692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28119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2D710-96F5-5ECF-8BB3-5C75A1DE9440}"/>
            </a:ext>
          </a:extLst>
        </p:cNvPr>
        <p:cNvGrpSpPr/>
        <p:nvPr/>
      </p:nvGrpSpPr>
      <p:grpSpPr>
        <a:xfrm>
          <a:off x="0" y="0"/>
          <a:ext cx="0" cy="0"/>
          <a:chOff x="0" y="0"/>
          <a:chExt cx="0" cy="0"/>
        </a:xfrm>
      </p:grpSpPr>
      <p:pic>
        <p:nvPicPr>
          <p:cNvPr id="13316" name="Picture 4" descr="Dog PNGs for Free Download">
            <a:extLst>
              <a:ext uri="{FF2B5EF4-FFF2-40B4-BE49-F238E27FC236}">
                <a16:creationId xmlns:a16="http://schemas.microsoft.com/office/drawing/2014/main" id="{FC09765F-18CD-92E9-F2BB-FCB12C6AC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3527" y="651163"/>
            <a:ext cx="5590309" cy="5590309"/>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Let's Design a Natural Garden Step by Step">
            <a:extLst>
              <a:ext uri="{FF2B5EF4-FFF2-40B4-BE49-F238E27FC236}">
                <a16:creationId xmlns:a16="http://schemas.microsoft.com/office/drawing/2014/main" id="{66C3746E-D843-3732-47D0-2324CEC80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413" y="0"/>
            <a:ext cx="5337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6B8A059-2CD4-5124-AA2E-74183F361287}"/>
              </a:ext>
            </a:extLst>
          </p:cNvPr>
          <p:cNvSpPr/>
          <p:nvPr/>
        </p:nvSpPr>
        <p:spPr>
          <a:xfrm>
            <a:off x="4001359" y="4778256"/>
            <a:ext cx="4262617" cy="187692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723475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B6C6E-3D33-1C4F-048F-66A857DFCE13}"/>
            </a:ext>
          </a:extLst>
        </p:cNvPr>
        <p:cNvGrpSpPr/>
        <p:nvPr/>
      </p:nvGrpSpPr>
      <p:grpSpPr>
        <a:xfrm>
          <a:off x="0" y="0"/>
          <a:ext cx="0" cy="0"/>
          <a:chOff x="0" y="0"/>
          <a:chExt cx="0" cy="0"/>
        </a:xfrm>
      </p:grpSpPr>
      <p:pic>
        <p:nvPicPr>
          <p:cNvPr id="13316" name="Picture 4" descr="Dog PNGs for Free Download">
            <a:extLst>
              <a:ext uri="{FF2B5EF4-FFF2-40B4-BE49-F238E27FC236}">
                <a16:creationId xmlns:a16="http://schemas.microsoft.com/office/drawing/2014/main" id="{1DCCAC0F-18AE-BFD6-CD33-8FA68E008A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3527" y="651163"/>
            <a:ext cx="5590309" cy="5590309"/>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Let's Design a Natural Garden Step by Step">
            <a:extLst>
              <a:ext uri="{FF2B5EF4-FFF2-40B4-BE49-F238E27FC236}">
                <a16:creationId xmlns:a16="http://schemas.microsoft.com/office/drawing/2014/main" id="{3D13722A-B066-3960-5913-47B50D85E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413" y="0"/>
            <a:ext cx="5337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31B0BA3-065E-1DDB-1B78-E02595ADE5E9}"/>
              </a:ext>
            </a:extLst>
          </p:cNvPr>
          <p:cNvSpPr/>
          <p:nvPr/>
        </p:nvSpPr>
        <p:spPr>
          <a:xfrm>
            <a:off x="4001359" y="4778256"/>
            <a:ext cx="4262617" cy="187692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E3A43DC-0711-9F93-DDD7-633B81424DF2}"/>
              </a:ext>
            </a:extLst>
          </p:cNvPr>
          <p:cNvPicPr>
            <a:picLocks noChangeAspect="1"/>
          </p:cNvPicPr>
          <p:nvPr/>
        </p:nvPicPr>
        <p:blipFill>
          <a:blip r:embed="rId4"/>
          <a:stretch>
            <a:fillRect/>
          </a:stretch>
        </p:blipFill>
        <p:spPr>
          <a:xfrm rot="16200000">
            <a:off x="6100049" y="5310844"/>
            <a:ext cx="512619" cy="517366"/>
          </a:xfrm>
          <a:prstGeom prst="rect">
            <a:avLst/>
          </a:prstGeom>
        </p:spPr>
      </p:pic>
      <p:pic>
        <p:nvPicPr>
          <p:cNvPr id="12" name="Picture 11">
            <a:extLst>
              <a:ext uri="{FF2B5EF4-FFF2-40B4-BE49-F238E27FC236}">
                <a16:creationId xmlns:a16="http://schemas.microsoft.com/office/drawing/2014/main" id="{30272C1F-7C26-1E78-D74C-ADE15C117260}"/>
              </a:ext>
            </a:extLst>
          </p:cNvPr>
          <p:cNvPicPr>
            <a:picLocks noChangeAspect="1"/>
          </p:cNvPicPr>
          <p:nvPr/>
        </p:nvPicPr>
        <p:blipFill>
          <a:blip r:embed="rId5"/>
          <a:stretch>
            <a:fillRect/>
          </a:stretch>
        </p:blipFill>
        <p:spPr>
          <a:xfrm>
            <a:off x="6182590" y="5436891"/>
            <a:ext cx="297206" cy="335309"/>
          </a:xfrm>
          <a:prstGeom prst="rect">
            <a:avLst/>
          </a:prstGeom>
        </p:spPr>
      </p:pic>
    </p:spTree>
    <p:extLst>
      <p:ext uri="{BB962C8B-B14F-4D97-AF65-F5344CB8AC3E}">
        <p14:creationId xmlns:p14="http://schemas.microsoft.com/office/powerpoint/2010/main" val="273519975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62376-2152-9BD2-F160-2327919766D6}"/>
            </a:ext>
          </a:extLst>
        </p:cNvPr>
        <p:cNvGrpSpPr/>
        <p:nvPr/>
      </p:nvGrpSpPr>
      <p:grpSpPr>
        <a:xfrm>
          <a:off x="0" y="0"/>
          <a:ext cx="0" cy="0"/>
          <a:chOff x="0" y="0"/>
          <a:chExt cx="0" cy="0"/>
        </a:xfrm>
      </p:grpSpPr>
      <p:pic>
        <p:nvPicPr>
          <p:cNvPr id="13316" name="Picture 4" descr="Dog PNGs for Free Download">
            <a:extLst>
              <a:ext uri="{FF2B5EF4-FFF2-40B4-BE49-F238E27FC236}">
                <a16:creationId xmlns:a16="http://schemas.microsoft.com/office/drawing/2014/main" id="{468CA1D4-9075-D6D3-04DF-C43B821B7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3527" y="651163"/>
            <a:ext cx="5590309" cy="5590309"/>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Let's Design a Natural Garden Step by Step">
            <a:extLst>
              <a:ext uri="{FF2B5EF4-FFF2-40B4-BE49-F238E27FC236}">
                <a16:creationId xmlns:a16="http://schemas.microsoft.com/office/drawing/2014/main" id="{1674666C-CF0C-1919-1EF8-E4ADFEDF0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413" y="0"/>
            <a:ext cx="5337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FB438EB-934E-FF59-4B23-0D2C8F31A415}"/>
              </a:ext>
            </a:extLst>
          </p:cNvPr>
          <p:cNvSpPr/>
          <p:nvPr/>
        </p:nvSpPr>
        <p:spPr>
          <a:xfrm>
            <a:off x="4001359" y="4778256"/>
            <a:ext cx="4262617" cy="187692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EED6157-CF5D-7B4F-4A9B-24B47C6DCAE2}"/>
              </a:ext>
            </a:extLst>
          </p:cNvPr>
          <p:cNvPicPr>
            <a:picLocks noChangeAspect="1"/>
          </p:cNvPicPr>
          <p:nvPr/>
        </p:nvPicPr>
        <p:blipFill>
          <a:blip r:embed="rId4"/>
          <a:stretch>
            <a:fillRect/>
          </a:stretch>
        </p:blipFill>
        <p:spPr>
          <a:xfrm rot="16200000">
            <a:off x="6100049" y="5310844"/>
            <a:ext cx="512619" cy="517366"/>
          </a:xfrm>
          <a:prstGeom prst="rect">
            <a:avLst/>
          </a:prstGeom>
        </p:spPr>
      </p:pic>
      <p:pic>
        <p:nvPicPr>
          <p:cNvPr id="12" name="Picture 11">
            <a:extLst>
              <a:ext uri="{FF2B5EF4-FFF2-40B4-BE49-F238E27FC236}">
                <a16:creationId xmlns:a16="http://schemas.microsoft.com/office/drawing/2014/main" id="{02901A2B-22EF-0DEB-25FC-0E3FD90FBB9C}"/>
              </a:ext>
            </a:extLst>
          </p:cNvPr>
          <p:cNvPicPr>
            <a:picLocks noChangeAspect="1"/>
          </p:cNvPicPr>
          <p:nvPr/>
        </p:nvPicPr>
        <p:blipFill>
          <a:blip r:embed="rId5"/>
          <a:stretch>
            <a:fillRect/>
          </a:stretch>
        </p:blipFill>
        <p:spPr>
          <a:xfrm>
            <a:off x="6182590" y="5436891"/>
            <a:ext cx="297206" cy="335309"/>
          </a:xfrm>
          <a:prstGeom prst="rect">
            <a:avLst/>
          </a:prstGeom>
        </p:spPr>
      </p:pic>
      <p:pic>
        <p:nvPicPr>
          <p:cNvPr id="13" name="Picture 12">
            <a:extLst>
              <a:ext uri="{FF2B5EF4-FFF2-40B4-BE49-F238E27FC236}">
                <a16:creationId xmlns:a16="http://schemas.microsoft.com/office/drawing/2014/main" id="{A92CF3D6-CB82-8950-9733-C230A5B37132}"/>
              </a:ext>
            </a:extLst>
          </p:cNvPr>
          <p:cNvPicPr>
            <a:picLocks noChangeAspect="1"/>
          </p:cNvPicPr>
          <p:nvPr/>
        </p:nvPicPr>
        <p:blipFill>
          <a:blip r:embed="rId4"/>
          <a:stretch>
            <a:fillRect/>
          </a:stretch>
        </p:blipFill>
        <p:spPr>
          <a:xfrm rot="16200000">
            <a:off x="8693318" y="1757215"/>
            <a:ext cx="2903347" cy="2930233"/>
          </a:xfrm>
          <a:prstGeom prst="rect">
            <a:avLst/>
          </a:prstGeom>
        </p:spPr>
      </p:pic>
      <p:pic>
        <p:nvPicPr>
          <p:cNvPr id="14" name="Picture 13">
            <a:extLst>
              <a:ext uri="{FF2B5EF4-FFF2-40B4-BE49-F238E27FC236}">
                <a16:creationId xmlns:a16="http://schemas.microsoft.com/office/drawing/2014/main" id="{15B5D5AC-B3BE-C6FE-495F-C265EC2820AA}"/>
              </a:ext>
            </a:extLst>
          </p:cNvPr>
          <p:cNvPicPr>
            <a:picLocks noChangeAspect="1"/>
          </p:cNvPicPr>
          <p:nvPr/>
        </p:nvPicPr>
        <p:blipFill>
          <a:blip r:embed="rId5"/>
          <a:stretch>
            <a:fillRect/>
          </a:stretch>
        </p:blipFill>
        <p:spPr>
          <a:xfrm>
            <a:off x="9251892" y="2328964"/>
            <a:ext cx="1683303" cy="1899109"/>
          </a:xfrm>
          <a:prstGeom prst="rect">
            <a:avLst/>
          </a:prstGeom>
        </p:spPr>
      </p:pic>
    </p:spTree>
    <p:extLst>
      <p:ext uri="{BB962C8B-B14F-4D97-AF65-F5344CB8AC3E}">
        <p14:creationId xmlns:p14="http://schemas.microsoft.com/office/powerpoint/2010/main" val="144491520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104C6BCC-A38B-4625-90E6-7D3BBA3909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096F0E7-E7B5-406E-8E94-F0043B2AC7F6}">
  <ds:schemaRefs>
    <ds:schemaRef ds:uri="http://schemas.microsoft.com/sharepoint/v3/contenttype/forms"/>
  </ds:schemaRefs>
</ds:datastoreItem>
</file>

<file path=customXml/itemProps3.xml><?xml version="1.0" encoding="utf-8"?>
<ds:datastoreItem xmlns:ds="http://schemas.openxmlformats.org/officeDocument/2006/customXml" ds:itemID="{AC41CBB0-BAA0-4983-8F2B-E10AF3358DA8}">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Circuit design</Template>
  <TotalTime>6125</TotalTime>
  <Words>1429</Words>
  <Application>Microsoft Office PowerPoint</Application>
  <PresentationFormat>Widescreen</PresentationFormat>
  <Paragraphs>136</Paragraphs>
  <Slides>50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Nunito</vt:lpstr>
      <vt:lpstr>Tw Cen MT</vt:lpstr>
      <vt:lpstr>Circuit</vt:lpstr>
      <vt:lpstr>Deep Learning Neural Networks</vt:lpstr>
      <vt:lpstr>Topics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Machine Learning</vt:lpstr>
      <vt:lpstr>Machine Learning</vt:lpstr>
      <vt:lpstr>Supervised Learning</vt:lpstr>
      <vt:lpstr>Supervised Learning</vt:lpstr>
      <vt:lpstr>Unsupervised Learning</vt:lpstr>
      <vt:lpstr>Unsupervised Learning</vt:lpstr>
      <vt:lpstr>Reinforcement Learning</vt:lpstr>
      <vt:lpstr>Reinforcement Learning</vt:lpstr>
      <vt:lpstr>Reinforcement Learning</vt:lpstr>
      <vt:lpstr>Reinforcement Learning</vt:lpstr>
      <vt:lpstr>Reinforcement Learning</vt:lpstr>
      <vt:lpstr>Machine Learning</vt:lpstr>
      <vt:lpstr>Deep Learning Neural Networks</vt:lpstr>
      <vt:lpstr>PowerPoint Presentation</vt:lpstr>
      <vt:lpstr>Neural Networks</vt:lpstr>
      <vt:lpstr>PowerPoint Presentation</vt:lpstr>
      <vt:lpstr>PowerPoint Presentation</vt:lpstr>
      <vt:lpstr>PowerPoint Presentation</vt:lpstr>
      <vt:lpstr>Very sophisticated programs</vt:lpstr>
      <vt:lpstr>Very sophisticated programs</vt:lpstr>
      <vt:lpstr>Ability to learn</vt:lpstr>
      <vt:lpstr>Gain insight </vt:lpstr>
      <vt:lpstr>Feedforward Neural Networks</vt:lpstr>
      <vt:lpstr>Feedforward Neural Networks</vt:lpstr>
      <vt:lpstr>Feedforward Neural Networks</vt:lpstr>
      <vt:lpstr>What is a perceptron</vt:lpstr>
      <vt:lpstr>Perceptron</vt:lpstr>
      <vt:lpstr>Multilayer Perceptron </vt:lpstr>
      <vt:lpstr>Recurrent Neural Networks</vt:lpstr>
      <vt:lpstr>Recurrent Neural Networks</vt:lpstr>
      <vt:lpstr>Long Short-Term Memory  </vt:lpstr>
      <vt:lpstr>Long Short-Term Memory  </vt:lpstr>
      <vt:lpstr>Long Short-Term Memory All </vt:lpstr>
      <vt:lpstr>Long Short-Term Memory  </vt:lpstr>
      <vt:lpstr>Long Short-Term Memory </vt:lpstr>
      <vt:lpstr>Radial Basis Functional Neural Network</vt:lpstr>
      <vt:lpstr>Radial Basis Functional Neural Network</vt:lpstr>
      <vt:lpstr>Radial Basis Functional Neural Network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Dr. Chuck West</dc:creator>
  <cp:lastModifiedBy>Dr. Chuck West</cp:lastModifiedBy>
  <cp:revision>18</cp:revision>
  <dcterms:created xsi:type="dcterms:W3CDTF">2024-10-13T15:43:44Z</dcterms:created>
  <dcterms:modified xsi:type="dcterms:W3CDTF">2024-11-19T15:29:41Z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