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3" r:id="rId4"/>
    <p:sldId id="258" r:id="rId5"/>
    <p:sldId id="268" r:id="rId6"/>
    <p:sldId id="259" r:id="rId7"/>
    <p:sldId id="264" r:id="rId8"/>
    <p:sldId id="281" r:id="rId9"/>
    <p:sldId id="279" r:id="rId10"/>
    <p:sldId id="263" r:id="rId11"/>
    <p:sldId id="280" r:id="rId12"/>
    <p:sldId id="265" r:id="rId13"/>
    <p:sldId id="267" r:id="rId14"/>
    <p:sldId id="274" r:id="rId15"/>
    <p:sldId id="275" r:id="rId16"/>
    <p:sldId id="276" r:id="rId17"/>
    <p:sldId id="261" r:id="rId18"/>
    <p:sldId id="260" r:id="rId19"/>
    <p:sldId id="262" r:id="rId20"/>
    <p:sldId id="269" r:id="rId21"/>
    <p:sldId id="270" r:id="rId22"/>
    <p:sldId id="271" r:id="rId23"/>
    <p:sldId id="272" r:id="rId24"/>
    <p:sldId id="282"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ch Pals" initials="TP" lastIdx="1" clrIdx="0">
    <p:extLst>
      <p:ext uri="{19B8F6BF-5375-455C-9EA6-DF929625EA0E}">
        <p15:presenceInfo xmlns:p15="http://schemas.microsoft.com/office/powerpoint/2012/main" userId="S::info@thetechpals.com::d0795a71-bb68-41f3-9214-1b13319e16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6" autoAdjust="0"/>
    <p:restoredTop sz="94660"/>
  </p:normalViewPr>
  <p:slideViewPr>
    <p:cSldViewPr snapToGrid="0">
      <p:cViewPr varScale="1">
        <p:scale>
          <a:sx n="45" d="100"/>
          <a:sy n="45" d="100"/>
        </p:scale>
        <p:origin x="1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vadesecure.com/en/whats-the-difference-between-phishing-and-s&#823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du.gcfglobal.org/en/internetsafety/creating-strong-passwords/1/" TargetMode="External"/><Relationship Id="rId2" Type="http://schemas.openxmlformats.org/officeDocument/2006/relationships/hyperlink" Target="https://www.pbs.org/wgbh/nova/labs/lab/cyber/2/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ybereason.com/blog/how-does-ransomware-wor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ebroot.com/us/en/business/resources/infographics/ransomware-threats-raise-concern" TargetMode="External"/><Relationship Id="rId2" Type="http://schemas.openxmlformats.org/officeDocument/2006/relationships/hyperlink" Target="https://www.webroot.com/blog/2017/03/28/ransomware-modern-threat-public-safety/" TargetMode="External"/><Relationship Id="rId1" Type="http://schemas.openxmlformats.org/officeDocument/2006/relationships/slideLayout" Target="../slideLayouts/slideLayout2.xml"/><Relationship Id="rId5" Type="http://schemas.openxmlformats.org/officeDocument/2006/relationships/hyperlink" Target="https://www.webroot.com/blog/2016/08/29/fantom-ransomware-windows-update/" TargetMode="External"/><Relationship Id="rId4" Type="http://schemas.openxmlformats.org/officeDocument/2006/relationships/hyperlink" Target="https://www.webroot.com/blog/2017/03/02/behind-the-scenes-ransomwar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du.gcfglobal.org/en/internetsafety/qui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du.gcfglobal.org/en/internetsafety/introduction-to-internet-safety/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1D5A2-8CB5-4827-BA38-9642FA4E92A5}"/>
              </a:ext>
            </a:extLst>
          </p:cNvPr>
          <p:cNvSpPr>
            <a:spLocks noGrp="1"/>
          </p:cNvSpPr>
          <p:nvPr>
            <p:ph type="ctrTitle"/>
          </p:nvPr>
        </p:nvSpPr>
        <p:spPr/>
        <p:txBody>
          <a:bodyPr>
            <a:normAutofit/>
          </a:bodyPr>
          <a:lstStyle/>
          <a:p>
            <a:r>
              <a:rPr lang="en-US" sz="11500" dirty="0">
                <a:latin typeface="AR DESTINE" panose="02000000000000000000"/>
              </a:rPr>
              <a:t>Tech pals</a:t>
            </a:r>
          </a:p>
        </p:txBody>
      </p:sp>
      <p:sp>
        <p:nvSpPr>
          <p:cNvPr id="3" name="Subtitle 2">
            <a:extLst>
              <a:ext uri="{FF2B5EF4-FFF2-40B4-BE49-F238E27FC236}">
                <a16:creationId xmlns:a16="http://schemas.microsoft.com/office/drawing/2014/main" id="{6591A326-115B-4583-8746-20C03E796943}"/>
              </a:ext>
            </a:extLst>
          </p:cNvPr>
          <p:cNvSpPr>
            <a:spLocks noGrp="1"/>
          </p:cNvSpPr>
          <p:nvPr>
            <p:ph type="subTitle" idx="1"/>
          </p:nvPr>
        </p:nvSpPr>
        <p:spPr/>
        <p:txBody>
          <a:bodyPr>
            <a:normAutofit fontScale="55000" lnSpcReduction="20000"/>
          </a:bodyPr>
          <a:lstStyle/>
          <a:p>
            <a:r>
              <a:rPr lang="en-US" sz="3600" dirty="0"/>
              <a:t>Security and Online Safety</a:t>
            </a:r>
          </a:p>
          <a:p>
            <a:r>
              <a:rPr lang="en-US" sz="3600" dirty="0"/>
              <a:t>November 3</a:t>
            </a:r>
            <a:r>
              <a:rPr lang="en-US" sz="3600" baseline="30000" dirty="0"/>
              <a:t>rd</a:t>
            </a:r>
            <a:r>
              <a:rPr lang="en-US" sz="3600" dirty="0"/>
              <a:t>, 2019</a:t>
            </a:r>
          </a:p>
          <a:p>
            <a:endParaRPr lang="en-US" sz="3600" dirty="0"/>
          </a:p>
        </p:txBody>
      </p:sp>
      <p:grpSp>
        <p:nvGrpSpPr>
          <p:cNvPr id="4" name="Group 3">
            <a:extLst>
              <a:ext uri="{FF2B5EF4-FFF2-40B4-BE49-F238E27FC236}">
                <a16:creationId xmlns:a16="http://schemas.microsoft.com/office/drawing/2014/main" id="{B16A9343-FF24-4FB9-9B64-63FEBFADA8CB}"/>
              </a:ext>
            </a:extLst>
          </p:cNvPr>
          <p:cNvGrpSpPr>
            <a:grpSpLocks/>
          </p:cNvGrpSpPr>
          <p:nvPr/>
        </p:nvGrpSpPr>
        <p:grpSpPr bwMode="auto">
          <a:xfrm>
            <a:off x="10189111" y="284706"/>
            <a:ext cx="1692275" cy="1596390"/>
            <a:chOff x="114379548" y="106280986"/>
            <a:chExt cx="408750" cy="438750"/>
          </a:xfrm>
        </p:grpSpPr>
        <p:sp>
          <p:nvSpPr>
            <p:cNvPr id="5" name="Freeform 12">
              <a:extLst>
                <a:ext uri="{FF2B5EF4-FFF2-40B4-BE49-F238E27FC236}">
                  <a16:creationId xmlns:a16="http://schemas.microsoft.com/office/drawing/2014/main" id="{294E230C-50A3-455E-AE22-662EE5DFA743}"/>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6" name="Freeform 13">
              <a:extLst>
                <a:ext uri="{FF2B5EF4-FFF2-40B4-BE49-F238E27FC236}">
                  <a16:creationId xmlns:a16="http://schemas.microsoft.com/office/drawing/2014/main" id="{38FB6924-F3CE-4C51-926C-36BC91F7A332}"/>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4">
              <a:extLst>
                <a:ext uri="{FF2B5EF4-FFF2-40B4-BE49-F238E27FC236}">
                  <a16:creationId xmlns:a16="http://schemas.microsoft.com/office/drawing/2014/main" id="{9C04CFB7-D36F-47EF-A338-483D19DA80B3}"/>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5">
              <a:extLst>
                <a:ext uri="{FF2B5EF4-FFF2-40B4-BE49-F238E27FC236}">
                  <a16:creationId xmlns:a16="http://schemas.microsoft.com/office/drawing/2014/main" id="{4B06FFCD-7CDB-4DC2-8A27-A6F0BE415316}"/>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6">
              <a:extLst>
                <a:ext uri="{FF2B5EF4-FFF2-40B4-BE49-F238E27FC236}">
                  <a16:creationId xmlns:a16="http://schemas.microsoft.com/office/drawing/2014/main" id="{02A70235-D3B7-4276-B25F-8A1ACC4FA3A6}"/>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13682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Spear phishing vs phishing</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normAutofit/>
          </a:bodyPr>
          <a:lstStyle/>
          <a:p>
            <a:r>
              <a:rPr lang="en-US" sz="2800" dirty="0"/>
              <a:t>Phishing campaigns don’t target victims individually; rather they are sent out to thousands (or even millions) of recipients. </a:t>
            </a:r>
          </a:p>
          <a:p>
            <a:endParaRPr lang="en-US" sz="2800" dirty="0"/>
          </a:p>
          <a:p>
            <a:r>
              <a:rPr lang="en-US" sz="2800" dirty="0"/>
              <a:t>Spear phishing, in contrast, is </a:t>
            </a:r>
            <a:r>
              <a:rPr lang="en-US" sz="2800" b="1" dirty="0"/>
              <a:t>highly targeted</a:t>
            </a:r>
            <a:r>
              <a:rPr lang="en-US" sz="2800" dirty="0"/>
              <a:t>. Hackers do this by pretending to know you. It’s personal.</a:t>
            </a:r>
          </a:p>
          <a:p>
            <a:endParaRPr lang="en-US" sz="2800" dirty="0"/>
          </a:p>
          <a:p>
            <a:r>
              <a:rPr lang="en-US" sz="2800" dirty="0"/>
              <a:t>Reference: </a:t>
            </a:r>
            <a:r>
              <a:rPr lang="en-US" sz="2800" dirty="0">
                <a:hlinkClick r:id="rId2"/>
              </a:rPr>
              <a:t>www.vadesecure.com</a:t>
            </a:r>
            <a:br>
              <a:rPr lang="en-US" dirty="0"/>
            </a:b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76104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344B6AE-8992-4C42-8E12-F0890084B05C}"/>
              </a:ext>
            </a:extLst>
          </p:cNvPr>
          <p:cNvGrpSpPr>
            <a:grpSpLocks/>
          </p:cNvGrpSpPr>
          <p:nvPr/>
        </p:nvGrpSpPr>
        <p:grpSpPr bwMode="auto">
          <a:xfrm>
            <a:off x="10189111" y="5015734"/>
            <a:ext cx="1692275" cy="1596390"/>
            <a:chOff x="114379548" y="106280986"/>
            <a:chExt cx="408750" cy="438750"/>
          </a:xfrm>
        </p:grpSpPr>
        <p:sp>
          <p:nvSpPr>
            <p:cNvPr id="5" name="Freeform 12">
              <a:extLst>
                <a:ext uri="{FF2B5EF4-FFF2-40B4-BE49-F238E27FC236}">
                  <a16:creationId xmlns:a16="http://schemas.microsoft.com/office/drawing/2014/main" id="{3315907F-02A5-419C-8B25-703E395492DD}"/>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6" name="Freeform 13">
              <a:extLst>
                <a:ext uri="{FF2B5EF4-FFF2-40B4-BE49-F238E27FC236}">
                  <a16:creationId xmlns:a16="http://schemas.microsoft.com/office/drawing/2014/main" id="{7F529B0B-C19D-49A5-95FB-4FD0B44ACDEA}"/>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4">
              <a:extLst>
                <a:ext uri="{FF2B5EF4-FFF2-40B4-BE49-F238E27FC236}">
                  <a16:creationId xmlns:a16="http://schemas.microsoft.com/office/drawing/2014/main" id="{6810BBFC-D266-450A-AE40-625D1EF47817}"/>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5">
              <a:extLst>
                <a:ext uri="{FF2B5EF4-FFF2-40B4-BE49-F238E27FC236}">
                  <a16:creationId xmlns:a16="http://schemas.microsoft.com/office/drawing/2014/main" id="{A7CA013B-831A-4299-9FEC-EEA688D6EDBE}"/>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6">
              <a:extLst>
                <a:ext uri="{FF2B5EF4-FFF2-40B4-BE49-F238E27FC236}">
                  <a16:creationId xmlns:a16="http://schemas.microsoft.com/office/drawing/2014/main" id="{550C19C4-50B6-4A8C-BADA-FE6C5C42D113}"/>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
        <p:nvSpPr>
          <p:cNvPr id="2" name="Title 1"/>
          <p:cNvSpPr>
            <a:spLocks noGrp="1"/>
          </p:cNvSpPr>
          <p:nvPr>
            <p:ph type="title"/>
          </p:nvPr>
        </p:nvSpPr>
        <p:spPr/>
        <p:txBody>
          <a:bodyPr/>
          <a:lstStyle/>
          <a:p>
            <a:r>
              <a:rPr lang="en-US" dirty="0"/>
              <a:t>Phishing</a:t>
            </a:r>
          </a:p>
        </p:txBody>
      </p:sp>
      <p:sp>
        <p:nvSpPr>
          <p:cNvPr id="3" name="Content Placeholder 2"/>
          <p:cNvSpPr>
            <a:spLocks noGrp="1"/>
          </p:cNvSpPr>
          <p:nvPr>
            <p:ph idx="1"/>
          </p:nvPr>
        </p:nvSpPr>
        <p:spPr/>
        <p:txBody>
          <a:bodyPr>
            <a:normAutofit fontScale="92500"/>
          </a:bodyPr>
          <a:lstStyle/>
          <a:p>
            <a:r>
              <a:rPr lang="en-US" sz="2800" dirty="0"/>
              <a:t>A scammer contacts you pretending to be from a legitimate business.  (bank, telephone or internet service provider)</a:t>
            </a:r>
          </a:p>
          <a:p>
            <a:r>
              <a:rPr lang="en-US" sz="2800" dirty="0"/>
              <a:t>They tell you there is a problem with your login, or your bank pin expired</a:t>
            </a:r>
          </a:p>
          <a:p>
            <a:r>
              <a:rPr lang="en-US" sz="2800" dirty="0"/>
              <a:t>They seek out personal information to “confirm account” – Steal your account login</a:t>
            </a:r>
          </a:p>
          <a:p>
            <a:r>
              <a:rPr lang="en-US" sz="2800" dirty="0"/>
              <a:t>Surveys to win prizes are also scams.</a:t>
            </a:r>
          </a:p>
          <a:p>
            <a:pPr marL="0" indent="0">
              <a:buNone/>
            </a:pPr>
            <a:endParaRPr lang="en-US" sz="2400" dirty="0"/>
          </a:p>
          <a:p>
            <a:pPr marL="0" indent="0">
              <a:buNone/>
            </a:pPr>
            <a:r>
              <a:rPr lang="en-US" sz="2400" dirty="0"/>
              <a:t>https://edu.gcfglobal.org/en/internetsafety/avoiding-spam-and-phishing/1/</a:t>
            </a:r>
          </a:p>
          <a:p>
            <a:pPr marL="0" indent="0">
              <a:buNone/>
            </a:pPr>
            <a:endParaRPr lang="en-US" sz="2400" dirty="0"/>
          </a:p>
        </p:txBody>
      </p:sp>
      <p:sp>
        <p:nvSpPr>
          <p:cNvPr id="10" name="Footer Placeholder 3">
            <a:extLst>
              <a:ext uri="{FF2B5EF4-FFF2-40B4-BE49-F238E27FC236}">
                <a16:creationId xmlns:a16="http://schemas.microsoft.com/office/drawing/2014/main" id="{CCF37EA5-DED6-4EB7-AC64-7092002D527A}"/>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spTree>
    <p:extLst>
      <p:ext uri="{BB962C8B-B14F-4D97-AF65-F5344CB8AC3E}">
        <p14:creationId xmlns:p14="http://schemas.microsoft.com/office/powerpoint/2010/main" val="3042091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normAutofit/>
          </a:bodyPr>
          <a:lstStyle/>
          <a:p>
            <a:r>
              <a:rPr lang="en-US" dirty="0"/>
              <a:t>ACTIVITY:  PC and MAC – Scanning for viruses</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a:normAutofit/>
          </a:bodyPr>
          <a:lstStyle/>
          <a:p>
            <a:r>
              <a:rPr lang="en-US" sz="3600" dirty="0"/>
              <a:t>Link to activity</a:t>
            </a:r>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spTree>
    <p:extLst>
      <p:ext uri="{BB962C8B-B14F-4D97-AF65-F5344CB8AC3E}">
        <p14:creationId xmlns:p14="http://schemas.microsoft.com/office/powerpoint/2010/main" val="2623338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How Else Can I Protect Myself</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a:normAutofit/>
          </a:bodyPr>
          <a:lstStyle/>
          <a:p>
            <a:r>
              <a:rPr lang="en-US" sz="3600" dirty="0"/>
              <a:t>Avoid clicking suspect ads, offering of prizes, promises to help speed up your computer, or other attempts to get you to download an “important” program</a:t>
            </a:r>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spTree>
    <p:extLst>
      <p:ext uri="{BB962C8B-B14F-4D97-AF65-F5344CB8AC3E}">
        <p14:creationId xmlns:p14="http://schemas.microsoft.com/office/powerpoint/2010/main" val="251305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How Else Can I Protect Myself</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a:normAutofit/>
          </a:bodyPr>
          <a:lstStyle/>
          <a:p>
            <a:pPr marL="0" indent="0">
              <a:buNone/>
            </a:pPr>
            <a:r>
              <a:rPr lang="en-US" sz="3600" dirty="0"/>
              <a:t>If a message pops up telling you that your computer is infected, don’t click it.  Close the link then run a defender scan – PC, or a Mac scan, or take your device into a specialist</a:t>
            </a:r>
          </a:p>
          <a:p>
            <a:pPr marL="0" indent="0">
              <a:buNone/>
            </a:pP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spTree>
    <p:extLst>
      <p:ext uri="{BB962C8B-B14F-4D97-AF65-F5344CB8AC3E}">
        <p14:creationId xmlns:p14="http://schemas.microsoft.com/office/powerpoint/2010/main" val="245891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How Else Can I Protect Myself</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a:normAutofit/>
          </a:bodyPr>
          <a:lstStyle/>
          <a:p>
            <a:pPr marL="0" indent="0">
              <a:buNone/>
            </a:pPr>
            <a:r>
              <a:rPr lang="en-US" sz="3200" dirty="0"/>
              <a:t>Avoid opening attachments from people you don’t know or from people you do know if the message doesn’t sound like them</a:t>
            </a:r>
          </a:p>
          <a:p>
            <a:pPr marL="0" indent="0">
              <a:buNone/>
            </a:pP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spTree>
    <p:extLst>
      <p:ext uri="{BB962C8B-B14F-4D97-AF65-F5344CB8AC3E}">
        <p14:creationId xmlns:p14="http://schemas.microsoft.com/office/powerpoint/2010/main" val="266568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How Else Can I Protect Myself</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a:normAutofit lnSpcReduction="10000"/>
          </a:bodyPr>
          <a:lstStyle/>
          <a:p>
            <a:r>
              <a:rPr lang="en-US" sz="3200" dirty="0"/>
              <a:t>Avoid using banking websites or credit card information over public networks (coffee shops, libraries)</a:t>
            </a:r>
          </a:p>
          <a:p>
            <a:endParaRPr lang="en-US" sz="3200" dirty="0"/>
          </a:p>
          <a:p>
            <a:r>
              <a:rPr lang="en-US" sz="3200" dirty="0"/>
              <a:t>Check that the network is secure</a:t>
            </a:r>
          </a:p>
          <a:p>
            <a:pPr lvl="1"/>
            <a:r>
              <a:rPr lang="en-US" sz="3000" dirty="0"/>
              <a:t>Look for the S in https and the padlock icon</a:t>
            </a:r>
          </a:p>
          <a:p>
            <a:pPr lvl="1"/>
            <a:endParaRPr lang="en-US" sz="3000" dirty="0"/>
          </a:p>
          <a:p>
            <a:r>
              <a:rPr lang="en-US" sz="3200" dirty="0"/>
              <a:t>Have secure Passwords!</a:t>
            </a:r>
          </a:p>
          <a:p>
            <a:endParaRPr lang="en-US" sz="3200"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spTree>
    <p:extLst>
      <p:ext uri="{BB962C8B-B14F-4D97-AF65-F5344CB8AC3E}">
        <p14:creationId xmlns:p14="http://schemas.microsoft.com/office/powerpoint/2010/main" val="2103057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Cyber security 101</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normAutofit/>
          </a:bodyPr>
          <a:lstStyle/>
          <a:p>
            <a:pPr marL="0" indent="0">
              <a:buNone/>
            </a:pPr>
            <a:r>
              <a:rPr lang="en-US" sz="3600" dirty="0"/>
              <a:t>Open and watch </a:t>
            </a:r>
            <a:r>
              <a:rPr lang="en-US" sz="3600" u="sng" dirty="0">
                <a:hlinkClick r:id="rId2"/>
              </a:rPr>
              <a:t>Secret Lives of Hackers </a:t>
            </a:r>
            <a:r>
              <a:rPr lang="en-US" sz="3600" dirty="0"/>
              <a:t> </a:t>
            </a:r>
          </a:p>
          <a:p>
            <a:pPr marL="0" indent="0">
              <a:buNone/>
            </a:pPr>
            <a:endParaRPr lang="en-US" sz="3600" dirty="0"/>
          </a:p>
          <a:p>
            <a:pPr marL="0" indent="0">
              <a:buNone/>
            </a:pPr>
            <a:r>
              <a:rPr lang="en-US" sz="3600" dirty="0"/>
              <a:t>Open and watch </a:t>
            </a:r>
            <a:r>
              <a:rPr lang="en-US" sz="4000" dirty="0"/>
              <a:t>Secure Passwords - </a:t>
            </a:r>
            <a:r>
              <a:rPr lang="en-US" sz="4000" dirty="0">
                <a:hlinkClick r:id="rId3"/>
              </a:rPr>
              <a:t>https://edu.gcfglobal.org/en/internetsafety/creating-strong-passwords/1/</a:t>
            </a:r>
            <a:r>
              <a:rPr lang="en-US" sz="4000" dirty="0"/>
              <a:t> </a:t>
            </a:r>
            <a:br>
              <a:rPr lang="en-US" sz="3600" dirty="0"/>
            </a:br>
            <a:endParaRPr lang="en-US" sz="3600"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586033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Passwords and security</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normAutofit/>
          </a:bodyPr>
          <a:lstStyle/>
          <a:p>
            <a:r>
              <a:rPr lang="en-US" sz="2800" dirty="0"/>
              <a:t>Secure Passwords</a:t>
            </a:r>
          </a:p>
          <a:p>
            <a:r>
              <a:rPr lang="en-US" sz="2800" dirty="0"/>
              <a:t>Anti-Virus Software vs Virus Scams</a:t>
            </a:r>
          </a:p>
          <a:p>
            <a:pPr lvl="1"/>
            <a:r>
              <a:rPr lang="en-US" sz="2800" dirty="0"/>
              <a:t>Norton, McAfee, Webroot</a:t>
            </a:r>
          </a:p>
          <a:p>
            <a:pPr lvl="1"/>
            <a:r>
              <a:rPr lang="en-US" sz="2800" dirty="0"/>
              <a:t>Patches and Updates</a:t>
            </a:r>
          </a:p>
          <a:p>
            <a:r>
              <a:rPr lang="en-US" sz="2800" dirty="0"/>
              <a:t>Access Permission</a:t>
            </a:r>
          </a:p>
          <a:p>
            <a:r>
              <a:rPr lang="en-US" sz="2800" dirty="0"/>
              <a:t>Passwords Collections</a:t>
            </a:r>
          </a:p>
          <a:p>
            <a:pPr lvl="1"/>
            <a:r>
              <a:rPr lang="en-US" sz="2800" dirty="0"/>
              <a:t>1Password</a:t>
            </a:r>
          </a:p>
          <a:p>
            <a:pPr lvl="1"/>
            <a:r>
              <a:rPr lang="en-US" sz="2800" dirty="0"/>
              <a:t>Password Manager</a:t>
            </a:r>
          </a:p>
          <a:p>
            <a:pPr marL="0" indent="0">
              <a:buNone/>
            </a:pP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206180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Firewalls</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normAutofit/>
          </a:bodyPr>
          <a:lstStyle/>
          <a:p>
            <a:r>
              <a:rPr lang="en-US" sz="3200" dirty="0"/>
              <a:t>A hardware firewall is between your computers and the Internet. It will inspect all the data that comes in from the Internet, passing along the safe data packets while blocking the potentially dangerous packets.</a:t>
            </a:r>
            <a:br>
              <a:rPr lang="en-US" sz="3200" dirty="0"/>
            </a:br>
            <a:br>
              <a:rPr lang="en-US" dirty="0"/>
            </a:b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37291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Staying Safe </a:t>
            </a:r>
            <a:r>
              <a:rPr lang="en-US" dirty="0" err="1"/>
              <a:t>OnlinE</a:t>
            </a:r>
            <a:endParaRPr lang="en-US" dirty="0"/>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a:lstStyle/>
          <a:p>
            <a:r>
              <a:rPr lang="en-US" dirty="0"/>
              <a:t>Intro to online safety 2 min videos</a:t>
            </a:r>
          </a:p>
          <a:p>
            <a:r>
              <a:rPr lang="en-US" dirty="0"/>
              <a:t>Protecting against viruses</a:t>
            </a:r>
          </a:p>
          <a:p>
            <a:pPr lvl="1"/>
            <a:r>
              <a:rPr lang="en-US" dirty="0"/>
              <a:t>Recognizing the symptoms of a virus</a:t>
            </a:r>
          </a:p>
          <a:p>
            <a:r>
              <a:rPr lang="en-US" dirty="0"/>
              <a:t>Performing a scan on PC and Mac</a:t>
            </a:r>
          </a:p>
          <a:p>
            <a:r>
              <a:rPr lang="en-US" dirty="0"/>
              <a:t>Ways to protect yourself</a:t>
            </a:r>
          </a:p>
          <a:p>
            <a:r>
              <a:rPr lang="en-US" dirty="0"/>
              <a:t>Things to be aware of</a:t>
            </a:r>
          </a:p>
          <a:p>
            <a:r>
              <a:rPr lang="en-US" dirty="0"/>
              <a:t>Avoiding scams</a:t>
            </a:r>
          </a:p>
          <a:p>
            <a:r>
              <a:rPr lang="en-US" dirty="0"/>
              <a:t>Types of threats</a:t>
            </a:r>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pic>
        <p:nvPicPr>
          <p:cNvPr id="1026" name="Picture 2" descr="Image result for security online">
            <a:extLst>
              <a:ext uri="{FF2B5EF4-FFF2-40B4-BE49-F238E27FC236}">
                <a16:creationId xmlns:a16="http://schemas.microsoft.com/office/drawing/2014/main" id="{13C4B66F-0FF1-425C-AD0A-7B38E4078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944" y="2173924"/>
            <a:ext cx="4414630" cy="294308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17887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Getting Help</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normAutofit/>
          </a:bodyPr>
          <a:lstStyle/>
          <a:p>
            <a:r>
              <a:rPr lang="en-US" sz="2800" dirty="0"/>
              <a:t>If your virus issues can not be resolved using anti-virus software, take your computer to a computer repair shop.  Do not contact the people your computer is telling you to contact for tech help.</a:t>
            </a:r>
            <a:br>
              <a:rPr lang="en-US" dirty="0"/>
            </a:br>
            <a:br>
              <a:rPr lang="en-US" dirty="0"/>
            </a:b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446851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Ransomware</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normAutofit/>
          </a:bodyPr>
          <a:lstStyle/>
          <a:p>
            <a:pPr marL="0" indent="0">
              <a:buNone/>
            </a:pPr>
            <a:r>
              <a:rPr lang="en-US" sz="2800" b="1" dirty="0"/>
              <a:t>Ransomware</a:t>
            </a:r>
            <a:r>
              <a:rPr lang="en-US" sz="2800" dirty="0"/>
              <a:t> is a type of malicious software designed to block access to a computer system or computer files until a sum of money is paid.</a:t>
            </a:r>
          </a:p>
          <a:p>
            <a:pPr marL="0" indent="0">
              <a:buNone/>
            </a:pPr>
            <a:endParaRPr lang="en-US" sz="2800" dirty="0"/>
          </a:p>
          <a:p>
            <a:pPr marL="0" indent="0">
              <a:buNone/>
            </a:pPr>
            <a:r>
              <a:rPr lang="en-US" sz="2800" dirty="0"/>
              <a:t>Most </a:t>
            </a:r>
            <a:r>
              <a:rPr lang="en-US" sz="2800" b="1" dirty="0"/>
              <a:t>ransomware</a:t>
            </a:r>
            <a:r>
              <a:rPr lang="en-US" sz="2800" dirty="0"/>
              <a:t> variants encrypt the files on the affected computer, making them inaccessible, and demand a ransom payment to restore access.</a:t>
            </a:r>
          </a:p>
          <a:p>
            <a:pPr marL="0" indent="0">
              <a:buNone/>
            </a:pPr>
            <a:endParaRPr lang="en-US" sz="2800" dirty="0"/>
          </a:p>
          <a:p>
            <a:pPr marL="0" indent="0">
              <a:buNone/>
            </a:pPr>
            <a:r>
              <a:rPr lang="en-US" dirty="0">
                <a:hlinkClick r:id="rId2"/>
              </a:rPr>
              <a:t>https://www.cybereason.com/blog/how-does-ransomware-work</a:t>
            </a: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823174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It can happen to you</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normAutofit/>
          </a:bodyPr>
          <a:lstStyle/>
          <a:p>
            <a:r>
              <a:rPr lang="en-US" sz="2800" dirty="0"/>
              <a:t>Ransomware, can happen to anyone, and has happened to a resident here at Frasier Meadows.</a:t>
            </a:r>
          </a:p>
          <a:p>
            <a:pPr marL="0" indent="0">
              <a:buNone/>
            </a:pPr>
            <a:endParaRPr lang="en-US" sz="2800" dirty="0"/>
          </a:p>
          <a:p>
            <a:r>
              <a:rPr lang="en-US" sz="2800" dirty="0"/>
              <a:t>If you suspect ransom ware, try to fix the problem with anti-virus scanning software.</a:t>
            </a:r>
          </a:p>
          <a:p>
            <a:endParaRPr lang="en-US" sz="2800" dirty="0"/>
          </a:p>
          <a:p>
            <a:r>
              <a:rPr lang="en-US" sz="2800" dirty="0"/>
              <a:t>If the software doesn’t fix the problem, take your computer to a specialist.  Never pay the ransom</a:t>
            </a:r>
          </a:p>
          <a:p>
            <a:pPr marL="0" indent="0">
              <a:buNone/>
            </a:pP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spTree>
    <p:extLst>
      <p:ext uri="{BB962C8B-B14F-4D97-AF65-F5344CB8AC3E}">
        <p14:creationId xmlns:p14="http://schemas.microsoft.com/office/powerpoint/2010/main" val="3673192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Learn more about ransomware</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normAutofit/>
          </a:bodyPr>
          <a:lstStyle/>
          <a:p>
            <a:pPr marL="0" indent="0">
              <a:buNone/>
            </a:pPr>
            <a:endParaRPr lang="en-US" dirty="0"/>
          </a:p>
          <a:p>
            <a:r>
              <a:rPr lang="en-US" dirty="0">
                <a:hlinkClick r:id="rId2"/>
              </a:rPr>
              <a:t>Ransomware: a Modern Threat to Public Safety</a:t>
            </a:r>
            <a:endParaRPr lang="en-US" dirty="0"/>
          </a:p>
          <a:p>
            <a:r>
              <a:rPr lang="en-US" dirty="0">
                <a:hlinkClick r:id="rId3"/>
              </a:rPr>
              <a:t>Ransomware Threats Raise Concern Among IT Pros</a:t>
            </a:r>
            <a:endParaRPr lang="en-US" dirty="0"/>
          </a:p>
          <a:p>
            <a:r>
              <a:rPr lang="en-US" dirty="0">
                <a:hlinkClick r:id="rId4"/>
              </a:rPr>
              <a:t>A behind-the-scenes ransomware update from the Webroot team</a:t>
            </a:r>
            <a:endParaRPr lang="en-US" dirty="0"/>
          </a:p>
          <a:p>
            <a:r>
              <a:rPr lang="en-US" dirty="0" err="1">
                <a:hlinkClick r:id="rId5"/>
              </a:rPr>
              <a:t>Fantom</a:t>
            </a:r>
            <a:r>
              <a:rPr lang="en-US" dirty="0">
                <a:hlinkClick r:id="rId5"/>
              </a:rPr>
              <a:t> ransomware impersonates Windows update</a:t>
            </a: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996820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Antivirus software</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normAutofit/>
          </a:bodyPr>
          <a:lstStyle/>
          <a:p>
            <a:pPr marL="0" indent="0">
              <a:buNone/>
            </a:pPr>
            <a:r>
              <a:rPr lang="en-US" dirty="0"/>
              <a:t>Top names, Norton, McAfee, Webroot</a:t>
            </a:r>
          </a:p>
          <a:p>
            <a:pPr marL="0" indent="0">
              <a:buNone/>
            </a:pPr>
            <a:r>
              <a:rPr lang="en-US" dirty="0"/>
              <a:t>Costs about $50/year</a:t>
            </a:r>
          </a:p>
          <a:p>
            <a:pPr marL="0" indent="0">
              <a:buNone/>
            </a:pPr>
            <a:endParaRPr lang="en-US" dirty="0"/>
          </a:p>
          <a:p>
            <a:pPr marL="0" indent="0">
              <a:buNone/>
            </a:pPr>
            <a:r>
              <a:rPr lang="en-US" sz="4800" b="1" dirty="0"/>
              <a:t>Norton 360</a:t>
            </a:r>
          </a:p>
          <a:p>
            <a:pPr marL="0" indent="0">
              <a:buNone/>
            </a:pPr>
            <a:r>
              <a:rPr lang="en-US" sz="4400" b="1" dirty="0">
                <a:latin typeface="AR DESTINE" panose="02000000000000000000" pitchFamily="2" charset="0"/>
              </a:rPr>
              <a:t>Tech Pals Top Pick</a:t>
            </a:r>
          </a:p>
          <a:p>
            <a:pPr marL="0" indent="0">
              <a:buNone/>
            </a:pPr>
            <a:r>
              <a:rPr lang="en-US" sz="4400" b="1" dirty="0"/>
              <a:t>- </a:t>
            </a:r>
            <a:r>
              <a:rPr lang="en-US" sz="3200" b="1" dirty="0"/>
              <a:t>$1,000,000 Protection Plan</a:t>
            </a:r>
            <a:endParaRPr lang="en-US" sz="3600" b="1"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pic>
        <p:nvPicPr>
          <p:cNvPr id="11" name="Picture 10">
            <a:extLst>
              <a:ext uri="{FF2B5EF4-FFF2-40B4-BE49-F238E27FC236}">
                <a16:creationId xmlns:a16="http://schemas.microsoft.com/office/drawing/2014/main" id="{140FA2A4-7233-4D82-A00A-B61A02891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895" y="1938060"/>
            <a:ext cx="4152286" cy="3050385"/>
          </a:xfrm>
          <a:prstGeom prst="rect">
            <a:avLst/>
          </a:prstGeom>
        </p:spPr>
      </p:pic>
    </p:spTree>
    <p:extLst>
      <p:ext uri="{BB962C8B-B14F-4D97-AF65-F5344CB8AC3E}">
        <p14:creationId xmlns:p14="http://schemas.microsoft.com/office/powerpoint/2010/main" val="1129754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Antivirus software</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normAutofit/>
          </a:bodyPr>
          <a:lstStyle/>
          <a:p>
            <a:pPr marL="0" indent="0">
              <a:buNone/>
            </a:pPr>
            <a:r>
              <a:rPr lang="en-US" sz="3600" b="1" dirty="0"/>
              <a:t>How much do you know about internet safety?</a:t>
            </a:r>
          </a:p>
          <a:p>
            <a:pPr marL="0" indent="0">
              <a:buNone/>
            </a:pPr>
            <a:endParaRPr lang="en-US" sz="3600" b="1" dirty="0"/>
          </a:p>
          <a:p>
            <a:pPr marL="0" indent="0">
              <a:buNone/>
            </a:pPr>
            <a:r>
              <a:rPr lang="en-US" sz="3600" b="1" dirty="0"/>
              <a:t>Let’s take the Quiz</a:t>
            </a:r>
          </a:p>
          <a:p>
            <a:pPr marL="0" indent="0">
              <a:buNone/>
            </a:pPr>
            <a:endParaRPr lang="en-US" sz="3600" b="1" dirty="0"/>
          </a:p>
          <a:p>
            <a:pPr marL="0" indent="0">
              <a:buNone/>
            </a:pPr>
            <a:r>
              <a:rPr lang="en-US" sz="3600" dirty="0">
                <a:hlinkClick r:id="rId2"/>
              </a:rPr>
              <a:t>https://edu.gcfglobal.org/en/internetsafety/quiz/</a:t>
            </a:r>
            <a:endParaRPr lang="en-US" sz="3600" b="1"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62674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Info Videos</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lstStyle/>
          <a:p>
            <a:pPr marL="0" indent="0">
              <a:buNone/>
            </a:pPr>
            <a:r>
              <a:rPr lang="en-US" dirty="0">
                <a:hlinkClick r:id="rId2"/>
              </a:rPr>
              <a:t>https://edu.gcfglobal.org/en/internetsafety/introduction-to-internet-safety/1/</a:t>
            </a:r>
            <a:endParaRPr lang="en-US" dirty="0"/>
          </a:p>
          <a:p>
            <a:pPr marL="0" indent="0">
              <a:buNone/>
            </a:pPr>
            <a:r>
              <a:rPr lang="en-US" dirty="0"/>
              <a:t>Internet Safety, Phishing and Malware Video</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08499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How to Spot a scam 1</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2"/>
          <a:lstStyle/>
          <a:p>
            <a:r>
              <a:rPr lang="en-US" sz="2400" dirty="0"/>
              <a:t>How to Spot a Scam</a:t>
            </a:r>
          </a:p>
          <a:p>
            <a:pPr lvl="1"/>
            <a:r>
              <a:rPr lang="en-US" sz="2400" dirty="0"/>
              <a:t>Too good to be true</a:t>
            </a:r>
          </a:p>
          <a:p>
            <a:pPr lvl="1"/>
            <a:r>
              <a:rPr lang="en-US" sz="2400" dirty="0"/>
              <a:t>Look for poor grammar and capitalization and generic American names and sending money to other countries via wire transfer</a:t>
            </a:r>
          </a:p>
          <a:p>
            <a:pPr lvl="1"/>
            <a:r>
              <a:rPr lang="en-US" sz="2400" dirty="0"/>
              <a:t>Sloppy and new websites</a:t>
            </a:r>
          </a:p>
          <a:p>
            <a:pPr lvl="1"/>
            <a:r>
              <a:rPr lang="en-US" sz="2400" dirty="0"/>
              <a:t>Pop ups</a:t>
            </a:r>
          </a:p>
          <a:p>
            <a:pPr lvl="2"/>
            <a:r>
              <a:rPr lang="en-US" sz="2000" dirty="0"/>
              <a:t>Notifications</a:t>
            </a:r>
          </a:p>
          <a:p>
            <a:pPr lvl="1"/>
            <a:r>
              <a:rPr lang="en-US" sz="2400" dirty="0"/>
              <a:t>Urgency</a:t>
            </a:r>
          </a:p>
          <a:p>
            <a:pPr lvl="1"/>
            <a:r>
              <a:rPr lang="en-US" sz="2400" dirty="0"/>
              <a:t>Donation not from a .org address</a:t>
            </a:r>
          </a:p>
          <a:p>
            <a:pPr lvl="1"/>
            <a:r>
              <a:rPr lang="en-US" sz="2400" dirty="0"/>
              <a:t>Fake representation of companies from wrong web sites</a:t>
            </a:r>
          </a:p>
          <a:p>
            <a:pPr lvl="1"/>
            <a:r>
              <a:rPr lang="en-US" sz="2400" dirty="0"/>
              <a:t>Too awful to be true</a:t>
            </a:r>
          </a:p>
          <a:p>
            <a:pPr lvl="1"/>
            <a:r>
              <a:rPr lang="en-US" sz="2400" dirty="0"/>
              <a:t>Asking for personal Information</a:t>
            </a:r>
          </a:p>
          <a:p>
            <a:pPr marL="0" indent="0">
              <a:buNone/>
            </a:pP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63314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How to Spot a scam 2</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lstStyle/>
          <a:p>
            <a:r>
              <a:rPr lang="en-US" sz="3200" dirty="0"/>
              <a:t>A generic greeting line such as “Dear Sir or Madam” </a:t>
            </a:r>
          </a:p>
          <a:p>
            <a:endParaRPr lang="en-US" sz="3200" dirty="0"/>
          </a:p>
          <a:p>
            <a:r>
              <a:rPr lang="en-US" sz="3200" dirty="0"/>
              <a:t>An email address that doesn’t match who the sender claims to be. </a:t>
            </a:r>
          </a:p>
          <a:p>
            <a:endParaRPr lang="en-US" sz="3200" dirty="0"/>
          </a:p>
          <a:p>
            <a:r>
              <a:rPr lang="en-US" sz="3200" dirty="0"/>
              <a:t>The wrong website address.  Toggle over the link before you click</a:t>
            </a:r>
          </a:p>
          <a:p>
            <a:endParaRPr lang="en-US" sz="2400"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39662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TYPES OF Online scams</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2">
            <a:normAutofit/>
          </a:bodyPr>
          <a:lstStyle/>
          <a:p>
            <a:r>
              <a:rPr lang="en-US" sz="2400" dirty="0"/>
              <a:t>Scams </a:t>
            </a:r>
          </a:p>
          <a:p>
            <a:pPr lvl="1"/>
            <a:r>
              <a:rPr lang="en-US" sz="2400" dirty="0"/>
              <a:t>“Your granddaughter is in jail, send bail money”</a:t>
            </a:r>
          </a:p>
          <a:p>
            <a:pPr lvl="1"/>
            <a:r>
              <a:rPr lang="en-US" sz="2400" dirty="0"/>
              <a:t>I’m stranded and my wallet was stolen</a:t>
            </a:r>
          </a:p>
          <a:p>
            <a:pPr lvl="1"/>
            <a:r>
              <a:rPr lang="en-US" sz="2400" dirty="0"/>
              <a:t>Over paying with cash reimbursed for cashing Checks</a:t>
            </a:r>
          </a:p>
          <a:p>
            <a:pPr lvl="1"/>
            <a:r>
              <a:rPr lang="en-US" sz="2400" dirty="0"/>
              <a:t>Lottery scams</a:t>
            </a:r>
          </a:p>
          <a:p>
            <a:pPr lvl="1"/>
            <a:r>
              <a:rPr lang="en-US" sz="2400" dirty="0"/>
              <a:t>Vacation and travel scams</a:t>
            </a:r>
          </a:p>
          <a:p>
            <a:pPr lvl="1"/>
            <a:r>
              <a:rPr lang="en-US" sz="2400" dirty="0"/>
              <a:t>Surveys to Win Prizes</a:t>
            </a:r>
          </a:p>
          <a:p>
            <a:pPr lvl="1"/>
            <a:r>
              <a:rPr lang="en-US" sz="2400" dirty="0"/>
              <a:t>Hitman scams</a:t>
            </a:r>
          </a:p>
          <a:p>
            <a:pPr lvl="1"/>
            <a:r>
              <a:rPr lang="en-US" sz="2400" dirty="0"/>
              <a:t>Dating scams</a:t>
            </a:r>
          </a:p>
          <a:p>
            <a:pPr lvl="1"/>
            <a:r>
              <a:rPr lang="en-US" sz="2400" dirty="0"/>
              <a:t>Fake anti virus scams</a:t>
            </a:r>
          </a:p>
          <a:p>
            <a:pPr lvl="1"/>
            <a:r>
              <a:rPr lang="en-US" sz="2400" dirty="0"/>
              <a:t>Facebook impersonation Scams</a:t>
            </a:r>
          </a:p>
          <a:p>
            <a:pPr lvl="1"/>
            <a:r>
              <a:rPr lang="en-US" sz="2400" dirty="0"/>
              <a:t>Fake shopping sites</a:t>
            </a:r>
          </a:p>
          <a:p>
            <a:pPr lvl="1"/>
            <a:r>
              <a:rPr lang="en-US" sz="2400" dirty="0"/>
              <a:t>Fake tech support scams</a:t>
            </a:r>
          </a:p>
          <a:p>
            <a:pPr lvl="1"/>
            <a:r>
              <a:rPr lang="en-US" sz="2400" dirty="0"/>
              <a:t>Failed login scams</a:t>
            </a:r>
          </a:p>
          <a:p>
            <a:pPr lvl="1"/>
            <a:r>
              <a:rPr lang="en-US" sz="2400" dirty="0"/>
              <a:t>Survey scams</a:t>
            </a:r>
          </a:p>
          <a:p>
            <a:pPr marL="0" indent="0">
              <a:buNone/>
            </a:pPr>
            <a:endParaRPr lang="en-US"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9559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Signs of a Virus</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a:normAutofit fontScale="92500"/>
          </a:bodyPr>
          <a:lstStyle/>
          <a:p>
            <a:r>
              <a:rPr lang="en-US" sz="3200" dirty="0"/>
              <a:t>Unexpected messages popping up</a:t>
            </a:r>
          </a:p>
          <a:p>
            <a:r>
              <a:rPr lang="en-US" sz="3200" dirty="0"/>
              <a:t>Internet search results taking you to the wrong address</a:t>
            </a:r>
          </a:p>
          <a:p>
            <a:r>
              <a:rPr lang="en-US" sz="3200" dirty="0"/>
              <a:t>Unexpected fake emails, Skype messages, or Facebook posts being sent from your computer to other people</a:t>
            </a:r>
          </a:p>
          <a:p>
            <a:r>
              <a:rPr lang="en-US" sz="3200" dirty="0"/>
              <a:t>Your computer is very slow or experiencing a lot of errors</a:t>
            </a:r>
          </a:p>
          <a:p>
            <a:r>
              <a:rPr lang="en-US" sz="3200" dirty="0"/>
              <a:t>You do not have access to your own files</a:t>
            </a:r>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07328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DBC3-82BF-4430-B65B-66F2B993C3E8}"/>
              </a:ext>
            </a:extLst>
          </p:cNvPr>
          <p:cNvSpPr>
            <a:spLocks noGrp="1"/>
          </p:cNvSpPr>
          <p:nvPr>
            <p:ph type="title"/>
          </p:nvPr>
        </p:nvSpPr>
        <p:spPr/>
        <p:txBody>
          <a:bodyPr/>
          <a:lstStyle/>
          <a:p>
            <a:r>
              <a:rPr lang="en-US" dirty="0"/>
              <a:t>How to Spot a scam 2</a:t>
            </a:r>
          </a:p>
        </p:txBody>
      </p:sp>
      <p:sp>
        <p:nvSpPr>
          <p:cNvPr id="3" name="Content Placeholder 2">
            <a:extLst>
              <a:ext uri="{FF2B5EF4-FFF2-40B4-BE49-F238E27FC236}">
                <a16:creationId xmlns:a16="http://schemas.microsoft.com/office/drawing/2014/main" id="{BE44B6C5-CAFE-4459-87D5-4E9EBE8C985E}"/>
              </a:ext>
            </a:extLst>
          </p:cNvPr>
          <p:cNvSpPr>
            <a:spLocks noGrp="1"/>
          </p:cNvSpPr>
          <p:nvPr>
            <p:ph idx="1"/>
          </p:nvPr>
        </p:nvSpPr>
        <p:spPr/>
        <p:txBody>
          <a:bodyPr numCol="1">
            <a:normAutofit/>
          </a:bodyPr>
          <a:lstStyle/>
          <a:p>
            <a:pPr marL="0" indent="0" algn="ctr">
              <a:buNone/>
            </a:pPr>
            <a:r>
              <a:rPr lang="en-US" sz="6000" b="1" dirty="0"/>
              <a:t>ACTYIVITY</a:t>
            </a:r>
          </a:p>
          <a:p>
            <a:pPr marL="0" indent="0" algn="ctr">
              <a:buNone/>
            </a:pPr>
            <a:r>
              <a:rPr lang="en-US" sz="6000" b="1" dirty="0"/>
              <a:t>SPOTTING RED FLAGS IN EMAILS</a:t>
            </a:r>
            <a:endParaRPr lang="en-US" sz="6600" b="1" dirty="0"/>
          </a:p>
        </p:txBody>
      </p:sp>
      <p:sp>
        <p:nvSpPr>
          <p:cNvPr id="4" name="Footer Placeholder 3">
            <a:extLst>
              <a:ext uri="{FF2B5EF4-FFF2-40B4-BE49-F238E27FC236}">
                <a16:creationId xmlns:a16="http://schemas.microsoft.com/office/drawing/2014/main" id="{0D6F1662-FC81-4FFD-8699-15D794A8DDB7}"/>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grpSp>
        <p:nvGrpSpPr>
          <p:cNvPr id="5" name="Group 4">
            <a:extLst>
              <a:ext uri="{FF2B5EF4-FFF2-40B4-BE49-F238E27FC236}">
                <a16:creationId xmlns:a16="http://schemas.microsoft.com/office/drawing/2014/main" id="{CA51B79E-F49C-441F-817A-2229CB748B19}"/>
              </a:ext>
            </a:extLst>
          </p:cNvPr>
          <p:cNvGrpSpPr>
            <a:grpSpLocks/>
          </p:cNvGrpSpPr>
          <p:nvPr/>
        </p:nvGrpSpPr>
        <p:grpSpPr bwMode="auto">
          <a:xfrm>
            <a:off x="10189111" y="5015734"/>
            <a:ext cx="1692275" cy="1596390"/>
            <a:chOff x="114379548" y="106280986"/>
            <a:chExt cx="408750" cy="438750"/>
          </a:xfrm>
        </p:grpSpPr>
        <p:sp>
          <p:nvSpPr>
            <p:cNvPr id="6" name="Freeform 12">
              <a:extLst>
                <a:ext uri="{FF2B5EF4-FFF2-40B4-BE49-F238E27FC236}">
                  <a16:creationId xmlns:a16="http://schemas.microsoft.com/office/drawing/2014/main" id="{1AFDFFBD-11FF-4B01-83C2-C8C285B61715}"/>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3">
              <a:extLst>
                <a:ext uri="{FF2B5EF4-FFF2-40B4-BE49-F238E27FC236}">
                  <a16:creationId xmlns:a16="http://schemas.microsoft.com/office/drawing/2014/main" id="{880766DA-CD22-4B14-823E-2AED7002EA9B}"/>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4">
              <a:extLst>
                <a:ext uri="{FF2B5EF4-FFF2-40B4-BE49-F238E27FC236}">
                  <a16:creationId xmlns:a16="http://schemas.microsoft.com/office/drawing/2014/main" id="{16FB55DF-E938-4268-9A93-8DD3A031598B}"/>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5">
              <a:extLst>
                <a:ext uri="{FF2B5EF4-FFF2-40B4-BE49-F238E27FC236}">
                  <a16:creationId xmlns:a16="http://schemas.microsoft.com/office/drawing/2014/main" id="{1F51B7BB-5B28-47BF-8377-776E6449EC2A}"/>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10" name="Freeform 16">
              <a:extLst>
                <a:ext uri="{FF2B5EF4-FFF2-40B4-BE49-F238E27FC236}">
                  <a16:creationId xmlns:a16="http://schemas.microsoft.com/office/drawing/2014/main" id="{6D6FB895-84DA-43AB-96FD-8D4D9791DEF8}"/>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75388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Access scams</a:t>
            </a:r>
          </a:p>
        </p:txBody>
      </p:sp>
      <p:sp>
        <p:nvSpPr>
          <p:cNvPr id="3" name="Content Placeholder 2"/>
          <p:cNvSpPr>
            <a:spLocks noGrp="1"/>
          </p:cNvSpPr>
          <p:nvPr>
            <p:ph idx="1"/>
          </p:nvPr>
        </p:nvSpPr>
        <p:spPr/>
        <p:txBody>
          <a:bodyPr>
            <a:normAutofit fontScale="85000" lnSpcReduction="10000"/>
          </a:bodyPr>
          <a:lstStyle/>
          <a:p>
            <a:pPr marL="0" indent="0">
              <a:buNone/>
            </a:pPr>
            <a:r>
              <a:rPr lang="en-US" sz="3200" dirty="0"/>
              <a:t>A pop up may appear telling you that your computer is compromised, or will be, and you need to call some number.</a:t>
            </a:r>
          </a:p>
          <a:p>
            <a:pPr marL="0" indent="0">
              <a:buNone/>
            </a:pPr>
            <a:endParaRPr lang="en-US" sz="3200" dirty="0"/>
          </a:p>
          <a:p>
            <a:pPr marL="0" indent="0">
              <a:buNone/>
            </a:pPr>
            <a:r>
              <a:rPr lang="en-US" sz="3200" dirty="0"/>
              <a:t>When you call they will want you to remotely log them into your computer.</a:t>
            </a:r>
          </a:p>
          <a:p>
            <a:pPr marL="0" indent="0">
              <a:buNone/>
            </a:pPr>
            <a:endParaRPr lang="en-US" sz="3200" dirty="0"/>
          </a:p>
          <a:p>
            <a:pPr marL="0" indent="0">
              <a:buNone/>
            </a:pPr>
            <a:r>
              <a:rPr lang="en-US" sz="3200" dirty="0"/>
              <a:t>This puts your whole system and all of your data at risk.</a:t>
            </a:r>
          </a:p>
          <a:p>
            <a:pPr marL="0" indent="0">
              <a:buNone/>
            </a:pPr>
            <a:endParaRPr lang="en-US" sz="3200" dirty="0"/>
          </a:p>
          <a:p>
            <a:pPr marL="0" indent="0">
              <a:buNone/>
            </a:pPr>
            <a:r>
              <a:rPr lang="en-US" sz="3200" dirty="0"/>
              <a:t>Real tech support doesn’t come to you uninvited</a:t>
            </a:r>
          </a:p>
        </p:txBody>
      </p:sp>
      <p:grpSp>
        <p:nvGrpSpPr>
          <p:cNvPr id="4" name="Group 3">
            <a:extLst>
              <a:ext uri="{FF2B5EF4-FFF2-40B4-BE49-F238E27FC236}">
                <a16:creationId xmlns:a16="http://schemas.microsoft.com/office/drawing/2014/main" id="{9EBCDA7F-C987-4E2D-A242-12096BECF067}"/>
              </a:ext>
            </a:extLst>
          </p:cNvPr>
          <p:cNvGrpSpPr>
            <a:grpSpLocks/>
          </p:cNvGrpSpPr>
          <p:nvPr/>
        </p:nvGrpSpPr>
        <p:grpSpPr bwMode="auto">
          <a:xfrm>
            <a:off x="10189111" y="5015734"/>
            <a:ext cx="1692275" cy="1596390"/>
            <a:chOff x="114379548" y="106280986"/>
            <a:chExt cx="408750" cy="438750"/>
          </a:xfrm>
        </p:grpSpPr>
        <p:sp>
          <p:nvSpPr>
            <p:cNvPr id="5" name="Freeform 12">
              <a:extLst>
                <a:ext uri="{FF2B5EF4-FFF2-40B4-BE49-F238E27FC236}">
                  <a16:creationId xmlns:a16="http://schemas.microsoft.com/office/drawing/2014/main" id="{E3F25938-C17A-455B-808B-EE0CDDECFE9B}"/>
                </a:ext>
              </a:extLst>
            </p:cNvPr>
            <p:cNvSpPr>
              <a:spLocks/>
            </p:cNvSpPr>
            <p:nvPr/>
          </p:nvSpPr>
          <p:spPr bwMode="auto">
            <a:xfrm>
              <a:off x="114379548" y="106355986"/>
              <a:ext cx="408750" cy="363750"/>
            </a:xfrm>
            <a:custGeom>
              <a:avLst/>
              <a:gdLst>
                <a:gd name="T0" fmla="*/ 77 w 109"/>
                <a:gd name="T1" fmla="*/ 81 h 97"/>
                <a:gd name="T2" fmla="*/ 10 w 109"/>
                <a:gd name="T3" fmla="*/ 38 h 97"/>
                <a:gd name="T4" fmla="*/ 15 w 109"/>
                <a:gd name="T5" fmla="*/ 0 h 97"/>
                <a:gd name="T6" fmla="*/ 4 w 109"/>
                <a:gd name="T7" fmla="*/ 47 h 97"/>
                <a:gd name="T8" fmla="*/ 71 w 109"/>
                <a:gd name="T9" fmla="*/ 91 h 97"/>
                <a:gd name="T10" fmla="*/ 109 w 109"/>
                <a:gd name="T11" fmla="*/ 61 h 97"/>
                <a:gd name="T12" fmla="*/ 77 w 109"/>
                <a:gd name="T13" fmla="*/ 81 h 97"/>
              </a:gdLst>
              <a:ahLst/>
              <a:cxnLst>
                <a:cxn ang="0">
                  <a:pos x="T0" y="T1"/>
                </a:cxn>
                <a:cxn ang="0">
                  <a:pos x="T2" y="T3"/>
                </a:cxn>
                <a:cxn ang="0">
                  <a:pos x="T4" y="T5"/>
                </a:cxn>
                <a:cxn ang="0">
                  <a:pos x="T6" y="T7"/>
                </a:cxn>
                <a:cxn ang="0">
                  <a:pos x="T8" y="T9"/>
                </a:cxn>
                <a:cxn ang="0">
                  <a:pos x="T10" y="T11"/>
                </a:cxn>
                <a:cxn ang="0">
                  <a:pos x="T12" y="T13"/>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rgbClr val="E33830"/>
                </a:gs>
                <a:gs pos="100000">
                  <a:srgbClr val="EFB32F"/>
                </a:gs>
              </a:gsLst>
              <a:lin ang="27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6" name="Freeform 13">
              <a:extLst>
                <a:ext uri="{FF2B5EF4-FFF2-40B4-BE49-F238E27FC236}">
                  <a16:creationId xmlns:a16="http://schemas.microsoft.com/office/drawing/2014/main" id="{8DB91618-916A-4552-9BD9-5136EC7C5922}"/>
                </a:ext>
              </a:extLst>
            </p:cNvPr>
            <p:cNvSpPr>
              <a:spLocks/>
            </p:cNvSpPr>
            <p:nvPr/>
          </p:nvSpPr>
          <p:spPr bwMode="auto">
            <a:xfrm>
              <a:off x="114420798" y="106295986"/>
              <a:ext cx="236250" cy="333750"/>
            </a:xfrm>
            <a:custGeom>
              <a:avLst/>
              <a:gdLst>
                <a:gd name="T0" fmla="*/ 34 w 63"/>
                <a:gd name="T1" fmla="*/ 78 h 89"/>
                <a:gd name="T2" fmla="*/ 21 w 63"/>
                <a:gd name="T3" fmla="*/ 18 h 89"/>
                <a:gd name="T4" fmla="*/ 45 w 63"/>
                <a:gd name="T5" fmla="*/ 0 h 89"/>
                <a:gd name="T6" fmla="*/ 13 w 63"/>
                <a:gd name="T7" fmla="*/ 20 h 89"/>
                <a:gd name="T8" fmla="*/ 26 w 63"/>
                <a:gd name="T9" fmla="*/ 80 h 89"/>
                <a:gd name="T10" fmla="*/ 63 w 63"/>
                <a:gd name="T11" fmla="*/ 85 h 89"/>
                <a:gd name="T12" fmla="*/ 34 w 63"/>
                <a:gd name="T13" fmla="*/ 78 h 89"/>
              </a:gdLst>
              <a:ahLst/>
              <a:cxnLst>
                <a:cxn ang="0">
                  <a:pos x="T0" y="T1"/>
                </a:cxn>
                <a:cxn ang="0">
                  <a:pos x="T2" y="T3"/>
                </a:cxn>
                <a:cxn ang="0">
                  <a:pos x="T4" y="T5"/>
                </a:cxn>
                <a:cxn ang="0">
                  <a:pos x="T6" y="T7"/>
                </a:cxn>
                <a:cxn ang="0">
                  <a:pos x="T8" y="T9"/>
                </a:cxn>
                <a:cxn ang="0">
                  <a:pos x="T10" y="T11"/>
                </a:cxn>
                <a:cxn ang="0">
                  <a:pos x="T12" y="T13"/>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7" name="Freeform 14">
              <a:extLst>
                <a:ext uri="{FF2B5EF4-FFF2-40B4-BE49-F238E27FC236}">
                  <a16:creationId xmlns:a16="http://schemas.microsoft.com/office/drawing/2014/main" id="{51E12224-4C37-4801-B30A-72B2645499FD}"/>
                </a:ext>
              </a:extLst>
            </p:cNvPr>
            <p:cNvSpPr>
              <a:spLocks/>
            </p:cNvSpPr>
            <p:nvPr/>
          </p:nvSpPr>
          <p:spPr bwMode="auto">
            <a:xfrm>
              <a:off x="114458298" y="106280986"/>
              <a:ext cx="281250" cy="318750"/>
            </a:xfrm>
            <a:custGeom>
              <a:avLst/>
              <a:gdLst>
                <a:gd name="T0" fmla="*/ 12 w 75"/>
                <a:gd name="T1" fmla="*/ 60 h 85"/>
                <a:gd name="T2" fmla="*/ 46 w 75"/>
                <a:gd name="T3" fmla="*/ 7 h 85"/>
                <a:gd name="T4" fmla="*/ 75 w 75"/>
                <a:gd name="T5" fmla="*/ 11 h 85"/>
                <a:gd name="T6" fmla="*/ 38 w 75"/>
                <a:gd name="T7" fmla="*/ 3 h 85"/>
                <a:gd name="T8" fmla="*/ 5 w 75"/>
                <a:gd name="T9" fmla="*/ 55 h 85"/>
                <a:gd name="T10" fmla="*/ 28 w 75"/>
                <a:gd name="T11" fmla="*/ 85 h 85"/>
                <a:gd name="T12" fmla="*/ 12 w 75"/>
                <a:gd name="T13" fmla="*/ 60 h 85"/>
              </a:gdLst>
              <a:ahLst/>
              <a:cxnLst>
                <a:cxn ang="0">
                  <a:pos x="T0" y="T1"/>
                </a:cxn>
                <a:cxn ang="0">
                  <a:pos x="T2" y="T3"/>
                </a:cxn>
                <a:cxn ang="0">
                  <a:pos x="T4" y="T5"/>
                </a:cxn>
                <a:cxn ang="0">
                  <a:pos x="T6" y="T7"/>
                </a:cxn>
                <a:cxn ang="0">
                  <a:pos x="T8" y="T9"/>
                </a:cxn>
                <a:cxn ang="0">
                  <a:pos x="T10" y="T11"/>
                </a:cxn>
                <a:cxn ang="0">
                  <a:pos x="T12" y="T13"/>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rgbClr val="EF79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8" name="Freeform 15">
              <a:extLst>
                <a:ext uri="{FF2B5EF4-FFF2-40B4-BE49-F238E27FC236}">
                  <a16:creationId xmlns:a16="http://schemas.microsoft.com/office/drawing/2014/main" id="{27D480CA-10EB-4F20-BCAD-969739770EBD}"/>
                </a:ext>
              </a:extLst>
            </p:cNvPr>
            <p:cNvSpPr>
              <a:spLocks/>
            </p:cNvSpPr>
            <p:nvPr/>
          </p:nvSpPr>
          <p:spPr bwMode="auto">
            <a:xfrm>
              <a:off x="114525798" y="106344736"/>
              <a:ext cx="187500" cy="225000"/>
            </a:xfrm>
            <a:custGeom>
              <a:avLst/>
              <a:gdLst>
                <a:gd name="T0" fmla="*/ 10 w 50"/>
                <a:gd name="T1" fmla="*/ 43 h 60"/>
                <a:gd name="T2" fmla="*/ 30 w 50"/>
                <a:gd name="T3" fmla="*/ 5 h 60"/>
                <a:gd name="T4" fmla="*/ 50 w 50"/>
                <a:gd name="T5" fmla="*/ 6 h 60"/>
                <a:gd name="T6" fmla="*/ 25 w 50"/>
                <a:gd name="T7" fmla="*/ 3 h 60"/>
                <a:gd name="T8" fmla="*/ 5 w 50"/>
                <a:gd name="T9" fmla="*/ 41 h 60"/>
                <a:gd name="T10" fmla="*/ 22 w 50"/>
                <a:gd name="T11" fmla="*/ 60 h 60"/>
                <a:gd name="T12" fmla="*/ 10 w 50"/>
                <a:gd name="T13" fmla="*/ 43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sp>
          <p:nvSpPr>
            <p:cNvPr id="9" name="Freeform 16">
              <a:extLst>
                <a:ext uri="{FF2B5EF4-FFF2-40B4-BE49-F238E27FC236}">
                  <a16:creationId xmlns:a16="http://schemas.microsoft.com/office/drawing/2014/main" id="{97D2520A-C7E4-404D-B417-29243412C61A}"/>
                </a:ext>
              </a:extLst>
            </p:cNvPr>
            <p:cNvSpPr>
              <a:spLocks/>
            </p:cNvSpPr>
            <p:nvPr/>
          </p:nvSpPr>
          <p:spPr bwMode="auto">
            <a:xfrm>
              <a:off x="114552048" y="106344736"/>
              <a:ext cx="228750" cy="172500"/>
            </a:xfrm>
            <a:custGeom>
              <a:avLst/>
              <a:gdLst>
                <a:gd name="T0" fmla="*/ 7 w 61"/>
                <a:gd name="T1" fmla="*/ 26 h 46"/>
                <a:gd name="T2" fmla="*/ 48 w 61"/>
                <a:gd name="T3" fmla="*/ 13 h 46"/>
                <a:gd name="T4" fmla="*/ 61 w 61"/>
                <a:gd name="T5" fmla="*/ 28 h 46"/>
                <a:gd name="T6" fmla="*/ 46 w 61"/>
                <a:gd name="T7" fmla="*/ 7 h 46"/>
                <a:gd name="T8" fmla="*/ 5 w 61"/>
                <a:gd name="T9" fmla="*/ 20 h 46"/>
                <a:gd name="T10" fmla="*/ 4 w 61"/>
                <a:gd name="T11" fmla="*/ 46 h 46"/>
                <a:gd name="T12" fmla="*/ 7 w 61"/>
                <a:gd name="T13" fmla="*/ 26 h 46"/>
              </a:gdLst>
              <a:ahLst/>
              <a:cxnLst>
                <a:cxn ang="0">
                  <a:pos x="T0" y="T1"/>
                </a:cxn>
                <a:cxn ang="0">
                  <a:pos x="T2" y="T3"/>
                </a:cxn>
                <a:cxn ang="0">
                  <a:pos x="T4" y="T5"/>
                </a:cxn>
                <a:cxn ang="0">
                  <a:pos x="T6" y="T7"/>
                </a:cxn>
                <a:cxn ang="0">
                  <a:pos x="T8" y="T9"/>
                </a:cxn>
                <a:cxn ang="0">
                  <a:pos x="T10" y="T11"/>
                </a:cxn>
                <a:cxn ang="0">
                  <a:pos x="T12" y="T13"/>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rgbClr val="EFB32F"/>
                </a:gs>
                <a:gs pos="100000">
                  <a:srgbClr val="E33830"/>
                </a:gs>
              </a:gsLst>
              <a:lin ang="18900000" scaled="1"/>
            </a:gra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en-US"/>
            </a:p>
          </p:txBody>
        </p:sp>
      </p:grpSp>
      <p:sp>
        <p:nvSpPr>
          <p:cNvPr id="10" name="Footer Placeholder 3">
            <a:extLst>
              <a:ext uri="{FF2B5EF4-FFF2-40B4-BE49-F238E27FC236}">
                <a16:creationId xmlns:a16="http://schemas.microsoft.com/office/drawing/2014/main" id="{7023AA11-815C-43E1-9752-FAA1AE593CA4}"/>
              </a:ext>
            </a:extLst>
          </p:cNvPr>
          <p:cNvSpPr txBox="1">
            <a:spLocks/>
          </p:cNvSpPr>
          <p:nvPr/>
        </p:nvSpPr>
        <p:spPr>
          <a:xfrm>
            <a:off x="348343" y="6037944"/>
            <a:ext cx="10624457" cy="683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B050"/>
                </a:solidFill>
                <a:latin typeface="Consolas" panose="020B0609020204030204" pitchFamily="49" charset="0"/>
                <a:cs typeface="Consolas" panose="020B0609020204030204" pitchFamily="49" charset="0"/>
              </a:rPr>
              <a:t>© 2019, Tech Pals. 		 www.TheTechPals.com 		Info@TheTechPals.com</a:t>
            </a:r>
          </a:p>
        </p:txBody>
      </p:sp>
    </p:spTree>
    <p:extLst>
      <p:ext uri="{BB962C8B-B14F-4D97-AF65-F5344CB8AC3E}">
        <p14:creationId xmlns:p14="http://schemas.microsoft.com/office/powerpoint/2010/main" val="224419916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1668</TotalTime>
  <Words>1058</Words>
  <Application>Microsoft Office PowerPoint</Application>
  <PresentationFormat>Widescreen</PresentationFormat>
  <Paragraphs>168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 DESTINE</vt:lpstr>
      <vt:lpstr>Arial</vt:lpstr>
      <vt:lpstr>Century Gothic</vt:lpstr>
      <vt:lpstr>Consolas</vt:lpstr>
      <vt:lpstr>Vapor Trail</vt:lpstr>
      <vt:lpstr>Tech pals</vt:lpstr>
      <vt:lpstr>Staying Safe OnlinE</vt:lpstr>
      <vt:lpstr>Info Videos</vt:lpstr>
      <vt:lpstr>How to Spot a scam 1</vt:lpstr>
      <vt:lpstr>How to Spot a scam 2</vt:lpstr>
      <vt:lpstr>TYPES OF Online scams</vt:lpstr>
      <vt:lpstr>Signs of a Virus</vt:lpstr>
      <vt:lpstr>How to Spot a scam 2</vt:lpstr>
      <vt:lpstr>Remote Access scams</vt:lpstr>
      <vt:lpstr>Spear phishing vs phishing</vt:lpstr>
      <vt:lpstr>Phishing</vt:lpstr>
      <vt:lpstr>ACTIVITY:  PC and MAC – Scanning for viruses</vt:lpstr>
      <vt:lpstr>How Else Can I Protect Myself</vt:lpstr>
      <vt:lpstr>How Else Can I Protect Myself</vt:lpstr>
      <vt:lpstr>How Else Can I Protect Myself</vt:lpstr>
      <vt:lpstr>How Else Can I Protect Myself</vt:lpstr>
      <vt:lpstr>Cyber security 101</vt:lpstr>
      <vt:lpstr>Passwords and security</vt:lpstr>
      <vt:lpstr>Firewalls</vt:lpstr>
      <vt:lpstr>Getting Help</vt:lpstr>
      <vt:lpstr>Ransomware</vt:lpstr>
      <vt:lpstr>It can happen to you</vt:lpstr>
      <vt:lpstr>Learn more about ransomware</vt:lpstr>
      <vt:lpstr>Antivirus software</vt:lpstr>
      <vt:lpstr>Antivirus software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pals</dc:title>
  <dc:creator>Tech Pals</dc:creator>
  <cp:lastModifiedBy>Tech Pals</cp:lastModifiedBy>
  <cp:revision>52</cp:revision>
  <dcterms:created xsi:type="dcterms:W3CDTF">2019-10-16T00:10:50Z</dcterms:created>
  <dcterms:modified xsi:type="dcterms:W3CDTF">2019-11-02T02:59:59Z</dcterms:modified>
</cp:coreProperties>
</file>