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8" r:id="rId2"/>
    <p:sldId id="277" r:id="rId3"/>
    <p:sldId id="257" r:id="rId4"/>
    <p:sldId id="292" r:id="rId5"/>
    <p:sldId id="278" r:id="rId6"/>
    <p:sldId id="269" r:id="rId7"/>
    <p:sldId id="293" r:id="rId8"/>
    <p:sldId id="281" r:id="rId9"/>
    <p:sldId id="291" r:id="rId10"/>
    <p:sldId id="294" r:id="rId11"/>
    <p:sldId id="295" r:id="rId12"/>
    <p:sldId id="296" r:id="rId13"/>
    <p:sldId id="297" r:id="rId14"/>
  </p:sldIdLst>
  <p:sldSz cx="10058400" cy="7772400"/>
  <p:notesSz cx="6858000" cy="9144000"/>
  <p:defaultTextStyle>
    <a:defPPr>
      <a:defRPr lang="en-US"/>
    </a:defPPr>
    <a:lvl1pPr marL="0" algn="l" defTabSz="1018824" rtl="0" eaLnBrk="1" latinLnBrk="0" hangingPunct="1">
      <a:defRPr sz="2006" kern="1200">
        <a:solidFill>
          <a:schemeClr val="tx1"/>
        </a:solidFill>
        <a:latin typeface="+mn-lt"/>
        <a:ea typeface="+mn-ea"/>
        <a:cs typeface="+mn-cs"/>
      </a:defRPr>
    </a:lvl1pPr>
    <a:lvl2pPr marL="509412" algn="l" defTabSz="1018824" rtl="0" eaLnBrk="1" latinLnBrk="0" hangingPunct="1">
      <a:defRPr sz="2006" kern="1200">
        <a:solidFill>
          <a:schemeClr val="tx1"/>
        </a:solidFill>
        <a:latin typeface="+mn-lt"/>
        <a:ea typeface="+mn-ea"/>
        <a:cs typeface="+mn-cs"/>
      </a:defRPr>
    </a:lvl2pPr>
    <a:lvl3pPr marL="1018824" algn="l" defTabSz="1018824" rtl="0" eaLnBrk="1" latinLnBrk="0" hangingPunct="1">
      <a:defRPr sz="2006" kern="1200">
        <a:solidFill>
          <a:schemeClr val="tx1"/>
        </a:solidFill>
        <a:latin typeface="+mn-lt"/>
        <a:ea typeface="+mn-ea"/>
        <a:cs typeface="+mn-cs"/>
      </a:defRPr>
    </a:lvl3pPr>
    <a:lvl4pPr marL="1528237" algn="l" defTabSz="1018824" rtl="0" eaLnBrk="1" latinLnBrk="0" hangingPunct="1">
      <a:defRPr sz="2006" kern="1200">
        <a:solidFill>
          <a:schemeClr val="tx1"/>
        </a:solidFill>
        <a:latin typeface="+mn-lt"/>
        <a:ea typeface="+mn-ea"/>
        <a:cs typeface="+mn-cs"/>
      </a:defRPr>
    </a:lvl4pPr>
    <a:lvl5pPr marL="2037649" algn="l" defTabSz="1018824" rtl="0" eaLnBrk="1" latinLnBrk="0" hangingPunct="1">
      <a:defRPr sz="2006" kern="1200">
        <a:solidFill>
          <a:schemeClr val="tx1"/>
        </a:solidFill>
        <a:latin typeface="+mn-lt"/>
        <a:ea typeface="+mn-ea"/>
        <a:cs typeface="+mn-cs"/>
      </a:defRPr>
    </a:lvl5pPr>
    <a:lvl6pPr marL="2547061" algn="l" defTabSz="1018824" rtl="0" eaLnBrk="1" latinLnBrk="0" hangingPunct="1">
      <a:defRPr sz="2006" kern="1200">
        <a:solidFill>
          <a:schemeClr val="tx1"/>
        </a:solidFill>
        <a:latin typeface="+mn-lt"/>
        <a:ea typeface="+mn-ea"/>
        <a:cs typeface="+mn-cs"/>
      </a:defRPr>
    </a:lvl6pPr>
    <a:lvl7pPr marL="3056473" algn="l" defTabSz="1018824" rtl="0" eaLnBrk="1" latinLnBrk="0" hangingPunct="1">
      <a:defRPr sz="2006" kern="1200">
        <a:solidFill>
          <a:schemeClr val="tx1"/>
        </a:solidFill>
        <a:latin typeface="+mn-lt"/>
        <a:ea typeface="+mn-ea"/>
        <a:cs typeface="+mn-cs"/>
      </a:defRPr>
    </a:lvl7pPr>
    <a:lvl8pPr marL="3565886" algn="l" defTabSz="1018824" rtl="0" eaLnBrk="1" latinLnBrk="0" hangingPunct="1">
      <a:defRPr sz="2006" kern="1200">
        <a:solidFill>
          <a:schemeClr val="tx1"/>
        </a:solidFill>
        <a:latin typeface="+mn-lt"/>
        <a:ea typeface="+mn-ea"/>
        <a:cs typeface="+mn-cs"/>
      </a:defRPr>
    </a:lvl8pPr>
    <a:lvl9pPr marL="4075298" algn="l" defTabSz="1018824" rtl="0" eaLnBrk="1" latinLnBrk="0" hangingPunct="1">
      <a:defRPr sz="2006"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448">
          <p15:clr>
            <a:srgbClr val="A4A3A4"/>
          </p15:clr>
        </p15:guide>
        <p15:guide id="2" pos="3168">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81E32"/>
    <a:srgbClr val="C0751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279" autoAdjust="0"/>
    <p:restoredTop sz="94660"/>
  </p:normalViewPr>
  <p:slideViewPr>
    <p:cSldViewPr snapToGrid="0">
      <p:cViewPr varScale="1">
        <p:scale>
          <a:sx n="146" d="100"/>
          <a:sy n="146" d="100"/>
        </p:scale>
        <p:origin x="1588" y="84"/>
      </p:cViewPr>
      <p:guideLst>
        <p:guide orient="horz" pos="2448"/>
        <p:guide pos="3168"/>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54380" y="1272011"/>
            <a:ext cx="8549640" cy="2705947"/>
          </a:xfrm>
        </p:spPr>
        <p:txBody>
          <a:bodyPr anchor="b"/>
          <a:lstStyle>
            <a:lvl1pPr algn="ctr">
              <a:defRPr sz="6600"/>
            </a:lvl1pPr>
          </a:lstStyle>
          <a:p>
            <a:r>
              <a:rPr lang="en-US"/>
              <a:t>Click to edit Master title style</a:t>
            </a:r>
            <a:endParaRPr lang="en-US" dirty="0"/>
          </a:p>
        </p:txBody>
      </p:sp>
      <p:sp>
        <p:nvSpPr>
          <p:cNvPr id="3" name="Subtitle 2"/>
          <p:cNvSpPr>
            <a:spLocks noGrp="1"/>
          </p:cNvSpPr>
          <p:nvPr>
            <p:ph type="subTitle" idx="1"/>
          </p:nvPr>
        </p:nvSpPr>
        <p:spPr>
          <a:xfrm>
            <a:off x="1257300" y="4082310"/>
            <a:ext cx="7543800" cy="1876530"/>
          </a:xfrm>
        </p:spPr>
        <p:txBody>
          <a:bodyPr/>
          <a:lstStyle>
            <a:lvl1pPr marL="0" indent="0" algn="ctr">
              <a:buNone/>
              <a:defRPr sz="2640"/>
            </a:lvl1pPr>
            <a:lvl2pPr marL="502920" indent="0" algn="ctr">
              <a:buNone/>
              <a:defRPr sz="2200"/>
            </a:lvl2pPr>
            <a:lvl3pPr marL="1005840" indent="0" algn="ctr">
              <a:buNone/>
              <a:defRPr sz="1980"/>
            </a:lvl3pPr>
            <a:lvl4pPr marL="1508760" indent="0" algn="ctr">
              <a:buNone/>
              <a:defRPr sz="1760"/>
            </a:lvl4pPr>
            <a:lvl5pPr marL="2011680" indent="0" algn="ctr">
              <a:buNone/>
              <a:defRPr sz="1760"/>
            </a:lvl5pPr>
            <a:lvl6pPr marL="2514600" indent="0" algn="ctr">
              <a:buNone/>
              <a:defRPr sz="1760"/>
            </a:lvl6pPr>
            <a:lvl7pPr marL="3017520" indent="0" algn="ctr">
              <a:buNone/>
              <a:defRPr sz="1760"/>
            </a:lvl7pPr>
            <a:lvl8pPr marL="3520440" indent="0" algn="ctr">
              <a:buNone/>
              <a:defRPr sz="1760"/>
            </a:lvl8pPr>
            <a:lvl9pPr marL="4023360" indent="0" algn="ctr">
              <a:buNone/>
              <a:defRPr sz="176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E05082A-7C3C-4640-B7FE-7C53B0E7AE9F}" type="datetimeFigureOut">
              <a:rPr lang="en-US" smtClean="0"/>
              <a:t>1/11/2022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CC2A8E6-A98A-4EBB-8F08-E4717BDE0DAA}" type="slidenum">
              <a:rPr lang="en-US" smtClean="0"/>
              <a:t>‹#›</a:t>
            </a:fld>
            <a:endParaRPr lang="en-US"/>
          </a:p>
        </p:txBody>
      </p:sp>
    </p:spTree>
    <p:extLst>
      <p:ext uri="{BB962C8B-B14F-4D97-AF65-F5344CB8AC3E}">
        <p14:creationId xmlns:p14="http://schemas.microsoft.com/office/powerpoint/2010/main" val="31218509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E05082A-7C3C-4640-B7FE-7C53B0E7AE9F}" type="datetimeFigureOut">
              <a:rPr lang="en-US" smtClean="0"/>
              <a:t>1/11/2022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CC2A8E6-A98A-4EBB-8F08-E4717BDE0DAA}" type="slidenum">
              <a:rPr lang="en-US" smtClean="0"/>
              <a:t>‹#›</a:t>
            </a:fld>
            <a:endParaRPr lang="en-US"/>
          </a:p>
        </p:txBody>
      </p:sp>
    </p:spTree>
    <p:extLst>
      <p:ext uri="{BB962C8B-B14F-4D97-AF65-F5344CB8AC3E}">
        <p14:creationId xmlns:p14="http://schemas.microsoft.com/office/powerpoint/2010/main" val="35787727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198043" y="413808"/>
            <a:ext cx="2168843" cy="658675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91515" y="413808"/>
            <a:ext cx="6380798" cy="65867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E05082A-7C3C-4640-B7FE-7C53B0E7AE9F}" type="datetimeFigureOut">
              <a:rPr lang="en-US" smtClean="0"/>
              <a:t>1/11/2022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CC2A8E6-A98A-4EBB-8F08-E4717BDE0DAA}" type="slidenum">
              <a:rPr lang="en-US" smtClean="0"/>
              <a:t>‹#›</a:t>
            </a:fld>
            <a:endParaRPr lang="en-US"/>
          </a:p>
        </p:txBody>
      </p:sp>
    </p:spTree>
    <p:extLst>
      <p:ext uri="{BB962C8B-B14F-4D97-AF65-F5344CB8AC3E}">
        <p14:creationId xmlns:p14="http://schemas.microsoft.com/office/powerpoint/2010/main" val="18723712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E05082A-7C3C-4640-B7FE-7C53B0E7AE9F}" type="datetimeFigureOut">
              <a:rPr lang="en-US" smtClean="0"/>
              <a:t>1/11/2022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CC2A8E6-A98A-4EBB-8F08-E4717BDE0DAA}" type="slidenum">
              <a:rPr lang="en-US" smtClean="0"/>
              <a:t>‹#›</a:t>
            </a:fld>
            <a:endParaRPr lang="en-US"/>
          </a:p>
        </p:txBody>
      </p:sp>
    </p:spTree>
    <p:extLst>
      <p:ext uri="{BB962C8B-B14F-4D97-AF65-F5344CB8AC3E}">
        <p14:creationId xmlns:p14="http://schemas.microsoft.com/office/powerpoint/2010/main" val="31602203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86277" y="1937705"/>
            <a:ext cx="8675370" cy="3233102"/>
          </a:xfrm>
        </p:spPr>
        <p:txBody>
          <a:bodyPr anchor="b"/>
          <a:lstStyle>
            <a:lvl1pPr>
              <a:defRPr sz="6600"/>
            </a:lvl1pPr>
          </a:lstStyle>
          <a:p>
            <a:r>
              <a:rPr lang="en-US"/>
              <a:t>Click to edit Master title style</a:t>
            </a:r>
            <a:endParaRPr lang="en-US" dirty="0"/>
          </a:p>
        </p:txBody>
      </p:sp>
      <p:sp>
        <p:nvSpPr>
          <p:cNvPr id="3" name="Text Placeholder 2"/>
          <p:cNvSpPr>
            <a:spLocks noGrp="1"/>
          </p:cNvSpPr>
          <p:nvPr>
            <p:ph type="body" idx="1"/>
          </p:nvPr>
        </p:nvSpPr>
        <p:spPr>
          <a:xfrm>
            <a:off x="686277" y="5201393"/>
            <a:ext cx="8675370" cy="1700212"/>
          </a:xfrm>
        </p:spPr>
        <p:txBody>
          <a:bodyPr/>
          <a:lstStyle>
            <a:lvl1pPr marL="0" indent="0">
              <a:buNone/>
              <a:defRPr sz="2640">
                <a:solidFill>
                  <a:schemeClr val="tx1"/>
                </a:solidFill>
              </a:defRPr>
            </a:lvl1pPr>
            <a:lvl2pPr marL="502920" indent="0">
              <a:buNone/>
              <a:defRPr sz="2200">
                <a:solidFill>
                  <a:schemeClr val="tx1">
                    <a:tint val="75000"/>
                  </a:schemeClr>
                </a:solidFill>
              </a:defRPr>
            </a:lvl2pPr>
            <a:lvl3pPr marL="1005840" indent="0">
              <a:buNone/>
              <a:defRPr sz="1980">
                <a:solidFill>
                  <a:schemeClr val="tx1">
                    <a:tint val="75000"/>
                  </a:schemeClr>
                </a:solidFill>
              </a:defRPr>
            </a:lvl3pPr>
            <a:lvl4pPr marL="1508760" indent="0">
              <a:buNone/>
              <a:defRPr sz="1760">
                <a:solidFill>
                  <a:schemeClr val="tx1">
                    <a:tint val="75000"/>
                  </a:schemeClr>
                </a:solidFill>
              </a:defRPr>
            </a:lvl4pPr>
            <a:lvl5pPr marL="2011680" indent="0">
              <a:buNone/>
              <a:defRPr sz="1760">
                <a:solidFill>
                  <a:schemeClr val="tx1">
                    <a:tint val="75000"/>
                  </a:schemeClr>
                </a:solidFill>
              </a:defRPr>
            </a:lvl5pPr>
            <a:lvl6pPr marL="2514600" indent="0">
              <a:buNone/>
              <a:defRPr sz="1760">
                <a:solidFill>
                  <a:schemeClr val="tx1">
                    <a:tint val="75000"/>
                  </a:schemeClr>
                </a:solidFill>
              </a:defRPr>
            </a:lvl6pPr>
            <a:lvl7pPr marL="3017520" indent="0">
              <a:buNone/>
              <a:defRPr sz="1760">
                <a:solidFill>
                  <a:schemeClr val="tx1">
                    <a:tint val="75000"/>
                  </a:schemeClr>
                </a:solidFill>
              </a:defRPr>
            </a:lvl7pPr>
            <a:lvl8pPr marL="3520440" indent="0">
              <a:buNone/>
              <a:defRPr sz="1760">
                <a:solidFill>
                  <a:schemeClr val="tx1">
                    <a:tint val="75000"/>
                  </a:schemeClr>
                </a:solidFill>
              </a:defRPr>
            </a:lvl8pPr>
            <a:lvl9pPr marL="4023360" indent="0">
              <a:buNone/>
              <a:defRPr sz="176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E05082A-7C3C-4640-B7FE-7C53B0E7AE9F}" type="datetimeFigureOut">
              <a:rPr lang="en-US" smtClean="0"/>
              <a:t>1/11/2022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CC2A8E6-A98A-4EBB-8F08-E4717BDE0DAA}" type="slidenum">
              <a:rPr lang="en-US" smtClean="0"/>
              <a:t>‹#›</a:t>
            </a:fld>
            <a:endParaRPr lang="en-US"/>
          </a:p>
        </p:txBody>
      </p:sp>
    </p:spTree>
    <p:extLst>
      <p:ext uri="{BB962C8B-B14F-4D97-AF65-F5344CB8AC3E}">
        <p14:creationId xmlns:p14="http://schemas.microsoft.com/office/powerpoint/2010/main" val="28959902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91515" y="2069042"/>
            <a:ext cx="4274820" cy="493151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92065" y="2069042"/>
            <a:ext cx="4274820" cy="493151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E05082A-7C3C-4640-B7FE-7C53B0E7AE9F}" type="datetimeFigureOut">
              <a:rPr lang="en-US" smtClean="0"/>
              <a:t>1/11/2022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CC2A8E6-A98A-4EBB-8F08-E4717BDE0DAA}" type="slidenum">
              <a:rPr lang="en-US" smtClean="0"/>
              <a:t>‹#›</a:t>
            </a:fld>
            <a:endParaRPr lang="en-US"/>
          </a:p>
        </p:txBody>
      </p:sp>
    </p:spTree>
    <p:extLst>
      <p:ext uri="{BB962C8B-B14F-4D97-AF65-F5344CB8AC3E}">
        <p14:creationId xmlns:p14="http://schemas.microsoft.com/office/powerpoint/2010/main" val="2303759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92825" y="413810"/>
            <a:ext cx="8675370" cy="1502305"/>
          </a:xfrm>
        </p:spPr>
        <p:txBody>
          <a:bodyPr/>
          <a:lstStyle/>
          <a:p>
            <a:r>
              <a:rPr lang="en-US"/>
              <a:t>Click to edit Master title style</a:t>
            </a:r>
            <a:endParaRPr lang="en-US" dirty="0"/>
          </a:p>
        </p:txBody>
      </p:sp>
      <p:sp>
        <p:nvSpPr>
          <p:cNvPr id="3" name="Text Placeholder 2"/>
          <p:cNvSpPr>
            <a:spLocks noGrp="1"/>
          </p:cNvSpPr>
          <p:nvPr>
            <p:ph type="body" idx="1"/>
          </p:nvPr>
        </p:nvSpPr>
        <p:spPr>
          <a:xfrm>
            <a:off x="692826" y="1905318"/>
            <a:ext cx="4255174" cy="933767"/>
          </a:xfrm>
        </p:spPr>
        <p:txBody>
          <a:bodyPr anchor="b"/>
          <a:lstStyle>
            <a:lvl1pPr marL="0" indent="0">
              <a:buNone/>
              <a:defRPr sz="2640" b="1"/>
            </a:lvl1pPr>
            <a:lvl2pPr marL="502920" indent="0">
              <a:buNone/>
              <a:defRPr sz="2200" b="1"/>
            </a:lvl2pPr>
            <a:lvl3pPr marL="1005840" indent="0">
              <a:buNone/>
              <a:defRPr sz="1980" b="1"/>
            </a:lvl3pPr>
            <a:lvl4pPr marL="1508760" indent="0">
              <a:buNone/>
              <a:defRPr sz="1760" b="1"/>
            </a:lvl4pPr>
            <a:lvl5pPr marL="2011680" indent="0">
              <a:buNone/>
              <a:defRPr sz="1760" b="1"/>
            </a:lvl5pPr>
            <a:lvl6pPr marL="2514600" indent="0">
              <a:buNone/>
              <a:defRPr sz="1760" b="1"/>
            </a:lvl6pPr>
            <a:lvl7pPr marL="3017520" indent="0">
              <a:buNone/>
              <a:defRPr sz="1760" b="1"/>
            </a:lvl7pPr>
            <a:lvl8pPr marL="3520440" indent="0">
              <a:buNone/>
              <a:defRPr sz="1760" b="1"/>
            </a:lvl8pPr>
            <a:lvl9pPr marL="4023360" indent="0">
              <a:buNone/>
              <a:defRPr sz="1760" b="1"/>
            </a:lvl9pPr>
          </a:lstStyle>
          <a:p>
            <a:pPr lvl="0"/>
            <a:r>
              <a:rPr lang="en-US"/>
              <a:t>Click to edit Master text styles</a:t>
            </a:r>
          </a:p>
        </p:txBody>
      </p:sp>
      <p:sp>
        <p:nvSpPr>
          <p:cNvPr id="4" name="Content Placeholder 3"/>
          <p:cNvSpPr>
            <a:spLocks noGrp="1"/>
          </p:cNvSpPr>
          <p:nvPr>
            <p:ph sz="half" idx="2"/>
          </p:nvPr>
        </p:nvSpPr>
        <p:spPr>
          <a:xfrm>
            <a:off x="692826" y="2839085"/>
            <a:ext cx="4255174" cy="417586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92066" y="1905318"/>
            <a:ext cx="4276130" cy="933767"/>
          </a:xfrm>
        </p:spPr>
        <p:txBody>
          <a:bodyPr anchor="b"/>
          <a:lstStyle>
            <a:lvl1pPr marL="0" indent="0">
              <a:buNone/>
              <a:defRPr sz="2640" b="1"/>
            </a:lvl1pPr>
            <a:lvl2pPr marL="502920" indent="0">
              <a:buNone/>
              <a:defRPr sz="2200" b="1"/>
            </a:lvl2pPr>
            <a:lvl3pPr marL="1005840" indent="0">
              <a:buNone/>
              <a:defRPr sz="1980" b="1"/>
            </a:lvl3pPr>
            <a:lvl4pPr marL="1508760" indent="0">
              <a:buNone/>
              <a:defRPr sz="1760" b="1"/>
            </a:lvl4pPr>
            <a:lvl5pPr marL="2011680" indent="0">
              <a:buNone/>
              <a:defRPr sz="1760" b="1"/>
            </a:lvl5pPr>
            <a:lvl6pPr marL="2514600" indent="0">
              <a:buNone/>
              <a:defRPr sz="1760" b="1"/>
            </a:lvl6pPr>
            <a:lvl7pPr marL="3017520" indent="0">
              <a:buNone/>
              <a:defRPr sz="1760" b="1"/>
            </a:lvl7pPr>
            <a:lvl8pPr marL="3520440" indent="0">
              <a:buNone/>
              <a:defRPr sz="1760" b="1"/>
            </a:lvl8pPr>
            <a:lvl9pPr marL="4023360" indent="0">
              <a:buNone/>
              <a:defRPr sz="1760" b="1"/>
            </a:lvl9pPr>
          </a:lstStyle>
          <a:p>
            <a:pPr lvl="0"/>
            <a:r>
              <a:rPr lang="en-US"/>
              <a:t>Click to edit Master text styles</a:t>
            </a:r>
          </a:p>
        </p:txBody>
      </p:sp>
      <p:sp>
        <p:nvSpPr>
          <p:cNvPr id="6" name="Content Placeholder 5"/>
          <p:cNvSpPr>
            <a:spLocks noGrp="1"/>
          </p:cNvSpPr>
          <p:nvPr>
            <p:ph sz="quarter" idx="4"/>
          </p:nvPr>
        </p:nvSpPr>
        <p:spPr>
          <a:xfrm>
            <a:off x="5092066" y="2839085"/>
            <a:ext cx="4276130" cy="417586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E05082A-7C3C-4640-B7FE-7C53B0E7AE9F}" type="datetimeFigureOut">
              <a:rPr lang="en-US" smtClean="0"/>
              <a:t>1/11/2022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CC2A8E6-A98A-4EBB-8F08-E4717BDE0DAA}" type="slidenum">
              <a:rPr lang="en-US" smtClean="0"/>
              <a:t>‹#›</a:t>
            </a:fld>
            <a:endParaRPr lang="en-US"/>
          </a:p>
        </p:txBody>
      </p:sp>
    </p:spTree>
    <p:extLst>
      <p:ext uri="{BB962C8B-B14F-4D97-AF65-F5344CB8AC3E}">
        <p14:creationId xmlns:p14="http://schemas.microsoft.com/office/powerpoint/2010/main" val="17402534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E05082A-7C3C-4640-B7FE-7C53B0E7AE9F}" type="datetimeFigureOut">
              <a:rPr lang="en-US" smtClean="0"/>
              <a:t>1/11/2022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CC2A8E6-A98A-4EBB-8F08-E4717BDE0DAA}" type="slidenum">
              <a:rPr lang="en-US" smtClean="0"/>
              <a:t>‹#›</a:t>
            </a:fld>
            <a:endParaRPr lang="en-US"/>
          </a:p>
        </p:txBody>
      </p:sp>
    </p:spTree>
    <p:extLst>
      <p:ext uri="{BB962C8B-B14F-4D97-AF65-F5344CB8AC3E}">
        <p14:creationId xmlns:p14="http://schemas.microsoft.com/office/powerpoint/2010/main" val="10120652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05082A-7C3C-4640-B7FE-7C53B0E7AE9F}" type="datetimeFigureOut">
              <a:rPr lang="en-US" smtClean="0"/>
              <a:t>1/11/2022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CC2A8E6-A98A-4EBB-8F08-E4717BDE0DAA}" type="slidenum">
              <a:rPr lang="en-US" smtClean="0"/>
              <a:t>‹#›</a:t>
            </a:fld>
            <a:endParaRPr lang="en-US"/>
          </a:p>
        </p:txBody>
      </p:sp>
    </p:spTree>
    <p:extLst>
      <p:ext uri="{BB962C8B-B14F-4D97-AF65-F5344CB8AC3E}">
        <p14:creationId xmlns:p14="http://schemas.microsoft.com/office/powerpoint/2010/main" val="11851023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92825" y="518160"/>
            <a:ext cx="3244096" cy="1813560"/>
          </a:xfrm>
        </p:spPr>
        <p:txBody>
          <a:bodyPr anchor="b"/>
          <a:lstStyle>
            <a:lvl1pPr>
              <a:defRPr sz="3520"/>
            </a:lvl1pPr>
          </a:lstStyle>
          <a:p>
            <a:r>
              <a:rPr lang="en-US"/>
              <a:t>Click to edit Master title style</a:t>
            </a:r>
            <a:endParaRPr lang="en-US" dirty="0"/>
          </a:p>
        </p:txBody>
      </p:sp>
      <p:sp>
        <p:nvSpPr>
          <p:cNvPr id="3" name="Content Placeholder 2"/>
          <p:cNvSpPr>
            <a:spLocks noGrp="1"/>
          </p:cNvSpPr>
          <p:nvPr>
            <p:ph idx="1"/>
          </p:nvPr>
        </p:nvSpPr>
        <p:spPr>
          <a:xfrm>
            <a:off x="4276130" y="1119083"/>
            <a:ext cx="5092065" cy="5523442"/>
          </a:xfrm>
        </p:spPr>
        <p:txBody>
          <a:bodyPr/>
          <a:lstStyle>
            <a:lvl1pPr>
              <a:defRPr sz="3520"/>
            </a:lvl1pPr>
            <a:lvl2pPr>
              <a:defRPr sz="3080"/>
            </a:lvl2pPr>
            <a:lvl3pPr>
              <a:defRPr sz="2640"/>
            </a:lvl3pPr>
            <a:lvl4pPr>
              <a:defRPr sz="2200"/>
            </a:lvl4pPr>
            <a:lvl5pPr>
              <a:defRPr sz="2200"/>
            </a:lvl5pPr>
            <a:lvl6pPr>
              <a:defRPr sz="2200"/>
            </a:lvl6pPr>
            <a:lvl7pPr>
              <a:defRPr sz="2200"/>
            </a:lvl7pPr>
            <a:lvl8pPr>
              <a:defRPr sz="2200"/>
            </a:lvl8pPr>
            <a:lvl9pPr>
              <a:defRPr sz="2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92825" y="2331720"/>
            <a:ext cx="3244096" cy="4319800"/>
          </a:xfrm>
        </p:spPr>
        <p:txBody>
          <a:bodyPr/>
          <a:lstStyle>
            <a:lvl1pPr marL="0" indent="0">
              <a:buNone/>
              <a:defRPr sz="1760"/>
            </a:lvl1pPr>
            <a:lvl2pPr marL="502920" indent="0">
              <a:buNone/>
              <a:defRPr sz="1540"/>
            </a:lvl2pPr>
            <a:lvl3pPr marL="1005840" indent="0">
              <a:buNone/>
              <a:defRPr sz="1320"/>
            </a:lvl3pPr>
            <a:lvl4pPr marL="1508760" indent="0">
              <a:buNone/>
              <a:defRPr sz="1100"/>
            </a:lvl4pPr>
            <a:lvl5pPr marL="2011680" indent="0">
              <a:buNone/>
              <a:defRPr sz="1100"/>
            </a:lvl5pPr>
            <a:lvl6pPr marL="2514600" indent="0">
              <a:buNone/>
              <a:defRPr sz="1100"/>
            </a:lvl6pPr>
            <a:lvl7pPr marL="3017520" indent="0">
              <a:buNone/>
              <a:defRPr sz="1100"/>
            </a:lvl7pPr>
            <a:lvl8pPr marL="3520440" indent="0">
              <a:buNone/>
              <a:defRPr sz="1100"/>
            </a:lvl8pPr>
            <a:lvl9pPr marL="4023360" indent="0">
              <a:buNone/>
              <a:defRPr sz="1100"/>
            </a:lvl9pPr>
          </a:lstStyle>
          <a:p>
            <a:pPr lvl="0"/>
            <a:r>
              <a:rPr lang="en-US"/>
              <a:t>Click to edit Master text styles</a:t>
            </a:r>
          </a:p>
        </p:txBody>
      </p:sp>
      <p:sp>
        <p:nvSpPr>
          <p:cNvPr id="5" name="Date Placeholder 4"/>
          <p:cNvSpPr>
            <a:spLocks noGrp="1"/>
          </p:cNvSpPr>
          <p:nvPr>
            <p:ph type="dt" sz="half" idx="10"/>
          </p:nvPr>
        </p:nvSpPr>
        <p:spPr/>
        <p:txBody>
          <a:bodyPr/>
          <a:lstStyle/>
          <a:p>
            <a:fld id="{BE05082A-7C3C-4640-B7FE-7C53B0E7AE9F}" type="datetimeFigureOut">
              <a:rPr lang="en-US" smtClean="0"/>
              <a:t>1/11/2022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CC2A8E6-A98A-4EBB-8F08-E4717BDE0DAA}" type="slidenum">
              <a:rPr lang="en-US" smtClean="0"/>
              <a:t>‹#›</a:t>
            </a:fld>
            <a:endParaRPr lang="en-US"/>
          </a:p>
        </p:txBody>
      </p:sp>
    </p:spTree>
    <p:extLst>
      <p:ext uri="{BB962C8B-B14F-4D97-AF65-F5344CB8AC3E}">
        <p14:creationId xmlns:p14="http://schemas.microsoft.com/office/powerpoint/2010/main" val="3599919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92825" y="518160"/>
            <a:ext cx="3244096" cy="1813560"/>
          </a:xfrm>
        </p:spPr>
        <p:txBody>
          <a:bodyPr anchor="b"/>
          <a:lstStyle>
            <a:lvl1pPr>
              <a:defRPr sz="3520"/>
            </a:lvl1pPr>
          </a:lstStyle>
          <a:p>
            <a:r>
              <a:rPr lang="en-US"/>
              <a:t>Click to edit Master title style</a:t>
            </a:r>
            <a:endParaRPr lang="en-US" dirty="0"/>
          </a:p>
        </p:txBody>
      </p:sp>
      <p:sp>
        <p:nvSpPr>
          <p:cNvPr id="3" name="Picture Placeholder 2"/>
          <p:cNvSpPr>
            <a:spLocks noGrp="1" noChangeAspect="1"/>
          </p:cNvSpPr>
          <p:nvPr>
            <p:ph type="pic" idx="1"/>
          </p:nvPr>
        </p:nvSpPr>
        <p:spPr>
          <a:xfrm>
            <a:off x="4276130" y="1119083"/>
            <a:ext cx="5092065" cy="5523442"/>
          </a:xfrm>
        </p:spPr>
        <p:txBody>
          <a:bodyPr anchor="t"/>
          <a:lstStyle>
            <a:lvl1pPr marL="0" indent="0">
              <a:buNone/>
              <a:defRPr sz="3520"/>
            </a:lvl1pPr>
            <a:lvl2pPr marL="502920" indent="0">
              <a:buNone/>
              <a:defRPr sz="3080"/>
            </a:lvl2pPr>
            <a:lvl3pPr marL="1005840" indent="0">
              <a:buNone/>
              <a:defRPr sz="2640"/>
            </a:lvl3pPr>
            <a:lvl4pPr marL="1508760" indent="0">
              <a:buNone/>
              <a:defRPr sz="2200"/>
            </a:lvl4pPr>
            <a:lvl5pPr marL="2011680" indent="0">
              <a:buNone/>
              <a:defRPr sz="2200"/>
            </a:lvl5pPr>
            <a:lvl6pPr marL="2514600" indent="0">
              <a:buNone/>
              <a:defRPr sz="2200"/>
            </a:lvl6pPr>
            <a:lvl7pPr marL="3017520" indent="0">
              <a:buNone/>
              <a:defRPr sz="2200"/>
            </a:lvl7pPr>
            <a:lvl8pPr marL="3520440" indent="0">
              <a:buNone/>
              <a:defRPr sz="2200"/>
            </a:lvl8pPr>
            <a:lvl9pPr marL="4023360" indent="0">
              <a:buNone/>
              <a:defRPr sz="2200"/>
            </a:lvl9pPr>
          </a:lstStyle>
          <a:p>
            <a:r>
              <a:rPr lang="en-US"/>
              <a:t>Click icon to add picture</a:t>
            </a:r>
            <a:endParaRPr lang="en-US" dirty="0"/>
          </a:p>
        </p:txBody>
      </p:sp>
      <p:sp>
        <p:nvSpPr>
          <p:cNvPr id="4" name="Text Placeholder 3"/>
          <p:cNvSpPr>
            <a:spLocks noGrp="1"/>
          </p:cNvSpPr>
          <p:nvPr>
            <p:ph type="body" sz="half" idx="2"/>
          </p:nvPr>
        </p:nvSpPr>
        <p:spPr>
          <a:xfrm>
            <a:off x="692825" y="2331720"/>
            <a:ext cx="3244096" cy="4319800"/>
          </a:xfrm>
        </p:spPr>
        <p:txBody>
          <a:bodyPr/>
          <a:lstStyle>
            <a:lvl1pPr marL="0" indent="0">
              <a:buNone/>
              <a:defRPr sz="1760"/>
            </a:lvl1pPr>
            <a:lvl2pPr marL="502920" indent="0">
              <a:buNone/>
              <a:defRPr sz="1540"/>
            </a:lvl2pPr>
            <a:lvl3pPr marL="1005840" indent="0">
              <a:buNone/>
              <a:defRPr sz="1320"/>
            </a:lvl3pPr>
            <a:lvl4pPr marL="1508760" indent="0">
              <a:buNone/>
              <a:defRPr sz="1100"/>
            </a:lvl4pPr>
            <a:lvl5pPr marL="2011680" indent="0">
              <a:buNone/>
              <a:defRPr sz="1100"/>
            </a:lvl5pPr>
            <a:lvl6pPr marL="2514600" indent="0">
              <a:buNone/>
              <a:defRPr sz="1100"/>
            </a:lvl6pPr>
            <a:lvl7pPr marL="3017520" indent="0">
              <a:buNone/>
              <a:defRPr sz="1100"/>
            </a:lvl7pPr>
            <a:lvl8pPr marL="3520440" indent="0">
              <a:buNone/>
              <a:defRPr sz="1100"/>
            </a:lvl8pPr>
            <a:lvl9pPr marL="4023360" indent="0">
              <a:buNone/>
              <a:defRPr sz="1100"/>
            </a:lvl9pPr>
          </a:lstStyle>
          <a:p>
            <a:pPr lvl="0"/>
            <a:r>
              <a:rPr lang="en-US"/>
              <a:t>Click to edit Master text styles</a:t>
            </a:r>
          </a:p>
        </p:txBody>
      </p:sp>
      <p:sp>
        <p:nvSpPr>
          <p:cNvPr id="5" name="Date Placeholder 4"/>
          <p:cNvSpPr>
            <a:spLocks noGrp="1"/>
          </p:cNvSpPr>
          <p:nvPr>
            <p:ph type="dt" sz="half" idx="10"/>
          </p:nvPr>
        </p:nvSpPr>
        <p:spPr/>
        <p:txBody>
          <a:bodyPr/>
          <a:lstStyle/>
          <a:p>
            <a:fld id="{BE05082A-7C3C-4640-B7FE-7C53B0E7AE9F}" type="datetimeFigureOut">
              <a:rPr lang="en-US" smtClean="0"/>
              <a:t>1/11/2022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CC2A8E6-A98A-4EBB-8F08-E4717BDE0DAA}" type="slidenum">
              <a:rPr lang="en-US" smtClean="0"/>
              <a:t>‹#›</a:t>
            </a:fld>
            <a:endParaRPr lang="en-US"/>
          </a:p>
        </p:txBody>
      </p:sp>
    </p:spTree>
    <p:extLst>
      <p:ext uri="{BB962C8B-B14F-4D97-AF65-F5344CB8AC3E}">
        <p14:creationId xmlns:p14="http://schemas.microsoft.com/office/powerpoint/2010/main" val="5571513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91515" y="413810"/>
            <a:ext cx="8675370" cy="1502305"/>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91515" y="2069042"/>
            <a:ext cx="8675370" cy="493151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91515" y="7203865"/>
            <a:ext cx="2263140" cy="413808"/>
          </a:xfrm>
          <a:prstGeom prst="rect">
            <a:avLst/>
          </a:prstGeom>
        </p:spPr>
        <p:txBody>
          <a:bodyPr vert="horz" lIns="91440" tIns="45720" rIns="91440" bIns="45720" rtlCol="0" anchor="ctr"/>
          <a:lstStyle>
            <a:lvl1pPr algn="l">
              <a:defRPr sz="1320">
                <a:solidFill>
                  <a:schemeClr val="tx1">
                    <a:tint val="75000"/>
                  </a:schemeClr>
                </a:solidFill>
              </a:defRPr>
            </a:lvl1pPr>
          </a:lstStyle>
          <a:p>
            <a:fld id="{BE05082A-7C3C-4640-B7FE-7C53B0E7AE9F}" type="datetimeFigureOut">
              <a:rPr lang="en-US" smtClean="0"/>
              <a:t>1/11/2022</a:t>
            </a:fld>
            <a:endParaRPr lang="en-US"/>
          </a:p>
        </p:txBody>
      </p:sp>
      <p:sp>
        <p:nvSpPr>
          <p:cNvPr id="5" name="Footer Placeholder 4"/>
          <p:cNvSpPr>
            <a:spLocks noGrp="1"/>
          </p:cNvSpPr>
          <p:nvPr>
            <p:ph type="ftr" sz="quarter" idx="3"/>
          </p:nvPr>
        </p:nvSpPr>
        <p:spPr>
          <a:xfrm>
            <a:off x="3331845" y="7203865"/>
            <a:ext cx="3394710" cy="413808"/>
          </a:xfrm>
          <a:prstGeom prst="rect">
            <a:avLst/>
          </a:prstGeom>
        </p:spPr>
        <p:txBody>
          <a:bodyPr vert="horz" lIns="91440" tIns="45720" rIns="91440" bIns="45720" rtlCol="0" anchor="ctr"/>
          <a:lstStyle>
            <a:lvl1pPr algn="ctr">
              <a:defRPr sz="132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7103745" y="7203865"/>
            <a:ext cx="2263140" cy="413808"/>
          </a:xfrm>
          <a:prstGeom prst="rect">
            <a:avLst/>
          </a:prstGeom>
        </p:spPr>
        <p:txBody>
          <a:bodyPr vert="horz" lIns="91440" tIns="45720" rIns="91440" bIns="45720" rtlCol="0" anchor="ctr"/>
          <a:lstStyle>
            <a:lvl1pPr algn="r">
              <a:defRPr sz="1320">
                <a:solidFill>
                  <a:schemeClr val="tx1">
                    <a:tint val="75000"/>
                  </a:schemeClr>
                </a:solidFill>
              </a:defRPr>
            </a:lvl1pPr>
          </a:lstStyle>
          <a:p>
            <a:fld id="{5CC2A8E6-A98A-4EBB-8F08-E4717BDE0DAA}" type="slidenum">
              <a:rPr lang="en-US" smtClean="0"/>
              <a:t>‹#›</a:t>
            </a:fld>
            <a:endParaRPr lang="en-US"/>
          </a:p>
        </p:txBody>
      </p:sp>
    </p:spTree>
    <p:extLst>
      <p:ext uri="{BB962C8B-B14F-4D97-AF65-F5344CB8AC3E}">
        <p14:creationId xmlns:p14="http://schemas.microsoft.com/office/powerpoint/2010/main" val="2746573282"/>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1005840" rtl="0" eaLnBrk="1" latinLnBrk="0" hangingPunct="1">
        <a:lnSpc>
          <a:spcPct val="90000"/>
        </a:lnSpc>
        <a:spcBef>
          <a:spcPct val="0"/>
        </a:spcBef>
        <a:buNone/>
        <a:defRPr sz="4840" kern="1200">
          <a:solidFill>
            <a:schemeClr val="tx1"/>
          </a:solidFill>
          <a:latin typeface="+mj-lt"/>
          <a:ea typeface="+mj-ea"/>
          <a:cs typeface="+mj-cs"/>
        </a:defRPr>
      </a:lvl1pPr>
    </p:titleStyle>
    <p:bodyStyle>
      <a:lvl1pPr marL="251460" indent="-251460" algn="l" defTabSz="1005840" rtl="0" eaLnBrk="1" latinLnBrk="0" hangingPunct="1">
        <a:lnSpc>
          <a:spcPct val="90000"/>
        </a:lnSpc>
        <a:spcBef>
          <a:spcPts val="1100"/>
        </a:spcBef>
        <a:buFont typeface="Arial" panose="020B0604020202020204" pitchFamily="34" charset="0"/>
        <a:buChar char="•"/>
        <a:defRPr sz="3080" kern="1200">
          <a:solidFill>
            <a:schemeClr val="tx1"/>
          </a:solidFill>
          <a:latin typeface="+mn-lt"/>
          <a:ea typeface="+mn-ea"/>
          <a:cs typeface="+mn-cs"/>
        </a:defRPr>
      </a:lvl1pPr>
      <a:lvl2pPr marL="754380" indent="-251460" algn="l" defTabSz="1005840" rtl="0" eaLnBrk="1" latinLnBrk="0" hangingPunct="1">
        <a:lnSpc>
          <a:spcPct val="90000"/>
        </a:lnSpc>
        <a:spcBef>
          <a:spcPts val="550"/>
        </a:spcBef>
        <a:buFont typeface="Arial" panose="020B0604020202020204" pitchFamily="34" charset="0"/>
        <a:buChar char="•"/>
        <a:defRPr sz="2640" kern="1200">
          <a:solidFill>
            <a:schemeClr val="tx1"/>
          </a:solidFill>
          <a:latin typeface="+mn-lt"/>
          <a:ea typeface="+mn-ea"/>
          <a:cs typeface="+mn-cs"/>
        </a:defRPr>
      </a:lvl2pPr>
      <a:lvl3pPr marL="1257300" indent="-251460" algn="l" defTabSz="1005840" rtl="0" eaLnBrk="1" latinLnBrk="0" hangingPunct="1">
        <a:lnSpc>
          <a:spcPct val="90000"/>
        </a:lnSpc>
        <a:spcBef>
          <a:spcPts val="550"/>
        </a:spcBef>
        <a:buFont typeface="Arial" panose="020B0604020202020204" pitchFamily="34" charset="0"/>
        <a:buChar char="•"/>
        <a:defRPr sz="2200" kern="1200">
          <a:solidFill>
            <a:schemeClr val="tx1"/>
          </a:solidFill>
          <a:latin typeface="+mn-lt"/>
          <a:ea typeface="+mn-ea"/>
          <a:cs typeface="+mn-cs"/>
        </a:defRPr>
      </a:lvl3pPr>
      <a:lvl4pPr marL="1760220" indent="-251460" algn="l" defTabSz="1005840" rtl="0" eaLnBrk="1" latinLnBrk="0" hangingPunct="1">
        <a:lnSpc>
          <a:spcPct val="90000"/>
        </a:lnSpc>
        <a:spcBef>
          <a:spcPts val="550"/>
        </a:spcBef>
        <a:buFont typeface="Arial" panose="020B0604020202020204" pitchFamily="34" charset="0"/>
        <a:buChar char="•"/>
        <a:defRPr sz="1980" kern="1200">
          <a:solidFill>
            <a:schemeClr val="tx1"/>
          </a:solidFill>
          <a:latin typeface="+mn-lt"/>
          <a:ea typeface="+mn-ea"/>
          <a:cs typeface="+mn-cs"/>
        </a:defRPr>
      </a:lvl4pPr>
      <a:lvl5pPr marL="2263140" indent="-251460" algn="l" defTabSz="1005840" rtl="0" eaLnBrk="1" latinLnBrk="0" hangingPunct="1">
        <a:lnSpc>
          <a:spcPct val="90000"/>
        </a:lnSpc>
        <a:spcBef>
          <a:spcPts val="550"/>
        </a:spcBef>
        <a:buFont typeface="Arial" panose="020B0604020202020204" pitchFamily="34" charset="0"/>
        <a:buChar char="•"/>
        <a:defRPr sz="1980" kern="1200">
          <a:solidFill>
            <a:schemeClr val="tx1"/>
          </a:solidFill>
          <a:latin typeface="+mn-lt"/>
          <a:ea typeface="+mn-ea"/>
          <a:cs typeface="+mn-cs"/>
        </a:defRPr>
      </a:lvl5pPr>
      <a:lvl6pPr marL="2766060" indent="-251460" algn="l" defTabSz="1005840" rtl="0" eaLnBrk="1" latinLnBrk="0" hangingPunct="1">
        <a:lnSpc>
          <a:spcPct val="90000"/>
        </a:lnSpc>
        <a:spcBef>
          <a:spcPts val="550"/>
        </a:spcBef>
        <a:buFont typeface="Arial" panose="020B0604020202020204" pitchFamily="34" charset="0"/>
        <a:buChar char="•"/>
        <a:defRPr sz="1980" kern="1200">
          <a:solidFill>
            <a:schemeClr val="tx1"/>
          </a:solidFill>
          <a:latin typeface="+mn-lt"/>
          <a:ea typeface="+mn-ea"/>
          <a:cs typeface="+mn-cs"/>
        </a:defRPr>
      </a:lvl6pPr>
      <a:lvl7pPr marL="3268980" indent="-251460" algn="l" defTabSz="1005840" rtl="0" eaLnBrk="1" latinLnBrk="0" hangingPunct="1">
        <a:lnSpc>
          <a:spcPct val="90000"/>
        </a:lnSpc>
        <a:spcBef>
          <a:spcPts val="550"/>
        </a:spcBef>
        <a:buFont typeface="Arial" panose="020B0604020202020204" pitchFamily="34" charset="0"/>
        <a:buChar char="•"/>
        <a:defRPr sz="1980" kern="1200">
          <a:solidFill>
            <a:schemeClr val="tx1"/>
          </a:solidFill>
          <a:latin typeface="+mn-lt"/>
          <a:ea typeface="+mn-ea"/>
          <a:cs typeface="+mn-cs"/>
        </a:defRPr>
      </a:lvl7pPr>
      <a:lvl8pPr marL="3771900" indent="-251460" algn="l" defTabSz="1005840" rtl="0" eaLnBrk="1" latinLnBrk="0" hangingPunct="1">
        <a:lnSpc>
          <a:spcPct val="90000"/>
        </a:lnSpc>
        <a:spcBef>
          <a:spcPts val="550"/>
        </a:spcBef>
        <a:buFont typeface="Arial" panose="020B0604020202020204" pitchFamily="34" charset="0"/>
        <a:buChar char="•"/>
        <a:defRPr sz="1980" kern="1200">
          <a:solidFill>
            <a:schemeClr val="tx1"/>
          </a:solidFill>
          <a:latin typeface="+mn-lt"/>
          <a:ea typeface="+mn-ea"/>
          <a:cs typeface="+mn-cs"/>
        </a:defRPr>
      </a:lvl8pPr>
      <a:lvl9pPr marL="4274820" indent="-251460" algn="l" defTabSz="1005840" rtl="0" eaLnBrk="1" latinLnBrk="0" hangingPunct="1">
        <a:lnSpc>
          <a:spcPct val="90000"/>
        </a:lnSpc>
        <a:spcBef>
          <a:spcPts val="550"/>
        </a:spcBef>
        <a:buFont typeface="Arial" panose="020B0604020202020204" pitchFamily="34" charset="0"/>
        <a:buChar char="•"/>
        <a:defRPr sz="1980" kern="1200">
          <a:solidFill>
            <a:schemeClr val="tx1"/>
          </a:solidFill>
          <a:latin typeface="+mn-lt"/>
          <a:ea typeface="+mn-ea"/>
          <a:cs typeface="+mn-cs"/>
        </a:defRPr>
      </a:lvl9pPr>
    </p:bodyStyle>
    <p:otherStyle>
      <a:defPPr>
        <a:defRPr lang="en-US"/>
      </a:defPPr>
      <a:lvl1pPr marL="0" algn="l" defTabSz="1005840" rtl="0" eaLnBrk="1" latinLnBrk="0" hangingPunct="1">
        <a:defRPr sz="1980" kern="1200">
          <a:solidFill>
            <a:schemeClr val="tx1"/>
          </a:solidFill>
          <a:latin typeface="+mn-lt"/>
          <a:ea typeface="+mn-ea"/>
          <a:cs typeface="+mn-cs"/>
        </a:defRPr>
      </a:lvl1pPr>
      <a:lvl2pPr marL="502920" algn="l" defTabSz="1005840" rtl="0" eaLnBrk="1" latinLnBrk="0" hangingPunct="1">
        <a:defRPr sz="1980" kern="1200">
          <a:solidFill>
            <a:schemeClr val="tx1"/>
          </a:solidFill>
          <a:latin typeface="+mn-lt"/>
          <a:ea typeface="+mn-ea"/>
          <a:cs typeface="+mn-cs"/>
        </a:defRPr>
      </a:lvl2pPr>
      <a:lvl3pPr marL="1005840" algn="l" defTabSz="1005840" rtl="0" eaLnBrk="1" latinLnBrk="0" hangingPunct="1">
        <a:defRPr sz="1980" kern="1200">
          <a:solidFill>
            <a:schemeClr val="tx1"/>
          </a:solidFill>
          <a:latin typeface="+mn-lt"/>
          <a:ea typeface="+mn-ea"/>
          <a:cs typeface="+mn-cs"/>
        </a:defRPr>
      </a:lvl3pPr>
      <a:lvl4pPr marL="1508760" algn="l" defTabSz="1005840" rtl="0" eaLnBrk="1" latinLnBrk="0" hangingPunct="1">
        <a:defRPr sz="1980" kern="1200">
          <a:solidFill>
            <a:schemeClr val="tx1"/>
          </a:solidFill>
          <a:latin typeface="+mn-lt"/>
          <a:ea typeface="+mn-ea"/>
          <a:cs typeface="+mn-cs"/>
        </a:defRPr>
      </a:lvl4pPr>
      <a:lvl5pPr marL="2011680" algn="l" defTabSz="1005840" rtl="0" eaLnBrk="1" latinLnBrk="0" hangingPunct="1">
        <a:defRPr sz="1980" kern="1200">
          <a:solidFill>
            <a:schemeClr val="tx1"/>
          </a:solidFill>
          <a:latin typeface="+mn-lt"/>
          <a:ea typeface="+mn-ea"/>
          <a:cs typeface="+mn-cs"/>
        </a:defRPr>
      </a:lvl5pPr>
      <a:lvl6pPr marL="2514600" algn="l" defTabSz="1005840" rtl="0" eaLnBrk="1" latinLnBrk="0" hangingPunct="1">
        <a:defRPr sz="1980" kern="1200">
          <a:solidFill>
            <a:schemeClr val="tx1"/>
          </a:solidFill>
          <a:latin typeface="+mn-lt"/>
          <a:ea typeface="+mn-ea"/>
          <a:cs typeface="+mn-cs"/>
        </a:defRPr>
      </a:lvl6pPr>
      <a:lvl7pPr marL="3017520" algn="l" defTabSz="1005840" rtl="0" eaLnBrk="1" latinLnBrk="0" hangingPunct="1">
        <a:defRPr sz="1980" kern="1200">
          <a:solidFill>
            <a:schemeClr val="tx1"/>
          </a:solidFill>
          <a:latin typeface="+mn-lt"/>
          <a:ea typeface="+mn-ea"/>
          <a:cs typeface="+mn-cs"/>
        </a:defRPr>
      </a:lvl7pPr>
      <a:lvl8pPr marL="3520440" algn="l" defTabSz="1005840" rtl="0" eaLnBrk="1" latinLnBrk="0" hangingPunct="1">
        <a:defRPr sz="1980" kern="1200">
          <a:solidFill>
            <a:schemeClr val="tx1"/>
          </a:solidFill>
          <a:latin typeface="+mn-lt"/>
          <a:ea typeface="+mn-ea"/>
          <a:cs typeface="+mn-cs"/>
        </a:defRPr>
      </a:lvl8pPr>
      <a:lvl9pPr marL="4023360" algn="l" defTabSz="1005840" rtl="0" eaLnBrk="1" latinLnBrk="0" hangingPunct="1">
        <a:defRPr sz="198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a:latin typeface="Garamond" panose="02020404030301010803" pitchFamily="18" charset="0"/>
              </a:rPr>
              <a:t>Business Analytics Capstone </a:t>
            </a:r>
            <a:br>
              <a:rPr lang="en-US" dirty="0">
                <a:latin typeface="Garamond" panose="02020404030301010803" pitchFamily="18" charset="0"/>
              </a:rPr>
            </a:br>
            <a:r>
              <a:rPr lang="en-US" dirty="0">
                <a:latin typeface="Garamond" panose="02020404030301010803" pitchFamily="18" charset="0"/>
              </a:rPr>
              <a:t>Framework for Strategy</a:t>
            </a:r>
          </a:p>
        </p:txBody>
      </p:sp>
      <p:sp>
        <p:nvSpPr>
          <p:cNvPr id="3" name="Subtitle 2"/>
          <p:cNvSpPr>
            <a:spLocks noGrp="1"/>
          </p:cNvSpPr>
          <p:nvPr>
            <p:ph type="subTitle" idx="1"/>
          </p:nvPr>
        </p:nvSpPr>
        <p:spPr/>
        <p:txBody>
          <a:bodyPr/>
          <a:lstStyle/>
          <a:p>
            <a:r>
              <a:rPr lang="en-US" dirty="0">
                <a:latin typeface="Garamond" panose="02020404030301010803" pitchFamily="18" charset="0"/>
              </a:rPr>
              <a:t>Andrey Ozeryansky</a:t>
            </a:r>
          </a:p>
          <a:p>
            <a:r>
              <a:rPr lang="en-US" dirty="0">
                <a:latin typeface="Garamond" panose="02020404030301010803" pitchFamily="18" charset="0"/>
              </a:rPr>
              <a:t>01/07/2022</a:t>
            </a: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219826" y="7163710"/>
            <a:ext cx="3657600" cy="442700"/>
          </a:xfrm>
          <a:prstGeom prst="rect">
            <a:avLst/>
          </a:prstGeom>
        </p:spPr>
      </p:pic>
    </p:spTree>
    <p:extLst>
      <p:ext uri="{BB962C8B-B14F-4D97-AF65-F5344CB8AC3E}">
        <p14:creationId xmlns:p14="http://schemas.microsoft.com/office/powerpoint/2010/main" val="180024549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219826" y="7163710"/>
            <a:ext cx="3657600" cy="442700"/>
          </a:xfrm>
          <a:prstGeom prst="rect">
            <a:avLst/>
          </a:prstGeom>
        </p:spPr>
      </p:pic>
      <p:sp>
        <p:nvSpPr>
          <p:cNvPr id="3" name="Title 2"/>
          <p:cNvSpPr>
            <a:spLocks noGrp="1"/>
          </p:cNvSpPr>
          <p:nvPr>
            <p:ph type="title"/>
          </p:nvPr>
        </p:nvSpPr>
        <p:spPr>
          <a:xfrm>
            <a:off x="0" y="-1"/>
            <a:ext cx="10058400" cy="1256145"/>
          </a:xfrm>
          <a:ln>
            <a:solidFill>
              <a:srgbClr val="981E32"/>
            </a:solidFill>
          </a:ln>
        </p:spPr>
        <p:txBody>
          <a:bodyPr>
            <a:normAutofit/>
          </a:bodyPr>
          <a:lstStyle/>
          <a:p>
            <a:pPr>
              <a:lnSpc>
                <a:spcPct val="100000"/>
              </a:lnSpc>
              <a:spcBef>
                <a:spcPts val="0"/>
              </a:spcBef>
            </a:pPr>
            <a:r>
              <a:rPr lang="en-US" sz="3600" dirty="0">
                <a:latin typeface="Garamond" panose="02020404030301010803" pitchFamily="18" charset="0"/>
              </a:rPr>
              <a:t>Effects </a:t>
            </a:r>
            <a:br>
              <a:rPr lang="en-US" sz="3600" dirty="0">
                <a:latin typeface="Garamond" panose="02020404030301010803" pitchFamily="18" charset="0"/>
              </a:rPr>
            </a:br>
            <a:r>
              <a:rPr lang="en-US" sz="1800" i="1" dirty="0">
                <a:latin typeface="Garamond" panose="02020404030301010803" pitchFamily="18" charset="0"/>
              </a:rPr>
              <a:t>Application Exercise 3 – Designing a Deterministic Optimization Model</a:t>
            </a:r>
          </a:p>
        </p:txBody>
      </p:sp>
      <p:sp>
        <p:nvSpPr>
          <p:cNvPr id="4" name="Content Placeholder 3"/>
          <p:cNvSpPr>
            <a:spLocks noGrp="1"/>
          </p:cNvSpPr>
          <p:nvPr>
            <p:ph idx="1"/>
          </p:nvPr>
        </p:nvSpPr>
        <p:spPr>
          <a:xfrm>
            <a:off x="-43543" y="1256144"/>
            <a:ext cx="10058400" cy="5781964"/>
          </a:xfrm>
        </p:spPr>
        <p:txBody>
          <a:bodyPr>
            <a:noAutofit/>
          </a:bodyPr>
          <a:lstStyle/>
          <a:p>
            <a:pPr>
              <a:lnSpc>
                <a:spcPct val="100000"/>
              </a:lnSpc>
              <a:spcBef>
                <a:spcPts val="0"/>
              </a:spcBef>
            </a:pPr>
            <a:endParaRPr lang="en-US" sz="1400" i="1" dirty="0">
              <a:solidFill>
                <a:srgbClr val="7F7F7F"/>
              </a:solidFill>
              <a:latin typeface="Garamond" panose="02020404030301010803" pitchFamily="18" charset="0"/>
            </a:endParaRPr>
          </a:p>
          <a:p>
            <a:pPr>
              <a:lnSpc>
                <a:spcPct val="100000"/>
              </a:lnSpc>
              <a:spcBef>
                <a:spcPts val="0"/>
              </a:spcBef>
            </a:pPr>
            <a:endParaRPr lang="en-US" sz="1400" i="1" dirty="0">
              <a:solidFill>
                <a:srgbClr val="7F7F7F"/>
              </a:solidFill>
              <a:latin typeface="Garamond" panose="02020404030301010803" pitchFamily="18" charset="0"/>
            </a:endParaRPr>
          </a:p>
          <a:p>
            <a:pPr>
              <a:lnSpc>
                <a:spcPct val="100000"/>
              </a:lnSpc>
              <a:spcBef>
                <a:spcPts val="0"/>
              </a:spcBef>
            </a:pPr>
            <a:endParaRPr lang="en-US" sz="1400" i="1" dirty="0">
              <a:solidFill>
                <a:srgbClr val="7F7F7F"/>
              </a:solidFill>
              <a:latin typeface="Garamond" panose="02020404030301010803" pitchFamily="18" charset="0"/>
            </a:endParaRPr>
          </a:p>
          <a:p>
            <a:pPr>
              <a:lnSpc>
                <a:spcPct val="100000"/>
              </a:lnSpc>
              <a:spcBef>
                <a:spcPts val="0"/>
              </a:spcBef>
            </a:pPr>
            <a:endParaRPr lang="en-US" sz="1400" i="1" dirty="0">
              <a:solidFill>
                <a:srgbClr val="7F7F7F"/>
              </a:solidFill>
              <a:latin typeface="Garamond" panose="02020404030301010803" pitchFamily="18" charset="0"/>
            </a:endParaRPr>
          </a:p>
          <a:p>
            <a:pPr>
              <a:lnSpc>
                <a:spcPct val="100000"/>
              </a:lnSpc>
              <a:spcBef>
                <a:spcPts val="0"/>
              </a:spcBef>
            </a:pPr>
            <a:endParaRPr lang="en-US" sz="1400" i="1" dirty="0">
              <a:solidFill>
                <a:srgbClr val="7F7F7F"/>
              </a:solidFill>
              <a:latin typeface="Garamond" panose="02020404030301010803" pitchFamily="18" charset="0"/>
            </a:endParaRPr>
          </a:p>
          <a:p>
            <a:pPr>
              <a:lnSpc>
                <a:spcPct val="100000"/>
              </a:lnSpc>
              <a:spcBef>
                <a:spcPts val="0"/>
              </a:spcBef>
            </a:pPr>
            <a:endParaRPr lang="en-US" sz="1400" i="1" dirty="0">
              <a:solidFill>
                <a:srgbClr val="7F7F7F"/>
              </a:solidFill>
              <a:latin typeface="Garamond" panose="02020404030301010803" pitchFamily="18" charset="0"/>
            </a:endParaRPr>
          </a:p>
        </p:txBody>
      </p:sp>
      <p:graphicFrame>
        <p:nvGraphicFramePr>
          <p:cNvPr id="5" name="Table 4">
            <a:extLst>
              <a:ext uri="{FF2B5EF4-FFF2-40B4-BE49-F238E27FC236}">
                <a16:creationId xmlns:a16="http://schemas.microsoft.com/office/drawing/2014/main" id="{A905E935-D98C-4D7D-A324-EC03035D43C8}"/>
              </a:ext>
            </a:extLst>
          </p:cNvPr>
          <p:cNvGraphicFramePr>
            <a:graphicFrameLocks noGrp="1"/>
          </p:cNvGraphicFramePr>
          <p:nvPr>
            <p:extLst>
              <p:ext uri="{D42A27DB-BD31-4B8C-83A1-F6EECF244321}">
                <p14:modId xmlns:p14="http://schemas.microsoft.com/office/powerpoint/2010/main" val="2197918568"/>
              </p:ext>
            </p:extLst>
          </p:nvPr>
        </p:nvGraphicFramePr>
        <p:xfrm>
          <a:off x="2025319" y="1645773"/>
          <a:ext cx="6007761" cy="1057656"/>
        </p:xfrm>
        <a:graphic>
          <a:graphicData uri="http://schemas.openxmlformats.org/drawingml/2006/table">
            <a:tbl>
              <a:tblPr/>
              <a:tblGrid>
                <a:gridCol w="2002587">
                  <a:extLst>
                    <a:ext uri="{9D8B030D-6E8A-4147-A177-3AD203B41FA5}">
                      <a16:colId xmlns:a16="http://schemas.microsoft.com/office/drawing/2014/main" val="2580816424"/>
                    </a:ext>
                  </a:extLst>
                </a:gridCol>
                <a:gridCol w="2002587">
                  <a:extLst>
                    <a:ext uri="{9D8B030D-6E8A-4147-A177-3AD203B41FA5}">
                      <a16:colId xmlns:a16="http://schemas.microsoft.com/office/drawing/2014/main" val="3379344554"/>
                    </a:ext>
                  </a:extLst>
                </a:gridCol>
                <a:gridCol w="2002587">
                  <a:extLst>
                    <a:ext uri="{9D8B030D-6E8A-4147-A177-3AD203B41FA5}">
                      <a16:colId xmlns:a16="http://schemas.microsoft.com/office/drawing/2014/main" val="2236443195"/>
                    </a:ext>
                  </a:extLst>
                </a:gridCol>
              </a:tblGrid>
              <a:tr h="91363">
                <a:tc>
                  <a:txBody>
                    <a:bodyPr/>
                    <a:lstStyle/>
                    <a:p>
                      <a:pPr algn="l"/>
                      <a:endParaRPr lang="en-US" b="0">
                        <a:effectLst/>
                        <a:latin typeface="Source Sans Pro" panose="020B0503030403020204" pitchFamily="34" charset="0"/>
                      </a:endParaRPr>
                    </a:p>
                  </a:txBody>
                  <a:tcPr marL="101600" marR="101600" marT="25400" marB="25400" anchor="ctr">
                    <a:lnL w="6350" cap="flat" cmpd="sng" algn="ctr">
                      <a:solidFill>
                        <a:srgbClr val="E5E7E8"/>
                      </a:solidFill>
                      <a:prstDash val="solid"/>
                      <a:round/>
                      <a:headEnd type="none" w="med" len="med"/>
                      <a:tailEnd type="none" w="med" len="med"/>
                    </a:lnL>
                    <a:lnR w="6350" cap="flat" cmpd="sng" algn="ctr">
                      <a:solidFill>
                        <a:srgbClr val="E5E7E8"/>
                      </a:solidFill>
                      <a:prstDash val="solid"/>
                      <a:round/>
                      <a:headEnd type="none" w="med" len="med"/>
                      <a:tailEnd type="none" w="med" len="med"/>
                    </a:lnR>
                    <a:lnT w="6350" cap="flat" cmpd="sng" algn="ctr">
                      <a:solidFill>
                        <a:srgbClr val="E5E7E8"/>
                      </a:solidFill>
                      <a:prstDash val="solid"/>
                      <a:round/>
                      <a:headEnd type="none" w="med" len="med"/>
                      <a:tailEnd type="none" w="med" len="med"/>
                    </a:lnT>
                    <a:lnB w="6350" cap="flat" cmpd="sng" algn="ctr">
                      <a:solidFill>
                        <a:srgbClr val="E5E7E8"/>
                      </a:solidFill>
                      <a:prstDash val="solid"/>
                      <a:round/>
                      <a:headEnd type="none" w="med" len="med"/>
                      <a:tailEnd type="none" w="med" len="med"/>
                    </a:lnB>
                    <a:solidFill>
                      <a:srgbClr val="FFFFFF"/>
                    </a:solidFill>
                  </a:tcPr>
                </a:tc>
                <a:tc>
                  <a:txBody>
                    <a:bodyPr/>
                    <a:lstStyle/>
                    <a:p>
                      <a:pPr algn="l"/>
                      <a:r>
                        <a:rPr lang="en-US" b="0">
                          <a:effectLst/>
                          <a:latin typeface="Source Sans Pro" panose="020B0503030403020204" pitchFamily="34" charset="0"/>
                        </a:rPr>
                        <a:t>Hard Skills</a:t>
                      </a:r>
                    </a:p>
                  </a:txBody>
                  <a:tcPr marL="101600" marR="101600" marT="25400" marB="25400" anchor="ctr">
                    <a:lnL w="6350" cap="flat" cmpd="sng" algn="ctr">
                      <a:solidFill>
                        <a:srgbClr val="E5E7E8"/>
                      </a:solidFill>
                      <a:prstDash val="solid"/>
                      <a:round/>
                      <a:headEnd type="none" w="med" len="med"/>
                      <a:tailEnd type="none" w="med" len="med"/>
                    </a:lnL>
                    <a:lnR w="6350" cap="flat" cmpd="sng" algn="ctr">
                      <a:solidFill>
                        <a:srgbClr val="E5E7E8"/>
                      </a:solidFill>
                      <a:prstDash val="solid"/>
                      <a:round/>
                      <a:headEnd type="none" w="med" len="med"/>
                      <a:tailEnd type="none" w="med" len="med"/>
                    </a:lnR>
                    <a:lnT w="6350" cap="flat" cmpd="sng" algn="ctr">
                      <a:solidFill>
                        <a:srgbClr val="E5E7E8"/>
                      </a:solidFill>
                      <a:prstDash val="solid"/>
                      <a:round/>
                      <a:headEnd type="none" w="med" len="med"/>
                      <a:tailEnd type="none" w="med" len="med"/>
                    </a:lnT>
                    <a:lnB w="6350" cap="flat" cmpd="sng" algn="ctr">
                      <a:solidFill>
                        <a:srgbClr val="E5E7E8"/>
                      </a:solidFill>
                      <a:prstDash val="solid"/>
                      <a:round/>
                      <a:headEnd type="none" w="med" len="med"/>
                      <a:tailEnd type="none" w="med" len="med"/>
                    </a:lnB>
                    <a:solidFill>
                      <a:srgbClr val="FFFFFF"/>
                    </a:solidFill>
                  </a:tcPr>
                </a:tc>
                <a:tc>
                  <a:txBody>
                    <a:bodyPr/>
                    <a:lstStyle/>
                    <a:p>
                      <a:pPr algn="l"/>
                      <a:r>
                        <a:rPr lang="en-US" b="0">
                          <a:effectLst/>
                          <a:latin typeface="Source Sans Pro" panose="020B0503030403020204" pitchFamily="34" charset="0"/>
                        </a:rPr>
                        <a:t>Soft Skills</a:t>
                      </a:r>
                    </a:p>
                  </a:txBody>
                  <a:tcPr marL="101600" marR="101600" marT="25400" marB="25400" anchor="ctr">
                    <a:lnL w="6350" cap="flat" cmpd="sng" algn="ctr">
                      <a:solidFill>
                        <a:srgbClr val="E5E7E8"/>
                      </a:solidFill>
                      <a:prstDash val="solid"/>
                      <a:round/>
                      <a:headEnd type="none" w="med" len="med"/>
                      <a:tailEnd type="none" w="med" len="med"/>
                    </a:lnL>
                    <a:lnR w="6350" cap="flat" cmpd="sng" algn="ctr">
                      <a:solidFill>
                        <a:srgbClr val="E5E7E8"/>
                      </a:solidFill>
                      <a:prstDash val="solid"/>
                      <a:round/>
                      <a:headEnd type="none" w="med" len="med"/>
                      <a:tailEnd type="none" w="med" len="med"/>
                    </a:lnR>
                    <a:lnT w="6350" cap="flat" cmpd="sng" algn="ctr">
                      <a:solidFill>
                        <a:srgbClr val="E5E7E8"/>
                      </a:solidFill>
                      <a:prstDash val="solid"/>
                      <a:round/>
                      <a:headEnd type="none" w="med" len="med"/>
                      <a:tailEnd type="none" w="med" len="med"/>
                    </a:lnT>
                    <a:lnB w="6350" cap="flat" cmpd="sng" algn="ctr">
                      <a:solidFill>
                        <a:srgbClr val="E5E7E8"/>
                      </a:solidFill>
                      <a:prstDash val="solid"/>
                      <a:round/>
                      <a:headEnd type="none" w="med" len="med"/>
                      <a:tailEnd type="none" w="med" len="med"/>
                    </a:lnB>
                    <a:solidFill>
                      <a:srgbClr val="FFFFFF"/>
                    </a:solidFill>
                  </a:tcPr>
                </a:tc>
                <a:extLst>
                  <a:ext uri="{0D108BD9-81ED-4DB2-BD59-A6C34878D82A}">
                    <a16:rowId xmlns:a16="http://schemas.microsoft.com/office/drawing/2014/main" val="79568251"/>
                  </a:ext>
                </a:extLst>
              </a:tr>
              <a:tr h="0">
                <a:tc>
                  <a:txBody>
                    <a:bodyPr/>
                    <a:lstStyle/>
                    <a:p>
                      <a:pPr algn="l"/>
                      <a:r>
                        <a:rPr lang="en-US" b="0">
                          <a:effectLst/>
                          <a:latin typeface="Source Sans Pro" panose="020B0503030403020204" pitchFamily="34" charset="0"/>
                        </a:rPr>
                        <a:t>Internal</a:t>
                      </a:r>
                    </a:p>
                  </a:txBody>
                  <a:tcPr marL="101600" marR="101600" marT="25400" marB="25400" anchor="ctr">
                    <a:lnL w="6350" cap="flat" cmpd="sng" algn="ctr">
                      <a:solidFill>
                        <a:srgbClr val="E5E7E8"/>
                      </a:solidFill>
                      <a:prstDash val="solid"/>
                      <a:round/>
                      <a:headEnd type="none" w="med" len="med"/>
                      <a:tailEnd type="none" w="med" len="med"/>
                    </a:lnL>
                    <a:lnR w="6350" cap="flat" cmpd="sng" algn="ctr">
                      <a:solidFill>
                        <a:srgbClr val="E5E7E8"/>
                      </a:solidFill>
                      <a:prstDash val="solid"/>
                      <a:round/>
                      <a:headEnd type="none" w="med" len="med"/>
                      <a:tailEnd type="none" w="med" len="med"/>
                    </a:lnR>
                    <a:lnT w="6350" cap="flat" cmpd="sng" algn="ctr">
                      <a:solidFill>
                        <a:srgbClr val="E5E7E8"/>
                      </a:solidFill>
                      <a:prstDash val="solid"/>
                      <a:round/>
                      <a:headEnd type="none" w="med" len="med"/>
                      <a:tailEnd type="none" w="med" len="med"/>
                    </a:lnT>
                    <a:lnB w="6350" cap="flat" cmpd="sng" algn="ctr">
                      <a:solidFill>
                        <a:srgbClr val="E5E7E8"/>
                      </a:solidFill>
                      <a:prstDash val="solid"/>
                      <a:round/>
                      <a:headEnd type="none" w="med" len="med"/>
                      <a:tailEnd type="none" w="med" len="med"/>
                    </a:lnB>
                    <a:solidFill>
                      <a:srgbClr val="FFFFFF"/>
                    </a:solidFill>
                  </a:tcPr>
                </a:tc>
                <a:tc>
                  <a:txBody>
                    <a:bodyPr/>
                    <a:lstStyle/>
                    <a:p>
                      <a:pPr algn="l"/>
                      <a:r>
                        <a:rPr lang="en-US" b="0" dirty="0">
                          <a:effectLst/>
                          <a:latin typeface="Source Sans Pro" panose="020B0503030403020204" pitchFamily="34" charset="0"/>
                        </a:rPr>
                        <a:t>0.2</a:t>
                      </a:r>
                    </a:p>
                  </a:txBody>
                  <a:tcPr marL="101600" marR="101600" marT="25400" marB="25400" anchor="ctr">
                    <a:lnL w="6350" cap="flat" cmpd="sng" algn="ctr">
                      <a:solidFill>
                        <a:srgbClr val="E5E7E8"/>
                      </a:solidFill>
                      <a:prstDash val="solid"/>
                      <a:round/>
                      <a:headEnd type="none" w="med" len="med"/>
                      <a:tailEnd type="none" w="med" len="med"/>
                    </a:lnL>
                    <a:lnR w="6350" cap="flat" cmpd="sng" algn="ctr">
                      <a:solidFill>
                        <a:srgbClr val="E5E7E8"/>
                      </a:solidFill>
                      <a:prstDash val="solid"/>
                      <a:round/>
                      <a:headEnd type="none" w="med" len="med"/>
                      <a:tailEnd type="none" w="med" len="med"/>
                    </a:lnR>
                    <a:lnT w="6350" cap="flat" cmpd="sng" algn="ctr">
                      <a:solidFill>
                        <a:srgbClr val="E5E7E8"/>
                      </a:solidFill>
                      <a:prstDash val="solid"/>
                      <a:round/>
                      <a:headEnd type="none" w="med" len="med"/>
                      <a:tailEnd type="none" w="med" len="med"/>
                    </a:lnT>
                    <a:lnB w="6350" cap="flat" cmpd="sng" algn="ctr">
                      <a:solidFill>
                        <a:srgbClr val="E5E7E8"/>
                      </a:solidFill>
                      <a:prstDash val="solid"/>
                      <a:round/>
                      <a:headEnd type="none" w="med" len="med"/>
                      <a:tailEnd type="none" w="med" len="med"/>
                    </a:lnB>
                    <a:solidFill>
                      <a:srgbClr val="FFFFFF"/>
                    </a:solidFill>
                  </a:tcPr>
                </a:tc>
                <a:tc>
                  <a:txBody>
                    <a:bodyPr/>
                    <a:lstStyle/>
                    <a:p>
                      <a:pPr algn="l"/>
                      <a:r>
                        <a:rPr lang="en-US" b="0">
                          <a:effectLst/>
                          <a:latin typeface="Source Sans Pro" panose="020B0503030403020204" pitchFamily="34" charset="0"/>
                        </a:rPr>
                        <a:t>0.6</a:t>
                      </a:r>
                    </a:p>
                  </a:txBody>
                  <a:tcPr marL="101600" marR="101600" marT="25400" marB="25400" anchor="ctr">
                    <a:lnL w="6350" cap="flat" cmpd="sng" algn="ctr">
                      <a:solidFill>
                        <a:srgbClr val="E5E7E8"/>
                      </a:solidFill>
                      <a:prstDash val="solid"/>
                      <a:round/>
                      <a:headEnd type="none" w="med" len="med"/>
                      <a:tailEnd type="none" w="med" len="med"/>
                    </a:lnL>
                    <a:lnR w="6350" cap="flat" cmpd="sng" algn="ctr">
                      <a:solidFill>
                        <a:srgbClr val="E5E7E8"/>
                      </a:solidFill>
                      <a:prstDash val="solid"/>
                      <a:round/>
                      <a:headEnd type="none" w="med" len="med"/>
                      <a:tailEnd type="none" w="med" len="med"/>
                    </a:lnR>
                    <a:lnT w="6350" cap="flat" cmpd="sng" algn="ctr">
                      <a:solidFill>
                        <a:srgbClr val="E5E7E8"/>
                      </a:solidFill>
                      <a:prstDash val="solid"/>
                      <a:round/>
                      <a:headEnd type="none" w="med" len="med"/>
                      <a:tailEnd type="none" w="med" len="med"/>
                    </a:lnT>
                    <a:lnB w="6350" cap="flat" cmpd="sng" algn="ctr">
                      <a:solidFill>
                        <a:srgbClr val="E5E7E8"/>
                      </a:solidFill>
                      <a:prstDash val="solid"/>
                      <a:round/>
                      <a:headEnd type="none" w="med" len="med"/>
                      <a:tailEnd type="none" w="med" len="med"/>
                    </a:lnB>
                    <a:solidFill>
                      <a:srgbClr val="FFFFFF"/>
                    </a:solidFill>
                  </a:tcPr>
                </a:tc>
                <a:extLst>
                  <a:ext uri="{0D108BD9-81ED-4DB2-BD59-A6C34878D82A}">
                    <a16:rowId xmlns:a16="http://schemas.microsoft.com/office/drawing/2014/main" val="2925973538"/>
                  </a:ext>
                </a:extLst>
              </a:tr>
              <a:tr h="0">
                <a:tc>
                  <a:txBody>
                    <a:bodyPr/>
                    <a:lstStyle/>
                    <a:p>
                      <a:pPr algn="l"/>
                      <a:r>
                        <a:rPr lang="en-US" b="0">
                          <a:effectLst/>
                          <a:latin typeface="Source Sans Pro" panose="020B0503030403020204" pitchFamily="34" charset="0"/>
                        </a:rPr>
                        <a:t>External</a:t>
                      </a:r>
                    </a:p>
                  </a:txBody>
                  <a:tcPr marL="101600" marR="101600" marT="25400" marB="25400" anchor="ctr">
                    <a:lnL w="6350" cap="flat" cmpd="sng" algn="ctr">
                      <a:solidFill>
                        <a:srgbClr val="E5E7E8"/>
                      </a:solidFill>
                      <a:prstDash val="solid"/>
                      <a:round/>
                      <a:headEnd type="none" w="med" len="med"/>
                      <a:tailEnd type="none" w="med" len="med"/>
                    </a:lnL>
                    <a:lnR w="6350" cap="flat" cmpd="sng" algn="ctr">
                      <a:solidFill>
                        <a:srgbClr val="E5E7E8"/>
                      </a:solidFill>
                      <a:prstDash val="solid"/>
                      <a:round/>
                      <a:headEnd type="none" w="med" len="med"/>
                      <a:tailEnd type="none" w="med" len="med"/>
                    </a:lnR>
                    <a:lnT w="6350" cap="flat" cmpd="sng" algn="ctr">
                      <a:solidFill>
                        <a:srgbClr val="E5E7E8"/>
                      </a:solidFill>
                      <a:prstDash val="solid"/>
                      <a:round/>
                      <a:headEnd type="none" w="med" len="med"/>
                      <a:tailEnd type="none" w="med" len="med"/>
                    </a:lnT>
                    <a:lnB w="6350" cap="flat" cmpd="sng" algn="ctr">
                      <a:solidFill>
                        <a:srgbClr val="E5E7E8"/>
                      </a:solidFill>
                      <a:prstDash val="solid"/>
                      <a:round/>
                      <a:headEnd type="none" w="med" len="med"/>
                      <a:tailEnd type="none" w="med" len="med"/>
                    </a:lnB>
                    <a:solidFill>
                      <a:srgbClr val="FFFFFF"/>
                    </a:solidFill>
                  </a:tcPr>
                </a:tc>
                <a:tc>
                  <a:txBody>
                    <a:bodyPr/>
                    <a:lstStyle/>
                    <a:p>
                      <a:pPr algn="l"/>
                      <a:r>
                        <a:rPr lang="en-US" b="0">
                          <a:effectLst/>
                          <a:latin typeface="Source Sans Pro" panose="020B0503030403020204" pitchFamily="34" charset="0"/>
                        </a:rPr>
                        <a:t>0.7</a:t>
                      </a:r>
                    </a:p>
                  </a:txBody>
                  <a:tcPr marL="101600" marR="101600" marT="25400" marB="25400" anchor="ctr">
                    <a:lnL w="6350" cap="flat" cmpd="sng" algn="ctr">
                      <a:solidFill>
                        <a:srgbClr val="E5E7E8"/>
                      </a:solidFill>
                      <a:prstDash val="solid"/>
                      <a:round/>
                      <a:headEnd type="none" w="med" len="med"/>
                      <a:tailEnd type="none" w="med" len="med"/>
                    </a:lnL>
                    <a:lnR w="6350" cap="flat" cmpd="sng" algn="ctr">
                      <a:solidFill>
                        <a:srgbClr val="E5E7E8"/>
                      </a:solidFill>
                      <a:prstDash val="solid"/>
                      <a:round/>
                      <a:headEnd type="none" w="med" len="med"/>
                      <a:tailEnd type="none" w="med" len="med"/>
                    </a:lnR>
                    <a:lnT w="6350" cap="flat" cmpd="sng" algn="ctr">
                      <a:solidFill>
                        <a:srgbClr val="E5E7E8"/>
                      </a:solidFill>
                      <a:prstDash val="solid"/>
                      <a:round/>
                      <a:headEnd type="none" w="med" len="med"/>
                      <a:tailEnd type="none" w="med" len="med"/>
                    </a:lnT>
                    <a:lnB w="6350" cap="flat" cmpd="sng" algn="ctr">
                      <a:solidFill>
                        <a:srgbClr val="E5E7E8"/>
                      </a:solidFill>
                      <a:prstDash val="solid"/>
                      <a:round/>
                      <a:headEnd type="none" w="med" len="med"/>
                      <a:tailEnd type="none" w="med" len="med"/>
                    </a:lnB>
                    <a:solidFill>
                      <a:srgbClr val="FFFFFF"/>
                    </a:solidFill>
                  </a:tcPr>
                </a:tc>
                <a:tc>
                  <a:txBody>
                    <a:bodyPr/>
                    <a:lstStyle/>
                    <a:p>
                      <a:pPr algn="l"/>
                      <a:r>
                        <a:rPr lang="en-US" b="0" dirty="0">
                          <a:effectLst/>
                          <a:latin typeface="Source Sans Pro" panose="020B0503030403020204" pitchFamily="34" charset="0"/>
                        </a:rPr>
                        <a:t>0.4</a:t>
                      </a:r>
                    </a:p>
                  </a:txBody>
                  <a:tcPr marL="101600" marR="101600" marT="25400" marB="25400" anchor="ctr">
                    <a:lnL w="6350" cap="flat" cmpd="sng" algn="ctr">
                      <a:solidFill>
                        <a:srgbClr val="E5E7E8"/>
                      </a:solidFill>
                      <a:prstDash val="solid"/>
                      <a:round/>
                      <a:headEnd type="none" w="med" len="med"/>
                      <a:tailEnd type="none" w="med" len="med"/>
                    </a:lnL>
                    <a:lnR w="6350" cap="flat" cmpd="sng" algn="ctr">
                      <a:solidFill>
                        <a:srgbClr val="E5E7E8"/>
                      </a:solidFill>
                      <a:prstDash val="solid"/>
                      <a:round/>
                      <a:headEnd type="none" w="med" len="med"/>
                      <a:tailEnd type="none" w="med" len="med"/>
                    </a:lnR>
                    <a:lnT w="6350" cap="flat" cmpd="sng" algn="ctr">
                      <a:solidFill>
                        <a:srgbClr val="E5E7E8"/>
                      </a:solidFill>
                      <a:prstDash val="solid"/>
                      <a:round/>
                      <a:headEnd type="none" w="med" len="med"/>
                      <a:tailEnd type="none" w="med" len="med"/>
                    </a:lnT>
                    <a:lnB w="6350" cap="flat" cmpd="sng" algn="ctr">
                      <a:solidFill>
                        <a:srgbClr val="E5E7E8"/>
                      </a:solidFill>
                      <a:prstDash val="solid"/>
                      <a:round/>
                      <a:headEnd type="none" w="med" len="med"/>
                      <a:tailEnd type="none" w="med" len="med"/>
                    </a:lnB>
                    <a:solidFill>
                      <a:srgbClr val="FFFFFF"/>
                    </a:solidFill>
                  </a:tcPr>
                </a:tc>
                <a:extLst>
                  <a:ext uri="{0D108BD9-81ED-4DB2-BD59-A6C34878D82A}">
                    <a16:rowId xmlns:a16="http://schemas.microsoft.com/office/drawing/2014/main" val="909138604"/>
                  </a:ext>
                </a:extLst>
              </a:tr>
            </a:tbl>
          </a:graphicData>
        </a:graphic>
      </p:graphicFrame>
      <p:sp>
        <p:nvSpPr>
          <p:cNvPr id="6" name="Rectangle 1">
            <a:extLst>
              <a:ext uri="{FF2B5EF4-FFF2-40B4-BE49-F238E27FC236}">
                <a16:creationId xmlns:a16="http://schemas.microsoft.com/office/drawing/2014/main" id="{2C796ABE-799A-4DAF-B928-6D226FE2A1F5}"/>
              </a:ext>
            </a:extLst>
          </p:cNvPr>
          <p:cNvSpPr>
            <a:spLocks noChangeArrowheads="1"/>
          </p:cNvSpPr>
          <p:nvPr/>
        </p:nvSpPr>
        <p:spPr bwMode="auto">
          <a:xfrm>
            <a:off x="797742" y="1989229"/>
            <a:ext cx="100584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a:ln>
                  <a:noFill/>
                </a:ln>
                <a:solidFill>
                  <a:schemeClr val="tx1"/>
                </a:solidFill>
                <a:effectLst/>
                <a:latin typeface="Arial" panose="020B0604020202020204" pitchFamily="34" charset="0"/>
              </a:rPr>
            </a:b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9" name="TextBox 8">
            <a:extLst>
              <a:ext uri="{FF2B5EF4-FFF2-40B4-BE49-F238E27FC236}">
                <a16:creationId xmlns:a16="http://schemas.microsoft.com/office/drawing/2014/main" id="{84A16DE8-ADEF-462F-B7B3-98F7A775720A}"/>
              </a:ext>
            </a:extLst>
          </p:cNvPr>
          <p:cNvSpPr txBox="1"/>
          <p:nvPr/>
        </p:nvSpPr>
        <p:spPr>
          <a:xfrm>
            <a:off x="263164" y="2891246"/>
            <a:ext cx="9614262" cy="3487750"/>
          </a:xfrm>
          <a:prstGeom prst="rect">
            <a:avLst/>
          </a:prstGeom>
          <a:noFill/>
        </p:spPr>
        <p:txBody>
          <a:bodyPr wrap="square" rtlCol="0">
            <a:spAutoFit/>
          </a:bodyPr>
          <a:lstStyle/>
          <a:p>
            <a:pPr marL="342900" indent="-342900">
              <a:buFont typeface="Arial" panose="020B0604020202020204" pitchFamily="34" charset="0"/>
              <a:buChar char="•"/>
            </a:pPr>
            <a:r>
              <a:rPr lang="en-US" dirty="0"/>
              <a:t>There are three primary constraints that stop us from going with the obvious choice allocating our funds to simply hard external skills and soft internal skills.</a:t>
            </a:r>
          </a:p>
          <a:p>
            <a:pPr marL="342900" indent="-342900">
              <a:buFont typeface="Arial" panose="020B0604020202020204" pitchFamily="34" charset="0"/>
              <a:buChar char="•"/>
            </a:pPr>
            <a:endParaRPr lang="en-US" dirty="0"/>
          </a:p>
          <a:p>
            <a:pPr marL="342900" indent="-342900">
              <a:buFont typeface="Arial" panose="020B0604020202020204" pitchFamily="34" charset="0"/>
              <a:buChar char="•"/>
            </a:pPr>
            <a:r>
              <a:rPr lang="en-US" dirty="0"/>
              <a:t>Those constraints are:</a:t>
            </a:r>
          </a:p>
          <a:p>
            <a:pPr marL="852312" lvl="1" indent="-342900">
              <a:buFont typeface="Arial" panose="020B0604020202020204" pitchFamily="34" charset="0"/>
              <a:buChar char="•"/>
            </a:pPr>
            <a:r>
              <a:rPr lang="en-US" dirty="0"/>
              <a:t>1. The hard skills must see an increase in $20,000 in total net productivity</a:t>
            </a:r>
          </a:p>
          <a:p>
            <a:pPr marL="852312" lvl="1" indent="-342900">
              <a:buFont typeface="Arial" panose="020B0604020202020204" pitchFamily="34" charset="0"/>
              <a:buChar char="•"/>
            </a:pPr>
            <a:r>
              <a:rPr lang="en-US" dirty="0"/>
              <a:t>2. The soft skills must see an increase in $12,000 in total net productivity </a:t>
            </a:r>
          </a:p>
          <a:p>
            <a:pPr marL="852312" lvl="1" indent="-342900">
              <a:buFont typeface="Arial" panose="020B0604020202020204" pitchFamily="34" charset="0"/>
              <a:buChar char="•"/>
            </a:pPr>
            <a:r>
              <a:rPr lang="en-US" dirty="0"/>
              <a:t>3. The internal program must be at least 60% of our total gains</a:t>
            </a:r>
          </a:p>
          <a:p>
            <a:pPr marL="852312" lvl="1" indent="-342900">
              <a:buFont typeface="Arial" panose="020B0604020202020204" pitchFamily="34" charset="0"/>
              <a:buChar char="•"/>
            </a:pPr>
            <a:endParaRPr lang="en-US" dirty="0"/>
          </a:p>
          <a:p>
            <a:pPr marL="342900" indent="-342900">
              <a:buFont typeface="Arial" panose="020B0604020202020204" pitchFamily="34" charset="0"/>
              <a:buChar char="•"/>
            </a:pPr>
            <a:r>
              <a:rPr lang="en-US" dirty="0"/>
              <a:t>We have 4 primary variable to work with HI(Hard Internal), HE (Hard External), SI (Soft External), and Si (Soft Internal)</a:t>
            </a:r>
          </a:p>
          <a:p>
            <a:endParaRPr lang="en-US" dirty="0"/>
          </a:p>
        </p:txBody>
      </p:sp>
    </p:spTree>
    <p:extLst>
      <p:ext uri="{BB962C8B-B14F-4D97-AF65-F5344CB8AC3E}">
        <p14:creationId xmlns:p14="http://schemas.microsoft.com/office/powerpoint/2010/main" val="199006078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219826" y="7163710"/>
            <a:ext cx="3657600" cy="442700"/>
          </a:xfrm>
          <a:prstGeom prst="rect">
            <a:avLst/>
          </a:prstGeom>
        </p:spPr>
      </p:pic>
      <p:sp>
        <p:nvSpPr>
          <p:cNvPr id="3" name="Title 2"/>
          <p:cNvSpPr>
            <a:spLocks noGrp="1"/>
          </p:cNvSpPr>
          <p:nvPr>
            <p:ph type="title"/>
          </p:nvPr>
        </p:nvSpPr>
        <p:spPr>
          <a:xfrm>
            <a:off x="0" y="-1"/>
            <a:ext cx="10058400" cy="1256145"/>
          </a:xfrm>
          <a:ln>
            <a:solidFill>
              <a:srgbClr val="981E32"/>
            </a:solidFill>
          </a:ln>
        </p:spPr>
        <p:txBody>
          <a:bodyPr>
            <a:normAutofit/>
          </a:bodyPr>
          <a:lstStyle/>
          <a:p>
            <a:pPr>
              <a:lnSpc>
                <a:spcPct val="100000"/>
              </a:lnSpc>
              <a:spcBef>
                <a:spcPts val="0"/>
              </a:spcBef>
            </a:pPr>
            <a:r>
              <a:rPr lang="en-US" sz="3600" dirty="0">
                <a:latin typeface="Garamond" panose="02020404030301010803" pitchFamily="18" charset="0"/>
              </a:rPr>
              <a:t>Measurement</a:t>
            </a:r>
            <a:br>
              <a:rPr lang="en-US" sz="3600" dirty="0">
                <a:latin typeface="Garamond" panose="02020404030301010803" pitchFamily="18" charset="0"/>
              </a:rPr>
            </a:br>
            <a:r>
              <a:rPr lang="en-US" sz="1800" dirty="0">
                <a:latin typeface="Garamond" panose="02020404030301010803" pitchFamily="18" charset="0"/>
              </a:rPr>
              <a:t>Describe the anticipated effects of your strategy and how you will measure them</a:t>
            </a:r>
          </a:p>
        </p:txBody>
      </p:sp>
      <p:sp>
        <p:nvSpPr>
          <p:cNvPr id="4" name="Content Placeholder 3"/>
          <p:cNvSpPr>
            <a:spLocks noGrp="1"/>
          </p:cNvSpPr>
          <p:nvPr>
            <p:ph idx="1"/>
          </p:nvPr>
        </p:nvSpPr>
        <p:spPr>
          <a:xfrm>
            <a:off x="0" y="1256145"/>
            <a:ext cx="10058400" cy="5781964"/>
          </a:xfrm>
        </p:spPr>
        <p:txBody>
          <a:bodyPr>
            <a:noAutofit/>
          </a:bodyPr>
          <a:lstStyle/>
          <a:p>
            <a:pPr>
              <a:lnSpc>
                <a:spcPct val="100000"/>
              </a:lnSpc>
              <a:spcBef>
                <a:spcPts val="0"/>
              </a:spcBef>
            </a:pPr>
            <a:r>
              <a:rPr lang="en-US" sz="2000" dirty="0"/>
              <a:t>Using what we have learned we can use linear regression with the four dependent variables under the three specific constraints to attempt to measure our results.</a:t>
            </a:r>
          </a:p>
          <a:p>
            <a:pPr>
              <a:lnSpc>
                <a:spcPct val="100000"/>
              </a:lnSpc>
              <a:spcBef>
                <a:spcPts val="0"/>
              </a:spcBef>
            </a:pPr>
            <a:endParaRPr lang="en-US" sz="2000" dirty="0"/>
          </a:p>
          <a:p>
            <a:pPr>
              <a:lnSpc>
                <a:spcPct val="100000"/>
              </a:lnSpc>
              <a:spcBef>
                <a:spcPts val="0"/>
              </a:spcBef>
            </a:pPr>
            <a:r>
              <a:rPr lang="en-US" sz="2000" dirty="0"/>
              <a:t>Our dependent variable being HI, HE, SI, SE as described in the previous slide.</a:t>
            </a:r>
          </a:p>
          <a:p>
            <a:pPr>
              <a:lnSpc>
                <a:spcPct val="100000"/>
              </a:lnSpc>
              <a:spcBef>
                <a:spcPts val="0"/>
              </a:spcBef>
            </a:pPr>
            <a:endParaRPr lang="en-US" sz="2000" dirty="0"/>
          </a:p>
          <a:p>
            <a:pPr>
              <a:lnSpc>
                <a:spcPct val="100000"/>
              </a:lnSpc>
              <a:spcBef>
                <a:spcPts val="0"/>
              </a:spcBef>
            </a:pPr>
            <a:r>
              <a:rPr lang="en-US" sz="2000" dirty="0"/>
              <a:t>Our constraints being HI+HE &gt;= $20,000 , SI+SE &gt;= $12,000 , and (SI+SE)*0.6 .= SI+SE+HI+HE</a:t>
            </a:r>
          </a:p>
          <a:p>
            <a:pPr>
              <a:lnSpc>
                <a:spcPct val="100000"/>
              </a:lnSpc>
              <a:spcBef>
                <a:spcPts val="0"/>
              </a:spcBef>
            </a:pPr>
            <a:endParaRPr lang="en-US" sz="2000" dirty="0"/>
          </a:p>
        </p:txBody>
      </p:sp>
      <p:graphicFrame>
        <p:nvGraphicFramePr>
          <p:cNvPr id="5" name="Table 4">
            <a:extLst>
              <a:ext uri="{FF2B5EF4-FFF2-40B4-BE49-F238E27FC236}">
                <a16:creationId xmlns:a16="http://schemas.microsoft.com/office/drawing/2014/main" id="{42C831FB-90C3-424F-9EB5-6C7BB93628A3}"/>
              </a:ext>
            </a:extLst>
          </p:cNvPr>
          <p:cNvGraphicFramePr>
            <a:graphicFrameLocks noGrp="1"/>
          </p:cNvGraphicFramePr>
          <p:nvPr>
            <p:extLst>
              <p:ext uri="{D42A27DB-BD31-4B8C-83A1-F6EECF244321}">
                <p14:modId xmlns:p14="http://schemas.microsoft.com/office/powerpoint/2010/main" val="2530234678"/>
              </p:ext>
            </p:extLst>
          </p:nvPr>
        </p:nvGraphicFramePr>
        <p:xfrm>
          <a:off x="309155" y="3322660"/>
          <a:ext cx="7950200" cy="3778250"/>
        </p:xfrm>
        <a:graphic>
          <a:graphicData uri="http://schemas.openxmlformats.org/drawingml/2006/table">
            <a:tbl>
              <a:tblPr>
                <a:tableStyleId>{5C22544A-7EE6-4342-B048-85BDC9FD1C3A}</a:tableStyleId>
              </a:tblPr>
              <a:tblGrid>
                <a:gridCol w="3187700">
                  <a:extLst>
                    <a:ext uri="{9D8B030D-6E8A-4147-A177-3AD203B41FA5}">
                      <a16:colId xmlns:a16="http://schemas.microsoft.com/office/drawing/2014/main" val="1363780708"/>
                    </a:ext>
                  </a:extLst>
                </a:gridCol>
                <a:gridCol w="800100">
                  <a:extLst>
                    <a:ext uri="{9D8B030D-6E8A-4147-A177-3AD203B41FA5}">
                      <a16:colId xmlns:a16="http://schemas.microsoft.com/office/drawing/2014/main" val="1276628653"/>
                    </a:ext>
                  </a:extLst>
                </a:gridCol>
                <a:gridCol w="901700">
                  <a:extLst>
                    <a:ext uri="{9D8B030D-6E8A-4147-A177-3AD203B41FA5}">
                      <a16:colId xmlns:a16="http://schemas.microsoft.com/office/drawing/2014/main" val="218659657"/>
                    </a:ext>
                  </a:extLst>
                </a:gridCol>
                <a:gridCol w="685800">
                  <a:extLst>
                    <a:ext uri="{9D8B030D-6E8A-4147-A177-3AD203B41FA5}">
                      <a16:colId xmlns:a16="http://schemas.microsoft.com/office/drawing/2014/main" val="1504571106"/>
                    </a:ext>
                  </a:extLst>
                </a:gridCol>
                <a:gridCol w="533400">
                  <a:extLst>
                    <a:ext uri="{9D8B030D-6E8A-4147-A177-3AD203B41FA5}">
                      <a16:colId xmlns:a16="http://schemas.microsoft.com/office/drawing/2014/main" val="815293958"/>
                    </a:ext>
                  </a:extLst>
                </a:gridCol>
                <a:gridCol w="482600">
                  <a:extLst>
                    <a:ext uri="{9D8B030D-6E8A-4147-A177-3AD203B41FA5}">
                      <a16:colId xmlns:a16="http://schemas.microsoft.com/office/drawing/2014/main" val="1658398062"/>
                    </a:ext>
                  </a:extLst>
                </a:gridCol>
                <a:gridCol w="558800">
                  <a:extLst>
                    <a:ext uri="{9D8B030D-6E8A-4147-A177-3AD203B41FA5}">
                      <a16:colId xmlns:a16="http://schemas.microsoft.com/office/drawing/2014/main" val="2236550892"/>
                    </a:ext>
                  </a:extLst>
                </a:gridCol>
                <a:gridCol w="800100">
                  <a:extLst>
                    <a:ext uri="{9D8B030D-6E8A-4147-A177-3AD203B41FA5}">
                      <a16:colId xmlns:a16="http://schemas.microsoft.com/office/drawing/2014/main" val="2936966335"/>
                    </a:ext>
                  </a:extLst>
                </a:gridCol>
              </a:tblGrid>
              <a:tr h="196850">
                <a:tc>
                  <a:txBody>
                    <a:bodyPr/>
                    <a:lstStyle/>
                    <a:p>
                      <a:pPr algn="l" fontAlgn="b"/>
                      <a:r>
                        <a:rPr lang="en-US" sz="1200" u="none" strike="noStrike">
                          <a:effectLst/>
                        </a:rPr>
                        <a:t>Business Analytics Capstone</a:t>
                      </a:r>
                      <a:endParaRPr lang="en-US" sz="1200" b="1" i="0" u="none" strike="noStrike">
                        <a:effectLst/>
                        <a:latin typeface="Arial" panose="020B0604020202020204" pitchFamily="34" charset="0"/>
                      </a:endParaRPr>
                    </a:p>
                  </a:txBody>
                  <a:tcPr marL="6350" marR="6350" marT="6350" marB="0" anchor="b"/>
                </a:tc>
                <a:tc>
                  <a:txBody>
                    <a:bodyPr/>
                    <a:lstStyle/>
                    <a:p>
                      <a:pPr algn="l" fontAlgn="b"/>
                      <a:endParaRPr lang="en-US" sz="1200" b="0" i="0" u="none" strike="noStrike">
                        <a:effectLst/>
                        <a:latin typeface="Arial" panose="020B0604020202020204" pitchFamily="34" charset="0"/>
                      </a:endParaRPr>
                    </a:p>
                  </a:txBody>
                  <a:tcPr marL="6350" marR="6350" marT="6350" marB="0" anchor="b"/>
                </a:tc>
                <a:tc>
                  <a:txBody>
                    <a:bodyPr/>
                    <a:lstStyle/>
                    <a:p>
                      <a:pPr algn="l" fontAlgn="b"/>
                      <a:endParaRPr lang="en-US" sz="1200" b="0" i="0" u="none" strike="noStrike">
                        <a:effectLst/>
                        <a:latin typeface="Arial" panose="020B0604020202020204" pitchFamily="34" charset="0"/>
                      </a:endParaRPr>
                    </a:p>
                  </a:txBody>
                  <a:tcPr marL="6350" marR="6350" marT="6350" marB="0" anchor="b"/>
                </a:tc>
                <a:tc>
                  <a:txBody>
                    <a:bodyPr/>
                    <a:lstStyle/>
                    <a:p>
                      <a:pPr algn="r" fontAlgn="b"/>
                      <a:endParaRPr lang="en-US" sz="1200" b="0" i="0" u="none" strike="noStrike">
                        <a:effectLst/>
                        <a:latin typeface="Arial" panose="020B0604020202020204" pitchFamily="34" charset="0"/>
                      </a:endParaRPr>
                    </a:p>
                  </a:txBody>
                  <a:tcPr marL="6350" marR="6350" marT="6350" marB="0" anchor="b"/>
                </a:tc>
                <a:tc>
                  <a:txBody>
                    <a:bodyPr/>
                    <a:lstStyle/>
                    <a:p>
                      <a:pPr algn="l" fontAlgn="b"/>
                      <a:endParaRPr lang="en-US" sz="1200" b="0" i="0" u="none" strike="noStrike">
                        <a:effectLst/>
                        <a:latin typeface="Arial" panose="020B0604020202020204" pitchFamily="34" charset="0"/>
                      </a:endParaRPr>
                    </a:p>
                  </a:txBody>
                  <a:tcPr marL="6350" marR="6350" marT="6350" marB="0" anchor="b"/>
                </a:tc>
                <a:tc>
                  <a:txBody>
                    <a:bodyPr/>
                    <a:lstStyle/>
                    <a:p>
                      <a:pPr algn="l" fontAlgn="b"/>
                      <a:endParaRPr lang="en-US" sz="1200" b="0" i="0" u="none" strike="noStrike">
                        <a:effectLst/>
                        <a:latin typeface="Arial" panose="020B0604020202020204" pitchFamily="34" charset="0"/>
                      </a:endParaRPr>
                    </a:p>
                  </a:txBody>
                  <a:tcPr marL="6350" marR="6350" marT="6350" marB="0" anchor="b"/>
                </a:tc>
                <a:tc>
                  <a:txBody>
                    <a:bodyPr/>
                    <a:lstStyle/>
                    <a:p>
                      <a:pPr algn="l" fontAlgn="b"/>
                      <a:endParaRPr lang="en-US" sz="1200" b="0" i="0" u="none" strike="noStrike">
                        <a:effectLst/>
                        <a:latin typeface="Arial" panose="020B0604020202020204" pitchFamily="34" charset="0"/>
                      </a:endParaRPr>
                    </a:p>
                  </a:txBody>
                  <a:tcPr marL="6350" marR="6350" marT="6350" marB="0" anchor="b"/>
                </a:tc>
                <a:tc>
                  <a:txBody>
                    <a:bodyPr/>
                    <a:lstStyle/>
                    <a:p>
                      <a:pPr algn="l" fontAlgn="b"/>
                      <a:endParaRPr lang="en-US" sz="1200" b="0" i="0" u="none" strike="noStrike">
                        <a:effectLst/>
                        <a:latin typeface="Arial" panose="020B0604020202020204" pitchFamily="34" charset="0"/>
                      </a:endParaRPr>
                    </a:p>
                  </a:txBody>
                  <a:tcPr marL="6350" marR="6350" marT="6350" marB="0" anchor="b"/>
                </a:tc>
                <a:extLst>
                  <a:ext uri="{0D108BD9-81ED-4DB2-BD59-A6C34878D82A}">
                    <a16:rowId xmlns:a16="http://schemas.microsoft.com/office/drawing/2014/main" val="2389738691"/>
                  </a:ext>
                </a:extLst>
              </a:tr>
              <a:tr h="196850">
                <a:tc>
                  <a:txBody>
                    <a:bodyPr/>
                    <a:lstStyle/>
                    <a:p>
                      <a:pPr algn="l" fontAlgn="b"/>
                      <a:r>
                        <a:rPr lang="en-US" sz="1200" u="none" strike="noStrike">
                          <a:effectLst/>
                        </a:rPr>
                        <a:t>Application Exercise 3</a:t>
                      </a:r>
                      <a:endParaRPr lang="en-US" sz="1200" b="1" i="0" u="none" strike="noStrike">
                        <a:effectLst/>
                        <a:latin typeface="Arial" panose="020B0604020202020204" pitchFamily="34" charset="0"/>
                      </a:endParaRPr>
                    </a:p>
                  </a:txBody>
                  <a:tcPr marL="6350" marR="6350" marT="6350" marB="0" anchor="b"/>
                </a:tc>
                <a:tc>
                  <a:txBody>
                    <a:bodyPr/>
                    <a:lstStyle/>
                    <a:p>
                      <a:pPr algn="l" fontAlgn="b"/>
                      <a:endParaRPr lang="en-US" sz="1200" b="0" i="0" u="none" strike="noStrike">
                        <a:effectLst/>
                        <a:latin typeface="Arial" panose="020B0604020202020204" pitchFamily="34" charset="0"/>
                      </a:endParaRPr>
                    </a:p>
                  </a:txBody>
                  <a:tcPr marL="6350" marR="6350" marT="6350" marB="0" anchor="b"/>
                </a:tc>
                <a:tc>
                  <a:txBody>
                    <a:bodyPr/>
                    <a:lstStyle/>
                    <a:p>
                      <a:pPr algn="l" fontAlgn="b"/>
                      <a:endParaRPr lang="en-US" sz="1200" b="0" i="0" u="none" strike="noStrike">
                        <a:effectLst/>
                        <a:latin typeface="Arial" panose="020B0604020202020204" pitchFamily="34" charset="0"/>
                      </a:endParaRPr>
                    </a:p>
                  </a:txBody>
                  <a:tcPr marL="6350" marR="6350" marT="6350" marB="0" anchor="b"/>
                </a:tc>
                <a:tc>
                  <a:txBody>
                    <a:bodyPr/>
                    <a:lstStyle/>
                    <a:p>
                      <a:pPr algn="r" fontAlgn="b"/>
                      <a:endParaRPr lang="en-US" sz="1200" b="0" i="0" u="none" strike="noStrike">
                        <a:effectLst/>
                        <a:latin typeface="Arial" panose="020B0604020202020204" pitchFamily="34" charset="0"/>
                      </a:endParaRPr>
                    </a:p>
                  </a:txBody>
                  <a:tcPr marL="6350" marR="6350" marT="6350" marB="0" anchor="b"/>
                </a:tc>
                <a:tc>
                  <a:txBody>
                    <a:bodyPr/>
                    <a:lstStyle/>
                    <a:p>
                      <a:pPr algn="l" fontAlgn="b"/>
                      <a:endParaRPr lang="en-US" sz="1200" b="0" i="0" u="none" strike="noStrike">
                        <a:effectLst/>
                        <a:latin typeface="Arial" panose="020B0604020202020204" pitchFamily="34" charset="0"/>
                      </a:endParaRPr>
                    </a:p>
                  </a:txBody>
                  <a:tcPr marL="6350" marR="6350" marT="6350" marB="0" anchor="b"/>
                </a:tc>
                <a:tc>
                  <a:txBody>
                    <a:bodyPr/>
                    <a:lstStyle/>
                    <a:p>
                      <a:pPr algn="l" fontAlgn="b"/>
                      <a:endParaRPr lang="en-US" sz="1200" b="0" i="0" u="none" strike="noStrike">
                        <a:effectLst/>
                        <a:latin typeface="Arial" panose="020B0604020202020204" pitchFamily="34" charset="0"/>
                      </a:endParaRPr>
                    </a:p>
                  </a:txBody>
                  <a:tcPr marL="6350" marR="6350" marT="6350" marB="0" anchor="b"/>
                </a:tc>
                <a:tc>
                  <a:txBody>
                    <a:bodyPr/>
                    <a:lstStyle/>
                    <a:p>
                      <a:pPr algn="l" fontAlgn="b"/>
                      <a:endParaRPr lang="en-US" sz="1200" b="0" i="0" u="none" strike="noStrike">
                        <a:effectLst/>
                        <a:latin typeface="Arial" panose="020B0604020202020204" pitchFamily="34" charset="0"/>
                      </a:endParaRPr>
                    </a:p>
                  </a:txBody>
                  <a:tcPr marL="6350" marR="6350" marT="6350" marB="0" anchor="b"/>
                </a:tc>
                <a:tc>
                  <a:txBody>
                    <a:bodyPr/>
                    <a:lstStyle/>
                    <a:p>
                      <a:pPr algn="l" fontAlgn="b"/>
                      <a:endParaRPr lang="en-US" sz="1200" b="0" i="0" u="none" strike="noStrike">
                        <a:effectLst/>
                        <a:latin typeface="Arial" panose="020B0604020202020204" pitchFamily="34" charset="0"/>
                      </a:endParaRPr>
                    </a:p>
                  </a:txBody>
                  <a:tcPr marL="6350" marR="6350" marT="6350" marB="0" anchor="b"/>
                </a:tc>
                <a:extLst>
                  <a:ext uri="{0D108BD9-81ED-4DB2-BD59-A6C34878D82A}">
                    <a16:rowId xmlns:a16="http://schemas.microsoft.com/office/drawing/2014/main" val="3870435998"/>
                  </a:ext>
                </a:extLst>
              </a:tr>
              <a:tr h="196850">
                <a:tc>
                  <a:txBody>
                    <a:bodyPr/>
                    <a:lstStyle/>
                    <a:p>
                      <a:pPr algn="l" fontAlgn="b"/>
                      <a:endParaRPr lang="en-US" sz="1200" b="0" i="0" u="none" strike="noStrike">
                        <a:effectLst/>
                        <a:latin typeface="Arial" panose="020B0604020202020204" pitchFamily="34" charset="0"/>
                      </a:endParaRPr>
                    </a:p>
                  </a:txBody>
                  <a:tcPr marL="6350" marR="6350" marT="6350" marB="0" anchor="b"/>
                </a:tc>
                <a:tc>
                  <a:txBody>
                    <a:bodyPr/>
                    <a:lstStyle/>
                    <a:p>
                      <a:pPr algn="l" fontAlgn="b"/>
                      <a:endParaRPr lang="en-US" sz="1200" b="0" i="0" u="none" strike="noStrike">
                        <a:effectLst/>
                        <a:latin typeface="Arial" panose="020B0604020202020204" pitchFamily="34" charset="0"/>
                      </a:endParaRPr>
                    </a:p>
                  </a:txBody>
                  <a:tcPr marL="6350" marR="6350" marT="6350" marB="0" anchor="b"/>
                </a:tc>
                <a:tc>
                  <a:txBody>
                    <a:bodyPr/>
                    <a:lstStyle/>
                    <a:p>
                      <a:pPr algn="l" fontAlgn="b"/>
                      <a:endParaRPr lang="en-US" sz="1200" b="0" i="0" u="none" strike="noStrike">
                        <a:effectLst/>
                        <a:latin typeface="Arial" panose="020B0604020202020204" pitchFamily="34" charset="0"/>
                      </a:endParaRPr>
                    </a:p>
                  </a:txBody>
                  <a:tcPr marL="6350" marR="6350" marT="6350" marB="0" anchor="b"/>
                </a:tc>
                <a:tc>
                  <a:txBody>
                    <a:bodyPr/>
                    <a:lstStyle/>
                    <a:p>
                      <a:pPr algn="r" fontAlgn="b"/>
                      <a:endParaRPr lang="en-US" sz="1200" b="0" i="0" u="none" strike="noStrike">
                        <a:effectLst/>
                        <a:latin typeface="Arial" panose="020B0604020202020204" pitchFamily="34" charset="0"/>
                      </a:endParaRPr>
                    </a:p>
                  </a:txBody>
                  <a:tcPr marL="6350" marR="6350" marT="6350" marB="0" anchor="b"/>
                </a:tc>
                <a:tc>
                  <a:txBody>
                    <a:bodyPr/>
                    <a:lstStyle/>
                    <a:p>
                      <a:pPr algn="l" fontAlgn="b"/>
                      <a:endParaRPr lang="en-US" sz="1200" b="0" i="0" u="none" strike="noStrike">
                        <a:effectLst/>
                        <a:latin typeface="Arial" panose="020B0604020202020204" pitchFamily="34" charset="0"/>
                      </a:endParaRPr>
                    </a:p>
                  </a:txBody>
                  <a:tcPr marL="6350" marR="6350" marT="6350" marB="0" anchor="b"/>
                </a:tc>
                <a:tc>
                  <a:txBody>
                    <a:bodyPr/>
                    <a:lstStyle/>
                    <a:p>
                      <a:pPr algn="l" fontAlgn="b"/>
                      <a:endParaRPr lang="en-US" sz="1200" b="0" i="0" u="none" strike="noStrike">
                        <a:effectLst/>
                        <a:latin typeface="Arial" panose="020B0604020202020204" pitchFamily="34" charset="0"/>
                      </a:endParaRPr>
                    </a:p>
                  </a:txBody>
                  <a:tcPr marL="6350" marR="6350" marT="6350" marB="0" anchor="b"/>
                </a:tc>
                <a:tc>
                  <a:txBody>
                    <a:bodyPr/>
                    <a:lstStyle/>
                    <a:p>
                      <a:pPr algn="l" fontAlgn="b"/>
                      <a:endParaRPr lang="en-US" sz="1200" b="0" i="0" u="none" strike="noStrike">
                        <a:effectLst/>
                        <a:latin typeface="Arial" panose="020B0604020202020204" pitchFamily="34" charset="0"/>
                      </a:endParaRPr>
                    </a:p>
                  </a:txBody>
                  <a:tcPr marL="6350" marR="6350" marT="6350" marB="0" anchor="b"/>
                </a:tc>
                <a:tc>
                  <a:txBody>
                    <a:bodyPr/>
                    <a:lstStyle/>
                    <a:p>
                      <a:pPr algn="l" fontAlgn="b"/>
                      <a:endParaRPr lang="en-US" sz="1200" b="0" i="0" u="none" strike="noStrike">
                        <a:effectLst/>
                        <a:latin typeface="Arial" panose="020B0604020202020204" pitchFamily="34" charset="0"/>
                      </a:endParaRPr>
                    </a:p>
                  </a:txBody>
                  <a:tcPr marL="6350" marR="6350" marT="6350" marB="0" anchor="b"/>
                </a:tc>
                <a:extLst>
                  <a:ext uri="{0D108BD9-81ED-4DB2-BD59-A6C34878D82A}">
                    <a16:rowId xmlns:a16="http://schemas.microsoft.com/office/drawing/2014/main" val="4268538209"/>
                  </a:ext>
                </a:extLst>
              </a:tr>
              <a:tr h="196850">
                <a:tc gridSpan="3">
                  <a:txBody>
                    <a:bodyPr/>
                    <a:lstStyle/>
                    <a:p>
                      <a:pPr algn="l" fontAlgn="b"/>
                      <a:r>
                        <a:rPr lang="en-US" sz="1200" u="none" strike="noStrike">
                          <a:effectLst/>
                        </a:rPr>
                        <a:t>Net Productivity Increase (in $ per $ spent on training)</a:t>
                      </a:r>
                      <a:endParaRPr lang="en-US" sz="1200" b="1" i="0" u="none" strike="noStrike">
                        <a:effectLst/>
                        <a:latin typeface="Arial" panose="020B0604020202020204" pitchFamily="34" charset="0"/>
                      </a:endParaRPr>
                    </a:p>
                  </a:txBody>
                  <a:tcPr marL="6350" marR="6350" marT="6350" marB="0" anchor="b"/>
                </a:tc>
                <a:tc hMerge="1">
                  <a:txBody>
                    <a:bodyPr/>
                    <a:lstStyle/>
                    <a:p>
                      <a:endParaRPr lang="en-US"/>
                    </a:p>
                  </a:txBody>
                  <a:tcPr/>
                </a:tc>
                <a:tc hMerge="1">
                  <a:txBody>
                    <a:bodyPr/>
                    <a:lstStyle/>
                    <a:p>
                      <a:endParaRPr lang="en-US"/>
                    </a:p>
                  </a:txBody>
                  <a:tcPr/>
                </a:tc>
                <a:tc>
                  <a:txBody>
                    <a:bodyPr/>
                    <a:lstStyle/>
                    <a:p>
                      <a:pPr algn="r" fontAlgn="b"/>
                      <a:endParaRPr lang="en-US" sz="1200" b="0" i="0" u="none" strike="noStrike">
                        <a:effectLst/>
                        <a:latin typeface="Arial" panose="020B0604020202020204" pitchFamily="34" charset="0"/>
                      </a:endParaRPr>
                    </a:p>
                  </a:txBody>
                  <a:tcPr marL="6350" marR="6350" marT="6350" marB="0" anchor="b"/>
                </a:tc>
                <a:tc gridSpan="4">
                  <a:txBody>
                    <a:bodyPr/>
                    <a:lstStyle/>
                    <a:p>
                      <a:pPr algn="l" fontAlgn="b"/>
                      <a:r>
                        <a:rPr lang="en-US" sz="1200" u="none" strike="noStrike">
                          <a:effectLst/>
                        </a:rPr>
                        <a:t>Total Net Productivity Increase </a:t>
                      </a:r>
                      <a:endParaRPr lang="en-US" sz="1200" b="1" i="0" u="none" strike="noStrike">
                        <a:effectLst/>
                        <a:latin typeface="Arial" panose="020B0604020202020204" pitchFamily="34" charset="0"/>
                      </a:endParaRPr>
                    </a:p>
                  </a:txBody>
                  <a:tcPr marL="6350" marR="6350" marT="6350" marB="0" anchor="b"/>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667590428"/>
                  </a:ext>
                </a:extLst>
              </a:tr>
              <a:tr h="203200">
                <a:tc>
                  <a:txBody>
                    <a:bodyPr/>
                    <a:lstStyle/>
                    <a:p>
                      <a:pPr algn="l" fontAlgn="b"/>
                      <a:r>
                        <a:rPr lang="en-US" sz="1200" u="none" strike="noStrike">
                          <a:effectLst/>
                        </a:rPr>
                        <a:t>Training</a:t>
                      </a:r>
                      <a:endParaRPr lang="en-US" sz="1200" b="1" i="0" u="none" strike="noStrike">
                        <a:effectLst/>
                        <a:latin typeface="Arial" panose="020B0604020202020204" pitchFamily="34" charset="0"/>
                      </a:endParaRPr>
                    </a:p>
                  </a:txBody>
                  <a:tcPr marL="6350" marR="6350" marT="6350" marB="0" anchor="b"/>
                </a:tc>
                <a:tc>
                  <a:txBody>
                    <a:bodyPr/>
                    <a:lstStyle/>
                    <a:p>
                      <a:pPr algn="ctr" fontAlgn="b"/>
                      <a:r>
                        <a:rPr lang="en-US" sz="1200" u="none" strike="noStrike">
                          <a:effectLst/>
                        </a:rPr>
                        <a:t>Hard Skills</a:t>
                      </a:r>
                      <a:endParaRPr lang="en-US" sz="1200" b="1" i="0" u="none" strike="noStrike">
                        <a:effectLst/>
                        <a:latin typeface="Arial" panose="020B0604020202020204" pitchFamily="34" charset="0"/>
                      </a:endParaRPr>
                    </a:p>
                  </a:txBody>
                  <a:tcPr marL="6350" marR="6350" marT="6350" marB="0" anchor="b"/>
                </a:tc>
                <a:tc>
                  <a:txBody>
                    <a:bodyPr/>
                    <a:lstStyle/>
                    <a:p>
                      <a:pPr algn="ctr" fontAlgn="b"/>
                      <a:r>
                        <a:rPr lang="en-US" sz="1200" u="none" strike="noStrike">
                          <a:effectLst/>
                        </a:rPr>
                        <a:t>Soft Skills</a:t>
                      </a:r>
                      <a:endParaRPr lang="en-US" sz="1200" b="1" i="0" u="none" strike="noStrike">
                        <a:effectLst/>
                        <a:latin typeface="Arial" panose="020B0604020202020204" pitchFamily="34" charset="0"/>
                      </a:endParaRPr>
                    </a:p>
                  </a:txBody>
                  <a:tcPr marL="6350" marR="6350" marT="6350" marB="0" anchor="b"/>
                </a:tc>
                <a:tc>
                  <a:txBody>
                    <a:bodyPr/>
                    <a:lstStyle/>
                    <a:p>
                      <a:pPr algn="r" fontAlgn="b"/>
                      <a:endParaRPr lang="en-US" sz="1200" b="0" i="0" u="none" strike="noStrike">
                        <a:effectLst/>
                        <a:latin typeface="Arial" panose="020B0604020202020204" pitchFamily="34" charset="0"/>
                      </a:endParaRPr>
                    </a:p>
                  </a:txBody>
                  <a:tcPr marL="6350" marR="6350" marT="6350" marB="0" anchor="b"/>
                </a:tc>
                <a:tc gridSpan="3">
                  <a:txBody>
                    <a:bodyPr/>
                    <a:lstStyle/>
                    <a:p>
                      <a:pPr algn="l" fontAlgn="b"/>
                      <a:r>
                        <a:rPr lang="en-US" sz="1200" u="none" strike="noStrike">
                          <a:effectLst/>
                        </a:rPr>
                        <a:t>(in $ thousands)</a:t>
                      </a:r>
                      <a:endParaRPr lang="en-US" sz="1200" b="1" i="0" u="none" strike="noStrike">
                        <a:effectLst/>
                        <a:latin typeface="Arial" panose="020B0604020202020204" pitchFamily="34" charset="0"/>
                      </a:endParaRPr>
                    </a:p>
                  </a:txBody>
                  <a:tcPr marL="6350" marR="6350" marT="6350" marB="0" anchor="b"/>
                </a:tc>
                <a:tc hMerge="1">
                  <a:txBody>
                    <a:bodyPr/>
                    <a:lstStyle/>
                    <a:p>
                      <a:endParaRPr lang="en-US"/>
                    </a:p>
                  </a:txBody>
                  <a:tcPr/>
                </a:tc>
                <a:tc hMerge="1">
                  <a:txBody>
                    <a:bodyPr/>
                    <a:lstStyle/>
                    <a:p>
                      <a:endParaRPr lang="en-US"/>
                    </a:p>
                  </a:txBody>
                  <a:tcPr/>
                </a:tc>
                <a:tc>
                  <a:txBody>
                    <a:bodyPr/>
                    <a:lstStyle/>
                    <a:p>
                      <a:pPr algn="l" fontAlgn="b"/>
                      <a:endParaRPr lang="en-US" sz="1200" b="0" i="0" u="none" strike="noStrike">
                        <a:effectLst/>
                        <a:latin typeface="Arial" panose="020B0604020202020204" pitchFamily="34" charset="0"/>
                      </a:endParaRPr>
                    </a:p>
                  </a:txBody>
                  <a:tcPr marL="6350" marR="6350" marT="6350" marB="0" anchor="b"/>
                </a:tc>
                <a:extLst>
                  <a:ext uri="{0D108BD9-81ED-4DB2-BD59-A6C34878D82A}">
                    <a16:rowId xmlns:a16="http://schemas.microsoft.com/office/drawing/2014/main" val="3209769488"/>
                  </a:ext>
                </a:extLst>
              </a:tr>
              <a:tr h="203200">
                <a:tc>
                  <a:txBody>
                    <a:bodyPr/>
                    <a:lstStyle/>
                    <a:p>
                      <a:pPr algn="l" fontAlgn="b"/>
                      <a:r>
                        <a:rPr lang="en-US" sz="1200" u="none" strike="noStrike">
                          <a:effectLst/>
                        </a:rPr>
                        <a:t>Internal</a:t>
                      </a:r>
                      <a:endParaRPr lang="en-US" sz="1200" b="1" i="0" u="none" strike="noStrike">
                        <a:effectLst/>
                        <a:latin typeface="Arial" panose="020B0604020202020204" pitchFamily="34" charset="0"/>
                      </a:endParaRPr>
                    </a:p>
                  </a:txBody>
                  <a:tcPr marL="6350" marR="6350" marT="6350" marB="0" anchor="b"/>
                </a:tc>
                <a:tc>
                  <a:txBody>
                    <a:bodyPr/>
                    <a:lstStyle/>
                    <a:p>
                      <a:pPr algn="ctr" fontAlgn="b"/>
                      <a:r>
                        <a:rPr lang="en-US" sz="1200" u="none" strike="noStrike">
                          <a:effectLst/>
                        </a:rPr>
                        <a:t>0.2 </a:t>
                      </a:r>
                      <a:endParaRPr lang="en-US" sz="1200" b="0" i="0" u="none" strike="noStrike">
                        <a:effectLst/>
                        <a:latin typeface="Arial" panose="020B0604020202020204" pitchFamily="34" charset="0"/>
                      </a:endParaRPr>
                    </a:p>
                  </a:txBody>
                  <a:tcPr marL="6350" marR="6350" marT="6350" marB="0" anchor="b"/>
                </a:tc>
                <a:tc>
                  <a:txBody>
                    <a:bodyPr/>
                    <a:lstStyle/>
                    <a:p>
                      <a:pPr algn="ctr" fontAlgn="b"/>
                      <a:r>
                        <a:rPr lang="en-US" sz="1200" u="none" strike="noStrike" dirty="0">
                          <a:effectLst/>
                        </a:rPr>
                        <a:t>0.6 </a:t>
                      </a:r>
                      <a:endParaRPr lang="en-US" sz="1200" b="0" i="0" u="none" strike="noStrike" dirty="0">
                        <a:effectLst/>
                        <a:latin typeface="Arial" panose="020B0604020202020204" pitchFamily="34" charset="0"/>
                      </a:endParaRPr>
                    </a:p>
                  </a:txBody>
                  <a:tcPr marL="6350" marR="6350" marT="6350" marB="0" anchor="b"/>
                </a:tc>
                <a:tc>
                  <a:txBody>
                    <a:bodyPr/>
                    <a:lstStyle/>
                    <a:p>
                      <a:pPr algn="r" fontAlgn="b"/>
                      <a:endParaRPr lang="en-US" sz="1200" b="0" i="0" u="none" strike="noStrike">
                        <a:effectLst/>
                        <a:latin typeface="Arial" panose="020B0604020202020204" pitchFamily="34" charset="0"/>
                      </a:endParaRPr>
                    </a:p>
                  </a:txBody>
                  <a:tcPr marL="6350" marR="6350" marT="6350" marB="0" anchor="b"/>
                </a:tc>
                <a:tc>
                  <a:txBody>
                    <a:bodyPr/>
                    <a:lstStyle/>
                    <a:p>
                      <a:pPr algn="l" fontAlgn="b"/>
                      <a:r>
                        <a:rPr lang="en-US" sz="1200" u="none" strike="noStrike">
                          <a:effectLst/>
                        </a:rPr>
                        <a:t> </a:t>
                      </a:r>
                      <a:endParaRPr lang="en-US" sz="1200" b="0" i="0" u="none" strike="noStrike">
                        <a:effectLst/>
                        <a:latin typeface="Arial" panose="020B0604020202020204" pitchFamily="34" charset="0"/>
                      </a:endParaRPr>
                    </a:p>
                  </a:txBody>
                  <a:tcPr marL="6350" marR="6350" marT="6350" marB="0" anchor="b"/>
                </a:tc>
                <a:tc>
                  <a:txBody>
                    <a:bodyPr/>
                    <a:lstStyle/>
                    <a:p>
                      <a:pPr algn="l" fontAlgn="b"/>
                      <a:endParaRPr lang="en-US" sz="1200" b="0" i="0" u="none" strike="noStrike">
                        <a:effectLst/>
                        <a:latin typeface="Arial" panose="020B0604020202020204" pitchFamily="34" charset="0"/>
                      </a:endParaRPr>
                    </a:p>
                  </a:txBody>
                  <a:tcPr marL="6350" marR="6350" marT="6350" marB="0" anchor="b"/>
                </a:tc>
                <a:tc>
                  <a:txBody>
                    <a:bodyPr/>
                    <a:lstStyle/>
                    <a:p>
                      <a:pPr algn="l" fontAlgn="b"/>
                      <a:endParaRPr lang="en-US" sz="1200" b="0" i="0" u="none" strike="noStrike">
                        <a:effectLst/>
                        <a:latin typeface="Arial" panose="020B0604020202020204" pitchFamily="34" charset="0"/>
                      </a:endParaRPr>
                    </a:p>
                  </a:txBody>
                  <a:tcPr marL="6350" marR="6350" marT="6350" marB="0" anchor="b"/>
                </a:tc>
                <a:tc>
                  <a:txBody>
                    <a:bodyPr/>
                    <a:lstStyle/>
                    <a:p>
                      <a:pPr algn="l" fontAlgn="b"/>
                      <a:endParaRPr lang="en-US" sz="1200" b="0" i="0" u="none" strike="noStrike">
                        <a:effectLst/>
                        <a:latin typeface="Arial" panose="020B0604020202020204" pitchFamily="34" charset="0"/>
                      </a:endParaRPr>
                    </a:p>
                  </a:txBody>
                  <a:tcPr marL="6350" marR="6350" marT="6350" marB="0" anchor="b"/>
                </a:tc>
                <a:extLst>
                  <a:ext uri="{0D108BD9-81ED-4DB2-BD59-A6C34878D82A}">
                    <a16:rowId xmlns:a16="http://schemas.microsoft.com/office/drawing/2014/main" val="1532399810"/>
                  </a:ext>
                </a:extLst>
              </a:tr>
              <a:tr h="196850">
                <a:tc>
                  <a:txBody>
                    <a:bodyPr/>
                    <a:lstStyle/>
                    <a:p>
                      <a:pPr algn="l" fontAlgn="b"/>
                      <a:r>
                        <a:rPr lang="en-US" sz="1200" u="none" strike="noStrike">
                          <a:effectLst/>
                        </a:rPr>
                        <a:t>External</a:t>
                      </a:r>
                      <a:endParaRPr lang="en-US" sz="1200" b="1" i="0" u="none" strike="noStrike">
                        <a:effectLst/>
                        <a:latin typeface="Arial" panose="020B0604020202020204" pitchFamily="34" charset="0"/>
                      </a:endParaRPr>
                    </a:p>
                  </a:txBody>
                  <a:tcPr marL="6350" marR="6350" marT="6350" marB="0" anchor="b"/>
                </a:tc>
                <a:tc>
                  <a:txBody>
                    <a:bodyPr/>
                    <a:lstStyle/>
                    <a:p>
                      <a:pPr algn="ctr" fontAlgn="b"/>
                      <a:r>
                        <a:rPr lang="en-US" sz="1200" u="none" strike="noStrike">
                          <a:effectLst/>
                        </a:rPr>
                        <a:t>0.7 </a:t>
                      </a:r>
                      <a:endParaRPr lang="en-US" sz="1200" b="0" i="0" u="none" strike="noStrike">
                        <a:effectLst/>
                        <a:latin typeface="Arial" panose="020B0604020202020204" pitchFamily="34" charset="0"/>
                      </a:endParaRPr>
                    </a:p>
                  </a:txBody>
                  <a:tcPr marL="6350" marR="6350" marT="6350" marB="0" anchor="b"/>
                </a:tc>
                <a:tc>
                  <a:txBody>
                    <a:bodyPr/>
                    <a:lstStyle/>
                    <a:p>
                      <a:pPr algn="ctr" fontAlgn="b"/>
                      <a:r>
                        <a:rPr lang="en-US" sz="1200" u="none" strike="noStrike" dirty="0">
                          <a:effectLst/>
                        </a:rPr>
                        <a:t>0.4 </a:t>
                      </a:r>
                      <a:endParaRPr lang="en-US" sz="1200" b="0" i="0" u="none" strike="noStrike" dirty="0">
                        <a:effectLst/>
                        <a:latin typeface="Arial" panose="020B0604020202020204" pitchFamily="34" charset="0"/>
                      </a:endParaRPr>
                    </a:p>
                  </a:txBody>
                  <a:tcPr marL="6350" marR="6350" marT="6350" marB="0" anchor="b"/>
                </a:tc>
                <a:tc>
                  <a:txBody>
                    <a:bodyPr/>
                    <a:lstStyle/>
                    <a:p>
                      <a:pPr algn="r" fontAlgn="b"/>
                      <a:endParaRPr lang="en-US" sz="1200" b="0" i="0" u="none" strike="noStrike">
                        <a:effectLst/>
                        <a:latin typeface="Arial" panose="020B0604020202020204" pitchFamily="34" charset="0"/>
                      </a:endParaRPr>
                    </a:p>
                  </a:txBody>
                  <a:tcPr marL="6350" marR="6350" marT="6350" marB="0" anchor="b"/>
                </a:tc>
                <a:tc>
                  <a:txBody>
                    <a:bodyPr/>
                    <a:lstStyle/>
                    <a:p>
                      <a:pPr algn="l" fontAlgn="b"/>
                      <a:endParaRPr lang="en-US" sz="1200" b="0" i="0" u="none" strike="noStrike">
                        <a:effectLst/>
                        <a:latin typeface="Arial" panose="020B0604020202020204" pitchFamily="34" charset="0"/>
                      </a:endParaRPr>
                    </a:p>
                  </a:txBody>
                  <a:tcPr marL="6350" marR="6350" marT="6350" marB="0" anchor="b"/>
                </a:tc>
                <a:tc>
                  <a:txBody>
                    <a:bodyPr/>
                    <a:lstStyle/>
                    <a:p>
                      <a:pPr algn="l" fontAlgn="b"/>
                      <a:endParaRPr lang="en-US" sz="1200" b="0" i="0" u="none" strike="noStrike" dirty="0">
                        <a:effectLst/>
                        <a:latin typeface="Arial" panose="020B0604020202020204" pitchFamily="34" charset="0"/>
                      </a:endParaRPr>
                    </a:p>
                  </a:txBody>
                  <a:tcPr marL="6350" marR="6350" marT="6350" marB="0" anchor="b"/>
                </a:tc>
                <a:tc>
                  <a:txBody>
                    <a:bodyPr/>
                    <a:lstStyle/>
                    <a:p>
                      <a:pPr algn="l" fontAlgn="b"/>
                      <a:endParaRPr lang="en-US" sz="1200" b="0" i="0" u="none" strike="noStrike">
                        <a:effectLst/>
                        <a:latin typeface="Arial" panose="020B0604020202020204" pitchFamily="34" charset="0"/>
                      </a:endParaRPr>
                    </a:p>
                  </a:txBody>
                  <a:tcPr marL="6350" marR="6350" marT="6350" marB="0" anchor="b"/>
                </a:tc>
                <a:tc>
                  <a:txBody>
                    <a:bodyPr/>
                    <a:lstStyle/>
                    <a:p>
                      <a:pPr algn="l" fontAlgn="b"/>
                      <a:endParaRPr lang="en-US" sz="1200" b="0" i="0" u="none" strike="noStrike">
                        <a:effectLst/>
                        <a:latin typeface="Arial" panose="020B0604020202020204" pitchFamily="34" charset="0"/>
                      </a:endParaRPr>
                    </a:p>
                  </a:txBody>
                  <a:tcPr marL="6350" marR="6350" marT="6350" marB="0" anchor="b"/>
                </a:tc>
                <a:extLst>
                  <a:ext uri="{0D108BD9-81ED-4DB2-BD59-A6C34878D82A}">
                    <a16:rowId xmlns:a16="http://schemas.microsoft.com/office/drawing/2014/main" val="1739299688"/>
                  </a:ext>
                </a:extLst>
              </a:tr>
              <a:tr h="196850">
                <a:tc>
                  <a:txBody>
                    <a:bodyPr/>
                    <a:lstStyle/>
                    <a:p>
                      <a:pPr algn="l" fontAlgn="b"/>
                      <a:endParaRPr lang="en-US" sz="1200" b="0" i="0" u="none" strike="noStrike">
                        <a:effectLst/>
                        <a:latin typeface="Arial" panose="020B0604020202020204" pitchFamily="34" charset="0"/>
                      </a:endParaRPr>
                    </a:p>
                  </a:txBody>
                  <a:tcPr marL="6350" marR="6350" marT="6350" marB="0" anchor="b"/>
                </a:tc>
                <a:tc>
                  <a:txBody>
                    <a:bodyPr/>
                    <a:lstStyle/>
                    <a:p>
                      <a:pPr algn="l" fontAlgn="b"/>
                      <a:endParaRPr lang="en-US" sz="1200" b="0" i="0" u="none" strike="noStrike">
                        <a:effectLst/>
                        <a:latin typeface="Arial" panose="020B0604020202020204" pitchFamily="34" charset="0"/>
                      </a:endParaRPr>
                    </a:p>
                  </a:txBody>
                  <a:tcPr marL="6350" marR="6350" marT="6350" marB="0" anchor="b"/>
                </a:tc>
                <a:tc>
                  <a:txBody>
                    <a:bodyPr/>
                    <a:lstStyle/>
                    <a:p>
                      <a:pPr algn="l" fontAlgn="b"/>
                      <a:endParaRPr lang="en-US" sz="1200" b="0" i="0" u="none" strike="noStrike">
                        <a:effectLst/>
                        <a:latin typeface="Arial" panose="020B0604020202020204" pitchFamily="34" charset="0"/>
                      </a:endParaRPr>
                    </a:p>
                  </a:txBody>
                  <a:tcPr marL="6350" marR="6350" marT="6350" marB="0" anchor="b"/>
                </a:tc>
                <a:tc>
                  <a:txBody>
                    <a:bodyPr/>
                    <a:lstStyle/>
                    <a:p>
                      <a:pPr algn="r" fontAlgn="b"/>
                      <a:endParaRPr lang="en-US" sz="1200" b="0" i="0" u="none" strike="noStrike" dirty="0">
                        <a:effectLst/>
                        <a:latin typeface="Arial" panose="020B0604020202020204" pitchFamily="34" charset="0"/>
                      </a:endParaRPr>
                    </a:p>
                  </a:txBody>
                  <a:tcPr marL="6350" marR="6350" marT="6350" marB="0" anchor="b"/>
                </a:tc>
                <a:tc>
                  <a:txBody>
                    <a:bodyPr/>
                    <a:lstStyle/>
                    <a:p>
                      <a:pPr algn="l" fontAlgn="b"/>
                      <a:endParaRPr lang="en-US" sz="1200" b="0" i="0" u="none" strike="noStrike">
                        <a:effectLst/>
                        <a:latin typeface="Arial" panose="020B0604020202020204" pitchFamily="34" charset="0"/>
                      </a:endParaRPr>
                    </a:p>
                  </a:txBody>
                  <a:tcPr marL="6350" marR="6350" marT="6350" marB="0" anchor="b"/>
                </a:tc>
                <a:tc>
                  <a:txBody>
                    <a:bodyPr/>
                    <a:lstStyle/>
                    <a:p>
                      <a:pPr algn="l" fontAlgn="b"/>
                      <a:endParaRPr lang="en-US" sz="1200" b="0" i="0" u="none" strike="noStrike">
                        <a:effectLst/>
                        <a:latin typeface="Arial" panose="020B0604020202020204" pitchFamily="34" charset="0"/>
                      </a:endParaRPr>
                    </a:p>
                  </a:txBody>
                  <a:tcPr marL="6350" marR="6350" marT="6350" marB="0" anchor="b"/>
                </a:tc>
                <a:tc>
                  <a:txBody>
                    <a:bodyPr/>
                    <a:lstStyle/>
                    <a:p>
                      <a:pPr algn="l" fontAlgn="b"/>
                      <a:endParaRPr lang="en-US" sz="1200" b="0" i="0" u="none" strike="noStrike">
                        <a:effectLst/>
                        <a:latin typeface="Arial" panose="020B0604020202020204" pitchFamily="34" charset="0"/>
                      </a:endParaRPr>
                    </a:p>
                  </a:txBody>
                  <a:tcPr marL="6350" marR="6350" marT="6350" marB="0" anchor="b"/>
                </a:tc>
                <a:tc>
                  <a:txBody>
                    <a:bodyPr/>
                    <a:lstStyle/>
                    <a:p>
                      <a:pPr algn="l" fontAlgn="b"/>
                      <a:endParaRPr lang="en-US" sz="1200" b="0" i="0" u="none" strike="noStrike">
                        <a:effectLst/>
                        <a:latin typeface="Arial" panose="020B0604020202020204" pitchFamily="34" charset="0"/>
                      </a:endParaRPr>
                    </a:p>
                  </a:txBody>
                  <a:tcPr marL="6350" marR="6350" marT="6350" marB="0" anchor="b"/>
                </a:tc>
                <a:extLst>
                  <a:ext uri="{0D108BD9-81ED-4DB2-BD59-A6C34878D82A}">
                    <a16:rowId xmlns:a16="http://schemas.microsoft.com/office/drawing/2014/main" val="873312857"/>
                  </a:ext>
                </a:extLst>
              </a:tr>
              <a:tr h="196850">
                <a:tc>
                  <a:txBody>
                    <a:bodyPr/>
                    <a:lstStyle/>
                    <a:p>
                      <a:pPr algn="l" fontAlgn="b"/>
                      <a:r>
                        <a:rPr lang="en-US" sz="1200" u="none" strike="noStrike">
                          <a:effectLst/>
                        </a:rPr>
                        <a:t>Spending Amounts (in $ thousands)</a:t>
                      </a:r>
                      <a:endParaRPr lang="en-US" sz="1200" b="1" i="0" u="none" strike="noStrike">
                        <a:effectLst/>
                        <a:latin typeface="Arial" panose="020B0604020202020204" pitchFamily="34" charset="0"/>
                      </a:endParaRPr>
                    </a:p>
                  </a:txBody>
                  <a:tcPr marL="6350" marR="6350" marT="6350" marB="0" anchor="b"/>
                </a:tc>
                <a:tc>
                  <a:txBody>
                    <a:bodyPr/>
                    <a:lstStyle/>
                    <a:p>
                      <a:pPr algn="l" fontAlgn="b"/>
                      <a:endParaRPr lang="en-US" sz="1200" b="0" i="0" u="none" strike="noStrike">
                        <a:effectLst/>
                        <a:latin typeface="Arial" panose="020B0604020202020204" pitchFamily="34" charset="0"/>
                      </a:endParaRPr>
                    </a:p>
                  </a:txBody>
                  <a:tcPr marL="6350" marR="6350" marT="6350" marB="0" anchor="b"/>
                </a:tc>
                <a:tc>
                  <a:txBody>
                    <a:bodyPr/>
                    <a:lstStyle/>
                    <a:p>
                      <a:pPr algn="l" fontAlgn="b"/>
                      <a:endParaRPr lang="en-US" sz="1200" b="0" i="0" u="none" strike="noStrike">
                        <a:effectLst/>
                        <a:latin typeface="Arial" panose="020B0604020202020204" pitchFamily="34" charset="0"/>
                      </a:endParaRPr>
                    </a:p>
                  </a:txBody>
                  <a:tcPr marL="6350" marR="6350" marT="6350" marB="0" anchor="b"/>
                </a:tc>
                <a:tc>
                  <a:txBody>
                    <a:bodyPr/>
                    <a:lstStyle/>
                    <a:p>
                      <a:pPr algn="r" fontAlgn="b"/>
                      <a:endParaRPr lang="en-US" sz="1200" b="0" i="0" u="none" strike="noStrike" dirty="0">
                        <a:effectLst/>
                        <a:latin typeface="Arial" panose="020B0604020202020204" pitchFamily="34" charset="0"/>
                      </a:endParaRPr>
                    </a:p>
                  </a:txBody>
                  <a:tcPr marL="6350" marR="6350" marT="6350" marB="0" anchor="b"/>
                </a:tc>
                <a:tc>
                  <a:txBody>
                    <a:bodyPr/>
                    <a:lstStyle/>
                    <a:p>
                      <a:pPr algn="l" fontAlgn="b"/>
                      <a:endParaRPr lang="en-US" sz="1200" b="0" i="0" u="none" strike="noStrike">
                        <a:effectLst/>
                        <a:latin typeface="Arial" panose="020B0604020202020204" pitchFamily="34" charset="0"/>
                      </a:endParaRPr>
                    </a:p>
                  </a:txBody>
                  <a:tcPr marL="6350" marR="6350" marT="6350" marB="0" anchor="b"/>
                </a:tc>
                <a:tc>
                  <a:txBody>
                    <a:bodyPr/>
                    <a:lstStyle/>
                    <a:p>
                      <a:pPr algn="l" fontAlgn="b"/>
                      <a:endParaRPr lang="en-US" sz="1200" b="0" i="0" u="none" strike="noStrike">
                        <a:effectLst/>
                        <a:latin typeface="Arial" panose="020B0604020202020204" pitchFamily="34" charset="0"/>
                      </a:endParaRPr>
                    </a:p>
                  </a:txBody>
                  <a:tcPr marL="6350" marR="6350" marT="6350" marB="0" anchor="b"/>
                </a:tc>
                <a:tc>
                  <a:txBody>
                    <a:bodyPr/>
                    <a:lstStyle/>
                    <a:p>
                      <a:pPr algn="l" fontAlgn="b"/>
                      <a:endParaRPr lang="en-US" sz="1200" b="0" i="0" u="none" strike="noStrike">
                        <a:effectLst/>
                        <a:latin typeface="Arial" panose="020B0604020202020204" pitchFamily="34" charset="0"/>
                      </a:endParaRPr>
                    </a:p>
                  </a:txBody>
                  <a:tcPr marL="6350" marR="6350" marT="6350" marB="0" anchor="b"/>
                </a:tc>
                <a:tc>
                  <a:txBody>
                    <a:bodyPr/>
                    <a:lstStyle/>
                    <a:p>
                      <a:pPr algn="l" fontAlgn="b"/>
                      <a:endParaRPr lang="en-US" sz="1200" b="0" i="0" u="none" strike="noStrike">
                        <a:effectLst/>
                        <a:latin typeface="Arial" panose="020B0604020202020204" pitchFamily="34" charset="0"/>
                      </a:endParaRPr>
                    </a:p>
                  </a:txBody>
                  <a:tcPr marL="6350" marR="6350" marT="6350" marB="0" anchor="b"/>
                </a:tc>
                <a:extLst>
                  <a:ext uri="{0D108BD9-81ED-4DB2-BD59-A6C34878D82A}">
                    <a16:rowId xmlns:a16="http://schemas.microsoft.com/office/drawing/2014/main" val="2417170394"/>
                  </a:ext>
                </a:extLst>
              </a:tr>
              <a:tr h="203200">
                <a:tc>
                  <a:txBody>
                    <a:bodyPr/>
                    <a:lstStyle/>
                    <a:p>
                      <a:pPr algn="l" fontAlgn="b"/>
                      <a:r>
                        <a:rPr lang="en-US" sz="1200" u="none" strike="noStrike">
                          <a:effectLst/>
                        </a:rPr>
                        <a:t>Trainging</a:t>
                      </a:r>
                      <a:endParaRPr lang="en-US" sz="1200" b="1" i="0" u="none" strike="noStrike">
                        <a:effectLst/>
                        <a:latin typeface="Arial" panose="020B0604020202020204" pitchFamily="34" charset="0"/>
                      </a:endParaRPr>
                    </a:p>
                  </a:txBody>
                  <a:tcPr marL="6350" marR="6350" marT="6350" marB="0" anchor="b"/>
                </a:tc>
                <a:tc>
                  <a:txBody>
                    <a:bodyPr/>
                    <a:lstStyle/>
                    <a:p>
                      <a:pPr algn="ctr" fontAlgn="b"/>
                      <a:r>
                        <a:rPr lang="en-US" sz="1200" u="none" strike="noStrike">
                          <a:effectLst/>
                        </a:rPr>
                        <a:t>Hard Skills</a:t>
                      </a:r>
                      <a:endParaRPr lang="en-US" sz="1200" b="1" i="0" u="none" strike="noStrike">
                        <a:effectLst/>
                        <a:latin typeface="Arial" panose="020B0604020202020204" pitchFamily="34" charset="0"/>
                      </a:endParaRPr>
                    </a:p>
                  </a:txBody>
                  <a:tcPr marL="6350" marR="6350" marT="6350" marB="0" anchor="b"/>
                </a:tc>
                <a:tc>
                  <a:txBody>
                    <a:bodyPr/>
                    <a:lstStyle/>
                    <a:p>
                      <a:pPr algn="ctr" fontAlgn="b"/>
                      <a:r>
                        <a:rPr lang="en-US" sz="1200" u="none" strike="noStrike">
                          <a:effectLst/>
                        </a:rPr>
                        <a:t>Soft Skills</a:t>
                      </a:r>
                      <a:endParaRPr lang="en-US" sz="1200" b="1" i="0" u="none" strike="noStrike">
                        <a:effectLst/>
                        <a:latin typeface="Arial" panose="020B0604020202020204" pitchFamily="34" charset="0"/>
                      </a:endParaRPr>
                    </a:p>
                  </a:txBody>
                  <a:tcPr marL="6350" marR="6350" marT="6350" marB="0" anchor="b"/>
                </a:tc>
                <a:tc>
                  <a:txBody>
                    <a:bodyPr/>
                    <a:lstStyle/>
                    <a:p>
                      <a:pPr algn="r" fontAlgn="b"/>
                      <a:endParaRPr lang="en-US" sz="1200" b="0" i="0" u="none" strike="noStrike">
                        <a:effectLst/>
                        <a:latin typeface="Arial" panose="020B0604020202020204" pitchFamily="34" charset="0"/>
                      </a:endParaRPr>
                    </a:p>
                  </a:txBody>
                  <a:tcPr marL="6350" marR="6350" marT="6350" marB="0" anchor="b"/>
                </a:tc>
                <a:tc>
                  <a:txBody>
                    <a:bodyPr/>
                    <a:lstStyle/>
                    <a:p>
                      <a:pPr algn="l" fontAlgn="b"/>
                      <a:endParaRPr lang="en-US" sz="1200" b="0" i="0" u="none" strike="noStrike">
                        <a:effectLst/>
                        <a:latin typeface="Arial" panose="020B0604020202020204" pitchFamily="34" charset="0"/>
                      </a:endParaRPr>
                    </a:p>
                  </a:txBody>
                  <a:tcPr marL="6350" marR="6350" marT="6350" marB="0" anchor="b"/>
                </a:tc>
                <a:tc>
                  <a:txBody>
                    <a:bodyPr/>
                    <a:lstStyle/>
                    <a:p>
                      <a:pPr algn="l" fontAlgn="b"/>
                      <a:endParaRPr lang="en-US" sz="1200" b="0" i="0" u="none" strike="noStrike">
                        <a:effectLst/>
                        <a:latin typeface="Arial" panose="020B0604020202020204" pitchFamily="34" charset="0"/>
                      </a:endParaRPr>
                    </a:p>
                  </a:txBody>
                  <a:tcPr marL="6350" marR="6350" marT="6350" marB="0" anchor="b"/>
                </a:tc>
                <a:tc>
                  <a:txBody>
                    <a:bodyPr/>
                    <a:lstStyle/>
                    <a:p>
                      <a:pPr algn="l" fontAlgn="b"/>
                      <a:endParaRPr lang="en-US" sz="1200" b="0" i="0" u="none" strike="noStrike">
                        <a:effectLst/>
                        <a:latin typeface="Arial" panose="020B0604020202020204" pitchFamily="34" charset="0"/>
                      </a:endParaRPr>
                    </a:p>
                  </a:txBody>
                  <a:tcPr marL="6350" marR="6350" marT="6350" marB="0" anchor="b"/>
                </a:tc>
                <a:tc>
                  <a:txBody>
                    <a:bodyPr/>
                    <a:lstStyle/>
                    <a:p>
                      <a:pPr algn="l" fontAlgn="b"/>
                      <a:endParaRPr lang="en-US" sz="1200" b="0" i="0" u="none" strike="noStrike">
                        <a:effectLst/>
                        <a:latin typeface="Arial" panose="020B0604020202020204" pitchFamily="34" charset="0"/>
                      </a:endParaRPr>
                    </a:p>
                  </a:txBody>
                  <a:tcPr marL="6350" marR="6350" marT="6350" marB="0" anchor="b"/>
                </a:tc>
                <a:extLst>
                  <a:ext uri="{0D108BD9-81ED-4DB2-BD59-A6C34878D82A}">
                    <a16:rowId xmlns:a16="http://schemas.microsoft.com/office/drawing/2014/main" val="2335402912"/>
                  </a:ext>
                </a:extLst>
              </a:tr>
              <a:tr h="196850">
                <a:tc>
                  <a:txBody>
                    <a:bodyPr/>
                    <a:lstStyle/>
                    <a:p>
                      <a:pPr algn="l" fontAlgn="b"/>
                      <a:r>
                        <a:rPr lang="en-US" sz="1200" u="none" strike="noStrike">
                          <a:effectLst/>
                        </a:rPr>
                        <a:t>Internal</a:t>
                      </a:r>
                      <a:endParaRPr lang="en-US" sz="1200" b="1" i="0" u="none" strike="noStrike">
                        <a:effectLst/>
                        <a:latin typeface="Arial" panose="020B0604020202020204" pitchFamily="34" charset="0"/>
                      </a:endParaRPr>
                    </a:p>
                  </a:txBody>
                  <a:tcPr marL="6350" marR="6350" marT="6350" marB="0" anchor="b"/>
                </a:tc>
                <a:tc>
                  <a:txBody>
                    <a:bodyPr/>
                    <a:lstStyle/>
                    <a:p>
                      <a:pPr algn="ctr" fontAlgn="b"/>
                      <a:r>
                        <a:rPr lang="en-US" sz="1200" u="none" strike="noStrike">
                          <a:effectLst/>
                        </a:rPr>
                        <a:t> </a:t>
                      </a:r>
                      <a:endParaRPr lang="en-US" sz="1200" b="0" i="0" u="none" strike="noStrike">
                        <a:effectLst/>
                        <a:latin typeface="Arial" panose="020B0604020202020204" pitchFamily="34" charset="0"/>
                      </a:endParaRPr>
                    </a:p>
                  </a:txBody>
                  <a:tcPr marL="6350" marR="6350" marT="6350" marB="0" anchor="b"/>
                </a:tc>
                <a:tc>
                  <a:txBody>
                    <a:bodyPr/>
                    <a:lstStyle/>
                    <a:p>
                      <a:pPr algn="ctr" fontAlgn="b"/>
                      <a:r>
                        <a:rPr lang="en-US" sz="1200" u="none" strike="noStrike">
                          <a:effectLst/>
                        </a:rPr>
                        <a:t> </a:t>
                      </a:r>
                      <a:endParaRPr lang="en-US" sz="1200" b="0" i="0" u="none" strike="noStrike">
                        <a:effectLst/>
                        <a:latin typeface="Arial" panose="020B0604020202020204" pitchFamily="34" charset="0"/>
                      </a:endParaRPr>
                    </a:p>
                  </a:txBody>
                  <a:tcPr marL="6350" marR="6350" marT="6350" marB="0" anchor="b"/>
                </a:tc>
                <a:tc>
                  <a:txBody>
                    <a:bodyPr/>
                    <a:lstStyle/>
                    <a:p>
                      <a:pPr algn="r" fontAlgn="b"/>
                      <a:endParaRPr lang="en-US" sz="1200" b="0" i="0" u="none" strike="noStrike">
                        <a:effectLst/>
                        <a:latin typeface="Arial" panose="020B0604020202020204" pitchFamily="34" charset="0"/>
                      </a:endParaRPr>
                    </a:p>
                  </a:txBody>
                  <a:tcPr marL="6350" marR="6350" marT="6350" marB="0" anchor="b"/>
                </a:tc>
                <a:tc>
                  <a:txBody>
                    <a:bodyPr/>
                    <a:lstStyle/>
                    <a:p>
                      <a:pPr algn="l" fontAlgn="b"/>
                      <a:endParaRPr lang="en-US" sz="1200" b="0" i="0" u="none" strike="noStrike">
                        <a:effectLst/>
                        <a:latin typeface="Arial" panose="020B0604020202020204" pitchFamily="34" charset="0"/>
                      </a:endParaRPr>
                    </a:p>
                  </a:txBody>
                  <a:tcPr marL="6350" marR="6350" marT="6350" marB="0" anchor="b"/>
                </a:tc>
                <a:tc>
                  <a:txBody>
                    <a:bodyPr/>
                    <a:lstStyle/>
                    <a:p>
                      <a:pPr algn="l" fontAlgn="b"/>
                      <a:endParaRPr lang="en-US" sz="1200" b="0" i="0" u="none" strike="noStrike">
                        <a:effectLst/>
                        <a:latin typeface="Arial" panose="020B0604020202020204" pitchFamily="34" charset="0"/>
                      </a:endParaRPr>
                    </a:p>
                  </a:txBody>
                  <a:tcPr marL="6350" marR="6350" marT="6350" marB="0" anchor="b"/>
                </a:tc>
                <a:tc>
                  <a:txBody>
                    <a:bodyPr/>
                    <a:lstStyle/>
                    <a:p>
                      <a:pPr algn="l" fontAlgn="b"/>
                      <a:endParaRPr lang="en-US" sz="1200" b="0" i="0" u="none" strike="noStrike">
                        <a:effectLst/>
                        <a:latin typeface="Arial" panose="020B0604020202020204" pitchFamily="34" charset="0"/>
                      </a:endParaRPr>
                    </a:p>
                  </a:txBody>
                  <a:tcPr marL="6350" marR="6350" marT="6350" marB="0" anchor="b"/>
                </a:tc>
                <a:tc>
                  <a:txBody>
                    <a:bodyPr/>
                    <a:lstStyle/>
                    <a:p>
                      <a:pPr algn="l" fontAlgn="b"/>
                      <a:endParaRPr lang="en-US" sz="1200" b="0" i="0" u="none" strike="noStrike">
                        <a:effectLst/>
                        <a:latin typeface="Arial" panose="020B0604020202020204" pitchFamily="34" charset="0"/>
                      </a:endParaRPr>
                    </a:p>
                  </a:txBody>
                  <a:tcPr marL="6350" marR="6350" marT="6350" marB="0" anchor="b"/>
                </a:tc>
                <a:extLst>
                  <a:ext uri="{0D108BD9-81ED-4DB2-BD59-A6C34878D82A}">
                    <a16:rowId xmlns:a16="http://schemas.microsoft.com/office/drawing/2014/main" val="71113229"/>
                  </a:ext>
                </a:extLst>
              </a:tr>
              <a:tr h="203200">
                <a:tc>
                  <a:txBody>
                    <a:bodyPr/>
                    <a:lstStyle/>
                    <a:p>
                      <a:pPr algn="l" fontAlgn="b"/>
                      <a:r>
                        <a:rPr lang="en-US" sz="1200" u="none" strike="noStrike">
                          <a:effectLst/>
                        </a:rPr>
                        <a:t>External</a:t>
                      </a:r>
                      <a:endParaRPr lang="en-US" sz="1200" b="1" i="0" u="none" strike="noStrike">
                        <a:effectLst/>
                        <a:latin typeface="Arial" panose="020B0604020202020204" pitchFamily="34" charset="0"/>
                      </a:endParaRPr>
                    </a:p>
                  </a:txBody>
                  <a:tcPr marL="6350" marR="6350" marT="6350" marB="0" anchor="b"/>
                </a:tc>
                <a:tc>
                  <a:txBody>
                    <a:bodyPr/>
                    <a:lstStyle/>
                    <a:p>
                      <a:pPr algn="ctr" fontAlgn="b"/>
                      <a:r>
                        <a:rPr lang="en-US" sz="1200" u="none" strike="noStrike">
                          <a:effectLst/>
                        </a:rPr>
                        <a:t> </a:t>
                      </a:r>
                      <a:endParaRPr lang="en-US" sz="1200" b="0" i="0" u="none" strike="noStrike">
                        <a:effectLst/>
                        <a:latin typeface="Arial" panose="020B0604020202020204" pitchFamily="34" charset="0"/>
                      </a:endParaRPr>
                    </a:p>
                  </a:txBody>
                  <a:tcPr marL="6350" marR="6350" marT="6350" marB="0" anchor="b"/>
                </a:tc>
                <a:tc>
                  <a:txBody>
                    <a:bodyPr/>
                    <a:lstStyle/>
                    <a:p>
                      <a:pPr algn="ctr" fontAlgn="b"/>
                      <a:r>
                        <a:rPr lang="en-US" sz="1200" u="none" strike="noStrike">
                          <a:effectLst/>
                        </a:rPr>
                        <a:t> </a:t>
                      </a:r>
                      <a:endParaRPr lang="en-US" sz="1200" b="0" i="0" u="none" strike="noStrike">
                        <a:effectLst/>
                        <a:latin typeface="Arial" panose="020B0604020202020204" pitchFamily="34" charset="0"/>
                      </a:endParaRPr>
                    </a:p>
                  </a:txBody>
                  <a:tcPr marL="6350" marR="6350" marT="6350" marB="0" anchor="b"/>
                </a:tc>
                <a:tc>
                  <a:txBody>
                    <a:bodyPr/>
                    <a:lstStyle/>
                    <a:p>
                      <a:pPr algn="r" fontAlgn="b"/>
                      <a:endParaRPr lang="en-US" sz="1200" b="0" i="0" u="none" strike="noStrike">
                        <a:effectLst/>
                        <a:latin typeface="Arial" panose="020B0604020202020204" pitchFamily="34" charset="0"/>
                      </a:endParaRPr>
                    </a:p>
                  </a:txBody>
                  <a:tcPr marL="6350" marR="6350" marT="6350" marB="0" anchor="b"/>
                </a:tc>
                <a:tc>
                  <a:txBody>
                    <a:bodyPr/>
                    <a:lstStyle/>
                    <a:p>
                      <a:pPr algn="l" fontAlgn="b"/>
                      <a:endParaRPr lang="en-US" sz="1200" b="0" i="0" u="none" strike="noStrike">
                        <a:effectLst/>
                        <a:latin typeface="Arial" panose="020B0604020202020204" pitchFamily="34" charset="0"/>
                      </a:endParaRPr>
                    </a:p>
                  </a:txBody>
                  <a:tcPr marL="6350" marR="6350" marT="6350" marB="0" anchor="b"/>
                </a:tc>
                <a:tc>
                  <a:txBody>
                    <a:bodyPr/>
                    <a:lstStyle/>
                    <a:p>
                      <a:pPr algn="l" fontAlgn="b"/>
                      <a:endParaRPr lang="en-US" sz="1200" b="0" i="0" u="none" strike="noStrike">
                        <a:effectLst/>
                        <a:latin typeface="Arial" panose="020B0604020202020204" pitchFamily="34" charset="0"/>
                      </a:endParaRPr>
                    </a:p>
                  </a:txBody>
                  <a:tcPr marL="6350" marR="6350" marT="6350" marB="0" anchor="b"/>
                </a:tc>
                <a:tc>
                  <a:txBody>
                    <a:bodyPr/>
                    <a:lstStyle/>
                    <a:p>
                      <a:pPr algn="l" fontAlgn="b"/>
                      <a:endParaRPr lang="en-US" sz="1200" b="0" i="0" u="none" strike="noStrike">
                        <a:effectLst/>
                        <a:latin typeface="Arial" panose="020B0604020202020204" pitchFamily="34" charset="0"/>
                      </a:endParaRPr>
                    </a:p>
                  </a:txBody>
                  <a:tcPr marL="6350" marR="6350" marT="6350" marB="0" anchor="b"/>
                </a:tc>
                <a:tc>
                  <a:txBody>
                    <a:bodyPr/>
                    <a:lstStyle/>
                    <a:p>
                      <a:pPr algn="l" fontAlgn="b"/>
                      <a:endParaRPr lang="en-US" sz="1200" b="0" i="0" u="none" strike="noStrike">
                        <a:effectLst/>
                        <a:latin typeface="Arial" panose="020B0604020202020204" pitchFamily="34" charset="0"/>
                      </a:endParaRPr>
                    </a:p>
                  </a:txBody>
                  <a:tcPr marL="6350" marR="6350" marT="6350" marB="0" anchor="b"/>
                </a:tc>
                <a:extLst>
                  <a:ext uri="{0D108BD9-81ED-4DB2-BD59-A6C34878D82A}">
                    <a16:rowId xmlns:a16="http://schemas.microsoft.com/office/drawing/2014/main" val="1259694369"/>
                  </a:ext>
                </a:extLst>
              </a:tr>
              <a:tr h="196850">
                <a:tc>
                  <a:txBody>
                    <a:bodyPr/>
                    <a:lstStyle/>
                    <a:p>
                      <a:pPr algn="l" fontAlgn="b"/>
                      <a:endParaRPr lang="en-US" sz="1200" b="0" i="0" u="none" strike="noStrike">
                        <a:effectLst/>
                        <a:latin typeface="Arial" panose="020B0604020202020204" pitchFamily="34" charset="0"/>
                      </a:endParaRPr>
                    </a:p>
                  </a:txBody>
                  <a:tcPr marL="6350" marR="6350" marT="6350" marB="0" anchor="b"/>
                </a:tc>
                <a:tc>
                  <a:txBody>
                    <a:bodyPr/>
                    <a:lstStyle/>
                    <a:p>
                      <a:pPr algn="r" fontAlgn="b"/>
                      <a:endParaRPr lang="en-US" sz="1200" b="0" i="0" u="none" strike="noStrike">
                        <a:effectLst/>
                        <a:latin typeface="Arial" panose="020B0604020202020204" pitchFamily="34" charset="0"/>
                      </a:endParaRPr>
                    </a:p>
                  </a:txBody>
                  <a:tcPr marL="6350" marR="6350" marT="6350" marB="0" anchor="b"/>
                </a:tc>
                <a:tc>
                  <a:txBody>
                    <a:bodyPr/>
                    <a:lstStyle/>
                    <a:p>
                      <a:pPr algn="l" fontAlgn="b"/>
                      <a:endParaRPr lang="en-US" sz="1200" b="0" i="0" u="none" strike="noStrike">
                        <a:effectLst/>
                        <a:latin typeface="Arial" panose="020B0604020202020204" pitchFamily="34" charset="0"/>
                      </a:endParaRPr>
                    </a:p>
                  </a:txBody>
                  <a:tcPr marL="6350" marR="6350" marT="6350" marB="0" anchor="b"/>
                </a:tc>
                <a:tc>
                  <a:txBody>
                    <a:bodyPr/>
                    <a:lstStyle/>
                    <a:p>
                      <a:pPr algn="r" fontAlgn="b"/>
                      <a:endParaRPr lang="en-US" sz="1200" b="0" i="0" u="none" strike="noStrike">
                        <a:effectLst/>
                        <a:latin typeface="Arial" panose="020B0604020202020204" pitchFamily="34" charset="0"/>
                      </a:endParaRPr>
                    </a:p>
                  </a:txBody>
                  <a:tcPr marL="6350" marR="6350" marT="6350" marB="0" anchor="b"/>
                </a:tc>
                <a:tc>
                  <a:txBody>
                    <a:bodyPr/>
                    <a:lstStyle/>
                    <a:p>
                      <a:pPr algn="l" fontAlgn="b"/>
                      <a:endParaRPr lang="en-US" sz="1200" b="0" i="0" u="none" strike="noStrike">
                        <a:effectLst/>
                        <a:latin typeface="Arial" panose="020B0604020202020204" pitchFamily="34" charset="0"/>
                      </a:endParaRPr>
                    </a:p>
                  </a:txBody>
                  <a:tcPr marL="6350" marR="6350" marT="6350" marB="0" anchor="b"/>
                </a:tc>
                <a:tc>
                  <a:txBody>
                    <a:bodyPr/>
                    <a:lstStyle/>
                    <a:p>
                      <a:pPr algn="l" fontAlgn="b"/>
                      <a:endParaRPr lang="en-US" sz="1200" b="0" i="0" u="none" strike="noStrike">
                        <a:effectLst/>
                        <a:latin typeface="Arial" panose="020B0604020202020204" pitchFamily="34" charset="0"/>
                      </a:endParaRPr>
                    </a:p>
                  </a:txBody>
                  <a:tcPr marL="6350" marR="6350" marT="6350" marB="0" anchor="b"/>
                </a:tc>
                <a:tc>
                  <a:txBody>
                    <a:bodyPr/>
                    <a:lstStyle/>
                    <a:p>
                      <a:pPr algn="l" fontAlgn="b"/>
                      <a:endParaRPr lang="en-US" sz="1200" b="0" i="0" u="none" strike="noStrike">
                        <a:effectLst/>
                        <a:latin typeface="Arial" panose="020B0604020202020204" pitchFamily="34" charset="0"/>
                      </a:endParaRPr>
                    </a:p>
                  </a:txBody>
                  <a:tcPr marL="6350" marR="6350" marT="6350" marB="0" anchor="b"/>
                </a:tc>
                <a:tc>
                  <a:txBody>
                    <a:bodyPr/>
                    <a:lstStyle/>
                    <a:p>
                      <a:pPr algn="l" fontAlgn="b"/>
                      <a:endParaRPr lang="en-US" sz="1200" b="0" i="0" u="none" strike="noStrike">
                        <a:effectLst/>
                        <a:latin typeface="Arial" panose="020B0604020202020204" pitchFamily="34" charset="0"/>
                      </a:endParaRPr>
                    </a:p>
                  </a:txBody>
                  <a:tcPr marL="6350" marR="6350" marT="6350" marB="0" anchor="b"/>
                </a:tc>
                <a:extLst>
                  <a:ext uri="{0D108BD9-81ED-4DB2-BD59-A6C34878D82A}">
                    <a16:rowId xmlns:a16="http://schemas.microsoft.com/office/drawing/2014/main" val="3722049076"/>
                  </a:ext>
                </a:extLst>
              </a:tr>
              <a:tr h="203200">
                <a:tc>
                  <a:txBody>
                    <a:bodyPr/>
                    <a:lstStyle/>
                    <a:p>
                      <a:pPr algn="l" fontAlgn="b"/>
                      <a:endParaRPr lang="en-US" sz="1200" b="1" i="0" u="none" strike="noStrike">
                        <a:effectLst/>
                        <a:latin typeface="Arial" panose="020B0604020202020204" pitchFamily="34" charset="0"/>
                      </a:endParaRPr>
                    </a:p>
                  </a:txBody>
                  <a:tcPr marL="6350" marR="6350" marT="6350" marB="0" anchor="b"/>
                </a:tc>
                <a:tc>
                  <a:txBody>
                    <a:bodyPr/>
                    <a:lstStyle/>
                    <a:p>
                      <a:pPr algn="l" fontAlgn="b"/>
                      <a:endParaRPr lang="en-US" sz="1200" b="0" i="0" u="none" strike="noStrike">
                        <a:effectLst/>
                        <a:latin typeface="Arial" panose="020B0604020202020204" pitchFamily="34" charset="0"/>
                      </a:endParaRPr>
                    </a:p>
                  </a:txBody>
                  <a:tcPr marL="6350" marR="6350" marT="6350" marB="0" anchor="b"/>
                </a:tc>
                <a:tc>
                  <a:txBody>
                    <a:bodyPr/>
                    <a:lstStyle/>
                    <a:p>
                      <a:pPr algn="l" fontAlgn="b"/>
                      <a:endParaRPr lang="en-US" sz="1200" b="0" i="0" u="none" strike="noStrike">
                        <a:effectLst/>
                        <a:latin typeface="Arial" panose="020B0604020202020204" pitchFamily="34" charset="0"/>
                      </a:endParaRPr>
                    </a:p>
                  </a:txBody>
                  <a:tcPr marL="6350" marR="6350" marT="6350" marB="0" anchor="b"/>
                </a:tc>
                <a:tc>
                  <a:txBody>
                    <a:bodyPr/>
                    <a:lstStyle/>
                    <a:p>
                      <a:pPr algn="r" fontAlgn="b"/>
                      <a:endParaRPr lang="en-US" sz="1200" b="0" i="0" u="none" strike="noStrike">
                        <a:effectLst/>
                        <a:latin typeface="Arial" panose="020B0604020202020204" pitchFamily="34" charset="0"/>
                      </a:endParaRPr>
                    </a:p>
                  </a:txBody>
                  <a:tcPr marL="6350" marR="6350" marT="6350" marB="0" anchor="b"/>
                </a:tc>
                <a:tc>
                  <a:txBody>
                    <a:bodyPr/>
                    <a:lstStyle/>
                    <a:p>
                      <a:pPr algn="l" fontAlgn="b"/>
                      <a:endParaRPr lang="en-US" sz="1200" b="0" i="0" u="none" strike="noStrike">
                        <a:effectLst/>
                        <a:latin typeface="Arial" panose="020B0604020202020204" pitchFamily="34" charset="0"/>
                      </a:endParaRPr>
                    </a:p>
                  </a:txBody>
                  <a:tcPr marL="6350" marR="6350" marT="6350" marB="0" anchor="b"/>
                </a:tc>
                <a:tc>
                  <a:txBody>
                    <a:bodyPr/>
                    <a:lstStyle/>
                    <a:p>
                      <a:pPr algn="l" fontAlgn="b"/>
                      <a:endParaRPr lang="en-US" sz="1200" b="0" i="0" u="none" strike="noStrike">
                        <a:effectLst/>
                        <a:latin typeface="Arial" panose="020B0604020202020204" pitchFamily="34" charset="0"/>
                      </a:endParaRPr>
                    </a:p>
                  </a:txBody>
                  <a:tcPr marL="6350" marR="6350" marT="6350" marB="0" anchor="b"/>
                </a:tc>
                <a:tc>
                  <a:txBody>
                    <a:bodyPr/>
                    <a:lstStyle/>
                    <a:p>
                      <a:pPr algn="l" fontAlgn="b"/>
                      <a:endParaRPr lang="en-US" sz="1200" b="0" i="0" u="none" strike="noStrike">
                        <a:effectLst/>
                        <a:latin typeface="Arial" panose="020B0604020202020204" pitchFamily="34" charset="0"/>
                      </a:endParaRPr>
                    </a:p>
                  </a:txBody>
                  <a:tcPr marL="6350" marR="6350" marT="6350" marB="0" anchor="b"/>
                </a:tc>
                <a:tc>
                  <a:txBody>
                    <a:bodyPr/>
                    <a:lstStyle/>
                    <a:p>
                      <a:pPr algn="l" fontAlgn="b"/>
                      <a:endParaRPr lang="en-US" sz="1200" b="0" i="0" u="none" strike="noStrike">
                        <a:effectLst/>
                        <a:latin typeface="Arial" panose="020B0604020202020204" pitchFamily="34" charset="0"/>
                      </a:endParaRPr>
                    </a:p>
                  </a:txBody>
                  <a:tcPr marL="6350" marR="6350" marT="6350" marB="0" anchor="b"/>
                </a:tc>
                <a:extLst>
                  <a:ext uri="{0D108BD9-81ED-4DB2-BD59-A6C34878D82A}">
                    <a16:rowId xmlns:a16="http://schemas.microsoft.com/office/drawing/2014/main" val="3011925652"/>
                  </a:ext>
                </a:extLst>
              </a:tr>
              <a:tr h="196850">
                <a:tc>
                  <a:txBody>
                    <a:bodyPr/>
                    <a:lstStyle/>
                    <a:p>
                      <a:pPr algn="l" fontAlgn="b"/>
                      <a:r>
                        <a:rPr lang="en-US" sz="1200" u="none" strike="noStrike">
                          <a:effectLst/>
                        </a:rPr>
                        <a:t>Total Spending Budget (in $ thousands)</a:t>
                      </a:r>
                      <a:endParaRPr lang="en-US" sz="1200" b="1" i="0" u="none" strike="noStrike">
                        <a:effectLst/>
                        <a:latin typeface="Arial" panose="020B0604020202020204" pitchFamily="34" charset="0"/>
                      </a:endParaRPr>
                    </a:p>
                  </a:txBody>
                  <a:tcPr marL="6350" marR="6350" marT="6350" marB="0" anchor="b"/>
                </a:tc>
                <a:tc>
                  <a:txBody>
                    <a:bodyPr/>
                    <a:lstStyle/>
                    <a:p>
                      <a:pPr algn="r" fontAlgn="b"/>
                      <a:endParaRPr lang="en-US" sz="1200" b="0" i="0" u="none" strike="noStrike">
                        <a:effectLst/>
                        <a:latin typeface="Arial" panose="020B0604020202020204" pitchFamily="34" charset="0"/>
                      </a:endParaRPr>
                    </a:p>
                  </a:txBody>
                  <a:tcPr marL="6350" marR="6350" marT="6350" marB="0" anchor="b"/>
                </a:tc>
                <a:tc>
                  <a:txBody>
                    <a:bodyPr/>
                    <a:lstStyle/>
                    <a:p>
                      <a:pPr algn="ctr" fontAlgn="b"/>
                      <a:r>
                        <a:rPr lang="en-US" sz="1200" u="none" strike="noStrike">
                          <a:effectLst/>
                        </a:rPr>
                        <a:t> </a:t>
                      </a:r>
                      <a:endParaRPr lang="en-US" sz="1200" b="0" i="0" u="none" strike="noStrike">
                        <a:effectLst/>
                        <a:latin typeface="Arial" panose="020B0604020202020204" pitchFamily="34" charset="0"/>
                      </a:endParaRPr>
                    </a:p>
                  </a:txBody>
                  <a:tcPr marL="6350" marR="6350" marT="6350" marB="0" anchor="b"/>
                </a:tc>
                <a:tc>
                  <a:txBody>
                    <a:bodyPr/>
                    <a:lstStyle/>
                    <a:p>
                      <a:pPr algn="l" fontAlgn="b"/>
                      <a:r>
                        <a:rPr lang="en-US" sz="1200" u="none" strike="noStrike">
                          <a:effectLst/>
                        </a:rPr>
                        <a:t>65</a:t>
                      </a:r>
                      <a:endParaRPr lang="en-US" sz="1200" b="0" i="0" u="none" strike="noStrike">
                        <a:effectLst/>
                        <a:latin typeface="Arial" panose="020B0604020202020204" pitchFamily="34" charset="0"/>
                      </a:endParaRPr>
                    </a:p>
                  </a:txBody>
                  <a:tcPr marL="6350" marR="6350" marT="6350" marB="0" anchor="b"/>
                </a:tc>
                <a:tc>
                  <a:txBody>
                    <a:bodyPr/>
                    <a:lstStyle/>
                    <a:p>
                      <a:pPr algn="l" fontAlgn="b"/>
                      <a:endParaRPr lang="en-US" sz="1200" b="0" i="0" u="none" strike="noStrike">
                        <a:effectLst/>
                        <a:latin typeface="Arial" panose="020B0604020202020204" pitchFamily="34" charset="0"/>
                      </a:endParaRPr>
                    </a:p>
                  </a:txBody>
                  <a:tcPr marL="6350" marR="6350" marT="6350" marB="0" anchor="b"/>
                </a:tc>
                <a:tc>
                  <a:txBody>
                    <a:bodyPr/>
                    <a:lstStyle/>
                    <a:p>
                      <a:pPr algn="l" fontAlgn="b"/>
                      <a:endParaRPr lang="en-US" sz="1200" b="0" i="0" u="none" strike="noStrike">
                        <a:effectLst/>
                        <a:latin typeface="Arial" panose="020B0604020202020204" pitchFamily="34" charset="0"/>
                      </a:endParaRPr>
                    </a:p>
                  </a:txBody>
                  <a:tcPr marL="6350" marR="6350" marT="6350" marB="0" anchor="b"/>
                </a:tc>
                <a:tc>
                  <a:txBody>
                    <a:bodyPr/>
                    <a:lstStyle/>
                    <a:p>
                      <a:pPr algn="l" fontAlgn="b"/>
                      <a:endParaRPr lang="en-US" sz="1200" b="0" i="0" u="none" strike="noStrike">
                        <a:effectLst/>
                        <a:latin typeface="Arial" panose="020B0604020202020204" pitchFamily="34" charset="0"/>
                      </a:endParaRPr>
                    </a:p>
                  </a:txBody>
                  <a:tcPr marL="6350" marR="6350" marT="6350" marB="0" anchor="b"/>
                </a:tc>
                <a:tc>
                  <a:txBody>
                    <a:bodyPr/>
                    <a:lstStyle/>
                    <a:p>
                      <a:pPr algn="l" fontAlgn="b"/>
                      <a:endParaRPr lang="en-US" sz="1200" b="0" i="0" u="none" strike="noStrike">
                        <a:effectLst/>
                        <a:latin typeface="Arial" panose="020B0604020202020204" pitchFamily="34" charset="0"/>
                      </a:endParaRPr>
                    </a:p>
                  </a:txBody>
                  <a:tcPr marL="6350" marR="6350" marT="6350" marB="0" anchor="b"/>
                </a:tc>
                <a:extLst>
                  <a:ext uri="{0D108BD9-81ED-4DB2-BD59-A6C34878D82A}">
                    <a16:rowId xmlns:a16="http://schemas.microsoft.com/office/drawing/2014/main" val="3249671600"/>
                  </a:ext>
                </a:extLst>
              </a:tr>
              <a:tr h="196850">
                <a:tc>
                  <a:txBody>
                    <a:bodyPr/>
                    <a:lstStyle/>
                    <a:p>
                      <a:pPr algn="l" fontAlgn="b"/>
                      <a:r>
                        <a:rPr lang="en-US" sz="1200" u="none" strike="noStrike">
                          <a:effectLst/>
                        </a:rPr>
                        <a:t>Productivity Increase in Hard</a:t>
                      </a:r>
                      <a:endParaRPr lang="en-US" sz="1200" b="1" i="0" u="none" strike="noStrike">
                        <a:effectLst/>
                        <a:latin typeface="Arial" panose="020B0604020202020204" pitchFamily="34" charset="0"/>
                      </a:endParaRPr>
                    </a:p>
                  </a:txBody>
                  <a:tcPr marL="6350" marR="6350" marT="6350" marB="0" anchor="b"/>
                </a:tc>
                <a:tc>
                  <a:txBody>
                    <a:bodyPr/>
                    <a:lstStyle/>
                    <a:p>
                      <a:pPr algn="l" fontAlgn="b"/>
                      <a:endParaRPr lang="en-US" sz="1200" b="0" i="0" u="none" strike="noStrike">
                        <a:effectLst/>
                        <a:latin typeface="Arial" panose="020B0604020202020204" pitchFamily="34" charset="0"/>
                      </a:endParaRPr>
                    </a:p>
                  </a:txBody>
                  <a:tcPr marL="6350" marR="6350" marT="6350" marB="0" anchor="b"/>
                </a:tc>
                <a:tc>
                  <a:txBody>
                    <a:bodyPr/>
                    <a:lstStyle/>
                    <a:p>
                      <a:pPr algn="ctr" fontAlgn="b"/>
                      <a:endParaRPr lang="en-US" sz="1200" b="0" i="0" u="none" strike="noStrike">
                        <a:effectLst/>
                        <a:latin typeface="Arial" panose="020B0604020202020204" pitchFamily="34" charset="0"/>
                      </a:endParaRPr>
                    </a:p>
                  </a:txBody>
                  <a:tcPr marL="6350" marR="6350" marT="6350" marB="0" anchor="b"/>
                </a:tc>
                <a:tc>
                  <a:txBody>
                    <a:bodyPr/>
                    <a:lstStyle/>
                    <a:p>
                      <a:pPr algn="l" fontAlgn="b"/>
                      <a:r>
                        <a:rPr lang="en-US" sz="1200" u="none" strike="noStrike">
                          <a:effectLst/>
                        </a:rPr>
                        <a:t>20</a:t>
                      </a:r>
                      <a:endParaRPr lang="en-US" sz="1200" b="0" i="0" u="none" strike="noStrike">
                        <a:effectLst/>
                        <a:latin typeface="Arial" panose="020B0604020202020204" pitchFamily="34" charset="0"/>
                      </a:endParaRPr>
                    </a:p>
                  </a:txBody>
                  <a:tcPr marL="6350" marR="6350" marT="6350" marB="0" anchor="b"/>
                </a:tc>
                <a:tc>
                  <a:txBody>
                    <a:bodyPr/>
                    <a:lstStyle/>
                    <a:p>
                      <a:pPr algn="ctr" fontAlgn="b"/>
                      <a:endParaRPr lang="en-US" sz="1200" b="0" i="0" u="none" strike="noStrike">
                        <a:effectLst/>
                        <a:latin typeface="Arial" panose="020B0604020202020204" pitchFamily="34" charset="0"/>
                      </a:endParaRPr>
                    </a:p>
                  </a:txBody>
                  <a:tcPr marL="6350" marR="6350" marT="6350" marB="0" anchor="b"/>
                </a:tc>
                <a:tc>
                  <a:txBody>
                    <a:bodyPr/>
                    <a:lstStyle/>
                    <a:p>
                      <a:pPr algn="l" fontAlgn="b"/>
                      <a:endParaRPr lang="en-US" sz="1200" b="0" i="0" u="none" strike="noStrike">
                        <a:effectLst/>
                        <a:latin typeface="Arial" panose="020B0604020202020204" pitchFamily="34" charset="0"/>
                      </a:endParaRPr>
                    </a:p>
                  </a:txBody>
                  <a:tcPr marL="6350" marR="6350" marT="6350" marB="0" anchor="b"/>
                </a:tc>
                <a:tc>
                  <a:txBody>
                    <a:bodyPr/>
                    <a:lstStyle/>
                    <a:p>
                      <a:pPr algn="r" fontAlgn="b"/>
                      <a:endParaRPr lang="en-US" sz="1200" b="0" i="0" u="none" strike="noStrike">
                        <a:effectLst/>
                        <a:latin typeface="Arial" panose="020B0604020202020204" pitchFamily="34" charset="0"/>
                      </a:endParaRPr>
                    </a:p>
                  </a:txBody>
                  <a:tcPr marL="6350" marR="6350" marT="6350" marB="0" anchor="b"/>
                </a:tc>
                <a:tc>
                  <a:txBody>
                    <a:bodyPr/>
                    <a:lstStyle/>
                    <a:p>
                      <a:pPr algn="l" fontAlgn="b"/>
                      <a:endParaRPr lang="en-US" sz="1200" b="0" i="0" u="none" strike="noStrike">
                        <a:effectLst/>
                        <a:latin typeface="Arial" panose="020B0604020202020204" pitchFamily="34" charset="0"/>
                      </a:endParaRPr>
                    </a:p>
                  </a:txBody>
                  <a:tcPr marL="6350" marR="6350" marT="6350" marB="0" anchor="b"/>
                </a:tc>
                <a:extLst>
                  <a:ext uri="{0D108BD9-81ED-4DB2-BD59-A6C34878D82A}">
                    <a16:rowId xmlns:a16="http://schemas.microsoft.com/office/drawing/2014/main" val="3650791494"/>
                  </a:ext>
                </a:extLst>
              </a:tr>
              <a:tr h="196850">
                <a:tc>
                  <a:txBody>
                    <a:bodyPr/>
                    <a:lstStyle/>
                    <a:p>
                      <a:pPr algn="l" fontAlgn="b"/>
                      <a:r>
                        <a:rPr lang="en-US" sz="1200" u="none" strike="noStrike">
                          <a:effectLst/>
                        </a:rPr>
                        <a:t>Productivity Increase in Soft</a:t>
                      </a:r>
                      <a:endParaRPr lang="en-US" sz="1200" b="1" i="0" u="none" strike="noStrike">
                        <a:effectLst/>
                        <a:latin typeface="Arial" panose="020B0604020202020204" pitchFamily="34" charset="0"/>
                      </a:endParaRPr>
                    </a:p>
                  </a:txBody>
                  <a:tcPr marL="6350" marR="6350" marT="6350" marB="0" anchor="b"/>
                </a:tc>
                <a:tc>
                  <a:txBody>
                    <a:bodyPr/>
                    <a:lstStyle/>
                    <a:p>
                      <a:pPr algn="l" fontAlgn="b"/>
                      <a:endParaRPr lang="en-US" sz="1200" b="0" i="0" u="none" strike="noStrike">
                        <a:effectLst/>
                        <a:latin typeface="Arial" panose="020B0604020202020204" pitchFamily="34" charset="0"/>
                      </a:endParaRPr>
                    </a:p>
                  </a:txBody>
                  <a:tcPr marL="6350" marR="6350" marT="6350" marB="0" anchor="b"/>
                </a:tc>
                <a:tc>
                  <a:txBody>
                    <a:bodyPr/>
                    <a:lstStyle/>
                    <a:p>
                      <a:pPr algn="ctr" fontAlgn="b"/>
                      <a:endParaRPr lang="en-US" sz="1200" b="0" i="0" u="none" strike="noStrike">
                        <a:effectLst/>
                        <a:latin typeface="Arial" panose="020B0604020202020204" pitchFamily="34" charset="0"/>
                      </a:endParaRPr>
                    </a:p>
                  </a:txBody>
                  <a:tcPr marL="6350" marR="6350" marT="6350" marB="0" anchor="b"/>
                </a:tc>
                <a:tc>
                  <a:txBody>
                    <a:bodyPr/>
                    <a:lstStyle/>
                    <a:p>
                      <a:pPr algn="l" fontAlgn="b"/>
                      <a:r>
                        <a:rPr lang="en-US" sz="1200" u="none" strike="noStrike">
                          <a:effectLst/>
                        </a:rPr>
                        <a:t>12</a:t>
                      </a:r>
                      <a:endParaRPr lang="en-US" sz="1200" b="0" i="0" u="none" strike="noStrike">
                        <a:effectLst/>
                        <a:latin typeface="Arial" panose="020B0604020202020204" pitchFamily="34" charset="0"/>
                      </a:endParaRPr>
                    </a:p>
                  </a:txBody>
                  <a:tcPr marL="6350" marR="6350" marT="6350" marB="0" anchor="b"/>
                </a:tc>
                <a:tc>
                  <a:txBody>
                    <a:bodyPr/>
                    <a:lstStyle/>
                    <a:p>
                      <a:pPr algn="ctr" fontAlgn="b"/>
                      <a:endParaRPr lang="en-US" sz="1200" b="0" i="0" u="none" strike="noStrike">
                        <a:effectLst/>
                        <a:latin typeface="Arial" panose="020B0604020202020204" pitchFamily="34" charset="0"/>
                      </a:endParaRPr>
                    </a:p>
                  </a:txBody>
                  <a:tcPr marL="6350" marR="6350" marT="6350" marB="0" anchor="b"/>
                </a:tc>
                <a:tc>
                  <a:txBody>
                    <a:bodyPr/>
                    <a:lstStyle/>
                    <a:p>
                      <a:pPr algn="l" fontAlgn="b"/>
                      <a:endParaRPr lang="en-US" sz="1200" b="0" i="0" u="none" strike="noStrike">
                        <a:effectLst/>
                        <a:latin typeface="Arial" panose="020B0604020202020204" pitchFamily="34" charset="0"/>
                      </a:endParaRPr>
                    </a:p>
                  </a:txBody>
                  <a:tcPr marL="6350" marR="6350" marT="6350" marB="0" anchor="b"/>
                </a:tc>
                <a:tc>
                  <a:txBody>
                    <a:bodyPr/>
                    <a:lstStyle/>
                    <a:p>
                      <a:pPr algn="r" fontAlgn="b"/>
                      <a:endParaRPr lang="en-US" sz="1200" b="0" i="0" u="none" strike="noStrike">
                        <a:effectLst/>
                        <a:latin typeface="Arial" panose="020B0604020202020204" pitchFamily="34" charset="0"/>
                      </a:endParaRPr>
                    </a:p>
                  </a:txBody>
                  <a:tcPr marL="6350" marR="6350" marT="6350" marB="0" anchor="b"/>
                </a:tc>
                <a:tc>
                  <a:txBody>
                    <a:bodyPr/>
                    <a:lstStyle/>
                    <a:p>
                      <a:pPr algn="l" fontAlgn="b"/>
                      <a:endParaRPr lang="en-US" sz="1200" b="0" i="0" u="none" strike="noStrike">
                        <a:effectLst/>
                        <a:latin typeface="Arial" panose="020B0604020202020204" pitchFamily="34" charset="0"/>
                      </a:endParaRPr>
                    </a:p>
                  </a:txBody>
                  <a:tcPr marL="6350" marR="6350" marT="6350" marB="0" anchor="b"/>
                </a:tc>
                <a:extLst>
                  <a:ext uri="{0D108BD9-81ED-4DB2-BD59-A6C34878D82A}">
                    <a16:rowId xmlns:a16="http://schemas.microsoft.com/office/drawing/2014/main" val="2797491888"/>
                  </a:ext>
                </a:extLst>
              </a:tr>
              <a:tr h="203200">
                <a:tc>
                  <a:txBody>
                    <a:bodyPr/>
                    <a:lstStyle/>
                    <a:p>
                      <a:pPr algn="l" fontAlgn="b"/>
                      <a:r>
                        <a:rPr lang="en-US" sz="1200" u="none" strike="noStrike">
                          <a:effectLst/>
                        </a:rPr>
                        <a:t>Productivity Increase Internal v. External</a:t>
                      </a:r>
                      <a:endParaRPr lang="en-US" sz="1200" b="1" i="0" u="none" strike="noStrike">
                        <a:effectLst/>
                        <a:latin typeface="Arial" panose="020B0604020202020204" pitchFamily="34" charset="0"/>
                      </a:endParaRPr>
                    </a:p>
                  </a:txBody>
                  <a:tcPr marL="6350" marR="6350" marT="6350" marB="0" anchor="b"/>
                </a:tc>
                <a:tc>
                  <a:txBody>
                    <a:bodyPr/>
                    <a:lstStyle/>
                    <a:p>
                      <a:pPr algn="l" fontAlgn="b"/>
                      <a:endParaRPr lang="en-US" sz="1200" b="0" i="0" u="none" strike="noStrike">
                        <a:effectLst/>
                        <a:latin typeface="Arial" panose="020B0604020202020204" pitchFamily="34" charset="0"/>
                      </a:endParaRPr>
                    </a:p>
                  </a:txBody>
                  <a:tcPr marL="6350" marR="6350" marT="6350" marB="0" anchor="b"/>
                </a:tc>
                <a:tc>
                  <a:txBody>
                    <a:bodyPr/>
                    <a:lstStyle/>
                    <a:p>
                      <a:pPr algn="ctr" fontAlgn="b"/>
                      <a:r>
                        <a:rPr lang="en-US" sz="1200" u="none" strike="noStrike">
                          <a:effectLst/>
                        </a:rPr>
                        <a:t> </a:t>
                      </a:r>
                      <a:endParaRPr lang="en-US" sz="1200" b="0" i="0" u="none" strike="noStrike">
                        <a:effectLst/>
                        <a:latin typeface="Arial" panose="020B0604020202020204" pitchFamily="34" charset="0"/>
                      </a:endParaRPr>
                    </a:p>
                  </a:txBody>
                  <a:tcPr marL="6350" marR="6350" marT="6350" marB="0" anchor="b"/>
                </a:tc>
                <a:tc>
                  <a:txBody>
                    <a:bodyPr/>
                    <a:lstStyle/>
                    <a:p>
                      <a:pPr algn="l" fontAlgn="b"/>
                      <a:endParaRPr lang="en-US" sz="1200" b="0" i="0" u="none" strike="noStrike">
                        <a:effectLst/>
                        <a:latin typeface="Arial" panose="020B0604020202020204" pitchFamily="34" charset="0"/>
                      </a:endParaRPr>
                    </a:p>
                  </a:txBody>
                  <a:tcPr marL="6350" marR="6350" marT="6350" marB="0" anchor="b"/>
                </a:tc>
                <a:tc>
                  <a:txBody>
                    <a:bodyPr/>
                    <a:lstStyle/>
                    <a:p>
                      <a:pPr algn="ctr" fontAlgn="b"/>
                      <a:endParaRPr lang="en-US" sz="1200" b="0" i="0" u="none" strike="noStrike">
                        <a:effectLst/>
                        <a:latin typeface="Arial" panose="020B0604020202020204" pitchFamily="34" charset="0"/>
                      </a:endParaRPr>
                    </a:p>
                  </a:txBody>
                  <a:tcPr marL="6350" marR="6350" marT="6350" marB="0" anchor="b"/>
                </a:tc>
                <a:tc>
                  <a:txBody>
                    <a:bodyPr/>
                    <a:lstStyle/>
                    <a:p>
                      <a:pPr algn="l" fontAlgn="b"/>
                      <a:endParaRPr lang="en-US" sz="1200" b="0" i="0" u="none" strike="noStrike">
                        <a:effectLst/>
                        <a:latin typeface="Arial" panose="020B0604020202020204" pitchFamily="34" charset="0"/>
                      </a:endParaRPr>
                    </a:p>
                  </a:txBody>
                  <a:tcPr marL="6350" marR="6350" marT="6350" marB="0" anchor="b"/>
                </a:tc>
                <a:tc>
                  <a:txBody>
                    <a:bodyPr/>
                    <a:lstStyle/>
                    <a:p>
                      <a:pPr algn="r" fontAlgn="b"/>
                      <a:endParaRPr lang="en-US" sz="1200" b="0" i="0" u="none" strike="noStrike">
                        <a:effectLst/>
                        <a:latin typeface="Arial" panose="020B0604020202020204" pitchFamily="34" charset="0"/>
                      </a:endParaRPr>
                    </a:p>
                  </a:txBody>
                  <a:tcPr marL="6350" marR="6350" marT="6350" marB="0" anchor="b"/>
                </a:tc>
                <a:tc>
                  <a:txBody>
                    <a:bodyPr/>
                    <a:lstStyle/>
                    <a:p>
                      <a:pPr algn="l" fontAlgn="b"/>
                      <a:endParaRPr lang="en-US" sz="1200" b="0" i="0" u="none" strike="noStrike">
                        <a:effectLst/>
                        <a:latin typeface="Arial" panose="020B0604020202020204" pitchFamily="34" charset="0"/>
                      </a:endParaRPr>
                    </a:p>
                  </a:txBody>
                  <a:tcPr marL="6350" marR="6350" marT="6350" marB="0" anchor="b"/>
                </a:tc>
                <a:extLst>
                  <a:ext uri="{0D108BD9-81ED-4DB2-BD59-A6C34878D82A}">
                    <a16:rowId xmlns:a16="http://schemas.microsoft.com/office/drawing/2014/main" val="3932311200"/>
                  </a:ext>
                </a:extLst>
              </a:tr>
              <a:tr h="196850">
                <a:tc>
                  <a:txBody>
                    <a:bodyPr/>
                    <a:lstStyle/>
                    <a:p>
                      <a:pPr algn="l" fontAlgn="b"/>
                      <a:endParaRPr lang="en-US" sz="1200" b="0" i="0" u="none" strike="noStrike">
                        <a:effectLst/>
                        <a:latin typeface="Arial" panose="020B0604020202020204" pitchFamily="34" charset="0"/>
                      </a:endParaRPr>
                    </a:p>
                  </a:txBody>
                  <a:tcPr marL="6350" marR="6350" marT="6350" marB="0" anchor="b"/>
                </a:tc>
                <a:tc>
                  <a:txBody>
                    <a:bodyPr/>
                    <a:lstStyle/>
                    <a:p>
                      <a:pPr algn="l" fontAlgn="b"/>
                      <a:endParaRPr lang="en-US" sz="1200" b="0" i="0" u="none" strike="noStrike">
                        <a:effectLst/>
                        <a:latin typeface="Arial" panose="020B0604020202020204" pitchFamily="34" charset="0"/>
                      </a:endParaRPr>
                    </a:p>
                  </a:txBody>
                  <a:tcPr marL="6350" marR="6350" marT="6350" marB="0" anchor="b"/>
                </a:tc>
                <a:tc>
                  <a:txBody>
                    <a:bodyPr/>
                    <a:lstStyle/>
                    <a:p>
                      <a:pPr algn="l" fontAlgn="b"/>
                      <a:endParaRPr lang="en-US" sz="1200" b="0" i="0" u="none" strike="noStrike">
                        <a:effectLst/>
                        <a:latin typeface="Arial" panose="020B0604020202020204" pitchFamily="34" charset="0"/>
                      </a:endParaRPr>
                    </a:p>
                  </a:txBody>
                  <a:tcPr marL="6350" marR="6350" marT="6350" marB="0" anchor="b"/>
                </a:tc>
                <a:tc>
                  <a:txBody>
                    <a:bodyPr/>
                    <a:lstStyle/>
                    <a:p>
                      <a:pPr algn="l" fontAlgn="b"/>
                      <a:endParaRPr lang="en-US" sz="1200" b="1" i="0" u="none" strike="noStrike">
                        <a:effectLst/>
                        <a:latin typeface="Arial" panose="020B0604020202020204" pitchFamily="34" charset="0"/>
                      </a:endParaRPr>
                    </a:p>
                  </a:txBody>
                  <a:tcPr marL="6350" marR="6350" marT="6350" marB="0" anchor="b"/>
                </a:tc>
                <a:tc>
                  <a:txBody>
                    <a:bodyPr/>
                    <a:lstStyle/>
                    <a:p>
                      <a:pPr algn="ctr" fontAlgn="b"/>
                      <a:endParaRPr lang="en-US" sz="1200" b="0" i="0" u="none" strike="noStrike">
                        <a:effectLst/>
                        <a:latin typeface="Arial" panose="020B0604020202020204" pitchFamily="34" charset="0"/>
                      </a:endParaRPr>
                    </a:p>
                  </a:txBody>
                  <a:tcPr marL="6350" marR="6350" marT="6350" marB="0" anchor="b"/>
                </a:tc>
                <a:tc>
                  <a:txBody>
                    <a:bodyPr/>
                    <a:lstStyle/>
                    <a:p>
                      <a:pPr algn="l" fontAlgn="b"/>
                      <a:endParaRPr lang="en-US" sz="1200" b="0" i="0" u="none" strike="noStrike">
                        <a:effectLst/>
                        <a:latin typeface="Arial" panose="020B0604020202020204" pitchFamily="34" charset="0"/>
                      </a:endParaRPr>
                    </a:p>
                  </a:txBody>
                  <a:tcPr marL="6350" marR="6350" marT="6350" marB="0" anchor="b"/>
                </a:tc>
                <a:tc>
                  <a:txBody>
                    <a:bodyPr/>
                    <a:lstStyle/>
                    <a:p>
                      <a:pPr algn="r" fontAlgn="b"/>
                      <a:endParaRPr lang="en-US" sz="1200" b="0" i="0" u="none" strike="noStrike">
                        <a:effectLst/>
                        <a:latin typeface="Arial" panose="020B0604020202020204" pitchFamily="34" charset="0"/>
                      </a:endParaRPr>
                    </a:p>
                  </a:txBody>
                  <a:tcPr marL="6350" marR="6350" marT="6350" marB="0" anchor="b"/>
                </a:tc>
                <a:tc>
                  <a:txBody>
                    <a:bodyPr/>
                    <a:lstStyle/>
                    <a:p>
                      <a:pPr algn="l" fontAlgn="b"/>
                      <a:endParaRPr lang="en-US" sz="1200" b="0" i="0" u="none" strike="noStrike" dirty="0">
                        <a:effectLst/>
                        <a:latin typeface="Arial" panose="020B0604020202020204" pitchFamily="34" charset="0"/>
                      </a:endParaRPr>
                    </a:p>
                  </a:txBody>
                  <a:tcPr marL="6350" marR="6350" marT="6350" marB="0" anchor="b"/>
                </a:tc>
                <a:extLst>
                  <a:ext uri="{0D108BD9-81ED-4DB2-BD59-A6C34878D82A}">
                    <a16:rowId xmlns:a16="http://schemas.microsoft.com/office/drawing/2014/main" val="2562149250"/>
                  </a:ext>
                </a:extLst>
              </a:tr>
            </a:tbl>
          </a:graphicData>
        </a:graphic>
      </p:graphicFrame>
    </p:spTree>
    <p:extLst>
      <p:ext uri="{BB962C8B-B14F-4D97-AF65-F5344CB8AC3E}">
        <p14:creationId xmlns:p14="http://schemas.microsoft.com/office/powerpoint/2010/main" val="69571269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219826" y="7163710"/>
            <a:ext cx="3657600" cy="442700"/>
          </a:xfrm>
          <a:prstGeom prst="rect">
            <a:avLst/>
          </a:prstGeom>
        </p:spPr>
      </p:pic>
      <p:sp>
        <p:nvSpPr>
          <p:cNvPr id="3" name="Title 2"/>
          <p:cNvSpPr>
            <a:spLocks noGrp="1"/>
          </p:cNvSpPr>
          <p:nvPr>
            <p:ph type="title"/>
          </p:nvPr>
        </p:nvSpPr>
        <p:spPr>
          <a:xfrm>
            <a:off x="0" y="-1"/>
            <a:ext cx="10058400" cy="1256145"/>
          </a:xfrm>
          <a:ln>
            <a:solidFill>
              <a:srgbClr val="981E32"/>
            </a:solidFill>
          </a:ln>
        </p:spPr>
        <p:txBody>
          <a:bodyPr>
            <a:normAutofit/>
          </a:bodyPr>
          <a:lstStyle/>
          <a:p>
            <a:pPr>
              <a:lnSpc>
                <a:spcPct val="100000"/>
              </a:lnSpc>
              <a:spcBef>
                <a:spcPts val="0"/>
              </a:spcBef>
            </a:pPr>
            <a:r>
              <a:rPr lang="en-US" sz="3600" dirty="0">
                <a:latin typeface="Garamond" panose="02020404030301010803" pitchFamily="18" charset="0"/>
              </a:rPr>
              <a:t>Measurement</a:t>
            </a:r>
            <a:br>
              <a:rPr lang="en-US" sz="3600" dirty="0">
                <a:latin typeface="Garamond" panose="02020404030301010803" pitchFamily="18" charset="0"/>
              </a:rPr>
            </a:br>
            <a:r>
              <a:rPr lang="en-US" sz="1800" i="1" dirty="0">
                <a:latin typeface="Garamond" panose="02020404030301010803" pitchFamily="18" charset="0"/>
              </a:rPr>
              <a:t>Application Exercise 4 – Identifying Key Drivers</a:t>
            </a:r>
            <a:endParaRPr lang="en-US" sz="1800" dirty="0">
              <a:latin typeface="Garamond" panose="02020404030301010803" pitchFamily="18" charset="0"/>
            </a:endParaRPr>
          </a:p>
        </p:txBody>
      </p:sp>
      <p:sp>
        <p:nvSpPr>
          <p:cNvPr id="4" name="Content Placeholder 3"/>
          <p:cNvSpPr>
            <a:spLocks noGrp="1"/>
          </p:cNvSpPr>
          <p:nvPr>
            <p:ph idx="1"/>
          </p:nvPr>
        </p:nvSpPr>
        <p:spPr>
          <a:xfrm>
            <a:off x="0" y="1256145"/>
            <a:ext cx="10058400" cy="5823924"/>
          </a:xfrm>
        </p:spPr>
        <p:txBody>
          <a:bodyPr>
            <a:noAutofit/>
          </a:bodyPr>
          <a:lstStyle/>
          <a:p>
            <a:pPr>
              <a:lnSpc>
                <a:spcPct val="100000"/>
              </a:lnSpc>
              <a:spcBef>
                <a:spcPts val="0"/>
              </a:spcBef>
            </a:pPr>
            <a:r>
              <a:rPr lang="en-US" sz="2000" dirty="0"/>
              <a:t>1. Identify at least one hypothesis that is explicitly linked to your strategy in a causal way. </a:t>
            </a:r>
          </a:p>
          <a:p>
            <a:pPr>
              <a:lnSpc>
                <a:spcPct val="100000"/>
              </a:lnSpc>
              <a:spcBef>
                <a:spcPts val="0"/>
              </a:spcBef>
            </a:pPr>
            <a:endParaRPr lang="en-US" sz="2000" dirty="0"/>
          </a:p>
          <a:p>
            <a:pPr lvl="1">
              <a:lnSpc>
                <a:spcPct val="100000"/>
              </a:lnSpc>
              <a:spcBef>
                <a:spcPts val="0"/>
              </a:spcBef>
            </a:pPr>
            <a:r>
              <a:rPr lang="en-US" sz="2000" dirty="0"/>
              <a:t>A premium version leads to diversified revenue which leads to less reliance on ad revenue</a:t>
            </a:r>
          </a:p>
          <a:p>
            <a:pPr marL="0" indent="0">
              <a:lnSpc>
                <a:spcPct val="100000"/>
              </a:lnSpc>
              <a:spcBef>
                <a:spcPts val="0"/>
              </a:spcBef>
              <a:buNone/>
            </a:pPr>
            <a:endParaRPr lang="en-US" sz="2000" dirty="0"/>
          </a:p>
          <a:p>
            <a:pPr>
              <a:lnSpc>
                <a:spcPct val="100000"/>
              </a:lnSpc>
              <a:spcBef>
                <a:spcPts val="0"/>
              </a:spcBef>
            </a:pPr>
            <a:endParaRPr lang="en-US" sz="2000" dirty="0"/>
          </a:p>
          <a:p>
            <a:pPr>
              <a:lnSpc>
                <a:spcPct val="100000"/>
              </a:lnSpc>
              <a:spcBef>
                <a:spcPts val="0"/>
              </a:spcBef>
            </a:pPr>
            <a:r>
              <a:rPr lang="en-US" sz="2000" dirty="0"/>
              <a:t>2. Identify at least one key driver and explain how that driver will be measured as your strategy is implemented. </a:t>
            </a:r>
          </a:p>
          <a:p>
            <a:pPr>
              <a:lnSpc>
                <a:spcPct val="100000"/>
              </a:lnSpc>
              <a:spcBef>
                <a:spcPts val="0"/>
              </a:spcBef>
            </a:pPr>
            <a:endParaRPr lang="en-US" sz="2000" dirty="0"/>
          </a:p>
          <a:p>
            <a:pPr lvl="1">
              <a:lnSpc>
                <a:spcPct val="100000"/>
              </a:lnSpc>
              <a:spcBef>
                <a:spcPts val="0"/>
              </a:spcBef>
            </a:pPr>
            <a:r>
              <a:rPr lang="en-US" sz="2000" dirty="0"/>
              <a:t>The amount of revenue generated from ads per average user compared to the average revenue generated from premium content.</a:t>
            </a:r>
          </a:p>
          <a:p>
            <a:pPr>
              <a:lnSpc>
                <a:spcPct val="100000"/>
              </a:lnSpc>
              <a:spcBef>
                <a:spcPts val="0"/>
              </a:spcBef>
            </a:pPr>
            <a:endParaRPr lang="en-US" sz="2000" dirty="0"/>
          </a:p>
          <a:p>
            <a:pPr>
              <a:lnSpc>
                <a:spcPct val="100000"/>
              </a:lnSpc>
              <a:spcBef>
                <a:spcPts val="0"/>
              </a:spcBef>
            </a:pPr>
            <a:r>
              <a:rPr lang="en-US" sz="2000" dirty="0"/>
              <a:t>3. Describe how you would go about verifying the linkage between the first two steps. </a:t>
            </a:r>
          </a:p>
          <a:p>
            <a:pPr>
              <a:lnSpc>
                <a:spcPct val="100000"/>
              </a:lnSpc>
              <a:spcBef>
                <a:spcPts val="0"/>
              </a:spcBef>
            </a:pPr>
            <a:endParaRPr lang="en-US" sz="2000" dirty="0"/>
          </a:p>
          <a:p>
            <a:pPr lvl="1">
              <a:lnSpc>
                <a:spcPct val="100000"/>
              </a:lnSpc>
              <a:spcBef>
                <a:spcPts val="0"/>
              </a:spcBef>
            </a:pPr>
            <a:r>
              <a:rPr lang="en-US" sz="2000" dirty="0"/>
              <a:t>Start with a dataset of historical users and then create a new dataset with the premium users.  It can be a free beta test to begin.  </a:t>
            </a:r>
          </a:p>
          <a:p>
            <a:pPr lvl="1">
              <a:lnSpc>
                <a:spcPct val="100000"/>
              </a:lnSpc>
              <a:spcBef>
                <a:spcPts val="0"/>
              </a:spcBef>
            </a:pPr>
            <a:endParaRPr lang="en-US" sz="2000" dirty="0"/>
          </a:p>
          <a:p>
            <a:pPr lvl="1">
              <a:lnSpc>
                <a:spcPct val="100000"/>
              </a:lnSpc>
              <a:spcBef>
                <a:spcPts val="0"/>
              </a:spcBef>
            </a:pPr>
            <a:r>
              <a:rPr lang="en-US" sz="2000" dirty="0"/>
              <a:t>Then compare and try to find the core audience.  That will also help with more targeted ads to users who might actually want them rather then selling cigars to kids. </a:t>
            </a:r>
          </a:p>
          <a:p>
            <a:pPr>
              <a:lnSpc>
                <a:spcPct val="100000"/>
              </a:lnSpc>
              <a:spcBef>
                <a:spcPts val="0"/>
              </a:spcBef>
            </a:pPr>
            <a:endParaRPr lang="en-US" sz="2000" dirty="0"/>
          </a:p>
          <a:p>
            <a:pPr>
              <a:lnSpc>
                <a:spcPct val="100000"/>
              </a:lnSpc>
              <a:spcBef>
                <a:spcPts val="0"/>
              </a:spcBef>
            </a:pPr>
            <a:endParaRPr lang="en-US" sz="2000" dirty="0"/>
          </a:p>
          <a:p>
            <a:pPr>
              <a:lnSpc>
                <a:spcPct val="100000"/>
              </a:lnSpc>
              <a:spcBef>
                <a:spcPts val="0"/>
              </a:spcBef>
            </a:pPr>
            <a:endParaRPr lang="en-US" sz="2000" i="1" dirty="0">
              <a:solidFill>
                <a:srgbClr val="7F7F7F"/>
              </a:solidFill>
              <a:latin typeface="Garamond" panose="02020404030301010803" pitchFamily="18" charset="0"/>
            </a:endParaRPr>
          </a:p>
        </p:txBody>
      </p:sp>
    </p:spTree>
    <p:extLst>
      <p:ext uri="{BB962C8B-B14F-4D97-AF65-F5344CB8AC3E}">
        <p14:creationId xmlns:p14="http://schemas.microsoft.com/office/powerpoint/2010/main" val="204415413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219826" y="7163710"/>
            <a:ext cx="3657600" cy="442700"/>
          </a:xfrm>
          <a:prstGeom prst="rect">
            <a:avLst/>
          </a:prstGeom>
        </p:spPr>
      </p:pic>
      <p:sp>
        <p:nvSpPr>
          <p:cNvPr id="3" name="Title 2"/>
          <p:cNvSpPr>
            <a:spLocks noGrp="1"/>
          </p:cNvSpPr>
          <p:nvPr>
            <p:ph type="title"/>
          </p:nvPr>
        </p:nvSpPr>
        <p:spPr>
          <a:xfrm>
            <a:off x="0" y="-1"/>
            <a:ext cx="10058400" cy="1256145"/>
          </a:xfrm>
          <a:ln>
            <a:solidFill>
              <a:srgbClr val="981E32"/>
            </a:solidFill>
          </a:ln>
        </p:spPr>
        <p:txBody>
          <a:bodyPr>
            <a:normAutofit/>
          </a:bodyPr>
          <a:lstStyle/>
          <a:p>
            <a:pPr>
              <a:lnSpc>
                <a:spcPct val="100000"/>
              </a:lnSpc>
              <a:spcBef>
                <a:spcPts val="0"/>
              </a:spcBef>
            </a:pPr>
            <a:r>
              <a:rPr lang="en-US" sz="3600" dirty="0">
                <a:latin typeface="Garamond" panose="02020404030301010803" pitchFamily="18" charset="0"/>
              </a:rPr>
              <a:t>Conclusion</a:t>
            </a:r>
            <a:br>
              <a:rPr lang="en-US" sz="3600" dirty="0">
                <a:latin typeface="Garamond" panose="02020404030301010803" pitchFamily="18" charset="0"/>
              </a:rPr>
            </a:br>
            <a:endParaRPr lang="en-US" sz="1800" dirty="0">
              <a:latin typeface="Garamond" panose="02020404030301010803" pitchFamily="18" charset="0"/>
            </a:endParaRPr>
          </a:p>
        </p:txBody>
      </p:sp>
      <p:sp>
        <p:nvSpPr>
          <p:cNvPr id="4" name="Content Placeholder 3"/>
          <p:cNvSpPr>
            <a:spLocks noGrp="1"/>
          </p:cNvSpPr>
          <p:nvPr>
            <p:ph idx="1"/>
          </p:nvPr>
        </p:nvSpPr>
        <p:spPr>
          <a:xfrm>
            <a:off x="0" y="1256145"/>
            <a:ext cx="10058400" cy="5781964"/>
          </a:xfrm>
        </p:spPr>
        <p:txBody>
          <a:bodyPr>
            <a:noAutofit/>
          </a:bodyPr>
          <a:lstStyle/>
          <a:p>
            <a:pPr>
              <a:lnSpc>
                <a:spcPct val="100000"/>
              </a:lnSpc>
              <a:spcBef>
                <a:spcPts val="0"/>
              </a:spcBef>
            </a:pPr>
            <a:r>
              <a:rPr lang="en-US" dirty="0"/>
              <a:t>We are </a:t>
            </a:r>
            <a:r>
              <a:rPr lang="en-US" dirty="0">
                <a:solidFill>
                  <a:srgbClr val="981E32"/>
                </a:solidFill>
              </a:rPr>
              <a:t>losing revenue </a:t>
            </a:r>
            <a:r>
              <a:rPr lang="en-US" dirty="0"/>
              <a:t>due to adblocking software</a:t>
            </a:r>
          </a:p>
          <a:p>
            <a:pPr>
              <a:lnSpc>
                <a:spcPct val="100000"/>
              </a:lnSpc>
              <a:spcBef>
                <a:spcPts val="0"/>
              </a:spcBef>
            </a:pPr>
            <a:endParaRPr lang="en-US" dirty="0"/>
          </a:p>
          <a:p>
            <a:pPr>
              <a:lnSpc>
                <a:spcPct val="100000"/>
              </a:lnSpc>
              <a:spcBef>
                <a:spcPts val="0"/>
              </a:spcBef>
            </a:pPr>
            <a:r>
              <a:rPr lang="en-US" dirty="0"/>
              <a:t>The revenue is generate by clicks to </a:t>
            </a:r>
            <a:r>
              <a:rPr lang="en-US" dirty="0">
                <a:solidFill>
                  <a:schemeClr val="accent1">
                    <a:lumMod val="75000"/>
                  </a:schemeClr>
                </a:solidFill>
              </a:rPr>
              <a:t>ads</a:t>
            </a:r>
            <a:r>
              <a:rPr lang="en-US" dirty="0"/>
              <a:t> on our mobile and desktop sites</a:t>
            </a:r>
          </a:p>
          <a:p>
            <a:pPr>
              <a:lnSpc>
                <a:spcPct val="100000"/>
              </a:lnSpc>
              <a:spcBef>
                <a:spcPts val="0"/>
              </a:spcBef>
            </a:pPr>
            <a:endParaRPr lang="en-US" dirty="0"/>
          </a:p>
          <a:p>
            <a:pPr>
              <a:lnSpc>
                <a:spcPct val="100000"/>
              </a:lnSpc>
              <a:spcBef>
                <a:spcPts val="0"/>
              </a:spcBef>
            </a:pPr>
            <a:r>
              <a:rPr lang="en-US" dirty="0"/>
              <a:t>By using mitigation tactics we can make users want to look at our ads using a </a:t>
            </a:r>
            <a:r>
              <a:rPr lang="en-US" dirty="0">
                <a:solidFill>
                  <a:schemeClr val="accent2">
                    <a:lumMod val="75000"/>
                  </a:schemeClr>
                </a:solidFill>
              </a:rPr>
              <a:t>whitelist</a:t>
            </a:r>
            <a:r>
              <a:rPr lang="en-US" dirty="0"/>
              <a:t> </a:t>
            </a:r>
          </a:p>
          <a:p>
            <a:pPr>
              <a:lnSpc>
                <a:spcPct val="100000"/>
              </a:lnSpc>
              <a:spcBef>
                <a:spcPts val="0"/>
              </a:spcBef>
            </a:pPr>
            <a:endParaRPr lang="en-US" dirty="0"/>
          </a:p>
          <a:p>
            <a:pPr>
              <a:lnSpc>
                <a:spcPct val="100000"/>
              </a:lnSpc>
              <a:spcBef>
                <a:spcPts val="0"/>
              </a:spcBef>
            </a:pPr>
            <a:r>
              <a:rPr lang="en-US" dirty="0"/>
              <a:t>We also make a premium version that give the user extra features to </a:t>
            </a:r>
            <a:r>
              <a:rPr lang="en-US" dirty="0">
                <a:solidFill>
                  <a:schemeClr val="accent6">
                    <a:lumMod val="60000"/>
                    <a:lumOff val="40000"/>
                  </a:schemeClr>
                </a:solidFill>
              </a:rPr>
              <a:t>diversify</a:t>
            </a:r>
            <a:r>
              <a:rPr lang="en-US" dirty="0"/>
              <a:t> our revenue structure</a:t>
            </a:r>
          </a:p>
        </p:txBody>
      </p:sp>
    </p:spTree>
    <p:extLst>
      <p:ext uri="{BB962C8B-B14F-4D97-AF65-F5344CB8AC3E}">
        <p14:creationId xmlns:p14="http://schemas.microsoft.com/office/powerpoint/2010/main" val="4651476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275772" y="2863105"/>
            <a:ext cx="7543800" cy="1876530"/>
          </a:xfrm>
        </p:spPr>
        <p:txBody>
          <a:bodyPr>
            <a:normAutofit/>
          </a:bodyPr>
          <a:lstStyle/>
          <a:p>
            <a:r>
              <a:rPr lang="en-US" sz="4000" dirty="0">
                <a:latin typeface="Garamond" panose="02020404030301010803" pitchFamily="18" charset="0"/>
              </a:rPr>
              <a:t>Problem Statement</a:t>
            </a: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219826" y="7163710"/>
            <a:ext cx="3657600" cy="442700"/>
          </a:xfrm>
          <a:prstGeom prst="rect">
            <a:avLst/>
          </a:prstGeom>
        </p:spPr>
      </p:pic>
    </p:spTree>
    <p:extLst>
      <p:ext uri="{BB962C8B-B14F-4D97-AF65-F5344CB8AC3E}">
        <p14:creationId xmlns:p14="http://schemas.microsoft.com/office/powerpoint/2010/main" val="31779013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219826" y="7163710"/>
            <a:ext cx="3657600" cy="442700"/>
          </a:xfrm>
          <a:prstGeom prst="rect">
            <a:avLst/>
          </a:prstGeom>
        </p:spPr>
      </p:pic>
      <p:sp>
        <p:nvSpPr>
          <p:cNvPr id="3" name="Title 2"/>
          <p:cNvSpPr>
            <a:spLocks noGrp="1"/>
          </p:cNvSpPr>
          <p:nvPr>
            <p:ph type="title"/>
          </p:nvPr>
        </p:nvSpPr>
        <p:spPr>
          <a:xfrm>
            <a:off x="0" y="-1"/>
            <a:ext cx="10058400" cy="1256145"/>
          </a:xfrm>
          <a:ln>
            <a:solidFill>
              <a:srgbClr val="981E32"/>
            </a:solidFill>
          </a:ln>
        </p:spPr>
        <p:txBody>
          <a:bodyPr>
            <a:normAutofit/>
          </a:bodyPr>
          <a:lstStyle/>
          <a:p>
            <a:r>
              <a:rPr lang="en-US" sz="3600" dirty="0">
                <a:latin typeface="Garamond" panose="02020404030301010803" pitchFamily="18" charset="0"/>
              </a:rPr>
              <a:t>Problem Statement– </a:t>
            </a:r>
            <a:br>
              <a:rPr lang="en-US" sz="3600" dirty="0">
                <a:latin typeface="Garamond" panose="02020404030301010803" pitchFamily="18" charset="0"/>
              </a:rPr>
            </a:br>
            <a:r>
              <a:rPr lang="en-US" sz="1800" dirty="0">
                <a:latin typeface="Garamond" panose="02020404030301010803" pitchFamily="18" charset="0"/>
              </a:rPr>
              <a:t>Describe the Problem </a:t>
            </a:r>
            <a:r>
              <a:rPr lang="en-US" sz="1800" dirty="0" err="1">
                <a:latin typeface="Garamond" panose="02020404030301010803" pitchFamily="18" charset="0"/>
              </a:rPr>
              <a:t>Adblockers</a:t>
            </a:r>
            <a:r>
              <a:rPr lang="en-US" sz="1800" dirty="0">
                <a:latin typeface="Garamond" panose="02020404030301010803" pitchFamily="18" charset="0"/>
              </a:rPr>
              <a:t> present to GYF</a:t>
            </a:r>
          </a:p>
        </p:txBody>
      </p:sp>
      <p:sp>
        <p:nvSpPr>
          <p:cNvPr id="4" name="Content Placeholder 3"/>
          <p:cNvSpPr>
            <a:spLocks noGrp="1"/>
          </p:cNvSpPr>
          <p:nvPr>
            <p:ph idx="1"/>
          </p:nvPr>
        </p:nvSpPr>
        <p:spPr>
          <a:xfrm>
            <a:off x="0" y="1256145"/>
            <a:ext cx="10058400" cy="5781964"/>
          </a:xfrm>
          <a:effectLst>
            <a:glow rad="101600">
              <a:srgbClr val="981E32">
                <a:alpha val="60000"/>
              </a:srgbClr>
            </a:glow>
          </a:effectLst>
        </p:spPr>
        <p:txBody>
          <a:bodyPr>
            <a:noAutofit/>
          </a:bodyPr>
          <a:lstStyle/>
          <a:p>
            <a:pPr marL="0" indent="0" algn="ctr">
              <a:lnSpc>
                <a:spcPct val="100000"/>
              </a:lnSpc>
              <a:spcBef>
                <a:spcPts val="0"/>
              </a:spcBef>
              <a:buNone/>
            </a:pPr>
            <a:r>
              <a:rPr lang="en-US" dirty="0" err="1">
                <a:solidFill>
                  <a:srgbClr val="00B050"/>
                </a:solidFill>
              </a:rPr>
              <a:t>G</a:t>
            </a:r>
            <a:r>
              <a:rPr lang="en-US" dirty="0" err="1"/>
              <a:t>o</a:t>
            </a:r>
            <a:r>
              <a:rPr lang="en-US" dirty="0" err="1">
                <a:solidFill>
                  <a:schemeClr val="accent1">
                    <a:lumMod val="75000"/>
                  </a:schemeClr>
                </a:solidFill>
              </a:rPr>
              <a:t>Y</a:t>
            </a:r>
            <a:r>
              <a:rPr lang="en-US" dirty="0" err="1"/>
              <a:t>a</a:t>
            </a:r>
            <a:r>
              <a:rPr lang="en-US" dirty="0" err="1">
                <a:solidFill>
                  <a:srgbClr val="7030A0"/>
                </a:solidFill>
              </a:rPr>
              <a:t>F</a:t>
            </a:r>
            <a:r>
              <a:rPr lang="en-US" dirty="0" err="1"/>
              <a:t>ace</a:t>
            </a:r>
            <a:r>
              <a:rPr lang="en-US" dirty="0"/>
              <a:t>, INC has a significant issue that needs to be addressed or we might </a:t>
            </a:r>
            <a:r>
              <a:rPr lang="en-US" b="1" dirty="0">
                <a:solidFill>
                  <a:srgbClr val="981E32"/>
                </a:solidFill>
              </a:rPr>
              <a:t>lose</a:t>
            </a:r>
            <a:r>
              <a:rPr lang="en-US" dirty="0"/>
              <a:t> a large percentage of our </a:t>
            </a:r>
            <a:r>
              <a:rPr lang="en-US" b="1" u="sng" dirty="0">
                <a:solidFill>
                  <a:srgbClr val="00B050"/>
                </a:solidFill>
              </a:rPr>
              <a:t>revenue</a:t>
            </a:r>
            <a:endParaRPr lang="en-US" dirty="0">
              <a:solidFill>
                <a:srgbClr val="00B050"/>
              </a:solidFill>
            </a:endParaRPr>
          </a:p>
          <a:p>
            <a:pPr marL="0" indent="0" algn="ctr">
              <a:lnSpc>
                <a:spcPct val="100000"/>
              </a:lnSpc>
              <a:spcBef>
                <a:spcPts val="0"/>
              </a:spcBef>
              <a:buNone/>
            </a:pPr>
            <a:endParaRPr lang="en-US" dirty="0">
              <a:solidFill>
                <a:srgbClr val="C00000"/>
              </a:solidFill>
            </a:endParaRPr>
          </a:p>
          <a:p>
            <a:pPr>
              <a:lnSpc>
                <a:spcPct val="100000"/>
              </a:lnSpc>
              <a:spcBef>
                <a:spcPts val="0"/>
              </a:spcBef>
              <a:buFont typeface="Wingdings" panose="05000000000000000000" pitchFamily="2" charset="2"/>
              <a:buChar char="Ø"/>
            </a:pPr>
            <a:r>
              <a:rPr lang="en-US" sz="2000" dirty="0" err="1">
                <a:solidFill>
                  <a:srgbClr val="00B050"/>
                </a:solidFill>
              </a:rPr>
              <a:t>G</a:t>
            </a:r>
            <a:r>
              <a:rPr lang="en-US" sz="2000" dirty="0" err="1"/>
              <a:t>o</a:t>
            </a:r>
            <a:r>
              <a:rPr lang="en-US" sz="2000" dirty="0" err="1">
                <a:solidFill>
                  <a:schemeClr val="accent1">
                    <a:lumMod val="75000"/>
                  </a:schemeClr>
                </a:solidFill>
              </a:rPr>
              <a:t>Y</a:t>
            </a:r>
            <a:r>
              <a:rPr lang="en-US" sz="2000" dirty="0" err="1"/>
              <a:t>a</a:t>
            </a:r>
            <a:r>
              <a:rPr lang="en-US" sz="2000" dirty="0" err="1">
                <a:solidFill>
                  <a:srgbClr val="7030A0"/>
                </a:solidFill>
              </a:rPr>
              <a:t>F</a:t>
            </a:r>
            <a:r>
              <a:rPr lang="en-US" sz="2000" dirty="0" err="1"/>
              <a:t>ace</a:t>
            </a:r>
            <a:r>
              <a:rPr lang="en-US" sz="2000" dirty="0"/>
              <a:t>, INC makes the majority of our revenue through the </a:t>
            </a:r>
            <a:r>
              <a:rPr lang="en-US" sz="2000" b="1" u="sng" dirty="0">
                <a:solidFill>
                  <a:srgbClr val="00B050"/>
                </a:solidFill>
              </a:rPr>
              <a:t>sale of ads </a:t>
            </a:r>
            <a:r>
              <a:rPr lang="en-US" sz="2000" dirty="0"/>
              <a:t>on our digital platforms.  We have moved a lot of our resources over to mobile platforms but both desktop and mobile are needed to increase revenue</a:t>
            </a:r>
          </a:p>
          <a:p>
            <a:pPr>
              <a:lnSpc>
                <a:spcPct val="100000"/>
              </a:lnSpc>
              <a:spcBef>
                <a:spcPts val="0"/>
              </a:spcBef>
              <a:buFont typeface="Wingdings" panose="05000000000000000000" pitchFamily="2" charset="2"/>
              <a:buChar char="Ø"/>
            </a:pPr>
            <a:endParaRPr lang="en-US" sz="2000" dirty="0"/>
          </a:p>
          <a:p>
            <a:pPr>
              <a:lnSpc>
                <a:spcPct val="100000"/>
              </a:lnSpc>
              <a:spcBef>
                <a:spcPts val="0"/>
              </a:spcBef>
              <a:buFont typeface="Wingdings" panose="05000000000000000000" pitchFamily="2" charset="2"/>
              <a:buChar char="Ø"/>
            </a:pPr>
            <a:r>
              <a:rPr lang="en-US" sz="2000" dirty="0">
                <a:solidFill>
                  <a:schemeClr val="accent1"/>
                </a:solidFill>
              </a:rPr>
              <a:t> </a:t>
            </a:r>
            <a:r>
              <a:rPr lang="en-US" sz="2000" dirty="0"/>
              <a:t>Specifically we use a </a:t>
            </a:r>
            <a:r>
              <a:rPr lang="en-US" sz="2000" b="1" dirty="0"/>
              <a:t>CPC</a:t>
            </a:r>
            <a:r>
              <a:rPr lang="en-US" sz="2000" dirty="0"/>
              <a:t> or </a:t>
            </a:r>
            <a:r>
              <a:rPr lang="en-US" sz="2800" b="1" i="1" u="sng" dirty="0">
                <a:solidFill>
                  <a:schemeClr val="accent1">
                    <a:lumMod val="75000"/>
                  </a:schemeClr>
                </a:solidFill>
              </a:rPr>
              <a:t>Cost per Click</a:t>
            </a:r>
            <a:r>
              <a:rPr lang="en-US" sz="2800" b="1" u="sng" dirty="0">
                <a:solidFill>
                  <a:schemeClr val="accent1">
                    <a:lumMod val="75000"/>
                  </a:schemeClr>
                </a:solidFill>
              </a:rPr>
              <a:t> </a:t>
            </a:r>
            <a:r>
              <a:rPr lang="en-US" sz="2000" dirty="0"/>
              <a:t>approach to monazite the majority of our social ecosystems.  </a:t>
            </a:r>
          </a:p>
          <a:p>
            <a:pPr>
              <a:lnSpc>
                <a:spcPct val="100000"/>
              </a:lnSpc>
              <a:spcBef>
                <a:spcPts val="0"/>
              </a:spcBef>
              <a:buFont typeface="Wingdings" panose="05000000000000000000" pitchFamily="2" charset="2"/>
              <a:buChar char="Ø"/>
            </a:pPr>
            <a:endParaRPr lang="en-US" sz="2000" b="1" i="1" u="sng" dirty="0"/>
          </a:p>
          <a:p>
            <a:pPr>
              <a:lnSpc>
                <a:spcPct val="100000"/>
              </a:lnSpc>
              <a:spcBef>
                <a:spcPts val="0"/>
              </a:spcBef>
              <a:buFont typeface="Wingdings" panose="05000000000000000000" pitchFamily="2" charset="2"/>
              <a:buChar char="Ø"/>
            </a:pPr>
            <a:r>
              <a:rPr lang="en-US" sz="2000" dirty="0">
                <a:solidFill>
                  <a:srgbClr val="C07510"/>
                </a:solidFill>
              </a:rPr>
              <a:t> </a:t>
            </a:r>
            <a:r>
              <a:rPr lang="en-US" sz="2000" dirty="0">
                <a:solidFill>
                  <a:srgbClr val="7030A0"/>
                </a:solidFill>
              </a:rPr>
              <a:t> </a:t>
            </a:r>
            <a:r>
              <a:rPr lang="en-US" sz="2000" dirty="0"/>
              <a:t>We base our billing rates on a data system that measure metrics such as unique </a:t>
            </a:r>
            <a:r>
              <a:rPr lang="en-US" sz="2000" dirty="0">
                <a:solidFill>
                  <a:srgbClr val="C07510"/>
                </a:solidFill>
              </a:rPr>
              <a:t>IP traffic</a:t>
            </a:r>
          </a:p>
          <a:p>
            <a:pPr>
              <a:lnSpc>
                <a:spcPct val="100000"/>
              </a:lnSpc>
              <a:spcBef>
                <a:spcPts val="0"/>
              </a:spcBef>
              <a:buFont typeface="Wingdings" panose="05000000000000000000" pitchFamily="2" charset="2"/>
              <a:buChar char="Ø"/>
            </a:pPr>
            <a:endParaRPr lang="en-US" sz="2000" dirty="0">
              <a:solidFill>
                <a:srgbClr val="7030A0"/>
              </a:solidFill>
            </a:endParaRPr>
          </a:p>
          <a:p>
            <a:pPr>
              <a:lnSpc>
                <a:spcPct val="100000"/>
              </a:lnSpc>
              <a:spcBef>
                <a:spcPts val="0"/>
              </a:spcBef>
              <a:buFont typeface="Wingdings" panose="05000000000000000000" pitchFamily="2" charset="2"/>
              <a:buChar char="Ø"/>
            </a:pPr>
            <a:r>
              <a:rPr lang="en-US" sz="2000" dirty="0">
                <a:solidFill>
                  <a:srgbClr val="981E32"/>
                </a:solidFill>
              </a:rPr>
              <a:t> </a:t>
            </a:r>
            <a:r>
              <a:rPr lang="en-US" sz="2000" dirty="0"/>
              <a:t>With the large adaptation of </a:t>
            </a:r>
            <a:r>
              <a:rPr lang="en-US" sz="2800" b="1" dirty="0">
                <a:solidFill>
                  <a:srgbClr val="981E32"/>
                </a:solidFill>
              </a:rPr>
              <a:t>Adblockers</a:t>
            </a:r>
            <a:r>
              <a:rPr lang="en-US" sz="2000" dirty="0"/>
              <a:t>  our ad partners are seeing significant decreases in traffic from their ads and we are starting to lose revenue because of this.</a:t>
            </a:r>
          </a:p>
          <a:p>
            <a:pPr>
              <a:lnSpc>
                <a:spcPct val="100000"/>
              </a:lnSpc>
              <a:spcBef>
                <a:spcPts val="0"/>
              </a:spcBef>
              <a:buFont typeface="Wingdings" panose="05000000000000000000" pitchFamily="2" charset="2"/>
              <a:buChar char="Ø"/>
            </a:pPr>
            <a:endParaRPr lang="en-US" sz="2000" dirty="0"/>
          </a:p>
          <a:p>
            <a:pPr>
              <a:lnSpc>
                <a:spcPct val="100000"/>
              </a:lnSpc>
              <a:spcBef>
                <a:spcPts val="0"/>
              </a:spcBef>
              <a:buFont typeface="Wingdings" panose="05000000000000000000" pitchFamily="2" charset="2"/>
              <a:buChar char="Ø"/>
            </a:pPr>
            <a:r>
              <a:rPr lang="en-US" sz="2000" dirty="0">
                <a:solidFill>
                  <a:srgbClr val="7030A0"/>
                </a:solidFill>
              </a:rPr>
              <a:t> </a:t>
            </a:r>
            <a:r>
              <a:rPr lang="en-US" sz="2000" dirty="0"/>
              <a:t>We need to do this with the major caveat of not </a:t>
            </a:r>
            <a:r>
              <a:rPr lang="en-US" sz="2000" dirty="0">
                <a:solidFill>
                  <a:srgbClr val="7030A0"/>
                </a:solidFill>
              </a:rPr>
              <a:t>alienating</a:t>
            </a:r>
            <a:r>
              <a:rPr lang="en-US" sz="2000" dirty="0"/>
              <a:t> any of our user base</a:t>
            </a:r>
          </a:p>
        </p:txBody>
      </p:sp>
    </p:spTree>
    <p:extLst>
      <p:ext uri="{BB962C8B-B14F-4D97-AF65-F5344CB8AC3E}">
        <p14:creationId xmlns:p14="http://schemas.microsoft.com/office/powerpoint/2010/main" val="159866559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219826" y="7163710"/>
            <a:ext cx="3657600" cy="442700"/>
          </a:xfrm>
          <a:prstGeom prst="rect">
            <a:avLst/>
          </a:prstGeom>
        </p:spPr>
      </p:pic>
      <p:sp>
        <p:nvSpPr>
          <p:cNvPr id="3" name="Title 2"/>
          <p:cNvSpPr>
            <a:spLocks noGrp="1"/>
          </p:cNvSpPr>
          <p:nvPr>
            <p:ph type="title"/>
          </p:nvPr>
        </p:nvSpPr>
        <p:spPr>
          <a:xfrm>
            <a:off x="0" y="-1"/>
            <a:ext cx="10058400" cy="1256145"/>
          </a:xfrm>
          <a:ln>
            <a:solidFill>
              <a:srgbClr val="981E32"/>
            </a:solidFill>
          </a:ln>
        </p:spPr>
        <p:txBody>
          <a:bodyPr>
            <a:normAutofit/>
          </a:bodyPr>
          <a:lstStyle/>
          <a:p>
            <a:r>
              <a:rPr lang="en-US" sz="3600" dirty="0">
                <a:latin typeface="Garamond" panose="02020404030301010803" pitchFamily="18" charset="0"/>
              </a:rPr>
              <a:t>Problem Statement– </a:t>
            </a:r>
            <a:br>
              <a:rPr lang="en-US" sz="3600" dirty="0">
                <a:latin typeface="Garamond" panose="02020404030301010803" pitchFamily="18" charset="0"/>
              </a:rPr>
            </a:br>
            <a:r>
              <a:rPr lang="en-US" sz="1800" i="1" dirty="0">
                <a:latin typeface="Garamond" panose="02020404030301010803" pitchFamily="18" charset="0"/>
              </a:rPr>
              <a:t>Application Exercise 1 – Research Methods and Tools (Optional)</a:t>
            </a:r>
          </a:p>
        </p:txBody>
      </p:sp>
      <p:sp>
        <p:nvSpPr>
          <p:cNvPr id="4" name="Content Placeholder 3"/>
          <p:cNvSpPr>
            <a:spLocks noGrp="1"/>
          </p:cNvSpPr>
          <p:nvPr>
            <p:ph idx="1"/>
          </p:nvPr>
        </p:nvSpPr>
        <p:spPr>
          <a:xfrm>
            <a:off x="0" y="1256145"/>
            <a:ext cx="10058400" cy="5781964"/>
          </a:xfrm>
        </p:spPr>
        <p:txBody>
          <a:bodyPr>
            <a:noAutofit/>
          </a:bodyPr>
          <a:lstStyle/>
          <a:p>
            <a:pPr>
              <a:lnSpc>
                <a:spcPct val="100000"/>
              </a:lnSpc>
              <a:spcBef>
                <a:spcPts val="0"/>
              </a:spcBef>
            </a:pPr>
            <a:r>
              <a:rPr lang="en-US" sz="2000" dirty="0"/>
              <a:t>We are aware of our problem.  Adblockers are lowering traffic to our ad partners resulting in lower revenue.</a:t>
            </a:r>
          </a:p>
          <a:p>
            <a:pPr>
              <a:lnSpc>
                <a:spcPct val="100000"/>
              </a:lnSpc>
              <a:spcBef>
                <a:spcPts val="0"/>
              </a:spcBef>
            </a:pPr>
            <a:endParaRPr lang="en-US" sz="2000" dirty="0"/>
          </a:p>
          <a:p>
            <a:pPr>
              <a:lnSpc>
                <a:spcPct val="100000"/>
              </a:lnSpc>
              <a:spcBef>
                <a:spcPts val="0"/>
              </a:spcBef>
            </a:pPr>
            <a:r>
              <a:rPr lang="en-US" sz="2000" dirty="0"/>
              <a:t>We need to use </a:t>
            </a:r>
            <a:r>
              <a:rPr lang="en-US" sz="2000" b="1" dirty="0"/>
              <a:t>descriptive research </a:t>
            </a:r>
            <a:r>
              <a:rPr lang="en-US" sz="2000" dirty="0"/>
              <a:t>to answer some important questions.</a:t>
            </a:r>
          </a:p>
          <a:p>
            <a:pPr>
              <a:lnSpc>
                <a:spcPct val="100000"/>
              </a:lnSpc>
              <a:spcBef>
                <a:spcPts val="0"/>
              </a:spcBef>
            </a:pPr>
            <a:endParaRPr lang="en-US" sz="2000" dirty="0"/>
          </a:p>
          <a:p>
            <a:pPr>
              <a:lnSpc>
                <a:spcPct val="100000"/>
              </a:lnSpc>
              <a:spcBef>
                <a:spcPts val="0"/>
              </a:spcBef>
            </a:pPr>
            <a:r>
              <a:rPr lang="en-US" sz="2000" dirty="0"/>
              <a:t>Why do people not want to see our ads?  Are they to intrusive?  Are they irrelevant to the average user? Or maybe low quality?</a:t>
            </a:r>
          </a:p>
          <a:p>
            <a:pPr>
              <a:lnSpc>
                <a:spcPct val="100000"/>
              </a:lnSpc>
              <a:spcBef>
                <a:spcPts val="0"/>
              </a:spcBef>
            </a:pPr>
            <a:endParaRPr lang="en-US" sz="2000" dirty="0"/>
          </a:p>
          <a:p>
            <a:pPr>
              <a:lnSpc>
                <a:spcPct val="100000"/>
              </a:lnSpc>
              <a:spcBef>
                <a:spcPts val="0"/>
              </a:spcBef>
            </a:pPr>
            <a:r>
              <a:rPr lang="en-US" sz="2000" dirty="0"/>
              <a:t>We have the option of </a:t>
            </a:r>
            <a:r>
              <a:rPr lang="en-US" sz="2000" dirty="0">
                <a:solidFill>
                  <a:schemeClr val="accent1"/>
                </a:solidFill>
              </a:rPr>
              <a:t>focus groups, A/B testing, Surveys </a:t>
            </a:r>
            <a:r>
              <a:rPr lang="en-US" sz="2000" dirty="0"/>
              <a:t>(both traditional and mobile) but each comes at a </a:t>
            </a:r>
            <a:r>
              <a:rPr lang="en-US" sz="2000" dirty="0">
                <a:solidFill>
                  <a:srgbClr val="C00000"/>
                </a:solidFill>
              </a:rPr>
              <a:t>cost</a:t>
            </a:r>
          </a:p>
          <a:p>
            <a:pPr>
              <a:lnSpc>
                <a:spcPct val="100000"/>
              </a:lnSpc>
              <a:spcBef>
                <a:spcPts val="0"/>
              </a:spcBef>
            </a:pPr>
            <a:endParaRPr lang="en-US" sz="2000" dirty="0"/>
          </a:p>
          <a:p>
            <a:pPr>
              <a:lnSpc>
                <a:spcPct val="100000"/>
              </a:lnSpc>
              <a:spcBef>
                <a:spcPts val="0"/>
              </a:spcBef>
            </a:pPr>
            <a:r>
              <a:rPr lang="en-US" sz="2000" dirty="0"/>
              <a:t>We also need to think on how we want to deal with this problem as we have migrated a large percentage of our infrastructure to be more mobile based.</a:t>
            </a:r>
          </a:p>
          <a:p>
            <a:pPr>
              <a:lnSpc>
                <a:spcPct val="100000"/>
              </a:lnSpc>
              <a:spcBef>
                <a:spcPts val="0"/>
              </a:spcBef>
            </a:pPr>
            <a:endParaRPr lang="en-US" sz="2000" i="1" dirty="0">
              <a:solidFill>
                <a:srgbClr val="7F7F7F"/>
              </a:solidFill>
              <a:latin typeface="Garamond" panose="02020404030301010803" pitchFamily="18" charset="0"/>
            </a:endParaRPr>
          </a:p>
          <a:p>
            <a:pPr>
              <a:lnSpc>
                <a:spcPct val="100000"/>
              </a:lnSpc>
              <a:spcBef>
                <a:spcPts val="0"/>
              </a:spcBef>
            </a:pPr>
            <a:endParaRPr lang="en-US" sz="1400" i="1" dirty="0">
              <a:solidFill>
                <a:srgbClr val="7F7F7F"/>
              </a:solidFill>
              <a:latin typeface="Garamond" panose="02020404030301010803" pitchFamily="18" charset="0"/>
            </a:endParaRPr>
          </a:p>
          <a:p>
            <a:pPr marL="0" indent="0">
              <a:lnSpc>
                <a:spcPct val="100000"/>
              </a:lnSpc>
              <a:spcBef>
                <a:spcPts val="0"/>
              </a:spcBef>
              <a:buNone/>
            </a:pPr>
            <a:endParaRPr lang="en-US" sz="1400" i="1" dirty="0">
              <a:solidFill>
                <a:srgbClr val="7F7F7F"/>
              </a:solidFill>
              <a:latin typeface="Garamond" panose="02020404030301010803" pitchFamily="18" charset="0"/>
            </a:endParaRPr>
          </a:p>
          <a:p>
            <a:pPr>
              <a:lnSpc>
                <a:spcPct val="100000"/>
              </a:lnSpc>
              <a:spcBef>
                <a:spcPts val="0"/>
              </a:spcBef>
            </a:pPr>
            <a:endParaRPr lang="en-US" sz="1400" i="1" dirty="0">
              <a:solidFill>
                <a:srgbClr val="7F7F7F"/>
              </a:solidFill>
              <a:latin typeface="Garamond" panose="02020404030301010803" pitchFamily="18" charset="0"/>
            </a:endParaRPr>
          </a:p>
        </p:txBody>
      </p:sp>
    </p:spTree>
    <p:extLst>
      <p:ext uri="{BB962C8B-B14F-4D97-AF65-F5344CB8AC3E}">
        <p14:creationId xmlns:p14="http://schemas.microsoft.com/office/powerpoint/2010/main" val="120844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275772" y="2863105"/>
            <a:ext cx="7543800" cy="1876530"/>
          </a:xfrm>
        </p:spPr>
        <p:txBody>
          <a:bodyPr>
            <a:normAutofit/>
          </a:bodyPr>
          <a:lstStyle/>
          <a:p>
            <a:r>
              <a:rPr lang="en-US" sz="4000" dirty="0">
                <a:latin typeface="Garamond" panose="02020404030301010803" pitchFamily="18" charset="0"/>
              </a:rPr>
              <a:t>Strategy</a:t>
            </a: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219826" y="7163710"/>
            <a:ext cx="3657600" cy="442700"/>
          </a:xfrm>
          <a:prstGeom prst="rect">
            <a:avLst/>
          </a:prstGeom>
        </p:spPr>
      </p:pic>
    </p:spTree>
    <p:extLst>
      <p:ext uri="{BB962C8B-B14F-4D97-AF65-F5344CB8AC3E}">
        <p14:creationId xmlns:p14="http://schemas.microsoft.com/office/powerpoint/2010/main" val="34806378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219826" y="7163710"/>
            <a:ext cx="3657600" cy="442700"/>
          </a:xfrm>
          <a:prstGeom prst="rect">
            <a:avLst/>
          </a:prstGeom>
        </p:spPr>
      </p:pic>
      <p:sp>
        <p:nvSpPr>
          <p:cNvPr id="3" name="Title 2"/>
          <p:cNvSpPr>
            <a:spLocks noGrp="1"/>
          </p:cNvSpPr>
          <p:nvPr>
            <p:ph type="title"/>
          </p:nvPr>
        </p:nvSpPr>
        <p:spPr>
          <a:xfrm>
            <a:off x="0" y="-1"/>
            <a:ext cx="10058400" cy="1256145"/>
          </a:xfrm>
          <a:ln>
            <a:solidFill>
              <a:srgbClr val="981E32"/>
            </a:solidFill>
          </a:ln>
        </p:spPr>
        <p:txBody>
          <a:bodyPr>
            <a:normAutofit/>
          </a:bodyPr>
          <a:lstStyle/>
          <a:p>
            <a:pPr>
              <a:lnSpc>
                <a:spcPct val="100000"/>
              </a:lnSpc>
              <a:spcBef>
                <a:spcPts val="0"/>
              </a:spcBef>
            </a:pPr>
            <a:r>
              <a:rPr lang="en-US" sz="3600" dirty="0">
                <a:latin typeface="Garamond" panose="02020404030301010803" pitchFamily="18" charset="0"/>
              </a:rPr>
              <a:t>Strategy</a:t>
            </a:r>
            <a:br>
              <a:rPr lang="en-US" sz="3600" dirty="0">
                <a:latin typeface="Garamond" panose="02020404030301010803" pitchFamily="18" charset="0"/>
              </a:rPr>
            </a:br>
            <a:r>
              <a:rPr lang="en-US" sz="1800" dirty="0">
                <a:latin typeface="Garamond" panose="02020404030301010803" pitchFamily="18" charset="0"/>
              </a:rPr>
              <a:t>Describe your proposed strategy </a:t>
            </a:r>
          </a:p>
        </p:txBody>
      </p:sp>
      <p:sp>
        <p:nvSpPr>
          <p:cNvPr id="4" name="Content Placeholder 3"/>
          <p:cNvSpPr>
            <a:spLocks noGrp="1"/>
          </p:cNvSpPr>
          <p:nvPr>
            <p:ph idx="1"/>
          </p:nvPr>
        </p:nvSpPr>
        <p:spPr>
          <a:xfrm>
            <a:off x="0" y="1256145"/>
            <a:ext cx="10058400" cy="5781964"/>
          </a:xfrm>
        </p:spPr>
        <p:txBody>
          <a:bodyPr>
            <a:noAutofit/>
          </a:bodyPr>
          <a:lstStyle/>
          <a:p>
            <a:pPr>
              <a:lnSpc>
                <a:spcPct val="100000"/>
              </a:lnSpc>
              <a:spcBef>
                <a:spcPts val="0"/>
              </a:spcBef>
            </a:pPr>
            <a:endParaRPr lang="en-US" sz="2000" dirty="0">
              <a:latin typeface="Times New Roman" panose="02020603050405020304" pitchFamily="18" charset="0"/>
              <a:cs typeface="Times New Roman" panose="02020603050405020304" pitchFamily="18" charset="0"/>
            </a:endParaRPr>
          </a:p>
          <a:p>
            <a:pPr>
              <a:lnSpc>
                <a:spcPct val="100000"/>
              </a:lnSpc>
              <a:spcBef>
                <a:spcPts val="0"/>
              </a:spcBef>
            </a:pPr>
            <a:endParaRPr lang="en-US" sz="2000" dirty="0">
              <a:latin typeface="Times New Roman" panose="02020603050405020304" pitchFamily="18" charset="0"/>
              <a:cs typeface="Times New Roman" panose="02020603050405020304" pitchFamily="18" charset="0"/>
            </a:endParaRPr>
          </a:p>
          <a:p>
            <a:pPr>
              <a:lnSpc>
                <a:spcPct val="100000"/>
              </a:lnSpc>
              <a:spcBef>
                <a:spcPts val="0"/>
              </a:spcBef>
            </a:pPr>
            <a:endParaRPr lang="en-US" sz="2000" dirty="0">
              <a:latin typeface="Times New Roman" panose="02020603050405020304" pitchFamily="18" charset="0"/>
              <a:cs typeface="Times New Roman" panose="02020603050405020304" pitchFamily="18" charset="0"/>
            </a:endParaRPr>
          </a:p>
          <a:p>
            <a:pPr>
              <a:lnSpc>
                <a:spcPct val="100000"/>
              </a:lnSpc>
              <a:spcBef>
                <a:spcPts val="0"/>
              </a:spcBef>
            </a:pPr>
            <a:endParaRPr lang="en-US" sz="2000" dirty="0">
              <a:latin typeface="Times New Roman" panose="02020603050405020304" pitchFamily="18" charset="0"/>
              <a:cs typeface="Times New Roman" panose="02020603050405020304" pitchFamily="18" charset="0"/>
            </a:endParaRPr>
          </a:p>
          <a:p>
            <a:pPr>
              <a:lnSpc>
                <a:spcPct val="100000"/>
              </a:lnSpc>
              <a:spcBef>
                <a:spcPts val="0"/>
              </a:spcBef>
            </a:pPr>
            <a:endParaRPr lang="en-US" sz="2800" dirty="0">
              <a:latin typeface="Times New Roman" panose="02020603050405020304" pitchFamily="18" charset="0"/>
              <a:cs typeface="Times New Roman" panose="02020603050405020304" pitchFamily="18" charset="0"/>
            </a:endParaRPr>
          </a:p>
          <a:p>
            <a:pPr marL="0" indent="0">
              <a:lnSpc>
                <a:spcPct val="100000"/>
              </a:lnSpc>
              <a:spcBef>
                <a:spcPts val="0"/>
              </a:spcBef>
              <a:buNone/>
            </a:pPr>
            <a:endParaRPr lang="en-US" sz="1400" i="1" dirty="0">
              <a:solidFill>
                <a:srgbClr val="7F7F7F"/>
              </a:solidFill>
              <a:latin typeface="Times New Roman" panose="02020603050405020304" pitchFamily="18" charset="0"/>
              <a:cs typeface="Times New Roman" panose="02020603050405020304" pitchFamily="18" charset="0"/>
            </a:endParaRPr>
          </a:p>
        </p:txBody>
      </p:sp>
      <p:sp>
        <p:nvSpPr>
          <p:cNvPr id="8" name="TextBox 7">
            <a:extLst>
              <a:ext uri="{FF2B5EF4-FFF2-40B4-BE49-F238E27FC236}">
                <a16:creationId xmlns:a16="http://schemas.microsoft.com/office/drawing/2014/main" id="{25626430-DCD8-4E9C-BD65-C6D2DF015E9C}"/>
              </a:ext>
            </a:extLst>
          </p:cNvPr>
          <p:cNvSpPr txBox="1"/>
          <p:nvPr/>
        </p:nvSpPr>
        <p:spPr>
          <a:xfrm>
            <a:off x="69669" y="1345097"/>
            <a:ext cx="9919062" cy="4801314"/>
          </a:xfrm>
          <a:prstGeom prst="rect">
            <a:avLst/>
          </a:prstGeom>
          <a:noFill/>
        </p:spPr>
        <p:txBody>
          <a:bodyPr wrap="square">
            <a:spAutoFit/>
          </a:bodyPr>
          <a:lstStyle/>
          <a:p>
            <a:pPr>
              <a:lnSpc>
                <a:spcPct val="100000"/>
              </a:lnSpc>
              <a:spcBef>
                <a:spcPts val="0"/>
              </a:spcBef>
            </a:pPr>
            <a:r>
              <a:rPr lang="en-US" sz="1800" dirty="0">
                <a:latin typeface="Times New Roman" panose="02020603050405020304" pitchFamily="18" charset="0"/>
                <a:cs typeface="Times New Roman" panose="02020603050405020304" pitchFamily="18" charset="0"/>
              </a:rPr>
              <a:t>We need to drive our users to </a:t>
            </a:r>
            <a:r>
              <a:rPr lang="en-US" sz="1800" dirty="0" err="1">
                <a:solidFill>
                  <a:srgbClr val="00B050"/>
                </a:solidFill>
                <a:latin typeface="Times New Roman" panose="02020603050405020304" pitchFamily="18" charset="0"/>
                <a:cs typeface="Times New Roman" panose="02020603050405020304" pitchFamily="18" charset="0"/>
              </a:rPr>
              <a:t>G</a:t>
            </a:r>
            <a:r>
              <a:rPr lang="en-US" sz="1800" dirty="0" err="1">
                <a:latin typeface="Times New Roman" panose="02020603050405020304" pitchFamily="18" charset="0"/>
                <a:cs typeface="Times New Roman" panose="02020603050405020304" pitchFamily="18" charset="0"/>
              </a:rPr>
              <a:t>o</a:t>
            </a:r>
            <a:r>
              <a:rPr lang="en-US" sz="1800" dirty="0" err="1">
                <a:solidFill>
                  <a:schemeClr val="accent1">
                    <a:lumMod val="75000"/>
                  </a:schemeClr>
                </a:solidFill>
                <a:latin typeface="Times New Roman" panose="02020603050405020304" pitchFamily="18" charset="0"/>
                <a:cs typeface="Times New Roman" panose="02020603050405020304" pitchFamily="18" charset="0"/>
              </a:rPr>
              <a:t>Y</a:t>
            </a:r>
            <a:r>
              <a:rPr lang="en-US" sz="1800" dirty="0" err="1">
                <a:latin typeface="Times New Roman" panose="02020603050405020304" pitchFamily="18" charset="0"/>
                <a:cs typeface="Times New Roman" panose="02020603050405020304" pitchFamily="18" charset="0"/>
              </a:rPr>
              <a:t>a</a:t>
            </a:r>
            <a:r>
              <a:rPr lang="en-US" sz="1800" dirty="0" err="1">
                <a:solidFill>
                  <a:srgbClr val="7030A0"/>
                </a:solidFill>
                <a:latin typeface="Times New Roman" panose="02020603050405020304" pitchFamily="18" charset="0"/>
                <a:cs typeface="Times New Roman" panose="02020603050405020304" pitchFamily="18" charset="0"/>
              </a:rPr>
              <a:t>F</a:t>
            </a:r>
            <a:r>
              <a:rPr lang="en-US" sz="1800" dirty="0" err="1">
                <a:latin typeface="Times New Roman" panose="02020603050405020304" pitchFamily="18" charset="0"/>
                <a:cs typeface="Times New Roman" panose="02020603050405020304" pitchFamily="18" charset="0"/>
              </a:rPr>
              <a:t>ace</a:t>
            </a:r>
            <a:r>
              <a:rPr lang="en-US" sz="1800" dirty="0">
                <a:latin typeface="Times New Roman" panose="02020603050405020304" pitchFamily="18" charset="0"/>
                <a:cs typeface="Times New Roman" panose="02020603050405020304" pitchFamily="18" charset="0"/>
              </a:rPr>
              <a:t> ad partners while at the same time not alienating the user base</a:t>
            </a:r>
          </a:p>
          <a:p>
            <a:pPr>
              <a:lnSpc>
                <a:spcPct val="100000"/>
              </a:lnSpc>
              <a:spcBef>
                <a:spcPts val="0"/>
              </a:spcBef>
            </a:pPr>
            <a:endParaRPr lang="en-US" sz="1800" dirty="0">
              <a:latin typeface="Times New Roman" panose="02020603050405020304" pitchFamily="18" charset="0"/>
              <a:cs typeface="Times New Roman" panose="02020603050405020304" pitchFamily="18" charset="0"/>
            </a:endParaRPr>
          </a:p>
          <a:p>
            <a:pPr>
              <a:lnSpc>
                <a:spcPct val="100000"/>
              </a:lnSpc>
              <a:spcBef>
                <a:spcPts val="0"/>
              </a:spcBef>
            </a:pPr>
            <a:r>
              <a:rPr lang="en-US" sz="1800" dirty="0">
                <a:latin typeface="Times New Roman" panose="02020603050405020304" pitchFamily="18" charset="0"/>
                <a:cs typeface="Times New Roman" panose="02020603050405020304" pitchFamily="18" charset="0"/>
              </a:rPr>
              <a:t>It is very likely that we are going to need two separate approaches to how we deal with adblockers. One needs to be for mobile while the other for desktop users</a:t>
            </a:r>
          </a:p>
          <a:p>
            <a:pPr>
              <a:lnSpc>
                <a:spcPct val="100000"/>
              </a:lnSpc>
              <a:spcBef>
                <a:spcPts val="0"/>
              </a:spcBef>
            </a:pPr>
            <a:endParaRPr lang="en-US" sz="1800" dirty="0">
              <a:latin typeface="Times New Roman" panose="02020603050405020304" pitchFamily="18" charset="0"/>
              <a:cs typeface="Times New Roman" panose="02020603050405020304" pitchFamily="18" charset="0"/>
            </a:endParaRPr>
          </a:p>
          <a:p>
            <a:pPr>
              <a:lnSpc>
                <a:spcPct val="100000"/>
              </a:lnSpc>
              <a:spcBef>
                <a:spcPts val="0"/>
              </a:spcBef>
            </a:pPr>
            <a:r>
              <a:rPr lang="en-US" sz="1800" dirty="0">
                <a:latin typeface="Times New Roman" panose="02020603050405020304" pitchFamily="18" charset="0"/>
                <a:cs typeface="Times New Roman" panose="02020603050405020304" pitchFamily="18" charset="0"/>
              </a:rPr>
              <a:t>Our organization lives on two ecosystems.  A desktop Ecosystem and a mobile Ecosystem.  Each needs to be managed separately with a key understanding that mobile users are more plentiful but their average time on our sites is considerably shorter</a:t>
            </a:r>
          </a:p>
          <a:p>
            <a:pPr>
              <a:lnSpc>
                <a:spcPct val="100000"/>
              </a:lnSpc>
              <a:spcBef>
                <a:spcPts val="0"/>
              </a:spcBef>
            </a:pPr>
            <a:endParaRPr lang="en-US" sz="1800" dirty="0">
              <a:latin typeface="Times New Roman" panose="02020603050405020304" pitchFamily="18" charset="0"/>
              <a:cs typeface="Times New Roman" panose="02020603050405020304" pitchFamily="18" charset="0"/>
            </a:endParaRPr>
          </a:p>
          <a:p>
            <a:pPr>
              <a:lnSpc>
                <a:spcPct val="100000"/>
              </a:lnSpc>
              <a:spcBef>
                <a:spcPts val="0"/>
              </a:spcBef>
            </a:pPr>
            <a:r>
              <a:rPr lang="en-US" sz="1800" dirty="0">
                <a:latin typeface="Times New Roman" panose="02020603050405020304" pitchFamily="18" charset="0"/>
                <a:cs typeface="Times New Roman" panose="02020603050405020304" pitchFamily="18" charset="0"/>
              </a:rPr>
              <a:t>We should </a:t>
            </a:r>
            <a:r>
              <a:rPr lang="en-US" sz="1800" dirty="0">
                <a:solidFill>
                  <a:schemeClr val="accent1"/>
                </a:solidFill>
                <a:latin typeface="Times New Roman" panose="02020603050405020304" pitchFamily="18" charset="0"/>
                <a:cs typeface="Times New Roman" panose="02020603050405020304" pitchFamily="18" charset="0"/>
              </a:rPr>
              <a:t>first</a:t>
            </a:r>
            <a:r>
              <a:rPr lang="en-US" sz="1800" dirty="0">
                <a:latin typeface="Times New Roman" panose="02020603050405020304" pitchFamily="18" charset="0"/>
                <a:cs typeface="Times New Roman" panose="02020603050405020304" pitchFamily="18" charset="0"/>
              </a:rPr>
              <a:t> start by trying to </a:t>
            </a:r>
            <a:r>
              <a:rPr lang="en-US" sz="1800" b="1" u="sng" dirty="0">
                <a:latin typeface="Times New Roman" panose="02020603050405020304" pitchFamily="18" charset="0"/>
                <a:cs typeface="Times New Roman" panose="02020603050405020304" pitchFamily="18" charset="0"/>
              </a:rPr>
              <a:t>diversify</a:t>
            </a:r>
            <a:r>
              <a:rPr lang="en-US" sz="1800" dirty="0">
                <a:latin typeface="Times New Roman" panose="02020603050405020304" pitchFamily="18" charset="0"/>
                <a:cs typeface="Times New Roman" panose="02020603050405020304" pitchFamily="18" charset="0"/>
              </a:rPr>
              <a:t> our revenue out of ads as much as possible.  Maybe a </a:t>
            </a:r>
            <a:r>
              <a:rPr lang="en-US" sz="1800" dirty="0">
                <a:solidFill>
                  <a:srgbClr val="00B050"/>
                </a:solidFill>
                <a:latin typeface="Times New Roman" panose="02020603050405020304" pitchFamily="18" charset="0"/>
                <a:cs typeface="Times New Roman" panose="02020603050405020304" pitchFamily="18" charset="0"/>
              </a:rPr>
              <a:t>premium</a:t>
            </a:r>
            <a:r>
              <a:rPr lang="en-US" sz="1800" dirty="0">
                <a:latin typeface="Times New Roman" panose="02020603050405020304" pitchFamily="18" charset="0"/>
                <a:cs typeface="Times New Roman" panose="02020603050405020304" pitchFamily="18" charset="0"/>
              </a:rPr>
              <a:t> version of our ecosystem that includes more functionality</a:t>
            </a:r>
          </a:p>
          <a:p>
            <a:pPr>
              <a:lnSpc>
                <a:spcPct val="100000"/>
              </a:lnSpc>
              <a:spcBef>
                <a:spcPts val="0"/>
              </a:spcBef>
            </a:pPr>
            <a:endParaRPr lang="en-US" sz="1800" dirty="0">
              <a:latin typeface="Times New Roman" panose="02020603050405020304" pitchFamily="18" charset="0"/>
              <a:cs typeface="Times New Roman" panose="02020603050405020304" pitchFamily="18" charset="0"/>
            </a:endParaRPr>
          </a:p>
          <a:p>
            <a:pPr>
              <a:lnSpc>
                <a:spcPct val="100000"/>
              </a:lnSpc>
              <a:spcBef>
                <a:spcPts val="0"/>
              </a:spcBef>
            </a:pPr>
            <a:r>
              <a:rPr lang="en-US" sz="1800" dirty="0">
                <a:latin typeface="Times New Roman" panose="02020603050405020304" pitchFamily="18" charset="0"/>
                <a:cs typeface="Times New Roman" panose="02020603050405020304" pitchFamily="18" charset="0"/>
              </a:rPr>
              <a:t>Every </a:t>
            </a:r>
            <a:r>
              <a:rPr lang="en-US" sz="1800" dirty="0" err="1">
                <a:latin typeface="Times New Roman" panose="02020603050405020304" pitchFamily="18" charset="0"/>
                <a:cs typeface="Times New Roman" panose="02020603050405020304" pitchFamily="18" charset="0"/>
              </a:rPr>
              <a:t>Adblock</a:t>
            </a:r>
            <a:r>
              <a:rPr lang="en-US" sz="1800" dirty="0">
                <a:latin typeface="Times New Roman" panose="02020603050405020304" pitchFamily="18" charset="0"/>
                <a:cs typeface="Times New Roman" panose="02020603050405020304" pitchFamily="18" charset="0"/>
              </a:rPr>
              <a:t> extension comes with a whitelist that allows the extension to be disabled for a specific site.  Our </a:t>
            </a:r>
            <a:r>
              <a:rPr lang="en-US" sz="1800" dirty="0">
                <a:solidFill>
                  <a:schemeClr val="accent1"/>
                </a:solidFill>
                <a:latin typeface="Times New Roman" panose="02020603050405020304" pitchFamily="18" charset="0"/>
                <a:cs typeface="Times New Roman" panose="02020603050405020304" pitchFamily="18" charset="0"/>
              </a:rPr>
              <a:t>second</a:t>
            </a:r>
            <a:r>
              <a:rPr lang="en-US" sz="1800" dirty="0">
                <a:latin typeface="Times New Roman" panose="02020603050405020304" pitchFamily="18" charset="0"/>
                <a:cs typeface="Times New Roman" panose="02020603050405020304" pitchFamily="18" charset="0"/>
              </a:rPr>
              <a:t> goal is to get our sites on that list.</a:t>
            </a:r>
          </a:p>
          <a:p>
            <a:pPr>
              <a:lnSpc>
                <a:spcPct val="100000"/>
              </a:lnSpc>
              <a:spcBef>
                <a:spcPts val="0"/>
              </a:spcBef>
            </a:pPr>
            <a:endParaRPr lang="en-US" sz="1800" dirty="0">
              <a:latin typeface="Times New Roman" panose="02020603050405020304" pitchFamily="18" charset="0"/>
              <a:cs typeface="Times New Roman" panose="02020603050405020304" pitchFamily="18" charset="0"/>
            </a:endParaRPr>
          </a:p>
          <a:p>
            <a:pPr>
              <a:lnSpc>
                <a:spcPct val="100000"/>
              </a:lnSpc>
              <a:spcBef>
                <a:spcPts val="0"/>
              </a:spcBef>
            </a:pPr>
            <a:r>
              <a:rPr lang="en-US" sz="1800" dirty="0">
                <a:latin typeface="Times New Roman" panose="02020603050405020304" pitchFamily="18" charset="0"/>
                <a:cs typeface="Times New Roman" panose="02020603050405020304" pitchFamily="18" charset="0"/>
              </a:rPr>
              <a:t>We should target focus groups and do </a:t>
            </a:r>
            <a:r>
              <a:rPr lang="en-US" sz="1800" dirty="0">
                <a:solidFill>
                  <a:schemeClr val="accent6">
                    <a:lumMod val="75000"/>
                  </a:schemeClr>
                </a:solidFill>
                <a:latin typeface="Times New Roman" panose="02020603050405020304" pitchFamily="18" charset="0"/>
                <a:cs typeface="Times New Roman" panose="02020603050405020304" pitchFamily="18" charset="0"/>
              </a:rPr>
              <a:t>A/B testing</a:t>
            </a:r>
            <a:r>
              <a:rPr lang="en-US" sz="1800" dirty="0">
                <a:latin typeface="Times New Roman" panose="02020603050405020304" pitchFamily="18" charset="0"/>
                <a:cs typeface="Times New Roman" panose="02020603050405020304" pitchFamily="18" charset="0"/>
              </a:rPr>
              <a:t> to see how we can make a our adds more appealing an then fall back on a possible mandatory add system to that might allow for minimum use of our systems</a:t>
            </a:r>
          </a:p>
        </p:txBody>
      </p:sp>
    </p:spTree>
    <p:extLst>
      <p:ext uri="{BB962C8B-B14F-4D97-AF65-F5344CB8AC3E}">
        <p14:creationId xmlns:p14="http://schemas.microsoft.com/office/powerpoint/2010/main" val="10310786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219826" y="7163710"/>
            <a:ext cx="3657600" cy="442700"/>
          </a:xfrm>
          <a:prstGeom prst="rect">
            <a:avLst/>
          </a:prstGeom>
        </p:spPr>
      </p:pic>
      <p:sp>
        <p:nvSpPr>
          <p:cNvPr id="3" name="Title 2"/>
          <p:cNvSpPr>
            <a:spLocks noGrp="1"/>
          </p:cNvSpPr>
          <p:nvPr>
            <p:ph type="title"/>
          </p:nvPr>
        </p:nvSpPr>
        <p:spPr>
          <a:xfrm>
            <a:off x="0" y="-1"/>
            <a:ext cx="10058400" cy="1256145"/>
          </a:xfrm>
          <a:ln>
            <a:solidFill>
              <a:srgbClr val="981E32"/>
            </a:solidFill>
          </a:ln>
        </p:spPr>
        <p:txBody>
          <a:bodyPr>
            <a:normAutofit/>
          </a:bodyPr>
          <a:lstStyle/>
          <a:p>
            <a:pPr>
              <a:lnSpc>
                <a:spcPct val="100000"/>
              </a:lnSpc>
              <a:spcBef>
                <a:spcPts val="0"/>
              </a:spcBef>
            </a:pPr>
            <a:r>
              <a:rPr lang="en-US" sz="3600" dirty="0">
                <a:latin typeface="Garamond" panose="02020404030301010803" pitchFamily="18" charset="0"/>
              </a:rPr>
              <a:t>Strategy</a:t>
            </a:r>
            <a:br>
              <a:rPr lang="en-US" sz="3600" dirty="0">
                <a:latin typeface="Garamond" panose="02020404030301010803" pitchFamily="18" charset="0"/>
              </a:rPr>
            </a:br>
            <a:r>
              <a:rPr lang="en-US" sz="1800" i="1" dirty="0">
                <a:latin typeface="Garamond" panose="02020404030301010803" pitchFamily="18" charset="0"/>
              </a:rPr>
              <a:t>Application Exercise 2 – Hiring a Team Leader (Optional)</a:t>
            </a:r>
          </a:p>
        </p:txBody>
      </p:sp>
      <p:sp>
        <p:nvSpPr>
          <p:cNvPr id="4" name="Content Placeholder 3"/>
          <p:cNvSpPr>
            <a:spLocks noGrp="1"/>
          </p:cNvSpPr>
          <p:nvPr>
            <p:ph idx="1"/>
          </p:nvPr>
        </p:nvSpPr>
        <p:spPr>
          <a:xfrm>
            <a:off x="0" y="1256145"/>
            <a:ext cx="10058400" cy="5781964"/>
          </a:xfrm>
        </p:spPr>
        <p:txBody>
          <a:bodyPr>
            <a:noAutofit/>
          </a:bodyPr>
          <a:lstStyle/>
          <a:p>
            <a:pPr>
              <a:lnSpc>
                <a:spcPct val="100000"/>
              </a:lnSpc>
              <a:spcBef>
                <a:spcPts val="0"/>
              </a:spcBef>
            </a:pPr>
            <a:r>
              <a:rPr lang="en-US" sz="2000" dirty="0"/>
              <a:t>The fact that this person is my second in command means that I need them to be almost completely self reliant.  I do not want to hire someone I need to manage at that level.</a:t>
            </a:r>
          </a:p>
          <a:p>
            <a:pPr>
              <a:lnSpc>
                <a:spcPct val="100000"/>
              </a:lnSpc>
              <a:spcBef>
                <a:spcPts val="0"/>
              </a:spcBef>
            </a:pPr>
            <a:endParaRPr lang="en-US" sz="2000" dirty="0"/>
          </a:p>
          <a:p>
            <a:pPr>
              <a:lnSpc>
                <a:spcPct val="100000"/>
              </a:lnSpc>
              <a:spcBef>
                <a:spcPts val="0"/>
              </a:spcBef>
            </a:pPr>
            <a:r>
              <a:rPr lang="en-US" sz="2000" dirty="0"/>
              <a:t>Peggy has the more direct experience in the roll but I would put my faith in Carrie.  The main choice would come down to needing someone for the long term.  </a:t>
            </a:r>
          </a:p>
          <a:p>
            <a:pPr>
              <a:lnSpc>
                <a:spcPct val="100000"/>
              </a:lnSpc>
              <a:spcBef>
                <a:spcPts val="0"/>
              </a:spcBef>
            </a:pPr>
            <a:endParaRPr lang="en-US" sz="2000" dirty="0"/>
          </a:p>
          <a:p>
            <a:pPr>
              <a:lnSpc>
                <a:spcPct val="100000"/>
              </a:lnSpc>
              <a:spcBef>
                <a:spcPts val="0"/>
              </a:spcBef>
            </a:pPr>
            <a:r>
              <a:rPr lang="en-US" sz="2000" dirty="0"/>
              <a:t>Peggy has a history of leaving startups and as second in charge the person must be there to the end.  Carrie seems to have that.</a:t>
            </a:r>
          </a:p>
          <a:p>
            <a:pPr>
              <a:lnSpc>
                <a:spcPct val="100000"/>
              </a:lnSpc>
              <a:spcBef>
                <a:spcPts val="0"/>
              </a:spcBef>
            </a:pPr>
            <a:endParaRPr lang="en-US" sz="2000" dirty="0"/>
          </a:p>
          <a:p>
            <a:pPr>
              <a:lnSpc>
                <a:spcPct val="100000"/>
              </a:lnSpc>
              <a:spcBef>
                <a:spcPts val="0"/>
              </a:spcBef>
            </a:pPr>
            <a:r>
              <a:rPr lang="en-US" sz="2000" dirty="0"/>
              <a:t>Knowledge on a specific concept can be taught.  Particularly to someone who is willing to learn.  </a:t>
            </a:r>
          </a:p>
          <a:p>
            <a:pPr>
              <a:lnSpc>
                <a:spcPct val="100000"/>
              </a:lnSpc>
              <a:spcBef>
                <a:spcPts val="0"/>
              </a:spcBef>
            </a:pPr>
            <a:endParaRPr lang="en-US" sz="2000" dirty="0"/>
          </a:p>
          <a:p>
            <a:pPr>
              <a:lnSpc>
                <a:spcPct val="100000"/>
              </a:lnSpc>
              <a:spcBef>
                <a:spcPts val="0"/>
              </a:spcBef>
            </a:pPr>
            <a:r>
              <a:rPr lang="en-US" sz="2000" dirty="0"/>
              <a:t>I would hire Carrie and feel more comfortable with building a long term relationship.</a:t>
            </a:r>
          </a:p>
          <a:p>
            <a:pPr>
              <a:lnSpc>
                <a:spcPct val="100000"/>
              </a:lnSpc>
              <a:spcBef>
                <a:spcPts val="0"/>
              </a:spcBef>
            </a:pPr>
            <a:endParaRPr lang="en-US" sz="1400" i="1" dirty="0">
              <a:solidFill>
                <a:srgbClr val="7F7F7F"/>
              </a:solidFill>
              <a:latin typeface="Garamond" panose="02020404030301010803" pitchFamily="18" charset="0"/>
            </a:endParaRPr>
          </a:p>
        </p:txBody>
      </p:sp>
    </p:spTree>
    <p:extLst>
      <p:ext uri="{BB962C8B-B14F-4D97-AF65-F5344CB8AC3E}">
        <p14:creationId xmlns:p14="http://schemas.microsoft.com/office/powerpoint/2010/main" val="4055576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275772" y="2863105"/>
            <a:ext cx="7543800" cy="1876530"/>
          </a:xfrm>
        </p:spPr>
        <p:txBody>
          <a:bodyPr>
            <a:normAutofit/>
          </a:bodyPr>
          <a:lstStyle/>
          <a:p>
            <a:r>
              <a:rPr lang="en-US" sz="4000" dirty="0">
                <a:latin typeface="Garamond" panose="02020404030301010803" pitchFamily="18" charset="0"/>
              </a:rPr>
              <a:t>Effects and Measurement</a:t>
            </a: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219826" y="7163710"/>
            <a:ext cx="3657600" cy="442700"/>
          </a:xfrm>
          <a:prstGeom prst="rect">
            <a:avLst/>
          </a:prstGeom>
        </p:spPr>
      </p:pic>
    </p:spTree>
    <p:extLst>
      <p:ext uri="{BB962C8B-B14F-4D97-AF65-F5344CB8AC3E}">
        <p14:creationId xmlns:p14="http://schemas.microsoft.com/office/powerpoint/2010/main" val="139082053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219826" y="7163710"/>
            <a:ext cx="3657600" cy="442700"/>
          </a:xfrm>
          <a:prstGeom prst="rect">
            <a:avLst/>
          </a:prstGeom>
        </p:spPr>
      </p:pic>
      <p:sp>
        <p:nvSpPr>
          <p:cNvPr id="3" name="Title 2"/>
          <p:cNvSpPr>
            <a:spLocks noGrp="1"/>
          </p:cNvSpPr>
          <p:nvPr>
            <p:ph type="title"/>
          </p:nvPr>
        </p:nvSpPr>
        <p:spPr>
          <a:xfrm>
            <a:off x="0" y="-1"/>
            <a:ext cx="10058400" cy="1256145"/>
          </a:xfrm>
          <a:ln>
            <a:solidFill>
              <a:srgbClr val="981E32"/>
            </a:solidFill>
          </a:ln>
        </p:spPr>
        <p:txBody>
          <a:bodyPr>
            <a:normAutofit/>
          </a:bodyPr>
          <a:lstStyle/>
          <a:p>
            <a:pPr>
              <a:lnSpc>
                <a:spcPct val="100000"/>
              </a:lnSpc>
              <a:spcBef>
                <a:spcPts val="0"/>
              </a:spcBef>
            </a:pPr>
            <a:r>
              <a:rPr lang="en-US" sz="3600" dirty="0">
                <a:latin typeface="Garamond" panose="02020404030301010803" pitchFamily="18" charset="0"/>
              </a:rPr>
              <a:t>Effects</a:t>
            </a:r>
            <a:br>
              <a:rPr lang="en-US" sz="3600" dirty="0">
                <a:latin typeface="Garamond" panose="02020404030301010803" pitchFamily="18" charset="0"/>
              </a:rPr>
            </a:br>
            <a:r>
              <a:rPr lang="en-US" sz="1800" dirty="0">
                <a:latin typeface="Garamond" panose="02020404030301010803" pitchFamily="18" charset="0"/>
              </a:rPr>
              <a:t>Describe the anticipated effects of your strategy</a:t>
            </a:r>
          </a:p>
        </p:txBody>
      </p:sp>
      <p:sp>
        <p:nvSpPr>
          <p:cNvPr id="4" name="Content Placeholder 3"/>
          <p:cNvSpPr>
            <a:spLocks noGrp="1"/>
          </p:cNvSpPr>
          <p:nvPr>
            <p:ph idx="1"/>
          </p:nvPr>
        </p:nvSpPr>
        <p:spPr>
          <a:xfrm>
            <a:off x="0" y="1256145"/>
            <a:ext cx="10058400" cy="5781964"/>
          </a:xfrm>
        </p:spPr>
        <p:txBody>
          <a:bodyPr>
            <a:noAutofit/>
          </a:bodyPr>
          <a:lstStyle/>
          <a:p>
            <a:pPr>
              <a:lnSpc>
                <a:spcPct val="100000"/>
              </a:lnSpc>
              <a:spcBef>
                <a:spcPts val="0"/>
              </a:spcBef>
            </a:pPr>
            <a:r>
              <a:rPr lang="en-US" sz="2000" dirty="0"/>
              <a:t>There is a high probability that we might </a:t>
            </a:r>
            <a:r>
              <a:rPr lang="en-US" sz="2000" dirty="0">
                <a:solidFill>
                  <a:srgbClr val="C00000"/>
                </a:solidFill>
              </a:rPr>
              <a:t>lose engagement </a:t>
            </a:r>
            <a:r>
              <a:rPr lang="en-US" sz="2000" dirty="0"/>
              <a:t>in the </a:t>
            </a:r>
            <a:r>
              <a:rPr lang="en-US" sz="2000" dirty="0">
                <a:solidFill>
                  <a:schemeClr val="accent6"/>
                </a:solidFill>
              </a:rPr>
              <a:t>short term</a:t>
            </a:r>
            <a:r>
              <a:rPr lang="en-US" sz="2000" dirty="0"/>
              <a:t>.  People generally do not like change of any kind.  We need to mitigate this first</a:t>
            </a:r>
          </a:p>
          <a:p>
            <a:pPr>
              <a:lnSpc>
                <a:spcPct val="100000"/>
              </a:lnSpc>
              <a:spcBef>
                <a:spcPts val="0"/>
              </a:spcBef>
            </a:pPr>
            <a:endParaRPr lang="en-US" sz="2000" dirty="0"/>
          </a:p>
          <a:p>
            <a:pPr>
              <a:lnSpc>
                <a:spcPct val="100000"/>
              </a:lnSpc>
              <a:spcBef>
                <a:spcPts val="0"/>
              </a:spcBef>
            </a:pPr>
            <a:r>
              <a:rPr lang="en-US" sz="2000" dirty="0"/>
              <a:t>If we offer a premium version then we should give a subscription for a few months for free and only have them put in their basic info.  </a:t>
            </a:r>
          </a:p>
          <a:p>
            <a:pPr>
              <a:lnSpc>
                <a:spcPct val="100000"/>
              </a:lnSpc>
              <a:spcBef>
                <a:spcPts val="0"/>
              </a:spcBef>
            </a:pPr>
            <a:endParaRPr lang="en-US" sz="2000" dirty="0"/>
          </a:p>
          <a:p>
            <a:pPr>
              <a:lnSpc>
                <a:spcPct val="100000"/>
              </a:lnSpc>
              <a:spcBef>
                <a:spcPts val="0"/>
              </a:spcBef>
            </a:pPr>
            <a:r>
              <a:rPr lang="en-US" sz="2000" dirty="0"/>
              <a:t>We can use this to measure a baseline of </a:t>
            </a:r>
            <a:r>
              <a:rPr lang="en-US" sz="2000" dirty="0">
                <a:solidFill>
                  <a:schemeClr val="accent2">
                    <a:lumMod val="75000"/>
                  </a:schemeClr>
                </a:solidFill>
              </a:rPr>
              <a:t>churn</a:t>
            </a:r>
            <a:r>
              <a:rPr lang="en-US" sz="2000" dirty="0"/>
              <a:t> for people who are willing to put in any work.</a:t>
            </a:r>
          </a:p>
          <a:p>
            <a:pPr>
              <a:lnSpc>
                <a:spcPct val="100000"/>
              </a:lnSpc>
              <a:spcBef>
                <a:spcPts val="0"/>
              </a:spcBef>
            </a:pPr>
            <a:endParaRPr lang="en-US" sz="2000" dirty="0"/>
          </a:p>
          <a:p>
            <a:pPr>
              <a:lnSpc>
                <a:spcPct val="100000"/>
              </a:lnSpc>
              <a:spcBef>
                <a:spcPts val="0"/>
              </a:spcBef>
            </a:pPr>
            <a:r>
              <a:rPr lang="en-US" sz="2000" dirty="0"/>
              <a:t>We should also allocate more resources immediately proceeding the change to put changes into a </a:t>
            </a:r>
            <a:r>
              <a:rPr lang="en-US" sz="2000" dirty="0">
                <a:solidFill>
                  <a:srgbClr val="FFFF00"/>
                </a:solidFill>
              </a:rPr>
              <a:t>positive light</a:t>
            </a:r>
            <a:r>
              <a:rPr lang="en-US" sz="2000" dirty="0"/>
              <a:t>.  Make it clear that the new system is better and here is why.</a:t>
            </a:r>
          </a:p>
          <a:p>
            <a:pPr>
              <a:lnSpc>
                <a:spcPct val="100000"/>
              </a:lnSpc>
              <a:spcBef>
                <a:spcPts val="0"/>
              </a:spcBef>
            </a:pPr>
            <a:endParaRPr lang="en-US" sz="2000" dirty="0"/>
          </a:p>
          <a:p>
            <a:pPr>
              <a:lnSpc>
                <a:spcPct val="100000"/>
              </a:lnSpc>
              <a:spcBef>
                <a:spcPts val="0"/>
              </a:spcBef>
            </a:pPr>
            <a:r>
              <a:rPr lang="en-US" sz="2000" dirty="0"/>
              <a:t>We should have a large database of induvial info on each of these users and allow for a </a:t>
            </a:r>
            <a:r>
              <a:rPr lang="en-US" sz="2000" dirty="0">
                <a:solidFill>
                  <a:srgbClr val="7030A0"/>
                </a:solidFill>
              </a:rPr>
              <a:t>beta option </a:t>
            </a:r>
            <a:r>
              <a:rPr lang="en-US" sz="2000" dirty="0"/>
              <a:t>to see who switches on their own accord.  Then we can get free feedback and make a feedback loop.</a:t>
            </a:r>
          </a:p>
          <a:p>
            <a:pPr>
              <a:lnSpc>
                <a:spcPct val="100000"/>
              </a:lnSpc>
              <a:spcBef>
                <a:spcPts val="0"/>
              </a:spcBef>
            </a:pPr>
            <a:endParaRPr lang="en-US" sz="2000" dirty="0"/>
          </a:p>
          <a:p>
            <a:pPr>
              <a:lnSpc>
                <a:spcPct val="100000"/>
              </a:lnSpc>
              <a:spcBef>
                <a:spcPts val="0"/>
              </a:spcBef>
            </a:pPr>
            <a:r>
              <a:rPr lang="en-US" sz="2000" dirty="0"/>
              <a:t>They will tell use what they don’t like and we can adjust.  We need to be able to adjust while we are making these transitions and understand that there will be a </a:t>
            </a:r>
            <a:r>
              <a:rPr lang="en-US" sz="2000" b="1" dirty="0">
                <a:solidFill>
                  <a:srgbClr val="981E32"/>
                </a:solidFill>
              </a:rPr>
              <a:t>cost</a:t>
            </a:r>
            <a:r>
              <a:rPr lang="en-US" sz="2000" dirty="0"/>
              <a:t> associated</a:t>
            </a:r>
          </a:p>
        </p:txBody>
      </p:sp>
    </p:spTree>
    <p:extLst>
      <p:ext uri="{BB962C8B-B14F-4D97-AF65-F5344CB8AC3E}">
        <p14:creationId xmlns:p14="http://schemas.microsoft.com/office/powerpoint/2010/main" val="2896760140"/>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12438</TotalTime>
  <Words>1372</Words>
  <Application>Microsoft Office PowerPoint</Application>
  <PresentationFormat>Custom</PresentationFormat>
  <Paragraphs>154</Paragraphs>
  <Slides>13</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13</vt:i4>
      </vt:variant>
    </vt:vector>
  </HeadingPairs>
  <TitlesOfParts>
    <vt:vector size="21" baseType="lpstr">
      <vt:lpstr>Arial</vt:lpstr>
      <vt:lpstr>Calibri</vt:lpstr>
      <vt:lpstr>Calibri Light</vt:lpstr>
      <vt:lpstr>Garamond</vt:lpstr>
      <vt:lpstr>Source Sans Pro</vt:lpstr>
      <vt:lpstr>Times New Roman</vt:lpstr>
      <vt:lpstr>Wingdings</vt:lpstr>
      <vt:lpstr>Office Theme</vt:lpstr>
      <vt:lpstr>Business Analytics Capstone  Framework for Strategy</vt:lpstr>
      <vt:lpstr>PowerPoint Presentation</vt:lpstr>
      <vt:lpstr>Problem Statement–  Describe the Problem Adblockers present to GYF</vt:lpstr>
      <vt:lpstr>Problem Statement–  Application Exercise 1 – Research Methods and Tools (Optional)</vt:lpstr>
      <vt:lpstr>PowerPoint Presentation</vt:lpstr>
      <vt:lpstr>Strategy Describe your proposed strategy </vt:lpstr>
      <vt:lpstr>Strategy Application Exercise 2 – Hiring a Team Leader (Optional)</vt:lpstr>
      <vt:lpstr>PowerPoint Presentation</vt:lpstr>
      <vt:lpstr>Effects Describe the anticipated effects of your strategy</vt:lpstr>
      <vt:lpstr>Effects  Application Exercise 3 – Designing a Deterministic Optimization Model</vt:lpstr>
      <vt:lpstr>Measurement Describe the anticipated effects of your strategy and how you will measure them</vt:lpstr>
      <vt:lpstr>Measurement Application Exercise 4 – Identifying Key Drivers</vt:lpstr>
      <vt:lpstr>Conclusion </vt:lpstr>
    </vt:vector>
  </TitlesOfParts>
  <Company>The Wharton School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Miller, Ann</dc:creator>
  <cp:lastModifiedBy>Andrey Ozeryansky</cp:lastModifiedBy>
  <cp:revision>51</cp:revision>
  <dcterms:created xsi:type="dcterms:W3CDTF">2015-07-31T14:38:13Z</dcterms:created>
  <dcterms:modified xsi:type="dcterms:W3CDTF">2022-01-11T21:42:11Z</dcterms:modified>
</cp:coreProperties>
</file>