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7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35"/>
  </p:normalViewPr>
  <p:slideViewPr>
    <p:cSldViewPr snapToGrid="0">
      <p:cViewPr varScale="1">
        <p:scale>
          <a:sx n="97" d="100"/>
          <a:sy n="97" d="100"/>
        </p:scale>
        <p:origin x="12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0D28B-BE3A-F06F-F903-F58CA65F5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A0947-F68A-4AA7-DDAD-31EE1B529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14893-0E3D-EE7F-D741-37A77C30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8133-6C03-9DA5-323D-8993ACB0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3FB2F-E99D-21F9-5EC3-B89E9578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A894-FA5E-1996-D1FB-323870D60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6615D-9BA8-455C-FA1F-D17640865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2229C-9CE4-BA60-0B26-B10E5316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7EAE9-BEAF-F85E-5F4E-75855229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0D9E-FB4B-02F3-1DFD-430FFD5F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60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3A484-DFB0-20D7-6DCB-A25BDF331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C9C2C-DC59-E619-91D0-8CC429EB3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4B746-E8EC-53B6-7B30-9F5BE032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F9095-DC83-A7BB-600E-1E97E831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AEC13-58BC-241E-B0A1-12B29396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171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5C3096-4FD3-4E4E-87A6-B5BA6409B7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DEA607-F2AD-7D43-9C3E-CF1F845E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24" y="184518"/>
            <a:ext cx="9032631" cy="652583"/>
          </a:xfrm>
          <a:prstGeom prst="rect">
            <a:avLst/>
          </a:prstGeom>
        </p:spPr>
        <p:txBody>
          <a:bodyPr/>
          <a:lstStyle>
            <a:lvl1pPr>
              <a:defRPr lang="en-US" sz="3600" b="1" kern="1200" dirty="0">
                <a:solidFill>
                  <a:srgbClr val="8064A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66B6E46-8A06-4C4A-8EAA-729095DAF6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8427" y="858328"/>
            <a:ext cx="9042400" cy="5150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77777A"/>
                </a:solidFill>
              </a:defRPr>
            </a:lvl1pPr>
            <a:lvl2pPr marL="457200" indent="0">
              <a:buNone/>
              <a:defRPr sz="1800">
                <a:solidFill>
                  <a:srgbClr val="77777A"/>
                </a:solidFill>
              </a:defRPr>
            </a:lvl2pPr>
            <a:lvl3pPr marL="914400" indent="0">
              <a:buNone/>
              <a:defRPr sz="1800">
                <a:solidFill>
                  <a:srgbClr val="77777A"/>
                </a:solidFill>
              </a:defRPr>
            </a:lvl3pPr>
            <a:lvl4pPr marL="1371600" indent="0">
              <a:buNone/>
              <a:defRPr sz="1800">
                <a:solidFill>
                  <a:srgbClr val="77777A"/>
                </a:solidFill>
              </a:defRPr>
            </a:lvl4pPr>
            <a:lvl5pPr marL="1828800" indent="0">
              <a:buNone/>
              <a:defRPr sz="1800">
                <a:solidFill>
                  <a:srgbClr val="77777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711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23CA9-0146-D5FE-90CD-61886C1B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5041E-6FCD-1E2B-B644-79F59082E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9B9B2-0275-D755-2465-9659E028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25BFA-8D08-9A33-0D70-46D647103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6E39F-E928-D094-21F4-07187A91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1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2DFE-D493-6D0C-0027-DC767B6A9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321A0-F1C3-CFA2-7EAD-06FACC716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D7ED2-3340-F5BD-561C-26E1FAB5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38244-D75B-2643-33DE-5CBFCB96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2992A-82DC-5F55-71AC-498E54D1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5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5D309-84B1-33EF-585C-26678FBB0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C5399-AB62-733D-D233-41592FCD0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FE937-E4E0-818E-7393-D7B2DEAAE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CBB02-C34F-C79A-3695-2893921E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87BF1-0034-586E-0DCF-BE81084F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647C4-F303-BDC2-96C7-03A68039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01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61A7-35FA-D0BF-56C2-AC88BFA5D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9BE51-6224-9366-9813-47678057A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0E2B9-2B97-3D03-D984-6562D6589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E0DFAC-1E28-5CDD-5D0B-1F7E31EFC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996BD8-0B66-F7B4-84ED-A20B8F1F3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C9B726-DAAA-2750-5499-A749C6EE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D5659-9799-F929-02E3-646E1235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23FAE2-D69C-7EF0-DF30-7056DED3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90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9E3EB-DC80-0348-9C91-89771DE48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296C85-4E37-9853-2F8C-90956B75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D8150-14A7-BB1E-D477-03465D81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209DD-C775-DF93-0C37-A468DFA1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0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8C34CE-C73D-A160-3287-08B1E807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CDE7E-941A-1F36-E789-45DD3E4F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2CC85-BAB4-8A0B-5151-7F9A29F8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5A83-A63C-41F2-DB52-7DBF898E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BCF24-0DD6-3162-3AA1-C9B5B736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E135E-0024-38CE-91CA-048AA4169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9D53F-5323-8C93-1224-E787FCDE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B2345-3C8F-F1B6-E3AA-31D40AC1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DBA5F-D7E6-EF00-418E-3B945FDE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14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E916D-A37E-3574-430A-36E872A4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7238C-5876-D31B-C93A-8C781418D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9AFD3-8789-B377-AB64-CC0573B17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5BF0C-5E34-34B4-E41B-799541D03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CBF06-BD52-57B4-BF8E-2F19012E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5361C-90B0-BD23-1479-06A190597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2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85803-2839-729F-89C2-A8623D74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73D7B-8B95-3D95-C4AE-6E52A35C0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C4787-A036-5239-9A22-04109161F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F8C3E-1A3D-9049-BDEA-F2400A3CD746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D7A81-C787-7399-9DB7-B91D622F4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ED936-585F-BE35-7282-29620A68C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27C98F-A15A-5E41-B75A-C414BA8CD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50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53DCD-374A-4472-BD70-8BE7ADAA4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43" y="325214"/>
            <a:ext cx="10116437" cy="652583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7030A0"/>
                </a:solidFill>
                <a:latin typeface="Helvetica" pitchFamily="2" charset="0"/>
              </a:rPr>
              <a:t>Our diverse Survey Portfolio covers all aspects of the airports’ information needs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FFDD70-ED74-DA1E-0CB9-38A9AD33EEDB}"/>
              </a:ext>
            </a:extLst>
          </p:cNvPr>
          <p:cNvSpPr txBox="1"/>
          <p:nvPr/>
        </p:nvSpPr>
        <p:spPr>
          <a:xfrm>
            <a:off x="4182746" y="20879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9ACF253-079A-3DCC-70E5-B747DB353A45}"/>
              </a:ext>
            </a:extLst>
          </p:cNvPr>
          <p:cNvGrpSpPr/>
          <p:nvPr/>
        </p:nvGrpSpPr>
        <p:grpSpPr>
          <a:xfrm>
            <a:off x="894560" y="2656486"/>
            <a:ext cx="10717338" cy="3633200"/>
            <a:chOff x="2028098" y="2857416"/>
            <a:chExt cx="8074452" cy="2561714"/>
          </a:xfrm>
        </p:grpSpPr>
        <p:sp>
          <p:nvSpPr>
            <p:cNvPr id="10" name="Isosceles Triangle 6">
              <a:extLst>
                <a:ext uri="{FF2B5EF4-FFF2-40B4-BE49-F238E27FC236}">
                  <a16:creationId xmlns:a16="http://schemas.microsoft.com/office/drawing/2014/main" id="{75E071F9-2367-F732-DEB6-0F3C5073FF29}"/>
                </a:ext>
              </a:extLst>
            </p:cNvPr>
            <p:cNvSpPr/>
            <p:nvPr/>
          </p:nvSpPr>
          <p:spPr>
            <a:xfrm>
              <a:off x="2080941" y="2857416"/>
              <a:ext cx="1842897" cy="1588704"/>
            </a:xfrm>
            <a:prstGeom prst="triangle">
              <a:avLst/>
            </a:prstGeom>
            <a:solidFill>
              <a:srgbClr val="FF6E00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 dirty="0">
                <a:solidFill>
                  <a:prstClr val="white"/>
                </a:solidFill>
              </a:endParaRPr>
            </a:p>
          </p:txBody>
        </p:sp>
        <p:sp>
          <p:nvSpPr>
            <p:cNvPr id="11" name="Isosceles Triangle 7">
              <a:extLst>
                <a:ext uri="{FF2B5EF4-FFF2-40B4-BE49-F238E27FC236}">
                  <a16:creationId xmlns:a16="http://schemas.microsoft.com/office/drawing/2014/main" id="{5E25D937-B3D4-ECBB-C40D-B636EC4634B5}"/>
                </a:ext>
              </a:extLst>
            </p:cNvPr>
            <p:cNvSpPr/>
            <p:nvPr/>
          </p:nvSpPr>
          <p:spPr>
            <a:xfrm flipV="1">
              <a:off x="3320522" y="2857416"/>
              <a:ext cx="1842897" cy="1588704"/>
            </a:xfrm>
            <a:prstGeom prst="triangle">
              <a:avLst/>
            </a:prstGeom>
            <a:solidFill>
              <a:srgbClr val="7030A0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 dirty="0">
                <a:solidFill>
                  <a:srgbClr val="7030A0"/>
                </a:solidFill>
              </a:endParaRPr>
            </a:p>
          </p:txBody>
        </p:sp>
        <p:sp>
          <p:nvSpPr>
            <p:cNvPr id="12" name="Isosceles Triangle 8">
              <a:extLst>
                <a:ext uri="{FF2B5EF4-FFF2-40B4-BE49-F238E27FC236}">
                  <a16:creationId xmlns:a16="http://schemas.microsoft.com/office/drawing/2014/main" id="{E95D00D6-40B9-4D89-AD8B-A69FA5E7F75D}"/>
                </a:ext>
              </a:extLst>
            </p:cNvPr>
            <p:cNvSpPr/>
            <p:nvPr/>
          </p:nvSpPr>
          <p:spPr>
            <a:xfrm>
              <a:off x="4550506" y="2871602"/>
              <a:ext cx="1842897" cy="1588704"/>
            </a:xfrm>
            <a:prstGeom prst="triangle">
              <a:avLst/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Isosceles Triangle 9">
              <a:extLst>
                <a:ext uri="{FF2B5EF4-FFF2-40B4-BE49-F238E27FC236}">
                  <a16:creationId xmlns:a16="http://schemas.microsoft.com/office/drawing/2014/main" id="{9B081F47-6976-008F-E6D8-8EDC25F760DB}"/>
                </a:ext>
              </a:extLst>
            </p:cNvPr>
            <p:cNvSpPr/>
            <p:nvPr/>
          </p:nvSpPr>
          <p:spPr>
            <a:xfrm flipV="1">
              <a:off x="5790088" y="2857416"/>
              <a:ext cx="1842897" cy="1588704"/>
            </a:xfrm>
            <a:prstGeom prst="triangle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 dirty="0">
                <a:solidFill>
                  <a:prstClr val="white"/>
                </a:solidFill>
              </a:endParaRPr>
            </a:p>
          </p:txBody>
        </p:sp>
        <p:sp>
          <p:nvSpPr>
            <p:cNvPr id="14" name="Isosceles Triangle 10">
              <a:extLst>
                <a:ext uri="{FF2B5EF4-FFF2-40B4-BE49-F238E27FC236}">
                  <a16:creationId xmlns:a16="http://schemas.microsoft.com/office/drawing/2014/main" id="{CB1F5274-5C6C-6C17-EEC3-BB652CB8B3F4}"/>
                </a:ext>
              </a:extLst>
            </p:cNvPr>
            <p:cNvSpPr/>
            <p:nvPr/>
          </p:nvSpPr>
          <p:spPr>
            <a:xfrm>
              <a:off x="7020072" y="2857416"/>
              <a:ext cx="1842897" cy="1588704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 dirty="0">
                <a:solidFill>
                  <a:prstClr val="white"/>
                </a:solidFill>
              </a:endParaRPr>
            </a:p>
          </p:txBody>
        </p:sp>
        <p:sp>
          <p:nvSpPr>
            <p:cNvPr id="15" name="Isosceles Triangle 11">
              <a:extLst>
                <a:ext uri="{FF2B5EF4-FFF2-40B4-BE49-F238E27FC236}">
                  <a16:creationId xmlns:a16="http://schemas.microsoft.com/office/drawing/2014/main" id="{98FC5B2D-8153-0205-E93F-04E3190AD547}"/>
                </a:ext>
              </a:extLst>
            </p:cNvPr>
            <p:cNvSpPr/>
            <p:nvPr/>
          </p:nvSpPr>
          <p:spPr>
            <a:xfrm flipV="1">
              <a:off x="8259653" y="2857416"/>
              <a:ext cx="1842897" cy="1588704"/>
            </a:xfrm>
            <a:prstGeom prst="triangle">
              <a:avLst/>
            </a:prstGeom>
            <a:solidFill>
              <a:srgbClr val="BC3ACA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38100" dir="2400000" algn="ctr" rotWithShape="0">
                <a:schemeClr val="tx1">
                  <a:alpha val="10000"/>
                </a:scheme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25" kern="0">
                <a:solidFill>
                  <a:prstClr val="white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A16123-F203-3E72-F466-401D097B4FC5}"/>
                </a:ext>
              </a:extLst>
            </p:cNvPr>
            <p:cNvSpPr/>
            <p:nvPr/>
          </p:nvSpPr>
          <p:spPr>
            <a:xfrm>
              <a:off x="2028098" y="4442591"/>
              <a:ext cx="2009512" cy="97653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Route Development Survey</a:t>
              </a:r>
            </a:p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Commercial Survey</a:t>
              </a:r>
            </a:p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Parking Survey</a:t>
              </a:r>
            </a:p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Buying Behavior Survey</a:t>
              </a:r>
            </a:p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Expectations Survey</a:t>
              </a:r>
            </a:p>
            <a:p>
              <a:pPr marL="171450" indent="-171450">
                <a:buClr>
                  <a:srgbClr val="FF6E00"/>
                </a:buClr>
                <a:buFont typeface="Wingdings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  <a:latin typeface="Helvetica" pitchFamily="2" charset="0"/>
                </a:rPr>
                <a:t>Focus Groups</a:t>
              </a:r>
            </a:p>
          </p:txBody>
        </p:sp>
      </p:grpSp>
      <p:sp>
        <p:nvSpPr>
          <p:cNvPr id="83" name="TextBox 35">
            <a:extLst>
              <a:ext uri="{FF2B5EF4-FFF2-40B4-BE49-F238E27FC236}">
                <a16:creationId xmlns:a16="http://schemas.microsoft.com/office/drawing/2014/main" id="{4F3AF5A2-83D8-C824-32EA-2CD788577797}"/>
              </a:ext>
            </a:extLst>
          </p:cNvPr>
          <p:cNvSpPr txBox="1">
            <a:spLocks noChangeArrowheads="1"/>
          </p:cNvSpPr>
          <p:nvPr/>
        </p:nvSpPr>
        <p:spPr bwMode="auto">
          <a:xfrm rot="17914952">
            <a:off x="142366" y="3626700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rgbClr val="FF6E00"/>
                </a:solidFill>
                <a:latin typeface="Helvetica" pitchFamily="2" charset="0"/>
              </a:rPr>
              <a:t>Business Development</a:t>
            </a:r>
          </a:p>
        </p:txBody>
      </p:sp>
      <p:sp>
        <p:nvSpPr>
          <p:cNvPr id="84" name="TextBox 35">
            <a:extLst>
              <a:ext uri="{FF2B5EF4-FFF2-40B4-BE49-F238E27FC236}">
                <a16:creationId xmlns:a16="http://schemas.microsoft.com/office/drawing/2014/main" id="{54EFDC9B-0C86-7380-9841-7C5C1EAE6F67}"/>
              </a:ext>
            </a:extLst>
          </p:cNvPr>
          <p:cNvSpPr txBox="1">
            <a:spLocks noChangeArrowheads="1"/>
          </p:cNvSpPr>
          <p:nvPr/>
        </p:nvSpPr>
        <p:spPr bwMode="auto">
          <a:xfrm rot="17914952">
            <a:off x="3439393" y="3671943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rgbClr val="002060"/>
                </a:solidFill>
                <a:latin typeface="Helvetica" pitchFamily="2" charset="0"/>
              </a:rPr>
              <a:t>Customer Experience</a:t>
            </a:r>
          </a:p>
        </p:txBody>
      </p:sp>
      <p:sp>
        <p:nvSpPr>
          <p:cNvPr id="85" name="TextBox 35">
            <a:extLst>
              <a:ext uri="{FF2B5EF4-FFF2-40B4-BE49-F238E27FC236}">
                <a16:creationId xmlns:a16="http://schemas.microsoft.com/office/drawing/2014/main" id="{1F83DC77-C489-EED0-A558-496F0509245D}"/>
              </a:ext>
            </a:extLst>
          </p:cNvPr>
          <p:cNvSpPr txBox="1">
            <a:spLocks noChangeArrowheads="1"/>
          </p:cNvSpPr>
          <p:nvPr/>
        </p:nvSpPr>
        <p:spPr bwMode="auto">
          <a:xfrm rot="17914952">
            <a:off x="6779874" y="3606581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Sustainability</a:t>
            </a:r>
          </a:p>
        </p:txBody>
      </p:sp>
      <p:sp>
        <p:nvSpPr>
          <p:cNvPr id="86" name="TextBox 35">
            <a:extLst>
              <a:ext uri="{FF2B5EF4-FFF2-40B4-BE49-F238E27FC236}">
                <a16:creationId xmlns:a16="http://schemas.microsoft.com/office/drawing/2014/main" id="{5FB92ECA-B485-CF23-E8E5-21C740B49D8E}"/>
              </a:ext>
            </a:extLst>
          </p:cNvPr>
          <p:cNvSpPr txBox="1">
            <a:spLocks noChangeArrowheads="1"/>
          </p:cNvSpPr>
          <p:nvPr/>
        </p:nvSpPr>
        <p:spPr bwMode="auto">
          <a:xfrm rot="3763393">
            <a:off x="1855472" y="3664214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rgbClr val="7030A0"/>
                </a:solidFill>
                <a:latin typeface="Helvetica" pitchFamily="2" charset="0"/>
              </a:rPr>
              <a:t>Quality Monitoring</a:t>
            </a:r>
          </a:p>
        </p:txBody>
      </p:sp>
      <p:sp>
        <p:nvSpPr>
          <p:cNvPr id="89" name="TextBox 35">
            <a:extLst>
              <a:ext uri="{FF2B5EF4-FFF2-40B4-BE49-F238E27FC236}">
                <a16:creationId xmlns:a16="http://schemas.microsoft.com/office/drawing/2014/main" id="{CAF91F10-6541-3C4B-D35A-2412D96235CB}"/>
              </a:ext>
            </a:extLst>
          </p:cNvPr>
          <p:cNvSpPr txBox="1">
            <a:spLocks noChangeArrowheads="1"/>
          </p:cNvSpPr>
          <p:nvPr/>
        </p:nvSpPr>
        <p:spPr bwMode="auto">
          <a:xfrm rot="3763393">
            <a:off x="8390005" y="3606581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rgbClr val="BC3ACA"/>
                </a:solidFill>
                <a:latin typeface="Helvetica" pitchFamily="2" charset="0"/>
              </a:rPr>
              <a:t>Ad Hoc Surveys</a:t>
            </a:r>
          </a:p>
        </p:txBody>
      </p:sp>
      <p:sp>
        <p:nvSpPr>
          <p:cNvPr id="90" name="TextBox 35">
            <a:extLst>
              <a:ext uri="{FF2B5EF4-FFF2-40B4-BE49-F238E27FC236}">
                <a16:creationId xmlns:a16="http://schemas.microsoft.com/office/drawing/2014/main" id="{0CA4B180-A0BA-AEBB-8827-812EC2187A6E}"/>
              </a:ext>
            </a:extLst>
          </p:cNvPr>
          <p:cNvSpPr txBox="1">
            <a:spLocks noChangeArrowheads="1"/>
          </p:cNvSpPr>
          <p:nvPr/>
        </p:nvSpPr>
        <p:spPr bwMode="auto">
          <a:xfrm rot="3763393">
            <a:off x="5119402" y="3656489"/>
            <a:ext cx="2392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rgbClr val="C00000"/>
                </a:solidFill>
                <a:latin typeface="Helvetica" pitchFamily="2" charset="0"/>
              </a:rPr>
              <a:t>Stakeholder Surveys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A20FFB-4EDF-6A57-1458-A1110AD58306}"/>
              </a:ext>
            </a:extLst>
          </p:cNvPr>
          <p:cNvSpPr/>
          <p:nvPr/>
        </p:nvSpPr>
        <p:spPr>
          <a:xfrm>
            <a:off x="2422540" y="1657694"/>
            <a:ext cx="3060232" cy="954107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Quality Monitoring Survey</a:t>
            </a:r>
          </a:p>
          <a:p>
            <a:pPr marL="171450" indent="-171450"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ASQ Survey</a:t>
            </a:r>
          </a:p>
          <a:p>
            <a:pPr marL="171450" indent="-171450"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Satisfaction Driver/Gap Analysis</a:t>
            </a:r>
          </a:p>
          <a:p>
            <a:pPr marL="171450" indent="-171450"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Mystery Shopping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9B11542-FAB1-1F5E-379B-8DBA725B1388}"/>
              </a:ext>
            </a:extLst>
          </p:cNvPr>
          <p:cNvSpPr/>
          <p:nvPr/>
        </p:nvSpPr>
        <p:spPr>
          <a:xfrm>
            <a:off x="4204039" y="4948678"/>
            <a:ext cx="2667255" cy="1169551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Emotional Engagement Survey</a:t>
            </a:r>
          </a:p>
          <a:p>
            <a:pPr marL="171450" indent="-1714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Customer Experience Index</a:t>
            </a:r>
          </a:p>
          <a:p>
            <a:pPr marL="171450" indent="-1714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Service Development Survey</a:t>
            </a:r>
          </a:p>
          <a:p>
            <a:pPr marL="171450" indent="-1714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Segmentation Survey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B5F4FE2-DF2F-7F87-EDF2-35E3F02EF5FB}"/>
              </a:ext>
            </a:extLst>
          </p:cNvPr>
          <p:cNvSpPr/>
          <p:nvPr/>
        </p:nvSpPr>
        <p:spPr>
          <a:xfrm>
            <a:off x="5777328" y="1834826"/>
            <a:ext cx="2667255" cy="738664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Airline Survey</a:t>
            </a:r>
          </a:p>
          <a:p>
            <a:pPr marL="171450" indent="-1714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Pilot Survey</a:t>
            </a:r>
          </a:p>
          <a:p>
            <a:pPr marL="171450" indent="-1714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Stakeholder Survey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6245B42-BC2B-30AC-625D-309BB8547104}"/>
              </a:ext>
            </a:extLst>
          </p:cNvPr>
          <p:cNvSpPr/>
          <p:nvPr/>
        </p:nvSpPr>
        <p:spPr>
          <a:xfrm>
            <a:off x="7535501" y="4849398"/>
            <a:ext cx="2667255" cy="1384995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Image Survey</a:t>
            </a:r>
          </a:p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Social Listening</a:t>
            </a:r>
          </a:p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Local Community Survey</a:t>
            </a:r>
          </a:p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Brand Survey</a:t>
            </a:r>
          </a:p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Employee Survey</a:t>
            </a:r>
          </a:p>
          <a:p>
            <a:pPr marL="171450" indent="-1714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Environmental Survey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1D63AAE-B556-10E1-CD93-61AA99F4FBA0}"/>
              </a:ext>
            </a:extLst>
          </p:cNvPr>
          <p:cNvSpPr/>
          <p:nvPr/>
        </p:nvSpPr>
        <p:spPr>
          <a:xfrm>
            <a:off x="9067052" y="1657695"/>
            <a:ext cx="2667255" cy="954107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BC3ACA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Special Projects Survey</a:t>
            </a:r>
          </a:p>
          <a:p>
            <a:pPr marL="171450" indent="-171450">
              <a:buClr>
                <a:srgbClr val="BC3ACA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Concept Testing</a:t>
            </a:r>
          </a:p>
          <a:p>
            <a:pPr marL="171450" indent="-171450">
              <a:buClr>
                <a:srgbClr val="BC3ACA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Observations</a:t>
            </a:r>
          </a:p>
          <a:p>
            <a:pPr marL="171450" indent="-171450">
              <a:buClr>
                <a:srgbClr val="BC3ACA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Helvetica" pitchFamily="2" charset="0"/>
              </a:rPr>
              <a:t>KPIs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74EA60-6F3B-0F8F-3F7D-C49797E61B47}"/>
              </a:ext>
            </a:extLst>
          </p:cNvPr>
          <p:cNvSpPr txBox="1"/>
          <p:nvPr/>
        </p:nvSpPr>
        <p:spPr>
          <a:xfrm>
            <a:off x="11611898" y="6378241"/>
            <a:ext cx="454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fld id="{A68E6E2D-DBC4-F148-ADC5-F45988D0CDFB}" type="slidenum">
              <a:rPr lang="x-none" smtClean="0">
                <a:solidFill>
                  <a:srgbClr val="7030A0"/>
                </a:solidFill>
              </a:rPr>
              <a:pPr algn="ctr"/>
              <a:t>1</a:t>
            </a:fld>
            <a:endParaRPr lang="x-none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8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Macintosh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Wingdings</vt:lpstr>
      <vt:lpstr>Office Theme</vt:lpstr>
      <vt:lpstr>Our diverse Survey Portfolio covers all aspects of the airports’ information needs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Povall</dc:creator>
  <cp:lastModifiedBy>Mark Povall</cp:lastModifiedBy>
  <cp:revision>1</cp:revision>
  <dcterms:created xsi:type="dcterms:W3CDTF">2025-02-11T10:34:36Z</dcterms:created>
  <dcterms:modified xsi:type="dcterms:W3CDTF">2025-02-11T10:35:12Z</dcterms:modified>
</cp:coreProperties>
</file>