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9" r:id="rId4"/>
    <p:sldId id="261" r:id="rId5"/>
    <p:sldId id="410" r:id="rId6"/>
    <p:sldId id="263" r:id="rId7"/>
    <p:sldId id="264" r:id="rId8"/>
    <p:sldId id="265" r:id="rId9"/>
    <p:sldId id="41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599"/>
  </p:normalViewPr>
  <p:slideViewPr>
    <p:cSldViewPr snapToGrid="0" snapToObjects="1">
      <p:cViewPr varScale="1">
        <p:scale>
          <a:sx n="88" d="100"/>
          <a:sy n="88" d="100"/>
        </p:scale>
        <p:origin x="18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E19E29-9704-614E-9B34-FB65291ED959}"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9CC21D5B-10FA-EF4D-85A8-52B8D6C8D463}">
      <dgm:prSet phldrT="[Text]"/>
      <dgm:spPr/>
      <dgm:t>
        <a:bodyPr/>
        <a:lstStyle/>
        <a:p>
          <a:r>
            <a:rPr lang="en-US" dirty="0"/>
            <a:t>BIDMC Palliative Care COVID Response</a:t>
          </a:r>
        </a:p>
      </dgm:t>
    </dgm:pt>
    <dgm:pt modelId="{8419D7C0-1912-AE41-8416-470D677E4C1C}" type="parTrans" cxnId="{900D128E-BACF-6149-B479-90B5707AEC81}">
      <dgm:prSet/>
      <dgm:spPr/>
      <dgm:t>
        <a:bodyPr/>
        <a:lstStyle/>
        <a:p>
          <a:endParaRPr lang="en-US"/>
        </a:p>
      </dgm:t>
    </dgm:pt>
    <dgm:pt modelId="{3AA332EC-FFB3-9D4F-BE0D-8D17EBC1449B}" type="sibTrans" cxnId="{900D128E-BACF-6149-B479-90B5707AEC81}">
      <dgm:prSet/>
      <dgm:spPr/>
      <dgm:t>
        <a:bodyPr/>
        <a:lstStyle/>
        <a:p>
          <a:endParaRPr lang="en-US"/>
        </a:p>
      </dgm:t>
    </dgm:pt>
    <dgm:pt modelId="{9D55A997-5841-6840-BE0A-A8D0829E276B}">
      <dgm:prSet phldrT="[Text]"/>
      <dgm:spPr/>
      <dgm:t>
        <a:bodyPr/>
        <a:lstStyle/>
        <a:p>
          <a:r>
            <a:rPr lang="en-US" dirty="0"/>
            <a:t>“Early” Palliative Care</a:t>
          </a:r>
        </a:p>
      </dgm:t>
    </dgm:pt>
    <dgm:pt modelId="{17E1A6F6-4902-1C45-8F49-A8FE1AF9EF6E}" type="parTrans" cxnId="{8487D561-30CA-A843-9D64-755E8A1AAA4E}">
      <dgm:prSet/>
      <dgm:spPr/>
      <dgm:t>
        <a:bodyPr/>
        <a:lstStyle/>
        <a:p>
          <a:endParaRPr lang="en-US"/>
        </a:p>
      </dgm:t>
    </dgm:pt>
    <dgm:pt modelId="{C803AFEE-BBC5-7441-A6CE-3286653F5EC1}" type="sibTrans" cxnId="{8487D561-30CA-A843-9D64-755E8A1AAA4E}">
      <dgm:prSet/>
      <dgm:spPr/>
      <dgm:t>
        <a:bodyPr/>
        <a:lstStyle/>
        <a:p>
          <a:endParaRPr lang="en-US"/>
        </a:p>
      </dgm:t>
    </dgm:pt>
    <dgm:pt modelId="{9F0779C7-145F-334B-B3FB-2D8D9D471D2E}">
      <dgm:prSet phldrT="[Text]"/>
      <dgm:spPr/>
      <dgm:t>
        <a:bodyPr/>
        <a:lstStyle/>
        <a:p>
          <a:r>
            <a:rPr lang="en-US" dirty="0"/>
            <a:t>“Urgent” Palliative Care</a:t>
          </a:r>
        </a:p>
      </dgm:t>
    </dgm:pt>
    <dgm:pt modelId="{9323030D-1572-C947-9304-F3E4A6D832B9}" type="parTrans" cxnId="{ACD85923-7AEC-834E-932D-1DF52C342392}">
      <dgm:prSet/>
      <dgm:spPr/>
      <dgm:t>
        <a:bodyPr/>
        <a:lstStyle/>
        <a:p>
          <a:endParaRPr lang="en-US"/>
        </a:p>
      </dgm:t>
    </dgm:pt>
    <dgm:pt modelId="{72692E7D-EB8D-4446-948C-2BACDDA15716}" type="sibTrans" cxnId="{ACD85923-7AEC-834E-932D-1DF52C342392}">
      <dgm:prSet/>
      <dgm:spPr/>
      <dgm:t>
        <a:bodyPr/>
        <a:lstStyle/>
        <a:p>
          <a:endParaRPr lang="en-US"/>
        </a:p>
      </dgm:t>
    </dgm:pt>
    <dgm:pt modelId="{36D5D2BA-2C5B-1D47-A707-D04396FA5892}">
      <dgm:prSet phldrT="[Text]"/>
      <dgm:spPr/>
      <dgm:t>
        <a:bodyPr/>
        <a:lstStyle/>
        <a:p>
          <a:r>
            <a:rPr lang="en-US" dirty="0"/>
            <a:t>“Late” Palliative Care/EOL Support</a:t>
          </a:r>
        </a:p>
      </dgm:t>
    </dgm:pt>
    <dgm:pt modelId="{6100F390-B976-A441-A9B3-C89007AEA65F}" type="parTrans" cxnId="{A423C745-172E-4546-BD29-CA4F9E8656AC}">
      <dgm:prSet/>
      <dgm:spPr/>
      <dgm:t>
        <a:bodyPr/>
        <a:lstStyle/>
        <a:p>
          <a:endParaRPr lang="en-US"/>
        </a:p>
      </dgm:t>
    </dgm:pt>
    <dgm:pt modelId="{EB750C34-39EF-2749-A4D3-70E35E3A28C3}" type="sibTrans" cxnId="{A423C745-172E-4546-BD29-CA4F9E8656AC}">
      <dgm:prSet/>
      <dgm:spPr/>
      <dgm:t>
        <a:bodyPr/>
        <a:lstStyle/>
        <a:p>
          <a:endParaRPr lang="en-US"/>
        </a:p>
      </dgm:t>
    </dgm:pt>
    <dgm:pt modelId="{C6D78CA0-7D46-C545-9418-9FAED1CA30F6}" type="pres">
      <dgm:prSet presAssocID="{85E19E29-9704-614E-9B34-FB65291ED959}" presName="hierChild1" presStyleCnt="0">
        <dgm:presLayoutVars>
          <dgm:orgChart val="1"/>
          <dgm:chPref val="1"/>
          <dgm:dir/>
          <dgm:animOne val="branch"/>
          <dgm:animLvl val="lvl"/>
          <dgm:resizeHandles/>
        </dgm:presLayoutVars>
      </dgm:prSet>
      <dgm:spPr/>
    </dgm:pt>
    <dgm:pt modelId="{E1A23993-F00F-4049-8430-6844F972ED9B}" type="pres">
      <dgm:prSet presAssocID="{9CC21D5B-10FA-EF4D-85A8-52B8D6C8D463}" presName="hierRoot1" presStyleCnt="0">
        <dgm:presLayoutVars>
          <dgm:hierBranch val="init"/>
        </dgm:presLayoutVars>
      </dgm:prSet>
      <dgm:spPr/>
    </dgm:pt>
    <dgm:pt modelId="{B756AF2A-CE90-3F4E-AA39-17FBF8AEA4C2}" type="pres">
      <dgm:prSet presAssocID="{9CC21D5B-10FA-EF4D-85A8-52B8D6C8D463}" presName="rootComposite1" presStyleCnt="0"/>
      <dgm:spPr/>
    </dgm:pt>
    <dgm:pt modelId="{74B2D496-892A-5549-A354-DAEAAEBB83DA}" type="pres">
      <dgm:prSet presAssocID="{9CC21D5B-10FA-EF4D-85A8-52B8D6C8D463}" presName="rootText1" presStyleLbl="node0" presStyleIdx="0" presStyleCnt="1">
        <dgm:presLayoutVars>
          <dgm:chPref val="3"/>
        </dgm:presLayoutVars>
      </dgm:prSet>
      <dgm:spPr/>
    </dgm:pt>
    <dgm:pt modelId="{BFA14284-23AF-2D41-A208-F8A6AB6E6FF7}" type="pres">
      <dgm:prSet presAssocID="{9CC21D5B-10FA-EF4D-85A8-52B8D6C8D463}" presName="rootConnector1" presStyleLbl="node1" presStyleIdx="0" presStyleCnt="0"/>
      <dgm:spPr/>
    </dgm:pt>
    <dgm:pt modelId="{386E16AF-10DC-CD4C-9219-060C89F72DA9}" type="pres">
      <dgm:prSet presAssocID="{9CC21D5B-10FA-EF4D-85A8-52B8D6C8D463}" presName="hierChild2" presStyleCnt="0"/>
      <dgm:spPr/>
    </dgm:pt>
    <dgm:pt modelId="{439D0EDB-19BD-5D43-ABED-AC10D53BEDE6}" type="pres">
      <dgm:prSet presAssocID="{17E1A6F6-4902-1C45-8F49-A8FE1AF9EF6E}" presName="Name37" presStyleLbl="parChTrans1D2" presStyleIdx="0" presStyleCnt="3"/>
      <dgm:spPr/>
    </dgm:pt>
    <dgm:pt modelId="{34BCE15B-F3A5-7A4E-B5B8-C5AF195F5877}" type="pres">
      <dgm:prSet presAssocID="{9D55A997-5841-6840-BE0A-A8D0829E276B}" presName="hierRoot2" presStyleCnt="0">
        <dgm:presLayoutVars>
          <dgm:hierBranch val="init"/>
        </dgm:presLayoutVars>
      </dgm:prSet>
      <dgm:spPr/>
    </dgm:pt>
    <dgm:pt modelId="{C539A024-715E-474C-811C-615D31DDBF28}" type="pres">
      <dgm:prSet presAssocID="{9D55A997-5841-6840-BE0A-A8D0829E276B}" presName="rootComposite" presStyleCnt="0"/>
      <dgm:spPr/>
    </dgm:pt>
    <dgm:pt modelId="{3108EEE4-B72F-8F43-A8FD-A05700A759C5}" type="pres">
      <dgm:prSet presAssocID="{9D55A997-5841-6840-BE0A-A8D0829E276B}" presName="rootText" presStyleLbl="node2" presStyleIdx="0" presStyleCnt="3">
        <dgm:presLayoutVars>
          <dgm:chPref val="3"/>
        </dgm:presLayoutVars>
      </dgm:prSet>
      <dgm:spPr/>
    </dgm:pt>
    <dgm:pt modelId="{FDE82A27-3E44-7346-B630-0FF87BCBF072}" type="pres">
      <dgm:prSet presAssocID="{9D55A997-5841-6840-BE0A-A8D0829E276B}" presName="rootConnector" presStyleLbl="node2" presStyleIdx="0" presStyleCnt="3"/>
      <dgm:spPr/>
    </dgm:pt>
    <dgm:pt modelId="{9AAE4A9B-693C-C74C-9165-7E9ECFC03CF6}" type="pres">
      <dgm:prSet presAssocID="{9D55A997-5841-6840-BE0A-A8D0829E276B}" presName="hierChild4" presStyleCnt="0"/>
      <dgm:spPr/>
    </dgm:pt>
    <dgm:pt modelId="{05D34CAF-BCA9-324E-952A-6E2AB781B003}" type="pres">
      <dgm:prSet presAssocID="{9D55A997-5841-6840-BE0A-A8D0829E276B}" presName="hierChild5" presStyleCnt="0"/>
      <dgm:spPr/>
    </dgm:pt>
    <dgm:pt modelId="{E1957629-39F6-7F45-A41D-6EE70364B3FC}" type="pres">
      <dgm:prSet presAssocID="{9323030D-1572-C947-9304-F3E4A6D832B9}" presName="Name37" presStyleLbl="parChTrans1D2" presStyleIdx="1" presStyleCnt="3"/>
      <dgm:spPr/>
    </dgm:pt>
    <dgm:pt modelId="{1E772D2F-634C-4045-BE10-361FEDA9C719}" type="pres">
      <dgm:prSet presAssocID="{9F0779C7-145F-334B-B3FB-2D8D9D471D2E}" presName="hierRoot2" presStyleCnt="0">
        <dgm:presLayoutVars>
          <dgm:hierBranch val="init"/>
        </dgm:presLayoutVars>
      </dgm:prSet>
      <dgm:spPr/>
    </dgm:pt>
    <dgm:pt modelId="{FF6F4D51-AB7C-9E4F-A67A-5E1E29D2D36F}" type="pres">
      <dgm:prSet presAssocID="{9F0779C7-145F-334B-B3FB-2D8D9D471D2E}" presName="rootComposite" presStyleCnt="0"/>
      <dgm:spPr/>
    </dgm:pt>
    <dgm:pt modelId="{175114B9-FF00-0340-86DE-CBF7C8725310}" type="pres">
      <dgm:prSet presAssocID="{9F0779C7-145F-334B-B3FB-2D8D9D471D2E}" presName="rootText" presStyleLbl="node2" presStyleIdx="1" presStyleCnt="3">
        <dgm:presLayoutVars>
          <dgm:chPref val="3"/>
        </dgm:presLayoutVars>
      </dgm:prSet>
      <dgm:spPr/>
    </dgm:pt>
    <dgm:pt modelId="{0E619C72-7B0C-2C4B-9FA5-B52AB6415B08}" type="pres">
      <dgm:prSet presAssocID="{9F0779C7-145F-334B-B3FB-2D8D9D471D2E}" presName="rootConnector" presStyleLbl="node2" presStyleIdx="1" presStyleCnt="3"/>
      <dgm:spPr/>
    </dgm:pt>
    <dgm:pt modelId="{541F8658-4A6D-9742-944A-B272CCEB39C7}" type="pres">
      <dgm:prSet presAssocID="{9F0779C7-145F-334B-B3FB-2D8D9D471D2E}" presName="hierChild4" presStyleCnt="0"/>
      <dgm:spPr/>
    </dgm:pt>
    <dgm:pt modelId="{F566F072-5436-F54E-AA6C-63A920A787D4}" type="pres">
      <dgm:prSet presAssocID="{9F0779C7-145F-334B-B3FB-2D8D9D471D2E}" presName="hierChild5" presStyleCnt="0"/>
      <dgm:spPr/>
    </dgm:pt>
    <dgm:pt modelId="{96770649-B1A7-A04E-B008-C0B009A64457}" type="pres">
      <dgm:prSet presAssocID="{6100F390-B976-A441-A9B3-C89007AEA65F}" presName="Name37" presStyleLbl="parChTrans1D2" presStyleIdx="2" presStyleCnt="3"/>
      <dgm:spPr/>
    </dgm:pt>
    <dgm:pt modelId="{3107392C-D520-3042-AD56-6B892B9ECEA8}" type="pres">
      <dgm:prSet presAssocID="{36D5D2BA-2C5B-1D47-A707-D04396FA5892}" presName="hierRoot2" presStyleCnt="0">
        <dgm:presLayoutVars>
          <dgm:hierBranch val="init"/>
        </dgm:presLayoutVars>
      </dgm:prSet>
      <dgm:spPr/>
    </dgm:pt>
    <dgm:pt modelId="{E339452E-1100-434E-985D-08ABEB34C47B}" type="pres">
      <dgm:prSet presAssocID="{36D5D2BA-2C5B-1D47-A707-D04396FA5892}" presName="rootComposite" presStyleCnt="0"/>
      <dgm:spPr/>
    </dgm:pt>
    <dgm:pt modelId="{4E1B1EB5-2E52-474C-8A33-9882E33C3B16}" type="pres">
      <dgm:prSet presAssocID="{36D5D2BA-2C5B-1D47-A707-D04396FA5892}" presName="rootText" presStyleLbl="node2" presStyleIdx="2" presStyleCnt="3">
        <dgm:presLayoutVars>
          <dgm:chPref val="3"/>
        </dgm:presLayoutVars>
      </dgm:prSet>
      <dgm:spPr/>
    </dgm:pt>
    <dgm:pt modelId="{920115DD-2C6F-0D4D-84C2-BDFF1D4A3289}" type="pres">
      <dgm:prSet presAssocID="{36D5D2BA-2C5B-1D47-A707-D04396FA5892}" presName="rootConnector" presStyleLbl="node2" presStyleIdx="2" presStyleCnt="3"/>
      <dgm:spPr/>
    </dgm:pt>
    <dgm:pt modelId="{74C0AE69-B0E1-8F48-B6E0-2B2A55790CF0}" type="pres">
      <dgm:prSet presAssocID="{36D5D2BA-2C5B-1D47-A707-D04396FA5892}" presName="hierChild4" presStyleCnt="0"/>
      <dgm:spPr/>
    </dgm:pt>
    <dgm:pt modelId="{EBFD8AB9-768C-0747-8007-3CBAEB9CC51C}" type="pres">
      <dgm:prSet presAssocID="{36D5D2BA-2C5B-1D47-A707-D04396FA5892}" presName="hierChild5" presStyleCnt="0"/>
      <dgm:spPr/>
    </dgm:pt>
    <dgm:pt modelId="{5DE74D7B-13A2-5A42-8F40-85B433D6D8D2}" type="pres">
      <dgm:prSet presAssocID="{9CC21D5B-10FA-EF4D-85A8-52B8D6C8D463}" presName="hierChild3" presStyleCnt="0"/>
      <dgm:spPr/>
    </dgm:pt>
  </dgm:ptLst>
  <dgm:cxnLst>
    <dgm:cxn modelId="{ACD85923-7AEC-834E-932D-1DF52C342392}" srcId="{9CC21D5B-10FA-EF4D-85A8-52B8D6C8D463}" destId="{9F0779C7-145F-334B-B3FB-2D8D9D471D2E}" srcOrd="1" destOrd="0" parTransId="{9323030D-1572-C947-9304-F3E4A6D832B9}" sibTransId="{72692E7D-EB8D-4446-948C-2BACDDA15716}"/>
    <dgm:cxn modelId="{53A30F2D-7B30-5745-B649-13DE376DD808}" type="presOf" srcId="{9323030D-1572-C947-9304-F3E4A6D832B9}" destId="{E1957629-39F6-7F45-A41D-6EE70364B3FC}" srcOrd="0" destOrd="0" presId="urn:microsoft.com/office/officeart/2005/8/layout/orgChart1"/>
    <dgm:cxn modelId="{A423C745-172E-4546-BD29-CA4F9E8656AC}" srcId="{9CC21D5B-10FA-EF4D-85A8-52B8D6C8D463}" destId="{36D5D2BA-2C5B-1D47-A707-D04396FA5892}" srcOrd="2" destOrd="0" parTransId="{6100F390-B976-A441-A9B3-C89007AEA65F}" sibTransId="{EB750C34-39EF-2749-A4D3-70E35E3A28C3}"/>
    <dgm:cxn modelId="{8487D561-30CA-A843-9D64-755E8A1AAA4E}" srcId="{9CC21D5B-10FA-EF4D-85A8-52B8D6C8D463}" destId="{9D55A997-5841-6840-BE0A-A8D0829E276B}" srcOrd="0" destOrd="0" parTransId="{17E1A6F6-4902-1C45-8F49-A8FE1AF9EF6E}" sibTransId="{C803AFEE-BBC5-7441-A6CE-3286653F5EC1}"/>
    <dgm:cxn modelId="{302DD06C-EB02-3041-B9EC-333B11B2B95C}" type="presOf" srcId="{9CC21D5B-10FA-EF4D-85A8-52B8D6C8D463}" destId="{74B2D496-892A-5549-A354-DAEAAEBB83DA}" srcOrd="0" destOrd="0" presId="urn:microsoft.com/office/officeart/2005/8/layout/orgChart1"/>
    <dgm:cxn modelId="{74A4A588-B9FD-2B48-A84A-99C6477CAA96}" type="presOf" srcId="{6100F390-B976-A441-A9B3-C89007AEA65F}" destId="{96770649-B1A7-A04E-B008-C0B009A64457}" srcOrd="0" destOrd="0" presId="urn:microsoft.com/office/officeart/2005/8/layout/orgChart1"/>
    <dgm:cxn modelId="{900D128E-BACF-6149-B479-90B5707AEC81}" srcId="{85E19E29-9704-614E-9B34-FB65291ED959}" destId="{9CC21D5B-10FA-EF4D-85A8-52B8D6C8D463}" srcOrd="0" destOrd="0" parTransId="{8419D7C0-1912-AE41-8416-470D677E4C1C}" sibTransId="{3AA332EC-FFB3-9D4F-BE0D-8D17EBC1449B}"/>
    <dgm:cxn modelId="{15421593-8A87-324A-B14F-442FDE49EDFC}" type="presOf" srcId="{9F0779C7-145F-334B-B3FB-2D8D9D471D2E}" destId="{175114B9-FF00-0340-86DE-CBF7C8725310}" srcOrd="0" destOrd="0" presId="urn:microsoft.com/office/officeart/2005/8/layout/orgChart1"/>
    <dgm:cxn modelId="{4E06D39C-4D4F-4A4C-9BD9-B3B41637D7DA}" type="presOf" srcId="{9F0779C7-145F-334B-B3FB-2D8D9D471D2E}" destId="{0E619C72-7B0C-2C4B-9FA5-B52AB6415B08}" srcOrd="1" destOrd="0" presId="urn:microsoft.com/office/officeart/2005/8/layout/orgChart1"/>
    <dgm:cxn modelId="{E3BDF1A9-03E5-F749-94CA-E7E3B3691077}" type="presOf" srcId="{9CC21D5B-10FA-EF4D-85A8-52B8D6C8D463}" destId="{BFA14284-23AF-2D41-A208-F8A6AB6E6FF7}" srcOrd="1" destOrd="0" presId="urn:microsoft.com/office/officeart/2005/8/layout/orgChart1"/>
    <dgm:cxn modelId="{C7DEF2A9-8089-DF43-9B22-B59E5434F230}" type="presOf" srcId="{17E1A6F6-4902-1C45-8F49-A8FE1AF9EF6E}" destId="{439D0EDB-19BD-5D43-ABED-AC10D53BEDE6}" srcOrd="0" destOrd="0" presId="urn:microsoft.com/office/officeart/2005/8/layout/orgChart1"/>
    <dgm:cxn modelId="{0F6738C3-CED4-7C4F-8994-BB9649D7FC28}" type="presOf" srcId="{36D5D2BA-2C5B-1D47-A707-D04396FA5892}" destId="{4E1B1EB5-2E52-474C-8A33-9882E33C3B16}" srcOrd="0" destOrd="0" presId="urn:microsoft.com/office/officeart/2005/8/layout/orgChart1"/>
    <dgm:cxn modelId="{4EC711C5-ECD9-6B47-976E-4FCBD61B89D8}" type="presOf" srcId="{9D55A997-5841-6840-BE0A-A8D0829E276B}" destId="{3108EEE4-B72F-8F43-A8FD-A05700A759C5}" srcOrd="0" destOrd="0" presId="urn:microsoft.com/office/officeart/2005/8/layout/orgChart1"/>
    <dgm:cxn modelId="{EBFEE2C6-5DC5-CD44-B2DB-614B1449F507}" type="presOf" srcId="{9D55A997-5841-6840-BE0A-A8D0829E276B}" destId="{FDE82A27-3E44-7346-B630-0FF87BCBF072}" srcOrd="1" destOrd="0" presId="urn:microsoft.com/office/officeart/2005/8/layout/orgChart1"/>
    <dgm:cxn modelId="{A4DA6BEB-8B70-F946-B72E-2C70911E616A}" type="presOf" srcId="{85E19E29-9704-614E-9B34-FB65291ED959}" destId="{C6D78CA0-7D46-C545-9418-9FAED1CA30F6}" srcOrd="0" destOrd="0" presId="urn:microsoft.com/office/officeart/2005/8/layout/orgChart1"/>
    <dgm:cxn modelId="{9DA882F8-60F1-D645-AECF-103DB7B2419C}" type="presOf" srcId="{36D5D2BA-2C5B-1D47-A707-D04396FA5892}" destId="{920115DD-2C6F-0D4D-84C2-BDFF1D4A3289}" srcOrd="1" destOrd="0" presId="urn:microsoft.com/office/officeart/2005/8/layout/orgChart1"/>
    <dgm:cxn modelId="{5C217BD7-E13F-C34E-9C22-BB2E8F2A6AEE}" type="presParOf" srcId="{C6D78CA0-7D46-C545-9418-9FAED1CA30F6}" destId="{E1A23993-F00F-4049-8430-6844F972ED9B}" srcOrd="0" destOrd="0" presId="urn:microsoft.com/office/officeart/2005/8/layout/orgChart1"/>
    <dgm:cxn modelId="{692E9EB4-F1B5-0343-835E-A38EC5574546}" type="presParOf" srcId="{E1A23993-F00F-4049-8430-6844F972ED9B}" destId="{B756AF2A-CE90-3F4E-AA39-17FBF8AEA4C2}" srcOrd="0" destOrd="0" presId="urn:microsoft.com/office/officeart/2005/8/layout/orgChart1"/>
    <dgm:cxn modelId="{7F4989D3-2EF6-164E-A06F-5196E1CCCD42}" type="presParOf" srcId="{B756AF2A-CE90-3F4E-AA39-17FBF8AEA4C2}" destId="{74B2D496-892A-5549-A354-DAEAAEBB83DA}" srcOrd="0" destOrd="0" presId="urn:microsoft.com/office/officeart/2005/8/layout/orgChart1"/>
    <dgm:cxn modelId="{9BA2E9DC-CF96-8A41-BBD5-A4D3ED9CECD0}" type="presParOf" srcId="{B756AF2A-CE90-3F4E-AA39-17FBF8AEA4C2}" destId="{BFA14284-23AF-2D41-A208-F8A6AB6E6FF7}" srcOrd="1" destOrd="0" presId="urn:microsoft.com/office/officeart/2005/8/layout/orgChart1"/>
    <dgm:cxn modelId="{6F06637F-6B47-2A45-90B7-2A4D62CC867E}" type="presParOf" srcId="{E1A23993-F00F-4049-8430-6844F972ED9B}" destId="{386E16AF-10DC-CD4C-9219-060C89F72DA9}" srcOrd="1" destOrd="0" presId="urn:microsoft.com/office/officeart/2005/8/layout/orgChart1"/>
    <dgm:cxn modelId="{FED641B9-D046-394C-AA10-FBF98585BE04}" type="presParOf" srcId="{386E16AF-10DC-CD4C-9219-060C89F72DA9}" destId="{439D0EDB-19BD-5D43-ABED-AC10D53BEDE6}" srcOrd="0" destOrd="0" presId="urn:microsoft.com/office/officeart/2005/8/layout/orgChart1"/>
    <dgm:cxn modelId="{BB487FFE-7041-1648-B2CF-22ADD8938C2A}" type="presParOf" srcId="{386E16AF-10DC-CD4C-9219-060C89F72DA9}" destId="{34BCE15B-F3A5-7A4E-B5B8-C5AF195F5877}" srcOrd="1" destOrd="0" presId="urn:microsoft.com/office/officeart/2005/8/layout/orgChart1"/>
    <dgm:cxn modelId="{9BA2DE7E-D1E0-0E43-B285-83313DBF3A38}" type="presParOf" srcId="{34BCE15B-F3A5-7A4E-B5B8-C5AF195F5877}" destId="{C539A024-715E-474C-811C-615D31DDBF28}" srcOrd="0" destOrd="0" presId="urn:microsoft.com/office/officeart/2005/8/layout/orgChart1"/>
    <dgm:cxn modelId="{06DD4D04-E85F-FC4B-B2EA-9F62785AFFBD}" type="presParOf" srcId="{C539A024-715E-474C-811C-615D31DDBF28}" destId="{3108EEE4-B72F-8F43-A8FD-A05700A759C5}" srcOrd="0" destOrd="0" presId="urn:microsoft.com/office/officeart/2005/8/layout/orgChart1"/>
    <dgm:cxn modelId="{403CB823-4E66-824D-A4B9-448C0799A999}" type="presParOf" srcId="{C539A024-715E-474C-811C-615D31DDBF28}" destId="{FDE82A27-3E44-7346-B630-0FF87BCBF072}" srcOrd="1" destOrd="0" presId="urn:microsoft.com/office/officeart/2005/8/layout/orgChart1"/>
    <dgm:cxn modelId="{EAA004D7-DC4D-1845-9288-689E35E51133}" type="presParOf" srcId="{34BCE15B-F3A5-7A4E-B5B8-C5AF195F5877}" destId="{9AAE4A9B-693C-C74C-9165-7E9ECFC03CF6}" srcOrd="1" destOrd="0" presId="urn:microsoft.com/office/officeart/2005/8/layout/orgChart1"/>
    <dgm:cxn modelId="{21FF327C-2460-5C40-9774-36F3194BE0F9}" type="presParOf" srcId="{34BCE15B-F3A5-7A4E-B5B8-C5AF195F5877}" destId="{05D34CAF-BCA9-324E-952A-6E2AB781B003}" srcOrd="2" destOrd="0" presId="urn:microsoft.com/office/officeart/2005/8/layout/orgChart1"/>
    <dgm:cxn modelId="{149A96F4-54F2-1747-8CDA-4602A57F489B}" type="presParOf" srcId="{386E16AF-10DC-CD4C-9219-060C89F72DA9}" destId="{E1957629-39F6-7F45-A41D-6EE70364B3FC}" srcOrd="2" destOrd="0" presId="urn:microsoft.com/office/officeart/2005/8/layout/orgChart1"/>
    <dgm:cxn modelId="{9B1E3527-6C33-5F42-9683-0E078CF175CB}" type="presParOf" srcId="{386E16AF-10DC-CD4C-9219-060C89F72DA9}" destId="{1E772D2F-634C-4045-BE10-361FEDA9C719}" srcOrd="3" destOrd="0" presId="urn:microsoft.com/office/officeart/2005/8/layout/orgChart1"/>
    <dgm:cxn modelId="{A0DA976A-7A7F-3742-9A3F-35AC29ABE2B1}" type="presParOf" srcId="{1E772D2F-634C-4045-BE10-361FEDA9C719}" destId="{FF6F4D51-AB7C-9E4F-A67A-5E1E29D2D36F}" srcOrd="0" destOrd="0" presId="urn:microsoft.com/office/officeart/2005/8/layout/orgChart1"/>
    <dgm:cxn modelId="{482B377F-6547-A84B-8493-677920958B5E}" type="presParOf" srcId="{FF6F4D51-AB7C-9E4F-A67A-5E1E29D2D36F}" destId="{175114B9-FF00-0340-86DE-CBF7C8725310}" srcOrd="0" destOrd="0" presId="urn:microsoft.com/office/officeart/2005/8/layout/orgChart1"/>
    <dgm:cxn modelId="{ADF216A1-CA65-284E-B265-C4D7DD5861C5}" type="presParOf" srcId="{FF6F4D51-AB7C-9E4F-A67A-5E1E29D2D36F}" destId="{0E619C72-7B0C-2C4B-9FA5-B52AB6415B08}" srcOrd="1" destOrd="0" presId="urn:microsoft.com/office/officeart/2005/8/layout/orgChart1"/>
    <dgm:cxn modelId="{31E2CA63-FEF2-814F-A7C0-345BEBD965AC}" type="presParOf" srcId="{1E772D2F-634C-4045-BE10-361FEDA9C719}" destId="{541F8658-4A6D-9742-944A-B272CCEB39C7}" srcOrd="1" destOrd="0" presId="urn:microsoft.com/office/officeart/2005/8/layout/orgChart1"/>
    <dgm:cxn modelId="{B98EB279-44D3-1B43-BF76-78A66F153813}" type="presParOf" srcId="{1E772D2F-634C-4045-BE10-361FEDA9C719}" destId="{F566F072-5436-F54E-AA6C-63A920A787D4}" srcOrd="2" destOrd="0" presId="urn:microsoft.com/office/officeart/2005/8/layout/orgChart1"/>
    <dgm:cxn modelId="{96684441-6E92-0F48-969D-15F68BC50CB5}" type="presParOf" srcId="{386E16AF-10DC-CD4C-9219-060C89F72DA9}" destId="{96770649-B1A7-A04E-B008-C0B009A64457}" srcOrd="4" destOrd="0" presId="urn:microsoft.com/office/officeart/2005/8/layout/orgChart1"/>
    <dgm:cxn modelId="{53207FF5-AACA-7D49-8C2A-CA4A67A75302}" type="presParOf" srcId="{386E16AF-10DC-CD4C-9219-060C89F72DA9}" destId="{3107392C-D520-3042-AD56-6B892B9ECEA8}" srcOrd="5" destOrd="0" presId="urn:microsoft.com/office/officeart/2005/8/layout/orgChart1"/>
    <dgm:cxn modelId="{A0C3E937-941C-3B44-B151-FD55D2D54C04}" type="presParOf" srcId="{3107392C-D520-3042-AD56-6B892B9ECEA8}" destId="{E339452E-1100-434E-985D-08ABEB34C47B}" srcOrd="0" destOrd="0" presId="urn:microsoft.com/office/officeart/2005/8/layout/orgChart1"/>
    <dgm:cxn modelId="{87E2148D-B1E7-344A-B71A-1C126219FDAF}" type="presParOf" srcId="{E339452E-1100-434E-985D-08ABEB34C47B}" destId="{4E1B1EB5-2E52-474C-8A33-9882E33C3B16}" srcOrd="0" destOrd="0" presId="urn:microsoft.com/office/officeart/2005/8/layout/orgChart1"/>
    <dgm:cxn modelId="{C1F84067-F8BA-C941-919F-D0182ED940BC}" type="presParOf" srcId="{E339452E-1100-434E-985D-08ABEB34C47B}" destId="{920115DD-2C6F-0D4D-84C2-BDFF1D4A3289}" srcOrd="1" destOrd="0" presId="urn:microsoft.com/office/officeart/2005/8/layout/orgChart1"/>
    <dgm:cxn modelId="{D26627A1-5CE1-9B4B-991C-28F83CE78C9F}" type="presParOf" srcId="{3107392C-D520-3042-AD56-6B892B9ECEA8}" destId="{74C0AE69-B0E1-8F48-B6E0-2B2A55790CF0}" srcOrd="1" destOrd="0" presId="urn:microsoft.com/office/officeart/2005/8/layout/orgChart1"/>
    <dgm:cxn modelId="{AC29B2EB-8EE3-1A46-A4F2-5F5657AD38E8}" type="presParOf" srcId="{3107392C-D520-3042-AD56-6B892B9ECEA8}" destId="{EBFD8AB9-768C-0747-8007-3CBAEB9CC51C}" srcOrd="2" destOrd="0" presId="urn:microsoft.com/office/officeart/2005/8/layout/orgChart1"/>
    <dgm:cxn modelId="{2643F4A1-822A-6D4D-AB88-73945405165E}" type="presParOf" srcId="{E1A23993-F00F-4049-8430-6844F972ED9B}" destId="{5DE74D7B-13A2-5A42-8F40-85B433D6D8D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70649-B1A7-A04E-B008-C0B009A64457}">
      <dsp:nvSpPr>
        <dsp:cNvPr id="0" name=""/>
        <dsp:cNvSpPr/>
      </dsp:nvSpPr>
      <dsp:spPr>
        <a:xfrm>
          <a:off x="5257800" y="2314740"/>
          <a:ext cx="3719932" cy="645608"/>
        </a:xfrm>
        <a:custGeom>
          <a:avLst/>
          <a:gdLst/>
          <a:ahLst/>
          <a:cxnLst/>
          <a:rect l="0" t="0" r="0" b="0"/>
          <a:pathLst>
            <a:path>
              <a:moveTo>
                <a:pt x="0" y="0"/>
              </a:moveTo>
              <a:lnTo>
                <a:pt x="0" y="322804"/>
              </a:lnTo>
              <a:lnTo>
                <a:pt x="3719932" y="322804"/>
              </a:lnTo>
              <a:lnTo>
                <a:pt x="3719932"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957629-39F6-7F45-A41D-6EE70364B3FC}">
      <dsp:nvSpPr>
        <dsp:cNvPr id="0" name=""/>
        <dsp:cNvSpPr/>
      </dsp:nvSpPr>
      <dsp:spPr>
        <a:xfrm>
          <a:off x="5212080" y="2314740"/>
          <a:ext cx="91440" cy="645608"/>
        </a:xfrm>
        <a:custGeom>
          <a:avLst/>
          <a:gdLst/>
          <a:ahLst/>
          <a:cxnLst/>
          <a:rect l="0" t="0" r="0" b="0"/>
          <a:pathLst>
            <a:path>
              <a:moveTo>
                <a:pt x="45720" y="0"/>
              </a:moveTo>
              <a:lnTo>
                <a:pt x="45720"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9D0EDB-19BD-5D43-ABED-AC10D53BEDE6}">
      <dsp:nvSpPr>
        <dsp:cNvPr id="0" name=""/>
        <dsp:cNvSpPr/>
      </dsp:nvSpPr>
      <dsp:spPr>
        <a:xfrm>
          <a:off x="1537867" y="2314740"/>
          <a:ext cx="3719932" cy="645608"/>
        </a:xfrm>
        <a:custGeom>
          <a:avLst/>
          <a:gdLst/>
          <a:ahLst/>
          <a:cxnLst/>
          <a:rect l="0" t="0" r="0" b="0"/>
          <a:pathLst>
            <a:path>
              <a:moveTo>
                <a:pt x="3719932" y="0"/>
              </a:moveTo>
              <a:lnTo>
                <a:pt x="3719932" y="322804"/>
              </a:lnTo>
              <a:lnTo>
                <a:pt x="0" y="322804"/>
              </a:lnTo>
              <a:lnTo>
                <a:pt x="0"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B2D496-892A-5549-A354-DAEAAEBB83DA}">
      <dsp:nvSpPr>
        <dsp:cNvPr id="0" name=""/>
        <dsp:cNvSpPr/>
      </dsp:nvSpPr>
      <dsp:spPr>
        <a:xfrm>
          <a:off x="3720638" y="777578"/>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BIDMC Palliative Care COVID Response</a:t>
          </a:r>
        </a:p>
      </dsp:txBody>
      <dsp:txXfrm>
        <a:off x="3720638" y="777578"/>
        <a:ext cx="3074323" cy="1537161"/>
      </dsp:txXfrm>
    </dsp:sp>
    <dsp:sp modelId="{3108EEE4-B72F-8F43-A8FD-A05700A759C5}">
      <dsp:nvSpPr>
        <dsp:cNvPr id="0" name=""/>
        <dsp:cNvSpPr/>
      </dsp:nvSpPr>
      <dsp:spPr>
        <a:xfrm>
          <a:off x="706" y="2960348"/>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“Early” Palliative Care</a:t>
          </a:r>
        </a:p>
      </dsp:txBody>
      <dsp:txXfrm>
        <a:off x="706" y="2960348"/>
        <a:ext cx="3074323" cy="1537161"/>
      </dsp:txXfrm>
    </dsp:sp>
    <dsp:sp modelId="{175114B9-FF00-0340-86DE-CBF7C8725310}">
      <dsp:nvSpPr>
        <dsp:cNvPr id="0" name=""/>
        <dsp:cNvSpPr/>
      </dsp:nvSpPr>
      <dsp:spPr>
        <a:xfrm>
          <a:off x="3720638" y="2960348"/>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“Urgent” Palliative Care</a:t>
          </a:r>
        </a:p>
      </dsp:txBody>
      <dsp:txXfrm>
        <a:off x="3720638" y="2960348"/>
        <a:ext cx="3074323" cy="1537161"/>
      </dsp:txXfrm>
    </dsp:sp>
    <dsp:sp modelId="{4E1B1EB5-2E52-474C-8A33-9882E33C3B16}">
      <dsp:nvSpPr>
        <dsp:cNvPr id="0" name=""/>
        <dsp:cNvSpPr/>
      </dsp:nvSpPr>
      <dsp:spPr>
        <a:xfrm>
          <a:off x="7440570" y="2960348"/>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“Late” Palliative Care/EOL Support</a:t>
          </a:r>
        </a:p>
      </dsp:txBody>
      <dsp:txXfrm>
        <a:off x="7440570" y="2960348"/>
        <a:ext cx="3074323" cy="153716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08235-FBC5-5346-8E9D-591E2753FF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8993D0-C06D-0E4E-BDF8-7DA300FBE4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B8A0B0-BE79-EB46-A04F-84E0294C03C8}"/>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5" name="Footer Placeholder 4">
            <a:extLst>
              <a:ext uri="{FF2B5EF4-FFF2-40B4-BE49-F238E27FC236}">
                <a16:creationId xmlns:a16="http://schemas.microsoft.com/office/drawing/2014/main" id="{68EB173C-78C8-1441-9D9E-529B445A7F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795C09-FD82-2C40-AD6D-5064A117FC5F}"/>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1639657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B6EBE-546F-D947-B0A7-B64E9F0E9C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456D92-FB0C-E048-B394-699C946FAC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5341E-10C7-F74E-9782-51BB4E46FB1D}"/>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5" name="Footer Placeholder 4">
            <a:extLst>
              <a:ext uri="{FF2B5EF4-FFF2-40B4-BE49-F238E27FC236}">
                <a16:creationId xmlns:a16="http://schemas.microsoft.com/office/drawing/2014/main" id="{BCECFA41-61EE-324F-9AD0-6DEFBA4A29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DBCF8F-0473-7242-AF4A-C13F908B68BE}"/>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2081014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F4A492-A088-704A-A218-CA8D652C47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A4E9A9-721E-6849-828E-81A58E86BB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112898-38C4-E24A-8FE1-BF906959483C}"/>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5" name="Footer Placeholder 4">
            <a:extLst>
              <a:ext uri="{FF2B5EF4-FFF2-40B4-BE49-F238E27FC236}">
                <a16:creationId xmlns:a16="http://schemas.microsoft.com/office/drawing/2014/main" id="{E17BAE25-3D45-9E40-A068-57361BCBD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51E17-74A0-8D43-902C-21AB5B3BBD54}"/>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3704376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3AD2-82C8-5D4C-ACEE-5C29A4A3F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0ADCF1-6B02-054C-8685-D63AC05F91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89AA3-AD59-124A-80E3-D99266A9D58A}"/>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5" name="Footer Placeholder 4">
            <a:extLst>
              <a:ext uri="{FF2B5EF4-FFF2-40B4-BE49-F238E27FC236}">
                <a16:creationId xmlns:a16="http://schemas.microsoft.com/office/drawing/2014/main" id="{6C670777-2E46-0940-A99D-0950D22885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23D817-E8BA-4D44-B845-10F80B559E01}"/>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523268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9C1FC-2875-F143-AFC3-32F12EDB0A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FCD2F8-62FF-BF4F-BB75-2041FE2BA9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72175B-BC37-D54A-BC3B-8E8A60DD185D}"/>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5" name="Footer Placeholder 4">
            <a:extLst>
              <a:ext uri="{FF2B5EF4-FFF2-40B4-BE49-F238E27FC236}">
                <a16:creationId xmlns:a16="http://schemas.microsoft.com/office/drawing/2014/main" id="{73148806-6C92-4243-8192-BAC9EAD959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9DBA82-A577-F246-B0C6-E1D94296E3C5}"/>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677307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D558C-9B4F-CB48-8570-4B9BF6D0DA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266177-ED64-3245-BD7B-12071F41653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ED15A1-B008-0A4E-A2D8-494B1A2D7F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63B1B3-4DA0-6246-BA03-F45B85391EE2}"/>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6" name="Footer Placeholder 5">
            <a:extLst>
              <a:ext uri="{FF2B5EF4-FFF2-40B4-BE49-F238E27FC236}">
                <a16:creationId xmlns:a16="http://schemas.microsoft.com/office/drawing/2014/main" id="{D2C09F07-C87C-854E-828A-9A8D470EB6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D55067-8991-F641-8406-2FCC98D1CD99}"/>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199759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80814-82D2-584C-A7BD-0D3D2EE832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2C5C0E-51A6-DB44-8FE0-13280C4A50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C14E84B-D0B5-9448-A66C-5DE8F1A9540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85DD6F-05E3-354A-99EC-619FBD760E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6723B5-ADB6-4C42-973B-1CF1B1286AC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816256-DF6E-DC4B-AEFB-D2F6DB6890C0}"/>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8" name="Footer Placeholder 7">
            <a:extLst>
              <a:ext uri="{FF2B5EF4-FFF2-40B4-BE49-F238E27FC236}">
                <a16:creationId xmlns:a16="http://schemas.microsoft.com/office/drawing/2014/main" id="{D2BABED1-6653-5A45-912F-9252D6E12F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98917B-A8B7-4A41-A01E-4D75DF91B839}"/>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86649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C5B81-1A3D-6B48-9C33-14E243FF3C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6B1B1C-EDA6-0B43-AB60-9B06720647DC}"/>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4" name="Footer Placeholder 3">
            <a:extLst>
              <a:ext uri="{FF2B5EF4-FFF2-40B4-BE49-F238E27FC236}">
                <a16:creationId xmlns:a16="http://schemas.microsoft.com/office/drawing/2014/main" id="{C65AE43F-0B0D-F947-B415-325B02B9BA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553312-734A-FA42-B2CB-88BDD93890C8}"/>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2795276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35A5B9-EC38-3E42-8578-CBEA1D51A7AA}"/>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3" name="Footer Placeholder 2">
            <a:extLst>
              <a:ext uri="{FF2B5EF4-FFF2-40B4-BE49-F238E27FC236}">
                <a16:creationId xmlns:a16="http://schemas.microsoft.com/office/drawing/2014/main" id="{CC216284-0EC8-B249-91D0-08C1B0EA7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02FA75-1FB5-4D40-A883-AC1CFAE90135}"/>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607811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0172B-3B3A-B445-BCF4-E5290176F2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64BB59-C011-C54F-95AA-A741EB143F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7E4535-7CA9-3B40-8EDD-5845C342E5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EB368C-9B60-8740-AB45-BA97D76CCAE0}"/>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6" name="Footer Placeholder 5">
            <a:extLst>
              <a:ext uri="{FF2B5EF4-FFF2-40B4-BE49-F238E27FC236}">
                <a16:creationId xmlns:a16="http://schemas.microsoft.com/office/drawing/2014/main" id="{4BE5A448-3E79-F04F-AD37-1CB0905C3E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530F75-7117-B040-8ABF-D85B0A71341B}"/>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265591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C48C9-5C65-7743-993C-694CAED7CE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FA7471-D080-5D49-AD66-9AE2986BA6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EA7BE6-8FB7-344C-9C1A-DCA64002FD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EAA8F9-563A-354D-B9BA-D4B4DD4690C6}"/>
              </a:ext>
            </a:extLst>
          </p:cNvPr>
          <p:cNvSpPr>
            <a:spLocks noGrp="1"/>
          </p:cNvSpPr>
          <p:nvPr>
            <p:ph type="dt" sz="half" idx="10"/>
          </p:nvPr>
        </p:nvSpPr>
        <p:spPr/>
        <p:txBody>
          <a:bodyPr/>
          <a:lstStyle/>
          <a:p>
            <a:fld id="{B39646C6-EECD-F243-A415-AD706D613E37}" type="datetimeFigureOut">
              <a:rPr lang="en-US" smtClean="0"/>
              <a:t>3/22/20</a:t>
            </a:fld>
            <a:endParaRPr lang="en-US"/>
          </a:p>
        </p:txBody>
      </p:sp>
      <p:sp>
        <p:nvSpPr>
          <p:cNvPr id="6" name="Footer Placeholder 5">
            <a:extLst>
              <a:ext uri="{FF2B5EF4-FFF2-40B4-BE49-F238E27FC236}">
                <a16:creationId xmlns:a16="http://schemas.microsoft.com/office/drawing/2014/main" id="{99496467-6924-E147-982C-172BEDC82E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A70BFB-D654-3045-A111-F2EBB8FD24D1}"/>
              </a:ext>
            </a:extLst>
          </p:cNvPr>
          <p:cNvSpPr>
            <a:spLocks noGrp="1"/>
          </p:cNvSpPr>
          <p:nvPr>
            <p:ph type="sldNum" sz="quarter" idx="12"/>
          </p:nvPr>
        </p:nvSpPr>
        <p:spPr/>
        <p:txBody>
          <a:bodyPr/>
          <a:lstStyle/>
          <a:p>
            <a:fld id="{D1B6125D-0435-C448-B15F-66D3BBBC8CD0}" type="slidenum">
              <a:rPr lang="en-US" smtClean="0"/>
              <a:t>‹#›</a:t>
            </a:fld>
            <a:endParaRPr lang="en-US"/>
          </a:p>
        </p:txBody>
      </p:sp>
    </p:spTree>
    <p:extLst>
      <p:ext uri="{BB962C8B-B14F-4D97-AF65-F5344CB8AC3E}">
        <p14:creationId xmlns:p14="http://schemas.microsoft.com/office/powerpoint/2010/main" val="24947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F49402-4E5B-5547-ACB9-C2F768D1DD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EB4E82-21D2-F44C-9472-9DC2D31DC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A79E26-1AF8-0C4D-838B-67F5E80268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646C6-EECD-F243-A415-AD706D613E37}" type="datetimeFigureOut">
              <a:rPr lang="en-US" smtClean="0"/>
              <a:t>3/22/20</a:t>
            </a:fld>
            <a:endParaRPr lang="en-US"/>
          </a:p>
        </p:txBody>
      </p:sp>
      <p:sp>
        <p:nvSpPr>
          <p:cNvPr id="5" name="Footer Placeholder 4">
            <a:extLst>
              <a:ext uri="{FF2B5EF4-FFF2-40B4-BE49-F238E27FC236}">
                <a16:creationId xmlns:a16="http://schemas.microsoft.com/office/drawing/2014/main" id="{3B68BAD0-3A79-BB4F-95C4-4A885857AB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57937F-6B84-1144-A27C-34A7144D1D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6125D-0435-C448-B15F-66D3BBBC8CD0}" type="slidenum">
              <a:rPr lang="en-US" smtClean="0"/>
              <a:t>‹#›</a:t>
            </a:fld>
            <a:endParaRPr lang="en-US"/>
          </a:p>
        </p:txBody>
      </p:sp>
    </p:spTree>
    <p:extLst>
      <p:ext uri="{BB962C8B-B14F-4D97-AF65-F5344CB8AC3E}">
        <p14:creationId xmlns:p14="http://schemas.microsoft.com/office/powerpoint/2010/main" val="1584549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hyperlink" Target="https://www.worldometers.info/coronavirus/coronavirus-age-sex-demographics/#ref-1" TargetMode="External"/><Relationship Id="rId4" Type="http://schemas.openxmlformats.org/officeDocument/2006/relationships/hyperlink" Target="https://www.worldometers.info/coronavirus/coronavirus-age-sex-demographics/#ref-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ccurrier@bidmc.harvard.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5C54-25A5-D14B-8294-F3B6DB99B64F}"/>
              </a:ext>
            </a:extLst>
          </p:cNvPr>
          <p:cNvSpPr>
            <a:spLocks noGrp="1"/>
          </p:cNvSpPr>
          <p:nvPr>
            <p:ph type="ctrTitle"/>
          </p:nvPr>
        </p:nvSpPr>
        <p:spPr/>
        <p:txBody>
          <a:bodyPr/>
          <a:lstStyle/>
          <a:p>
            <a:r>
              <a:rPr lang="en-US" dirty="0"/>
              <a:t>BIDMC Palliative Care COVID </a:t>
            </a:r>
            <a:br>
              <a:rPr lang="en-US" dirty="0"/>
            </a:br>
            <a:r>
              <a:rPr lang="en-US" dirty="0"/>
              <a:t>Response</a:t>
            </a:r>
          </a:p>
        </p:txBody>
      </p:sp>
      <p:sp>
        <p:nvSpPr>
          <p:cNvPr id="3" name="Subtitle 2">
            <a:extLst>
              <a:ext uri="{FF2B5EF4-FFF2-40B4-BE49-F238E27FC236}">
                <a16:creationId xmlns:a16="http://schemas.microsoft.com/office/drawing/2014/main" id="{1933E769-58B4-6C49-9BD4-AD7F844E383A}"/>
              </a:ext>
            </a:extLst>
          </p:cNvPr>
          <p:cNvSpPr>
            <a:spLocks noGrp="1"/>
          </p:cNvSpPr>
          <p:nvPr>
            <p:ph type="subTitle" idx="1"/>
          </p:nvPr>
        </p:nvSpPr>
        <p:spPr/>
        <p:txBody>
          <a:bodyPr>
            <a:normAutofit fontScale="77500" lnSpcReduction="20000"/>
          </a:bodyPr>
          <a:lstStyle/>
          <a:p>
            <a:r>
              <a:rPr lang="en-US" dirty="0"/>
              <a:t>Mary K. Buss, MD, MPH</a:t>
            </a:r>
          </a:p>
          <a:p>
            <a:r>
              <a:rPr lang="en-US" dirty="0"/>
              <a:t>Chief, Section of Palliative Care</a:t>
            </a:r>
          </a:p>
          <a:p>
            <a:r>
              <a:rPr lang="en-US" dirty="0"/>
              <a:t>Associate Professor of Medicine</a:t>
            </a:r>
          </a:p>
          <a:p>
            <a:r>
              <a:rPr lang="en-US" dirty="0"/>
              <a:t>Harvard Medical School</a:t>
            </a:r>
          </a:p>
          <a:p>
            <a:r>
              <a:rPr lang="en-US" dirty="0"/>
              <a:t>March 24, 2020</a:t>
            </a:r>
          </a:p>
          <a:p>
            <a:endParaRPr lang="en-US" dirty="0"/>
          </a:p>
        </p:txBody>
      </p:sp>
    </p:spTree>
    <p:extLst>
      <p:ext uri="{BB962C8B-B14F-4D97-AF65-F5344CB8AC3E}">
        <p14:creationId xmlns:p14="http://schemas.microsoft.com/office/powerpoint/2010/main" val="108492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71E1A-0FD8-1843-81B9-A2F71232095D}"/>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57C69F16-FC28-9449-A59A-6131A8FCE6DB}"/>
              </a:ext>
            </a:extLst>
          </p:cNvPr>
          <p:cNvGraphicFramePr>
            <a:graphicFrameLocks noGrp="1"/>
          </p:cNvGraphicFramePr>
          <p:nvPr>
            <p:ph idx="1"/>
            <p:extLst>
              <p:ext uri="{D42A27DB-BD31-4B8C-83A1-F6EECF244321}">
                <p14:modId xmlns:p14="http://schemas.microsoft.com/office/powerpoint/2010/main" val="2381109092"/>
              </p:ext>
            </p:extLst>
          </p:nvPr>
        </p:nvGraphicFramePr>
        <p:xfrm>
          <a:off x="838200" y="901874"/>
          <a:ext cx="10515600" cy="5275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3460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ABD2E-3615-C04F-BA21-3CF90DC52727}"/>
              </a:ext>
            </a:extLst>
          </p:cNvPr>
          <p:cNvSpPr>
            <a:spLocks noGrp="1"/>
          </p:cNvSpPr>
          <p:nvPr>
            <p:ph type="title"/>
          </p:nvPr>
        </p:nvSpPr>
        <p:spPr>
          <a:xfrm>
            <a:off x="839788" y="365125"/>
            <a:ext cx="10515600" cy="913607"/>
          </a:xfrm>
        </p:spPr>
        <p:txBody>
          <a:bodyPr/>
          <a:lstStyle/>
          <a:p>
            <a:r>
              <a:rPr lang="en-US" dirty="0"/>
              <a:t>”Early” Palliative Care Response</a:t>
            </a:r>
          </a:p>
        </p:txBody>
      </p:sp>
      <p:sp>
        <p:nvSpPr>
          <p:cNvPr id="4" name="Text Placeholder 3">
            <a:extLst>
              <a:ext uri="{FF2B5EF4-FFF2-40B4-BE49-F238E27FC236}">
                <a16:creationId xmlns:a16="http://schemas.microsoft.com/office/drawing/2014/main" id="{F6CAA72D-073A-024D-8251-8B071725C220}"/>
              </a:ext>
            </a:extLst>
          </p:cNvPr>
          <p:cNvSpPr>
            <a:spLocks noGrp="1"/>
          </p:cNvSpPr>
          <p:nvPr>
            <p:ph type="body" idx="1"/>
          </p:nvPr>
        </p:nvSpPr>
        <p:spPr>
          <a:xfrm>
            <a:off x="939801" y="1278732"/>
            <a:ext cx="9907739" cy="402431"/>
          </a:xfrm>
        </p:spPr>
        <p:txBody>
          <a:bodyPr>
            <a:normAutofit lnSpcReduction="10000"/>
          </a:bodyPr>
          <a:lstStyle/>
          <a:p>
            <a:r>
              <a:rPr lang="en-US" dirty="0"/>
              <a:t>GOAL:  Define and document goals of care for high-risk patients. </a:t>
            </a:r>
          </a:p>
        </p:txBody>
      </p:sp>
      <p:sp>
        <p:nvSpPr>
          <p:cNvPr id="3" name="Content Placeholder 2">
            <a:extLst>
              <a:ext uri="{FF2B5EF4-FFF2-40B4-BE49-F238E27FC236}">
                <a16:creationId xmlns:a16="http://schemas.microsoft.com/office/drawing/2014/main" id="{2C6677D4-3A77-F441-B055-BA1A70FA16F2}"/>
              </a:ext>
            </a:extLst>
          </p:cNvPr>
          <p:cNvSpPr>
            <a:spLocks noGrp="1"/>
          </p:cNvSpPr>
          <p:nvPr>
            <p:ph sz="half" idx="2"/>
          </p:nvPr>
        </p:nvSpPr>
        <p:spPr/>
        <p:txBody>
          <a:bodyPr>
            <a:normAutofit/>
          </a:bodyPr>
          <a:lstStyle/>
          <a:p>
            <a:pPr marL="514350" indent="-514350">
              <a:buFont typeface="+mj-lt"/>
              <a:buAutoNum type="arabicPeriod"/>
            </a:pPr>
            <a:r>
              <a:rPr lang="en-US" dirty="0"/>
              <a:t>Identify high-risk patients with undefined goals of care</a:t>
            </a:r>
          </a:p>
          <a:p>
            <a:pPr marL="514350" indent="-514350">
              <a:buFont typeface="+mj-lt"/>
              <a:buAutoNum type="arabicPeriod"/>
            </a:pPr>
            <a:r>
              <a:rPr lang="en-US" dirty="0"/>
              <a:t>Prompt primary physicians to address advance care planning (ACP)</a:t>
            </a:r>
          </a:p>
          <a:p>
            <a:pPr marL="514350" indent="-514350">
              <a:buFont typeface="+mj-lt"/>
              <a:buAutoNum type="arabicPeriod"/>
            </a:pPr>
            <a:r>
              <a:rPr lang="en-US" dirty="0"/>
              <a:t>Provide educational tool to guide ACP and documentation of it.</a:t>
            </a:r>
          </a:p>
        </p:txBody>
      </p:sp>
      <p:sp>
        <p:nvSpPr>
          <p:cNvPr id="5" name="Text Placeholder 4">
            <a:extLst>
              <a:ext uri="{FF2B5EF4-FFF2-40B4-BE49-F238E27FC236}">
                <a16:creationId xmlns:a16="http://schemas.microsoft.com/office/drawing/2014/main" id="{17379852-60C1-6740-A9D1-491155FE247D}"/>
              </a:ext>
            </a:extLst>
          </p:cNvPr>
          <p:cNvSpPr>
            <a:spLocks noGrp="1"/>
          </p:cNvSpPr>
          <p:nvPr>
            <p:ph type="body" sz="quarter" idx="3"/>
          </p:nvPr>
        </p:nvSpPr>
        <p:spPr>
          <a:xfrm>
            <a:off x="6172200" y="1681163"/>
            <a:ext cx="5183188" cy="823912"/>
          </a:xfrm>
        </p:spPr>
        <p:txBody>
          <a:bodyPr>
            <a:normAutofit lnSpcReduction="10000"/>
          </a:bodyPr>
          <a:lstStyle/>
          <a:p>
            <a:r>
              <a:rPr lang="en-US" dirty="0"/>
              <a:t>Palliative Care Outreach</a:t>
            </a:r>
          </a:p>
        </p:txBody>
      </p:sp>
      <p:sp>
        <p:nvSpPr>
          <p:cNvPr id="6" name="Content Placeholder 5">
            <a:extLst>
              <a:ext uri="{FF2B5EF4-FFF2-40B4-BE49-F238E27FC236}">
                <a16:creationId xmlns:a16="http://schemas.microsoft.com/office/drawing/2014/main" id="{F8E06941-5A9D-D84B-ADF1-D93EEED880B3}"/>
              </a:ext>
            </a:extLst>
          </p:cNvPr>
          <p:cNvSpPr>
            <a:spLocks noGrp="1"/>
          </p:cNvSpPr>
          <p:nvPr>
            <p:ph sz="quarter" idx="4"/>
          </p:nvPr>
        </p:nvSpPr>
        <p:spPr/>
        <p:txBody>
          <a:bodyPr>
            <a:normAutofit/>
          </a:bodyPr>
          <a:lstStyle/>
          <a:p>
            <a:pPr marL="514350" indent="-514350">
              <a:buFont typeface="+mj-lt"/>
              <a:buAutoNum type="arabicPeriod"/>
            </a:pPr>
            <a:r>
              <a:rPr lang="en-US" dirty="0"/>
              <a:t>Outreach to primary physicians </a:t>
            </a:r>
          </a:p>
          <a:p>
            <a:pPr marL="514350" indent="-514350">
              <a:buFont typeface="+mj-lt"/>
              <a:buAutoNum type="arabicPeriod"/>
            </a:pPr>
            <a:r>
              <a:rPr lang="en-US" dirty="0"/>
              <a:t>Virtual availability</a:t>
            </a:r>
          </a:p>
          <a:p>
            <a:endParaRPr lang="en-US" dirty="0"/>
          </a:p>
        </p:txBody>
      </p:sp>
      <p:sp>
        <p:nvSpPr>
          <p:cNvPr id="7" name="TextBox 6">
            <a:extLst>
              <a:ext uri="{FF2B5EF4-FFF2-40B4-BE49-F238E27FC236}">
                <a16:creationId xmlns:a16="http://schemas.microsoft.com/office/drawing/2014/main" id="{D9092DB4-D8F5-604A-BFF0-9C7E0FF0AE7E}"/>
              </a:ext>
            </a:extLst>
          </p:cNvPr>
          <p:cNvSpPr txBox="1"/>
          <p:nvPr/>
        </p:nvSpPr>
        <p:spPr>
          <a:xfrm>
            <a:off x="939802" y="1961506"/>
            <a:ext cx="5057773" cy="461665"/>
          </a:xfrm>
          <a:prstGeom prst="rect">
            <a:avLst/>
          </a:prstGeom>
          <a:noFill/>
        </p:spPr>
        <p:txBody>
          <a:bodyPr wrap="square" rtlCol="0">
            <a:spAutoFit/>
          </a:bodyPr>
          <a:lstStyle/>
          <a:p>
            <a:r>
              <a:rPr lang="en-US" sz="2400" b="1" dirty="0"/>
              <a:t>Prompt/Support Primary Care</a:t>
            </a:r>
          </a:p>
        </p:txBody>
      </p:sp>
    </p:spTree>
    <p:extLst>
      <p:ext uri="{BB962C8B-B14F-4D97-AF65-F5344CB8AC3E}">
        <p14:creationId xmlns:p14="http://schemas.microsoft.com/office/powerpoint/2010/main" val="992140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6E7AE2-2FC2-644A-AB83-85E8ACDD750A}"/>
              </a:ext>
            </a:extLst>
          </p:cNvPr>
          <p:cNvSpPr>
            <a:spLocks noGrp="1"/>
          </p:cNvSpPr>
          <p:nvPr>
            <p:ph type="title"/>
          </p:nvPr>
        </p:nvSpPr>
        <p:spPr>
          <a:xfrm>
            <a:off x="839788" y="365126"/>
            <a:ext cx="10515600" cy="1037790"/>
          </a:xfrm>
        </p:spPr>
        <p:txBody>
          <a:bodyPr/>
          <a:lstStyle/>
          <a:p>
            <a:r>
              <a:rPr lang="en-US" dirty="0"/>
              <a:t>Identifying High Risk Patients</a:t>
            </a:r>
          </a:p>
        </p:txBody>
      </p:sp>
      <p:sp>
        <p:nvSpPr>
          <p:cNvPr id="5" name="Text Placeholder 4">
            <a:extLst>
              <a:ext uri="{FF2B5EF4-FFF2-40B4-BE49-F238E27FC236}">
                <a16:creationId xmlns:a16="http://schemas.microsoft.com/office/drawing/2014/main" id="{B902C2CF-840B-D341-AB9D-3F2275E609DF}"/>
              </a:ext>
            </a:extLst>
          </p:cNvPr>
          <p:cNvSpPr>
            <a:spLocks noGrp="1"/>
          </p:cNvSpPr>
          <p:nvPr>
            <p:ph type="body" idx="1"/>
          </p:nvPr>
        </p:nvSpPr>
        <p:spPr/>
        <p:txBody>
          <a:bodyPr/>
          <a:lstStyle/>
          <a:p>
            <a:endParaRPr lang="en-US"/>
          </a:p>
        </p:txBody>
      </p:sp>
      <p:sp>
        <p:nvSpPr>
          <p:cNvPr id="7" name="Text Placeholder 6">
            <a:extLst>
              <a:ext uri="{FF2B5EF4-FFF2-40B4-BE49-F238E27FC236}">
                <a16:creationId xmlns:a16="http://schemas.microsoft.com/office/drawing/2014/main" id="{277169BB-2448-1F47-BE29-4A54D224F573}"/>
              </a:ext>
            </a:extLst>
          </p:cNvPr>
          <p:cNvSpPr>
            <a:spLocks noGrp="1"/>
          </p:cNvSpPr>
          <p:nvPr>
            <p:ph type="body" sz="quarter" idx="3"/>
          </p:nvPr>
        </p:nvSpPr>
        <p:spPr/>
        <p:txBody>
          <a:bodyPr/>
          <a:lstStyle/>
          <a:p>
            <a:endParaRPr lang="en-US"/>
          </a:p>
        </p:txBody>
      </p:sp>
      <p:pic>
        <p:nvPicPr>
          <p:cNvPr id="1026" name="Picture 2">
            <a:extLst>
              <a:ext uri="{FF2B5EF4-FFF2-40B4-BE49-F238E27FC236}">
                <a16:creationId xmlns:a16="http://schemas.microsoft.com/office/drawing/2014/main" id="{77C7F83C-D8C3-2D48-A013-F3B96ED9747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409179" y="1994754"/>
            <a:ext cx="4171166" cy="3652716"/>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C403C9C9-A30D-9C4E-B4C8-AC6B20F66111}"/>
              </a:ext>
            </a:extLst>
          </p:cNvPr>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6368800" y="2660079"/>
            <a:ext cx="4862448" cy="2322067"/>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D08BC64-3C6A-FC4B-9CE7-AEB76563D6FC}"/>
              </a:ext>
            </a:extLst>
          </p:cNvPr>
          <p:cNvSpPr txBox="1"/>
          <p:nvPr/>
        </p:nvSpPr>
        <p:spPr>
          <a:xfrm>
            <a:off x="200417" y="5989629"/>
            <a:ext cx="11649205" cy="954107"/>
          </a:xfrm>
          <a:prstGeom prst="rect">
            <a:avLst/>
          </a:prstGeom>
          <a:noFill/>
        </p:spPr>
        <p:txBody>
          <a:bodyPr wrap="square" rtlCol="0">
            <a:spAutoFit/>
          </a:bodyPr>
          <a:lstStyle/>
          <a:p>
            <a:pPr fontAlgn="base"/>
            <a:r>
              <a:rPr lang="en-US" sz="1400" dirty="0"/>
              <a:t>The </a:t>
            </a:r>
            <a:r>
              <a:rPr lang="en-US" sz="1400" i="1" dirty="0"/>
              <a:t>Report of the WHO-China Joint Mission </a:t>
            </a:r>
            <a:r>
              <a:rPr lang="en-US" sz="1400" dirty="0"/>
              <a:t>published on Feb. 28 by WHO, </a:t>
            </a:r>
            <a:r>
              <a:rPr lang="en-US" sz="1400" baseline="30000" dirty="0"/>
              <a:t>[</a:t>
            </a:r>
            <a:r>
              <a:rPr lang="en-US" sz="1400" u="sng" baseline="30000" dirty="0">
                <a:hlinkClick r:id="rId4"/>
              </a:rPr>
              <a:t>2</a:t>
            </a:r>
            <a:r>
              <a:rPr lang="en-US" sz="1400" baseline="30000" dirty="0"/>
              <a:t>]</a:t>
            </a:r>
            <a:r>
              <a:rPr lang="en-US" sz="1400" dirty="0"/>
              <a:t> which is based on </a:t>
            </a:r>
            <a:r>
              <a:rPr lang="en-US" sz="1400" b="1" dirty="0"/>
              <a:t>55,924 laboratory confirmed cases</a:t>
            </a:r>
            <a:r>
              <a:rPr lang="en-US" sz="1400" dirty="0"/>
              <a:t>. The report notes that "</a:t>
            </a:r>
            <a:r>
              <a:rPr lang="en-US" sz="1400" i="1" dirty="0"/>
              <a:t>The Joint Mission acknowledges the known </a:t>
            </a:r>
            <a:r>
              <a:rPr lang="en-US" sz="1400" b="1" i="1" dirty="0"/>
              <a:t>challenges and biases of reporting crude CFR early in an epidem</a:t>
            </a:r>
            <a:r>
              <a:rPr lang="en-US" sz="1400" dirty="0"/>
              <a:t>ic"  A paper by the Chinese CCDC released on Feb. 17, which is based on</a:t>
            </a:r>
            <a:r>
              <a:rPr lang="en-US" sz="1400" b="1" dirty="0"/>
              <a:t> 72,314</a:t>
            </a:r>
            <a:r>
              <a:rPr lang="en-US" sz="1400" dirty="0"/>
              <a:t> </a:t>
            </a:r>
            <a:r>
              <a:rPr lang="en-US" sz="1400" b="1" dirty="0"/>
              <a:t>confirmed, suspected, and asymptomatic cases</a:t>
            </a:r>
            <a:r>
              <a:rPr lang="en-US" sz="1400" dirty="0"/>
              <a:t> of COVID-19 in China as of Feb. 11, and was published in the Chinese Journal of Epidemiology </a:t>
            </a:r>
            <a:r>
              <a:rPr lang="en-US" sz="1400" baseline="30000" dirty="0"/>
              <a:t>[</a:t>
            </a:r>
            <a:r>
              <a:rPr lang="en-US" sz="1400" u="sng" baseline="30000" dirty="0">
                <a:hlinkClick r:id="rId5"/>
              </a:rPr>
              <a:t>1</a:t>
            </a:r>
            <a:r>
              <a:rPr lang="en-US" sz="1400" baseline="30000" dirty="0"/>
              <a:t>]</a:t>
            </a:r>
            <a:r>
              <a:rPr lang="en-US" sz="1400" dirty="0"/>
              <a:t> </a:t>
            </a:r>
          </a:p>
        </p:txBody>
      </p:sp>
      <p:sp>
        <p:nvSpPr>
          <p:cNvPr id="10" name="Rounded Rectangle 9">
            <a:extLst>
              <a:ext uri="{FF2B5EF4-FFF2-40B4-BE49-F238E27FC236}">
                <a16:creationId xmlns:a16="http://schemas.microsoft.com/office/drawing/2014/main" id="{75AD0A98-E272-0C40-897C-C847FE327FC8}"/>
              </a:ext>
            </a:extLst>
          </p:cNvPr>
          <p:cNvSpPr/>
          <p:nvPr/>
        </p:nvSpPr>
        <p:spPr>
          <a:xfrm>
            <a:off x="1265129" y="2660079"/>
            <a:ext cx="4459266" cy="1039660"/>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89166B53-97DE-5C41-AC56-9AE956A84C95}"/>
              </a:ext>
            </a:extLst>
          </p:cNvPr>
          <p:cNvSpPr/>
          <p:nvPr/>
        </p:nvSpPr>
        <p:spPr>
          <a:xfrm>
            <a:off x="6172199" y="3144032"/>
            <a:ext cx="5426901" cy="1240077"/>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9719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3CEE0B-B9FA-234A-884A-84846BAAF0EE}"/>
              </a:ext>
            </a:extLst>
          </p:cNvPr>
          <p:cNvSpPr>
            <a:spLocks noGrp="1"/>
          </p:cNvSpPr>
          <p:nvPr>
            <p:ph type="title"/>
          </p:nvPr>
        </p:nvSpPr>
        <p:spPr/>
        <p:txBody>
          <a:bodyPr/>
          <a:lstStyle/>
          <a:p>
            <a:r>
              <a:rPr lang="en-US" dirty="0"/>
              <a:t>Advance Directives – 3 Easy Steps</a:t>
            </a:r>
          </a:p>
        </p:txBody>
      </p:sp>
      <p:sp>
        <p:nvSpPr>
          <p:cNvPr id="5" name="Content Placeholder 4">
            <a:extLst>
              <a:ext uri="{FF2B5EF4-FFF2-40B4-BE49-F238E27FC236}">
                <a16:creationId xmlns:a16="http://schemas.microsoft.com/office/drawing/2014/main" id="{BBE44C8E-1F3C-1949-A0A6-6ECEB1A828E4}"/>
              </a:ext>
            </a:extLst>
          </p:cNvPr>
          <p:cNvSpPr>
            <a:spLocks noGrp="1"/>
          </p:cNvSpPr>
          <p:nvPr>
            <p:ph idx="1"/>
          </p:nvPr>
        </p:nvSpPr>
        <p:spPr>
          <a:xfrm>
            <a:off x="609600" y="2108199"/>
            <a:ext cx="10972800" cy="4017964"/>
          </a:xfrm>
        </p:spPr>
        <p:txBody>
          <a:bodyPr/>
          <a:lstStyle/>
          <a:p>
            <a:pPr marL="514338" indent="-514338">
              <a:lnSpc>
                <a:spcPct val="150000"/>
              </a:lnSpc>
              <a:buFontTx/>
              <a:buAutoNum type="arabicPeriod"/>
            </a:pPr>
            <a:r>
              <a:rPr lang="en-US" altLang="en-US" b="1" dirty="0"/>
              <a:t>Identify a PROXY</a:t>
            </a:r>
            <a:r>
              <a:rPr lang="en-US" altLang="en-US" dirty="0"/>
              <a:t> </a:t>
            </a:r>
          </a:p>
          <a:p>
            <a:pPr marL="514338" indent="-514338">
              <a:lnSpc>
                <a:spcPct val="150000"/>
              </a:lnSpc>
              <a:buFontTx/>
              <a:buAutoNum type="arabicPeriod"/>
            </a:pPr>
            <a:r>
              <a:rPr lang="en-US" altLang="en-US" b="1" dirty="0"/>
              <a:t>Elicit PREFERENCES</a:t>
            </a:r>
            <a:endParaRPr lang="en-US" altLang="en-US" dirty="0"/>
          </a:p>
          <a:p>
            <a:pPr marL="514338" indent="-514338">
              <a:lnSpc>
                <a:spcPct val="150000"/>
              </a:lnSpc>
              <a:buFontTx/>
              <a:buAutoNum type="arabicPeriod"/>
            </a:pPr>
            <a:r>
              <a:rPr lang="en-US" altLang="en-US" b="1" dirty="0"/>
              <a:t>Recommend a PLAN </a:t>
            </a:r>
            <a:r>
              <a:rPr lang="en-US" altLang="en-US" dirty="0"/>
              <a:t>– matched to preferences</a:t>
            </a:r>
          </a:p>
          <a:p>
            <a:endParaRPr lang="en-US" dirty="0"/>
          </a:p>
        </p:txBody>
      </p:sp>
    </p:spTree>
    <p:extLst>
      <p:ext uri="{BB962C8B-B14F-4D97-AF65-F5344CB8AC3E}">
        <p14:creationId xmlns:p14="http://schemas.microsoft.com/office/powerpoint/2010/main" val="2837831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8133C-6CF7-AC41-BF12-89575BDC7A24}"/>
              </a:ext>
            </a:extLst>
          </p:cNvPr>
          <p:cNvSpPr>
            <a:spLocks noGrp="1"/>
          </p:cNvSpPr>
          <p:nvPr>
            <p:ph type="title"/>
          </p:nvPr>
        </p:nvSpPr>
        <p:spPr/>
        <p:txBody>
          <a:bodyPr/>
          <a:lstStyle/>
          <a:p>
            <a:r>
              <a:rPr lang="en-US" dirty="0"/>
              <a:t>1. Identify a Proxy</a:t>
            </a:r>
          </a:p>
        </p:txBody>
      </p:sp>
      <p:graphicFrame>
        <p:nvGraphicFramePr>
          <p:cNvPr id="7" name="Content Placeholder 6">
            <a:extLst>
              <a:ext uri="{FF2B5EF4-FFF2-40B4-BE49-F238E27FC236}">
                <a16:creationId xmlns:a16="http://schemas.microsoft.com/office/drawing/2014/main" id="{5A3060D2-7D13-E34A-A14F-475F7DDB4D93}"/>
              </a:ext>
            </a:extLst>
          </p:cNvPr>
          <p:cNvGraphicFramePr>
            <a:graphicFrameLocks noGrp="1"/>
          </p:cNvGraphicFramePr>
          <p:nvPr>
            <p:ph sz="half" idx="2"/>
            <p:extLst>
              <p:ext uri="{D42A27DB-BD31-4B8C-83A1-F6EECF244321}">
                <p14:modId xmlns:p14="http://schemas.microsoft.com/office/powerpoint/2010/main" val="2128126084"/>
              </p:ext>
            </p:extLst>
          </p:nvPr>
        </p:nvGraphicFramePr>
        <p:xfrm>
          <a:off x="839788" y="1528175"/>
          <a:ext cx="10515600" cy="4536160"/>
        </p:xfrm>
        <a:graphic>
          <a:graphicData uri="http://schemas.openxmlformats.org/drawingml/2006/table">
            <a:tbl>
              <a:tblPr firstRow="1" firstCol="1" bandRow="1">
                <a:tableStyleId>{5940675A-B579-460E-94D1-54222C63F5DA}</a:tableStyleId>
              </a:tblPr>
              <a:tblGrid>
                <a:gridCol w="1656041">
                  <a:extLst>
                    <a:ext uri="{9D8B030D-6E8A-4147-A177-3AD203B41FA5}">
                      <a16:colId xmlns:a16="http://schemas.microsoft.com/office/drawing/2014/main" val="733640948"/>
                    </a:ext>
                  </a:extLst>
                </a:gridCol>
                <a:gridCol w="8859559">
                  <a:extLst>
                    <a:ext uri="{9D8B030D-6E8A-4147-A177-3AD203B41FA5}">
                      <a16:colId xmlns:a16="http://schemas.microsoft.com/office/drawing/2014/main" val="2438587082"/>
                    </a:ext>
                  </a:extLst>
                </a:gridCol>
              </a:tblGrid>
              <a:tr h="179998">
                <a:tc gridSpan="2">
                  <a:txBody>
                    <a:bodyPr/>
                    <a:lstStyle/>
                    <a:p>
                      <a:pPr marL="0" marR="0">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4319" marR="54319" marT="0" marB="0">
                    <a:solidFill>
                      <a:schemeClr val="tx1"/>
                    </a:solidFill>
                  </a:tcPr>
                </a:tc>
                <a:tc hMerge="1">
                  <a:txBody>
                    <a:bodyPr/>
                    <a:lstStyle/>
                    <a:p>
                      <a:endParaRPr lang="en-US"/>
                    </a:p>
                  </a:txBody>
                  <a:tcPr/>
                </a:tc>
                <a:extLst>
                  <a:ext uri="{0D108BD9-81ED-4DB2-BD59-A6C34878D82A}">
                    <a16:rowId xmlns:a16="http://schemas.microsoft.com/office/drawing/2014/main" val="600916677"/>
                  </a:ext>
                </a:extLst>
              </a:tr>
              <a:tr h="1319015">
                <a:tc>
                  <a:txBody>
                    <a:bodyPr/>
                    <a:lstStyle/>
                    <a:p>
                      <a:pPr marL="0" marR="0" algn="r">
                        <a:spcBef>
                          <a:spcPts val="0"/>
                        </a:spcBef>
                        <a:spcAft>
                          <a:spcPts val="0"/>
                        </a:spcAft>
                      </a:pPr>
                      <a:r>
                        <a:rPr lang="en-US" sz="2400" b="1" dirty="0">
                          <a:effectLst/>
                        </a:rPr>
                        <a:t>If no proxy:</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4319" marR="54319" marT="0" marB="0">
                    <a:solidFill>
                      <a:schemeClr val="bg2"/>
                    </a:solidFill>
                  </a:tcPr>
                </a:tc>
                <a:tc>
                  <a:txBody>
                    <a:bodyPr/>
                    <a:lstStyle/>
                    <a:p>
                      <a:pPr marL="342900" marR="0" lvl="0" indent="-342900" algn="just">
                        <a:spcBef>
                          <a:spcPts val="0"/>
                        </a:spcBef>
                        <a:spcAft>
                          <a:spcPts val="0"/>
                        </a:spcAft>
                        <a:buFont typeface="Arial" panose="020B0604020202020204" pitchFamily="34" charset="0"/>
                        <a:buChar char="•"/>
                      </a:pPr>
                      <a:r>
                        <a:rPr lang="en-US" sz="2400" dirty="0">
                          <a:effectLst/>
                        </a:rPr>
                        <a:t>“Whom do you want to be your voice if you become unable to speak for yourself?”</a:t>
                      </a:r>
                      <a:endParaRPr lang="en-US" sz="2400" dirty="0">
                        <a:effectLst/>
                        <a:latin typeface="Times New Roman" panose="02020603050405020304" pitchFamily="18" charset="0"/>
                        <a:ea typeface="Calibri" panose="020F0502020204030204" pitchFamily="34" charset="0"/>
                        <a:cs typeface="Calibri" panose="020F0502020204030204" pitchFamily="34" charset="0"/>
                      </a:endParaRPr>
                    </a:p>
                  </a:txBody>
                  <a:tcPr marL="54319" marR="54319" marT="0" marB="0"/>
                </a:tc>
                <a:extLst>
                  <a:ext uri="{0D108BD9-81ED-4DB2-BD59-A6C34878D82A}">
                    <a16:rowId xmlns:a16="http://schemas.microsoft.com/office/drawing/2014/main" val="3744880329"/>
                  </a:ext>
                </a:extLst>
              </a:tr>
              <a:tr h="1978522">
                <a:tc>
                  <a:txBody>
                    <a:bodyPr/>
                    <a:lstStyle/>
                    <a:p>
                      <a:pPr marL="0" marR="0" algn="r">
                        <a:spcBef>
                          <a:spcPts val="0"/>
                        </a:spcBef>
                        <a:spcAft>
                          <a:spcPts val="0"/>
                        </a:spcAft>
                      </a:pPr>
                      <a:r>
                        <a:rPr lang="en-US" sz="2400" b="1" dirty="0">
                          <a:effectLst/>
                        </a:rPr>
                        <a:t>If proxy in chart: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4319" marR="54319" marT="0" marB="0">
                    <a:solidFill>
                      <a:schemeClr val="bg2"/>
                    </a:solidFill>
                  </a:tcPr>
                </a:tc>
                <a:tc>
                  <a:txBody>
                    <a:bodyPr/>
                    <a:lstStyle/>
                    <a:p>
                      <a:pPr marL="342900" marR="0" indent="-342900" algn="just">
                        <a:spcBef>
                          <a:spcPts val="0"/>
                        </a:spcBef>
                        <a:spcAft>
                          <a:spcPts val="0"/>
                        </a:spcAft>
                        <a:buFont typeface="Arial" panose="020B0604020202020204" pitchFamily="34" charset="0"/>
                        <a:buChar char="•"/>
                      </a:pPr>
                      <a:r>
                        <a:rPr lang="en-US" sz="2400" dirty="0">
                          <a:effectLst/>
                        </a:rPr>
                        <a:t>Verify information is still accurate. </a:t>
                      </a:r>
                    </a:p>
                    <a:p>
                      <a:pPr marL="342900" marR="0" indent="-342900" algn="just">
                        <a:spcBef>
                          <a:spcPts val="0"/>
                        </a:spcBef>
                        <a:spcAft>
                          <a:spcPts val="0"/>
                        </a:spcAft>
                        <a:buFont typeface="Arial" panose="020B0604020202020204" pitchFamily="34" charset="0"/>
                        <a:buChar char="•"/>
                      </a:pPr>
                      <a:r>
                        <a:rPr lang="en-US" sz="2400" dirty="0">
                          <a:effectLst/>
                        </a:rPr>
                        <a:t>“Is NAME still your proxy?”</a:t>
                      </a:r>
                    </a:p>
                    <a:p>
                      <a:pPr marL="342900" marR="0" indent="-342900" algn="just">
                        <a:spcBef>
                          <a:spcPts val="0"/>
                        </a:spcBef>
                        <a:spcAft>
                          <a:spcPts val="0"/>
                        </a:spcAft>
                        <a:buFont typeface="Arial" panose="020B0604020202020204" pitchFamily="34" charset="0"/>
                        <a:buChar char="•"/>
                      </a:pPr>
                      <a:r>
                        <a:rPr lang="en-US" sz="2400" dirty="0">
                          <a:effectLst/>
                        </a:rPr>
                        <a:t>“Have you and your proxy discussed your thoughts and wishes, so s/he knows how approach medical choices?”</a:t>
                      </a:r>
                      <a:endParaRPr lang="en-US" sz="2400" dirty="0">
                        <a:effectLst/>
                        <a:latin typeface="Times New Roman" panose="02020603050405020304" pitchFamily="18" charset="0"/>
                        <a:ea typeface="Calibri" panose="020F0502020204030204" pitchFamily="34" charset="0"/>
                        <a:cs typeface="Calibri" panose="020F0502020204030204" pitchFamily="34" charset="0"/>
                      </a:endParaRPr>
                    </a:p>
                  </a:txBody>
                  <a:tcPr marL="54319" marR="54319" marT="0" marB="0"/>
                </a:tc>
                <a:extLst>
                  <a:ext uri="{0D108BD9-81ED-4DB2-BD59-A6C34878D82A}">
                    <a16:rowId xmlns:a16="http://schemas.microsoft.com/office/drawing/2014/main" val="2455607982"/>
                  </a:ext>
                </a:extLst>
              </a:tr>
              <a:tr h="1058625">
                <a:tc>
                  <a:txBody>
                    <a:bodyPr/>
                    <a:lstStyle/>
                    <a:p>
                      <a:pPr marL="0" marR="0" algn="r">
                        <a:spcBef>
                          <a:spcPts val="0"/>
                        </a:spcBef>
                        <a:spcAft>
                          <a:spcPts val="0"/>
                        </a:spcAft>
                      </a:pPr>
                      <a:r>
                        <a:rPr lang="en-US" sz="2400" b="1" dirty="0">
                          <a:effectLst/>
                        </a:rPr>
                        <a:t>Document: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4319" marR="54319" marT="0" marB="0">
                    <a:solidFill>
                      <a:schemeClr val="bg2"/>
                    </a:solidFill>
                  </a:tcPr>
                </a:tc>
                <a:tc>
                  <a:txBody>
                    <a:bodyPr/>
                    <a:lstStyle/>
                    <a:p>
                      <a:pPr marL="342900" marR="0" indent="-342900">
                        <a:spcBef>
                          <a:spcPts val="0"/>
                        </a:spcBef>
                        <a:spcAft>
                          <a:spcPts val="0"/>
                        </a:spcAft>
                        <a:buFont typeface="Arial" panose="020B0604020202020204" pitchFamily="34" charset="0"/>
                        <a:buChar char="•"/>
                      </a:pPr>
                      <a:r>
                        <a:rPr lang="en-US" sz="2400" dirty="0">
                          <a:solidFill>
                            <a:schemeClr val="accent1"/>
                          </a:solidFill>
                          <a:effectLst/>
                        </a:rPr>
                        <a:t>In OMR, enter name and phone # under </a:t>
                      </a:r>
                    </a:p>
                    <a:p>
                      <a:pPr marL="0" marR="0">
                        <a:spcBef>
                          <a:spcPts val="0"/>
                        </a:spcBef>
                        <a:spcAft>
                          <a:spcPts val="0"/>
                        </a:spcAft>
                      </a:pPr>
                      <a:r>
                        <a:rPr lang="en-US" sz="2400" u="sng" dirty="0">
                          <a:solidFill>
                            <a:schemeClr val="accent1"/>
                          </a:solidFill>
                          <a:effectLst/>
                        </a:rPr>
                        <a:t>Advance Care Planning</a:t>
                      </a:r>
                      <a:r>
                        <a:rPr lang="en-US" sz="2400" dirty="0">
                          <a:solidFill>
                            <a:schemeClr val="accent1"/>
                          </a:solidFill>
                          <a:effectLst/>
                        </a:rPr>
                        <a:t> &gt;&gt; Health Care Proxy   </a:t>
                      </a:r>
                      <a:r>
                        <a:rPr lang="en-US" sz="2400" u="sng" dirty="0">
                          <a:solidFill>
                            <a:schemeClr val="accent1"/>
                          </a:solidFill>
                          <a:effectLst/>
                        </a:rPr>
                        <a:t>Edit</a:t>
                      </a:r>
                      <a:endParaRPr lang="en-US"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319" marR="54319" marT="0" marB="0"/>
                </a:tc>
                <a:extLst>
                  <a:ext uri="{0D108BD9-81ED-4DB2-BD59-A6C34878D82A}">
                    <a16:rowId xmlns:a16="http://schemas.microsoft.com/office/drawing/2014/main" val="280637349"/>
                  </a:ext>
                </a:extLst>
              </a:tr>
            </a:tbl>
          </a:graphicData>
        </a:graphic>
      </p:graphicFrame>
    </p:spTree>
    <p:extLst>
      <p:ext uri="{BB962C8B-B14F-4D97-AF65-F5344CB8AC3E}">
        <p14:creationId xmlns:p14="http://schemas.microsoft.com/office/powerpoint/2010/main" val="853659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8CFB091-6034-E241-9686-ACBEC7C85E6D}"/>
              </a:ext>
            </a:extLst>
          </p:cNvPr>
          <p:cNvSpPr>
            <a:spLocks noGrp="1"/>
          </p:cNvSpPr>
          <p:nvPr>
            <p:ph type="title"/>
          </p:nvPr>
        </p:nvSpPr>
        <p:spPr>
          <a:xfrm>
            <a:off x="838200" y="365126"/>
            <a:ext cx="10515600" cy="925056"/>
          </a:xfrm>
        </p:spPr>
        <p:txBody>
          <a:bodyPr/>
          <a:lstStyle/>
          <a:p>
            <a:r>
              <a:rPr lang="en-US" dirty="0"/>
              <a:t>2. Elicit patient PREFERENCES</a:t>
            </a:r>
          </a:p>
        </p:txBody>
      </p:sp>
      <p:graphicFrame>
        <p:nvGraphicFramePr>
          <p:cNvPr id="9" name="Content Placeholder 8">
            <a:extLst>
              <a:ext uri="{FF2B5EF4-FFF2-40B4-BE49-F238E27FC236}">
                <a16:creationId xmlns:a16="http://schemas.microsoft.com/office/drawing/2014/main" id="{B6CCFAD2-62B4-2A4E-B1BD-E7736691C0EF}"/>
              </a:ext>
            </a:extLst>
          </p:cNvPr>
          <p:cNvGraphicFramePr>
            <a:graphicFrameLocks noGrp="1"/>
          </p:cNvGraphicFramePr>
          <p:nvPr>
            <p:ph idx="1"/>
            <p:extLst>
              <p:ext uri="{D42A27DB-BD31-4B8C-83A1-F6EECF244321}">
                <p14:modId xmlns:p14="http://schemas.microsoft.com/office/powerpoint/2010/main" val="1200777300"/>
              </p:ext>
            </p:extLst>
          </p:nvPr>
        </p:nvGraphicFramePr>
        <p:xfrm>
          <a:off x="450937" y="1164922"/>
          <a:ext cx="11010378" cy="5351295"/>
        </p:xfrm>
        <a:graphic>
          <a:graphicData uri="http://schemas.openxmlformats.org/drawingml/2006/table">
            <a:tbl>
              <a:tblPr firstRow="1" firstCol="1" bandRow="1">
                <a:tableStyleId>{5940675A-B579-460E-94D1-54222C63F5DA}</a:tableStyleId>
              </a:tblPr>
              <a:tblGrid>
                <a:gridCol w="1733961">
                  <a:extLst>
                    <a:ext uri="{9D8B030D-6E8A-4147-A177-3AD203B41FA5}">
                      <a16:colId xmlns:a16="http://schemas.microsoft.com/office/drawing/2014/main" val="2552066847"/>
                    </a:ext>
                  </a:extLst>
                </a:gridCol>
                <a:gridCol w="9276417">
                  <a:extLst>
                    <a:ext uri="{9D8B030D-6E8A-4147-A177-3AD203B41FA5}">
                      <a16:colId xmlns:a16="http://schemas.microsoft.com/office/drawing/2014/main" val="1984667282"/>
                    </a:ext>
                  </a:extLst>
                </a:gridCol>
              </a:tblGrid>
              <a:tr h="523849">
                <a:tc gridSpan="2">
                  <a:txBody>
                    <a:bodyPr/>
                    <a:lstStyle/>
                    <a:p>
                      <a:pPr marL="0" marR="0">
                        <a:spcBef>
                          <a:spcPts val="0"/>
                        </a:spcBef>
                        <a:spcAft>
                          <a:spcPts val="0"/>
                        </a:spcAft>
                      </a:pPr>
                      <a:r>
                        <a:rPr lang="en-US" sz="2400" dirty="0">
                          <a:solidFill>
                            <a:schemeClr val="bg1"/>
                          </a:solidFill>
                          <a:effectLst/>
                        </a:rPr>
                        <a:t>These are examples of samples phrases to stimulate a conversation.  Choose 1 or 2</a:t>
                      </a:r>
                      <a:r>
                        <a:rPr lang="en-US" sz="1200" dirty="0">
                          <a:solidFill>
                            <a:schemeClr val="bg1"/>
                          </a:solidFill>
                          <a:effectLst/>
                        </a:rPr>
                        <a:t>. </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solidFill>
                  </a:tcPr>
                </a:tc>
                <a:tc hMerge="1">
                  <a:txBody>
                    <a:bodyPr/>
                    <a:lstStyle/>
                    <a:p>
                      <a:endParaRPr lang="en-US"/>
                    </a:p>
                  </a:txBody>
                  <a:tcPr/>
                </a:tc>
                <a:extLst>
                  <a:ext uri="{0D108BD9-81ED-4DB2-BD59-A6C34878D82A}">
                    <a16:rowId xmlns:a16="http://schemas.microsoft.com/office/drawing/2014/main" val="1412118247"/>
                  </a:ext>
                </a:extLst>
              </a:tr>
              <a:tr h="849797">
                <a:tc>
                  <a:txBody>
                    <a:bodyPr/>
                    <a:lstStyle/>
                    <a:p>
                      <a:pPr marL="0" marR="0" algn="r">
                        <a:spcBef>
                          <a:spcPts val="0"/>
                        </a:spcBef>
                        <a:spcAft>
                          <a:spcPts val="0"/>
                        </a:spcAft>
                      </a:pPr>
                      <a:r>
                        <a:rPr lang="en-US" sz="2000" b="1" dirty="0">
                          <a:effectLst/>
                        </a:rPr>
                        <a:t>Opening line</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spcBef>
                          <a:spcPts val="0"/>
                        </a:spcBef>
                        <a:spcAft>
                          <a:spcPts val="0"/>
                        </a:spcAft>
                      </a:pPr>
                      <a:r>
                        <a:rPr lang="en-US" sz="2400" i="1" dirty="0">
                          <a:effectLst/>
                        </a:rPr>
                        <a:t>“If you are too sick to speak for yourself, what kind of medical care you would want?”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8002118"/>
                  </a:ext>
                </a:extLst>
              </a:tr>
              <a:tr h="867260">
                <a:tc>
                  <a:txBody>
                    <a:bodyPr/>
                    <a:lstStyle/>
                    <a:p>
                      <a:pPr marL="0" marR="0" algn="r">
                        <a:spcBef>
                          <a:spcPts val="0"/>
                        </a:spcBef>
                        <a:spcAft>
                          <a:spcPts val="0"/>
                        </a:spcAft>
                      </a:pPr>
                      <a:r>
                        <a:rPr lang="en-US" sz="2000" b="1" dirty="0">
                          <a:effectLst/>
                        </a:rPr>
                        <a:t>Define “quality of life”</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spcBef>
                          <a:spcPts val="0"/>
                        </a:spcBef>
                        <a:spcAft>
                          <a:spcPts val="0"/>
                        </a:spcAft>
                      </a:pPr>
                      <a:r>
                        <a:rPr lang="en-US" sz="2400" i="1" dirty="0">
                          <a:effectLst/>
                        </a:rPr>
                        <a:t>“Everyone has different things that bring joy.  What matters most to you?  What ‘defines’ quality of life for you?”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947488"/>
                  </a:ext>
                </a:extLst>
              </a:tr>
              <a:tr h="890599">
                <a:tc>
                  <a:txBody>
                    <a:bodyPr/>
                    <a:lstStyle/>
                    <a:p>
                      <a:pPr marL="0" marR="0" algn="r">
                        <a:spcBef>
                          <a:spcPts val="0"/>
                        </a:spcBef>
                        <a:spcAft>
                          <a:spcPts val="0"/>
                        </a:spcAft>
                      </a:pPr>
                      <a:r>
                        <a:rPr lang="en-US" sz="2000" b="1" dirty="0">
                          <a:effectLst/>
                        </a:rPr>
                        <a:t>Explore hopes for future</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lgn="l">
                        <a:spcBef>
                          <a:spcPts val="0"/>
                        </a:spcBef>
                        <a:spcAft>
                          <a:spcPts val="0"/>
                        </a:spcAft>
                      </a:pPr>
                      <a:r>
                        <a:rPr lang="en-US" sz="2400" i="1" dirty="0">
                          <a:effectLst/>
                        </a:rPr>
                        <a:t>“As you think ahead, what are hoping for?”  “If you undergo interventions/treatment, what are you hoping they accomplish?”</a:t>
                      </a:r>
                    </a:p>
                  </a:txBody>
                  <a:tcPr marL="68580" marR="68580" marT="0" marB="0"/>
                </a:tc>
                <a:extLst>
                  <a:ext uri="{0D108BD9-81ED-4DB2-BD59-A6C34878D82A}">
                    <a16:rowId xmlns:a16="http://schemas.microsoft.com/office/drawing/2014/main" val="3286412051"/>
                  </a:ext>
                </a:extLst>
              </a:tr>
              <a:tr h="1331873">
                <a:tc>
                  <a:txBody>
                    <a:bodyPr/>
                    <a:lstStyle/>
                    <a:p>
                      <a:pPr marL="0" marR="0" algn="r">
                        <a:spcBef>
                          <a:spcPts val="0"/>
                        </a:spcBef>
                        <a:spcAft>
                          <a:spcPts val="0"/>
                        </a:spcAft>
                      </a:pPr>
                      <a:r>
                        <a:rPr lang="en-US" sz="2000" b="1" dirty="0">
                          <a:effectLst/>
                        </a:rPr>
                        <a:t>Explore attitude toward risk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lgn="just">
                        <a:spcBef>
                          <a:spcPts val="0"/>
                        </a:spcBef>
                        <a:spcAft>
                          <a:spcPts val="0"/>
                        </a:spcAft>
                      </a:pPr>
                      <a:r>
                        <a:rPr lang="en-US" sz="2400" i="1" dirty="0">
                          <a:effectLst/>
                        </a:rPr>
                        <a:t>“If doctors were unsure if a medical procedure would help you, would you consider trying it? . . . What if the odds were low that it would help? . . . What would make you want to try/not try it?”</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3627645"/>
                  </a:ext>
                </a:extLst>
              </a:tr>
              <a:tr h="887917">
                <a:tc>
                  <a:txBody>
                    <a:bodyPr/>
                    <a:lstStyle/>
                    <a:p>
                      <a:pPr marL="0" marR="0" algn="r">
                        <a:spcBef>
                          <a:spcPts val="0"/>
                        </a:spcBef>
                        <a:spcAft>
                          <a:spcPts val="0"/>
                        </a:spcAft>
                      </a:pPr>
                      <a:r>
                        <a:rPr lang="en-US" sz="2000" b="1" dirty="0">
                          <a:effectLst/>
                        </a:rPr>
                        <a:t>Normalize choices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spcBef>
                          <a:spcPts val="0"/>
                        </a:spcBef>
                        <a:spcAft>
                          <a:spcPts val="0"/>
                        </a:spcAft>
                      </a:pPr>
                      <a:r>
                        <a:rPr lang="en-US" sz="2400" i="1" dirty="0">
                          <a:effectLst/>
                        </a:rPr>
                        <a:t>“Many patients tell me they do not want to be a vegetable/ be kept alive on a machine?  Have you ever thought about that?”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9776495"/>
                  </a:ext>
                </a:extLst>
              </a:tr>
            </a:tbl>
          </a:graphicData>
        </a:graphic>
      </p:graphicFrame>
    </p:spTree>
    <p:extLst>
      <p:ext uri="{BB962C8B-B14F-4D97-AF65-F5344CB8AC3E}">
        <p14:creationId xmlns:p14="http://schemas.microsoft.com/office/powerpoint/2010/main" val="3045575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0BA5DB2-7BAE-2B47-A0A7-9136DDCD5F01}"/>
              </a:ext>
            </a:extLst>
          </p:cNvPr>
          <p:cNvSpPr>
            <a:spLocks noGrp="1"/>
          </p:cNvSpPr>
          <p:nvPr>
            <p:ph type="title"/>
          </p:nvPr>
        </p:nvSpPr>
        <p:spPr/>
        <p:txBody>
          <a:bodyPr/>
          <a:lstStyle/>
          <a:p>
            <a:r>
              <a:rPr lang="en-US" dirty="0"/>
              <a:t>3: Recommend a PLAN.</a:t>
            </a:r>
          </a:p>
        </p:txBody>
      </p:sp>
      <p:graphicFrame>
        <p:nvGraphicFramePr>
          <p:cNvPr id="10" name="Content Placeholder 9">
            <a:extLst>
              <a:ext uri="{FF2B5EF4-FFF2-40B4-BE49-F238E27FC236}">
                <a16:creationId xmlns:a16="http://schemas.microsoft.com/office/drawing/2014/main" id="{0FEBC7E2-AB84-BE45-B097-172212516E18}"/>
              </a:ext>
            </a:extLst>
          </p:cNvPr>
          <p:cNvGraphicFramePr>
            <a:graphicFrameLocks noGrp="1"/>
          </p:cNvGraphicFramePr>
          <p:nvPr>
            <p:ph idx="1"/>
            <p:extLst>
              <p:ext uri="{D42A27DB-BD31-4B8C-83A1-F6EECF244321}">
                <p14:modId xmlns:p14="http://schemas.microsoft.com/office/powerpoint/2010/main" val="3047943000"/>
              </p:ext>
            </p:extLst>
          </p:nvPr>
        </p:nvGraphicFramePr>
        <p:xfrm>
          <a:off x="838201" y="1427968"/>
          <a:ext cx="10623114" cy="5210827"/>
        </p:xfrm>
        <a:graphic>
          <a:graphicData uri="http://schemas.openxmlformats.org/drawingml/2006/table">
            <a:tbl>
              <a:tblPr firstRow="1" firstCol="1" bandRow="1">
                <a:tableStyleId>{5940675A-B579-460E-94D1-54222C63F5DA}</a:tableStyleId>
              </a:tblPr>
              <a:tblGrid>
                <a:gridCol w="1672973">
                  <a:extLst>
                    <a:ext uri="{9D8B030D-6E8A-4147-A177-3AD203B41FA5}">
                      <a16:colId xmlns:a16="http://schemas.microsoft.com/office/drawing/2014/main" val="2284668286"/>
                    </a:ext>
                  </a:extLst>
                </a:gridCol>
                <a:gridCol w="8950141">
                  <a:extLst>
                    <a:ext uri="{9D8B030D-6E8A-4147-A177-3AD203B41FA5}">
                      <a16:colId xmlns:a16="http://schemas.microsoft.com/office/drawing/2014/main" val="3762726947"/>
                    </a:ext>
                  </a:extLst>
                </a:gridCol>
              </a:tblGrid>
              <a:tr h="1389554">
                <a:tc gridSpan="2">
                  <a:txBody>
                    <a:bodyPr/>
                    <a:lstStyle/>
                    <a:p>
                      <a:pPr marL="0" marR="0">
                        <a:spcBef>
                          <a:spcPts val="0"/>
                        </a:spcBef>
                        <a:spcAft>
                          <a:spcPts val="0"/>
                        </a:spcAft>
                      </a:pPr>
                      <a:r>
                        <a:rPr lang="en-US" sz="2000" dirty="0">
                          <a:solidFill>
                            <a:schemeClr val="bg1"/>
                          </a:solidFill>
                          <a:effectLst/>
                        </a:rPr>
                        <a:t>Patients want and expect our guidance.  Be honest about uncertainty. Give a recommendation that takes into account the individual patient’s prognosis (specifically around survival of CPR/intubation.) Sadly, most patients with substantial co-morbidities will NOT survive/recover from prolonged intubation that is anticipated with COVID.  </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solidFill>
                  </a:tcPr>
                </a:tc>
                <a:tc hMerge="1">
                  <a:txBody>
                    <a:bodyPr/>
                    <a:lstStyle/>
                    <a:p>
                      <a:endParaRPr lang="en-US"/>
                    </a:p>
                  </a:txBody>
                  <a:tcPr/>
                </a:tc>
                <a:extLst>
                  <a:ext uri="{0D108BD9-81ED-4DB2-BD59-A6C34878D82A}">
                    <a16:rowId xmlns:a16="http://schemas.microsoft.com/office/drawing/2014/main" val="99892331"/>
                  </a:ext>
                </a:extLst>
              </a:tr>
              <a:tr h="694777">
                <a:tc>
                  <a:txBody>
                    <a:bodyPr/>
                    <a:lstStyle/>
                    <a:p>
                      <a:pPr marL="0" marR="0" algn="r">
                        <a:spcBef>
                          <a:spcPts val="0"/>
                        </a:spcBef>
                        <a:spcAft>
                          <a:spcPts val="0"/>
                        </a:spcAft>
                      </a:pPr>
                      <a:r>
                        <a:rPr lang="en-US" sz="2000" b="1" dirty="0">
                          <a:effectLst/>
                        </a:rPr>
                        <a:t>Pt 1: clear about wishes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spcBef>
                          <a:spcPts val="0"/>
                        </a:spcBef>
                        <a:spcAft>
                          <a:spcPts val="0"/>
                        </a:spcAft>
                      </a:pPr>
                      <a:r>
                        <a:rPr lang="en-US" sz="2000" i="1">
                          <a:effectLst/>
                        </a:rPr>
                        <a:t>“You seem clear in your desire to avoid being put on a machine.  If you are certain, then we should complete some paperwork to document that.”</a:t>
                      </a:r>
                      <a:endParaRPr lang="en-US" sz="2000" i="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0577329"/>
                  </a:ext>
                </a:extLst>
              </a:tr>
              <a:tr h="1389554">
                <a:tc>
                  <a:txBody>
                    <a:bodyPr/>
                    <a:lstStyle/>
                    <a:p>
                      <a:pPr marL="0" marR="0" algn="r">
                        <a:spcBef>
                          <a:spcPts val="0"/>
                        </a:spcBef>
                        <a:spcAft>
                          <a:spcPts val="0"/>
                        </a:spcAft>
                      </a:pPr>
                      <a:r>
                        <a:rPr lang="en-US" sz="2000" b="1" dirty="0">
                          <a:effectLst/>
                        </a:rPr>
                        <a:t>Pt 2: Everything now, but not later</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spcBef>
                          <a:spcPts val="0"/>
                        </a:spcBef>
                        <a:spcAft>
                          <a:spcPts val="0"/>
                        </a:spcAft>
                      </a:pPr>
                      <a:r>
                        <a:rPr lang="en-US" sz="2000" i="1">
                          <a:effectLst/>
                        </a:rPr>
                        <a:t>“It’s important to you that you have as much time as you can.  You want comfort at the end of your life.  To honor that, we should continue current Rx.  I would also recommend, in the event you get critically ill, we do </a:t>
                      </a:r>
                      <a:r>
                        <a:rPr lang="en-US" sz="2000" i="1" u="sng">
                          <a:effectLst/>
                        </a:rPr>
                        <a:t>not</a:t>
                      </a:r>
                      <a:r>
                        <a:rPr lang="en-US" sz="2000" i="1">
                          <a:effectLst/>
                        </a:rPr>
                        <a:t> hook up to machines. When the time comes, we can focus on quality of life and time with family.”</a:t>
                      </a:r>
                      <a:endParaRPr lang="en-US" sz="2000" i="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6427927"/>
                  </a:ext>
                </a:extLst>
              </a:tr>
              <a:tr h="694777">
                <a:tc>
                  <a:txBody>
                    <a:bodyPr/>
                    <a:lstStyle/>
                    <a:p>
                      <a:pPr marL="0" marR="0" algn="r">
                        <a:spcBef>
                          <a:spcPts val="0"/>
                        </a:spcBef>
                        <a:spcAft>
                          <a:spcPts val="0"/>
                        </a:spcAft>
                      </a:pPr>
                      <a:r>
                        <a:rPr lang="en-US" sz="2000" b="1" dirty="0">
                          <a:effectLst/>
                        </a:rPr>
                        <a:t>Pt 3: ambivalent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spcBef>
                          <a:spcPts val="0"/>
                        </a:spcBef>
                        <a:spcAft>
                          <a:spcPts val="0"/>
                        </a:spcAft>
                      </a:pPr>
                      <a:r>
                        <a:rPr lang="en-US" sz="2000" i="1" dirty="0">
                          <a:effectLst/>
                        </a:rPr>
                        <a:t>“We have a team skilled at these discussions.  Shall I have them reach out to you?”  - Consider referral to Pall Care</a:t>
                      </a:r>
                      <a:endParaRPr lang="en-US" sz="20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1737281"/>
                  </a:ext>
                </a:extLst>
              </a:tr>
              <a:tr h="1042165">
                <a:tc>
                  <a:txBody>
                    <a:bodyPr/>
                    <a:lstStyle/>
                    <a:p>
                      <a:pPr marL="0" marR="0" algn="r">
                        <a:spcBef>
                          <a:spcPts val="0"/>
                        </a:spcBef>
                        <a:spcAft>
                          <a:spcPts val="0"/>
                        </a:spcAft>
                      </a:pPr>
                      <a:r>
                        <a:rPr lang="en-US" sz="2000" b="1" dirty="0">
                          <a:effectLst/>
                        </a:rPr>
                        <a:t>Document:</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marR="0">
                        <a:spcBef>
                          <a:spcPts val="0"/>
                        </a:spcBef>
                        <a:spcAft>
                          <a:spcPts val="0"/>
                        </a:spcAft>
                      </a:pPr>
                      <a:r>
                        <a:rPr lang="en-US" sz="2000" b="1" dirty="0">
                          <a:solidFill>
                            <a:schemeClr val="accent1"/>
                          </a:solidFill>
                          <a:effectLst/>
                        </a:rPr>
                        <a:t>Enter note in OMR. Check </a:t>
                      </a:r>
                      <a:r>
                        <a:rPr lang="en-US" sz="2000" b="1" dirty="0">
                          <a:solidFill>
                            <a:schemeClr val="accent1"/>
                          </a:solidFill>
                          <a:effectLst/>
                          <a:sym typeface="Symbol" pitchFamily="2" charset="2"/>
                        </a:rPr>
                        <a:t></a:t>
                      </a:r>
                      <a:r>
                        <a:rPr lang="en-US" sz="2000" b="1" dirty="0">
                          <a:solidFill>
                            <a:schemeClr val="accent1"/>
                          </a:solidFill>
                          <a:effectLst/>
                        </a:rPr>
                        <a:t> Advance Care Planning on list of problems under note. </a:t>
                      </a:r>
                    </a:p>
                    <a:p>
                      <a:pPr marL="0" marR="0">
                        <a:spcBef>
                          <a:spcPts val="0"/>
                        </a:spcBef>
                        <a:spcAft>
                          <a:spcPts val="0"/>
                        </a:spcAft>
                      </a:pPr>
                      <a:r>
                        <a:rPr lang="en-US" sz="2000" b="1" dirty="0">
                          <a:solidFill>
                            <a:schemeClr val="accent1"/>
                          </a:solidFill>
                          <a:effectLst/>
                        </a:rPr>
                        <a:t>Consider using MACRO: ACP Pall Care Template.</a:t>
                      </a:r>
                    </a:p>
                    <a:p>
                      <a:pPr marL="0" marR="0">
                        <a:spcBef>
                          <a:spcPts val="0"/>
                        </a:spcBef>
                        <a:spcAft>
                          <a:spcPts val="0"/>
                        </a:spcAft>
                      </a:pPr>
                      <a:r>
                        <a:rPr lang="en-US" sz="2000" b="1" dirty="0">
                          <a:solidFill>
                            <a:schemeClr val="accent1"/>
                          </a:solidFill>
                          <a:effectLst/>
                        </a:rPr>
                        <a:t>Complete MOLST, if DNR/I is clear.</a:t>
                      </a:r>
                      <a:endParaRPr lang="en-US" sz="20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5639735"/>
                  </a:ext>
                </a:extLst>
              </a:tr>
            </a:tbl>
          </a:graphicData>
        </a:graphic>
      </p:graphicFrame>
    </p:spTree>
    <p:extLst>
      <p:ext uri="{BB962C8B-B14F-4D97-AF65-F5344CB8AC3E}">
        <p14:creationId xmlns:p14="http://schemas.microsoft.com/office/powerpoint/2010/main" val="2276925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07BC6-34A6-A54A-9EEC-7BE29DFF6173}"/>
              </a:ext>
            </a:extLst>
          </p:cNvPr>
          <p:cNvSpPr>
            <a:spLocks noGrp="1"/>
          </p:cNvSpPr>
          <p:nvPr>
            <p:ph type="title"/>
          </p:nvPr>
        </p:nvSpPr>
        <p:spPr>
          <a:xfrm>
            <a:off x="838200" y="365125"/>
            <a:ext cx="10515600" cy="752475"/>
          </a:xfrm>
        </p:spPr>
        <p:txBody>
          <a:bodyPr/>
          <a:lstStyle/>
          <a:p>
            <a:pPr algn="ctr"/>
            <a:r>
              <a:rPr lang="en-US" dirty="0"/>
              <a:t>Palliative Care Outreach</a:t>
            </a:r>
          </a:p>
        </p:txBody>
      </p:sp>
      <p:sp>
        <p:nvSpPr>
          <p:cNvPr id="3" name="Content Placeholder 2">
            <a:extLst>
              <a:ext uri="{FF2B5EF4-FFF2-40B4-BE49-F238E27FC236}">
                <a16:creationId xmlns:a16="http://schemas.microsoft.com/office/drawing/2014/main" id="{8B296D08-2868-B145-A0F9-452132EAE67D}"/>
              </a:ext>
            </a:extLst>
          </p:cNvPr>
          <p:cNvSpPr>
            <a:spLocks noGrp="1"/>
          </p:cNvSpPr>
          <p:nvPr>
            <p:ph idx="1"/>
          </p:nvPr>
        </p:nvSpPr>
        <p:spPr>
          <a:xfrm>
            <a:off x="838200" y="1117600"/>
            <a:ext cx="10515600" cy="5358355"/>
          </a:xfrm>
          <a:ln w="28575" cmpd="thickThin"/>
        </p:spPr>
        <p:style>
          <a:lnRef idx="2">
            <a:schemeClr val="dk1"/>
          </a:lnRef>
          <a:fillRef idx="1">
            <a:schemeClr val="lt1"/>
          </a:fillRef>
          <a:effectRef idx="0">
            <a:schemeClr val="dk1"/>
          </a:effectRef>
          <a:fontRef idx="minor">
            <a:schemeClr val="dk1"/>
          </a:fontRef>
        </p:style>
        <p:txBody>
          <a:bodyPr>
            <a:normAutofit fontScale="25000" lnSpcReduction="20000"/>
          </a:bodyPr>
          <a:lstStyle/>
          <a:p>
            <a:pPr marL="0" indent="0">
              <a:lnSpc>
                <a:spcPct val="120000"/>
              </a:lnSpc>
              <a:spcAft>
                <a:spcPts val="600"/>
              </a:spcAft>
              <a:buNone/>
            </a:pPr>
            <a:r>
              <a:rPr lang="en-US" sz="8000" dirty="0"/>
              <a:t>Dear Colleagues:</a:t>
            </a:r>
          </a:p>
          <a:p>
            <a:pPr marL="0" indent="0">
              <a:lnSpc>
                <a:spcPct val="120000"/>
              </a:lnSpc>
              <a:spcAft>
                <a:spcPts val="600"/>
              </a:spcAft>
              <a:buNone/>
            </a:pPr>
            <a:r>
              <a:rPr lang="en-US" sz="8000" dirty="0"/>
              <a:t>We recognize the stress that COVID has placed on all of us as providers and the questions and anxiety it has raised for many of our patients.  We, the outpatient palliative care team, wants to support you and your outpatient population as much and as pro-actively as possible. </a:t>
            </a:r>
          </a:p>
          <a:p>
            <a:pPr marL="0" indent="0">
              <a:lnSpc>
                <a:spcPct val="120000"/>
              </a:lnSpc>
              <a:spcAft>
                <a:spcPts val="600"/>
              </a:spcAft>
              <a:buNone/>
            </a:pPr>
            <a:r>
              <a:rPr lang="en-US" sz="8000" i="1" dirty="0"/>
              <a:t>Completing advance care planning medically frail patient feels particularly.  , it feels  If you feel could benefit from having a </a:t>
            </a:r>
            <a:r>
              <a:rPr lang="en-US" sz="8000" i="1" u="sng" dirty="0"/>
              <a:t>goals of care discussion</a:t>
            </a:r>
            <a:r>
              <a:rPr lang="en-US" sz="8000" i="1" dirty="0"/>
              <a:t> in response to the pandemic</a:t>
            </a:r>
            <a:r>
              <a:rPr lang="en-US" sz="8000" dirty="0"/>
              <a:t>, please consider a Palliative Care consult.   We are available for both telephonic visits and in-person visits.  We are committed to collaborating with you during this time. ​</a:t>
            </a:r>
          </a:p>
          <a:p>
            <a:pPr marL="0" indent="0">
              <a:lnSpc>
                <a:spcPct val="170000"/>
              </a:lnSpc>
              <a:spcBef>
                <a:spcPts val="400"/>
              </a:spcBef>
              <a:spcAft>
                <a:spcPts val="600"/>
              </a:spcAft>
              <a:buNone/>
            </a:pPr>
            <a:r>
              <a:rPr lang="en-US" sz="8000" dirty="0"/>
              <a:t>Sincerely,</a:t>
            </a:r>
          </a:p>
          <a:p>
            <a:pPr marL="0" indent="0">
              <a:lnSpc>
                <a:spcPct val="170000"/>
              </a:lnSpc>
              <a:spcBef>
                <a:spcPts val="400"/>
              </a:spcBef>
              <a:spcAft>
                <a:spcPts val="600"/>
              </a:spcAft>
              <a:buNone/>
            </a:pPr>
            <a:r>
              <a:rPr lang="en-US" sz="8000" dirty="0"/>
              <a:t>BIDMC Outpatient Palliative Care Team</a:t>
            </a:r>
          </a:p>
          <a:p>
            <a:pPr marL="0" indent="0" algn="ctr">
              <a:buNone/>
            </a:pPr>
            <a:r>
              <a:rPr lang="en-US" sz="8000" b="1" dirty="0"/>
              <a:t>To place a palliative care consult in OMR:</a:t>
            </a:r>
            <a:endParaRPr lang="en-US" sz="8000" dirty="0"/>
          </a:p>
          <a:p>
            <a:pPr marL="0" indent="0" algn="ctr">
              <a:buNone/>
            </a:pPr>
            <a:r>
              <a:rPr lang="en-US" sz="8000" b="1" dirty="0"/>
              <a:t>Orders </a:t>
            </a:r>
            <a:r>
              <a:rPr lang="en-US" sz="8000" b="1" dirty="0">
                <a:sym typeface="Wingdings" pitchFamily="2" charset="2"/>
              </a:rPr>
              <a:t></a:t>
            </a:r>
            <a:r>
              <a:rPr lang="en-US" sz="8000" b="1" dirty="0"/>
              <a:t> New Order </a:t>
            </a:r>
            <a:r>
              <a:rPr lang="en-US" sz="8000" b="1" dirty="0">
                <a:sym typeface="Wingdings" pitchFamily="2" charset="2"/>
              </a:rPr>
              <a:t></a:t>
            </a:r>
            <a:r>
              <a:rPr lang="en-US" sz="8000" b="1" dirty="0"/>
              <a:t> Consults: Palliative Care Referral</a:t>
            </a:r>
            <a:endParaRPr lang="en-US" sz="8000" dirty="0"/>
          </a:p>
          <a:p>
            <a:pPr marL="0" indent="0" algn="ctr">
              <a:buNone/>
            </a:pPr>
            <a:r>
              <a:rPr lang="en-US" sz="8000" b="1" dirty="0"/>
              <a:t>OR e-mail Carrie Currier @ </a:t>
            </a:r>
            <a:r>
              <a:rPr lang="en-US" sz="8000" b="1" dirty="0">
                <a:hlinkClick r:id="rId2"/>
              </a:rPr>
              <a:t>ccurrier@bidmc.harvard.edu</a:t>
            </a:r>
            <a:endParaRPr lang="en-US" sz="8000" dirty="0"/>
          </a:p>
          <a:p>
            <a:endParaRPr lang="en-US" dirty="0"/>
          </a:p>
        </p:txBody>
      </p:sp>
    </p:spTree>
    <p:extLst>
      <p:ext uri="{BB962C8B-B14F-4D97-AF65-F5344CB8AC3E}">
        <p14:creationId xmlns:p14="http://schemas.microsoft.com/office/powerpoint/2010/main" val="1654386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2378</TotalTime>
  <Words>726</Words>
  <Application>Microsoft Macintosh PowerPoint</Application>
  <PresentationFormat>Widescreen</PresentationFormat>
  <Paragraphs>68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Symbol</vt:lpstr>
      <vt:lpstr>Times New Roman</vt:lpstr>
      <vt:lpstr>Wingdings</vt:lpstr>
      <vt:lpstr>Office Theme</vt:lpstr>
      <vt:lpstr>BIDMC Palliative Care COVID  Response</vt:lpstr>
      <vt:lpstr>PowerPoint Presentation</vt:lpstr>
      <vt:lpstr>”Early” Palliative Care Response</vt:lpstr>
      <vt:lpstr>Identifying High Risk Patients</vt:lpstr>
      <vt:lpstr>Advance Directives – 3 Easy Steps</vt:lpstr>
      <vt:lpstr>1. Identify a Proxy</vt:lpstr>
      <vt:lpstr>2. Elicit patient PREFERENCES</vt:lpstr>
      <vt:lpstr>3: Recommend a PLAN.</vt:lpstr>
      <vt:lpstr>Palliative Care Outreach</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Reale</dc:creator>
  <cp:lastModifiedBy>Mary Reale</cp:lastModifiedBy>
  <cp:revision>10</cp:revision>
  <dcterms:created xsi:type="dcterms:W3CDTF">2020-03-23T03:45:01Z</dcterms:created>
  <dcterms:modified xsi:type="dcterms:W3CDTF">2020-03-24T19:23:53Z</dcterms:modified>
</cp:coreProperties>
</file>