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CCC7-5E41-41A5-A277-FC41DE1A6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8FD71-3130-4F5E-A90A-6D948B643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9993E-5457-495B-BDA9-336A4E29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967B2-0782-4A8E-9C08-1C0C52953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837D0-C6C5-41DA-83B9-73100E54A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2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679E-85DF-4038-82AA-1DE212B9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219325-CA90-4068-AEF4-87235A387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17E4A-1A97-41C7-A61D-FD0630CF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20645-6B13-47E5-873F-FE361CAD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D7F38-8127-45CE-931A-5D1F340F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3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8653E0-730C-4CCD-9F0E-131C6DB30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1F191-987D-4284-A90F-6079D1B48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7D4D0-60BB-4B50-B545-AC67BBC9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2D7DE-E2B4-4E6C-AA95-8ABFB661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84FCA-70A8-4036-A7CA-6FE6E35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834C-9D77-48C0-A03E-D21EC489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C5ED-82DE-46B0-862E-FCA4591BE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EF8A-5DFD-428C-95F2-35FD8FBB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E8C1C-3B8E-4FBB-A7ED-E4FF66B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DBE00-B467-4084-BA18-9DFBFADC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2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7C34-1941-4BAD-8901-16907227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A8875-9525-4808-A367-6D3185455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5651F-2983-4AAD-9564-D8CE6504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8F3E0-E88F-41E6-8DB6-7D89F6FE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0FF63-003C-492B-A913-351D1AEC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9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BECC3-2568-4D37-A170-DAB2D3A7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CBD22-3907-47D2-8C82-E5FE4A9FF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13723-3450-45A6-928A-AAEE2E094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E7D6F-485F-42C8-89BF-4703FBC9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E7BF4-23F8-4053-ABB7-00E1BB32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02433-4577-4EC9-8CD4-4E9DB339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4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13835-7EFD-45FD-B2EE-47614AC4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68B9-2786-4642-B876-47E664D9C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FD48F-6FB8-4111-94BF-FF27EF471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982A1-A345-48F2-A134-F3A2BE05F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4E67F-2886-43AF-87DF-5F4CB9F8C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93ABA-1A20-4B31-A779-70B414756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6C640-30F3-4431-AB85-3C615A44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BEF0A-2AC2-488D-ABBB-8E7F96B3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9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61DF3-D328-434C-832B-26CD2A488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5CFA0-BC9C-4B3D-BE1A-FC42457F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F8969-EFD2-48F3-B4C0-13B1111E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B4AAE-4688-4AAA-9DD8-0BB8A056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3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059BC-2DE9-4318-A2C8-C57C9339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DB89E-6911-4AE3-816B-6EA19F5E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CC34C-8A9B-4CED-A11E-E0ED34E9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3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25C22-BA5B-40F5-B754-8F3913D8E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110FD-FDF4-4FC6-B083-DC7E1EA13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E3133-2C00-40E3-AD5F-9CD015470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FBEFD-1973-4375-80E7-C056FCFF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0AE76-B798-4245-B926-16518AC5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D44A3-7A07-4A63-95E3-7D91BC0B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3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90EC-9CDF-422C-8A19-3E8BD97C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6BB2E-8574-43EB-967F-1B6A15125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C789B-74A9-44CD-9BDB-32F5E2D78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1C181-1201-40CF-8E7E-DCD68B9A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755E1-8A61-4D51-B892-7279335FC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95F2F-39E9-4F7E-A56E-5FB0E6B5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C6F2B4-ADE0-46F6-B4C0-4FCFE8EDF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1F959-610B-48AF-84C7-CC35C0A43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63E0A-FD89-47A1-931D-73F2BB837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AF558-9956-40FF-B713-5AE3E5AE835C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BE89-C136-4C75-8C6C-04F24CE42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3E9D9-114E-4B8C-A7F8-CC7BAF840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12177-0708-4616-B64D-B71C14D8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6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17F75D8-39BF-4582-A568-41A64056B14B}"/>
              </a:ext>
            </a:extLst>
          </p:cNvPr>
          <p:cNvSpPr/>
          <p:nvPr/>
        </p:nvSpPr>
        <p:spPr>
          <a:xfrm>
            <a:off x="1383528" y="914400"/>
            <a:ext cx="5581815" cy="954158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CELEBRATION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38FDA-EB84-4DAA-BA15-428486E23B97}"/>
              </a:ext>
            </a:extLst>
          </p:cNvPr>
          <p:cNvSpPr txBox="1"/>
          <p:nvPr/>
        </p:nvSpPr>
        <p:spPr>
          <a:xfrm>
            <a:off x="5208101" y="1015207"/>
            <a:ext cx="1455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Marriage of the Lamb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19: 7-8)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3194E6-6C26-405F-A66A-1A3EF7F97843}"/>
              </a:ext>
            </a:extLst>
          </p:cNvPr>
          <p:cNvSpPr txBox="1"/>
          <p:nvPr/>
        </p:nvSpPr>
        <p:spPr>
          <a:xfrm>
            <a:off x="2059395" y="1138318"/>
            <a:ext cx="17174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Judgement Seat of Christ.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(Rom. 14:10-12; 2 Cor. 5:16;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Cor. 4:5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123651-78F5-467D-89C6-9901E5F92E53}"/>
              </a:ext>
            </a:extLst>
          </p:cNvPr>
          <p:cNvSpPr txBox="1"/>
          <p:nvPr/>
        </p:nvSpPr>
        <p:spPr>
          <a:xfrm>
            <a:off x="3721206" y="262393"/>
            <a:ext cx="4794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EVENTS OF THE END TIMES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B32904-47DD-4C04-A785-C33C97CF16B5}"/>
              </a:ext>
            </a:extLst>
          </p:cNvPr>
          <p:cNvSpPr txBox="1"/>
          <p:nvPr/>
        </p:nvSpPr>
        <p:spPr>
          <a:xfrm>
            <a:off x="174930" y="1001855"/>
            <a:ext cx="14471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Rapture of the Church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 Thess. 4: 16 – 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a) Translation of living saints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 Cor. 15:51-53)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b) Resurrection of the church age saints.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 Thess. 4:16-18)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827C64-C395-4DB4-93DA-1221F3B2D97D}"/>
              </a:ext>
            </a:extLst>
          </p:cNvPr>
          <p:cNvSpPr txBox="1"/>
          <p:nvPr/>
        </p:nvSpPr>
        <p:spPr>
          <a:xfrm>
            <a:off x="152400" y="3848439"/>
            <a:ext cx="129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Church Age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4D81DE-E19E-4672-91A8-1CA7962C949B}"/>
              </a:ext>
            </a:extLst>
          </p:cNvPr>
          <p:cNvCxnSpPr/>
          <p:nvPr/>
        </p:nvCxnSpPr>
        <p:spPr>
          <a:xfrm>
            <a:off x="326003" y="4412982"/>
            <a:ext cx="354628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D56A5E7-2BEA-4CB6-B660-8B9278A7AC48}"/>
              </a:ext>
            </a:extLst>
          </p:cNvPr>
          <p:cNvCxnSpPr>
            <a:cxnSpLocks/>
          </p:cNvCxnSpPr>
          <p:nvPr/>
        </p:nvCxnSpPr>
        <p:spPr>
          <a:xfrm>
            <a:off x="4414299" y="4430209"/>
            <a:ext cx="1521346" cy="66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815FA5-1AA9-4169-AA3B-A5F61FF19E75}"/>
              </a:ext>
            </a:extLst>
          </p:cNvPr>
          <p:cNvCxnSpPr>
            <a:cxnSpLocks/>
          </p:cNvCxnSpPr>
          <p:nvPr/>
        </p:nvCxnSpPr>
        <p:spPr>
          <a:xfrm>
            <a:off x="6497541" y="4438159"/>
            <a:ext cx="43480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A422387A-5288-42E4-8CAC-6EFCA5C3C9CB}"/>
              </a:ext>
            </a:extLst>
          </p:cNvPr>
          <p:cNvSpPr/>
          <p:nvPr/>
        </p:nvSpPr>
        <p:spPr>
          <a:xfrm>
            <a:off x="1462667" y="2989723"/>
            <a:ext cx="900749" cy="43731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Notched Right 19">
            <a:extLst>
              <a:ext uri="{FF2B5EF4-FFF2-40B4-BE49-F238E27FC236}">
                <a16:creationId xmlns:a16="http://schemas.microsoft.com/office/drawing/2014/main" id="{C357369C-8D32-4383-BB10-F0E73233CDED}"/>
              </a:ext>
            </a:extLst>
          </p:cNvPr>
          <p:cNvSpPr/>
          <p:nvPr/>
        </p:nvSpPr>
        <p:spPr>
          <a:xfrm rot="16200000">
            <a:off x="1474686" y="3542291"/>
            <a:ext cx="868968" cy="38172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row: Notched Right 20">
            <a:extLst>
              <a:ext uri="{FF2B5EF4-FFF2-40B4-BE49-F238E27FC236}">
                <a16:creationId xmlns:a16="http://schemas.microsoft.com/office/drawing/2014/main" id="{13590678-05D0-4408-B517-5FF53268E41B}"/>
              </a:ext>
            </a:extLst>
          </p:cNvPr>
          <p:cNvSpPr/>
          <p:nvPr/>
        </p:nvSpPr>
        <p:spPr>
          <a:xfrm rot="6328943">
            <a:off x="1362243" y="2230112"/>
            <a:ext cx="1541721" cy="38172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9308C3-66C0-4CB9-BD8F-340275A4A284}"/>
              </a:ext>
            </a:extLst>
          </p:cNvPr>
          <p:cNvSpPr txBox="1"/>
          <p:nvPr/>
        </p:nvSpPr>
        <p:spPr>
          <a:xfrm>
            <a:off x="3483993" y="1969365"/>
            <a:ext cx="1757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of Christ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D2145C5-CC34-4965-819D-F529CDB3765D}"/>
              </a:ext>
            </a:extLst>
          </p:cNvPr>
          <p:cNvCxnSpPr>
            <a:stCxn id="22" idx="1"/>
          </p:cNvCxnSpPr>
          <p:nvPr/>
        </p:nvCxnSpPr>
        <p:spPr>
          <a:xfrm flipH="1">
            <a:off x="2456953" y="2154031"/>
            <a:ext cx="10270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A2AD9D-A59B-47EA-9091-12EB1746A828}"/>
              </a:ext>
            </a:extLst>
          </p:cNvPr>
          <p:cNvCxnSpPr>
            <a:cxnSpLocks/>
          </p:cNvCxnSpPr>
          <p:nvPr/>
        </p:nvCxnSpPr>
        <p:spPr>
          <a:xfrm>
            <a:off x="5208108" y="2154031"/>
            <a:ext cx="108137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D34A631-EB9E-4394-8153-917CCCF14D98}"/>
              </a:ext>
            </a:extLst>
          </p:cNvPr>
          <p:cNvSpPr txBox="1"/>
          <p:nvPr/>
        </p:nvSpPr>
        <p:spPr>
          <a:xfrm>
            <a:off x="2711391" y="2131971"/>
            <a:ext cx="6281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Us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780F12-757D-4D57-A6D9-6DC0C81C2DA0}"/>
              </a:ext>
            </a:extLst>
          </p:cNvPr>
          <p:cNvSpPr txBox="1"/>
          <p:nvPr/>
        </p:nvSpPr>
        <p:spPr>
          <a:xfrm>
            <a:off x="5400259" y="2131971"/>
            <a:ext cx="6281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F221BC-DEB8-4BFA-938B-EBA96CF15012}"/>
              </a:ext>
            </a:extLst>
          </p:cNvPr>
          <p:cNvSpPr txBox="1"/>
          <p:nvPr/>
        </p:nvSpPr>
        <p:spPr>
          <a:xfrm>
            <a:off x="3811986" y="4299147"/>
            <a:ext cx="6930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3.5 Years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0E2862-B527-4169-8296-455770081BFE}"/>
              </a:ext>
            </a:extLst>
          </p:cNvPr>
          <p:cNvSpPr txBox="1"/>
          <p:nvPr/>
        </p:nvSpPr>
        <p:spPr>
          <a:xfrm>
            <a:off x="5866738" y="4314630"/>
            <a:ext cx="6930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3.5 Years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3F804A6-2F51-4D83-B293-4F06981A7994}"/>
              </a:ext>
            </a:extLst>
          </p:cNvPr>
          <p:cNvCxnSpPr/>
          <p:nvPr/>
        </p:nvCxnSpPr>
        <p:spPr>
          <a:xfrm>
            <a:off x="3483993" y="4201869"/>
            <a:ext cx="0" cy="1965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A976672-28C0-49AB-853E-842FB49FB1D0}"/>
              </a:ext>
            </a:extLst>
          </p:cNvPr>
          <p:cNvCxnSpPr/>
          <p:nvPr/>
        </p:nvCxnSpPr>
        <p:spPr>
          <a:xfrm>
            <a:off x="5241231" y="4224732"/>
            <a:ext cx="0" cy="1965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Graphic 37" descr="Mountains with solid fill">
            <a:extLst>
              <a:ext uri="{FF2B5EF4-FFF2-40B4-BE49-F238E27FC236}">
                <a16:creationId xmlns:a16="http://schemas.microsoft.com/office/drawing/2014/main" id="{2F33695B-B2A1-45E2-835F-B13FDFF46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90741" y="4098951"/>
            <a:ext cx="399553" cy="399553"/>
          </a:xfrm>
          <a:prstGeom prst="rect">
            <a:avLst/>
          </a:prstGeom>
        </p:spPr>
      </p:pic>
      <p:sp>
        <p:nvSpPr>
          <p:cNvPr id="39" name="Arrow: Notched Right 38">
            <a:extLst>
              <a:ext uri="{FF2B5EF4-FFF2-40B4-BE49-F238E27FC236}">
                <a16:creationId xmlns:a16="http://schemas.microsoft.com/office/drawing/2014/main" id="{8AE1611D-8305-4EC6-B8C6-3CA05D8AD4A3}"/>
              </a:ext>
            </a:extLst>
          </p:cNvPr>
          <p:cNvSpPr/>
          <p:nvPr/>
        </p:nvSpPr>
        <p:spPr>
          <a:xfrm rot="4867247">
            <a:off x="5514536" y="2628002"/>
            <a:ext cx="2421305" cy="337035"/>
          </a:xfrm>
          <a:prstGeom prst="notchedRightArrow">
            <a:avLst>
              <a:gd name="adj1" fmla="val 57894"/>
              <a:gd name="adj2" fmla="val 5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8CE95033-CD87-40DE-AAD2-7D68C3F55E47}"/>
              </a:ext>
            </a:extLst>
          </p:cNvPr>
          <p:cNvSpPr/>
          <p:nvPr/>
        </p:nvSpPr>
        <p:spPr>
          <a:xfrm>
            <a:off x="11083119" y="3353161"/>
            <a:ext cx="2195555" cy="2157099"/>
          </a:xfrm>
          <a:prstGeom prst="flowChartConnector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EE06131-F238-4775-BE4A-E5BE59533398}"/>
              </a:ext>
            </a:extLst>
          </p:cNvPr>
          <p:cNvSpPr txBox="1"/>
          <p:nvPr/>
        </p:nvSpPr>
        <p:spPr>
          <a:xfrm>
            <a:off x="11083119" y="4128517"/>
            <a:ext cx="115293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Eternity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21:1-22:5)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A1EB2E8-E41E-49C7-9F63-1AB72439132C}"/>
              </a:ext>
            </a:extLst>
          </p:cNvPr>
          <p:cNvSpPr txBox="1"/>
          <p:nvPr/>
        </p:nvSpPr>
        <p:spPr>
          <a:xfrm>
            <a:off x="55670" y="4493781"/>
            <a:ext cx="7134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Israel: (Diaspora Ends 1948)(Preparation) (  Protection          )  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       Persecution 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7C6C043-75EB-40C9-847B-C68E45FD91A0}"/>
              </a:ext>
            </a:extLst>
          </p:cNvPr>
          <p:cNvSpPr txBox="1"/>
          <p:nvPr/>
        </p:nvSpPr>
        <p:spPr>
          <a:xfrm>
            <a:off x="3750492" y="2568385"/>
            <a:ext cx="13494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6</a:t>
            </a:r>
            <a:r>
              <a:rPr lang="en-US" sz="1000" baseline="30000" dirty="0">
                <a:solidFill>
                  <a:prstClr val="black"/>
                </a:solidFill>
              </a:rPr>
              <a:t>th</a:t>
            </a:r>
            <a:r>
              <a:rPr lang="en-US" sz="1000" dirty="0">
                <a:solidFill>
                  <a:prstClr val="black"/>
                </a:solidFill>
              </a:rPr>
              <a:t> Seal Rev 6:12-17</a:t>
            </a:r>
          </a:p>
          <a:p>
            <a:pPr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Sealing of the 144,000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7:1-8</a:t>
            </a:r>
            <a:r>
              <a:rPr lang="en-US" sz="10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 Angel preaches the Gospel (Rev. 14:6-7)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Trumpet Judgements</a:t>
            </a:r>
            <a:r>
              <a:rPr kumimoji="0" lang="en-US" sz="10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Rev  8:7-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FC51EC1-B4D8-4E2C-BF6C-87F8B2AE321B}"/>
              </a:ext>
            </a:extLst>
          </p:cNvPr>
          <p:cNvCxnSpPr>
            <a:cxnSpLocks/>
          </p:cNvCxnSpPr>
          <p:nvPr/>
        </p:nvCxnSpPr>
        <p:spPr>
          <a:xfrm flipH="1">
            <a:off x="4040962" y="3454835"/>
            <a:ext cx="70613" cy="74426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D4FBFCC-FF62-4463-98C3-DE341C296E80}"/>
              </a:ext>
            </a:extLst>
          </p:cNvPr>
          <p:cNvSpPr txBox="1"/>
          <p:nvPr/>
        </p:nvSpPr>
        <p:spPr>
          <a:xfrm>
            <a:off x="2807458" y="2297158"/>
            <a:ext cx="10148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witnesses begin ministry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11:3)</a:t>
            </a:r>
          </a:p>
          <a:p>
            <a:pPr lvl="0">
              <a:defRPr/>
            </a:pPr>
            <a:r>
              <a:rPr lang="en-US" sz="1000" dirty="0">
                <a:solidFill>
                  <a:prstClr val="black"/>
                </a:solidFill>
              </a:rPr>
              <a:t>Battle of Gog and Magog. (</a:t>
            </a:r>
            <a:r>
              <a:rPr lang="en-US" sz="1000" dirty="0" err="1">
                <a:solidFill>
                  <a:prstClr val="black"/>
                </a:solidFill>
              </a:rPr>
              <a:t>Ezk</a:t>
            </a:r>
            <a:r>
              <a:rPr lang="en-US" sz="1000" dirty="0">
                <a:solidFill>
                  <a:prstClr val="black"/>
                </a:solidFill>
              </a:rPr>
              <a:t>. 38-39)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Second  Horseman Rides (Rev 6:3-4)</a:t>
            </a:r>
          </a:p>
          <a:p>
            <a:pPr lvl="0"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20CB30B-418E-4D12-9DCE-972889E9BDF4}"/>
              </a:ext>
            </a:extLst>
          </p:cNvPr>
          <p:cNvCxnSpPr>
            <a:cxnSpLocks/>
          </p:cNvCxnSpPr>
          <p:nvPr/>
        </p:nvCxnSpPr>
        <p:spPr>
          <a:xfrm>
            <a:off x="3431473" y="3626352"/>
            <a:ext cx="165363" cy="558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D650A19-B3F8-4DAB-8269-B19D8F402E4F}"/>
              </a:ext>
            </a:extLst>
          </p:cNvPr>
          <p:cNvSpPr txBox="1"/>
          <p:nvPr/>
        </p:nvSpPr>
        <p:spPr>
          <a:xfrm>
            <a:off x="5351373" y="2491441"/>
            <a:ext cx="1081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witnesses ascend to heaven.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11:12)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04336E-6032-46B0-A8C3-527B9BC27BC8}"/>
              </a:ext>
            </a:extLst>
          </p:cNvPr>
          <p:cNvCxnSpPr>
            <a:cxnSpLocks/>
          </p:cNvCxnSpPr>
          <p:nvPr/>
        </p:nvCxnSpPr>
        <p:spPr>
          <a:xfrm flipH="1">
            <a:off x="5214983" y="2938680"/>
            <a:ext cx="179641" cy="1151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0AD1D4-8949-4495-A13E-9EA51006D608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6154973" y="3721203"/>
            <a:ext cx="635768" cy="577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48A6CEC-5DDC-4934-BF38-294A95D1CA57}"/>
              </a:ext>
            </a:extLst>
          </p:cNvPr>
          <p:cNvSpPr txBox="1"/>
          <p:nvPr/>
        </p:nvSpPr>
        <p:spPr>
          <a:xfrm rot="4889505">
            <a:off x="6381492" y="2617466"/>
            <a:ext cx="1074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19:11:21)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E9116F-A9FB-4507-80ED-C3035BECABCE}"/>
              </a:ext>
            </a:extLst>
          </p:cNvPr>
          <p:cNvSpPr txBox="1"/>
          <p:nvPr/>
        </p:nvSpPr>
        <p:spPr>
          <a:xfrm>
            <a:off x="7458323" y="2851478"/>
            <a:ext cx="17492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Resurrection of OT saints.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(Dan. 12:1-2)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Resurrection of Tribulation martyrs (Rev. 20:4)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DD941E-D648-4D97-871A-977EE7F9C7A5}"/>
              </a:ext>
            </a:extLst>
          </p:cNvPr>
          <p:cNvSpPr txBox="1"/>
          <p:nvPr/>
        </p:nvSpPr>
        <p:spPr>
          <a:xfrm>
            <a:off x="3611508" y="3905566"/>
            <a:ext cx="129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Tribulation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4E5109-092C-402C-97FA-397078B3D9E2}"/>
              </a:ext>
            </a:extLst>
          </p:cNvPr>
          <p:cNvSpPr txBox="1"/>
          <p:nvPr/>
        </p:nvSpPr>
        <p:spPr>
          <a:xfrm>
            <a:off x="7598975" y="3864831"/>
            <a:ext cx="211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Millennium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(Zech. 14:7-13)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D05B6DA-4623-48A3-A73D-268C915C0B7F}"/>
              </a:ext>
            </a:extLst>
          </p:cNvPr>
          <p:cNvCxnSpPr/>
          <p:nvPr/>
        </p:nvCxnSpPr>
        <p:spPr>
          <a:xfrm flipH="1">
            <a:off x="7341037" y="3721203"/>
            <a:ext cx="308111" cy="489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D856E7B-D2C2-418A-B7C6-32FCFE464010}"/>
              </a:ext>
            </a:extLst>
          </p:cNvPr>
          <p:cNvSpPr txBox="1"/>
          <p:nvPr/>
        </p:nvSpPr>
        <p:spPr>
          <a:xfrm>
            <a:off x="8289018" y="814938"/>
            <a:ext cx="1944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Great White Throne Judgment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20:11-12)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E8FF8B-947C-47E6-8729-E40EAAA87F03}"/>
              </a:ext>
            </a:extLst>
          </p:cNvPr>
          <p:cNvSpPr txBox="1"/>
          <p:nvPr/>
        </p:nvSpPr>
        <p:spPr>
          <a:xfrm>
            <a:off x="7392249" y="1292206"/>
            <a:ext cx="1944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Battle of Gog and Magog.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20:7-9)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C335500-CAE6-4B89-B512-353884D33A3E}"/>
              </a:ext>
            </a:extLst>
          </p:cNvPr>
          <p:cNvSpPr txBox="1"/>
          <p:nvPr/>
        </p:nvSpPr>
        <p:spPr>
          <a:xfrm>
            <a:off x="10143763" y="822897"/>
            <a:ext cx="167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Creation of new heaven and new earth (Rev. 21:11)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C854C9-60F4-4E24-A2FC-E1520FD71BAE}"/>
              </a:ext>
            </a:extLst>
          </p:cNvPr>
          <p:cNvSpPr txBox="1"/>
          <p:nvPr/>
        </p:nvSpPr>
        <p:spPr>
          <a:xfrm>
            <a:off x="10477716" y="1308137"/>
            <a:ext cx="1618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Jerusalem descends from heaven (Rev. 21:2-6a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CBCF63C-5DB6-4B48-B775-6D1EAD81C3F6}"/>
              </a:ext>
            </a:extLst>
          </p:cNvPr>
          <p:cNvCxnSpPr>
            <a:cxnSpLocks/>
          </p:cNvCxnSpPr>
          <p:nvPr/>
        </p:nvCxnSpPr>
        <p:spPr>
          <a:xfrm>
            <a:off x="8746435" y="1574364"/>
            <a:ext cx="1089654" cy="2659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E2A7755-7952-4F1A-BA3F-A86DD5B07713}"/>
              </a:ext>
            </a:extLst>
          </p:cNvPr>
          <p:cNvCxnSpPr>
            <a:cxnSpLocks/>
          </p:cNvCxnSpPr>
          <p:nvPr/>
        </p:nvCxnSpPr>
        <p:spPr>
          <a:xfrm>
            <a:off x="9503893" y="1022952"/>
            <a:ext cx="567253" cy="3227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F1F6DA1-E064-45A5-822B-2C3049D5CA60}"/>
              </a:ext>
            </a:extLst>
          </p:cNvPr>
          <p:cNvCxnSpPr>
            <a:cxnSpLocks/>
          </p:cNvCxnSpPr>
          <p:nvPr/>
        </p:nvCxnSpPr>
        <p:spPr>
          <a:xfrm flipH="1">
            <a:off x="10386820" y="1230966"/>
            <a:ext cx="18278" cy="3003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9961793-2E66-49B8-96F2-A62C768B3C87}"/>
              </a:ext>
            </a:extLst>
          </p:cNvPr>
          <p:cNvCxnSpPr>
            <a:cxnSpLocks/>
          </p:cNvCxnSpPr>
          <p:nvPr/>
        </p:nvCxnSpPr>
        <p:spPr>
          <a:xfrm flipH="1">
            <a:off x="10720772" y="1708247"/>
            <a:ext cx="271452" cy="2502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5786CF4-5EA7-4D42-BF36-9F4D167269FB}"/>
              </a:ext>
            </a:extLst>
          </p:cNvPr>
          <p:cNvSpPr txBox="1"/>
          <p:nvPr/>
        </p:nvSpPr>
        <p:spPr>
          <a:xfrm>
            <a:off x="55669" y="5140715"/>
            <a:ext cx="1526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Apostasy at the end of the church age.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 Thess. 2:1; I Tim. 4:1;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Tim. 4:3-4)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CC25D67-BD97-4801-9577-3AA143D84AFB}"/>
              </a:ext>
            </a:extLst>
          </p:cNvPr>
          <p:cNvCxnSpPr>
            <a:cxnSpLocks/>
            <a:stCxn id="59" idx="0"/>
          </p:cNvCxnSpPr>
          <p:nvPr/>
        </p:nvCxnSpPr>
        <p:spPr>
          <a:xfrm flipV="1">
            <a:off x="818995" y="4526818"/>
            <a:ext cx="409614" cy="613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954B7D2-F08C-463E-AFAA-877954486E11}"/>
              </a:ext>
            </a:extLst>
          </p:cNvPr>
          <p:cNvSpPr txBox="1"/>
          <p:nvPr/>
        </p:nvSpPr>
        <p:spPr>
          <a:xfrm>
            <a:off x="1126538" y="5811814"/>
            <a:ext cx="1213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revelation of the false Christ and false prophet.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Mt. 24:5,11,24; Rev. 13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8D5DA1C-81EE-40BB-8F85-D534A1AA6AA9}"/>
              </a:ext>
            </a:extLst>
          </p:cNvPr>
          <p:cNvSpPr txBox="1"/>
          <p:nvPr/>
        </p:nvSpPr>
        <p:spPr>
          <a:xfrm>
            <a:off x="1482445" y="4905777"/>
            <a:ext cx="1031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return of Jews to Israel. (Rom. 11:25-32; Ex. 37)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C8BE59E-7B47-4190-9A25-08308281A55A}"/>
              </a:ext>
            </a:extLst>
          </p:cNvPr>
          <p:cNvCxnSpPr>
            <a:cxnSpLocks/>
            <a:stCxn id="62" idx="0"/>
          </p:cNvCxnSpPr>
          <p:nvPr/>
        </p:nvCxnSpPr>
        <p:spPr>
          <a:xfrm flipV="1">
            <a:off x="1733389" y="5570997"/>
            <a:ext cx="121788" cy="240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36D3006-FA8C-4A92-9B56-0BE710A2AF27}"/>
              </a:ext>
            </a:extLst>
          </p:cNvPr>
          <p:cNvCxnSpPr>
            <a:cxnSpLocks/>
          </p:cNvCxnSpPr>
          <p:nvPr/>
        </p:nvCxnSpPr>
        <p:spPr>
          <a:xfrm flipV="1">
            <a:off x="2271225" y="4742801"/>
            <a:ext cx="185728" cy="197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BF146596-33A4-4257-A8D8-1CD702FEE395}"/>
              </a:ext>
            </a:extLst>
          </p:cNvPr>
          <p:cNvSpPr txBox="1"/>
          <p:nvPr/>
        </p:nvSpPr>
        <p:spPr>
          <a:xfrm>
            <a:off x="2435473" y="5124813"/>
            <a:ext cx="1213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Antichrist makes a covenant with Israel. (Dan. 9:27)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DF3BCB1-A2AA-48EA-ACFB-0A8888677273}"/>
              </a:ext>
            </a:extLst>
          </p:cNvPr>
          <p:cNvSpPr txBox="1"/>
          <p:nvPr/>
        </p:nvSpPr>
        <p:spPr>
          <a:xfrm>
            <a:off x="2897873" y="5699764"/>
            <a:ext cx="1213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Antichrist rules over 10 nations.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(Dan. 7:19-27)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9BDC73-7C07-49E3-9CAE-88495A61DC21}"/>
              </a:ext>
            </a:extLst>
          </p:cNvPr>
          <p:cNvSpPr txBox="1"/>
          <p:nvPr/>
        </p:nvSpPr>
        <p:spPr>
          <a:xfrm>
            <a:off x="2854287" y="6314260"/>
            <a:ext cx="1832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Elijah returns to earth.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(Mal. 4:5; Jn. 1:21; Mt. 17:11)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27ABDEB-5E04-4B9A-B723-096872E530DC}"/>
              </a:ext>
            </a:extLst>
          </p:cNvPr>
          <p:cNvCxnSpPr>
            <a:cxnSpLocks/>
          </p:cNvCxnSpPr>
          <p:nvPr/>
        </p:nvCxnSpPr>
        <p:spPr>
          <a:xfrm flipV="1">
            <a:off x="3263829" y="4742801"/>
            <a:ext cx="182654" cy="416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9294671-0D5A-4673-BF49-D56342D25FF0}"/>
              </a:ext>
            </a:extLst>
          </p:cNvPr>
          <p:cNvCxnSpPr>
            <a:cxnSpLocks/>
          </p:cNvCxnSpPr>
          <p:nvPr/>
        </p:nvCxnSpPr>
        <p:spPr>
          <a:xfrm flipH="1" flipV="1">
            <a:off x="3504724" y="4768156"/>
            <a:ext cx="176733" cy="928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98AA6D4-50CD-4D95-BDDE-AC9AB90A8BE9}"/>
              </a:ext>
            </a:extLst>
          </p:cNvPr>
          <p:cNvCxnSpPr>
            <a:cxnSpLocks/>
            <a:endCxn id="43" idx="0"/>
          </p:cNvCxnSpPr>
          <p:nvPr/>
        </p:nvCxnSpPr>
        <p:spPr>
          <a:xfrm flipH="1" flipV="1">
            <a:off x="3622982" y="4493781"/>
            <a:ext cx="374717" cy="1812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129C46F1-0649-4B2B-A984-FE4CA774006B}"/>
              </a:ext>
            </a:extLst>
          </p:cNvPr>
          <p:cNvSpPr txBox="1"/>
          <p:nvPr/>
        </p:nvSpPr>
        <p:spPr>
          <a:xfrm>
            <a:off x="4541050" y="4781559"/>
            <a:ext cx="114346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</a:rPr>
              <a:t>38-39 Satan is cast out of heaven.</a:t>
            </a:r>
            <a:br>
              <a:rPr lang="en-US" sz="900" dirty="0">
                <a:solidFill>
                  <a:prstClr val="black"/>
                </a:solidFill>
              </a:rPr>
            </a:br>
            <a:r>
              <a:rPr lang="en-US" sz="900" dirty="0">
                <a:solidFill>
                  <a:prstClr val="black"/>
                </a:solidFill>
              </a:rPr>
              <a:t>(Rev. 12:9)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Antichrist breaks the covenant. (Dan 9:27)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Antichrist moves to Israel. (Dan. 11:45)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Destruction of the one-world church. (Rev. 17:1,16)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3A114EC-8556-479F-8BAD-64235D7D139B}"/>
              </a:ext>
            </a:extLst>
          </p:cNvPr>
          <p:cNvCxnSpPr/>
          <p:nvPr/>
        </p:nvCxnSpPr>
        <p:spPr>
          <a:xfrm flipV="1">
            <a:off x="5177340" y="4702637"/>
            <a:ext cx="60766" cy="110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E864B79-F034-47E9-B045-EEB6F53BC0CF}"/>
              </a:ext>
            </a:extLst>
          </p:cNvPr>
          <p:cNvSpPr txBox="1"/>
          <p:nvPr/>
        </p:nvSpPr>
        <p:spPr>
          <a:xfrm>
            <a:off x="5595567" y="3442955"/>
            <a:ext cx="1067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000" dirty="0">
                <a:solidFill>
                  <a:prstClr val="black"/>
                </a:solidFill>
              </a:rPr>
              <a:t>Campaign of Armageddon.</a:t>
            </a:r>
            <a:br>
              <a:rPr lang="en-US" sz="1000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(Rev. 16:16)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240B808-A07A-4808-9873-68C55C720FA0}"/>
              </a:ext>
            </a:extLst>
          </p:cNvPr>
          <p:cNvSpPr txBox="1"/>
          <p:nvPr/>
        </p:nvSpPr>
        <p:spPr>
          <a:xfrm>
            <a:off x="5593127" y="5286415"/>
            <a:ext cx="1197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Great Tribulation.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(Mt. 24:21)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3ED2145-435F-4340-B6B0-89EC845A7324}"/>
              </a:ext>
            </a:extLst>
          </p:cNvPr>
          <p:cNvSpPr txBox="1"/>
          <p:nvPr/>
        </p:nvSpPr>
        <p:spPr>
          <a:xfrm>
            <a:off x="5866091" y="5676647"/>
            <a:ext cx="1459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Satan persecutes Israel. 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(Rev. 12:13)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Israel finds a refuge in Petra (Ammon, Moab and Edom.)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(Dan. 11:41; Mic. 2:12-13; 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Mt. 24:16; Rev. 12:14)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EC707DB-D70D-434F-9DB9-6BC88A9CD32C}"/>
              </a:ext>
            </a:extLst>
          </p:cNvPr>
          <p:cNvCxnSpPr>
            <a:cxnSpLocks/>
          </p:cNvCxnSpPr>
          <p:nvPr/>
        </p:nvCxnSpPr>
        <p:spPr>
          <a:xfrm flipH="1" flipV="1">
            <a:off x="5391238" y="4498226"/>
            <a:ext cx="342035" cy="83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12600A8-929F-4BE4-8E23-C480D4767594}"/>
              </a:ext>
            </a:extLst>
          </p:cNvPr>
          <p:cNvCxnSpPr>
            <a:cxnSpLocks/>
          </p:cNvCxnSpPr>
          <p:nvPr/>
        </p:nvCxnSpPr>
        <p:spPr>
          <a:xfrm flipH="1" flipV="1">
            <a:off x="5769036" y="5665313"/>
            <a:ext cx="97702" cy="245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46B83AF7-695F-4E12-BF15-8A08DBF515C5}"/>
              </a:ext>
            </a:extLst>
          </p:cNvPr>
          <p:cNvSpPr txBox="1"/>
          <p:nvPr/>
        </p:nvSpPr>
        <p:spPr>
          <a:xfrm>
            <a:off x="7806800" y="4547638"/>
            <a:ext cx="138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Millennial kingdom begins 75 days after Christ’s return.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(Dan. 12:12)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30FCA43-F063-43A4-BC9B-DCBF9E739EB0}"/>
              </a:ext>
            </a:extLst>
          </p:cNvPr>
          <p:cNvSpPr txBox="1"/>
          <p:nvPr/>
        </p:nvSpPr>
        <p:spPr>
          <a:xfrm>
            <a:off x="7579719" y="5211851"/>
            <a:ext cx="13811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Antichrist and false prophet cast into Lake of Fire. (Rev. 19:19-21)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61E62DF-ED93-4E89-AAA0-B39AB45EDEE5}"/>
              </a:ext>
            </a:extLst>
          </p:cNvPr>
          <p:cNvSpPr txBox="1"/>
          <p:nvPr/>
        </p:nvSpPr>
        <p:spPr>
          <a:xfrm>
            <a:off x="7814084" y="5729002"/>
            <a:ext cx="1381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Satan is bound for 1,000 years (Rev. 20:3)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5452C9B-52D3-4DD5-AAEE-D72DFA8A3719}"/>
              </a:ext>
            </a:extLst>
          </p:cNvPr>
          <p:cNvSpPr txBox="1"/>
          <p:nvPr/>
        </p:nvSpPr>
        <p:spPr>
          <a:xfrm>
            <a:off x="8102209" y="6176146"/>
            <a:ext cx="17338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Judgment of Gentiles.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(Mt. 25:31-41; Joel 3:1-2, 11-14)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Judgment of Israel.  (Ex. 20:35ff)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5A6FAF4-141E-4BC6-835F-D18B39DA6A5C}"/>
              </a:ext>
            </a:extLst>
          </p:cNvPr>
          <p:cNvCxnSpPr>
            <a:cxnSpLocks/>
          </p:cNvCxnSpPr>
          <p:nvPr/>
        </p:nvCxnSpPr>
        <p:spPr>
          <a:xfrm flipH="1" flipV="1">
            <a:off x="8004507" y="6130976"/>
            <a:ext cx="97702" cy="245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652217A-56CC-4548-90BA-34B5B98F1A4B}"/>
              </a:ext>
            </a:extLst>
          </p:cNvPr>
          <p:cNvCxnSpPr>
            <a:cxnSpLocks/>
          </p:cNvCxnSpPr>
          <p:nvPr/>
        </p:nvCxnSpPr>
        <p:spPr>
          <a:xfrm flipH="1" flipV="1">
            <a:off x="7768612" y="5758147"/>
            <a:ext cx="97702" cy="245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E1CF3EBF-EF33-47A9-B258-DBBA93BEBA2C}"/>
              </a:ext>
            </a:extLst>
          </p:cNvPr>
          <p:cNvCxnSpPr>
            <a:cxnSpLocks/>
          </p:cNvCxnSpPr>
          <p:nvPr/>
        </p:nvCxnSpPr>
        <p:spPr>
          <a:xfrm flipH="1" flipV="1">
            <a:off x="7418939" y="4524001"/>
            <a:ext cx="287806" cy="701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C750E56F-B92D-41EC-B913-5A200789BCC8}"/>
              </a:ext>
            </a:extLst>
          </p:cNvPr>
          <p:cNvCxnSpPr>
            <a:cxnSpLocks/>
          </p:cNvCxnSpPr>
          <p:nvPr/>
        </p:nvCxnSpPr>
        <p:spPr>
          <a:xfrm flipH="1" flipV="1">
            <a:off x="8311802" y="4460379"/>
            <a:ext cx="17226" cy="16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9791B0DB-2582-4BBB-B2B5-B183473DB7D4}"/>
              </a:ext>
            </a:extLst>
          </p:cNvPr>
          <p:cNvSpPr txBox="1"/>
          <p:nvPr/>
        </p:nvSpPr>
        <p:spPr>
          <a:xfrm>
            <a:off x="9464469" y="5404204"/>
            <a:ext cx="138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Marriage Supper of the Lamb. (Mt. 25:13; Mt. 26:19; Lk. 14:15-16; Lk. 22:18)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DB715A5-0F79-4AE9-A6D0-6BFEC0737661}"/>
              </a:ext>
            </a:extLst>
          </p:cNvPr>
          <p:cNvSpPr txBox="1"/>
          <p:nvPr/>
        </p:nvSpPr>
        <p:spPr>
          <a:xfrm>
            <a:off x="9268931" y="4646400"/>
            <a:ext cx="1824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Jerusalem is the spiritual and political capital of the world. (Mic. 4:1-3; Zech. 2:10-13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720E2D2-A1E8-4436-A9F8-E823345DCB0B}"/>
              </a:ext>
            </a:extLst>
          </p:cNvPr>
          <p:cNvCxnSpPr>
            <a:cxnSpLocks/>
          </p:cNvCxnSpPr>
          <p:nvPr/>
        </p:nvCxnSpPr>
        <p:spPr>
          <a:xfrm flipH="1" flipV="1">
            <a:off x="8685950" y="5090392"/>
            <a:ext cx="739380" cy="683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A5230BDD-7A96-458B-8C6E-C45AC405B8AB}"/>
              </a:ext>
            </a:extLst>
          </p:cNvPr>
          <p:cNvCxnSpPr>
            <a:cxnSpLocks/>
            <a:stCxn id="118" idx="1"/>
          </p:cNvCxnSpPr>
          <p:nvPr/>
        </p:nvCxnSpPr>
        <p:spPr>
          <a:xfrm flipH="1" flipV="1">
            <a:off x="9083665" y="4486389"/>
            <a:ext cx="185266" cy="437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F790076E-3F76-4639-AB5B-E259271880D0}"/>
              </a:ext>
            </a:extLst>
          </p:cNvPr>
          <p:cNvCxnSpPr>
            <a:cxnSpLocks/>
          </p:cNvCxnSpPr>
          <p:nvPr/>
        </p:nvCxnSpPr>
        <p:spPr>
          <a:xfrm>
            <a:off x="4414299" y="2989723"/>
            <a:ext cx="0" cy="13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Icon&#10;&#10;Description automatically generated">
            <a:extLst>
              <a:ext uri="{FF2B5EF4-FFF2-40B4-BE49-F238E27FC236}">
                <a16:creationId xmlns:a16="http://schemas.microsoft.com/office/drawing/2014/main" id="{58192C72-92AE-45A1-A965-E01F7EE2BC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794" y="4013154"/>
            <a:ext cx="389420" cy="38942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9A0FDA19-7A59-4F22-81FA-F786994B6C3D}"/>
              </a:ext>
            </a:extLst>
          </p:cNvPr>
          <p:cNvSpPr txBox="1"/>
          <p:nvPr/>
        </p:nvSpPr>
        <p:spPr>
          <a:xfrm>
            <a:off x="2236614" y="3360641"/>
            <a:ext cx="8029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noProof="0" dirty="0">
                <a:solidFill>
                  <a:prstClr val="black"/>
                </a:solidFill>
                <a:latin typeface="Calibri" panose="020F0502020204030204"/>
              </a:rPr>
              <a:t>First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Horseman Start to Ride(Rev 6:1-2)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6BF8060-44A2-4952-A178-0FDA2936CEE4}"/>
              </a:ext>
            </a:extLst>
          </p:cNvPr>
          <p:cNvCxnSpPr>
            <a:cxnSpLocks/>
          </p:cNvCxnSpPr>
          <p:nvPr/>
        </p:nvCxnSpPr>
        <p:spPr>
          <a:xfrm>
            <a:off x="2790425" y="3814359"/>
            <a:ext cx="558710" cy="433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98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0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41" grpId="0"/>
      <p:bldP spid="44" grpId="0"/>
      <p:bldP spid="2" grpId="0"/>
      <p:bldP spid="12" grpId="0"/>
      <p:bldP spid="28" grpId="0"/>
      <p:bldP spid="47" grpId="0"/>
      <p:bldP spid="48" grpId="0"/>
      <p:bldP spid="49" grpId="0"/>
      <p:bldP spid="50" grpId="0"/>
      <p:bldP spid="59" grpId="0"/>
      <p:bldP spid="62" grpId="0"/>
      <p:bldP spid="63" grpId="0"/>
      <p:bldP spid="68" grpId="0"/>
      <p:bldP spid="69" grpId="0"/>
      <p:bldP spid="71" grpId="0"/>
      <p:bldP spid="78" grpId="0"/>
      <p:bldP spid="80" grpId="0"/>
      <p:bldP spid="81" grpId="0"/>
      <p:bldP spid="82" grpId="0"/>
      <p:bldP spid="105" grpId="0"/>
      <p:bldP spid="106" grpId="0"/>
      <p:bldP spid="107" grpId="0"/>
      <p:bldP spid="108" grpId="0"/>
      <p:bldP spid="117" grpId="0"/>
      <p:bldP spid="118" grpId="0"/>
      <p:bldP spid="8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589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Silcott</dc:creator>
  <cp:lastModifiedBy>Florence Baptist Church</cp:lastModifiedBy>
  <cp:revision>14</cp:revision>
  <dcterms:created xsi:type="dcterms:W3CDTF">2021-04-26T14:35:44Z</dcterms:created>
  <dcterms:modified xsi:type="dcterms:W3CDTF">2022-07-17T01:54:42Z</dcterms:modified>
</cp:coreProperties>
</file>