
<file path=[Content_Types].xml><?xml version="1.0" encoding="utf-8"?>
<Types xmlns="http://schemas.openxmlformats.org/package/2006/content-types">
  <Default Extension="emf" ContentType="image/x-emf"/>
  <Default Extension="jfif" ContentType="image/pn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ebp" ContentType="image/p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fif"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6" r:id="rId3"/>
    <p:sldId id="256" r:id="rId4"/>
    <p:sldId id="257" r:id="rId5"/>
    <p:sldId id="261" r:id="rId6"/>
    <p:sldId id="260" r:id="rId7"/>
    <p:sldId id="267" r:id="rId8"/>
    <p:sldId id="301" r:id="rId9"/>
    <p:sldId id="265" r:id="rId10"/>
    <p:sldId id="297" r:id="rId11"/>
    <p:sldId id="298" r:id="rId12"/>
    <p:sldId id="299" r:id="rId13"/>
    <p:sldId id="300" r:id="rId14"/>
    <p:sldId id="291" r:id="rId15"/>
    <p:sldId id="275" r:id="rId16"/>
    <p:sldId id="259" r:id="rId17"/>
    <p:sldId id="274" r:id="rId18"/>
    <p:sldId id="293" r:id="rId19"/>
    <p:sldId id="292" r:id="rId20"/>
    <p:sldId id="289" r:id="rId21"/>
    <p:sldId id="286"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Ealy" initials="ME" lastIdx="0" clrIdx="0">
    <p:extLst>
      <p:ext uri="{19B8F6BF-5375-455C-9EA6-DF929625EA0E}">
        <p15:presenceInfo xmlns:p15="http://schemas.microsoft.com/office/powerpoint/2012/main" userId="97ae935621e9ca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1F497D"/>
    <a:srgbClr val="000000"/>
    <a:srgbClr val="D7D7D7"/>
    <a:srgbClr val="002060"/>
    <a:srgbClr val="EEEEE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p:scale>
          <a:sx n="67" d="100"/>
          <a:sy n="67" d="100"/>
        </p:scale>
        <p:origin x="48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22600-9B3A-439E-8876-377EE278236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1897CA8-901D-4330-9FE6-681FF3308912}">
      <dgm:prSet phldrT="[Text]" custT="1"/>
      <dgm:spPr>
        <a:solidFill>
          <a:schemeClr val="accent1">
            <a:lumMod val="50000"/>
          </a:schemeClr>
        </a:solidFill>
      </dgm:spPr>
      <dgm:t>
        <a:bodyPr/>
        <a:lstStyle/>
        <a:p>
          <a:r>
            <a:rPr lang="en-US" sz="1800" dirty="0">
              <a:solidFill>
                <a:schemeClr val="bg1"/>
              </a:solidFill>
            </a:rPr>
            <a:t>Hospitality Group OKC –Portfolio </a:t>
          </a:r>
        </a:p>
      </dgm:t>
    </dgm:pt>
    <dgm:pt modelId="{C9E81D6F-F1FC-47A9-96D6-0E38AA7B42F7}" type="parTrans" cxnId="{7056CA07-5B39-42D8-9E2A-76480A5EAE2D}">
      <dgm:prSet/>
      <dgm:spPr/>
      <dgm:t>
        <a:bodyPr/>
        <a:lstStyle/>
        <a:p>
          <a:endParaRPr lang="en-US"/>
        </a:p>
      </dgm:t>
    </dgm:pt>
    <dgm:pt modelId="{75CC5104-DF74-4E15-984B-FFDE89A96313}" type="sibTrans" cxnId="{7056CA07-5B39-42D8-9E2A-76480A5EAE2D}">
      <dgm:prSet/>
      <dgm:spPr/>
      <dgm:t>
        <a:bodyPr/>
        <a:lstStyle/>
        <a:p>
          <a:endParaRPr lang="en-US"/>
        </a:p>
      </dgm:t>
    </dgm:pt>
    <dgm:pt modelId="{C469B82E-C452-49C5-AE44-8EA138F8E220}">
      <dgm:prSet phldrT="[Text]" custT="1"/>
      <dgm:spPr>
        <a:solidFill>
          <a:schemeClr val="accent1">
            <a:lumMod val="50000"/>
          </a:schemeClr>
        </a:solidFill>
      </dgm:spPr>
      <dgm:t>
        <a:bodyPr/>
        <a:lstStyle/>
        <a:p>
          <a:pPr>
            <a:buNone/>
          </a:pPr>
          <a:r>
            <a:rPr lang="en-US" sz="1800" b="1" dirty="0"/>
            <a:t>The Hospitality Group</a:t>
          </a:r>
        </a:p>
        <a:p>
          <a:pPr>
            <a:buNone/>
          </a:pPr>
          <a:r>
            <a:rPr lang="en-US" sz="1800" b="1" dirty="0"/>
            <a:t>(Developers)</a:t>
          </a:r>
        </a:p>
      </dgm:t>
    </dgm:pt>
    <dgm:pt modelId="{70710DF5-0CF6-41FB-866C-3B9963299F8E}" type="parTrans" cxnId="{742648E8-62D0-49B1-BEAC-2B0F29555630}">
      <dgm:prSet/>
      <dgm:spPr/>
      <dgm:t>
        <a:bodyPr/>
        <a:lstStyle/>
        <a:p>
          <a:endParaRPr lang="en-US"/>
        </a:p>
      </dgm:t>
    </dgm:pt>
    <dgm:pt modelId="{501631F7-82B2-4D53-9BB2-6BA82D919B88}" type="sibTrans" cxnId="{742648E8-62D0-49B1-BEAC-2B0F29555630}">
      <dgm:prSet/>
      <dgm:spPr/>
      <dgm:t>
        <a:bodyPr/>
        <a:lstStyle/>
        <a:p>
          <a:endParaRPr lang="en-US"/>
        </a:p>
      </dgm:t>
    </dgm:pt>
    <dgm:pt modelId="{E511D355-DC1D-4D70-9102-A0E99513FF70}">
      <dgm:prSet phldrT="[Text]" custT="1"/>
      <dgm:spPr>
        <a:solidFill>
          <a:schemeClr val="accent1">
            <a:lumMod val="50000"/>
          </a:schemeClr>
        </a:solidFill>
      </dgm:spPr>
      <dgm:t>
        <a:bodyPr/>
        <a:lstStyle/>
        <a:p>
          <a:r>
            <a:rPr lang="en-US" sz="3400" dirty="0"/>
            <a:t>Investors, LP</a:t>
          </a:r>
        </a:p>
        <a:p>
          <a:r>
            <a:rPr lang="en-US" sz="2000" dirty="0"/>
            <a:t>(Investor Capital)</a:t>
          </a:r>
        </a:p>
        <a:p>
          <a:endParaRPr lang="en-US" sz="2000" dirty="0"/>
        </a:p>
      </dgm:t>
    </dgm:pt>
    <dgm:pt modelId="{9EE8C252-9BD3-43F1-AA5E-357169684041}" type="parTrans" cxnId="{EBAD1EF8-2EB7-45CF-A895-C93FE9818E9F}">
      <dgm:prSet/>
      <dgm:spPr/>
      <dgm:t>
        <a:bodyPr/>
        <a:lstStyle/>
        <a:p>
          <a:endParaRPr lang="en-US"/>
        </a:p>
      </dgm:t>
    </dgm:pt>
    <dgm:pt modelId="{303270CF-1643-40F6-8F1A-D7D454501AAE}" type="sibTrans" cxnId="{EBAD1EF8-2EB7-45CF-A895-C93FE9818E9F}">
      <dgm:prSet/>
      <dgm:spPr/>
      <dgm:t>
        <a:bodyPr/>
        <a:lstStyle/>
        <a:p>
          <a:endParaRPr lang="en-US"/>
        </a:p>
      </dgm:t>
    </dgm:pt>
    <dgm:pt modelId="{C6DDE28C-2259-4B9A-A2F1-92973680044C}" type="pres">
      <dgm:prSet presAssocID="{4F522600-9B3A-439E-8876-377EE278236D}" presName="hierChild1" presStyleCnt="0">
        <dgm:presLayoutVars>
          <dgm:orgChart val="1"/>
          <dgm:chPref val="1"/>
          <dgm:dir/>
          <dgm:animOne val="branch"/>
          <dgm:animLvl val="lvl"/>
          <dgm:resizeHandles/>
        </dgm:presLayoutVars>
      </dgm:prSet>
      <dgm:spPr/>
    </dgm:pt>
    <dgm:pt modelId="{2F0F8D66-BE86-478E-85E6-03070204EBC1}" type="pres">
      <dgm:prSet presAssocID="{B1897CA8-901D-4330-9FE6-681FF3308912}" presName="hierRoot1" presStyleCnt="0">
        <dgm:presLayoutVars>
          <dgm:hierBranch val="init"/>
        </dgm:presLayoutVars>
      </dgm:prSet>
      <dgm:spPr/>
    </dgm:pt>
    <dgm:pt modelId="{4A185E66-E433-477C-A5BB-AD1AAB3D3ED0}" type="pres">
      <dgm:prSet presAssocID="{B1897CA8-901D-4330-9FE6-681FF3308912}" presName="rootComposite1" presStyleCnt="0"/>
      <dgm:spPr/>
    </dgm:pt>
    <dgm:pt modelId="{E55E5F87-FB4B-40D3-994C-9BF3085127BE}" type="pres">
      <dgm:prSet presAssocID="{B1897CA8-901D-4330-9FE6-681FF3308912}" presName="rootText1" presStyleLbl="node0" presStyleIdx="0" presStyleCnt="1" custLinFactNeighborY="2069">
        <dgm:presLayoutVars>
          <dgm:chPref val="3"/>
        </dgm:presLayoutVars>
      </dgm:prSet>
      <dgm:spPr/>
    </dgm:pt>
    <dgm:pt modelId="{EBFC7EF7-2640-4630-BEDF-685CECF6DA98}" type="pres">
      <dgm:prSet presAssocID="{B1897CA8-901D-4330-9FE6-681FF3308912}" presName="rootConnector1" presStyleLbl="node1" presStyleIdx="0" presStyleCnt="0"/>
      <dgm:spPr/>
    </dgm:pt>
    <dgm:pt modelId="{220BF6C3-032E-4565-838C-43FF3F58E41C}" type="pres">
      <dgm:prSet presAssocID="{B1897CA8-901D-4330-9FE6-681FF3308912}" presName="hierChild2" presStyleCnt="0"/>
      <dgm:spPr/>
    </dgm:pt>
    <dgm:pt modelId="{E256BF2C-C8E3-4227-86D1-D156FC2D8546}" type="pres">
      <dgm:prSet presAssocID="{70710DF5-0CF6-41FB-866C-3B9963299F8E}" presName="Name37" presStyleLbl="parChTrans1D2" presStyleIdx="0" presStyleCnt="2"/>
      <dgm:spPr/>
    </dgm:pt>
    <dgm:pt modelId="{D58E91A3-59AB-4423-B34B-742321309EE3}" type="pres">
      <dgm:prSet presAssocID="{C469B82E-C452-49C5-AE44-8EA138F8E220}" presName="hierRoot2" presStyleCnt="0">
        <dgm:presLayoutVars>
          <dgm:hierBranch val="init"/>
        </dgm:presLayoutVars>
      </dgm:prSet>
      <dgm:spPr/>
    </dgm:pt>
    <dgm:pt modelId="{46F7DE79-3DF6-4DFA-9418-344B2883712E}" type="pres">
      <dgm:prSet presAssocID="{C469B82E-C452-49C5-AE44-8EA138F8E220}" presName="rootComposite" presStyleCnt="0"/>
      <dgm:spPr/>
    </dgm:pt>
    <dgm:pt modelId="{03154949-82E0-4ED6-9900-BAF7B98702EF}" type="pres">
      <dgm:prSet presAssocID="{C469B82E-C452-49C5-AE44-8EA138F8E220}" presName="rootText" presStyleLbl="node2" presStyleIdx="0" presStyleCnt="2" custScaleY="90886" custLinFactNeighborX="-6085" custLinFactNeighborY="6982">
        <dgm:presLayoutVars>
          <dgm:chPref val="3"/>
        </dgm:presLayoutVars>
      </dgm:prSet>
      <dgm:spPr/>
    </dgm:pt>
    <dgm:pt modelId="{22AE53E4-610E-4B3C-B31C-1B92E07B1054}" type="pres">
      <dgm:prSet presAssocID="{C469B82E-C452-49C5-AE44-8EA138F8E220}" presName="rootConnector" presStyleLbl="node2" presStyleIdx="0" presStyleCnt="2"/>
      <dgm:spPr/>
    </dgm:pt>
    <dgm:pt modelId="{E52A72FF-96A3-4C42-801D-054F274CC606}" type="pres">
      <dgm:prSet presAssocID="{C469B82E-C452-49C5-AE44-8EA138F8E220}" presName="hierChild4" presStyleCnt="0"/>
      <dgm:spPr/>
    </dgm:pt>
    <dgm:pt modelId="{CB0BC0BF-D835-4C50-A11A-1A5F019D48A3}" type="pres">
      <dgm:prSet presAssocID="{C469B82E-C452-49C5-AE44-8EA138F8E220}" presName="hierChild5" presStyleCnt="0"/>
      <dgm:spPr/>
    </dgm:pt>
    <dgm:pt modelId="{78C207A9-D36A-4481-97C3-7F7C949216FE}" type="pres">
      <dgm:prSet presAssocID="{9EE8C252-9BD3-43F1-AA5E-357169684041}" presName="Name37" presStyleLbl="parChTrans1D2" presStyleIdx="1" presStyleCnt="2"/>
      <dgm:spPr/>
    </dgm:pt>
    <dgm:pt modelId="{2BA45BE3-3C61-412B-8FEF-AFCD3715006C}" type="pres">
      <dgm:prSet presAssocID="{E511D355-DC1D-4D70-9102-A0E99513FF70}" presName="hierRoot2" presStyleCnt="0">
        <dgm:presLayoutVars>
          <dgm:hierBranch val="init"/>
        </dgm:presLayoutVars>
      </dgm:prSet>
      <dgm:spPr/>
    </dgm:pt>
    <dgm:pt modelId="{1F882720-9627-4D05-BC30-A435B98DC3B5}" type="pres">
      <dgm:prSet presAssocID="{E511D355-DC1D-4D70-9102-A0E99513FF70}" presName="rootComposite" presStyleCnt="0"/>
      <dgm:spPr/>
    </dgm:pt>
    <dgm:pt modelId="{9FD2810F-339E-420B-BD59-37DE0B920431}" type="pres">
      <dgm:prSet presAssocID="{E511D355-DC1D-4D70-9102-A0E99513FF70}" presName="rootText" presStyleLbl="node2" presStyleIdx="1" presStyleCnt="2" custScaleY="92084" custLinFactNeighborX="-611" custLinFactNeighborY="5098">
        <dgm:presLayoutVars>
          <dgm:chPref val="3"/>
        </dgm:presLayoutVars>
      </dgm:prSet>
      <dgm:spPr/>
    </dgm:pt>
    <dgm:pt modelId="{E5CCA809-526C-4E8B-BB7A-C0786BC0DC43}" type="pres">
      <dgm:prSet presAssocID="{E511D355-DC1D-4D70-9102-A0E99513FF70}" presName="rootConnector" presStyleLbl="node2" presStyleIdx="1" presStyleCnt="2"/>
      <dgm:spPr/>
    </dgm:pt>
    <dgm:pt modelId="{4D568A32-E5EE-4494-AA58-635839FF6514}" type="pres">
      <dgm:prSet presAssocID="{E511D355-DC1D-4D70-9102-A0E99513FF70}" presName="hierChild4" presStyleCnt="0"/>
      <dgm:spPr/>
    </dgm:pt>
    <dgm:pt modelId="{68BFF1FE-AFCA-4F72-81DD-CB7F74813F66}" type="pres">
      <dgm:prSet presAssocID="{E511D355-DC1D-4D70-9102-A0E99513FF70}" presName="hierChild5" presStyleCnt="0"/>
      <dgm:spPr/>
    </dgm:pt>
    <dgm:pt modelId="{C2F6F3B3-1A52-40BA-AD7C-DA8934C9DA19}" type="pres">
      <dgm:prSet presAssocID="{B1897CA8-901D-4330-9FE6-681FF3308912}" presName="hierChild3" presStyleCnt="0"/>
      <dgm:spPr/>
    </dgm:pt>
  </dgm:ptLst>
  <dgm:cxnLst>
    <dgm:cxn modelId="{7056CA07-5B39-42D8-9E2A-76480A5EAE2D}" srcId="{4F522600-9B3A-439E-8876-377EE278236D}" destId="{B1897CA8-901D-4330-9FE6-681FF3308912}" srcOrd="0" destOrd="0" parTransId="{C9E81D6F-F1FC-47A9-96D6-0E38AA7B42F7}" sibTransId="{75CC5104-DF74-4E15-984B-FFDE89A96313}"/>
    <dgm:cxn modelId="{BC12EA0A-809E-4118-BC56-BD39C1758BB2}" type="presOf" srcId="{C469B82E-C452-49C5-AE44-8EA138F8E220}" destId="{22AE53E4-610E-4B3C-B31C-1B92E07B1054}" srcOrd="1" destOrd="0" presId="urn:microsoft.com/office/officeart/2005/8/layout/orgChart1"/>
    <dgm:cxn modelId="{E805F31C-2024-403D-91B7-9844F7308C9F}" type="presOf" srcId="{B1897CA8-901D-4330-9FE6-681FF3308912}" destId="{EBFC7EF7-2640-4630-BEDF-685CECF6DA98}" srcOrd="1" destOrd="0" presId="urn:microsoft.com/office/officeart/2005/8/layout/orgChart1"/>
    <dgm:cxn modelId="{4A1EB460-1D82-4F75-8016-9B0694EE476F}" type="presOf" srcId="{9EE8C252-9BD3-43F1-AA5E-357169684041}" destId="{78C207A9-D36A-4481-97C3-7F7C949216FE}" srcOrd="0" destOrd="0" presId="urn:microsoft.com/office/officeart/2005/8/layout/orgChart1"/>
    <dgm:cxn modelId="{5C252E51-D907-4181-9BF2-8406A261BE2C}" type="presOf" srcId="{E511D355-DC1D-4D70-9102-A0E99513FF70}" destId="{E5CCA809-526C-4E8B-BB7A-C0786BC0DC43}" srcOrd="1" destOrd="0" presId="urn:microsoft.com/office/officeart/2005/8/layout/orgChart1"/>
    <dgm:cxn modelId="{52521C52-333A-4B8F-B085-FA0DC19A0774}" type="presOf" srcId="{4F522600-9B3A-439E-8876-377EE278236D}" destId="{C6DDE28C-2259-4B9A-A2F1-92973680044C}" srcOrd="0" destOrd="0" presId="urn:microsoft.com/office/officeart/2005/8/layout/orgChart1"/>
    <dgm:cxn modelId="{0962DC8F-005F-4FE4-9904-384BCC2DA067}" type="presOf" srcId="{70710DF5-0CF6-41FB-866C-3B9963299F8E}" destId="{E256BF2C-C8E3-4227-86D1-D156FC2D8546}" srcOrd="0" destOrd="0" presId="urn:microsoft.com/office/officeart/2005/8/layout/orgChart1"/>
    <dgm:cxn modelId="{A24B52AB-4DED-406D-AE60-09A88FD7AC5F}" type="presOf" srcId="{E511D355-DC1D-4D70-9102-A0E99513FF70}" destId="{9FD2810F-339E-420B-BD59-37DE0B920431}" srcOrd="0" destOrd="0" presId="urn:microsoft.com/office/officeart/2005/8/layout/orgChart1"/>
    <dgm:cxn modelId="{742648E8-62D0-49B1-BEAC-2B0F29555630}" srcId="{B1897CA8-901D-4330-9FE6-681FF3308912}" destId="{C469B82E-C452-49C5-AE44-8EA138F8E220}" srcOrd="0" destOrd="0" parTransId="{70710DF5-0CF6-41FB-866C-3B9963299F8E}" sibTransId="{501631F7-82B2-4D53-9BB2-6BA82D919B88}"/>
    <dgm:cxn modelId="{EE49F2F6-4739-49B9-B07B-AC1038B47152}" type="presOf" srcId="{B1897CA8-901D-4330-9FE6-681FF3308912}" destId="{E55E5F87-FB4B-40D3-994C-9BF3085127BE}" srcOrd="0" destOrd="0" presId="urn:microsoft.com/office/officeart/2005/8/layout/orgChart1"/>
    <dgm:cxn modelId="{EBAD1EF8-2EB7-45CF-A895-C93FE9818E9F}" srcId="{B1897CA8-901D-4330-9FE6-681FF3308912}" destId="{E511D355-DC1D-4D70-9102-A0E99513FF70}" srcOrd="1" destOrd="0" parTransId="{9EE8C252-9BD3-43F1-AA5E-357169684041}" sibTransId="{303270CF-1643-40F6-8F1A-D7D454501AAE}"/>
    <dgm:cxn modelId="{B025A3FB-6149-4EC9-AFB9-4224455F8EE7}" type="presOf" srcId="{C469B82E-C452-49C5-AE44-8EA138F8E220}" destId="{03154949-82E0-4ED6-9900-BAF7B98702EF}" srcOrd="0" destOrd="0" presId="urn:microsoft.com/office/officeart/2005/8/layout/orgChart1"/>
    <dgm:cxn modelId="{0A8F7D58-87B1-4678-AC28-2F0E3F40C0C5}" type="presParOf" srcId="{C6DDE28C-2259-4B9A-A2F1-92973680044C}" destId="{2F0F8D66-BE86-478E-85E6-03070204EBC1}" srcOrd="0" destOrd="0" presId="urn:microsoft.com/office/officeart/2005/8/layout/orgChart1"/>
    <dgm:cxn modelId="{9C3F2346-1C20-4B35-8893-F313DE86CCE7}" type="presParOf" srcId="{2F0F8D66-BE86-478E-85E6-03070204EBC1}" destId="{4A185E66-E433-477C-A5BB-AD1AAB3D3ED0}" srcOrd="0" destOrd="0" presId="urn:microsoft.com/office/officeart/2005/8/layout/orgChart1"/>
    <dgm:cxn modelId="{F5AC42E9-40A5-4A5F-AA19-E191739236C7}" type="presParOf" srcId="{4A185E66-E433-477C-A5BB-AD1AAB3D3ED0}" destId="{E55E5F87-FB4B-40D3-994C-9BF3085127BE}" srcOrd="0" destOrd="0" presId="urn:microsoft.com/office/officeart/2005/8/layout/orgChart1"/>
    <dgm:cxn modelId="{ED217E5B-C625-4180-8A3A-5E5299EBDF5D}" type="presParOf" srcId="{4A185E66-E433-477C-A5BB-AD1AAB3D3ED0}" destId="{EBFC7EF7-2640-4630-BEDF-685CECF6DA98}" srcOrd="1" destOrd="0" presId="urn:microsoft.com/office/officeart/2005/8/layout/orgChart1"/>
    <dgm:cxn modelId="{5E4B5A08-929F-448A-B964-725257F9FEE5}" type="presParOf" srcId="{2F0F8D66-BE86-478E-85E6-03070204EBC1}" destId="{220BF6C3-032E-4565-838C-43FF3F58E41C}" srcOrd="1" destOrd="0" presId="urn:microsoft.com/office/officeart/2005/8/layout/orgChart1"/>
    <dgm:cxn modelId="{ACE9047C-E781-4BA3-80B8-298F4BBF6EB0}" type="presParOf" srcId="{220BF6C3-032E-4565-838C-43FF3F58E41C}" destId="{E256BF2C-C8E3-4227-86D1-D156FC2D8546}" srcOrd="0" destOrd="0" presId="urn:microsoft.com/office/officeart/2005/8/layout/orgChart1"/>
    <dgm:cxn modelId="{A35BE98F-927A-44D9-AA8C-4BD22F7F30FE}" type="presParOf" srcId="{220BF6C3-032E-4565-838C-43FF3F58E41C}" destId="{D58E91A3-59AB-4423-B34B-742321309EE3}" srcOrd="1" destOrd="0" presId="urn:microsoft.com/office/officeart/2005/8/layout/orgChart1"/>
    <dgm:cxn modelId="{78998BD5-17CC-4858-853B-81B5DD35432D}" type="presParOf" srcId="{D58E91A3-59AB-4423-B34B-742321309EE3}" destId="{46F7DE79-3DF6-4DFA-9418-344B2883712E}" srcOrd="0" destOrd="0" presId="urn:microsoft.com/office/officeart/2005/8/layout/orgChart1"/>
    <dgm:cxn modelId="{98D3ECD0-4E6D-48D4-B174-9E56A83DCF8E}" type="presParOf" srcId="{46F7DE79-3DF6-4DFA-9418-344B2883712E}" destId="{03154949-82E0-4ED6-9900-BAF7B98702EF}" srcOrd="0" destOrd="0" presId="urn:microsoft.com/office/officeart/2005/8/layout/orgChart1"/>
    <dgm:cxn modelId="{C5C07F75-F057-4DBE-94E9-7F80ED270229}" type="presParOf" srcId="{46F7DE79-3DF6-4DFA-9418-344B2883712E}" destId="{22AE53E4-610E-4B3C-B31C-1B92E07B1054}" srcOrd="1" destOrd="0" presId="urn:microsoft.com/office/officeart/2005/8/layout/orgChart1"/>
    <dgm:cxn modelId="{7EBCB57E-C584-44ED-AB3E-81A90BA41A47}" type="presParOf" srcId="{D58E91A3-59AB-4423-B34B-742321309EE3}" destId="{E52A72FF-96A3-4C42-801D-054F274CC606}" srcOrd="1" destOrd="0" presId="urn:microsoft.com/office/officeart/2005/8/layout/orgChart1"/>
    <dgm:cxn modelId="{0145F50E-4E2B-4944-8621-3AE24852693A}" type="presParOf" srcId="{D58E91A3-59AB-4423-B34B-742321309EE3}" destId="{CB0BC0BF-D835-4C50-A11A-1A5F019D48A3}" srcOrd="2" destOrd="0" presId="urn:microsoft.com/office/officeart/2005/8/layout/orgChart1"/>
    <dgm:cxn modelId="{1ACEB10E-F84D-4C94-8EC0-E3C765F2E069}" type="presParOf" srcId="{220BF6C3-032E-4565-838C-43FF3F58E41C}" destId="{78C207A9-D36A-4481-97C3-7F7C949216FE}" srcOrd="2" destOrd="0" presId="urn:microsoft.com/office/officeart/2005/8/layout/orgChart1"/>
    <dgm:cxn modelId="{027EA8AA-8E62-4F23-90A1-52E10ADB5D28}" type="presParOf" srcId="{220BF6C3-032E-4565-838C-43FF3F58E41C}" destId="{2BA45BE3-3C61-412B-8FEF-AFCD3715006C}" srcOrd="3" destOrd="0" presId="urn:microsoft.com/office/officeart/2005/8/layout/orgChart1"/>
    <dgm:cxn modelId="{C3AA1641-418C-4C9C-83BA-5A0B0694F78C}" type="presParOf" srcId="{2BA45BE3-3C61-412B-8FEF-AFCD3715006C}" destId="{1F882720-9627-4D05-BC30-A435B98DC3B5}" srcOrd="0" destOrd="0" presId="urn:microsoft.com/office/officeart/2005/8/layout/orgChart1"/>
    <dgm:cxn modelId="{2B6D59FC-E218-42EC-980E-176801BCA968}" type="presParOf" srcId="{1F882720-9627-4D05-BC30-A435B98DC3B5}" destId="{9FD2810F-339E-420B-BD59-37DE0B920431}" srcOrd="0" destOrd="0" presId="urn:microsoft.com/office/officeart/2005/8/layout/orgChart1"/>
    <dgm:cxn modelId="{06208801-3A28-44C5-BC0D-F8BDBC5FB76B}" type="presParOf" srcId="{1F882720-9627-4D05-BC30-A435B98DC3B5}" destId="{E5CCA809-526C-4E8B-BB7A-C0786BC0DC43}" srcOrd="1" destOrd="0" presId="urn:microsoft.com/office/officeart/2005/8/layout/orgChart1"/>
    <dgm:cxn modelId="{9A3DC336-1FE7-406A-9530-22C9D85AB3D8}" type="presParOf" srcId="{2BA45BE3-3C61-412B-8FEF-AFCD3715006C}" destId="{4D568A32-E5EE-4494-AA58-635839FF6514}" srcOrd="1" destOrd="0" presId="urn:microsoft.com/office/officeart/2005/8/layout/orgChart1"/>
    <dgm:cxn modelId="{D826B647-9929-410A-8463-E7904FC4F2FC}" type="presParOf" srcId="{2BA45BE3-3C61-412B-8FEF-AFCD3715006C}" destId="{68BFF1FE-AFCA-4F72-81DD-CB7F74813F66}" srcOrd="2" destOrd="0" presId="urn:microsoft.com/office/officeart/2005/8/layout/orgChart1"/>
    <dgm:cxn modelId="{27BC40ED-6B2A-44F6-B18C-9FCECCC8A8DB}" type="presParOf" srcId="{2F0F8D66-BE86-478E-85E6-03070204EBC1}" destId="{C2F6F3B3-1A52-40BA-AD7C-DA8934C9DA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207A9-D36A-4481-97C3-7F7C949216FE}">
      <dsp:nvSpPr>
        <dsp:cNvPr id="0" name=""/>
        <dsp:cNvSpPr/>
      </dsp:nvSpPr>
      <dsp:spPr>
        <a:xfrm>
          <a:off x="5257800" y="1897459"/>
          <a:ext cx="2225562" cy="742890"/>
        </a:xfrm>
        <a:custGeom>
          <a:avLst/>
          <a:gdLst/>
          <a:ahLst/>
          <a:cxnLst/>
          <a:rect l="0" t="0" r="0" b="0"/>
          <a:pathLst>
            <a:path>
              <a:moveTo>
                <a:pt x="0" y="0"/>
              </a:moveTo>
              <a:lnTo>
                <a:pt x="0" y="352695"/>
              </a:lnTo>
              <a:lnTo>
                <a:pt x="2225562" y="352695"/>
              </a:lnTo>
              <a:lnTo>
                <a:pt x="2225562" y="742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6BF2C-C8E3-4227-86D1-D156FC2D8546}">
      <dsp:nvSpPr>
        <dsp:cNvPr id="0" name=""/>
        <dsp:cNvSpPr/>
      </dsp:nvSpPr>
      <dsp:spPr>
        <a:xfrm>
          <a:off x="2783404" y="1897459"/>
          <a:ext cx="2474395" cy="765150"/>
        </a:xfrm>
        <a:custGeom>
          <a:avLst/>
          <a:gdLst/>
          <a:ahLst/>
          <a:cxnLst/>
          <a:rect l="0" t="0" r="0" b="0"/>
          <a:pathLst>
            <a:path>
              <a:moveTo>
                <a:pt x="2474395" y="0"/>
              </a:moveTo>
              <a:lnTo>
                <a:pt x="2474395" y="374955"/>
              </a:lnTo>
              <a:lnTo>
                <a:pt x="0" y="374955"/>
              </a:lnTo>
              <a:lnTo>
                <a:pt x="0" y="765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E5F87-FB4B-40D3-994C-9BF3085127BE}">
      <dsp:nvSpPr>
        <dsp:cNvPr id="0" name=""/>
        <dsp:cNvSpPr/>
      </dsp:nvSpPr>
      <dsp:spPr>
        <a:xfrm>
          <a:off x="3399727" y="39387"/>
          <a:ext cx="3716145" cy="1858072"/>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Hospitality Group OKC –Portfolio </a:t>
          </a:r>
        </a:p>
      </dsp:txBody>
      <dsp:txXfrm>
        <a:off x="3399727" y="39387"/>
        <a:ext cx="3716145" cy="1858072"/>
      </dsp:txXfrm>
    </dsp:sp>
    <dsp:sp modelId="{03154949-82E0-4ED6-9900-BAF7B98702EF}">
      <dsp:nvSpPr>
        <dsp:cNvPr id="0" name=""/>
        <dsp:cNvSpPr/>
      </dsp:nvSpPr>
      <dsp:spPr>
        <a:xfrm>
          <a:off x="925332" y="2662610"/>
          <a:ext cx="3716145" cy="168872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The Hospitality Group</a:t>
          </a:r>
        </a:p>
        <a:p>
          <a:pPr marL="0" lvl="0" indent="0" algn="ctr" defTabSz="800100">
            <a:lnSpc>
              <a:spcPct val="90000"/>
            </a:lnSpc>
            <a:spcBef>
              <a:spcPct val="0"/>
            </a:spcBef>
            <a:spcAft>
              <a:spcPct val="35000"/>
            </a:spcAft>
            <a:buNone/>
          </a:pPr>
          <a:r>
            <a:rPr lang="en-US" sz="1800" b="1" kern="1200" dirty="0"/>
            <a:t>(Developers)</a:t>
          </a:r>
        </a:p>
      </dsp:txBody>
      <dsp:txXfrm>
        <a:off x="925332" y="2662610"/>
        <a:ext cx="3716145" cy="1688727"/>
      </dsp:txXfrm>
    </dsp:sp>
    <dsp:sp modelId="{9FD2810F-339E-420B-BD59-37DE0B920431}">
      <dsp:nvSpPr>
        <dsp:cNvPr id="0" name=""/>
        <dsp:cNvSpPr/>
      </dsp:nvSpPr>
      <dsp:spPr>
        <a:xfrm>
          <a:off x="5625289" y="2640350"/>
          <a:ext cx="3716145" cy="171098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Investors, LP</a:t>
          </a:r>
        </a:p>
        <a:p>
          <a:pPr marL="0" lvl="0" indent="0" algn="ctr" defTabSz="1511300">
            <a:lnSpc>
              <a:spcPct val="90000"/>
            </a:lnSpc>
            <a:spcBef>
              <a:spcPct val="0"/>
            </a:spcBef>
            <a:spcAft>
              <a:spcPct val="35000"/>
            </a:spcAft>
            <a:buNone/>
          </a:pPr>
          <a:r>
            <a:rPr lang="en-US" sz="2000" kern="1200" dirty="0"/>
            <a:t>(Investor Capital)</a:t>
          </a:r>
        </a:p>
        <a:p>
          <a:pPr marL="0" lvl="0" indent="0" algn="ctr" defTabSz="1511300">
            <a:lnSpc>
              <a:spcPct val="90000"/>
            </a:lnSpc>
            <a:spcBef>
              <a:spcPct val="0"/>
            </a:spcBef>
            <a:spcAft>
              <a:spcPct val="35000"/>
            </a:spcAft>
            <a:buNone/>
          </a:pPr>
          <a:endParaRPr lang="en-US" sz="2000" kern="1200" dirty="0"/>
        </a:p>
      </dsp:txBody>
      <dsp:txXfrm>
        <a:off x="5625289" y="2640350"/>
        <a:ext cx="3716145" cy="17109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E61C-18AB-47EC-B653-708803F36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DA2A14-C67E-40CD-98A8-159F51717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34736-5A69-4853-9370-01640859FBB3}"/>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FA86ED2E-422B-4B04-9D94-3A015FA20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7DBB2-5257-4D51-AFB6-871D508BFB52}"/>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366804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A920-1A6D-4EB1-AC44-144C7429F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B3ED4-ED66-47E6-A459-941016E7C2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B9B2C-1269-48B6-B708-4D0B85D6C888}"/>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A686A3E2-EA89-4F3F-82DE-BF1032DAA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80CFF-AAD0-464B-BAB7-BDBEADBDC165}"/>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12367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004CB-F8C9-4BF7-AF0F-42FAB0380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60C78B-3459-4C1A-9708-44E4B383B7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78346-BBBC-48C3-9D64-D61C9E72944E}"/>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5CDA2A22-53F5-49CD-BAB9-710A1E2A5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30339-9D7C-4CF9-BCEB-98F9179A7EA1}"/>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281196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B76B-701D-4108-B9AD-01199BE2B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0EA05-B4CA-48DD-8C3A-F58CCEE3B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4CD92-D39E-4220-9951-E3D1C7C420C3}"/>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4219313E-ADCA-4E60-8CB0-CB1C5D03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86D6F-39CC-4343-BA15-619BB01278AB}"/>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35121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8F07-4946-402D-BF84-D8376953C3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A0BD85-F830-4AF3-87DD-AD044408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014A2B-DA20-40AC-809C-4B3C96D5040C}"/>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69C72933-3168-4FC9-AD1C-DADB53DC3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42E81-44D0-42BF-8A36-DE7985E99078}"/>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19433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5B2E-B821-407D-BD67-70DFEB195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E8A38-C61C-4F6A-8EC2-99B2EC6D1F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8B00D-8788-4AE6-AD7A-DD1C987FFB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C65DB-3FC2-445D-9100-4BC763582E0F}"/>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6" name="Footer Placeholder 5">
            <a:extLst>
              <a:ext uri="{FF2B5EF4-FFF2-40B4-BE49-F238E27FC236}">
                <a16:creationId xmlns:a16="http://schemas.microsoft.com/office/drawing/2014/main" id="{D7FEFFDC-3D8D-45E5-A420-D5096BD61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5B37D-D689-4737-9275-9FFBDCDFB9B6}"/>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119206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16F9-9D9C-4EBE-9285-28F6CB876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D925D-1316-4D8F-A850-04BBA1597C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302B2F-2DC2-41C1-9672-32A44FC18E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099B0-C59E-4920-B8FD-DAB9D33B0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216F23-6D00-4894-A66E-AF5B8E7C75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64095-9F37-470D-9052-034B76D7ACBB}"/>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8" name="Footer Placeholder 7">
            <a:extLst>
              <a:ext uri="{FF2B5EF4-FFF2-40B4-BE49-F238E27FC236}">
                <a16:creationId xmlns:a16="http://schemas.microsoft.com/office/drawing/2014/main" id="{CC013D45-9CC1-4FF0-9EF3-8EF6AB3C8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C59EC-96DB-4441-8F13-78E4D323CEA8}"/>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24679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D045-7FE1-4B3F-911D-13BDF64295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753A05-5EA7-4A81-9BDC-0A2046B17AA2}"/>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4" name="Footer Placeholder 3">
            <a:extLst>
              <a:ext uri="{FF2B5EF4-FFF2-40B4-BE49-F238E27FC236}">
                <a16:creationId xmlns:a16="http://schemas.microsoft.com/office/drawing/2014/main" id="{DBAB1A3E-2C14-476E-AC3D-43AB86700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0C895B-FF31-40F8-9722-8156D27EB013}"/>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112561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7F35E-186E-4A60-A277-95C79D9798E4}"/>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3" name="Footer Placeholder 2">
            <a:extLst>
              <a:ext uri="{FF2B5EF4-FFF2-40B4-BE49-F238E27FC236}">
                <a16:creationId xmlns:a16="http://schemas.microsoft.com/office/drawing/2014/main" id="{8228A0F3-1D48-4EDC-85F6-CC22FF3EF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752EA-A553-4AC5-B0A3-575EF2CD87FE}"/>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402249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E013-E93C-467F-A08B-2803C5790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D1D1CB-9325-4CE5-B514-21D50B960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1D4D7-3167-4A60-8BA1-872468F75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B92548-8C8E-4BA8-83EF-E72B6DD76A90}"/>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6" name="Footer Placeholder 5">
            <a:extLst>
              <a:ext uri="{FF2B5EF4-FFF2-40B4-BE49-F238E27FC236}">
                <a16:creationId xmlns:a16="http://schemas.microsoft.com/office/drawing/2014/main" id="{FEEC4835-98E6-4CE8-8AA0-5C361A10A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587EB-94D7-4C93-B38F-BD0F21F9E6BB}"/>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396980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CA80-8E72-4463-ADB7-7C1BD8B31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A125C-1606-48C6-A01E-2711633B6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62919-9073-4278-8830-2612A673B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F1EB5-7837-4598-BA0A-2E28350A88B3}"/>
              </a:ext>
            </a:extLst>
          </p:cNvPr>
          <p:cNvSpPr>
            <a:spLocks noGrp="1"/>
          </p:cNvSpPr>
          <p:nvPr>
            <p:ph type="dt" sz="half" idx="10"/>
          </p:nvPr>
        </p:nvSpPr>
        <p:spPr/>
        <p:txBody>
          <a:bodyPr/>
          <a:lstStyle/>
          <a:p>
            <a:fld id="{88080811-5E77-4E88-9280-271599CCCCD7}" type="datetimeFigureOut">
              <a:rPr lang="en-US" smtClean="0"/>
              <a:t>9/11/2020</a:t>
            </a:fld>
            <a:endParaRPr lang="en-US"/>
          </a:p>
        </p:txBody>
      </p:sp>
      <p:sp>
        <p:nvSpPr>
          <p:cNvPr id="6" name="Footer Placeholder 5">
            <a:extLst>
              <a:ext uri="{FF2B5EF4-FFF2-40B4-BE49-F238E27FC236}">
                <a16:creationId xmlns:a16="http://schemas.microsoft.com/office/drawing/2014/main" id="{A84147A6-800E-45A3-83B5-EA239ED34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E43DB-ABE8-4B03-B220-447010A724D1}"/>
              </a:ext>
            </a:extLst>
          </p:cNvPr>
          <p:cNvSpPr>
            <a:spLocks noGrp="1"/>
          </p:cNvSpPr>
          <p:nvPr>
            <p:ph type="sldNum" sz="quarter" idx="12"/>
          </p:nvPr>
        </p:nvSpPr>
        <p:spPr/>
        <p:txBody>
          <a:bodyPr/>
          <a:lstStyle/>
          <a:p>
            <a:fld id="{715AA05A-165F-4A95-A38C-6D7F1E1D92EB}" type="slidenum">
              <a:rPr lang="en-US" smtClean="0"/>
              <a:t>‹#›</a:t>
            </a:fld>
            <a:endParaRPr lang="en-US"/>
          </a:p>
        </p:txBody>
      </p:sp>
    </p:spTree>
    <p:extLst>
      <p:ext uri="{BB962C8B-B14F-4D97-AF65-F5344CB8AC3E}">
        <p14:creationId xmlns:p14="http://schemas.microsoft.com/office/powerpoint/2010/main" val="3524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FEA16-4B7E-42DF-9D76-74B6B636A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E2C3C-E5A3-4F59-BE0C-CBBC5E68D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75287-72A9-4DFA-B465-1741A035C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80811-5E77-4E88-9280-271599CCCCD7}" type="datetimeFigureOut">
              <a:rPr lang="en-US" smtClean="0"/>
              <a:t>9/11/2020</a:t>
            </a:fld>
            <a:endParaRPr lang="en-US"/>
          </a:p>
        </p:txBody>
      </p:sp>
      <p:sp>
        <p:nvSpPr>
          <p:cNvPr id="5" name="Footer Placeholder 4">
            <a:extLst>
              <a:ext uri="{FF2B5EF4-FFF2-40B4-BE49-F238E27FC236}">
                <a16:creationId xmlns:a16="http://schemas.microsoft.com/office/drawing/2014/main" id="{BE83813D-F441-40E3-9EEB-784CD0E2C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0D533-2152-4FDF-A38D-B632D427E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AA05A-165F-4A95-A38C-6D7F1E1D92EB}" type="slidenum">
              <a:rPr lang="en-US" smtClean="0"/>
              <a:t>‹#›</a:t>
            </a:fld>
            <a:endParaRPr lang="en-US"/>
          </a:p>
        </p:txBody>
      </p:sp>
    </p:spTree>
    <p:extLst>
      <p:ext uri="{BB962C8B-B14F-4D97-AF65-F5344CB8AC3E}">
        <p14:creationId xmlns:p14="http://schemas.microsoft.com/office/powerpoint/2010/main" val="198854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9E9FCF2-4DB0-4C28-AF46-2A814D525FD4}"/>
              </a:ext>
            </a:extLst>
          </p:cNvPr>
          <p:cNvCxnSpPr/>
          <p:nvPr/>
        </p:nvCxnSpPr>
        <p:spPr>
          <a:xfrm>
            <a:off x="1258657" y="4113785"/>
            <a:ext cx="93639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45F6D1-32AD-4F9E-A18C-689FD98D5767}"/>
              </a:ext>
            </a:extLst>
          </p:cNvPr>
          <p:cNvSpPr txBox="1"/>
          <p:nvPr/>
        </p:nvSpPr>
        <p:spPr>
          <a:xfrm>
            <a:off x="1376313" y="4542527"/>
            <a:ext cx="4911366" cy="1569660"/>
          </a:xfrm>
          <a:prstGeom prst="rect">
            <a:avLst/>
          </a:prstGeom>
          <a:noFill/>
        </p:spPr>
        <p:txBody>
          <a:bodyPr wrap="square" rtlCol="0">
            <a:spAutoFit/>
          </a:bodyPr>
          <a:lstStyle/>
          <a:p>
            <a:r>
              <a:rPr lang="en-US" sz="3600" dirty="0">
                <a:solidFill>
                  <a:schemeClr val="accent3">
                    <a:lumMod val="75000"/>
                  </a:schemeClr>
                </a:solidFill>
              </a:rPr>
              <a:t>THE HOSPITALITY GROUP </a:t>
            </a:r>
            <a:r>
              <a:rPr lang="en-US" sz="2000" dirty="0">
                <a:solidFill>
                  <a:schemeClr val="accent1">
                    <a:lumMod val="50000"/>
                  </a:schemeClr>
                </a:solidFill>
              </a:rPr>
              <a:t>INVESTMENT OPPORTUNITY</a:t>
            </a:r>
          </a:p>
          <a:p>
            <a:r>
              <a:rPr lang="en-US" sz="2000" dirty="0">
                <a:solidFill>
                  <a:schemeClr val="accent6">
                    <a:lumMod val="50000"/>
                  </a:schemeClr>
                </a:solidFill>
                <a:cs typeface="Aharoni" panose="02010803020104030203" pitchFamily="2" charset="-79"/>
              </a:rPr>
              <a:t>Home 2 Suites</a:t>
            </a:r>
          </a:p>
          <a:p>
            <a:r>
              <a:rPr lang="en-US" sz="2000" dirty="0">
                <a:solidFill>
                  <a:schemeClr val="accent6">
                    <a:lumMod val="50000"/>
                  </a:schemeClr>
                </a:solidFill>
                <a:cs typeface="Aharoni" panose="02010803020104030203" pitchFamily="2" charset="-79"/>
              </a:rPr>
              <a:t>El Reno, Oklahoma (Oklahoma City)</a:t>
            </a:r>
          </a:p>
        </p:txBody>
      </p:sp>
      <p:pic>
        <p:nvPicPr>
          <p:cNvPr id="9" name="Picture 8">
            <a:extLst>
              <a:ext uri="{FF2B5EF4-FFF2-40B4-BE49-F238E27FC236}">
                <a16:creationId xmlns:a16="http://schemas.microsoft.com/office/drawing/2014/main" id="{835448C2-0C81-4C68-82A0-C08F301C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705" y="268368"/>
            <a:ext cx="9310255" cy="3564479"/>
          </a:xfrm>
          <a:prstGeom prst="rect">
            <a:avLst/>
          </a:prstGeom>
        </p:spPr>
      </p:pic>
    </p:spTree>
    <p:extLst>
      <p:ext uri="{BB962C8B-B14F-4D97-AF65-F5344CB8AC3E}">
        <p14:creationId xmlns:p14="http://schemas.microsoft.com/office/powerpoint/2010/main" val="258150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2B-3D45-4BE9-92C5-369DA673987C}"/>
              </a:ext>
            </a:extLst>
          </p:cNvPr>
          <p:cNvSpPr>
            <a:spLocks noGrp="1"/>
          </p:cNvSpPr>
          <p:nvPr>
            <p:ph type="title"/>
          </p:nvPr>
        </p:nvSpPr>
        <p:spPr>
          <a:xfrm>
            <a:off x="178777" y="444777"/>
            <a:ext cx="10515600" cy="1325563"/>
          </a:xfrm>
        </p:spPr>
        <p:txBody>
          <a:bodyPr/>
          <a:lstStyle/>
          <a:p>
            <a:r>
              <a:rPr lang="en-US" dirty="0">
                <a:solidFill>
                  <a:schemeClr val="accent6">
                    <a:lumMod val="75000"/>
                  </a:schemeClr>
                </a:solidFill>
              </a:rPr>
              <a:t>Investments Terms</a:t>
            </a:r>
          </a:p>
        </p:txBody>
      </p:sp>
      <p:sp>
        <p:nvSpPr>
          <p:cNvPr id="9" name="Rectangle 8">
            <a:extLst>
              <a:ext uri="{FF2B5EF4-FFF2-40B4-BE49-F238E27FC236}">
                <a16:creationId xmlns:a16="http://schemas.microsoft.com/office/drawing/2014/main" id="{78848158-CF8A-4126-8046-D19803B02D89}"/>
              </a:ext>
            </a:extLst>
          </p:cNvPr>
          <p:cNvSpPr/>
          <p:nvPr/>
        </p:nvSpPr>
        <p:spPr>
          <a:xfrm>
            <a:off x="219540" y="1456441"/>
            <a:ext cx="2189286" cy="308226"/>
          </a:xfrm>
          <a:prstGeom prst="rect">
            <a:avLst/>
          </a:prstGeom>
        </p:spPr>
        <p:txBody>
          <a:bodyPr wrap="square">
            <a:spAutoFit/>
          </a:bodyPr>
          <a:lstStyle/>
          <a:p>
            <a:pPr marL="457200" marR="0">
              <a:lnSpc>
                <a:spcPts val="1405"/>
              </a:lnSpc>
              <a:spcBef>
                <a:spcPts val="0"/>
              </a:spcBef>
              <a:spcAft>
                <a:spcPts val="0"/>
              </a:spcAft>
            </a:pPr>
            <a:r>
              <a:rPr lang="en-US" sz="2400" spc="60" dirty="0">
                <a:solidFill>
                  <a:schemeClr val="tx2"/>
                </a:solidFill>
                <a:ea typeface="Lucida Sans" panose="020B0602030504020204" pitchFamily="34" charset="0"/>
                <a:cs typeface="Lucida Sans" panose="020B0602030504020204" pitchFamily="34" charset="0"/>
              </a:rPr>
              <a:t>Deal Terms</a:t>
            </a:r>
            <a:endParaRPr lang="en-US" sz="2400" dirty="0">
              <a:solidFill>
                <a:schemeClr val="tx2"/>
              </a:solidFill>
              <a:ea typeface="Lucida Sans" panose="020B0602030504020204" pitchFamily="34" charset="0"/>
              <a:cs typeface="Lucida Sans" panose="020B0602030504020204" pitchFamily="34" charset="0"/>
            </a:endParaRPr>
          </a:p>
        </p:txBody>
      </p:sp>
      <p:cxnSp>
        <p:nvCxnSpPr>
          <p:cNvPr id="11" name="Straight Connector 10">
            <a:extLst>
              <a:ext uri="{FF2B5EF4-FFF2-40B4-BE49-F238E27FC236}">
                <a16:creationId xmlns:a16="http://schemas.microsoft.com/office/drawing/2014/main" id="{2B1D5644-377D-41AA-A429-7FD0D9946CC2}"/>
              </a:ext>
            </a:extLst>
          </p:cNvPr>
          <p:cNvCxnSpPr>
            <a:cxnSpLocks/>
          </p:cNvCxnSpPr>
          <p:nvPr/>
        </p:nvCxnSpPr>
        <p:spPr>
          <a:xfrm flipV="1">
            <a:off x="290146" y="621207"/>
            <a:ext cx="11368454" cy="139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673ADBF-5B33-4C30-847F-42A11DAFCBB9}"/>
              </a:ext>
            </a:extLst>
          </p:cNvPr>
          <p:cNvGraphicFramePr>
            <a:graphicFrameLocks noGrp="1"/>
          </p:cNvGraphicFramePr>
          <p:nvPr>
            <p:extLst>
              <p:ext uri="{D42A27DB-BD31-4B8C-83A1-F6EECF244321}">
                <p14:modId xmlns:p14="http://schemas.microsoft.com/office/powerpoint/2010/main" val="636821746"/>
              </p:ext>
            </p:extLst>
          </p:nvPr>
        </p:nvGraphicFramePr>
        <p:xfrm>
          <a:off x="735134" y="1859301"/>
          <a:ext cx="4733254" cy="1489754"/>
        </p:xfrm>
        <a:graphic>
          <a:graphicData uri="http://schemas.openxmlformats.org/drawingml/2006/table">
            <a:tbl>
              <a:tblPr/>
              <a:tblGrid>
                <a:gridCol w="2027067">
                  <a:extLst>
                    <a:ext uri="{9D8B030D-6E8A-4147-A177-3AD203B41FA5}">
                      <a16:colId xmlns:a16="http://schemas.microsoft.com/office/drawing/2014/main" val="1560738322"/>
                    </a:ext>
                  </a:extLst>
                </a:gridCol>
                <a:gridCol w="2706187">
                  <a:extLst>
                    <a:ext uri="{9D8B030D-6E8A-4147-A177-3AD203B41FA5}">
                      <a16:colId xmlns:a16="http://schemas.microsoft.com/office/drawing/2014/main" val="3345067345"/>
                    </a:ext>
                  </a:extLst>
                </a:gridCol>
              </a:tblGrid>
              <a:tr h="294258">
                <a:tc>
                  <a:txBody>
                    <a:bodyPr/>
                    <a:lstStyle/>
                    <a:p>
                      <a:pPr algn="l" fontAlgn="b"/>
                      <a:r>
                        <a:rPr lang="en-US" sz="1400" b="0" i="0" u="none" strike="noStrike" dirty="0">
                          <a:solidFill>
                            <a:schemeClr val="tx1"/>
                          </a:solidFill>
                          <a:effectLst/>
                          <a:latin typeface="+mn-lt"/>
                        </a:rPr>
                        <a:t>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$962,500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44024959"/>
                  </a:ext>
                </a:extLst>
              </a:tr>
              <a:tr h="294258">
                <a:tc>
                  <a:txBody>
                    <a:bodyPr/>
                    <a:lstStyle/>
                    <a:p>
                      <a:pPr algn="l" fontAlgn="b"/>
                      <a:r>
                        <a:rPr lang="en-US" sz="1400" b="0" i="0" u="none" strike="noStrike" dirty="0">
                          <a:solidFill>
                            <a:schemeClr val="tx1"/>
                          </a:solidFill>
                          <a:effectLst/>
                          <a:latin typeface="+mn-lt"/>
                        </a:rPr>
                        <a:t>Hotel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3.0%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72184384"/>
                  </a:ext>
                </a:extLst>
              </a:tr>
              <a:tr h="303490">
                <a:tc>
                  <a:txBody>
                    <a:bodyPr/>
                    <a:lstStyle/>
                    <a:p>
                      <a:pPr algn="l" fontAlgn="b"/>
                      <a:r>
                        <a:rPr lang="en-US" sz="1400" b="0" i="0" u="none" strike="noStrike" dirty="0">
                          <a:solidFill>
                            <a:schemeClr val="tx1"/>
                          </a:solidFill>
                          <a:effectLst/>
                          <a:latin typeface="+mn-lt"/>
                        </a:rPr>
                        <a:t>Hotel Incentive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10% of NOI excess of Budget</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061469"/>
                  </a:ext>
                </a:extLst>
              </a:tr>
              <a:tr h="303490">
                <a:tc>
                  <a:txBody>
                    <a:bodyPr/>
                    <a:lstStyle/>
                    <a:p>
                      <a:pPr algn="l" fontAlgn="b"/>
                      <a:r>
                        <a:rPr lang="en-US" sz="1400" b="0" i="0" u="none" strike="noStrike" dirty="0">
                          <a:solidFill>
                            <a:schemeClr val="tx1"/>
                          </a:solidFill>
                          <a:effectLst/>
                          <a:latin typeface="+mn-lt"/>
                        </a:rPr>
                        <a:t>Acquisition</a:t>
                      </a:r>
                      <a:r>
                        <a:rPr lang="en-US" sz="1400" b="0" i="0" u="none" strike="noStrike" baseline="0" dirty="0">
                          <a:solidFill>
                            <a:schemeClr val="tx1"/>
                          </a:solidFill>
                          <a:effectLst/>
                          <a:latin typeface="+mn-lt"/>
                        </a:rPr>
                        <a:t> Fee</a:t>
                      </a:r>
                      <a:endParaRPr lang="en-US" sz="1400" b="0" i="0" u="none" strike="noStrike" dirty="0">
                        <a:solidFill>
                          <a:schemeClr val="tx1"/>
                        </a:solidFill>
                        <a:effectLst/>
                        <a:latin typeface="+mn-lt"/>
                      </a:endParaRP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1.5% of Purchase</a:t>
                      </a:r>
                      <a:r>
                        <a:rPr lang="en-US" sz="1400" b="1" i="0" u="none" strike="noStrike" baseline="0" dirty="0">
                          <a:solidFill>
                            <a:schemeClr val="tx1"/>
                          </a:solidFill>
                          <a:effectLst/>
                          <a:latin typeface="Calibri" panose="020F0502020204030204" pitchFamily="34" charset="0"/>
                        </a:rPr>
                        <a:t> Price</a:t>
                      </a:r>
                      <a:endParaRPr lang="en-US" sz="1400" b="1" i="0" u="none" strike="noStrike" dirty="0">
                        <a:solidFill>
                          <a:schemeClr val="tx1"/>
                        </a:solidFill>
                        <a:effectLst/>
                        <a:latin typeface="Calibri" panose="020F0502020204030204" pitchFamily="34" charset="0"/>
                      </a:endParaRP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57861372"/>
                  </a:ext>
                </a:extLst>
              </a:tr>
              <a:tr h="294258">
                <a:tc>
                  <a:txBody>
                    <a:bodyPr/>
                    <a:lstStyle/>
                    <a:p>
                      <a:pPr algn="l" fontAlgn="b"/>
                      <a:r>
                        <a:rPr lang="en-US" sz="1400" b="0" i="0" u="none" strike="noStrike" dirty="0">
                          <a:solidFill>
                            <a:schemeClr val="tx1"/>
                          </a:solidFill>
                          <a:effectLst/>
                          <a:latin typeface="+mn-lt"/>
                        </a:rPr>
                        <a:t>Asset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6937303"/>
                  </a:ext>
                </a:extLst>
              </a:tr>
            </a:tbl>
          </a:graphicData>
        </a:graphic>
      </p:graphicFrame>
      <p:sp>
        <p:nvSpPr>
          <p:cNvPr id="12" name="Rectangle 11">
            <a:extLst>
              <a:ext uri="{FF2B5EF4-FFF2-40B4-BE49-F238E27FC236}">
                <a16:creationId xmlns:a16="http://schemas.microsoft.com/office/drawing/2014/main" id="{92E50EE1-4126-49A5-B756-63632AD868B4}"/>
              </a:ext>
            </a:extLst>
          </p:cNvPr>
          <p:cNvSpPr/>
          <p:nvPr/>
        </p:nvSpPr>
        <p:spPr>
          <a:xfrm>
            <a:off x="83904" y="3853196"/>
            <a:ext cx="3306739" cy="271869"/>
          </a:xfrm>
          <a:prstGeom prst="rect">
            <a:avLst/>
          </a:prstGeom>
        </p:spPr>
        <p:txBody>
          <a:bodyPr wrap="none">
            <a:spAutoFit/>
          </a:bodyPr>
          <a:lstStyle/>
          <a:p>
            <a:pPr marL="457200" marR="0">
              <a:lnSpc>
                <a:spcPts val="1405"/>
              </a:lnSpc>
              <a:spcBef>
                <a:spcPts val="0"/>
              </a:spcBef>
              <a:spcAft>
                <a:spcPts val="0"/>
              </a:spcAft>
            </a:pPr>
            <a:r>
              <a:rPr lang="en-US" spc="60" dirty="0">
                <a:solidFill>
                  <a:schemeClr val="tx2"/>
                </a:solidFill>
                <a:ea typeface="Lucida Sans" panose="020B0602030504020204" pitchFamily="34" charset="0"/>
                <a:cs typeface="Lucida Sans" panose="020B0602030504020204" pitchFamily="34" charset="0"/>
              </a:rPr>
              <a:t>Investor  Cashflow   5 year</a:t>
            </a:r>
            <a:endParaRPr lang="en-US" dirty="0">
              <a:solidFill>
                <a:schemeClr val="tx2"/>
              </a:solidFill>
              <a:ea typeface="Lucida Sans" panose="020B0602030504020204" pitchFamily="34" charset="0"/>
              <a:cs typeface="Lucida Sans" panose="020B0602030504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5484556"/>
              </p:ext>
            </p:extLst>
          </p:nvPr>
        </p:nvGraphicFramePr>
        <p:xfrm>
          <a:off x="647464" y="4083559"/>
          <a:ext cx="10739940" cy="2692086"/>
        </p:xfrm>
        <a:graphic>
          <a:graphicData uri="http://schemas.openxmlformats.org/drawingml/2006/table">
            <a:tbl>
              <a:tblPr/>
              <a:tblGrid>
                <a:gridCol w="2141348">
                  <a:extLst>
                    <a:ext uri="{9D8B030D-6E8A-4147-A177-3AD203B41FA5}">
                      <a16:colId xmlns:a16="http://schemas.microsoft.com/office/drawing/2014/main" val="670407679"/>
                    </a:ext>
                  </a:extLst>
                </a:gridCol>
                <a:gridCol w="1344568">
                  <a:extLst>
                    <a:ext uri="{9D8B030D-6E8A-4147-A177-3AD203B41FA5}">
                      <a16:colId xmlns:a16="http://schemas.microsoft.com/office/drawing/2014/main" val="1346341648"/>
                    </a:ext>
                  </a:extLst>
                </a:gridCol>
                <a:gridCol w="1095573">
                  <a:extLst>
                    <a:ext uri="{9D8B030D-6E8A-4147-A177-3AD203B41FA5}">
                      <a16:colId xmlns:a16="http://schemas.microsoft.com/office/drawing/2014/main" val="2106669758"/>
                    </a:ext>
                  </a:extLst>
                </a:gridCol>
                <a:gridCol w="1261569">
                  <a:extLst>
                    <a:ext uri="{9D8B030D-6E8A-4147-A177-3AD203B41FA5}">
                      <a16:colId xmlns:a16="http://schemas.microsoft.com/office/drawing/2014/main" val="64914457"/>
                    </a:ext>
                  </a:extLst>
                </a:gridCol>
                <a:gridCol w="1178572">
                  <a:extLst>
                    <a:ext uri="{9D8B030D-6E8A-4147-A177-3AD203B41FA5}">
                      <a16:colId xmlns:a16="http://schemas.microsoft.com/office/drawing/2014/main" val="2006361570"/>
                    </a:ext>
                  </a:extLst>
                </a:gridCol>
                <a:gridCol w="1344568">
                  <a:extLst>
                    <a:ext uri="{9D8B030D-6E8A-4147-A177-3AD203B41FA5}">
                      <a16:colId xmlns:a16="http://schemas.microsoft.com/office/drawing/2014/main" val="3282413161"/>
                    </a:ext>
                  </a:extLst>
                </a:gridCol>
                <a:gridCol w="1095573">
                  <a:extLst>
                    <a:ext uri="{9D8B030D-6E8A-4147-A177-3AD203B41FA5}">
                      <a16:colId xmlns:a16="http://schemas.microsoft.com/office/drawing/2014/main" val="3460273572"/>
                    </a:ext>
                  </a:extLst>
                </a:gridCol>
                <a:gridCol w="1278169">
                  <a:extLst>
                    <a:ext uri="{9D8B030D-6E8A-4147-A177-3AD203B41FA5}">
                      <a16:colId xmlns:a16="http://schemas.microsoft.com/office/drawing/2014/main" val="4231338173"/>
                    </a:ext>
                  </a:extLst>
                </a:gridCol>
              </a:tblGrid>
              <a:tr h="189793">
                <a:tc>
                  <a:txBody>
                    <a:bodyPr/>
                    <a:lstStyle/>
                    <a:p>
                      <a:pPr algn="l" fontAlgn="b"/>
                      <a:r>
                        <a:rPr lang="en-US" sz="1100" b="1" i="1" u="none" strike="noStrike" dirty="0">
                          <a:solidFill>
                            <a:srgbClr val="FFFFFF"/>
                          </a:solidFill>
                          <a:effectLst/>
                          <a:latin typeface="Cambria" panose="02040503050406030204" pitchFamily="18" charset="0"/>
                        </a:rPr>
                        <a:t>Investor </a:t>
                      </a:r>
                      <a:r>
                        <a:rPr lang="en-US" sz="1100" b="1" i="1" u="none" strike="noStrike" dirty="0" err="1">
                          <a:solidFill>
                            <a:srgbClr val="FFFFFF"/>
                          </a:solidFill>
                          <a:effectLst/>
                          <a:latin typeface="Cambria" panose="02040503050406030204" pitchFamily="18" charset="0"/>
                        </a:rPr>
                        <a:t>Cashflow</a:t>
                      </a:r>
                      <a:endParaRPr lang="en-US" sz="1100" b="1" i="1" u="none" strike="noStrike" dirty="0">
                        <a:solidFill>
                          <a:srgbClr val="FFFFFF"/>
                        </a:solidFill>
                        <a:effectLst/>
                        <a:latin typeface="Cambria" panose="02040503050406030204" pitchFamily="18" charset="0"/>
                      </a:endParaRPr>
                    </a:p>
                  </a:txBody>
                  <a:tcPr marL="0" marR="0" marT="0" marB="0" anchor="b">
                    <a:lnL>
                      <a:noFill/>
                    </a:lnL>
                    <a:lnR>
                      <a:noFill/>
                    </a:lnR>
                    <a:lnT>
                      <a:noFill/>
                    </a:lnT>
                    <a:lnB>
                      <a:noFill/>
                    </a:lnB>
                    <a:solidFill>
                      <a:srgbClr val="1F497D"/>
                    </a:solidFill>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687443451"/>
                  </a:ext>
                </a:extLst>
              </a:tr>
              <a:tr h="189793">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dirty="0">
                          <a:solidFill>
                            <a:srgbClr val="FFFFFF"/>
                          </a:solidFill>
                          <a:effectLst/>
                          <a:latin typeface="Cambria" panose="02040503050406030204" pitchFamily="18" charset="0"/>
                        </a:rPr>
                        <a:t>Close</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1</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2</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3</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4</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5</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dirty="0">
                          <a:solidFill>
                            <a:srgbClr val="FFFFFF"/>
                          </a:solidFill>
                          <a:effectLst/>
                          <a:latin typeface="Cambria" panose="02040503050406030204" pitchFamily="18" charset="0"/>
                        </a:rPr>
                        <a:t>Total Funds</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1142117247"/>
                  </a:ext>
                </a:extLst>
              </a:tr>
              <a:tr h="195748">
                <a:tc>
                  <a:txBody>
                    <a:bodyPr/>
                    <a:lstStyle/>
                    <a:p>
                      <a:pPr algn="l" fontAlgn="b"/>
                      <a:endParaRPr lang="en-US" sz="1100" b="0" i="0" u="none" strike="noStrike">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dirty="0">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dirty="0">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1100" b="1" i="1" u="none" strike="noStrike">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1" i="1" u="none" strike="noStrike">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90154"/>
                  </a:ext>
                </a:extLst>
              </a:tr>
              <a:tr h="195748">
                <a:tc>
                  <a:txBody>
                    <a:bodyPr/>
                    <a:lstStyle/>
                    <a:p>
                      <a:pPr algn="l" fontAlgn="b"/>
                      <a:r>
                        <a:rPr lang="en-US" sz="1100" b="1" i="1" u="none" strike="noStrike">
                          <a:effectLst/>
                          <a:latin typeface="Cambria" panose="02040503050406030204" pitchFamily="18" charset="0"/>
                        </a:rPr>
                        <a:t>Initial Investment</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(962,500)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$962,500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58820086"/>
                  </a:ext>
                </a:extLst>
              </a:tr>
              <a:tr h="580543">
                <a:tc>
                  <a:txBody>
                    <a:bodyPr/>
                    <a:lstStyle/>
                    <a:p>
                      <a:pPr algn="l" fontAlgn="b"/>
                      <a:r>
                        <a:rPr lang="en-US" sz="1100" b="1" i="1" u="none" strike="noStrike">
                          <a:effectLst/>
                          <a:latin typeface="Cambria" panose="02040503050406030204" pitchFamily="18" charset="0"/>
                        </a:rPr>
                        <a:t>Project Cashflow</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 $         108,246.83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 $      132,929.98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           144,539.81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$153,425</a:t>
                      </a:r>
                    </a:p>
                  </a:txBody>
                  <a:tcPr marL="0" marR="0" marT="0" marB="0" anchor="b">
                    <a:lnL>
                      <a:noFill/>
                    </a:lnL>
                    <a:lnR>
                      <a:noFill/>
                    </a:lnR>
                    <a:lnT>
                      <a:noFill/>
                    </a:lnT>
                    <a:lnB>
                      <a:noFill/>
                    </a:lnB>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9957"/>
                  </a:ext>
                </a:extLst>
              </a:tr>
              <a:tr h="195748">
                <a:tc>
                  <a:txBody>
                    <a:bodyPr/>
                    <a:lstStyle/>
                    <a:p>
                      <a:pPr algn="l" fontAlgn="b"/>
                      <a:r>
                        <a:rPr lang="en-US" sz="1100" b="1" i="1" u="none" strike="noStrike">
                          <a:effectLst/>
                          <a:latin typeface="Cambria" panose="02040503050406030204" pitchFamily="18" charset="0"/>
                        </a:rPr>
                        <a:t>Net Sell Proceeds</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$1,538,187</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3334800"/>
                  </a:ext>
                </a:extLst>
              </a:tr>
              <a:tr h="189793">
                <a:tc>
                  <a:txBody>
                    <a:bodyPr/>
                    <a:lstStyle/>
                    <a:p>
                      <a:pPr algn="l" fontAlgn="b"/>
                      <a:r>
                        <a:rPr lang="en-US" sz="1100" b="1" i="1" u="none" strike="noStrike">
                          <a:effectLst/>
                          <a:latin typeface="Cambria" panose="02040503050406030204" pitchFamily="18" charset="0"/>
                        </a:rPr>
                        <a:t>Total</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(962,500)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$108,247</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$132,930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$144,540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$2,654,112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$3,039,828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85445498"/>
                  </a:ext>
                </a:extLst>
              </a:tr>
              <a:tr h="189793">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42086562"/>
                  </a:ext>
                </a:extLst>
              </a:tr>
              <a:tr h="195748">
                <a:tc>
                  <a:txBody>
                    <a:bodyPr/>
                    <a:lstStyle/>
                    <a:p>
                      <a:pPr algn="l" fontAlgn="b"/>
                      <a:r>
                        <a:rPr lang="en-US" sz="1100" b="1" i="1" u="none" strike="noStrike">
                          <a:effectLst/>
                          <a:latin typeface="Cambria" panose="02040503050406030204" pitchFamily="18" charset="0"/>
                        </a:rPr>
                        <a:t>Targeted Cash Return</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11.25%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13.81%</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15.02%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15.94%</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8530281"/>
                  </a:ext>
                </a:extLst>
              </a:tr>
              <a:tr h="189793">
                <a:tc>
                  <a:txBody>
                    <a:bodyPr/>
                    <a:lstStyle/>
                    <a:p>
                      <a:pPr algn="l" fontAlgn="b"/>
                      <a:r>
                        <a:rPr lang="en-US" sz="1100" b="1" i="1" u="none" strike="noStrike">
                          <a:effectLst/>
                          <a:latin typeface="Cambria" panose="02040503050406030204" pitchFamily="18" charset="0"/>
                        </a:rPr>
                        <a:t>Targeted Avg Cash Return</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11.20%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80248752"/>
                  </a:ext>
                </a:extLst>
              </a:tr>
              <a:tr h="189793">
                <a:tc>
                  <a:txBody>
                    <a:bodyPr/>
                    <a:lstStyle/>
                    <a:p>
                      <a:pPr algn="l" fontAlgn="b"/>
                      <a:r>
                        <a:rPr lang="en-US" sz="1100" b="1" i="1" u="none" strike="noStrike">
                          <a:effectLst/>
                          <a:latin typeface="Cambria" panose="02040503050406030204" pitchFamily="18" charset="0"/>
                        </a:rPr>
                        <a:t>Target Investor IRR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27.80%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60626006"/>
                  </a:ext>
                </a:extLst>
              </a:tr>
              <a:tr h="189793">
                <a:tc>
                  <a:txBody>
                    <a:bodyPr/>
                    <a:lstStyle/>
                    <a:p>
                      <a:pPr algn="l" fontAlgn="b"/>
                      <a:r>
                        <a:rPr lang="en-US" sz="1100" b="1" i="1" u="none" strike="noStrike">
                          <a:effectLst/>
                          <a:latin typeface="Cambria" panose="02040503050406030204" pitchFamily="18" charset="0"/>
                        </a:rPr>
                        <a:t>Equity Mutiplier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3.16</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41556571"/>
                  </a:ext>
                </a:extLst>
              </a:tr>
            </a:tbl>
          </a:graphicData>
        </a:graphic>
      </p:graphicFrame>
    </p:spTree>
    <p:extLst>
      <p:ext uri="{BB962C8B-B14F-4D97-AF65-F5344CB8AC3E}">
        <p14:creationId xmlns:p14="http://schemas.microsoft.com/office/powerpoint/2010/main" val="160992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2B-3D45-4BE9-92C5-369DA673987C}"/>
              </a:ext>
            </a:extLst>
          </p:cNvPr>
          <p:cNvSpPr>
            <a:spLocks noGrp="1"/>
          </p:cNvSpPr>
          <p:nvPr>
            <p:ph type="title"/>
          </p:nvPr>
        </p:nvSpPr>
        <p:spPr>
          <a:xfrm>
            <a:off x="178777" y="444777"/>
            <a:ext cx="10515600" cy="1325563"/>
          </a:xfrm>
        </p:spPr>
        <p:txBody>
          <a:bodyPr/>
          <a:lstStyle/>
          <a:p>
            <a:r>
              <a:rPr lang="en-US" dirty="0">
                <a:solidFill>
                  <a:schemeClr val="accent2">
                    <a:lumMod val="75000"/>
                  </a:schemeClr>
                </a:solidFill>
              </a:rPr>
              <a:t>Investments Terms</a:t>
            </a:r>
          </a:p>
        </p:txBody>
      </p:sp>
      <p:sp>
        <p:nvSpPr>
          <p:cNvPr id="9" name="Rectangle 8">
            <a:extLst>
              <a:ext uri="{FF2B5EF4-FFF2-40B4-BE49-F238E27FC236}">
                <a16:creationId xmlns:a16="http://schemas.microsoft.com/office/drawing/2014/main" id="{78848158-CF8A-4126-8046-D19803B02D89}"/>
              </a:ext>
            </a:extLst>
          </p:cNvPr>
          <p:cNvSpPr/>
          <p:nvPr/>
        </p:nvSpPr>
        <p:spPr>
          <a:xfrm>
            <a:off x="219540" y="1456441"/>
            <a:ext cx="2189286" cy="308226"/>
          </a:xfrm>
          <a:prstGeom prst="rect">
            <a:avLst/>
          </a:prstGeom>
        </p:spPr>
        <p:txBody>
          <a:bodyPr wrap="square">
            <a:spAutoFit/>
          </a:bodyPr>
          <a:lstStyle/>
          <a:p>
            <a:pPr marL="457200" marR="0">
              <a:lnSpc>
                <a:spcPts val="1405"/>
              </a:lnSpc>
              <a:spcBef>
                <a:spcPts val="0"/>
              </a:spcBef>
              <a:spcAft>
                <a:spcPts val="0"/>
              </a:spcAft>
            </a:pPr>
            <a:r>
              <a:rPr lang="en-US" sz="2400" spc="60" dirty="0">
                <a:solidFill>
                  <a:schemeClr val="tx2"/>
                </a:solidFill>
                <a:ea typeface="Lucida Sans" panose="020B0602030504020204" pitchFamily="34" charset="0"/>
                <a:cs typeface="Lucida Sans" panose="020B0602030504020204" pitchFamily="34" charset="0"/>
              </a:rPr>
              <a:t>Deal Terms</a:t>
            </a:r>
            <a:endParaRPr lang="en-US" sz="2400" dirty="0">
              <a:solidFill>
                <a:schemeClr val="tx2"/>
              </a:solidFill>
              <a:ea typeface="Lucida Sans" panose="020B0602030504020204" pitchFamily="34" charset="0"/>
              <a:cs typeface="Lucida Sans" panose="020B0602030504020204" pitchFamily="34" charset="0"/>
            </a:endParaRPr>
          </a:p>
        </p:txBody>
      </p:sp>
      <p:cxnSp>
        <p:nvCxnSpPr>
          <p:cNvPr id="11" name="Straight Connector 10">
            <a:extLst>
              <a:ext uri="{FF2B5EF4-FFF2-40B4-BE49-F238E27FC236}">
                <a16:creationId xmlns:a16="http://schemas.microsoft.com/office/drawing/2014/main" id="{2B1D5644-377D-41AA-A429-7FD0D9946CC2}"/>
              </a:ext>
            </a:extLst>
          </p:cNvPr>
          <p:cNvCxnSpPr>
            <a:cxnSpLocks/>
          </p:cNvCxnSpPr>
          <p:nvPr/>
        </p:nvCxnSpPr>
        <p:spPr>
          <a:xfrm flipV="1">
            <a:off x="290146" y="621207"/>
            <a:ext cx="11368454" cy="1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EB882E-6AFE-456E-B477-D7BFCF1CB465}"/>
              </a:ext>
            </a:extLst>
          </p:cNvPr>
          <p:cNvSpPr/>
          <p:nvPr/>
        </p:nvSpPr>
        <p:spPr>
          <a:xfrm>
            <a:off x="195935" y="3784609"/>
            <a:ext cx="5522859" cy="287899"/>
          </a:xfrm>
          <a:prstGeom prst="rect">
            <a:avLst/>
          </a:prstGeom>
        </p:spPr>
        <p:txBody>
          <a:bodyPr wrap="none">
            <a:spAutoFit/>
          </a:bodyPr>
          <a:lstStyle/>
          <a:p>
            <a:pPr marL="457200" marR="0">
              <a:lnSpc>
                <a:spcPts val="1405"/>
              </a:lnSpc>
              <a:spcBef>
                <a:spcPts val="0"/>
              </a:spcBef>
              <a:spcAft>
                <a:spcPts val="0"/>
              </a:spcAft>
            </a:pPr>
            <a:r>
              <a:rPr lang="en-US" spc="60" dirty="0">
                <a:solidFill>
                  <a:schemeClr val="accent6">
                    <a:lumMod val="75000"/>
                  </a:schemeClr>
                </a:solidFill>
                <a:ea typeface="Lucida Sans" panose="020B0602030504020204" pitchFamily="34" charset="0"/>
                <a:cs typeface="Lucida Sans" panose="020B0602030504020204" pitchFamily="34" charset="0"/>
              </a:rPr>
              <a:t>Net Distributions of a $50,000 Initial Investment</a:t>
            </a:r>
            <a:endParaRPr lang="en-US" dirty="0">
              <a:solidFill>
                <a:schemeClr val="accent6">
                  <a:lumMod val="75000"/>
                </a:schemeClr>
              </a:solidFill>
              <a:ea typeface="Lucida Sans" panose="020B0602030504020204" pitchFamily="34" charset="0"/>
              <a:cs typeface="Lucida Sans" panose="020B0602030504020204" pitchFamily="34" charset="0"/>
            </a:endParaRPr>
          </a:p>
        </p:txBody>
      </p:sp>
      <p:graphicFrame>
        <p:nvGraphicFramePr>
          <p:cNvPr id="13" name="Table 12">
            <a:extLst>
              <a:ext uri="{FF2B5EF4-FFF2-40B4-BE49-F238E27FC236}">
                <a16:creationId xmlns:a16="http://schemas.microsoft.com/office/drawing/2014/main" id="{665EB8F7-B78F-4BD4-8210-E2A7A9E3F743}"/>
              </a:ext>
            </a:extLst>
          </p:cNvPr>
          <p:cNvGraphicFramePr>
            <a:graphicFrameLocks noGrp="1"/>
          </p:cNvGraphicFramePr>
          <p:nvPr>
            <p:extLst>
              <p:ext uri="{D42A27DB-BD31-4B8C-83A1-F6EECF244321}">
                <p14:modId xmlns:p14="http://schemas.microsoft.com/office/powerpoint/2010/main" val="3206455693"/>
              </p:ext>
            </p:extLst>
          </p:nvPr>
        </p:nvGraphicFramePr>
        <p:xfrm>
          <a:off x="6096000" y="1859301"/>
          <a:ext cx="4987635" cy="1186423"/>
        </p:xfrm>
        <a:graphic>
          <a:graphicData uri="http://schemas.openxmlformats.org/drawingml/2006/table">
            <a:tbl>
              <a:tblPr/>
              <a:tblGrid>
                <a:gridCol w="2039672">
                  <a:extLst>
                    <a:ext uri="{9D8B030D-6E8A-4147-A177-3AD203B41FA5}">
                      <a16:colId xmlns:a16="http://schemas.microsoft.com/office/drawing/2014/main" val="3391961961"/>
                    </a:ext>
                  </a:extLst>
                </a:gridCol>
                <a:gridCol w="2947963">
                  <a:extLst>
                    <a:ext uri="{9D8B030D-6E8A-4147-A177-3AD203B41FA5}">
                      <a16:colId xmlns:a16="http://schemas.microsoft.com/office/drawing/2014/main" val="1612880051"/>
                    </a:ext>
                  </a:extLst>
                </a:gridCol>
              </a:tblGrid>
              <a:tr h="299938">
                <a:tc>
                  <a:txBody>
                    <a:bodyPr/>
                    <a:lstStyle/>
                    <a:p>
                      <a:pPr algn="l" fontAlgn="b"/>
                      <a:r>
                        <a:rPr lang="en-US" sz="1600" b="0" i="0" u="none" strike="noStrike" dirty="0">
                          <a:solidFill>
                            <a:srgbClr val="FFFFFF"/>
                          </a:solidFill>
                          <a:effectLst/>
                          <a:latin typeface="Arial" panose="020B0604020202020204" pitchFamily="34" charset="0"/>
                        </a:rPr>
                        <a:t> </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tc>
                  <a:txBody>
                    <a:bodyPr/>
                    <a:lstStyle/>
                    <a:p>
                      <a:pPr algn="ctr" fontAlgn="b"/>
                      <a:r>
                        <a:rPr lang="en-US" sz="1600" b="0" i="0" u="none" strike="noStrike" dirty="0">
                          <a:solidFill>
                            <a:srgbClr val="FFFFFF"/>
                          </a:solidFill>
                          <a:effectLst/>
                          <a:latin typeface="Calibri" panose="020F0502020204030204" pitchFamily="34" charset="0"/>
                        </a:rPr>
                        <a:t>Purchase</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extLst>
                  <a:ext uri="{0D108BD9-81ED-4DB2-BD59-A6C34878D82A}">
                    <a16:rowId xmlns:a16="http://schemas.microsoft.com/office/drawing/2014/main" val="3053732318"/>
                  </a:ext>
                </a:extLst>
              </a:tr>
              <a:tr h="299553">
                <a:tc>
                  <a:txBody>
                    <a:bodyPr/>
                    <a:lstStyle/>
                    <a:p>
                      <a:pPr algn="l" fontAlgn="b"/>
                      <a:r>
                        <a:rPr lang="en-US" sz="1600" b="0" i="0" u="none" strike="noStrike" dirty="0">
                          <a:effectLst/>
                          <a:latin typeface="Calibri" panose="020F0502020204030204" pitchFamily="34" charset="0"/>
                        </a:rPr>
                        <a:t>Total Equity Required</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$962,500 </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39691455"/>
                  </a:ext>
                </a:extLst>
              </a:tr>
              <a:tr h="287379">
                <a:tc>
                  <a:txBody>
                    <a:bodyPr/>
                    <a:lstStyle/>
                    <a:p>
                      <a:pPr algn="l" fontAlgn="b"/>
                      <a:r>
                        <a:rPr lang="en-US" sz="1600" b="0" i="0" u="none" strike="noStrike" dirty="0">
                          <a:effectLst/>
                          <a:latin typeface="Calibri" panose="020F0502020204030204" pitchFamily="34" charset="0"/>
                        </a:rPr>
                        <a:t>Illustrative 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$50,000 </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44939268"/>
                  </a:ext>
                </a:extLst>
              </a:tr>
              <a:tr h="299553">
                <a:tc>
                  <a:txBody>
                    <a:bodyPr/>
                    <a:lstStyle/>
                    <a:p>
                      <a:pPr algn="l" fontAlgn="b"/>
                      <a:r>
                        <a:rPr lang="en-US" sz="1600" b="0" i="0" u="none" strike="noStrike" dirty="0">
                          <a:effectLst/>
                          <a:latin typeface="Calibri" panose="020F0502020204030204" pitchFamily="34" charset="0"/>
                        </a:rPr>
                        <a:t>Illustrative LP % of Total</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5.19%</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60325736"/>
                  </a:ext>
                </a:extLst>
              </a:tr>
            </a:tbl>
          </a:graphicData>
        </a:graphic>
      </p:graphicFrame>
      <p:sp>
        <p:nvSpPr>
          <p:cNvPr id="8" name="Rectangle 7">
            <a:extLst>
              <a:ext uri="{FF2B5EF4-FFF2-40B4-BE49-F238E27FC236}">
                <a16:creationId xmlns:a16="http://schemas.microsoft.com/office/drawing/2014/main" id="{CE827BE4-0FF0-45C6-869E-AB2A884289E2}"/>
              </a:ext>
            </a:extLst>
          </p:cNvPr>
          <p:cNvSpPr/>
          <p:nvPr/>
        </p:nvSpPr>
        <p:spPr>
          <a:xfrm>
            <a:off x="5541817" y="1322623"/>
            <a:ext cx="6096000" cy="442044"/>
          </a:xfrm>
          <a:prstGeom prst="rect">
            <a:avLst/>
          </a:prstGeom>
        </p:spPr>
        <p:txBody>
          <a:bodyPr>
            <a:spAutoFit/>
          </a:bodyPr>
          <a:lstStyle/>
          <a:p>
            <a:pPr marL="457200" lvl="0">
              <a:lnSpc>
                <a:spcPts val="1405"/>
              </a:lnSpc>
            </a:pPr>
            <a:r>
              <a:rPr lang="en-US" spc="60" dirty="0">
                <a:solidFill>
                  <a:srgbClr val="70AD47">
                    <a:lumMod val="75000"/>
                  </a:srgbClr>
                </a:solidFill>
                <a:ea typeface="Lucida Sans" panose="020B0602030504020204" pitchFamily="34" charset="0"/>
                <a:cs typeface="Lucida Sans" panose="020B0602030504020204" pitchFamily="34" charset="0"/>
              </a:rPr>
              <a:t>Illustrative Equity Table</a:t>
            </a:r>
          </a:p>
          <a:p>
            <a:pPr marL="457200" lvl="0">
              <a:lnSpc>
                <a:spcPts val="1405"/>
              </a:lnSpc>
            </a:pPr>
            <a:r>
              <a:rPr lang="en-US" sz="1050" dirty="0">
                <a:solidFill>
                  <a:prstClr val="white">
                    <a:lumMod val="50000"/>
                  </a:prstClr>
                </a:solidFill>
              </a:rPr>
              <a:t>The following table reflects a $50,000 investment made by an investor into the project </a:t>
            </a:r>
          </a:p>
        </p:txBody>
      </p:sp>
      <p:graphicFrame>
        <p:nvGraphicFramePr>
          <p:cNvPr id="4" name="Table 3"/>
          <p:cNvGraphicFramePr>
            <a:graphicFrameLocks noGrp="1"/>
          </p:cNvGraphicFramePr>
          <p:nvPr/>
        </p:nvGraphicFramePr>
        <p:xfrm>
          <a:off x="838200" y="1825625"/>
          <a:ext cx="4733254" cy="1489754"/>
        </p:xfrm>
        <a:graphic>
          <a:graphicData uri="http://schemas.openxmlformats.org/drawingml/2006/table">
            <a:tbl>
              <a:tblPr/>
              <a:tblGrid>
                <a:gridCol w="2027067">
                  <a:extLst>
                    <a:ext uri="{9D8B030D-6E8A-4147-A177-3AD203B41FA5}">
                      <a16:colId xmlns:a16="http://schemas.microsoft.com/office/drawing/2014/main" val="1462353608"/>
                    </a:ext>
                  </a:extLst>
                </a:gridCol>
                <a:gridCol w="2706187">
                  <a:extLst>
                    <a:ext uri="{9D8B030D-6E8A-4147-A177-3AD203B41FA5}">
                      <a16:colId xmlns:a16="http://schemas.microsoft.com/office/drawing/2014/main" val="1793512686"/>
                    </a:ext>
                  </a:extLst>
                </a:gridCol>
              </a:tblGrid>
              <a:tr h="294258">
                <a:tc>
                  <a:txBody>
                    <a:bodyPr/>
                    <a:lstStyle/>
                    <a:p>
                      <a:pPr algn="l" fontAlgn="b"/>
                      <a:r>
                        <a:rPr lang="en-US" sz="1400" b="0" i="0" u="none" strike="noStrike" dirty="0">
                          <a:solidFill>
                            <a:schemeClr val="tx1"/>
                          </a:solidFill>
                          <a:effectLst/>
                          <a:latin typeface="+mn-lt"/>
                        </a:rPr>
                        <a:t>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$962,500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44669415"/>
                  </a:ext>
                </a:extLst>
              </a:tr>
              <a:tr h="294258">
                <a:tc>
                  <a:txBody>
                    <a:bodyPr/>
                    <a:lstStyle/>
                    <a:p>
                      <a:pPr algn="l" fontAlgn="b"/>
                      <a:r>
                        <a:rPr lang="en-US" sz="1400" b="0" i="0" u="none" strike="noStrike" dirty="0">
                          <a:solidFill>
                            <a:schemeClr val="tx1"/>
                          </a:solidFill>
                          <a:effectLst/>
                          <a:latin typeface="+mn-lt"/>
                        </a:rPr>
                        <a:t>Hotel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3.0%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2244849"/>
                  </a:ext>
                </a:extLst>
              </a:tr>
              <a:tr h="303490">
                <a:tc>
                  <a:txBody>
                    <a:bodyPr/>
                    <a:lstStyle/>
                    <a:p>
                      <a:pPr algn="l" fontAlgn="b"/>
                      <a:r>
                        <a:rPr lang="en-US" sz="1400" b="0" i="0" u="none" strike="noStrike" dirty="0">
                          <a:solidFill>
                            <a:schemeClr val="tx1"/>
                          </a:solidFill>
                          <a:effectLst/>
                          <a:latin typeface="+mn-lt"/>
                        </a:rPr>
                        <a:t>Hotel Incentive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10% of NOI excess of Budget</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5820163"/>
                  </a:ext>
                </a:extLst>
              </a:tr>
              <a:tr h="303490">
                <a:tc>
                  <a:txBody>
                    <a:bodyPr/>
                    <a:lstStyle/>
                    <a:p>
                      <a:pPr algn="l" fontAlgn="b"/>
                      <a:r>
                        <a:rPr lang="en-US" sz="1400" b="0" i="0" u="none" strike="noStrike" dirty="0">
                          <a:solidFill>
                            <a:schemeClr val="tx1"/>
                          </a:solidFill>
                          <a:effectLst/>
                          <a:latin typeface="+mn-lt"/>
                        </a:rPr>
                        <a:t>Acquisition</a:t>
                      </a:r>
                      <a:r>
                        <a:rPr lang="en-US" sz="1400" b="0" i="0" u="none" strike="noStrike" baseline="0" dirty="0">
                          <a:solidFill>
                            <a:schemeClr val="tx1"/>
                          </a:solidFill>
                          <a:effectLst/>
                          <a:latin typeface="+mn-lt"/>
                        </a:rPr>
                        <a:t> Fee</a:t>
                      </a:r>
                      <a:endParaRPr lang="en-US" sz="1400" b="0" i="0" u="none" strike="noStrike" dirty="0">
                        <a:solidFill>
                          <a:schemeClr val="tx1"/>
                        </a:solidFill>
                        <a:effectLst/>
                        <a:latin typeface="+mn-lt"/>
                      </a:endParaRP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1.5% of Purchase</a:t>
                      </a:r>
                      <a:r>
                        <a:rPr lang="en-US" sz="1400" b="1" i="0" u="none" strike="noStrike" baseline="0" dirty="0">
                          <a:solidFill>
                            <a:schemeClr val="tx1"/>
                          </a:solidFill>
                          <a:effectLst/>
                          <a:latin typeface="Calibri" panose="020F0502020204030204" pitchFamily="34" charset="0"/>
                        </a:rPr>
                        <a:t> Price</a:t>
                      </a:r>
                      <a:endParaRPr lang="en-US" sz="1400" b="1" i="0" u="none" strike="noStrike" dirty="0">
                        <a:solidFill>
                          <a:schemeClr val="tx1"/>
                        </a:solidFill>
                        <a:effectLst/>
                        <a:latin typeface="Calibri" panose="020F0502020204030204" pitchFamily="34" charset="0"/>
                      </a:endParaRP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38937018"/>
                  </a:ext>
                </a:extLst>
              </a:tr>
              <a:tr h="294258">
                <a:tc>
                  <a:txBody>
                    <a:bodyPr/>
                    <a:lstStyle/>
                    <a:p>
                      <a:pPr algn="l" fontAlgn="b"/>
                      <a:r>
                        <a:rPr lang="en-US" sz="1400" b="0" i="0" u="none" strike="noStrike" dirty="0">
                          <a:solidFill>
                            <a:schemeClr val="tx1"/>
                          </a:solidFill>
                          <a:effectLst/>
                          <a:latin typeface="+mn-lt"/>
                        </a:rPr>
                        <a:t>Asset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940618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41376299"/>
              </p:ext>
            </p:extLst>
          </p:nvPr>
        </p:nvGraphicFramePr>
        <p:xfrm>
          <a:off x="838199" y="4353016"/>
          <a:ext cx="10245435" cy="2314720"/>
        </p:xfrm>
        <a:graphic>
          <a:graphicData uri="http://schemas.openxmlformats.org/drawingml/2006/table">
            <a:tbl>
              <a:tblPr/>
              <a:tblGrid>
                <a:gridCol w="2042753">
                  <a:extLst>
                    <a:ext uri="{9D8B030D-6E8A-4147-A177-3AD203B41FA5}">
                      <a16:colId xmlns:a16="http://schemas.microsoft.com/office/drawing/2014/main" val="653305379"/>
                    </a:ext>
                  </a:extLst>
                </a:gridCol>
                <a:gridCol w="1282659">
                  <a:extLst>
                    <a:ext uri="{9D8B030D-6E8A-4147-A177-3AD203B41FA5}">
                      <a16:colId xmlns:a16="http://schemas.microsoft.com/office/drawing/2014/main" val="2937991917"/>
                    </a:ext>
                  </a:extLst>
                </a:gridCol>
                <a:gridCol w="1045129">
                  <a:extLst>
                    <a:ext uri="{9D8B030D-6E8A-4147-A177-3AD203B41FA5}">
                      <a16:colId xmlns:a16="http://schemas.microsoft.com/office/drawing/2014/main" val="105498516"/>
                    </a:ext>
                  </a:extLst>
                </a:gridCol>
                <a:gridCol w="1203482">
                  <a:extLst>
                    <a:ext uri="{9D8B030D-6E8A-4147-A177-3AD203B41FA5}">
                      <a16:colId xmlns:a16="http://schemas.microsoft.com/office/drawing/2014/main" val="28798824"/>
                    </a:ext>
                  </a:extLst>
                </a:gridCol>
                <a:gridCol w="1124306">
                  <a:extLst>
                    <a:ext uri="{9D8B030D-6E8A-4147-A177-3AD203B41FA5}">
                      <a16:colId xmlns:a16="http://schemas.microsoft.com/office/drawing/2014/main" val="976817786"/>
                    </a:ext>
                  </a:extLst>
                </a:gridCol>
                <a:gridCol w="1282659">
                  <a:extLst>
                    <a:ext uri="{9D8B030D-6E8A-4147-A177-3AD203B41FA5}">
                      <a16:colId xmlns:a16="http://schemas.microsoft.com/office/drawing/2014/main" val="872321999"/>
                    </a:ext>
                  </a:extLst>
                </a:gridCol>
                <a:gridCol w="1045129">
                  <a:extLst>
                    <a:ext uri="{9D8B030D-6E8A-4147-A177-3AD203B41FA5}">
                      <a16:colId xmlns:a16="http://schemas.microsoft.com/office/drawing/2014/main" val="3291543634"/>
                    </a:ext>
                  </a:extLst>
                </a:gridCol>
                <a:gridCol w="1219318">
                  <a:extLst>
                    <a:ext uri="{9D8B030D-6E8A-4147-A177-3AD203B41FA5}">
                      <a16:colId xmlns:a16="http://schemas.microsoft.com/office/drawing/2014/main" val="1893640808"/>
                    </a:ext>
                  </a:extLst>
                </a:gridCol>
              </a:tblGrid>
              <a:tr h="191890">
                <a:tc>
                  <a:txBody>
                    <a:bodyPr/>
                    <a:lstStyle/>
                    <a:p>
                      <a:pPr algn="r"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dirty="0">
                          <a:solidFill>
                            <a:srgbClr val="FFFFFF"/>
                          </a:solidFill>
                          <a:effectLst/>
                          <a:latin typeface="Cambria" panose="02040503050406030204" pitchFamily="18" charset="0"/>
                        </a:rPr>
                        <a:t>Close</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1</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2</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3</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4</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5</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Total Funds</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416320538"/>
                  </a:ext>
                </a:extLst>
              </a:tr>
              <a:tr h="197910">
                <a:tc>
                  <a:txBody>
                    <a:bodyPr/>
                    <a:lstStyle/>
                    <a:p>
                      <a:pPr algn="r"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6032003"/>
                  </a:ext>
                </a:extLst>
              </a:tr>
              <a:tr h="197910">
                <a:tc>
                  <a:txBody>
                    <a:bodyPr/>
                    <a:lstStyle/>
                    <a:p>
                      <a:pPr algn="l" fontAlgn="b"/>
                      <a:r>
                        <a:rPr lang="en-US" sz="1100" b="1" i="1" u="none" strike="noStrike">
                          <a:effectLst/>
                          <a:latin typeface="Cambria" panose="02040503050406030204" pitchFamily="18" charset="0"/>
                        </a:rPr>
                        <a:t>Initial Investment</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100" b="1" i="1" u="none" strike="noStrike" dirty="0">
                          <a:solidFill>
                            <a:srgbClr val="808080"/>
                          </a:solidFill>
                          <a:effectLst/>
                          <a:latin typeface="Cambria" panose="02040503050406030204" pitchFamily="18" charset="0"/>
                        </a:rPr>
                        <a:t> $                  (50,000)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$50,000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4704331"/>
                  </a:ext>
                </a:extLst>
              </a:tr>
              <a:tr h="191890">
                <a:tc>
                  <a:txBody>
                    <a:bodyPr/>
                    <a:lstStyle/>
                    <a:p>
                      <a:pPr algn="l" fontAlgn="b"/>
                      <a:r>
                        <a:rPr lang="en-US" sz="1100" b="1" i="1" u="none" strike="noStrike">
                          <a:effectLst/>
                          <a:latin typeface="Cambria" panose="02040503050406030204" pitchFamily="18" charset="0"/>
                        </a:rPr>
                        <a:t>Project Cashflow</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$5,623</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$6,905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$7,509</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$7,970</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51247860"/>
                  </a:ext>
                </a:extLst>
              </a:tr>
              <a:tr h="191890">
                <a:tc>
                  <a:txBody>
                    <a:bodyPr/>
                    <a:lstStyle/>
                    <a:p>
                      <a:pPr algn="l" fontAlgn="b"/>
                      <a:r>
                        <a:rPr lang="en-US" sz="1100" b="1" i="1" u="none" strike="noStrike">
                          <a:effectLst/>
                          <a:latin typeface="Cambria" panose="02040503050406030204" pitchFamily="18" charset="0"/>
                        </a:rPr>
                        <a:t>Net Sell Proceeds</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$79,906</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34776857"/>
                  </a:ext>
                </a:extLst>
              </a:tr>
              <a:tr h="191890">
                <a:tc>
                  <a:txBody>
                    <a:bodyPr/>
                    <a:lstStyle/>
                    <a:p>
                      <a:pPr algn="l" fontAlgn="b"/>
                      <a:r>
                        <a:rPr lang="en-US" sz="1100" b="1" i="1" u="none" strike="noStrike">
                          <a:effectLst/>
                          <a:latin typeface="Cambria" panose="02040503050406030204" pitchFamily="18" charset="0"/>
                        </a:rPr>
                        <a:t>Total</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(50,000)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$5,623</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$6,905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$7,509</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$137,876</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$157,913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15994348"/>
                  </a:ext>
                </a:extLst>
              </a:tr>
              <a:tr h="191890">
                <a:tc>
                  <a:txBody>
                    <a:bodyPr/>
                    <a:lstStyle/>
                    <a:p>
                      <a:pPr algn="l" fontAlgn="b"/>
                      <a:r>
                        <a:rPr lang="en-US" sz="1100" b="1" i="1" u="none" strike="noStrike">
                          <a:effectLst/>
                          <a:latin typeface="Cambria" panose="02040503050406030204" pitchFamily="18" charset="0"/>
                        </a:rPr>
                        <a:t>% of Total Equity</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808080"/>
                          </a:solidFill>
                          <a:effectLst/>
                          <a:latin typeface="Cambria" panose="02040503050406030204" pitchFamily="18" charset="0"/>
                        </a:rPr>
                        <a:t>5.195%</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33491668"/>
                  </a:ext>
                </a:extLst>
              </a:tr>
              <a:tr h="191890">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01671670"/>
                  </a:ext>
                </a:extLst>
              </a:tr>
              <a:tr h="191890">
                <a:tc>
                  <a:txBody>
                    <a:bodyPr/>
                    <a:lstStyle/>
                    <a:p>
                      <a:pPr algn="l" fontAlgn="b"/>
                      <a:r>
                        <a:rPr lang="en-US" sz="1100" b="1" i="1" u="none" strike="noStrike">
                          <a:effectLst/>
                          <a:latin typeface="Cambria" panose="02040503050406030204" pitchFamily="18" charset="0"/>
                        </a:rPr>
                        <a:t>Targeted Cash Return</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11.25%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13.81%</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15.02%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15.94%</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92614309"/>
                  </a:ext>
                </a:extLst>
              </a:tr>
              <a:tr h="191890">
                <a:tc>
                  <a:txBody>
                    <a:bodyPr/>
                    <a:lstStyle/>
                    <a:p>
                      <a:pPr algn="l" fontAlgn="b"/>
                      <a:r>
                        <a:rPr lang="en-US" sz="1100" b="1" i="1" u="none" strike="noStrike">
                          <a:effectLst/>
                          <a:latin typeface="Cambria" panose="02040503050406030204" pitchFamily="18" charset="0"/>
                        </a:rPr>
                        <a:t>Targeted Avg Cash Return</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11.20%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56588153"/>
                  </a:ext>
                </a:extLst>
              </a:tr>
              <a:tr h="191890">
                <a:tc>
                  <a:txBody>
                    <a:bodyPr/>
                    <a:lstStyle/>
                    <a:p>
                      <a:pPr algn="l" fontAlgn="b"/>
                      <a:r>
                        <a:rPr lang="en-US" sz="1100" b="1" i="1" u="none" strike="noStrike">
                          <a:effectLst/>
                          <a:latin typeface="Cambria" panose="02040503050406030204" pitchFamily="18" charset="0"/>
                        </a:rPr>
                        <a:t>Target Investor IRR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27.80%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84954692"/>
                  </a:ext>
                </a:extLst>
              </a:tr>
              <a:tr h="191890">
                <a:tc>
                  <a:txBody>
                    <a:bodyPr/>
                    <a:lstStyle/>
                    <a:p>
                      <a:pPr algn="l" fontAlgn="b"/>
                      <a:r>
                        <a:rPr lang="en-US" sz="1100" b="1" i="1" u="none" strike="noStrike">
                          <a:effectLst/>
                          <a:latin typeface="Cambria" panose="02040503050406030204" pitchFamily="18" charset="0"/>
                        </a:rPr>
                        <a:t>Equity Mutiplier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3.16</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55426570"/>
                  </a:ext>
                </a:extLst>
              </a:tr>
            </a:tbl>
          </a:graphicData>
        </a:graphic>
      </p:graphicFrame>
    </p:spTree>
    <p:extLst>
      <p:ext uri="{BB962C8B-B14F-4D97-AF65-F5344CB8AC3E}">
        <p14:creationId xmlns:p14="http://schemas.microsoft.com/office/powerpoint/2010/main" val="386461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2B-3D45-4BE9-92C5-369DA673987C}"/>
              </a:ext>
            </a:extLst>
          </p:cNvPr>
          <p:cNvSpPr>
            <a:spLocks noGrp="1"/>
          </p:cNvSpPr>
          <p:nvPr>
            <p:ph type="title"/>
          </p:nvPr>
        </p:nvSpPr>
        <p:spPr>
          <a:xfrm>
            <a:off x="178777" y="444777"/>
            <a:ext cx="10515600" cy="1325563"/>
          </a:xfrm>
        </p:spPr>
        <p:txBody>
          <a:bodyPr/>
          <a:lstStyle/>
          <a:p>
            <a:r>
              <a:rPr lang="en-US" dirty="0">
                <a:solidFill>
                  <a:schemeClr val="accent6">
                    <a:lumMod val="75000"/>
                  </a:schemeClr>
                </a:solidFill>
              </a:rPr>
              <a:t>Investments Terms</a:t>
            </a:r>
          </a:p>
        </p:txBody>
      </p:sp>
      <p:sp>
        <p:nvSpPr>
          <p:cNvPr id="9" name="Rectangle 8">
            <a:extLst>
              <a:ext uri="{FF2B5EF4-FFF2-40B4-BE49-F238E27FC236}">
                <a16:creationId xmlns:a16="http://schemas.microsoft.com/office/drawing/2014/main" id="{78848158-CF8A-4126-8046-D19803B02D89}"/>
              </a:ext>
            </a:extLst>
          </p:cNvPr>
          <p:cNvSpPr/>
          <p:nvPr/>
        </p:nvSpPr>
        <p:spPr>
          <a:xfrm>
            <a:off x="219540" y="1456441"/>
            <a:ext cx="2189286" cy="308226"/>
          </a:xfrm>
          <a:prstGeom prst="rect">
            <a:avLst/>
          </a:prstGeom>
        </p:spPr>
        <p:txBody>
          <a:bodyPr wrap="square">
            <a:spAutoFit/>
          </a:bodyPr>
          <a:lstStyle/>
          <a:p>
            <a:pPr marL="457200" marR="0">
              <a:lnSpc>
                <a:spcPts val="1405"/>
              </a:lnSpc>
              <a:spcBef>
                <a:spcPts val="0"/>
              </a:spcBef>
              <a:spcAft>
                <a:spcPts val="0"/>
              </a:spcAft>
            </a:pPr>
            <a:r>
              <a:rPr lang="en-US" sz="2400" spc="60" dirty="0">
                <a:solidFill>
                  <a:schemeClr val="tx2"/>
                </a:solidFill>
                <a:ea typeface="Lucida Sans" panose="020B0602030504020204" pitchFamily="34" charset="0"/>
                <a:cs typeface="Lucida Sans" panose="020B0602030504020204" pitchFamily="34" charset="0"/>
              </a:rPr>
              <a:t>Deal Terms</a:t>
            </a:r>
            <a:endParaRPr lang="en-US" sz="2400" dirty="0">
              <a:solidFill>
                <a:schemeClr val="tx2"/>
              </a:solidFill>
              <a:ea typeface="Lucida Sans" panose="020B0602030504020204" pitchFamily="34" charset="0"/>
              <a:cs typeface="Lucida Sans" panose="020B0602030504020204" pitchFamily="34" charset="0"/>
            </a:endParaRPr>
          </a:p>
        </p:txBody>
      </p:sp>
      <p:cxnSp>
        <p:nvCxnSpPr>
          <p:cNvPr id="11" name="Straight Connector 10">
            <a:extLst>
              <a:ext uri="{FF2B5EF4-FFF2-40B4-BE49-F238E27FC236}">
                <a16:creationId xmlns:a16="http://schemas.microsoft.com/office/drawing/2014/main" id="{2B1D5644-377D-41AA-A429-7FD0D9946CC2}"/>
              </a:ext>
            </a:extLst>
          </p:cNvPr>
          <p:cNvCxnSpPr>
            <a:cxnSpLocks/>
          </p:cNvCxnSpPr>
          <p:nvPr/>
        </p:nvCxnSpPr>
        <p:spPr>
          <a:xfrm flipV="1">
            <a:off x="290146" y="621207"/>
            <a:ext cx="11368454" cy="1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EB882E-6AFE-456E-B477-D7BFCF1CB465}"/>
              </a:ext>
            </a:extLst>
          </p:cNvPr>
          <p:cNvSpPr/>
          <p:nvPr/>
        </p:nvSpPr>
        <p:spPr>
          <a:xfrm>
            <a:off x="195935" y="3784609"/>
            <a:ext cx="5647572" cy="271869"/>
          </a:xfrm>
          <a:prstGeom prst="rect">
            <a:avLst/>
          </a:prstGeom>
        </p:spPr>
        <p:txBody>
          <a:bodyPr wrap="none">
            <a:spAutoFit/>
          </a:bodyPr>
          <a:lstStyle/>
          <a:p>
            <a:pPr marL="457200" marR="0">
              <a:lnSpc>
                <a:spcPts val="1405"/>
              </a:lnSpc>
              <a:spcBef>
                <a:spcPts val="0"/>
              </a:spcBef>
              <a:spcAft>
                <a:spcPts val="0"/>
              </a:spcAft>
            </a:pPr>
            <a:r>
              <a:rPr lang="en-US" spc="60" dirty="0">
                <a:solidFill>
                  <a:schemeClr val="accent6">
                    <a:lumMod val="75000"/>
                  </a:schemeClr>
                </a:solidFill>
                <a:ea typeface="Lucida Sans" panose="020B0602030504020204" pitchFamily="34" charset="0"/>
                <a:cs typeface="Lucida Sans" panose="020B0602030504020204" pitchFamily="34" charset="0"/>
              </a:rPr>
              <a:t>Net Distributions of a $100,000 Initial Investment</a:t>
            </a:r>
            <a:endParaRPr lang="en-US" dirty="0">
              <a:solidFill>
                <a:schemeClr val="accent6">
                  <a:lumMod val="75000"/>
                </a:schemeClr>
              </a:solidFill>
              <a:ea typeface="Lucida Sans" panose="020B0602030504020204" pitchFamily="34" charset="0"/>
              <a:cs typeface="Lucida Sans" panose="020B0602030504020204" pitchFamily="34" charset="0"/>
            </a:endParaRPr>
          </a:p>
        </p:txBody>
      </p:sp>
      <p:graphicFrame>
        <p:nvGraphicFramePr>
          <p:cNvPr id="13" name="Table 12">
            <a:extLst>
              <a:ext uri="{FF2B5EF4-FFF2-40B4-BE49-F238E27FC236}">
                <a16:creationId xmlns:a16="http://schemas.microsoft.com/office/drawing/2014/main" id="{665EB8F7-B78F-4BD4-8210-E2A7A9E3F743}"/>
              </a:ext>
            </a:extLst>
          </p:cNvPr>
          <p:cNvGraphicFramePr>
            <a:graphicFrameLocks noGrp="1"/>
          </p:cNvGraphicFramePr>
          <p:nvPr>
            <p:extLst>
              <p:ext uri="{D42A27DB-BD31-4B8C-83A1-F6EECF244321}">
                <p14:modId xmlns:p14="http://schemas.microsoft.com/office/powerpoint/2010/main" val="3072449286"/>
              </p:ext>
            </p:extLst>
          </p:nvPr>
        </p:nvGraphicFramePr>
        <p:xfrm>
          <a:off x="6096000" y="1859301"/>
          <a:ext cx="4987635" cy="1186423"/>
        </p:xfrm>
        <a:graphic>
          <a:graphicData uri="http://schemas.openxmlformats.org/drawingml/2006/table">
            <a:tbl>
              <a:tblPr/>
              <a:tblGrid>
                <a:gridCol w="2039672">
                  <a:extLst>
                    <a:ext uri="{9D8B030D-6E8A-4147-A177-3AD203B41FA5}">
                      <a16:colId xmlns:a16="http://schemas.microsoft.com/office/drawing/2014/main" val="3391961961"/>
                    </a:ext>
                  </a:extLst>
                </a:gridCol>
                <a:gridCol w="2947963">
                  <a:extLst>
                    <a:ext uri="{9D8B030D-6E8A-4147-A177-3AD203B41FA5}">
                      <a16:colId xmlns:a16="http://schemas.microsoft.com/office/drawing/2014/main" val="1612880051"/>
                    </a:ext>
                  </a:extLst>
                </a:gridCol>
              </a:tblGrid>
              <a:tr h="299938">
                <a:tc>
                  <a:txBody>
                    <a:bodyPr/>
                    <a:lstStyle/>
                    <a:p>
                      <a:pPr algn="l" fontAlgn="b"/>
                      <a:r>
                        <a:rPr lang="en-US" sz="1600" b="0" i="0" u="none" strike="noStrike" dirty="0">
                          <a:solidFill>
                            <a:srgbClr val="FFFFFF"/>
                          </a:solidFill>
                          <a:effectLst/>
                          <a:latin typeface="Arial" panose="020B0604020202020204" pitchFamily="34" charset="0"/>
                        </a:rPr>
                        <a:t> </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tc>
                  <a:txBody>
                    <a:bodyPr/>
                    <a:lstStyle/>
                    <a:p>
                      <a:pPr algn="ctr" fontAlgn="b"/>
                      <a:r>
                        <a:rPr lang="en-US" sz="1600" b="0" i="0" u="none" strike="noStrike" dirty="0">
                          <a:solidFill>
                            <a:srgbClr val="FFFFFF"/>
                          </a:solidFill>
                          <a:effectLst/>
                          <a:latin typeface="Calibri" panose="020F0502020204030204" pitchFamily="34" charset="0"/>
                        </a:rPr>
                        <a:t>Purchase</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extLst>
                  <a:ext uri="{0D108BD9-81ED-4DB2-BD59-A6C34878D82A}">
                    <a16:rowId xmlns:a16="http://schemas.microsoft.com/office/drawing/2014/main" val="3053732318"/>
                  </a:ext>
                </a:extLst>
              </a:tr>
              <a:tr h="299553">
                <a:tc>
                  <a:txBody>
                    <a:bodyPr/>
                    <a:lstStyle/>
                    <a:p>
                      <a:pPr algn="l" fontAlgn="b"/>
                      <a:r>
                        <a:rPr lang="en-US" sz="1600" b="0" i="0" u="none" strike="noStrike" dirty="0">
                          <a:effectLst/>
                          <a:latin typeface="Calibri" panose="020F0502020204030204" pitchFamily="34" charset="0"/>
                        </a:rPr>
                        <a:t>Total Equity Required</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$962,500 </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39691455"/>
                  </a:ext>
                </a:extLst>
              </a:tr>
              <a:tr h="287379">
                <a:tc>
                  <a:txBody>
                    <a:bodyPr/>
                    <a:lstStyle/>
                    <a:p>
                      <a:pPr algn="l" fontAlgn="b"/>
                      <a:r>
                        <a:rPr lang="en-US" sz="1600" b="0" i="0" u="none" strike="noStrike" dirty="0">
                          <a:effectLst/>
                          <a:latin typeface="Calibri" panose="020F0502020204030204" pitchFamily="34" charset="0"/>
                        </a:rPr>
                        <a:t>Illustrative 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$100,00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44939268"/>
                  </a:ext>
                </a:extLst>
              </a:tr>
              <a:tr h="299553">
                <a:tc>
                  <a:txBody>
                    <a:bodyPr/>
                    <a:lstStyle/>
                    <a:p>
                      <a:pPr algn="l" fontAlgn="b"/>
                      <a:r>
                        <a:rPr lang="en-US" sz="1600" b="0" i="0" u="none" strike="noStrike" dirty="0">
                          <a:effectLst/>
                          <a:latin typeface="Calibri" panose="020F0502020204030204" pitchFamily="34" charset="0"/>
                        </a:rPr>
                        <a:t>Illustrative LP % of Total</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10.39%</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60325736"/>
                  </a:ext>
                </a:extLst>
              </a:tr>
            </a:tbl>
          </a:graphicData>
        </a:graphic>
      </p:graphicFrame>
      <p:sp>
        <p:nvSpPr>
          <p:cNvPr id="8" name="Rectangle 7">
            <a:extLst>
              <a:ext uri="{FF2B5EF4-FFF2-40B4-BE49-F238E27FC236}">
                <a16:creationId xmlns:a16="http://schemas.microsoft.com/office/drawing/2014/main" id="{CE827BE4-0FF0-45C6-869E-AB2A884289E2}"/>
              </a:ext>
            </a:extLst>
          </p:cNvPr>
          <p:cNvSpPr/>
          <p:nvPr/>
        </p:nvSpPr>
        <p:spPr>
          <a:xfrm>
            <a:off x="5541817" y="1322623"/>
            <a:ext cx="6096000" cy="451406"/>
          </a:xfrm>
          <a:prstGeom prst="rect">
            <a:avLst/>
          </a:prstGeom>
        </p:spPr>
        <p:txBody>
          <a:bodyPr>
            <a:spAutoFit/>
          </a:bodyPr>
          <a:lstStyle/>
          <a:p>
            <a:pPr marL="457200" lvl="0">
              <a:lnSpc>
                <a:spcPts val="1405"/>
              </a:lnSpc>
            </a:pPr>
            <a:r>
              <a:rPr lang="en-US" spc="60" dirty="0">
                <a:solidFill>
                  <a:srgbClr val="70AD47">
                    <a:lumMod val="75000"/>
                  </a:srgbClr>
                </a:solidFill>
                <a:ea typeface="Lucida Sans" panose="020B0602030504020204" pitchFamily="34" charset="0"/>
                <a:cs typeface="Lucida Sans" panose="020B0602030504020204" pitchFamily="34" charset="0"/>
              </a:rPr>
              <a:t>Illustrative Equity Table</a:t>
            </a:r>
          </a:p>
          <a:p>
            <a:pPr marL="457200" lvl="0">
              <a:lnSpc>
                <a:spcPts val="1405"/>
              </a:lnSpc>
            </a:pPr>
            <a:r>
              <a:rPr lang="en-US" sz="1050" dirty="0">
                <a:solidFill>
                  <a:prstClr val="white">
                    <a:lumMod val="50000"/>
                  </a:prstClr>
                </a:solidFill>
              </a:rPr>
              <a:t>The following table reflects a $100,000 investment made by an investor into the project </a:t>
            </a:r>
          </a:p>
        </p:txBody>
      </p:sp>
      <p:graphicFrame>
        <p:nvGraphicFramePr>
          <p:cNvPr id="12" name="Table 11"/>
          <p:cNvGraphicFramePr>
            <a:graphicFrameLocks noGrp="1"/>
          </p:cNvGraphicFramePr>
          <p:nvPr/>
        </p:nvGraphicFramePr>
        <p:xfrm>
          <a:off x="838200" y="1825625"/>
          <a:ext cx="4733254" cy="1489754"/>
        </p:xfrm>
        <a:graphic>
          <a:graphicData uri="http://schemas.openxmlformats.org/drawingml/2006/table">
            <a:tbl>
              <a:tblPr/>
              <a:tblGrid>
                <a:gridCol w="2027067">
                  <a:extLst>
                    <a:ext uri="{9D8B030D-6E8A-4147-A177-3AD203B41FA5}">
                      <a16:colId xmlns:a16="http://schemas.microsoft.com/office/drawing/2014/main" val="1462353608"/>
                    </a:ext>
                  </a:extLst>
                </a:gridCol>
                <a:gridCol w="2706187">
                  <a:extLst>
                    <a:ext uri="{9D8B030D-6E8A-4147-A177-3AD203B41FA5}">
                      <a16:colId xmlns:a16="http://schemas.microsoft.com/office/drawing/2014/main" val="1793512686"/>
                    </a:ext>
                  </a:extLst>
                </a:gridCol>
              </a:tblGrid>
              <a:tr h="294258">
                <a:tc>
                  <a:txBody>
                    <a:bodyPr/>
                    <a:lstStyle/>
                    <a:p>
                      <a:pPr algn="l" fontAlgn="b"/>
                      <a:r>
                        <a:rPr lang="en-US" sz="1400" b="0" i="0" u="none" strike="noStrike" dirty="0">
                          <a:solidFill>
                            <a:schemeClr val="tx1"/>
                          </a:solidFill>
                          <a:effectLst/>
                          <a:latin typeface="+mn-lt"/>
                        </a:rPr>
                        <a:t>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$962,500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44669415"/>
                  </a:ext>
                </a:extLst>
              </a:tr>
              <a:tr h="294258">
                <a:tc>
                  <a:txBody>
                    <a:bodyPr/>
                    <a:lstStyle/>
                    <a:p>
                      <a:pPr algn="l" fontAlgn="b"/>
                      <a:r>
                        <a:rPr lang="en-US" sz="1400" b="0" i="0" u="none" strike="noStrike" dirty="0">
                          <a:solidFill>
                            <a:schemeClr val="tx1"/>
                          </a:solidFill>
                          <a:effectLst/>
                          <a:latin typeface="+mn-lt"/>
                        </a:rPr>
                        <a:t>Hotel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3.0%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2244849"/>
                  </a:ext>
                </a:extLst>
              </a:tr>
              <a:tr h="303490">
                <a:tc>
                  <a:txBody>
                    <a:bodyPr/>
                    <a:lstStyle/>
                    <a:p>
                      <a:pPr algn="l" fontAlgn="b"/>
                      <a:r>
                        <a:rPr lang="en-US" sz="1400" b="0" i="0" u="none" strike="noStrike" dirty="0">
                          <a:solidFill>
                            <a:schemeClr val="tx1"/>
                          </a:solidFill>
                          <a:effectLst/>
                          <a:latin typeface="+mn-lt"/>
                        </a:rPr>
                        <a:t>Hotel Incentive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10% of NOI excess of Budget</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5820163"/>
                  </a:ext>
                </a:extLst>
              </a:tr>
              <a:tr h="303490">
                <a:tc>
                  <a:txBody>
                    <a:bodyPr/>
                    <a:lstStyle/>
                    <a:p>
                      <a:pPr algn="l" fontAlgn="b"/>
                      <a:r>
                        <a:rPr lang="en-US" sz="1400" b="0" i="0" u="none" strike="noStrike" dirty="0">
                          <a:solidFill>
                            <a:schemeClr val="tx1"/>
                          </a:solidFill>
                          <a:effectLst/>
                          <a:latin typeface="+mn-lt"/>
                        </a:rPr>
                        <a:t>Acquisition</a:t>
                      </a:r>
                      <a:r>
                        <a:rPr lang="en-US" sz="1400" b="0" i="0" u="none" strike="noStrike" baseline="0" dirty="0">
                          <a:solidFill>
                            <a:schemeClr val="tx1"/>
                          </a:solidFill>
                          <a:effectLst/>
                          <a:latin typeface="+mn-lt"/>
                        </a:rPr>
                        <a:t> Fee</a:t>
                      </a:r>
                      <a:endParaRPr lang="en-US" sz="1400" b="0" i="0" u="none" strike="noStrike" dirty="0">
                        <a:solidFill>
                          <a:schemeClr val="tx1"/>
                        </a:solidFill>
                        <a:effectLst/>
                        <a:latin typeface="+mn-lt"/>
                      </a:endParaRP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1.5% of Purchase</a:t>
                      </a:r>
                      <a:r>
                        <a:rPr lang="en-US" sz="1400" b="1" i="0" u="none" strike="noStrike" baseline="0" dirty="0">
                          <a:solidFill>
                            <a:schemeClr val="tx1"/>
                          </a:solidFill>
                          <a:effectLst/>
                          <a:latin typeface="Calibri" panose="020F0502020204030204" pitchFamily="34" charset="0"/>
                        </a:rPr>
                        <a:t> Price</a:t>
                      </a:r>
                      <a:endParaRPr lang="en-US" sz="1400" b="1" i="0" u="none" strike="noStrike" dirty="0">
                        <a:solidFill>
                          <a:schemeClr val="tx1"/>
                        </a:solidFill>
                        <a:effectLst/>
                        <a:latin typeface="Calibri" panose="020F0502020204030204" pitchFamily="34" charset="0"/>
                      </a:endParaRP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38937018"/>
                  </a:ext>
                </a:extLst>
              </a:tr>
              <a:tr h="294258">
                <a:tc>
                  <a:txBody>
                    <a:bodyPr/>
                    <a:lstStyle/>
                    <a:p>
                      <a:pPr algn="l" fontAlgn="b"/>
                      <a:r>
                        <a:rPr lang="en-US" sz="1400" b="0" i="0" u="none" strike="noStrike" dirty="0">
                          <a:solidFill>
                            <a:schemeClr val="tx1"/>
                          </a:solidFill>
                          <a:effectLst/>
                          <a:latin typeface="+mn-lt"/>
                        </a:rPr>
                        <a:t>Asset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940618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41297433"/>
              </p:ext>
            </p:extLst>
          </p:nvPr>
        </p:nvGraphicFramePr>
        <p:xfrm>
          <a:off x="838199" y="4268475"/>
          <a:ext cx="10245435" cy="2439016"/>
        </p:xfrm>
        <a:graphic>
          <a:graphicData uri="http://schemas.openxmlformats.org/drawingml/2006/table">
            <a:tbl>
              <a:tblPr/>
              <a:tblGrid>
                <a:gridCol w="2042753">
                  <a:extLst>
                    <a:ext uri="{9D8B030D-6E8A-4147-A177-3AD203B41FA5}">
                      <a16:colId xmlns:a16="http://schemas.microsoft.com/office/drawing/2014/main" val="589437809"/>
                    </a:ext>
                  </a:extLst>
                </a:gridCol>
                <a:gridCol w="1282659">
                  <a:extLst>
                    <a:ext uri="{9D8B030D-6E8A-4147-A177-3AD203B41FA5}">
                      <a16:colId xmlns:a16="http://schemas.microsoft.com/office/drawing/2014/main" val="1574934046"/>
                    </a:ext>
                  </a:extLst>
                </a:gridCol>
                <a:gridCol w="1045129">
                  <a:extLst>
                    <a:ext uri="{9D8B030D-6E8A-4147-A177-3AD203B41FA5}">
                      <a16:colId xmlns:a16="http://schemas.microsoft.com/office/drawing/2014/main" val="172658834"/>
                    </a:ext>
                  </a:extLst>
                </a:gridCol>
                <a:gridCol w="1203482">
                  <a:extLst>
                    <a:ext uri="{9D8B030D-6E8A-4147-A177-3AD203B41FA5}">
                      <a16:colId xmlns:a16="http://schemas.microsoft.com/office/drawing/2014/main" val="86559608"/>
                    </a:ext>
                  </a:extLst>
                </a:gridCol>
                <a:gridCol w="1124306">
                  <a:extLst>
                    <a:ext uri="{9D8B030D-6E8A-4147-A177-3AD203B41FA5}">
                      <a16:colId xmlns:a16="http://schemas.microsoft.com/office/drawing/2014/main" val="2779259707"/>
                    </a:ext>
                  </a:extLst>
                </a:gridCol>
                <a:gridCol w="1282659">
                  <a:extLst>
                    <a:ext uri="{9D8B030D-6E8A-4147-A177-3AD203B41FA5}">
                      <a16:colId xmlns:a16="http://schemas.microsoft.com/office/drawing/2014/main" val="3696154820"/>
                    </a:ext>
                  </a:extLst>
                </a:gridCol>
                <a:gridCol w="1045129">
                  <a:extLst>
                    <a:ext uri="{9D8B030D-6E8A-4147-A177-3AD203B41FA5}">
                      <a16:colId xmlns:a16="http://schemas.microsoft.com/office/drawing/2014/main" val="152936551"/>
                    </a:ext>
                  </a:extLst>
                </a:gridCol>
                <a:gridCol w="1219318">
                  <a:extLst>
                    <a:ext uri="{9D8B030D-6E8A-4147-A177-3AD203B41FA5}">
                      <a16:colId xmlns:a16="http://schemas.microsoft.com/office/drawing/2014/main" val="3629318228"/>
                    </a:ext>
                  </a:extLst>
                </a:gridCol>
              </a:tblGrid>
              <a:tr h="202194">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Close</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1</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2</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3</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4</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5</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Total Funds</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3210488989"/>
                  </a:ext>
                </a:extLst>
              </a:tr>
              <a:tr h="208538">
                <a:tc>
                  <a:txBody>
                    <a:bodyPr/>
                    <a:lstStyle/>
                    <a:p>
                      <a:pPr algn="l" fontAlgn="b"/>
                      <a:endParaRPr lang="en-US" sz="1100" b="1" i="1" u="none" strike="noStrike" dirty="0">
                        <a:solidFill>
                          <a:srgbClr val="FFFFFF"/>
                        </a:solidFill>
                        <a:effectLst/>
                        <a:latin typeface="Cambria" panose="02040503050406030204" pitchFamily="18"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2537606"/>
                  </a:ext>
                </a:extLst>
              </a:tr>
              <a:tr h="208538">
                <a:tc>
                  <a:txBody>
                    <a:bodyPr/>
                    <a:lstStyle/>
                    <a:p>
                      <a:pPr algn="l" fontAlgn="b"/>
                      <a:r>
                        <a:rPr lang="en-US" sz="1100" b="1" i="1" u="none" strike="noStrike">
                          <a:effectLst/>
                          <a:latin typeface="Cambria" panose="02040503050406030204" pitchFamily="18" charset="0"/>
                        </a:rPr>
                        <a:t>Initial Investment</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100" b="1" i="1" u="none" strike="noStrike" dirty="0">
                          <a:solidFill>
                            <a:srgbClr val="808080"/>
                          </a:solidFill>
                          <a:effectLst/>
                          <a:latin typeface="Cambria" panose="02040503050406030204" pitchFamily="18" charset="0"/>
                        </a:rPr>
                        <a:t> $               (100,000)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$100,000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11889172"/>
                  </a:ext>
                </a:extLst>
              </a:tr>
              <a:tr h="202194">
                <a:tc>
                  <a:txBody>
                    <a:bodyPr/>
                    <a:lstStyle/>
                    <a:p>
                      <a:pPr algn="l" fontAlgn="b"/>
                      <a:r>
                        <a:rPr lang="en-US" sz="1100" b="1" i="1" u="none" strike="noStrike">
                          <a:effectLst/>
                          <a:latin typeface="Cambria" panose="02040503050406030204" pitchFamily="18" charset="0"/>
                        </a:rPr>
                        <a:t>Project Cashflow</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$11,246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$13,811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$15,017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$15,940</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89126982"/>
                  </a:ext>
                </a:extLst>
              </a:tr>
              <a:tr h="202194">
                <a:tc>
                  <a:txBody>
                    <a:bodyPr/>
                    <a:lstStyle/>
                    <a:p>
                      <a:pPr algn="l" fontAlgn="b"/>
                      <a:r>
                        <a:rPr lang="en-US" sz="1100" b="1" i="1" u="none" strike="noStrike">
                          <a:effectLst/>
                          <a:latin typeface="Cambria" panose="02040503050406030204" pitchFamily="18" charset="0"/>
                        </a:rPr>
                        <a:t>Net Sell Proceeds</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$159,812</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89804696"/>
                  </a:ext>
                </a:extLst>
              </a:tr>
              <a:tr h="202194">
                <a:tc>
                  <a:txBody>
                    <a:bodyPr/>
                    <a:lstStyle/>
                    <a:p>
                      <a:pPr algn="l" fontAlgn="b"/>
                      <a:r>
                        <a:rPr lang="en-US" sz="1100" b="1" i="1" u="none" strike="noStrike">
                          <a:effectLst/>
                          <a:latin typeface="Cambria" panose="02040503050406030204" pitchFamily="18" charset="0"/>
                        </a:rPr>
                        <a:t>Total</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(100,000)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$11,246</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$13,811</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$15,017</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$275,752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$315,826.32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10469047"/>
                  </a:ext>
                </a:extLst>
              </a:tr>
              <a:tr h="202194">
                <a:tc>
                  <a:txBody>
                    <a:bodyPr/>
                    <a:lstStyle/>
                    <a:p>
                      <a:pPr algn="l" fontAlgn="b"/>
                      <a:r>
                        <a:rPr lang="en-US" sz="1100" b="1" i="1" u="none" strike="noStrike">
                          <a:effectLst/>
                          <a:latin typeface="Cambria" panose="02040503050406030204" pitchFamily="18" charset="0"/>
                        </a:rPr>
                        <a:t>% of Total Equity</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808080"/>
                          </a:solidFill>
                          <a:effectLst/>
                          <a:latin typeface="Cambria" panose="02040503050406030204" pitchFamily="18" charset="0"/>
                        </a:rPr>
                        <a:t>10.39%</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96826055"/>
                  </a:ext>
                </a:extLst>
              </a:tr>
              <a:tr h="202194">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47874427"/>
                  </a:ext>
                </a:extLst>
              </a:tr>
              <a:tr h="202194">
                <a:tc>
                  <a:txBody>
                    <a:bodyPr/>
                    <a:lstStyle/>
                    <a:p>
                      <a:pPr algn="l" fontAlgn="b"/>
                      <a:r>
                        <a:rPr lang="en-US" sz="1100" b="1" i="1" u="none" strike="noStrike">
                          <a:effectLst/>
                          <a:latin typeface="Cambria" panose="02040503050406030204" pitchFamily="18" charset="0"/>
                        </a:rPr>
                        <a:t>Targeted Cash Return</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11.25%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13.81%</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15.02%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15.94%</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68530292"/>
                  </a:ext>
                </a:extLst>
              </a:tr>
              <a:tr h="202194">
                <a:tc>
                  <a:txBody>
                    <a:bodyPr/>
                    <a:lstStyle/>
                    <a:p>
                      <a:pPr algn="l" fontAlgn="b"/>
                      <a:r>
                        <a:rPr lang="en-US" sz="1100" b="1" i="1" u="none" strike="noStrike">
                          <a:effectLst/>
                          <a:latin typeface="Cambria" panose="02040503050406030204" pitchFamily="18" charset="0"/>
                        </a:rPr>
                        <a:t>Targeted Avg Cash Return</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11.20%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55498558"/>
                  </a:ext>
                </a:extLst>
              </a:tr>
              <a:tr h="202194">
                <a:tc>
                  <a:txBody>
                    <a:bodyPr/>
                    <a:lstStyle/>
                    <a:p>
                      <a:pPr algn="l" fontAlgn="b"/>
                      <a:r>
                        <a:rPr lang="en-US" sz="1100" b="1" i="1" u="none" strike="noStrike">
                          <a:effectLst/>
                          <a:latin typeface="Cambria" panose="02040503050406030204" pitchFamily="18" charset="0"/>
                        </a:rPr>
                        <a:t>Target Investor IRR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27.80%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92553770"/>
                  </a:ext>
                </a:extLst>
              </a:tr>
              <a:tr h="202194">
                <a:tc>
                  <a:txBody>
                    <a:bodyPr/>
                    <a:lstStyle/>
                    <a:p>
                      <a:pPr algn="l" fontAlgn="b"/>
                      <a:r>
                        <a:rPr lang="en-US" sz="1100" b="1" i="1" u="none" strike="noStrike">
                          <a:effectLst/>
                          <a:latin typeface="Cambria" panose="02040503050406030204" pitchFamily="18" charset="0"/>
                        </a:rPr>
                        <a:t>Equity Mutiplier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3.16</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7841070"/>
                  </a:ext>
                </a:extLst>
              </a:tr>
            </a:tbl>
          </a:graphicData>
        </a:graphic>
      </p:graphicFrame>
    </p:spTree>
    <p:extLst>
      <p:ext uri="{BB962C8B-B14F-4D97-AF65-F5344CB8AC3E}">
        <p14:creationId xmlns:p14="http://schemas.microsoft.com/office/powerpoint/2010/main" val="122832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2B-3D45-4BE9-92C5-369DA673987C}"/>
              </a:ext>
            </a:extLst>
          </p:cNvPr>
          <p:cNvSpPr>
            <a:spLocks noGrp="1"/>
          </p:cNvSpPr>
          <p:nvPr>
            <p:ph type="title"/>
          </p:nvPr>
        </p:nvSpPr>
        <p:spPr>
          <a:xfrm>
            <a:off x="178777" y="444777"/>
            <a:ext cx="10515600" cy="1325563"/>
          </a:xfrm>
        </p:spPr>
        <p:txBody>
          <a:bodyPr/>
          <a:lstStyle/>
          <a:p>
            <a:r>
              <a:rPr lang="en-US" dirty="0">
                <a:solidFill>
                  <a:schemeClr val="accent2">
                    <a:lumMod val="75000"/>
                  </a:schemeClr>
                </a:solidFill>
              </a:rPr>
              <a:t>Investments Terms</a:t>
            </a:r>
          </a:p>
        </p:txBody>
      </p:sp>
      <p:sp>
        <p:nvSpPr>
          <p:cNvPr id="9" name="Rectangle 8">
            <a:extLst>
              <a:ext uri="{FF2B5EF4-FFF2-40B4-BE49-F238E27FC236}">
                <a16:creationId xmlns:a16="http://schemas.microsoft.com/office/drawing/2014/main" id="{78848158-CF8A-4126-8046-D19803B02D89}"/>
              </a:ext>
            </a:extLst>
          </p:cNvPr>
          <p:cNvSpPr/>
          <p:nvPr/>
        </p:nvSpPr>
        <p:spPr>
          <a:xfrm>
            <a:off x="219540" y="1456441"/>
            <a:ext cx="2189286" cy="308226"/>
          </a:xfrm>
          <a:prstGeom prst="rect">
            <a:avLst/>
          </a:prstGeom>
        </p:spPr>
        <p:txBody>
          <a:bodyPr wrap="square">
            <a:spAutoFit/>
          </a:bodyPr>
          <a:lstStyle/>
          <a:p>
            <a:pPr marL="457200" marR="0">
              <a:lnSpc>
                <a:spcPts val="1405"/>
              </a:lnSpc>
              <a:spcBef>
                <a:spcPts val="0"/>
              </a:spcBef>
              <a:spcAft>
                <a:spcPts val="0"/>
              </a:spcAft>
            </a:pPr>
            <a:r>
              <a:rPr lang="en-US" sz="2400" spc="60" dirty="0">
                <a:solidFill>
                  <a:schemeClr val="tx2"/>
                </a:solidFill>
                <a:ea typeface="Lucida Sans" panose="020B0602030504020204" pitchFamily="34" charset="0"/>
                <a:cs typeface="Lucida Sans" panose="020B0602030504020204" pitchFamily="34" charset="0"/>
              </a:rPr>
              <a:t>Deal Terms</a:t>
            </a:r>
            <a:endParaRPr lang="en-US" sz="2400" dirty="0">
              <a:solidFill>
                <a:schemeClr val="tx2"/>
              </a:solidFill>
              <a:ea typeface="Lucida Sans" panose="020B0602030504020204" pitchFamily="34" charset="0"/>
              <a:cs typeface="Lucida Sans" panose="020B0602030504020204" pitchFamily="34" charset="0"/>
            </a:endParaRPr>
          </a:p>
        </p:txBody>
      </p:sp>
      <p:cxnSp>
        <p:nvCxnSpPr>
          <p:cNvPr id="11" name="Straight Connector 10">
            <a:extLst>
              <a:ext uri="{FF2B5EF4-FFF2-40B4-BE49-F238E27FC236}">
                <a16:creationId xmlns:a16="http://schemas.microsoft.com/office/drawing/2014/main" id="{2B1D5644-377D-41AA-A429-7FD0D9946CC2}"/>
              </a:ext>
            </a:extLst>
          </p:cNvPr>
          <p:cNvCxnSpPr>
            <a:cxnSpLocks/>
          </p:cNvCxnSpPr>
          <p:nvPr/>
        </p:nvCxnSpPr>
        <p:spPr>
          <a:xfrm flipV="1">
            <a:off x="290146" y="621207"/>
            <a:ext cx="11368454" cy="1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7EB882E-6AFE-456E-B477-D7BFCF1CB465}"/>
              </a:ext>
            </a:extLst>
          </p:cNvPr>
          <p:cNvSpPr/>
          <p:nvPr/>
        </p:nvSpPr>
        <p:spPr>
          <a:xfrm>
            <a:off x="195935" y="3784609"/>
            <a:ext cx="5647572" cy="271869"/>
          </a:xfrm>
          <a:prstGeom prst="rect">
            <a:avLst/>
          </a:prstGeom>
        </p:spPr>
        <p:txBody>
          <a:bodyPr wrap="none">
            <a:spAutoFit/>
          </a:bodyPr>
          <a:lstStyle/>
          <a:p>
            <a:pPr marL="457200" marR="0">
              <a:lnSpc>
                <a:spcPts val="1405"/>
              </a:lnSpc>
              <a:spcBef>
                <a:spcPts val="0"/>
              </a:spcBef>
              <a:spcAft>
                <a:spcPts val="0"/>
              </a:spcAft>
            </a:pPr>
            <a:r>
              <a:rPr lang="en-US" spc="60" dirty="0">
                <a:solidFill>
                  <a:schemeClr val="accent6">
                    <a:lumMod val="75000"/>
                  </a:schemeClr>
                </a:solidFill>
                <a:ea typeface="Lucida Sans" panose="020B0602030504020204" pitchFamily="34" charset="0"/>
                <a:cs typeface="Lucida Sans" panose="020B0602030504020204" pitchFamily="34" charset="0"/>
              </a:rPr>
              <a:t>Net Distributions of a $250,000 Initial Investment</a:t>
            </a:r>
            <a:endParaRPr lang="en-US" dirty="0">
              <a:solidFill>
                <a:schemeClr val="accent6">
                  <a:lumMod val="75000"/>
                </a:schemeClr>
              </a:solidFill>
              <a:ea typeface="Lucida Sans" panose="020B0602030504020204" pitchFamily="34" charset="0"/>
              <a:cs typeface="Lucida Sans" panose="020B0602030504020204" pitchFamily="34" charset="0"/>
            </a:endParaRPr>
          </a:p>
        </p:txBody>
      </p:sp>
      <p:graphicFrame>
        <p:nvGraphicFramePr>
          <p:cNvPr id="13" name="Table 12">
            <a:extLst>
              <a:ext uri="{FF2B5EF4-FFF2-40B4-BE49-F238E27FC236}">
                <a16:creationId xmlns:a16="http://schemas.microsoft.com/office/drawing/2014/main" id="{665EB8F7-B78F-4BD4-8210-E2A7A9E3F743}"/>
              </a:ext>
            </a:extLst>
          </p:cNvPr>
          <p:cNvGraphicFramePr>
            <a:graphicFrameLocks noGrp="1"/>
          </p:cNvGraphicFramePr>
          <p:nvPr>
            <p:extLst>
              <p:ext uri="{D42A27DB-BD31-4B8C-83A1-F6EECF244321}">
                <p14:modId xmlns:p14="http://schemas.microsoft.com/office/powerpoint/2010/main" val="709610570"/>
              </p:ext>
            </p:extLst>
          </p:nvPr>
        </p:nvGraphicFramePr>
        <p:xfrm>
          <a:off x="6096000" y="1859301"/>
          <a:ext cx="4987635" cy="1186423"/>
        </p:xfrm>
        <a:graphic>
          <a:graphicData uri="http://schemas.openxmlformats.org/drawingml/2006/table">
            <a:tbl>
              <a:tblPr/>
              <a:tblGrid>
                <a:gridCol w="2039672">
                  <a:extLst>
                    <a:ext uri="{9D8B030D-6E8A-4147-A177-3AD203B41FA5}">
                      <a16:colId xmlns:a16="http://schemas.microsoft.com/office/drawing/2014/main" val="3391961961"/>
                    </a:ext>
                  </a:extLst>
                </a:gridCol>
                <a:gridCol w="2947963">
                  <a:extLst>
                    <a:ext uri="{9D8B030D-6E8A-4147-A177-3AD203B41FA5}">
                      <a16:colId xmlns:a16="http://schemas.microsoft.com/office/drawing/2014/main" val="1612880051"/>
                    </a:ext>
                  </a:extLst>
                </a:gridCol>
              </a:tblGrid>
              <a:tr h="299938">
                <a:tc>
                  <a:txBody>
                    <a:bodyPr/>
                    <a:lstStyle/>
                    <a:p>
                      <a:pPr algn="l" fontAlgn="b"/>
                      <a:r>
                        <a:rPr lang="en-US" sz="1600" b="0" i="0" u="none" strike="noStrike" dirty="0">
                          <a:solidFill>
                            <a:srgbClr val="FFFFFF"/>
                          </a:solidFill>
                          <a:effectLst/>
                          <a:latin typeface="Arial" panose="020B0604020202020204" pitchFamily="34" charset="0"/>
                        </a:rPr>
                        <a:t> </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tc>
                  <a:txBody>
                    <a:bodyPr/>
                    <a:lstStyle/>
                    <a:p>
                      <a:pPr algn="ctr" fontAlgn="b"/>
                      <a:r>
                        <a:rPr lang="en-US" sz="1600" b="0" i="0" u="none" strike="noStrike" dirty="0">
                          <a:solidFill>
                            <a:srgbClr val="FFFFFF"/>
                          </a:solidFill>
                          <a:effectLst/>
                          <a:latin typeface="Calibri" panose="020F0502020204030204" pitchFamily="34" charset="0"/>
                        </a:rPr>
                        <a:t>Purchase</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244062"/>
                    </a:solidFill>
                  </a:tcPr>
                </a:tc>
                <a:extLst>
                  <a:ext uri="{0D108BD9-81ED-4DB2-BD59-A6C34878D82A}">
                    <a16:rowId xmlns:a16="http://schemas.microsoft.com/office/drawing/2014/main" val="3053732318"/>
                  </a:ext>
                </a:extLst>
              </a:tr>
              <a:tr h="299553">
                <a:tc>
                  <a:txBody>
                    <a:bodyPr/>
                    <a:lstStyle/>
                    <a:p>
                      <a:pPr algn="l" fontAlgn="b"/>
                      <a:r>
                        <a:rPr lang="en-US" sz="1600" b="0" i="0" u="none" strike="noStrike" dirty="0">
                          <a:effectLst/>
                          <a:latin typeface="Calibri" panose="020F0502020204030204" pitchFamily="34" charset="0"/>
                        </a:rPr>
                        <a:t>Total Equity Required</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$962,500 </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39691455"/>
                  </a:ext>
                </a:extLst>
              </a:tr>
              <a:tr h="287379">
                <a:tc>
                  <a:txBody>
                    <a:bodyPr/>
                    <a:lstStyle/>
                    <a:p>
                      <a:pPr algn="l" fontAlgn="b"/>
                      <a:r>
                        <a:rPr lang="en-US" sz="1600" b="0" i="0" u="none" strike="noStrike" dirty="0">
                          <a:effectLst/>
                          <a:latin typeface="Calibri" panose="020F0502020204030204" pitchFamily="34" charset="0"/>
                        </a:rPr>
                        <a:t>Illustrative 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$250,000 </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44939268"/>
                  </a:ext>
                </a:extLst>
              </a:tr>
              <a:tr h="299553">
                <a:tc>
                  <a:txBody>
                    <a:bodyPr/>
                    <a:lstStyle/>
                    <a:p>
                      <a:pPr algn="l" fontAlgn="b"/>
                      <a:r>
                        <a:rPr lang="en-US" sz="1600" b="0" i="0" u="none" strike="noStrike" dirty="0">
                          <a:effectLst/>
                          <a:latin typeface="Calibri" panose="020F0502020204030204" pitchFamily="34" charset="0"/>
                        </a:rPr>
                        <a:t>Illustrative LP % of Total</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chemeClr val="tx1"/>
                          </a:solidFill>
                          <a:effectLst/>
                          <a:latin typeface="Calibri" panose="020F0502020204030204" pitchFamily="34" charset="0"/>
                        </a:rPr>
                        <a:t>25.97%</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60325736"/>
                  </a:ext>
                </a:extLst>
              </a:tr>
            </a:tbl>
          </a:graphicData>
        </a:graphic>
      </p:graphicFrame>
      <p:sp>
        <p:nvSpPr>
          <p:cNvPr id="8" name="Rectangle 7">
            <a:extLst>
              <a:ext uri="{FF2B5EF4-FFF2-40B4-BE49-F238E27FC236}">
                <a16:creationId xmlns:a16="http://schemas.microsoft.com/office/drawing/2014/main" id="{CE827BE4-0FF0-45C6-869E-AB2A884289E2}"/>
              </a:ext>
            </a:extLst>
          </p:cNvPr>
          <p:cNvSpPr/>
          <p:nvPr/>
        </p:nvSpPr>
        <p:spPr>
          <a:xfrm>
            <a:off x="5541817" y="1322623"/>
            <a:ext cx="6096000" cy="451406"/>
          </a:xfrm>
          <a:prstGeom prst="rect">
            <a:avLst/>
          </a:prstGeom>
        </p:spPr>
        <p:txBody>
          <a:bodyPr>
            <a:spAutoFit/>
          </a:bodyPr>
          <a:lstStyle/>
          <a:p>
            <a:pPr marL="457200" lvl="0">
              <a:lnSpc>
                <a:spcPts val="1405"/>
              </a:lnSpc>
            </a:pPr>
            <a:r>
              <a:rPr lang="en-US" spc="60" dirty="0">
                <a:solidFill>
                  <a:srgbClr val="70AD47">
                    <a:lumMod val="75000"/>
                  </a:srgbClr>
                </a:solidFill>
                <a:ea typeface="Lucida Sans" panose="020B0602030504020204" pitchFamily="34" charset="0"/>
                <a:cs typeface="Lucida Sans" panose="020B0602030504020204" pitchFamily="34" charset="0"/>
              </a:rPr>
              <a:t>Illustrative Equity Table</a:t>
            </a:r>
          </a:p>
          <a:p>
            <a:pPr marL="457200" lvl="0">
              <a:lnSpc>
                <a:spcPts val="1405"/>
              </a:lnSpc>
            </a:pPr>
            <a:r>
              <a:rPr lang="en-US" sz="1050" dirty="0">
                <a:solidFill>
                  <a:prstClr val="white">
                    <a:lumMod val="50000"/>
                  </a:prstClr>
                </a:solidFill>
              </a:rPr>
              <a:t>The following table reflects a $250,000 investment made by an investor into the project </a:t>
            </a:r>
          </a:p>
        </p:txBody>
      </p:sp>
      <p:graphicFrame>
        <p:nvGraphicFramePr>
          <p:cNvPr id="12" name="Table 11"/>
          <p:cNvGraphicFramePr>
            <a:graphicFrameLocks noGrp="1"/>
          </p:cNvGraphicFramePr>
          <p:nvPr/>
        </p:nvGraphicFramePr>
        <p:xfrm>
          <a:off x="838200" y="1825625"/>
          <a:ext cx="4733254" cy="1489754"/>
        </p:xfrm>
        <a:graphic>
          <a:graphicData uri="http://schemas.openxmlformats.org/drawingml/2006/table">
            <a:tbl>
              <a:tblPr/>
              <a:tblGrid>
                <a:gridCol w="2027067">
                  <a:extLst>
                    <a:ext uri="{9D8B030D-6E8A-4147-A177-3AD203B41FA5}">
                      <a16:colId xmlns:a16="http://schemas.microsoft.com/office/drawing/2014/main" val="1462353608"/>
                    </a:ext>
                  </a:extLst>
                </a:gridCol>
                <a:gridCol w="2706187">
                  <a:extLst>
                    <a:ext uri="{9D8B030D-6E8A-4147-A177-3AD203B41FA5}">
                      <a16:colId xmlns:a16="http://schemas.microsoft.com/office/drawing/2014/main" val="1793512686"/>
                    </a:ext>
                  </a:extLst>
                </a:gridCol>
              </a:tblGrid>
              <a:tr h="294258">
                <a:tc>
                  <a:txBody>
                    <a:bodyPr/>
                    <a:lstStyle/>
                    <a:p>
                      <a:pPr algn="l" fontAlgn="b"/>
                      <a:r>
                        <a:rPr lang="en-US" sz="1400" b="0" i="0" u="none" strike="noStrike" dirty="0">
                          <a:solidFill>
                            <a:schemeClr val="tx1"/>
                          </a:solidFill>
                          <a:effectLst/>
                          <a:latin typeface="+mn-lt"/>
                        </a:rPr>
                        <a:t>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$962,500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44669415"/>
                  </a:ext>
                </a:extLst>
              </a:tr>
              <a:tr h="294258">
                <a:tc>
                  <a:txBody>
                    <a:bodyPr/>
                    <a:lstStyle/>
                    <a:p>
                      <a:pPr algn="l" fontAlgn="b"/>
                      <a:r>
                        <a:rPr lang="en-US" sz="1400" b="0" i="0" u="none" strike="noStrike" dirty="0">
                          <a:solidFill>
                            <a:schemeClr val="tx1"/>
                          </a:solidFill>
                          <a:effectLst/>
                          <a:latin typeface="+mn-lt"/>
                        </a:rPr>
                        <a:t>Hotel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3.0%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2244849"/>
                  </a:ext>
                </a:extLst>
              </a:tr>
              <a:tr h="303490">
                <a:tc>
                  <a:txBody>
                    <a:bodyPr/>
                    <a:lstStyle/>
                    <a:p>
                      <a:pPr algn="l" fontAlgn="b"/>
                      <a:r>
                        <a:rPr lang="en-US" sz="1400" b="0" i="0" u="none" strike="noStrike" dirty="0">
                          <a:solidFill>
                            <a:schemeClr val="tx1"/>
                          </a:solidFill>
                          <a:effectLst/>
                          <a:latin typeface="+mn-lt"/>
                        </a:rPr>
                        <a:t>Hotel Incentive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10% of NOI excess of Budget</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5820163"/>
                  </a:ext>
                </a:extLst>
              </a:tr>
              <a:tr h="303490">
                <a:tc>
                  <a:txBody>
                    <a:bodyPr/>
                    <a:lstStyle/>
                    <a:p>
                      <a:pPr algn="l" fontAlgn="b"/>
                      <a:r>
                        <a:rPr lang="en-US" sz="1400" b="0" i="0" u="none" strike="noStrike" dirty="0">
                          <a:solidFill>
                            <a:schemeClr val="tx1"/>
                          </a:solidFill>
                          <a:effectLst/>
                          <a:latin typeface="+mn-lt"/>
                        </a:rPr>
                        <a:t>Acquisition</a:t>
                      </a:r>
                      <a:r>
                        <a:rPr lang="en-US" sz="1400" b="0" i="0" u="none" strike="noStrike" baseline="0" dirty="0">
                          <a:solidFill>
                            <a:schemeClr val="tx1"/>
                          </a:solidFill>
                          <a:effectLst/>
                          <a:latin typeface="+mn-lt"/>
                        </a:rPr>
                        <a:t> Fee</a:t>
                      </a:r>
                      <a:endParaRPr lang="en-US" sz="1400" b="0" i="0" u="none" strike="noStrike" dirty="0">
                        <a:solidFill>
                          <a:schemeClr val="tx1"/>
                        </a:solidFill>
                        <a:effectLst/>
                        <a:latin typeface="+mn-lt"/>
                      </a:endParaRP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1.5% of Purchase</a:t>
                      </a:r>
                      <a:r>
                        <a:rPr lang="en-US" sz="1400" b="1" i="0" u="none" strike="noStrike" baseline="0" dirty="0">
                          <a:solidFill>
                            <a:schemeClr val="tx1"/>
                          </a:solidFill>
                          <a:effectLst/>
                          <a:latin typeface="Calibri" panose="020F0502020204030204" pitchFamily="34" charset="0"/>
                        </a:rPr>
                        <a:t> Price</a:t>
                      </a:r>
                      <a:endParaRPr lang="en-US" sz="1400" b="1" i="0" u="none" strike="noStrike" dirty="0">
                        <a:solidFill>
                          <a:schemeClr val="tx1"/>
                        </a:solidFill>
                        <a:effectLst/>
                        <a:latin typeface="Calibri" panose="020F0502020204030204" pitchFamily="34" charset="0"/>
                      </a:endParaRP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38937018"/>
                  </a:ext>
                </a:extLst>
              </a:tr>
              <a:tr h="294258">
                <a:tc>
                  <a:txBody>
                    <a:bodyPr/>
                    <a:lstStyle/>
                    <a:p>
                      <a:pPr algn="l" fontAlgn="b"/>
                      <a:r>
                        <a:rPr lang="en-US" sz="1400" b="0" i="0" u="none" strike="noStrike" dirty="0">
                          <a:solidFill>
                            <a:schemeClr val="tx1"/>
                          </a:solidFill>
                          <a:effectLst/>
                          <a:latin typeface="+mn-lt"/>
                        </a:rPr>
                        <a:t>Asset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940618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2620750"/>
              </p:ext>
            </p:extLst>
          </p:nvPr>
        </p:nvGraphicFramePr>
        <p:xfrm>
          <a:off x="778095" y="4185792"/>
          <a:ext cx="10305540" cy="2533056"/>
        </p:xfrm>
        <a:graphic>
          <a:graphicData uri="http://schemas.openxmlformats.org/drawingml/2006/table">
            <a:tbl>
              <a:tblPr/>
              <a:tblGrid>
                <a:gridCol w="2054737">
                  <a:extLst>
                    <a:ext uri="{9D8B030D-6E8A-4147-A177-3AD203B41FA5}">
                      <a16:colId xmlns:a16="http://schemas.microsoft.com/office/drawing/2014/main" val="3162421624"/>
                    </a:ext>
                  </a:extLst>
                </a:gridCol>
                <a:gridCol w="1290184">
                  <a:extLst>
                    <a:ext uri="{9D8B030D-6E8A-4147-A177-3AD203B41FA5}">
                      <a16:colId xmlns:a16="http://schemas.microsoft.com/office/drawing/2014/main" val="2130291719"/>
                    </a:ext>
                  </a:extLst>
                </a:gridCol>
                <a:gridCol w="1051260">
                  <a:extLst>
                    <a:ext uri="{9D8B030D-6E8A-4147-A177-3AD203B41FA5}">
                      <a16:colId xmlns:a16="http://schemas.microsoft.com/office/drawing/2014/main" val="1904646288"/>
                    </a:ext>
                  </a:extLst>
                </a:gridCol>
                <a:gridCol w="1210542">
                  <a:extLst>
                    <a:ext uri="{9D8B030D-6E8A-4147-A177-3AD203B41FA5}">
                      <a16:colId xmlns:a16="http://schemas.microsoft.com/office/drawing/2014/main" val="1179812891"/>
                    </a:ext>
                  </a:extLst>
                </a:gridCol>
                <a:gridCol w="1130902">
                  <a:extLst>
                    <a:ext uri="{9D8B030D-6E8A-4147-A177-3AD203B41FA5}">
                      <a16:colId xmlns:a16="http://schemas.microsoft.com/office/drawing/2014/main" val="2196060"/>
                    </a:ext>
                  </a:extLst>
                </a:gridCol>
                <a:gridCol w="1290184">
                  <a:extLst>
                    <a:ext uri="{9D8B030D-6E8A-4147-A177-3AD203B41FA5}">
                      <a16:colId xmlns:a16="http://schemas.microsoft.com/office/drawing/2014/main" val="710184092"/>
                    </a:ext>
                  </a:extLst>
                </a:gridCol>
                <a:gridCol w="1051260">
                  <a:extLst>
                    <a:ext uri="{9D8B030D-6E8A-4147-A177-3AD203B41FA5}">
                      <a16:colId xmlns:a16="http://schemas.microsoft.com/office/drawing/2014/main" val="2838436805"/>
                    </a:ext>
                  </a:extLst>
                </a:gridCol>
                <a:gridCol w="1226471">
                  <a:extLst>
                    <a:ext uri="{9D8B030D-6E8A-4147-A177-3AD203B41FA5}">
                      <a16:colId xmlns:a16="http://schemas.microsoft.com/office/drawing/2014/main" val="1574807274"/>
                    </a:ext>
                  </a:extLst>
                </a:gridCol>
              </a:tblGrid>
              <a:tr h="209990">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dirty="0">
                          <a:solidFill>
                            <a:srgbClr val="FFFFFF"/>
                          </a:solidFill>
                          <a:effectLst/>
                          <a:latin typeface="Cambria" panose="02040503050406030204" pitchFamily="18" charset="0"/>
                        </a:rPr>
                        <a:t>Close</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1</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2</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3</a:t>
                      </a:r>
                    </a:p>
                  </a:txBody>
                  <a:tcPr marL="0" marR="0" marT="0" marB="0" anchor="b">
                    <a:lnL>
                      <a:noFill/>
                    </a:lnL>
                    <a:lnR>
                      <a:noFill/>
                    </a:lnR>
                    <a:lnT>
                      <a:noFill/>
                    </a:lnT>
                    <a:lnB>
                      <a:noFill/>
                    </a:lnB>
                    <a:solidFill>
                      <a:srgbClr val="1F497D"/>
                    </a:solidFill>
                  </a:tcPr>
                </a:tc>
                <a:tc>
                  <a:txBody>
                    <a:bodyPr/>
                    <a:lstStyle/>
                    <a:p>
                      <a:pPr algn="l" fontAlgn="b"/>
                      <a:r>
                        <a:rPr lang="en-US" sz="1100" b="1" i="1" u="none" strike="noStrike">
                          <a:solidFill>
                            <a:srgbClr val="FFFFFF"/>
                          </a:solidFill>
                          <a:effectLst/>
                          <a:latin typeface="Cambria" panose="02040503050406030204" pitchFamily="18" charset="0"/>
                        </a:rPr>
                        <a:t>Year 4</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5</a:t>
                      </a:r>
                    </a:p>
                  </a:txBody>
                  <a:tcPr marL="0" marR="0" marT="0" marB="0" anchor="b">
                    <a:lnL>
                      <a:noFill/>
                    </a:lnL>
                    <a:lnR>
                      <a:noFill/>
                    </a:lnR>
                    <a:lnT>
                      <a:noFill/>
                    </a:lnT>
                    <a:lnB>
                      <a:noFill/>
                    </a:lnB>
                    <a:solidFill>
                      <a:srgbClr val="1F497D"/>
                    </a:solidFill>
                  </a:tcPr>
                </a:tc>
                <a:tc>
                  <a:txBody>
                    <a:bodyPr/>
                    <a:lstStyle/>
                    <a:p>
                      <a:pPr lvl="1" algn="l" fontAlgn="b"/>
                      <a:r>
                        <a:rPr lang="en-US" sz="1100" b="1" i="1" u="none" strike="noStrike" dirty="0">
                          <a:solidFill>
                            <a:srgbClr val="FFFFFF"/>
                          </a:solidFill>
                          <a:effectLst/>
                          <a:latin typeface="Cambria" panose="02040503050406030204" pitchFamily="18" charset="0"/>
                        </a:rPr>
                        <a:t>Total Funds</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263186757"/>
                  </a:ext>
                </a:extLst>
              </a:tr>
              <a:tr h="216578">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7982455"/>
                  </a:ext>
                </a:extLst>
              </a:tr>
              <a:tr h="216578">
                <a:tc>
                  <a:txBody>
                    <a:bodyPr/>
                    <a:lstStyle/>
                    <a:p>
                      <a:pPr algn="l" fontAlgn="b"/>
                      <a:r>
                        <a:rPr lang="en-US" sz="1100" b="1" i="1" u="none" strike="noStrike">
                          <a:effectLst/>
                          <a:latin typeface="Cambria" panose="02040503050406030204" pitchFamily="18" charset="0"/>
                        </a:rPr>
                        <a:t>Initial Investment</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(250,000)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$250,000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00331863"/>
                  </a:ext>
                </a:extLst>
              </a:tr>
              <a:tr h="209990">
                <a:tc>
                  <a:txBody>
                    <a:bodyPr/>
                    <a:lstStyle/>
                    <a:p>
                      <a:pPr algn="l" fontAlgn="b"/>
                      <a:r>
                        <a:rPr lang="en-US" sz="1100" b="1" i="1" u="none" strike="noStrike">
                          <a:effectLst/>
                          <a:latin typeface="Cambria" panose="02040503050406030204" pitchFamily="18" charset="0"/>
                        </a:rPr>
                        <a:t>Project Cashflow</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$28,116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$34,527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$37,543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$39,851</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13356841"/>
                  </a:ext>
                </a:extLst>
              </a:tr>
              <a:tr h="209990">
                <a:tc>
                  <a:txBody>
                    <a:bodyPr/>
                    <a:lstStyle/>
                    <a:p>
                      <a:pPr algn="l" fontAlgn="b"/>
                      <a:r>
                        <a:rPr lang="en-US" sz="1100" b="1" i="1" u="none" strike="noStrike">
                          <a:effectLst/>
                          <a:latin typeface="Cambria" panose="02040503050406030204" pitchFamily="18" charset="0"/>
                        </a:rPr>
                        <a:t>Net Sell Proceeds</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$399,529</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90326723"/>
                  </a:ext>
                </a:extLst>
              </a:tr>
              <a:tr h="209990">
                <a:tc>
                  <a:txBody>
                    <a:bodyPr/>
                    <a:lstStyle/>
                    <a:p>
                      <a:pPr algn="l" fontAlgn="b"/>
                      <a:r>
                        <a:rPr lang="en-US" sz="1100" b="1" i="1" u="none" strike="noStrike">
                          <a:effectLst/>
                          <a:latin typeface="Cambria" panose="02040503050406030204" pitchFamily="18" charset="0"/>
                        </a:rPr>
                        <a:t>Total</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(250,000)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$28,116</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$34,527</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$37,543</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$689,380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$789,566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7936425"/>
                  </a:ext>
                </a:extLst>
              </a:tr>
              <a:tr h="209990">
                <a:tc>
                  <a:txBody>
                    <a:bodyPr/>
                    <a:lstStyle/>
                    <a:p>
                      <a:pPr algn="l" fontAlgn="b"/>
                      <a:r>
                        <a:rPr lang="en-US" sz="1100" b="1" i="1" u="none" strike="noStrike">
                          <a:effectLst/>
                          <a:latin typeface="Cambria" panose="02040503050406030204" pitchFamily="18" charset="0"/>
                        </a:rPr>
                        <a:t>% of Total Equity</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808080"/>
                          </a:solidFill>
                          <a:effectLst/>
                          <a:latin typeface="Cambria" panose="02040503050406030204" pitchFamily="18" charset="0"/>
                        </a:rPr>
                        <a:t>25.97%</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75162029"/>
                  </a:ext>
                </a:extLst>
              </a:tr>
              <a:tr h="209990">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61827879"/>
                  </a:ext>
                </a:extLst>
              </a:tr>
              <a:tr h="209990">
                <a:tc>
                  <a:txBody>
                    <a:bodyPr/>
                    <a:lstStyle/>
                    <a:p>
                      <a:pPr algn="l" fontAlgn="b"/>
                      <a:r>
                        <a:rPr lang="en-US" sz="1100" b="1" i="1" u="none" strike="noStrike">
                          <a:effectLst/>
                          <a:latin typeface="Cambria" panose="02040503050406030204" pitchFamily="18" charset="0"/>
                        </a:rPr>
                        <a:t>Targeted Cash Return</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11.25%</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13.81%</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15.02%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15.94%</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97841192"/>
                  </a:ext>
                </a:extLst>
              </a:tr>
              <a:tr h="209990">
                <a:tc>
                  <a:txBody>
                    <a:bodyPr/>
                    <a:lstStyle/>
                    <a:p>
                      <a:pPr algn="l" fontAlgn="b"/>
                      <a:r>
                        <a:rPr lang="en-US" sz="1100" b="1" i="1" u="none" strike="noStrike">
                          <a:effectLst/>
                          <a:latin typeface="Cambria" panose="02040503050406030204" pitchFamily="18" charset="0"/>
                        </a:rPr>
                        <a:t>Targeted Avg Cash Return</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11.20%</a:t>
                      </a:r>
                    </a:p>
                  </a:txBody>
                  <a:tcPr marL="0" marR="0" marT="0" marB="0" anchor="b">
                    <a:lnL>
                      <a:noFill/>
                    </a:lnL>
                    <a:lnR>
                      <a:noFill/>
                    </a:lnR>
                    <a:lnT>
                      <a:noFill/>
                    </a:lnT>
                    <a:lnB>
                      <a:noFill/>
                    </a:lnB>
                    <a:solidFill>
                      <a:srgbClr val="366092"/>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39563110"/>
                  </a:ext>
                </a:extLst>
              </a:tr>
              <a:tr h="209990">
                <a:tc>
                  <a:txBody>
                    <a:bodyPr/>
                    <a:lstStyle/>
                    <a:p>
                      <a:pPr algn="l" fontAlgn="b"/>
                      <a:r>
                        <a:rPr lang="en-US" sz="1100" b="1" i="1" u="none" strike="noStrike">
                          <a:effectLst/>
                          <a:latin typeface="Cambria" panose="02040503050406030204" pitchFamily="18" charset="0"/>
                        </a:rPr>
                        <a:t>Target Investor IRR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27.80%</a:t>
                      </a:r>
                    </a:p>
                  </a:txBody>
                  <a:tcPr marL="0" marR="0" marT="0" marB="0" anchor="b">
                    <a:lnL>
                      <a:noFill/>
                    </a:lnL>
                    <a:lnR>
                      <a:noFill/>
                    </a:lnR>
                    <a:lnT>
                      <a:noFill/>
                    </a:lnT>
                    <a:lnB>
                      <a:noFill/>
                    </a:lnB>
                    <a:solidFill>
                      <a:srgbClr val="366092"/>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99860109"/>
                  </a:ext>
                </a:extLst>
              </a:tr>
              <a:tr h="209990">
                <a:tc>
                  <a:txBody>
                    <a:bodyPr/>
                    <a:lstStyle/>
                    <a:p>
                      <a:pPr algn="l" fontAlgn="b"/>
                      <a:r>
                        <a:rPr lang="en-US" sz="1100" b="1" i="1" u="none" strike="noStrike">
                          <a:effectLst/>
                          <a:latin typeface="Cambria" panose="02040503050406030204" pitchFamily="18" charset="0"/>
                        </a:rPr>
                        <a:t>Equity Mutiplier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3.16</a:t>
                      </a:r>
                    </a:p>
                  </a:txBody>
                  <a:tcPr marL="0" marR="0" marT="0" marB="0" anchor="b">
                    <a:lnL>
                      <a:noFill/>
                    </a:lnL>
                    <a:lnR>
                      <a:noFill/>
                    </a:lnR>
                    <a:lnT>
                      <a:noFill/>
                    </a:lnT>
                    <a:lnB>
                      <a:noFill/>
                    </a:lnB>
                    <a:solidFill>
                      <a:srgbClr val="366092"/>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00897630"/>
                  </a:ext>
                </a:extLst>
              </a:tr>
            </a:tbl>
          </a:graphicData>
        </a:graphic>
      </p:graphicFrame>
    </p:spTree>
    <p:extLst>
      <p:ext uri="{BB962C8B-B14F-4D97-AF65-F5344CB8AC3E}">
        <p14:creationId xmlns:p14="http://schemas.microsoft.com/office/powerpoint/2010/main" val="48376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E9B8-BA33-4499-9652-1C19F9118B39}"/>
              </a:ext>
            </a:extLst>
          </p:cNvPr>
          <p:cNvSpPr>
            <a:spLocks noGrp="1"/>
          </p:cNvSpPr>
          <p:nvPr>
            <p:ph type="title"/>
          </p:nvPr>
        </p:nvSpPr>
        <p:spPr/>
        <p:txBody>
          <a:bodyPr/>
          <a:lstStyle/>
          <a:p>
            <a:r>
              <a:rPr lang="en-US" dirty="0">
                <a:solidFill>
                  <a:schemeClr val="accent1"/>
                </a:solidFill>
              </a:rPr>
              <a:t>Ownership Structure</a:t>
            </a:r>
          </a:p>
        </p:txBody>
      </p:sp>
      <p:graphicFrame>
        <p:nvGraphicFramePr>
          <p:cNvPr id="4" name="Content Placeholder 3">
            <a:extLst>
              <a:ext uri="{FF2B5EF4-FFF2-40B4-BE49-F238E27FC236}">
                <a16:creationId xmlns:a16="http://schemas.microsoft.com/office/drawing/2014/main" id="{3EDEBBA7-327A-4748-93A9-EA70E2053207}"/>
              </a:ext>
            </a:extLst>
          </p:cNvPr>
          <p:cNvGraphicFramePr>
            <a:graphicFrameLocks noGrp="1"/>
          </p:cNvGraphicFramePr>
          <p:nvPr>
            <p:ph idx="1"/>
            <p:extLst>
              <p:ext uri="{D42A27DB-BD31-4B8C-83A1-F6EECF244321}">
                <p14:modId xmlns:p14="http://schemas.microsoft.com/office/powerpoint/2010/main" val="41945959"/>
              </p:ext>
            </p:extLst>
          </p:nvPr>
        </p:nvGraphicFramePr>
        <p:xfrm>
          <a:off x="452487" y="21536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5A44AEFD-5F84-4644-9A85-60CE0E2410D0}"/>
              </a:ext>
            </a:extLst>
          </p:cNvPr>
          <p:cNvCxnSpPr/>
          <p:nvPr/>
        </p:nvCxnSpPr>
        <p:spPr>
          <a:xfrm>
            <a:off x="452487" y="226243"/>
            <a:ext cx="111896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29E892E-EA5D-4DB4-93EE-7400103CB5C3}"/>
              </a:ext>
            </a:extLst>
          </p:cNvPr>
          <p:cNvSpPr/>
          <p:nvPr/>
        </p:nvSpPr>
        <p:spPr>
          <a:xfrm>
            <a:off x="7833676" y="2464670"/>
            <a:ext cx="4213094" cy="1365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948543A-DF34-46CB-B7AF-5038D3850502}"/>
              </a:ext>
            </a:extLst>
          </p:cNvPr>
          <p:cNvSpPr/>
          <p:nvPr/>
        </p:nvSpPr>
        <p:spPr>
          <a:xfrm>
            <a:off x="145230" y="2741128"/>
            <a:ext cx="2869276" cy="1097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Commonwealth</a:t>
            </a:r>
          </a:p>
          <a:p>
            <a:pPr algn="ctr"/>
            <a:r>
              <a:rPr lang="en-US" dirty="0">
                <a:solidFill>
                  <a:schemeClr val="bg1"/>
                </a:solidFill>
              </a:rPr>
              <a:t> Hotels</a:t>
            </a:r>
          </a:p>
          <a:p>
            <a:pPr algn="ctr"/>
            <a:r>
              <a:rPr lang="en-US" dirty="0">
                <a:solidFill>
                  <a:schemeClr val="bg1"/>
                </a:solidFill>
              </a:rPr>
              <a:t>(Management)</a:t>
            </a:r>
          </a:p>
        </p:txBody>
      </p:sp>
      <p:cxnSp>
        <p:nvCxnSpPr>
          <p:cNvPr id="7" name="Straight Connector 6">
            <a:extLst>
              <a:ext uri="{FF2B5EF4-FFF2-40B4-BE49-F238E27FC236}">
                <a16:creationId xmlns:a16="http://schemas.microsoft.com/office/drawing/2014/main" id="{84B8C603-D1BD-4E27-AED3-D0298225DEA0}"/>
              </a:ext>
            </a:extLst>
          </p:cNvPr>
          <p:cNvCxnSpPr>
            <a:cxnSpLocks/>
          </p:cNvCxnSpPr>
          <p:nvPr/>
        </p:nvCxnSpPr>
        <p:spPr>
          <a:xfrm>
            <a:off x="3103418" y="3358046"/>
            <a:ext cx="78139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85FB65-BA09-4B5A-B1BF-9D1E431F64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6006" y="526968"/>
            <a:ext cx="4117571" cy="1705256"/>
          </a:xfrm>
          <a:prstGeom prst="rect">
            <a:avLst/>
          </a:prstGeom>
        </p:spPr>
      </p:pic>
      <p:sp>
        <p:nvSpPr>
          <p:cNvPr id="9" name="Rectangle 8">
            <a:extLst>
              <a:ext uri="{FF2B5EF4-FFF2-40B4-BE49-F238E27FC236}">
                <a16:creationId xmlns:a16="http://schemas.microsoft.com/office/drawing/2014/main" id="{BCC94EE1-C785-45D3-BAF9-692B8BADCB8D}"/>
              </a:ext>
            </a:extLst>
          </p:cNvPr>
          <p:cNvSpPr/>
          <p:nvPr/>
        </p:nvSpPr>
        <p:spPr>
          <a:xfrm>
            <a:off x="8307187" y="2741128"/>
            <a:ext cx="2869276" cy="1097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HG Management</a:t>
            </a:r>
          </a:p>
          <a:p>
            <a:pPr algn="ctr"/>
            <a:r>
              <a:rPr lang="en-US" dirty="0">
                <a:solidFill>
                  <a:schemeClr val="bg1"/>
                </a:solidFill>
              </a:rPr>
              <a:t> Hotels</a:t>
            </a:r>
          </a:p>
          <a:p>
            <a:pPr algn="ctr"/>
            <a:r>
              <a:rPr lang="en-US" dirty="0">
                <a:solidFill>
                  <a:schemeClr val="bg1"/>
                </a:solidFill>
              </a:rPr>
              <a:t>(Asset Management)</a:t>
            </a:r>
          </a:p>
        </p:txBody>
      </p:sp>
      <p:cxnSp>
        <p:nvCxnSpPr>
          <p:cNvPr id="11" name="Straight Connector 10">
            <a:extLst>
              <a:ext uri="{FF2B5EF4-FFF2-40B4-BE49-F238E27FC236}">
                <a16:creationId xmlns:a16="http://schemas.microsoft.com/office/drawing/2014/main" id="{4827871D-B8F6-478F-AB4F-0FE963AA39E3}"/>
              </a:ext>
            </a:extLst>
          </p:cNvPr>
          <p:cNvCxnSpPr>
            <a:cxnSpLocks/>
          </p:cNvCxnSpPr>
          <p:nvPr/>
        </p:nvCxnSpPr>
        <p:spPr>
          <a:xfrm>
            <a:off x="7442977" y="3358046"/>
            <a:ext cx="78139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4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56F83B1-08D7-4BB4-BB61-2684D806D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5" y="0"/>
            <a:ext cx="10963047" cy="6703255"/>
          </a:xfrm>
        </p:spPr>
      </p:pic>
      <p:sp>
        <p:nvSpPr>
          <p:cNvPr id="2" name="Title 1">
            <a:extLst>
              <a:ext uri="{FF2B5EF4-FFF2-40B4-BE49-F238E27FC236}">
                <a16:creationId xmlns:a16="http://schemas.microsoft.com/office/drawing/2014/main" id="{B7B7FDFF-2DDE-4F61-BC71-6FAD4AA01D15}"/>
              </a:ext>
            </a:extLst>
          </p:cNvPr>
          <p:cNvSpPr>
            <a:spLocks noGrp="1"/>
          </p:cNvSpPr>
          <p:nvPr>
            <p:ph type="title"/>
          </p:nvPr>
        </p:nvSpPr>
        <p:spPr/>
        <p:txBody>
          <a:bodyPr/>
          <a:lstStyle/>
          <a:p>
            <a:r>
              <a:rPr lang="en-US"/>
              <a:t>`</a:t>
            </a:r>
          </a:p>
        </p:txBody>
      </p:sp>
      <p:graphicFrame>
        <p:nvGraphicFramePr>
          <p:cNvPr id="3" name="Table 2">
            <a:extLst>
              <a:ext uri="{FF2B5EF4-FFF2-40B4-BE49-F238E27FC236}">
                <a16:creationId xmlns:a16="http://schemas.microsoft.com/office/drawing/2014/main" id="{B08EACE0-4DCD-41EF-9FF9-A5AE7789EA61}"/>
              </a:ext>
            </a:extLst>
          </p:cNvPr>
          <p:cNvGraphicFramePr>
            <a:graphicFrameLocks noGrp="1"/>
          </p:cNvGraphicFramePr>
          <p:nvPr>
            <p:extLst>
              <p:ext uri="{D42A27DB-BD31-4B8C-83A1-F6EECF244321}">
                <p14:modId xmlns:p14="http://schemas.microsoft.com/office/powerpoint/2010/main" val="1699499275"/>
              </p:ext>
            </p:extLst>
          </p:nvPr>
        </p:nvGraphicFramePr>
        <p:xfrm>
          <a:off x="219221" y="4481057"/>
          <a:ext cx="3996495" cy="2113122"/>
        </p:xfrm>
        <a:graphic>
          <a:graphicData uri="http://schemas.openxmlformats.org/drawingml/2006/table">
            <a:tbl>
              <a:tblPr/>
              <a:tblGrid>
                <a:gridCol w="3996495">
                  <a:extLst>
                    <a:ext uri="{9D8B030D-6E8A-4147-A177-3AD203B41FA5}">
                      <a16:colId xmlns:a16="http://schemas.microsoft.com/office/drawing/2014/main" val="2979280844"/>
                    </a:ext>
                  </a:extLst>
                </a:gridCol>
              </a:tblGrid>
              <a:tr h="542070">
                <a:tc>
                  <a:txBody>
                    <a:bodyPr/>
                    <a:lstStyle/>
                    <a:p>
                      <a:pPr algn="l" fontAlgn="b"/>
                      <a:r>
                        <a:rPr lang="en-US" sz="2000" b="1" i="0" u="none" strike="noStrike" dirty="0">
                          <a:solidFill>
                            <a:schemeClr val="tx1"/>
                          </a:solidFill>
                          <a:effectLst/>
                          <a:latin typeface="Agency FB" panose="020B0503020202020204" pitchFamily="34" charset="0"/>
                        </a:rPr>
                        <a:t>1. Executive Summary</a:t>
                      </a:r>
                    </a:p>
                  </a:txBody>
                  <a:tcPr marL="0" marR="0" marT="0" marB="0" anchor="b">
                    <a:lnL>
                      <a:noFill/>
                    </a:lnL>
                    <a:lnR w="25400" cap="flat" cmpd="dbl"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685616521"/>
                  </a:ext>
                </a:extLst>
              </a:tr>
              <a:tr h="528756">
                <a:tc>
                  <a:txBody>
                    <a:bodyPr/>
                    <a:lstStyle/>
                    <a:p>
                      <a:pPr algn="l" fontAlgn="b"/>
                      <a:r>
                        <a:rPr lang="en-US" sz="2000" b="1" i="0" u="none" strike="noStrike" dirty="0">
                          <a:solidFill>
                            <a:schemeClr val="bg1"/>
                          </a:solidFill>
                          <a:effectLst/>
                          <a:latin typeface="Agency FB" panose="020B0503020202020204" pitchFamily="34" charset="0"/>
                        </a:rPr>
                        <a:t>2. Location Overview</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75000"/>
                        <a:alpha val="87000"/>
                      </a:schemeClr>
                    </a:solidFill>
                  </a:tcPr>
                </a:tc>
                <a:extLst>
                  <a:ext uri="{0D108BD9-81ED-4DB2-BD59-A6C34878D82A}">
                    <a16:rowId xmlns:a16="http://schemas.microsoft.com/office/drawing/2014/main" val="1121393502"/>
                  </a:ext>
                </a:extLst>
              </a:tr>
              <a:tr h="528756">
                <a:tc>
                  <a:txBody>
                    <a:bodyPr/>
                    <a:lstStyle/>
                    <a:p>
                      <a:pPr algn="l" fontAlgn="b"/>
                      <a:r>
                        <a:rPr lang="en-US" sz="2000" b="1" i="0" u="none" strike="noStrike" dirty="0">
                          <a:solidFill>
                            <a:schemeClr val="tx1"/>
                          </a:solidFill>
                          <a:effectLst/>
                          <a:latin typeface="Agency FB" panose="020B0503020202020204" pitchFamily="34" charset="0"/>
                        </a:rPr>
                        <a:t>3. Sponsor</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763037328"/>
                  </a:ext>
                </a:extLst>
              </a:tr>
              <a:tr h="513540">
                <a:tc>
                  <a:txBody>
                    <a:bodyPr/>
                    <a:lstStyle/>
                    <a:p>
                      <a:pPr algn="l" fontAlgn="b"/>
                      <a:r>
                        <a:rPr lang="en-US" sz="2000" b="1" i="0" u="none" strike="noStrike" dirty="0">
                          <a:solidFill>
                            <a:schemeClr val="tx1"/>
                          </a:solidFill>
                          <a:effectLst/>
                          <a:latin typeface="Agency FB" panose="020B0503020202020204" pitchFamily="34" charset="0"/>
                        </a:rPr>
                        <a:t>4. Case Study</a:t>
                      </a:r>
                    </a:p>
                  </a:txBody>
                  <a:tcPr marL="0" marR="0" marT="0" marB="0" anchor="b">
                    <a:lnL>
                      <a:noFill/>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2046288526"/>
                  </a:ext>
                </a:extLst>
              </a:tr>
            </a:tbl>
          </a:graphicData>
        </a:graphic>
      </p:graphicFrame>
    </p:spTree>
    <p:extLst>
      <p:ext uri="{BB962C8B-B14F-4D97-AF65-F5344CB8AC3E}">
        <p14:creationId xmlns:p14="http://schemas.microsoft.com/office/powerpoint/2010/main" val="142431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5CC1-D1EF-45F2-A078-DF8EA327ABF7}"/>
              </a:ext>
            </a:extLst>
          </p:cNvPr>
          <p:cNvSpPr>
            <a:spLocks noGrp="1"/>
          </p:cNvSpPr>
          <p:nvPr>
            <p:ph type="title"/>
          </p:nvPr>
        </p:nvSpPr>
        <p:spPr>
          <a:xfrm>
            <a:off x="226898" y="67775"/>
            <a:ext cx="10515600" cy="1325563"/>
          </a:xfrm>
        </p:spPr>
        <p:txBody>
          <a:bodyPr>
            <a:normAutofit/>
          </a:bodyPr>
          <a:lstStyle/>
          <a:p>
            <a:r>
              <a:rPr lang="en-US" sz="5400" dirty="0">
                <a:solidFill>
                  <a:schemeClr val="accent6">
                    <a:lumMod val="75000"/>
                  </a:schemeClr>
                </a:solidFill>
                <a:latin typeface="+mn-lt"/>
              </a:rPr>
              <a:t>Property Description</a:t>
            </a:r>
          </a:p>
        </p:txBody>
      </p:sp>
      <p:sp>
        <p:nvSpPr>
          <p:cNvPr id="3" name="Content Placeholder 2">
            <a:extLst>
              <a:ext uri="{FF2B5EF4-FFF2-40B4-BE49-F238E27FC236}">
                <a16:creationId xmlns:a16="http://schemas.microsoft.com/office/drawing/2014/main" id="{842828A0-06D4-4CEE-AB09-509679470E1C}"/>
              </a:ext>
            </a:extLst>
          </p:cNvPr>
          <p:cNvSpPr>
            <a:spLocks noGrp="1"/>
          </p:cNvSpPr>
          <p:nvPr>
            <p:ph idx="1"/>
          </p:nvPr>
        </p:nvSpPr>
        <p:spPr>
          <a:xfrm>
            <a:off x="57509" y="848032"/>
            <a:ext cx="11792820" cy="1644958"/>
          </a:xfrm>
        </p:spPr>
        <p:txBody>
          <a:bodyPr>
            <a:normAutofit/>
          </a:bodyPr>
          <a:lstStyle/>
          <a:p>
            <a:endParaRPr lang="en-US" dirty="0"/>
          </a:p>
          <a:p>
            <a:pPr marL="0" indent="0">
              <a:buNone/>
            </a:pPr>
            <a:r>
              <a:rPr lang="en-US" sz="1300" dirty="0">
                <a:solidFill>
                  <a:schemeClr val="tx2"/>
                </a:solidFill>
              </a:rPr>
              <a:t>LOCATION</a:t>
            </a:r>
          </a:p>
          <a:p>
            <a:pPr marL="0" indent="0">
              <a:buNone/>
            </a:pPr>
            <a:r>
              <a:rPr lang="en-US" sz="1300" dirty="0">
                <a:solidFill>
                  <a:schemeClr val="tx2"/>
                </a:solidFill>
              </a:rPr>
              <a:t>El Reno is a city in and county seat of Canadian County, Oklahoma, United States. As of the 2010 census, the city population was 16,729. The city was begun shortly after the 1889 land rush and named for the nearby Fort Reno. It is located in Central Oklahoma, about 25 miles (40 km) west of downtown Oklahoma City and is part of the Oklahoma City Metropolitan Statistical Area, which is a tier 2 city with a total population of over 1.2 Million (2010 census).</a:t>
            </a:r>
          </a:p>
          <a:p>
            <a:pPr marL="0" indent="0">
              <a:buNone/>
            </a:pPr>
            <a:endParaRPr lang="en-US" sz="1300" dirty="0">
              <a:solidFill>
                <a:schemeClr val="tx2"/>
              </a:solidFill>
            </a:endParaRPr>
          </a:p>
        </p:txBody>
      </p:sp>
      <p:graphicFrame>
        <p:nvGraphicFramePr>
          <p:cNvPr id="18" name="Table 17">
            <a:extLst>
              <a:ext uri="{FF2B5EF4-FFF2-40B4-BE49-F238E27FC236}">
                <a16:creationId xmlns:a16="http://schemas.microsoft.com/office/drawing/2014/main" id="{B9CE6497-F8D8-453D-BA2B-3AC4ED9E13C5}"/>
              </a:ext>
            </a:extLst>
          </p:cNvPr>
          <p:cNvGraphicFramePr>
            <a:graphicFrameLocks noGrp="1"/>
          </p:cNvGraphicFramePr>
          <p:nvPr>
            <p:extLst>
              <p:ext uri="{D42A27DB-BD31-4B8C-83A1-F6EECF244321}">
                <p14:modId xmlns:p14="http://schemas.microsoft.com/office/powerpoint/2010/main" val="346221605"/>
              </p:ext>
            </p:extLst>
          </p:nvPr>
        </p:nvGraphicFramePr>
        <p:xfrm>
          <a:off x="226898" y="2557154"/>
          <a:ext cx="7084071" cy="3964683"/>
        </p:xfrm>
        <a:graphic>
          <a:graphicData uri="http://schemas.openxmlformats.org/drawingml/2006/table">
            <a:tbl>
              <a:tblPr firstRow="1" firstCol="1" lastRow="1" lastCol="1" bandRow="1" bandCol="1">
                <a:tableStyleId>{46F890A9-2807-4EBB-B81D-B2AA78EC7F39}</a:tableStyleId>
              </a:tblPr>
              <a:tblGrid>
                <a:gridCol w="1601207">
                  <a:extLst>
                    <a:ext uri="{9D8B030D-6E8A-4147-A177-3AD203B41FA5}">
                      <a16:colId xmlns:a16="http://schemas.microsoft.com/office/drawing/2014/main" val="2642474844"/>
                    </a:ext>
                  </a:extLst>
                </a:gridCol>
                <a:gridCol w="5482864">
                  <a:extLst>
                    <a:ext uri="{9D8B030D-6E8A-4147-A177-3AD203B41FA5}">
                      <a16:colId xmlns:a16="http://schemas.microsoft.com/office/drawing/2014/main" val="2126130672"/>
                    </a:ext>
                  </a:extLst>
                </a:gridCol>
              </a:tblGrid>
              <a:tr h="248801">
                <a:tc gridSpan="2">
                  <a:txBody>
                    <a:bodyPr/>
                    <a:lstStyle/>
                    <a:p>
                      <a:pPr marL="50800" marR="0">
                        <a:spcBef>
                          <a:spcPts val="670"/>
                        </a:spcBef>
                        <a:spcAft>
                          <a:spcPts val="0"/>
                        </a:spcAft>
                      </a:pPr>
                      <a:r>
                        <a:rPr lang="en-US" sz="1200" dirty="0">
                          <a:effectLst/>
                        </a:rPr>
                        <a:t>PROPERTY DETAILS</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389823305"/>
                  </a:ext>
                </a:extLst>
              </a:tr>
              <a:tr h="269302">
                <a:tc>
                  <a:txBody>
                    <a:bodyPr/>
                    <a:lstStyle/>
                    <a:p>
                      <a:pPr marL="50800" marR="0">
                        <a:spcBef>
                          <a:spcPts val="530"/>
                        </a:spcBef>
                        <a:spcAft>
                          <a:spcPts val="0"/>
                        </a:spcAft>
                      </a:pPr>
                      <a:r>
                        <a:rPr lang="en-US" sz="1200" dirty="0">
                          <a:effectLst/>
                        </a:rPr>
                        <a:t>Address</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1528 SW 27th St</a:t>
                      </a:r>
                      <a:r>
                        <a:rPr lang="en-US" sz="1200" b="0" baseline="0" dirty="0">
                          <a:effectLst/>
                          <a:latin typeface="Calibri" panose="020F0502020204030204" pitchFamily="34" charset="0"/>
                          <a:ea typeface="Lucida Sans" panose="020B0602030504020204" pitchFamily="34" charset="0"/>
                          <a:cs typeface="Calibri" panose="020F0502020204030204" pitchFamily="34" charset="0"/>
                        </a:rPr>
                        <a:t>   El Reno, OK 73036</a:t>
                      </a:r>
                    </a:p>
                  </a:txBody>
                  <a:tcPr marL="0" marR="0" marT="0" marB="0"/>
                </a:tc>
                <a:extLst>
                  <a:ext uri="{0D108BD9-81ED-4DB2-BD59-A6C34878D82A}">
                    <a16:rowId xmlns:a16="http://schemas.microsoft.com/office/drawing/2014/main" val="3872629111"/>
                  </a:ext>
                </a:extLst>
              </a:tr>
              <a:tr h="269302">
                <a:tc>
                  <a:txBody>
                    <a:bodyPr/>
                    <a:lstStyle/>
                    <a:p>
                      <a:pPr marL="50165" marR="0">
                        <a:spcBef>
                          <a:spcPts val="530"/>
                        </a:spcBef>
                        <a:spcAft>
                          <a:spcPts val="0"/>
                        </a:spcAft>
                      </a:pPr>
                      <a:r>
                        <a:rPr lang="en-US" sz="1200" dirty="0">
                          <a:effectLst/>
                        </a:rPr>
                        <a:t>Year Built/Converted</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mn-lt"/>
                          <a:ea typeface="+mn-ea"/>
                          <a:cs typeface="+mn-cs"/>
                        </a:rPr>
                        <a:t>2017</a:t>
                      </a:r>
                      <a:endParaRPr lang="en-US" sz="1600" b="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extLst>
                  <a:ext uri="{0D108BD9-81ED-4DB2-BD59-A6C34878D82A}">
                    <a16:rowId xmlns:a16="http://schemas.microsoft.com/office/drawing/2014/main" val="2801617950"/>
                  </a:ext>
                </a:extLst>
              </a:tr>
              <a:tr h="269302">
                <a:tc>
                  <a:txBody>
                    <a:bodyPr/>
                    <a:lstStyle/>
                    <a:p>
                      <a:pPr marL="50165" marR="0">
                        <a:spcBef>
                          <a:spcPts val="530"/>
                        </a:spcBef>
                        <a:spcAft>
                          <a:spcPts val="0"/>
                        </a:spcAft>
                      </a:pPr>
                      <a:r>
                        <a:rPr lang="en-US" sz="1200" dirty="0">
                          <a:effectLst/>
                        </a:rPr>
                        <a:t>Number of Rooms</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85</a:t>
                      </a:r>
                      <a:endParaRPr lang="en-US" sz="1600" b="0" dirty="0">
                        <a:effectLst/>
                        <a:latin typeface="Calibri" panose="020F0502020204030204" pitchFamily="34" charset="0"/>
                        <a:ea typeface="Lucida Sans" panose="020B0602030504020204" pitchFamily="34" charset="0"/>
                        <a:cs typeface="Calibri" panose="020F0502020204030204" pitchFamily="34" charset="0"/>
                      </a:endParaRPr>
                    </a:p>
                  </a:txBody>
                  <a:tcPr marL="0" marR="0" marT="0" marB="0"/>
                </a:tc>
                <a:extLst>
                  <a:ext uri="{0D108BD9-81ED-4DB2-BD59-A6C34878D82A}">
                    <a16:rowId xmlns:a16="http://schemas.microsoft.com/office/drawing/2014/main" val="539641605"/>
                  </a:ext>
                </a:extLst>
              </a:tr>
              <a:tr h="269302">
                <a:tc>
                  <a:txBody>
                    <a:bodyPr/>
                    <a:lstStyle/>
                    <a:p>
                      <a:pPr marL="50165" marR="0">
                        <a:spcBef>
                          <a:spcPts val="530"/>
                        </a:spcBef>
                        <a:spcAft>
                          <a:spcPts val="0"/>
                        </a:spcAft>
                      </a:pPr>
                      <a:r>
                        <a:rPr lang="en-US" sz="1200" dirty="0">
                          <a:effectLst/>
                        </a:rPr>
                        <a:t>Number of Floors</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4-story</a:t>
                      </a:r>
                      <a:endParaRPr lang="en-US" sz="1600" b="0" dirty="0">
                        <a:effectLst/>
                        <a:latin typeface="Calibri" panose="020F0502020204030204" pitchFamily="34" charset="0"/>
                        <a:ea typeface="Lucida Sans" panose="020B0602030504020204" pitchFamily="34" charset="0"/>
                        <a:cs typeface="Calibri" panose="020F0502020204030204" pitchFamily="34" charset="0"/>
                      </a:endParaRPr>
                    </a:p>
                  </a:txBody>
                  <a:tcPr marL="0" marR="0" marT="0" marB="0"/>
                </a:tc>
                <a:extLst>
                  <a:ext uri="{0D108BD9-81ED-4DB2-BD59-A6C34878D82A}">
                    <a16:rowId xmlns:a16="http://schemas.microsoft.com/office/drawing/2014/main" val="3282341344"/>
                  </a:ext>
                </a:extLst>
              </a:tr>
              <a:tr h="268690">
                <a:tc>
                  <a:txBody>
                    <a:bodyPr/>
                    <a:lstStyle/>
                    <a:p>
                      <a:pPr marL="50165" marR="0">
                        <a:spcBef>
                          <a:spcPts val="530"/>
                        </a:spcBef>
                        <a:spcAft>
                          <a:spcPts val="0"/>
                        </a:spcAft>
                      </a:pPr>
                      <a:r>
                        <a:rPr lang="en-US" sz="1200" dirty="0">
                          <a:effectLst/>
                        </a:rPr>
                        <a:t>Food &amp; Beverage</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The</a:t>
                      </a:r>
                      <a:r>
                        <a:rPr lang="en-US" sz="1200" b="0" baseline="0" dirty="0">
                          <a:effectLst/>
                          <a:latin typeface="Calibri" panose="020F0502020204030204" pitchFamily="34" charset="0"/>
                          <a:ea typeface="Lucida Sans" panose="020B0602030504020204" pitchFamily="34" charset="0"/>
                          <a:cs typeface="Calibri" panose="020F0502020204030204" pitchFamily="34" charset="0"/>
                        </a:rPr>
                        <a:t> Market</a:t>
                      </a:r>
                      <a:endParaRPr lang="en-US" sz="1200" b="0" dirty="0">
                        <a:effectLst/>
                        <a:latin typeface="Calibri" panose="020F0502020204030204" pitchFamily="34" charset="0"/>
                        <a:ea typeface="Lucida Sans" panose="020B0602030504020204" pitchFamily="34" charset="0"/>
                        <a:cs typeface="Calibri" panose="020F0502020204030204" pitchFamily="34" charset="0"/>
                      </a:endParaRPr>
                    </a:p>
                  </a:txBody>
                  <a:tcPr marL="0" marR="0" marT="0" marB="0"/>
                </a:tc>
                <a:extLst>
                  <a:ext uri="{0D108BD9-81ED-4DB2-BD59-A6C34878D82A}">
                    <a16:rowId xmlns:a16="http://schemas.microsoft.com/office/drawing/2014/main" val="1104238235"/>
                  </a:ext>
                </a:extLst>
              </a:tr>
              <a:tr h="269302">
                <a:tc>
                  <a:txBody>
                    <a:bodyPr/>
                    <a:lstStyle/>
                    <a:p>
                      <a:pPr marL="50165" marR="0">
                        <a:spcBef>
                          <a:spcPts val="530"/>
                        </a:spcBef>
                        <a:spcAft>
                          <a:spcPts val="0"/>
                        </a:spcAft>
                      </a:pPr>
                      <a:r>
                        <a:rPr lang="en-US" sz="1200" dirty="0">
                          <a:effectLst/>
                        </a:rPr>
                        <a:t>Meeting Space</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endParaRPr lang="en-US" sz="1600" b="0" dirty="0">
                        <a:effectLst/>
                        <a:latin typeface="Calibri" panose="020F0502020204030204" pitchFamily="34" charset="0"/>
                        <a:ea typeface="Lucida Sans" panose="020B0602030504020204" pitchFamily="34" charset="0"/>
                        <a:cs typeface="Calibri" panose="020F0502020204030204" pitchFamily="34" charset="0"/>
                      </a:endParaRPr>
                    </a:p>
                  </a:txBody>
                  <a:tcPr marL="0" marR="0" marT="0" marB="0"/>
                </a:tc>
                <a:extLst>
                  <a:ext uri="{0D108BD9-81ED-4DB2-BD59-A6C34878D82A}">
                    <a16:rowId xmlns:a16="http://schemas.microsoft.com/office/drawing/2014/main" val="3543330142"/>
                  </a:ext>
                </a:extLst>
              </a:tr>
              <a:tr h="485482">
                <a:tc>
                  <a:txBody>
                    <a:bodyPr/>
                    <a:lstStyle/>
                    <a:p>
                      <a:pPr marL="0" marR="0">
                        <a:spcBef>
                          <a:spcPts val="20"/>
                        </a:spcBef>
                        <a:spcAft>
                          <a:spcPts val="0"/>
                        </a:spcAft>
                      </a:pPr>
                      <a:r>
                        <a:rPr lang="en-US" sz="1600" dirty="0">
                          <a:effectLst/>
                        </a:rPr>
                        <a:t> </a:t>
                      </a:r>
                    </a:p>
                    <a:p>
                      <a:pPr marL="50165" marR="0">
                        <a:spcBef>
                          <a:spcPts val="0"/>
                        </a:spcBef>
                        <a:spcAft>
                          <a:spcPts val="0"/>
                        </a:spcAft>
                      </a:pPr>
                      <a:r>
                        <a:rPr lang="en-US" sz="1200" dirty="0">
                          <a:effectLst/>
                        </a:rPr>
                        <a:t>Other Amenities</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59055">
                        <a:lnSpc>
                          <a:spcPct val="101000"/>
                        </a:lnSpc>
                        <a:spcBef>
                          <a:spcPts val="145"/>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24/7 Fitness center, indoor pool, outdoor patio/fire</a:t>
                      </a:r>
                      <a:r>
                        <a:rPr lang="en-US" sz="1200" b="0" baseline="0" dirty="0">
                          <a:effectLst/>
                          <a:latin typeface="Calibri" panose="020F0502020204030204" pitchFamily="34" charset="0"/>
                          <a:ea typeface="Lucida Sans" panose="020B0602030504020204" pitchFamily="34" charset="0"/>
                          <a:cs typeface="Calibri" panose="020F0502020204030204" pitchFamily="34" charset="0"/>
                        </a:rPr>
                        <a:t>place</a:t>
                      </a:r>
                      <a:endParaRPr lang="en-US" sz="1200" b="0" dirty="0">
                        <a:effectLst/>
                        <a:latin typeface="Calibri" panose="020F0502020204030204" pitchFamily="34" charset="0"/>
                        <a:ea typeface="Lucida Sans" panose="020B0602030504020204" pitchFamily="34" charset="0"/>
                        <a:cs typeface="Calibri" panose="020F0502020204030204" pitchFamily="34" charset="0"/>
                      </a:endParaRPr>
                    </a:p>
                  </a:txBody>
                  <a:tcPr marL="0" marR="0" marT="0" marB="0"/>
                </a:tc>
                <a:extLst>
                  <a:ext uri="{0D108BD9-81ED-4DB2-BD59-A6C34878D82A}">
                    <a16:rowId xmlns:a16="http://schemas.microsoft.com/office/drawing/2014/main" val="169528596"/>
                  </a:ext>
                </a:extLst>
              </a:tr>
              <a:tr h="269302">
                <a:tc>
                  <a:txBody>
                    <a:bodyPr/>
                    <a:lstStyle/>
                    <a:p>
                      <a:pPr marL="50165" marR="0">
                        <a:spcBef>
                          <a:spcPts val="530"/>
                        </a:spcBef>
                        <a:spcAft>
                          <a:spcPts val="0"/>
                        </a:spcAft>
                      </a:pPr>
                      <a:r>
                        <a:rPr lang="en-US" sz="1200" dirty="0">
                          <a:effectLst/>
                        </a:rPr>
                        <a:t>Interest</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rPr>
                        <a:t>Fee Simple</a:t>
                      </a:r>
                      <a:endParaRPr lang="en-US" sz="1600" b="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extLst>
                  <a:ext uri="{0D108BD9-81ED-4DB2-BD59-A6C34878D82A}">
                    <a16:rowId xmlns:a16="http://schemas.microsoft.com/office/drawing/2014/main" val="265011380"/>
                  </a:ext>
                </a:extLst>
              </a:tr>
              <a:tr h="269302">
                <a:tc>
                  <a:txBody>
                    <a:bodyPr/>
                    <a:lstStyle/>
                    <a:p>
                      <a:pPr marL="50165" marR="0">
                        <a:spcBef>
                          <a:spcPts val="530"/>
                        </a:spcBef>
                        <a:spcAft>
                          <a:spcPts val="0"/>
                        </a:spcAft>
                      </a:pPr>
                      <a:r>
                        <a:rPr lang="en-US" sz="1200" dirty="0">
                          <a:effectLst/>
                        </a:rPr>
                        <a:t>Affiliation</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Hilton</a:t>
                      </a:r>
                    </a:p>
                  </a:txBody>
                  <a:tcPr marL="0" marR="0" marT="0" marB="0"/>
                </a:tc>
                <a:extLst>
                  <a:ext uri="{0D108BD9-81ED-4DB2-BD59-A6C34878D82A}">
                    <a16:rowId xmlns:a16="http://schemas.microsoft.com/office/drawing/2014/main" val="2973638568"/>
                  </a:ext>
                </a:extLst>
              </a:tr>
              <a:tr h="268690">
                <a:tc>
                  <a:txBody>
                    <a:bodyPr/>
                    <a:lstStyle/>
                    <a:p>
                      <a:pPr marL="50165" marR="0">
                        <a:spcBef>
                          <a:spcPts val="530"/>
                        </a:spcBef>
                        <a:spcAft>
                          <a:spcPts val="0"/>
                        </a:spcAft>
                      </a:pPr>
                      <a:r>
                        <a:rPr lang="en-US" sz="1200" dirty="0">
                          <a:effectLst/>
                        </a:rPr>
                        <a:t>Management</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rPr>
                        <a:t>Unencumbered</a:t>
                      </a:r>
                      <a:endParaRPr lang="en-US" sz="1600" b="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extLst>
                  <a:ext uri="{0D108BD9-81ED-4DB2-BD59-A6C34878D82A}">
                    <a16:rowId xmlns:a16="http://schemas.microsoft.com/office/drawing/2014/main" val="2280360659"/>
                  </a:ext>
                </a:extLst>
              </a:tr>
              <a:tr h="269302">
                <a:tc>
                  <a:txBody>
                    <a:bodyPr/>
                    <a:lstStyle/>
                    <a:p>
                      <a:pPr marL="50165" marR="0">
                        <a:spcBef>
                          <a:spcPts val="530"/>
                        </a:spcBef>
                        <a:spcAft>
                          <a:spcPts val="0"/>
                        </a:spcAft>
                      </a:pPr>
                      <a:r>
                        <a:rPr lang="en-US" sz="1200" dirty="0">
                          <a:effectLst/>
                        </a:rPr>
                        <a:t>Site Size</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Calibri" panose="020F0502020204030204" pitchFamily="34" charset="0"/>
                          <a:ea typeface="Lucida Sans" panose="020B0602030504020204" pitchFamily="34" charset="0"/>
                          <a:cs typeface="Calibri" panose="020F0502020204030204" pitchFamily="34" charset="0"/>
                        </a:rPr>
                        <a:t>1.92</a:t>
                      </a:r>
                    </a:p>
                  </a:txBody>
                  <a:tcPr marL="0" marR="0" marT="0" marB="0"/>
                </a:tc>
                <a:extLst>
                  <a:ext uri="{0D108BD9-81ED-4DB2-BD59-A6C34878D82A}">
                    <a16:rowId xmlns:a16="http://schemas.microsoft.com/office/drawing/2014/main" val="3044233346"/>
                  </a:ext>
                </a:extLst>
              </a:tr>
              <a:tr h="269302">
                <a:tc>
                  <a:txBody>
                    <a:bodyPr/>
                    <a:lstStyle/>
                    <a:p>
                      <a:pPr marL="50165" marR="0">
                        <a:spcBef>
                          <a:spcPts val="530"/>
                        </a:spcBef>
                        <a:spcAft>
                          <a:spcPts val="0"/>
                        </a:spcAft>
                      </a:pPr>
                      <a:r>
                        <a:rPr lang="en-US" sz="1200" dirty="0">
                          <a:effectLst/>
                        </a:rPr>
                        <a:t>Building Size</a:t>
                      </a: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r>
                        <a:rPr lang="en-US" sz="1200" b="0" dirty="0">
                          <a:effectLst/>
                          <a:latin typeface="+mn-lt"/>
                          <a:ea typeface="+mn-ea"/>
                          <a:cs typeface="+mn-cs"/>
                        </a:rPr>
                        <a:t>54,600</a:t>
                      </a:r>
                      <a:endParaRPr lang="en-US" sz="1600" b="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extLst>
                  <a:ext uri="{0D108BD9-81ED-4DB2-BD59-A6C34878D82A}">
                    <a16:rowId xmlns:a16="http://schemas.microsoft.com/office/drawing/2014/main" val="864148071"/>
                  </a:ext>
                </a:extLst>
              </a:tr>
              <a:tr h="269302">
                <a:tc>
                  <a:txBody>
                    <a:bodyPr/>
                    <a:lstStyle/>
                    <a:p>
                      <a:pPr marL="50165" marR="0">
                        <a:spcBef>
                          <a:spcPts val="530"/>
                        </a:spcBef>
                        <a:spcAft>
                          <a:spcPts val="0"/>
                        </a:spcAft>
                      </a:pP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tc>
                  <a:txBody>
                    <a:bodyPr/>
                    <a:lstStyle/>
                    <a:p>
                      <a:pPr marL="50800" marR="0">
                        <a:spcBef>
                          <a:spcPts val="500"/>
                        </a:spcBef>
                        <a:spcAft>
                          <a:spcPts val="0"/>
                        </a:spcAft>
                      </a:pPr>
                      <a:endParaRPr lang="en-US" sz="16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tc>
                <a:extLst>
                  <a:ext uri="{0D108BD9-81ED-4DB2-BD59-A6C34878D82A}">
                    <a16:rowId xmlns:a16="http://schemas.microsoft.com/office/drawing/2014/main" val="143734806"/>
                  </a:ext>
                </a:extLst>
              </a:tr>
            </a:tbl>
          </a:graphicData>
        </a:graphic>
      </p:graphicFrame>
      <p:cxnSp>
        <p:nvCxnSpPr>
          <p:cNvPr id="5" name="Straight Connector 4">
            <a:extLst>
              <a:ext uri="{FF2B5EF4-FFF2-40B4-BE49-F238E27FC236}">
                <a16:creationId xmlns:a16="http://schemas.microsoft.com/office/drawing/2014/main" id="{172E4E5D-4495-49FD-8C97-91B0489CA6A2}"/>
              </a:ext>
            </a:extLst>
          </p:cNvPr>
          <p:cNvCxnSpPr>
            <a:cxnSpLocks/>
          </p:cNvCxnSpPr>
          <p:nvPr/>
        </p:nvCxnSpPr>
        <p:spPr>
          <a:xfrm>
            <a:off x="57509" y="228600"/>
            <a:ext cx="1179282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74C3CE-50BB-477A-821F-F251DE2E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622" y="2809702"/>
            <a:ext cx="4494414" cy="3192087"/>
          </a:xfrm>
          <a:prstGeom prst="rect">
            <a:avLst/>
          </a:prstGeom>
        </p:spPr>
      </p:pic>
    </p:spTree>
    <p:extLst>
      <p:ext uri="{BB962C8B-B14F-4D97-AF65-F5344CB8AC3E}">
        <p14:creationId xmlns:p14="http://schemas.microsoft.com/office/powerpoint/2010/main" val="253586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1E4F704-B320-4C29-B2CC-4F898F9034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85" y="63305"/>
            <a:ext cx="11948160" cy="6733636"/>
          </a:xfrm>
        </p:spPr>
      </p:pic>
      <p:sp>
        <p:nvSpPr>
          <p:cNvPr id="2" name="Title 1">
            <a:extLst>
              <a:ext uri="{FF2B5EF4-FFF2-40B4-BE49-F238E27FC236}">
                <a16:creationId xmlns:a16="http://schemas.microsoft.com/office/drawing/2014/main" id="{2092215E-B0AD-4161-84FF-4D1F51C78AEF}"/>
              </a:ext>
            </a:extLst>
          </p:cNvPr>
          <p:cNvSpPr>
            <a:spLocks noGrp="1"/>
          </p:cNvSpPr>
          <p:nvPr>
            <p:ph type="title"/>
          </p:nvPr>
        </p:nvSpPr>
        <p:spPr/>
        <p:txBody>
          <a:bodyPr/>
          <a:lstStyle/>
          <a:p>
            <a:endParaRPr lang="en-US" dirty="0"/>
          </a:p>
        </p:txBody>
      </p:sp>
      <p:graphicFrame>
        <p:nvGraphicFramePr>
          <p:cNvPr id="5" name="Table 4">
            <a:extLst>
              <a:ext uri="{FF2B5EF4-FFF2-40B4-BE49-F238E27FC236}">
                <a16:creationId xmlns:a16="http://schemas.microsoft.com/office/drawing/2014/main" id="{C531FE07-4332-4ABC-99C7-1604232574F5}"/>
              </a:ext>
            </a:extLst>
          </p:cNvPr>
          <p:cNvGraphicFramePr>
            <a:graphicFrameLocks noGrp="1"/>
          </p:cNvGraphicFramePr>
          <p:nvPr>
            <p:extLst>
              <p:ext uri="{D42A27DB-BD31-4B8C-83A1-F6EECF244321}">
                <p14:modId xmlns:p14="http://schemas.microsoft.com/office/powerpoint/2010/main" val="1909767204"/>
              </p:ext>
            </p:extLst>
          </p:nvPr>
        </p:nvGraphicFramePr>
        <p:xfrm>
          <a:off x="8068895" y="4604395"/>
          <a:ext cx="3996495" cy="2113122"/>
        </p:xfrm>
        <a:graphic>
          <a:graphicData uri="http://schemas.openxmlformats.org/drawingml/2006/table">
            <a:tbl>
              <a:tblPr/>
              <a:tblGrid>
                <a:gridCol w="3996495">
                  <a:extLst>
                    <a:ext uri="{9D8B030D-6E8A-4147-A177-3AD203B41FA5}">
                      <a16:colId xmlns:a16="http://schemas.microsoft.com/office/drawing/2014/main" val="2979280844"/>
                    </a:ext>
                  </a:extLst>
                </a:gridCol>
              </a:tblGrid>
              <a:tr h="542070">
                <a:tc>
                  <a:txBody>
                    <a:bodyPr/>
                    <a:lstStyle/>
                    <a:p>
                      <a:pPr algn="l" fontAlgn="b"/>
                      <a:r>
                        <a:rPr lang="en-US" sz="2000" b="1" i="0" u="none" strike="noStrike" dirty="0">
                          <a:solidFill>
                            <a:schemeClr val="tx1"/>
                          </a:solidFill>
                          <a:effectLst/>
                          <a:latin typeface="Agency FB" panose="020B0503020202020204" pitchFamily="34" charset="0"/>
                        </a:rPr>
                        <a:t>1. Executive Summary</a:t>
                      </a:r>
                    </a:p>
                  </a:txBody>
                  <a:tcPr marL="0" marR="0" marT="0" marB="0" anchor="b">
                    <a:lnL>
                      <a:noFill/>
                    </a:lnL>
                    <a:lnR w="25400" cap="flat" cmpd="dbl"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685616521"/>
                  </a:ext>
                </a:extLst>
              </a:tr>
              <a:tr h="528756">
                <a:tc>
                  <a:txBody>
                    <a:bodyPr/>
                    <a:lstStyle/>
                    <a:p>
                      <a:pPr algn="l" fontAlgn="b"/>
                      <a:r>
                        <a:rPr lang="en-US" sz="2000" b="1" i="0" u="none" strike="noStrike" dirty="0">
                          <a:solidFill>
                            <a:schemeClr val="tx1"/>
                          </a:solidFill>
                          <a:effectLst/>
                          <a:latin typeface="Agency FB" panose="020B0503020202020204" pitchFamily="34" charset="0"/>
                        </a:rPr>
                        <a:t>2. Location Overview</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1121393502"/>
                  </a:ext>
                </a:extLst>
              </a:tr>
              <a:tr h="528756">
                <a:tc>
                  <a:txBody>
                    <a:bodyPr/>
                    <a:lstStyle/>
                    <a:p>
                      <a:pPr algn="l" fontAlgn="b"/>
                      <a:r>
                        <a:rPr lang="en-US" sz="2000" b="1" i="0" u="none" strike="noStrike" dirty="0">
                          <a:solidFill>
                            <a:schemeClr val="bg1"/>
                          </a:solidFill>
                          <a:effectLst/>
                          <a:latin typeface="Agency FB" panose="020B0503020202020204" pitchFamily="34" charset="0"/>
                        </a:rPr>
                        <a:t>3. Sponsor</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75000"/>
                        <a:alpha val="71000"/>
                      </a:schemeClr>
                    </a:solidFill>
                  </a:tcPr>
                </a:tc>
                <a:extLst>
                  <a:ext uri="{0D108BD9-81ED-4DB2-BD59-A6C34878D82A}">
                    <a16:rowId xmlns:a16="http://schemas.microsoft.com/office/drawing/2014/main" val="763037328"/>
                  </a:ext>
                </a:extLst>
              </a:tr>
              <a:tr h="513540">
                <a:tc>
                  <a:txBody>
                    <a:bodyPr/>
                    <a:lstStyle/>
                    <a:p>
                      <a:pPr algn="l" fontAlgn="b"/>
                      <a:r>
                        <a:rPr lang="en-US" sz="2000" b="1" i="0" u="none" strike="noStrike" dirty="0">
                          <a:solidFill>
                            <a:schemeClr val="tx1"/>
                          </a:solidFill>
                          <a:effectLst/>
                          <a:latin typeface="Agency FB" panose="020B0503020202020204" pitchFamily="34" charset="0"/>
                        </a:rPr>
                        <a:t>4. Case Study</a:t>
                      </a:r>
                    </a:p>
                  </a:txBody>
                  <a:tcPr marL="0" marR="0" marT="0" marB="0" anchor="b">
                    <a:lnL>
                      <a:noFill/>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2046288526"/>
                  </a:ext>
                </a:extLst>
              </a:tr>
            </a:tbl>
          </a:graphicData>
        </a:graphic>
      </p:graphicFrame>
    </p:spTree>
    <p:extLst>
      <p:ext uri="{BB962C8B-B14F-4D97-AF65-F5344CB8AC3E}">
        <p14:creationId xmlns:p14="http://schemas.microsoft.com/office/powerpoint/2010/main" val="314546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A04-25B3-454A-9CE9-0FA854E7947F}"/>
              </a:ext>
            </a:extLst>
          </p:cNvPr>
          <p:cNvSpPr>
            <a:spLocks noGrp="1"/>
          </p:cNvSpPr>
          <p:nvPr>
            <p:ph type="title"/>
          </p:nvPr>
        </p:nvSpPr>
        <p:spPr>
          <a:xfrm>
            <a:off x="261425" y="103661"/>
            <a:ext cx="10515600" cy="1325563"/>
          </a:xfrm>
        </p:spPr>
        <p:txBody>
          <a:bodyPr>
            <a:normAutofit/>
          </a:bodyPr>
          <a:lstStyle/>
          <a:p>
            <a:r>
              <a:rPr lang="en-US" sz="4800" dirty="0">
                <a:solidFill>
                  <a:schemeClr val="accent6">
                    <a:lumMod val="75000"/>
                  </a:schemeClr>
                </a:solidFill>
              </a:rPr>
              <a:t>Sponsor &amp; Execution Leadership</a:t>
            </a:r>
          </a:p>
        </p:txBody>
      </p:sp>
      <p:cxnSp>
        <p:nvCxnSpPr>
          <p:cNvPr id="14" name="Straight Connector 13">
            <a:extLst>
              <a:ext uri="{FF2B5EF4-FFF2-40B4-BE49-F238E27FC236}">
                <a16:creationId xmlns:a16="http://schemas.microsoft.com/office/drawing/2014/main" id="{E4542FC4-2503-4079-8A3E-2CB2CE554503}"/>
              </a:ext>
            </a:extLst>
          </p:cNvPr>
          <p:cNvCxnSpPr/>
          <p:nvPr/>
        </p:nvCxnSpPr>
        <p:spPr>
          <a:xfrm>
            <a:off x="443132" y="309489"/>
            <a:ext cx="11310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AC2D92-DD0D-466B-B927-B9A4599072C2}"/>
              </a:ext>
            </a:extLst>
          </p:cNvPr>
          <p:cNvSpPr txBox="1"/>
          <p:nvPr/>
        </p:nvSpPr>
        <p:spPr>
          <a:xfrm>
            <a:off x="443132" y="1529255"/>
            <a:ext cx="7843256" cy="3970318"/>
          </a:xfrm>
          <a:prstGeom prst="rect">
            <a:avLst/>
          </a:prstGeom>
          <a:noFill/>
        </p:spPr>
        <p:txBody>
          <a:bodyPr wrap="square" rtlCol="0">
            <a:spAutoFit/>
          </a:bodyPr>
          <a:lstStyle/>
          <a:p>
            <a:r>
              <a:rPr lang="en-US" sz="1400" dirty="0"/>
              <a:t>The Hospitality Group and Commonwealth Hotels have come together to partner on this project, bringing a strong breadth of experience in vertically integrated real estate investment, development, and hotel management.</a:t>
            </a:r>
          </a:p>
          <a:p>
            <a:endParaRPr lang="en-US" sz="1400" b="1" dirty="0">
              <a:solidFill>
                <a:schemeClr val="accent6">
                  <a:lumMod val="75000"/>
                </a:schemeClr>
              </a:solidFill>
            </a:endParaRPr>
          </a:p>
          <a:p>
            <a:r>
              <a:rPr lang="en-US" sz="1400" b="1" dirty="0">
                <a:solidFill>
                  <a:schemeClr val="accent6">
                    <a:lumMod val="75000"/>
                  </a:schemeClr>
                </a:solidFill>
              </a:rPr>
              <a:t>The Hospitality Group </a:t>
            </a:r>
            <a:r>
              <a:rPr lang="en-US" sz="1400" b="1" dirty="0"/>
              <a:t>is a vertically integrated real estate investment, development, construction and management group</a:t>
            </a:r>
            <a:r>
              <a:rPr lang="en-US" sz="1400" dirty="0"/>
              <a:t> that focuses on ground up, value add hotel opportunities and real estate projects.</a:t>
            </a:r>
          </a:p>
          <a:p>
            <a:endParaRPr lang="en-US" sz="1400" dirty="0"/>
          </a:p>
          <a:p>
            <a:r>
              <a:rPr lang="en-US" sz="1400" b="1" dirty="0">
                <a:solidFill>
                  <a:schemeClr val="accent6">
                    <a:lumMod val="75000"/>
                  </a:schemeClr>
                </a:solidFill>
              </a:rPr>
              <a:t>Commonwealth </a:t>
            </a:r>
            <a:r>
              <a:rPr lang="en-US" sz="1400" b="1" dirty="0"/>
              <a:t>is a full service hotel management company which successfully operates a wide variety of premium hotel brands nationally</a:t>
            </a:r>
            <a:r>
              <a:rPr lang="en-US" sz="1400" dirty="0"/>
              <a:t> A world class hospitality company, they are sought after for their exceptional guest and associate satisfaction, market premiums and superior return on investment. Commonwealth achieves exceptional performance, outperforming industry average operating profit by over 10%, resulting in superior hotel values for investors.</a:t>
            </a:r>
          </a:p>
          <a:p>
            <a:endParaRPr lang="en-US" sz="1400" dirty="0"/>
          </a:p>
          <a:p>
            <a:r>
              <a:rPr lang="en-US" sz="1400" b="1" dirty="0">
                <a:solidFill>
                  <a:schemeClr val="accent6">
                    <a:lumMod val="75000"/>
                  </a:schemeClr>
                </a:solidFill>
              </a:rPr>
              <a:t>Platform Overview: </a:t>
            </a:r>
          </a:p>
          <a:p>
            <a:pPr marL="285750" indent="-285750">
              <a:buFont typeface="Arial" panose="020B0604020202020204" pitchFamily="34" charset="0"/>
              <a:buChar char="•"/>
            </a:pPr>
            <a:r>
              <a:rPr lang="en-US" sz="1400" b="1" dirty="0"/>
              <a:t>238 Ground Up Hotels </a:t>
            </a:r>
            <a:endParaRPr lang="en-US" sz="1400" dirty="0"/>
          </a:p>
          <a:p>
            <a:pPr marL="285750" indent="-285750">
              <a:buFont typeface="Arial" panose="020B0604020202020204" pitchFamily="34" charset="0"/>
              <a:buChar char="•"/>
            </a:pPr>
            <a:r>
              <a:rPr lang="en-US" sz="1400" b="1" dirty="0"/>
              <a:t>6,081 keys </a:t>
            </a:r>
            <a:r>
              <a:rPr lang="en-US" sz="1400" dirty="0"/>
              <a:t>under management, </a:t>
            </a:r>
            <a:r>
              <a:rPr lang="en-US" sz="1400" b="1" dirty="0"/>
              <a:t>48 hotels</a:t>
            </a:r>
            <a:r>
              <a:rPr lang="en-US" sz="1400" dirty="0"/>
              <a:t>, representing </a:t>
            </a:r>
            <a:r>
              <a:rPr lang="en-US" sz="1400" b="1" dirty="0"/>
              <a:t>$1.5 billion</a:t>
            </a:r>
            <a:r>
              <a:rPr lang="en-US" sz="1400" dirty="0"/>
              <a:t> in real estate value</a:t>
            </a:r>
          </a:p>
          <a:p>
            <a:pPr marL="285750" lvl="0" indent="-285750">
              <a:buFont typeface="Arial" panose="020B0604020202020204" pitchFamily="34" charset="0"/>
              <a:buChar char="•"/>
            </a:pPr>
            <a:r>
              <a:rPr lang="en-US" sz="1400" b="1" dirty="0"/>
              <a:t>67 hotel renovation </a:t>
            </a:r>
            <a:r>
              <a:rPr lang="en-US" sz="1400" dirty="0"/>
              <a:t>projects</a:t>
            </a:r>
          </a:p>
          <a:p>
            <a:pPr marL="285750" indent="-285750">
              <a:buFont typeface="Arial" panose="020B0604020202020204" pitchFamily="34" charset="0"/>
              <a:buChar char="•"/>
            </a:pPr>
            <a:r>
              <a:rPr lang="en-US" sz="1400" dirty="0"/>
              <a:t>Over </a:t>
            </a:r>
            <a:r>
              <a:rPr lang="en-US" sz="1400" b="1" dirty="0"/>
              <a:t>1.7k employees  </a:t>
            </a:r>
          </a:p>
        </p:txBody>
      </p:sp>
      <p:sp>
        <p:nvSpPr>
          <p:cNvPr id="4" name="Rectangle 1">
            <a:extLst>
              <a:ext uri="{FF2B5EF4-FFF2-40B4-BE49-F238E27FC236}">
                <a16:creationId xmlns:a16="http://schemas.microsoft.com/office/drawing/2014/main" id="{F1F79CFC-D483-41BE-9429-66925D07C7B2}"/>
              </a:ext>
            </a:extLst>
          </p:cNvPr>
          <p:cNvSpPr>
            <a:spLocks noChangeArrowheads="1"/>
          </p:cNvSpPr>
          <p:nvPr/>
        </p:nvSpPr>
        <p:spPr bwMode="auto">
          <a:xfrm>
            <a:off x="486410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CC59AA47-FA00-472F-A90E-B58CC6552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125" y="1832006"/>
            <a:ext cx="3143948" cy="748559"/>
          </a:xfrm>
          <a:prstGeom prst="rect">
            <a:avLst/>
          </a:prstGeom>
        </p:spPr>
      </p:pic>
      <p:pic>
        <p:nvPicPr>
          <p:cNvPr id="10" name="Picture 9">
            <a:extLst>
              <a:ext uri="{FF2B5EF4-FFF2-40B4-BE49-F238E27FC236}">
                <a16:creationId xmlns:a16="http://schemas.microsoft.com/office/drawing/2014/main" id="{5EA9F94B-340C-4F6A-AB2E-44E8D54CF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126" y="4296249"/>
            <a:ext cx="3143947" cy="748559"/>
          </a:xfrm>
          <a:prstGeom prst="rect">
            <a:avLst/>
          </a:prstGeom>
        </p:spPr>
      </p:pic>
      <p:pic>
        <p:nvPicPr>
          <p:cNvPr id="16" name="Picture 15">
            <a:extLst>
              <a:ext uri="{FF2B5EF4-FFF2-40B4-BE49-F238E27FC236}">
                <a16:creationId xmlns:a16="http://schemas.microsoft.com/office/drawing/2014/main" id="{5621F89C-38EC-4A37-B953-B6E87EF6F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126" y="2745519"/>
            <a:ext cx="1609867" cy="1440408"/>
          </a:xfrm>
          <a:prstGeom prst="rect">
            <a:avLst/>
          </a:prstGeom>
        </p:spPr>
      </p:pic>
      <p:pic>
        <p:nvPicPr>
          <p:cNvPr id="24" name="Picture 23">
            <a:extLst>
              <a:ext uri="{FF2B5EF4-FFF2-40B4-BE49-F238E27FC236}">
                <a16:creationId xmlns:a16="http://schemas.microsoft.com/office/drawing/2014/main" id="{3BED06BE-07FA-4939-B5FB-59BB61D7B608}"/>
              </a:ext>
            </a:extLst>
          </p:cNvPr>
          <p:cNvPicPr>
            <a:picLocks noChangeAspect="1"/>
          </p:cNvPicPr>
          <p:nvPr/>
        </p:nvPicPr>
        <p:blipFill>
          <a:blip r:embed="rId5"/>
          <a:stretch>
            <a:fillRect/>
          </a:stretch>
        </p:blipFill>
        <p:spPr>
          <a:xfrm>
            <a:off x="10196770" y="2697201"/>
            <a:ext cx="1478303" cy="1450969"/>
          </a:xfrm>
          <a:prstGeom prst="rect">
            <a:avLst/>
          </a:prstGeom>
        </p:spPr>
      </p:pic>
      <p:cxnSp>
        <p:nvCxnSpPr>
          <p:cNvPr id="7" name="Straight Connector 6">
            <a:extLst>
              <a:ext uri="{FF2B5EF4-FFF2-40B4-BE49-F238E27FC236}">
                <a16:creationId xmlns:a16="http://schemas.microsoft.com/office/drawing/2014/main" id="{08436EEA-46D9-4FF4-BF7C-848191EF76FE}"/>
              </a:ext>
            </a:extLst>
          </p:cNvPr>
          <p:cNvCxnSpPr/>
          <p:nvPr/>
        </p:nvCxnSpPr>
        <p:spPr>
          <a:xfrm flipV="1">
            <a:off x="576350" y="6184669"/>
            <a:ext cx="11177207" cy="3879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78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A04-25B3-454A-9CE9-0FA854E7947F}"/>
              </a:ext>
            </a:extLst>
          </p:cNvPr>
          <p:cNvSpPr>
            <a:spLocks noGrp="1"/>
          </p:cNvSpPr>
          <p:nvPr>
            <p:ph type="title"/>
          </p:nvPr>
        </p:nvSpPr>
        <p:spPr>
          <a:xfrm>
            <a:off x="261425" y="103661"/>
            <a:ext cx="10515600" cy="1325563"/>
          </a:xfrm>
        </p:spPr>
        <p:txBody>
          <a:bodyPr>
            <a:normAutofit/>
          </a:bodyPr>
          <a:lstStyle/>
          <a:p>
            <a:r>
              <a:rPr lang="en-US" sz="5400" dirty="0">
                <a:solidFill>
                  <a:schemeClr val="accent6">
                    <a:lumMod val="75000"/>
                  </a:schemeClr>
                </a:solidFill>
              </a:rPr>
              <a:t>Project Execution / Management</a:t>
            </a:r>
          </a:p>
        </p:txBody>
      </p:sp>
      <p:cxnSp>
        <p:nvCxnSpPr>
          <p:cNvPr id="14" name="Straight Connector 13">
            <a:extLst>
              <a:ext uri="{FF2B5EF4-FFF2-40B4-BE49-F238E27FC236}">
                <a16:creationId xmlns:a16="http://schemas.microsoft.com/office/drawing/2014/main" id="{E4542FC4-2503-4079-8A3E-2CB2CE554503}"/>
              </a:ext>
            </a:extLst>
          </p:cNvPr>
          <p:cNvCxnSpPr/>
          <p:nvPr/>
        </p:nvCxnSpPr>
        <p:spPr>
          <a:xfrm>
            <a:off x="443132" y="309489"/>
            <a:ext cx="11310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1F79CFC-D483-41BE-9429-66925D07C7B2}"/>
              </a:ext>
            </a:extLst>
          </p:cNvPr>
          <p:cNvSpPr>
            <a:spLocks noChangeArrowheads="1"/>
          </p:cNvSpPr>
          <p:nvPr/>
        </p:nvSpPr>
        <p:spPr bwMode="auto">
          <a:xfrm>
            <a:off x="486410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89DD2DA-3FC0-479F-BA77-FAECFBB709D2}"/>
              </a:ext>
            </a:extLst>
          </p:cNvPr>
          <p:cNvSpPr/>
          <p:nvPr/>
        </p:nvSpPr>
        <p:spPr>
          <a:xfrm>
            <a:off x="4255675" y="3675366"/>
            <a:ext cx="1715980" cy="15494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100" dirty="0">
                <a:solidFill>
                  <a:prstClr val="white"/>
                </a:solidFill>
              </a:rPr>
              <a:t>25 years in Hospitality  &amp; Development </a:t>
            </a:r>
          </a:p>
          <a:p>
            <a:pPr marL="171450" lvl="0" indent="-171450">
              <a:buFont typeface="Arial" panose="020B0604020202020204" pitchFamily="34" charset="0"/>
              <a:buChar char="•"/>
            </a:pPr>
            <a:r>
              <a:rPr lang="en-US" sz="1100" dirty="0">
                <a:solidFill>
                  <a:prstClr val="white"/>
                </a:solidFill>
              </a:rPr>
              <a:t>International operations, Disney Hilton, Marriott Choice Brands</a:t>
            </a:r>
          </a:p>
        </p:txBody>
      </p:sp>
      <p:sp>
        <p:nvSpPr>
          <p:cNvPr id="12" name="Rectangle 11">
            <a:extLst>
              <a:ext uri="{FF2B5EF4-FFF2-40B4-BE49-F238E27FC236}">
                <a16:creationId xmlns:a16="http://schemas.microsoft.com/office/drawing/2014/main" id="{A0D84D05-6F44-4FE9-A8F8-A0FBDEA211E5}"/>
              </a:ext>
            </a:extLst>
          </p:cNvPr>
          <p:cNvSpPr/>
          <p:nvPr/>
        </p:nvSpPr>
        <p:spPr>
          <a:xfrm>
            <a:off x="7382416" y="3675366"/>
            <a:ext cx="1398901" cy="15466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200" dirty="0">
                <a:solidFill>
                  <a:schemeClr val="bg1"/>
                </a:solidFill>
              </a:rPr>
              <a:t>20 years in Real Estate</a:t>
            </a:r>
          </a:p>
          <a:p>
            <a:pPr marL="171450" lvl="0" indent="-171450">
              <a:buFont typeface="Arial" panose="020B0604020202020204" pitchFamily="34" charset="0"/>
              <a:buChar char="•"/>
            </a:pPr>
            <a:r>
              <a:rPr lang="en-US" sz="1200" dirty="0">
                <a:solidFill>
                  <a:schemeClr val="bg1"/>
                </a:solidFill>
              </a:rPr>
              <a:t>Senior Analyst</a:t>
            </a:r>
          </a:p>
        </p:txBody>
      </p:sp>
      <p:sp>
        <p:nvSpPr>
          <p:cNvPr id="17" name="Rectangle 16">
            <a:extLst>
              <a:ext uri="{FF2B5EF4-FFF2-40B4-BE49-F238E27FC236}">
                <a16:creationId xmlns:a16="http://schemas.microsoft.com/office/drawing/2014/main" id="{3AF76140-90B9-4F48-87F2-8E6E78BCA2F1}"/>
              </a:ext>
            </a:extLst>
          </p:cNvPr>
          <p:cNvSpPr/>
          <p:nvPr/>
        </p:nvSpPr>
        <p:spPr>
          <a:xfrm>
            <a:off x="7386729" y="3669792"/>
            <a:ext cx="1390273" cy="369332"/>
          </a:xfrm>
          <a:prstGeom prst="rect">
            <a:avLst/>
          </a:prstGeom>
        </p:spPr>
        <p:txBody>
          <a:bodyPr wrap="square">
            <a:spAutoFit/>
          </a:bodyPr>
          <a:lstStyle/>
          <a:p>
            <a:pPr lvl="0"/>
            <a:r>
              <a:rPr lang="en-US" b="1" dirty="0">
                <a:solidFill>
                  <a:srgbClr val="92D050"/>
                </a:solidFill>
              </a:rPr>
              <a:t>Michael Ealy</a:t>
            </a:r>
          </a:p>
        </p:txBody>
      </p:sp>
      <p:sp>
        <p:nvSpPr>
          <p:cNvPr id="18" name="Rectangle 17">
            <a:extLst>
              <a:ext uri="{FF2B5EF4-FFF2-40B4-BE49-F238E27FC236}">
                <a16:creationId xmlns:a16="http://schemas.microsoft.com/office/drawing/2014/main" id="{4A00563C-D080-48EE-9684-B127935C9791}"/>
              </a:ext>
            </a:extLst>
          </p:cNvPr>
          <p:cNvSpPr/>
          <p:nvPr/>
        </p:nvSpPr>
        <p:spPr>
          <a:xfrm>
            <a:off x="1510615" y="3688736"/>
            <a:ext cx="1274079" cy="15618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p>
        </p:txBody>
      </p:sp>
      <p:pic>
        <p:nvPicPr>
          <p:cNvPr id="22" name="Picture 21">
            <a:extLst>
              <a:ext uri="{FF2B5EF4-FFF2-40B4-BE49-F238E27FC236}">
                <a16:creationId xmlns:a16="http://schemas.microsoft.com/office/drawing/2014/main" id="{9B18312D-3494-491E-803F-BB115FCECCBD}"/>
              </a:ext>
            </a:extLst>
          </p:cNvPr>
          <p:cNvPicPr>
            <a:picLocks noChangeAspect="1"/>
          </p:cNvPicPr>
          <p:nvPr/>
        </p:nvPicPr>
        <p:blipFill>
          <a:blip r:embed="rId2"/>
          <a:stretch>
            <a:fillRect/>
          </a:stretch>
        </p:blipFill>
        <p:spPr>
          <a:xfrm>
            <a:off x="6220347" y="3645565"/>
            <a:ext cx="1051905" cy="1579282"/>
          </a:xfrm>
          <a:prstGeom prst="rect">
            <a:avLst/>
          </a:prstGeom>
        </p:spPr>
      </p:pic>
      <p:pic>
        <p:nvPicPr>
          <p:cNvPr id="23" name="Picture 22">
            <a:extLst>
              <a:ext uri="{FF2B5EF4-FFF2-40B4-BE49-F238E27FC236}">
                <a16:creationId xmlns:a16="http://schemas.microsoft.com/office/drawing/2014/main" id="{37B862C5-3F0D-4A67-AA93-7EED797911A4}"/>
              </a:ext>
            </a:extLst>
          </p:cNvPr>
          <p:cNvPicPr>
            <a:picLocks noChangeAspect="1"/>
          </p:cNvPicPr>
          <p:nvPr/>
        </p:nvPicPr>
        <p:blipFill>
          <a:blip r:embed="rId3"/>
          <a:stretch>
            <a:fillRect/>
          </a:stretch>
        </p:blipFill>
        <p:spPr>
          <a:xfrm>
            <a:off x="3019614" y="3663001"/>
            <a:ext cx="1122546" cy="1561846"/>
          </a:xfrm>
          <a:prstGeom prst="rect">
            <a:avLst/>
          </a:prstGeom>
        </p:spPr>
      </p:pic>
      <p:sp>
        <p:nvSpPr>
          <p:cNvPr id="13" name="Rectangle 12">
            <a:extLst>
              <a:ext uri="{FF2B5EF4-FFF2-40B4-BE49-F238E27FC236}">
                <a16:creationId xmlns:a16="http://schemas.microsoft.com/office/drawing/2014/main" id="{1360519F-3377-4698-B8A5-6C4394B9E7B7}"/>
              </a:ext>
            </a:extLst>
          </p:cNvPr>
          <p:cNvSpPr/>
          <p:nvPr/>
        </p:nvSpPr>
        <p:spPr>
          <a:xfrm>
            <a:off x="8907021" y="1851761"/>
            <a:ext cx="1512917" cy="1530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b="1" dirty="0">
              <a:solidFill>
                <a:prstClr val="white"/>
              </a:solidFill>
            </a:endParaRPr>
          </a:p>
          <a:p>
            <a:pPr marL="171450" lvl="0" indent="-171450">
              <a:buFont typeface="Arial" panose="020B0604020202020204" pitchFamily="34" charset="0"/>
              <a:buChar char="•"/>
            </a:pPr>
            <a:r>
              <a:rPr lang="en-US" sz="1100" dirty="0">
                <a:solidFill>
                  <a:prstClr val="white"/>
                </a:solidFill>
              </a:rPr>
              <a:t>19 Years in Real Estate</a:t>
            </a:r>
          </a:p>
          <a:p>
            <a:pPr marL="171450" lvl="0" indent="-171450">
              <a:buFont typeface="Arial" panose="020B0604020202020204" pitchFamily="34" charset="0"/>
              <a:buChar char="•"/>
            </a:pPr>
            <a:r>
              <a:rPr lang="en-US" sz="1100" dirty="0">
                <a:solidFill>
                  <a:prstClr val="white"/>
                </a:solidFill>
              </a:rPr>
              <a:t>Construction Management</a:t>
            </a:r>
          </a:p>
        </p:txBody>
      </p:sp>
      <p:sp>
        <p:nvSpPr>
          <p:cNvPr id="19" name="Rectangle 18">
            <a:extLst>
              <a:ext uri="{FF2B5EF4-FFF2-40B4-BE49-F238E27FC236}">
                <a16:creationId xmlns:a16="http://schemas.microsoft.com/office/drawing/2014/main" id="{41F62002-4072-4ACC-B828-FA1E9D212E72}"/>
              </a:ext>
            </a:extLst>
          </p:cNvPr>
          <p:cNvSpPr/>
          <p:nvPr/>
        </p:nvSpPr>
        <p:spPr>
          <a:xfrm>
            <a:off x="8933395" y="1884948"/>
            <a:ext cx="1460167" cy="338554"/>
          </a:xfrm>
          <a:prstGeom prst="rect">
            <a:avLst/>
          </a:prstGeom>
        </p:spPr>
        <p:txBody>
          <a:bodyPr wrap="square">
            <a:spAutoFit/>
          </a:bodyPr>
          <a:lstStyle/>
          <a:p>
            <a:pPr lvl="0"/>
            <a:r>
              <a:rPr lang="en-US" sz="1600" b="1" dirty="0">
                <a:solidFill>
                  <a:srgbClr val="92D050"/>
                </a:solidFill>
              </a:rPr>
              <a:t>Nate Barger</a:t>
            </a:r>
          </a:p>
        </p:txBody>
      </p:sp>
      <p:sp>
        <p:nvSpPr>
          <p:cNvPr id="20" name="Rectangle 19">
            <a:extLst>
              <a:ext uri="{FF2B5EF4-FFF2-40B4-BE49-F238E27FC236}">
                <a16:creationId xmlns:a16="http://schemas.microsoft.com/office/drawing/2014/main" id="{D8196877-9928-48D5-AF59-2712DA53B35E}"/>
              </a:ext>
            </a:extLst>
          </p:cNvPr>
          <p:cNvSpPr/>
          <p:nvPr/>
        </p:nvSpPr>
        <p:spPr>
          <a:xfrm>
            <a:off x="4255675" y="3614294"/>
            <a:ext cx="1629034" cy="369332"/>
          </a:xfrm>
          <a:prstGeom prst="rect">
            <a:avLst/>
          </a:prstGeom>
        </p:spPr>
        <p:txBody>
          <a:bodyPr wrap="square">
            <a:spAutoFit/>
          </a:bodyPr>
          <a:lstStyle/>
          <a:p>
            <a:pPr lvl="0"/>
            <a:r>
              <a:rPr lang="en-US" b="1" dirty="0">
                <a:solidFill>
                  <a:srgbClr val="92D050"/>
                </a:solidFill>
              </a:rPr>
              <a:t>Paul Stanton</a:t>
            </a:r>
          </a:p>
        </p:txBody>
      </p:sp>
      <p:pic>
        <p:nvPicPr>
          <p:cNvPr id="11" name="Picture 10">
            <a:extLst>
              <a:ext uri="{FF2B5EF4-FFF2-40B4-BE49-F238E27FC236}">
                <a16:creationId xmlns:a16="http://schemas.microsoft.com/office/drawing/2014/main" id="{03E6E47A-9FAE-40D5-8AF7-34048BD34D9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3038"/>
          <a:stretch/>
        </p:blipFill>
        <p:spPr>
          <a:xfrm>
            <a:off x="7736517" y="1834723"/>
            <a:ext cx="1018121" cy="1530229"/>
          </a:xfrm>
          <a:prstGeom prst="rect">
            <a:avLst/>
          </a:prstGeom>
        </p:spPr>
      </p:pic>
      <p:sp>
        <p:nvSpPr>
          <p:cNvPr id="21" name="TextBox 20">
            <a:extLst>
              <a:ext uri="{FF2B5EF4-FFF2-40B4-BE49-F238E27FC236}">
                <a16:creationId xmlns:a16="http://schemas.microsoft.com/office/drawing/2014/main" id="{59D5FD41-F3C4-41A8-B03F-C1D0128B6E37}"/>
              </a:ext>
            </a:extLst>
          </p:cNvPr>
          <p:cNvSpPr txBox="1"/>
          <p:nvPr/>
        </p:nvSpPr>
        <p:spPr>
          <a:xfrm>
            <a:off x="10179400" y="3397707"/>
            <a:ext cx="1574157" cy="276999"/>
          </a:xfrm>
          <a:prstGeom prst="rect">
            <a:avLst/>
          </a:prstGeom>
          <a:noFill/>
        </p:spPr>
        <p:txBody>
          <a:bodyPr wrap="square" rtlCol="0">
            <a:spAutoFit/>
          </a:bodyPr>
          <a:lstStyle/>
          <a:p>
            <a:endParaRPr lang="en-US" sz="1200" b="1" dirty="0">
              <a:solidFill>
                <a:schemeClr val="bg1"/>
              </a:solidFill>
            </a:endParaRPr>
          </a:p>
        </p:txBody>
      </p:sp>
      <p:pic>
        <p:nvPicPr>
          <p:cNvPr id="3" name="Picture 2">
            <a:extLst>
              <a:ext uri="{FF2B5EF4-FFF2-40B4-BE49-F238E27FC236}">
                <a16:creationId xmlns:a16="http://schemas.microsoft.com/office/drawing/2014/main" id="{2605247B-660E-455A-AE4F-AA733392DC1E}"/>
              </a:ext>
            </a:extLst>
          </p:cNvPr>
          <p:cNvPicPr>
            <a:picLocks noChangeAspect="1"/>
          </p:cNvPicPr>
          <p:nvPr/>
        </p:nvPicPr>
        <p:blipFill>
          <a:blip r:embed="rId5"/>
          <a:stretch>
            <a:fillRect/>
          </a:stretch>
        </p:blipFill>
        <p:spPr>
          <a:xfrm>
            <a:off x="4574388" y="1845021"/>
            <a:ext cx="1122545" cy="1561846"/>
          </a:xfrm>
          <a:prstGeom prst="rect">
            <a:avLst/>
          </a:prstGeom>
        </p:spPr>
      </p:pic>
      <p:pic>
        <p:nvPicPr>
          <p:cNvPr id="7" name="Picture 6">
            <a:extLst>
              <a:ext uri="{FF2B5EF4-FFF2-40B4-BE49-F238E27FC236}">
                <a16:creationId xmlns:a16="http://schemas.microsoft.com/office/drawing/2014/main" id="{42A14FAD-9AA6-4C00-88A6-1B9572C8C567}"/>
              </a:ext>
            </a:extLst>
          </p:cNvPr>
          <p:cNvPicPr>
            <a:picLocks noChangeAspect="1"/>
          </p:cNvPicPr>
          <p:nvPr/>
        </p:nvPicPr>
        <p:blipFill>
          <a:blip r:embed="rId6"/>
          <a:stretch>
            <a:fillRect/>
          </a:stretch>
        </p:blipFill>
        <p:spPr>
          <a:xfrm>
            <a:off x="1482916" y="1825625"/>
            <a:ext cx="1070849" cy="1561846"/>
          </a:xfrm>
          <a:prstGeom prst="rect">
            <a:avLst/>
          </a:prstGeom>
        </p:spPr>
      </p:pic>
      <p:sp>
        <p:nvSpPr>
          <p:cNvPr id="25" name="Rectangle 24">
            <a:extLst>
              <a:ext uri="{FF2B5EF4-FFF2-40B4-BE49-F238E27FC236}">
                <a16:creationId xmlns:a16="http://schemas.microsoft.com/office/drawing/2014/main" id="{EF2FD185-F9BA-4D2E-80FC-C767CE07A112}"/>
              </a:ext>
            </a:extLst>
          </p:cNvPr>
          <p:cNvSpPr/>
          <p:nvPr/>
        </p:nvSpPr>
        <p:spPr>
          <a:xfrm>
            <a:off x="2624630" y="1845021"/>
            <a:ext cx="1551709" cy="156184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8D7D90B-1199-4BD6-8BF3-D862E0C3BA2D}"/>
              </a:ext>
            </a:extLst>
          </p:cNvPr>
          <p:cNvSpPr txBox="1"/>
          <p:nvPr/>
        </p:nvSpPr>
        <p:spPr>
          <a:xfrm>
            <a:off x="1600601" y="4153786"/>
            <a:ext cx="100287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bg1"/>
                </a:solidFill>
              </a:rPr>
              <a:t>10 years in Real Estate </a:t>
            </a:r>
          </a:p>
          <a:p>
            <a:pPr marL="171450" indent="-171450">
              <a:buFont typeface="Arial" panose="020B0604020202020204" pitchFamily="34" charset="0"/>
              <a:buChar char="•"/>
            </a:pPr>
            <a:endParaRPr lang="en-US" sz="1100" dirty="0">
              <a:solidFill>
                <a:schemeClr val="bg1"/>
              </a:solidFill>
            </a:endParaRPr>
          </a:p>
          <a:p>
            <a:pPr marL="171450" indent="-171450">
              <a:buFont typeface="Arial" panose="020B0604020202020204" pitchFamily="34" charset="0"/>
              <a:buChar char="•"/>
            </a:pPr>
            <a:r>
              <a:rPr lang="en-US" sz="1100" dirty="0">
                <a:solidFill>
                  <a:schemeClr val="bg1"/>
                </a:solidFill>
              </a:rPr>
              <a:t>Investor Relations</a:t>
            </a:r>
          </a:p>
        </p:txBody>
      </p:sp>
      <p:sp>
        <p:nvSpPr>
          <p:cNvPr id="29" name="Rectangle 28">
            <a:extLst>
              <a:ext uri="{FF2B5EF4-FFF2-40B4-BE49-F238E27FC236}">
                <a16:creationId xmlns:a16="http://schemas.microsoft.com/office/drawing/2014/main" id="{6238F4A2-6968-46F1-8F0D-3C7D91D725B2}"/>
              </a:ext>
            </a:extLst>
          </p:cNvPr>
          <p:cNvSpPr/>
          <p:nvPr/>
        </p:nvSpPr>
        <p:spPr>
          <a:xfrm>
            <a:off x="1532293" y="3753394"/>
            <a:ext cx="1646262" cy="307777"/>
          </a:xfrm>
          <a:prstGeom prst="rect">
            <a:avLst/>
          </a:prstGeom>
        </p:spPr>
        <p:txBody>
          <a:bodyPr wrap="square">
            <a:spAutoFit/>
          </a:bodyPr>
          <a:lstStyle/>
          <a:p>
            <a:pPr lvl="0"/>
            <a:r>
              <a:rPr lang="en-US" sz="1400" b="1" dirty="0">
                <a:solidFill>
                  <a:srgbClr val="92D050"/>
                </a:solidFill>
              </a:rPr>
              <a:t>Daniel Nguyen </a:t>
            </a:r>
          </a:p>
        </p:txBody>
      </p:sp>
      <p:sp>
        <p:nvSpPr>
          <p:cNvPr id="32" name="Rectangle 31">
            <a:extLst>
              <a:ext uri="{FF2B5EF4-FFF2-40B4-BE49-F238E27FC236}">
                <a16:creationId xmlns:a16="http://schemas.microsoft.com/office/drawing/2014/main" id="{7AEF6987-7065-4951-BBF3-AD0D494D6359}"/>
              </a:ext>
            </a:extLst>
          </p:cNvPr>
          <p:cNvSpPr/>
          <p:nvPr/>
        </p:nvSpPr>
        <p:spPr>
          <a:xfrm>
            <a:off x="5832553" y="1835861"/>
            <a:ext cx="1646262" cy="156184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066A8C6-DA34-48EC-9610-D9DDB7BEC027}"/>
              </a:ext>
            </a:extLst>
          </p:cNvPr>
          <p:cNvSpPr txBox="1"/>
          <p:nvPr/>
        </p:nvSpPr>
        <p:spPr>
          <a:xfrm>
            <a:off x="5800543" y="2230219"/>
            <a:ext cx="1646262" cy="707886"/>
          </a:xfrm>
          <a:prstGeom prst="rect">
            <a:avLst/>
          </a:prstGeom>
          <a:noFill/>
        </p:spPr>
        <p:txBody>
          <a:bodyPr wrap="square" rtlCol="0">
            <a:spAutoFit/>
          </a:bodyPr>
          <a:lstStyle/>
          <a:p>
            <a:pPr marL="285750" indent="-285750">
              <a:buFont typeface="Arial" panose="020B0604020202020204" pitchFamily="34" charset="0"/>
              <a:buChar char="•"/>
            </a:pPr>
            <a:r>
              <a:rPr lang="en-US" sz="1000" dirty="0">
                <a:solidFill>
                  <a:schemeClr val="bg1"/>
                </a:solidFill>
              </a:rPr>
              <a:t>35 years in Hospitality &amp; Development</a:t>
            </a:r>
          </a:p>
          <a:p>
            <a:pPr marL="285750" indent="-285750">
              <a:buFont typeface="Arial" panose="020B0604020202020204" pitchFamily="34" charset="0"/>
              <a:buChar char="•"/>
            </a:pPr>
            <a:r>
              <a:rPr lang="en-US" sz="1000" dirty="0">
                <a:solidFill>
                  <a:schemeClr val="bg1"/>
                </a:solidFill>
              </a:rPr>
              <a:t>Stouffer, Hilton, Hyatt and Marriott</a:t>
            </a:r>
          </a:p>
        </p:txBody>
      </p:sp>
      <p:sp>
        <p:nvSpPr>
          <p:cNvPr id="35" name="TextBox 34">
            <a:extLst>
              <a:ext uri="{FF2B5EF4-FFF2-40B4-BE49-F238E27FC236}">
                <a16:creationId xmlns:a16="http://schemas.microsoft.com/office/drawing/2014/main" id="{21CA7A1B-38FE-43BF-81BB-77C5B9BFE57F}"/>
              </a:ext>
            </a:extLst>
          </p:cNvPr>
          <p:cNvSpPr txBox="1"/>
          <p:nvPr/>
        </p:nvSpPr>
        <p:spPr>
          <a:xfrm>
            <a:off x="5928383" y="1838154"/>
            <a:ext cx="1238466" cy="369332"/>
          </a:xfrm>
          <a:prstGeom prst="rect">
            <a:avLst/>
          </a:prstGeom>
          <a:noFill/>
        </p:spPr>
        <p:txBody>
          <a:bodyPr wrap="square" rtlCol="0">
            <a:spAutoFit/>
          </a:bodyPr>
          <a:lstStyle/>
          <a:p>
            <a:r>
              <a:rPr lang="en-US" b="1" dirty="0">
                <a:solidFill>
                  <a:srgbClr val="92D050"/>
                </a:solidFill>
              </a:rPr>
              <a:t>Dan Fay</a:t>
            </a:r>
          </a:p>
        </p:txBody>
      </p:sp>
      <p:sp>
        <p:nvSpPr>
          <p:cNvPr id="36" name="TextBox 35">
            <a:extLst>
              <a:ext uri="{FF2B5EF4-FFF2-40B4-BE49-F238E27FC236}">
                <a16:creationId xmlns:a16="http://schemas.microsoft.com/office/drawing/2014/main" id="{2EDAFAD0-3DD5-4F67-BCC3-6AA4F233F923}"/>
              </a:ext>
            </a:extLst>
          </p:cNvPr>
          <p:cNvSpPr txBox="1"/>
          <p:nvPr/>
        </p:nvSpPr>
        <p:spPr>
          <a:xfrm>
            <a:off x="2671908" y="1838154"/>
            <a:ext cx="1551709" cy="369332"/>
          </a:xfrm>
          <a:prstGeom prst="rect">
            <a:avLst/>
          </a:prstGeom>
          <a:noFill/>
        </p:spPr>
        <p:txBody>
          <a:bodyPr wrap="square" rtlCol="0">
            <a:spAutoFit/>
          </a:bodyPr>
          <a:lstStyle/>
          <a:p>
            <a:r>
              <a:rPr lang="en-US" b="1" dirty="0">
                <a:solidFill>
                  <a:srgbClr val="92D050"/>
                </a:solidFill>
              </a:rPr>
              <a:t>Brian Fry</a:t>
            </a:r>
          </a:p>
        </p:txBody>
      </p:sp>
      <p:sp>
        <p:nvSpPr>
          <p:cNvPr id="37" name="TextBox 36">
            <a:extLst>
              <a:ext uri="{FF2B5EF4-FFF2-40B4-BE49-F238E27FC236}">
                <a16:creationId xmlns:a16="http://schemas.microsoft.com/office/drawing/2014/main" id="{9288702B-65D2-4196-86C4-5196013BA43E}"/>
              </a:ext>
            </a:extLst>
          </p:cNvPr>
          <p:cNvSpPr txBox="1"/>
          <p:nvPr/>
        </p:nvSpPr>
        <p:spPr>
          <a:xfrm>
            <a:off x="2671908" y="2260996"/>
            <a:ext cx="1551710" cy="861774"/>
          </a:xfrm>
          <a:prstGeom prst="rect">
            <a:avLst/>
          </a:prstGeom>
          <a:noFill/>
        </p:spPr>
        <p:txBody>
          <a:bodyPr wrap="square" rtlCol="0">
            <a:spAutoFit/>
          </a:bodyPr>
          <a:lstStyle/>
          <a:p>
            <a:pPr marL="285750" indent="-285750">
              <a:buFont typeface="Arial" panose="020B0604020202020204" pitchFamily="34" charset="0"/>
              <a:buChar char="•"/>
            </a:pPr>
            <a:r>
              <a:rPr lang="en-US" sz="1000" dirty="0">
                <a:solidFill>
                  <a:schemeClr val="bg1"/>
                </a:solidFill>
              </a:rPr>
              <a:t>30 years in Hospitality &amp; Development</a:t>
            </a:r>
          </a:p>
          <a:p>
            <a:pPr marL="285750" indent="-285750">
              <a:buFont typeface="Arial" panose="020B0604020202020204" pitchFamily="34" charset="0"/>
              <a:buChar char="•"/>
            </a:pPr>
            <a:r>
              <a:rPr lang="en-US" sz="1000" dirty="0">
                <a:solidFill>
                  <a:schemeClr val="bg1"/>
                </a:solidFill>
              </a:rPr>
              <a:t>Hilton, GE Capital, Winston Hotels</a:t>
            </a:r>
          </a:p>
        </p:txBody>
      </p:sp>
      <p:cxnSp>
        <p:nvCxnSpPr>
          <p:cNvPr id="40" name="Straight Connector 39">
            <a:extLst>
              <a:ext uri="{FF2B5EF4-FFF2-40B4-BE49-F238E27FC236}">
                <a16:creationId xmlns:a16="http://schemas.microsoft.com/office/drawing/2014/main" id="{FA83FF58-AF32-4A39-857B-3B354ACC7D5B}"/>
              </a:ext>
            </a:extLst>
          </p:cNvPr>
          <p:cNvCxnSpPr>
            <a:cxnSpLocks/>
          </p:cNvCxnSpPr>
          <p:nvPr/>
        </p:nvCxnSpPr>
        <p:spPr>
          <a:xfrm>
            <a:off x="537556" y="6184669"/>
            <a:ext cx="11216001"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A6549A6-C0C7-4645-86C5-3F82E7282B9D}"/>
              </a:ext>
            </a:extLst>
          </p:cNvPr>
          <p:cNvPicPr>
            <a:picLocks noChangeAspect="1"/>
          </p:cNvPicPr>
          <p:nvPr/>
        </p:nvPicPr>
        <p:blipFill>
          <a:blip r:embed="rId7"/>
          <a:stretch>
            <a:fillRect/>
          </a:stretch>
        </p:blipFill>
        <p:spPr>
          <a:xfrm>
            <a:off x="375035" y="3686254"/>
            <a:ext cx="1018120" cy="1566808"/>
          </a:xfrm>
          <a:prstGeom prst="rect">
            <a:avLst/>
          </a:prstGeom>
        </p:spPr>
      </p:pic>
    </p:spTree>
    <p:extLst>
      <p:ext uri="{BB962C8B-B14F-4D97-AF65-F5344CB8AC3E}">
        <p14:creationId xmlns:p14="http://schemas.microsoft.com/office/powerpoint/2010/main" val="318821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655FAD-6D33-49DB-8E9E-B5E867EF8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93" y="90361"/>
            <a:ext cx="9947563" cy="5784547"/>
          </a:xfrm>
        </p:spPr>
      </p:pic>
      <p:sp>
        <p:nvSpPr>
          <p:cNvPr id="2" name="Title 1">
            <a:extLst>
              <a:ext uri="{FF2B5EF4-FFF2-40B4-BE49-F238E27FC236}">
                <a16:creationId xmlns:a16="http://schemas.microsoft.com/office/drawing/2014/main" id="{85988E36-BBED-41B9-BEC4-77AF6370E53C}"/>
              </a:ext>
            </a:extLst>
          </p:cNvPr>
          <p:cNvSpPr>
            <a:spLocks noGrp="1"/>
          </p:cNvSpPr>
          <p:nvPr>
            <p:ph type="title"/>
          </p:nvPr>
        </p:nvSpPr>
        <p:spPr>
          <a:xfrm rot="16200000">
            <a:off x="-2127914" y="2304554"/>
            <a:ext cx="5753948" cy="1325563"/>
          </a:xfrm>
          <a:solidFill>
            <a:srgbClr val="000000">
              <a:alpha val="43922"/>
            </a:srgbClr>
          </a:solidFill>
          <a:effectLst>
            <a:outerShdw blurRad="50800" dist="50800" dir="5400000" algn="ctr" rotWithShape="0">
              <a:srgbClr val="000000">
                <a:alpha val="0"/>
              </a:srgbClr>
            </a:outerShdw>
          </a:effectLst>
        </p:spPr>
        <p:txBody>
          <a:bodyPr>
            <a:normAutofit fontScale="90000"/>
          </a:bodyPr>
          <a:lstStyle/>
          <a:p>
            <a:r>
              <a:rPr lang="en-US" sz="6000" b="1" dirty="0">
                <a:solidFill>
                  <a:schemeClr val="bg1"/>
                </a:solidFill>
                <a:latin typeface="Dubai Medium" panose="020B0603030403030204" pitchFamily="34" charset="-78"/>
                <a:cs typeface="Dubai Medium" panose="020B0603030403030204" pitchFamily="34" charset="-78"/>
              </a:rPr>
              <a:t>Home 2 Suites </a:t>
            </a:r>
            <a:br>
              <a:rPr lang="en-US" b="1" dirty="0">
                <a:solidFill>
                  <a:schemeClr val="bg1"/>
                </a:solidFill>
                <a:latin typeface="Dubai Medium" panose="020B0603030403030204" pitchFamily="34" charset="-78"/>
                <a:cs typeface="Dubai Medium" panose="020B0603030403030204" pitchFamily="34" charset="-78"/>
              </a:rPr>
            </a:br>
            <a:r>
              <a:rPr lang="en-US" sz="3600" b="1" dirty="0">
                <a:solidFill>
                  <a:schemeClr val="bg1"/>
                </a:solidFill>
                <a:latin typeface="Dubai Medium" panose="020B0603030403030204" pitchFamily="34" charset="-78"/>
                <a:cs typeface="Dubai Medium" panose="020B0603030403030204" pitchFamily="34" charset="-78"/>
              </a:rPr>
              <a:t>EL RENO, OKLAHOMA (OKC)</a:t>
            </a:r>
            <a:endParaRPr lang="en-US" b="1" dirty="0">
              <a:solidFill>
                <a:schemeClr val="bg1"/>
              </a:solidFill>
              <a:latin typeface="Dubai Medium" panose="020B0603030403030204" pitchFamily="34" charset="-78"/>
              <a:cs typeface="Dubai Medium" panose="020B0603030403030204" pitchFamily="34" charset="-78"/>
            </a:endParaRPr>
          </a:p>
        </p:txBody>
      </p:sp>
      <p:graphicFrame>
        <p:nvGraphicFramePr>
          <p:cNvPr id="5" name="Table 4">
            <a:extLst>
              <a:ext uri="{FF2B5EF4-FFF2-40B4-BE49-F238E27FC236}">
                <a16:creationId xmlns:a16="http://schemas.microsoft.com/office/drawing/2014/main" id="{7F2F99CA-611D-4411-BB41-CC4FE54F9224}"/>
              </a:ext>
            </a:extLst>
          </p:cNvPr>
          <p:cNvGraphicFramePr>
            <a:graphicFrameLocks noGrp="1"/>
          </p:cNvGraphicFramePr>
          <p:nvPr>
            <p:extLst>
              <p:ext uri="{D42A27DB-BD31-4B8C-83A1-F6EECF244321}">
                <p14:modId xmlns:p14="http://schemas.microsoft.com/office/powerpoint/2010/main" val="3292722894"/>
              </p:ext>
            </p:extLst>
          </p:nvPr>
        </p:nvGraphicFramePr>
        <p:xfrm>
          <a:off x="5895659" y="3789037"/>
          <a:ext cx="3998843" cy="1982923"/>
        </p:xfrm>
        <a:graphic>
          <a:graphicData uri="http://schemas.openxmlformats.org/drawingml/2006/table">
            <a:tbl>
              <a:tblPr/>
              <a:tblGrid>
                <a:gridCol w="3998843">
                  <a:extLst>
                    <a:ext uri="{9D8B030D-6E8A-4147-A177-3AD203B41FA5}">
                      <a16:colId xmlns:a16="http://schemas.microsoft.com/office/drawing/2014/main" val="2985614482"/>
                    </a:ext>
                  </a:extLst>
                </a:gridCol>
              </a:tblGrid>
              <a:tr h="502340">
                <a:tc>
                  <a:txBody>
                    <a:bodyPr/>
                    <a:lstStyle/>
                    <a:p>
                      <a:pPr algn="l" fontAlgn="b"/>
                      <a:r>
                        <a:rPr lang="en-US" sz="2000" b="1" i="0" u="none" strike="noStrike" dirty="0">
                          <a:solidFill>
                            <a:srgbClr val="FFFFFF"/>
                          </a:solidFill>
                          <a:effectLst/>
                          <a:latin typeface="Agency FB" panose="020B0503020202020204" pitchFamily="34" charset="0"/>
                        </a:rPr>
                        <a:t>1. Executive Summary</a:t>
                      </a:r>
                    </a:p>
                  </a:txBody>
                  <a:tcPr marL="0" marR="0" marT="0" marB="0" anchor="b">
                    <a:lnL>
                      <a:noFill/>
                    </a:lnL>
                    <a:lnR>
                      <a:noFill/>
                    </a:lnR>
                    <a:lnT>
                      <a:noFill/>
                    </a:lnT>
                    <a:lnB w="19050" cap="flat" cmpd="sng" algn="ctr">
                      <a:solidFill>
                        <a:srgbClr val="FFFFFF"/>
                      </a:solidFill>
                      <a:prstDash val="solid"/>
                      <a:round/>
                      <a:headEnd type="none" w="med" len="med"/>
                      <a:tailEnd type="none" w="med" len="med"/>
                    </a:lnB>
                    <a:solidFill>
                      <a:schemeClr val="accent6">
                        <a:lumMod val="75000"/>
                        <a:alpha val="71000"/>
                      </a:schemeClr>
                    </a:solidFill>
                  </a:tcPr>
                </a:tc>
                <a:extLst>
                  <a:ext uri="{0D108BD9-81ED-4DB2-BD59-A6C34878D82A}">
                    <a16:rowId xmlns:a16="http://schemas.microsoft.com/office/drawing/2014/main" val="55533030"/>
                  </a:ext>
                </a:extLst>
              </a:tr>
              <a:tr h="502340">
                <a:tc>
                  <a:txBody>
                    <a:bodyPr/>
                    <a:lstStyle/>
                    <a:p>
                      <a:pPr algn="l" fontAlgn="b"/>
                      <a:r>
                        <a:rPr lang="en-US" sz="2000" b="1" i="0" u="none" strike="noStrike" dirty="0">
                          <a:solidFill>
                            <a:schemeClr val="tx1"/>
                          </a:solidFill>
                          <a:effectLst/>
                          <a:latin typeface="Agency FB" panose="020B0503020202020204" pitchFamily="34" charset="0"/>
                        </a:rPr>
                        <a:t>2. Location Overview</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6000"/>
                      </a:schemeClr>
                    </a:solidFill>
                  </a:tcPr>
                </a:tc>
                <a:extLst>
                  <a:ext uri="{0D108BD9-81ED-4DB2-BD59-A6C34878D82A}">
                    <a16:rowId xmlns:a16="http://schemas.microsoft.com/office/drawing/2014/main" val="3405444191"/>
                  </a:ext>
                </a:extLst>
              </a:tr>
              <a:tr h="502340">
                <a:tc>
                  <a:txBody>
                    <a:bodyPr/>
                    <a:lstStyle/>
                    <a:p>
                      <a:pPr algn="l" fontAlgn="b"/>
                      <a:r>
                        <a:rPr lang="en-US" sz="2000" b="1" i="0" u="none" strike="noStrike" dirty="0">
                          <a:solidFill>
                            <a:schemeClr val="tx1"/>
                          </a:solidFill>
                          <a:effectLst/>
                          <a:latin typeface="Agency FB" panose="020B0503020202020204" pitchFamily="34" charset="0"/>
                        </a:rPr>
                        <a:t>3. Sponsor</a:t>
                      </a:r>
                    </a:p>
                  </a:txBody>
                  <a:tcPr marL="0" marR="0" marT="0" marB="0" anchor="b">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2543941686"/>
                  </a:ext>
                </a:extLst>
              </a:tr>
              <a:tr h="475903">
                <a:tc>
                  <a:txBody>
                    <a:bodyPr/>
                    <a:lstStyle/>
                    <a:p>
                      <a:pPr algn="l" fontAlgn="b"/>
                      <a:r>
                        <a:rPr lang="en-US" sz="2000" b="1" i="0" u="none" strike="noStrike" dirty="0">
                          <a:solidFill>
                            <a:schemeClr val="bg2">
                              <a:lumMod val="10000"/>
                            </a:schemeClr>
                          </a:solidFill>
                          <a:effectLst/>
                          <a:latin typeface="Agency FB" panose="020B0503020202020204" pitchFamily="34" charset="0"/>
                        </a:rPr>
                        <a:t>4. Case Study </a:t>
                      </a:r>
                    </a:p>
                  </a:txBody>
                  <a:tcPr marL="0" marR="0" marT="0" marB="0" anchor="b">
                    <a:lnL>
                      <a:noFill/>
                    </a:lnL>
                    <a:lnR>
                      <a:noFill/>
                    </a:lnR>
                    <a:lnT w="19050" cap="flat" cmpd="sng" algn="ctr">
                      <a:solidFill>
                        <a:srgbClr val="FFFFFF"/>
                      </a:solidFill>
                      <a:prstDash val="solid"/>
                      <a:round/>
                      <a:headEnd type="none" w="med" len="med"/>
                      <a:tailEnd type="none" w="med" len="med"/>
                    </a:lnT>
                    <a:lnB>
                      <a:noFill/>
                    </a:lnB>
                    <a:solidFill>
                      <a:schemeClr val="bg1">
                        <a:lumMod val="85000"/>
                        <a:alpha val="59000"/>
                      </a:schemeClr>
                    </a:solidFill>
                  </a:tcPr>
                </a:tc>
                <a:extLst>
                  <a:ext uri="{0D108BD9-81ED-4DB2-BD59-A6C34878D82A}">
                    <a16:rowId xmlns:a16="http://schemas.microsoft.com/office/drawing/2014/main" val="415232438"/>
                  </a:ext>
                </a:extLst>
              </a:tr>
            </a:tbl>
          </a:graphicData>
        </a:graphic>
      </p:graphicFrame>
    </p:spTree>
    <p:extLst>
      <p:ext uri="{BB962C8B-B14F-4D97-AF65-F5344CB8AC3E}">
        <p14:creationId xmlns:p14="http://schemas.microsoft.com/office/powerpoint/2010/main" val="409278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C3C013E1-16C5-447A-9578-89FD05DB0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989603" cy="6858000"/>
          </a:xfrm>
        </p:spPr>
      </p:pic>
      <p:sp>
        <p:nvSpPr>
          <p:cNvPr id="2" name="Title 1">
            <a:extLst>
              <a:ext uri="{FF2B5EF4-FFF2-40B4-BE49-F238E27FC236}">
                <a16:creationId xmlns:a16="http://schemas.microsoft.com/office/drawing/2014/main" id="{2092215E-B0AD-4161-84FF-4D1F51C78AEF}"/>
              </a:ext>
            </a:extLst>
          </p:cNvPr>
          <p:cNvSpPr>
            <a:spLocks noGrp="1"/>
          </p:cNvSpPr>
          <p:nvPr>
            <p:ph type="title"/>
          </p:nvPr>
        </p:nvSpPr>
        <p:spPr/>
        <p:txBody>
          <a:bodyPr/>
          <a:lstStyle/>
          <a:p>
            <a:endParaRPr lang="en-US" dirty="0"/>
          </a:p>
        </p:txBody>
      </p:sp>
      <p:graphicFrame>
        <p:nvGraphicFramePr>
          <p:cNvPr id="5" name="Table 4">
            <a:extLst>
              <a:ext uri="{FF2B5EF4-FFF2-40B4-BE49-F238E27FC236}">
                <a16:creationId xmlns:a16="http://schemas.microsoft.com/office/drawing/2014/main" id="{C531FE07-4332-4ABC-99C7-1604232574F5}"/>
              </a:ext>
            </a:extLst>
          </p:cNvPr>
          <p:cNvGraphicFramePr>
            <a:graphicFrameLocks noGrp="1"/>
          </p:cNvGraphicFramePr>
          <p:nvPr>
            <p:extLst>
              <p:ext uri="{D42A27DB-BD31-4B8C-83A1-F6EECF244321}">
                <p14:modId xmlns:p14="http://schemas.microsoft.com/office/powerpoint/2010/main" val="2704210147"/>
              </p:ext>
            </p:extLst>
          </p:nvPr>
        </p:nvGraphicFramePr>
        <p:xfrm>
          <a:off x="350129" y="3984301"/>
          <a:ext cx="3996495" cy="2113122"/>
        </p:xfrm>
        <a:graphic>
          <a:graphicData uri="http://schemas.openxmlformats.org/drawingml/2006/table">
            <a:tbl>
              <a:tblPr/>
              <a:tblGrid>
                <a:gridCol w="3996495">
                  <a:extLst>
                    <a:ext uri="{9D8B030D-6E8A-4147-A177-3AD203B41FA5}">
                      <a16:colId xmlns:a16="http://schemas.microsoft.com/office/drawing/2014/main" val="2979280844"/>
                    </a:ext>
                  </a:extLst>
                </a:gridCol>
              </a:tblGrid>
              <a:tr h="542070">
                <a:tc>
                  <a:txBody>
                    <a:bodyPr/>
                    <a:lstStyle/>
                    <a:p>
                      <a:pPr algn="l" fontAlgn="b"/>
                      <a:r>
                        <a:rPr lang="en-US" sz="2000" b="1" i="0" u="none" strike="noStrike" dirty="0">
                          <a:solidFill>
                            <a:schemeClr val="tx1"/>
                          </a:solidFill>
                          <a:effectLst/>
                          <a:latin typeface="Agency FB" panose="020B0503020202020204" pitchFamily="34" charset="0"/>
                        </a:rPr>
                        <a:t>1. Executive Summary</a:t>
                      </a:r>
                    </a:p>
                  </a:txBody>
                  <a:tcPr marL="0" marR="0" marT="0" marB="0" anchor="b">
                    <a:lnL>
                      <a:noFill/>
                    </a:lnL>
                    <a:lnR w="25400" cap="flat" cmpd="dbl"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685616521"/>
                  </a:ext>
                </a:extLst>
              </a:tr>
              <a:tr h="528756">
                <a:tc>
                  <a:txBody>
                    <a:bodyPr/>
                    <a:lstStyle/>
                    <a:p>
                      <a:pPr algn="l" fontAlgn="b"/>
                      <a:r>
                        <a:rPr lang="en-US" sz="2000" b="1" i="0" u="none" strike="noStrike" dirty="0">
                          <a:solidFill>
                            <a:schemeClr val="tx1"/>
                          </a:solidFill>
                          <a:effectLst/>
                          <a:latin typeface="Agency FB" panose="020B0503020202020204" pitchFamily="34" charset="0"/>
                        </a:rPr>
                        <a:t>2. Location Overview</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8000"/>
                      </a:schemeClr>
                    </a:solidFill>
                  </a:tcPr>
                </a:tc>
                <a:extLst>
                  <a:ext uri="{0D108BD9-81ED-4DB2-BD59-A6C34878D82A}">
                    <a16:rowId xmlns:a16="http://schemas.microsoft.com/office/drawing/2014/main" val="1121393502"/>
                  </a:ext>
                </a:extLst>
              </a:tr>
              <a:tr h="528756">
                <a:tc>
                  <a:txBody>
                    <a:bodyPr/>
                    <a:lstStyle/>
                    <a:p>
                      <a:pPr algn="l" fontAlgn="b"/>
                      <a:r>
                        <a:rPr lang="en-US" sz="2000" b="1" i="0" u="none" strike="noStrike" dirty="0">
                          <a:solidFill>
                            <a:schemeClr val="tx1"/>
                          </a:solidFill>
                          <a:effectLst/>
                          <a:latin typeface="Agency FB" panose="020B0503020202020204" pitchFamily="34" charset="0"/>
                        </a:rPr>
                        <a:t>3. Sponsor</a:t>
                      </a:r>
                    </a:p>
                  </a:txBody>
                  <a:tcPr marL="0" marR="0" marT="0" marB="0" anchor="b">
                    <a:lnL w="19050" cap="flat" cmpd="sng"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alpha val="87000"/>
                      </a:schemeClr>
                    </a:solidFill>
                  </a:tcPr>
                </a:tc>
                <a:extLst>
                  <a:ext uri="{0D108BD9-81ED-4DB2-BD59-A6C34878D82A}">
                    <a16:rowId xmlns:a16="http://schemas.microsoft.com/office/drawing/2014/main" val="763037328"/>
                  </a:ext>
                </a:extLst>
              </a:tr>
              <a:tr h="513540">
                <a:tc>
                  <a:txBody>
                    <a:bodyPr/>
                    <a:lstStyle/>
                    <a:p>
                      <a:pPr algn="l" fontAlgn="b"/>
                      <a:r>
                        <a:rPr lang="en-US" sz="2000" b="1" i="0" u="none" strike="noStrike" dirty="0">
                          <a:solidFill>
                            <a:schemeClr val="bg1"/>
                          </a:solidFill>
                          <a:effectLst/>
                          <a:latin typeface="Agency FB" panose="020B0503020202020204" pitchFamily="34" charset="0"/>
                        </a:rPr>
                        <a:t>4. Case Study</a:t>
                      </a:r>
                    </a:p>
                  </a:txBody>
                  <a:tcPr marL="0" marR="0" marT="0" marB="0" anchor="b">
                    <a:lnL>
                      <a:noFill/>
                    </a:lnL>
                    <a:lnR w="25400" cap="flat" cmpd="dbl"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75000"/>
                        <a:alpha val="71000"/>
                      </a:schemeClr>
                    </a:solidFill>
                  </a:tcPr>
                </a:tc>
                <a:extLst>
                  <a:ext uri="{0D108BD9-81ED-4DB2-BD59-A6C34878D82A}">
                    <a16:rowId xmlns:a16="http://schemas.microsoft.com/office/drawing/2014/main" val="2046288526"/>
                  </a:ext>
                </a:extLst>
              </a:tr>
            </a:tbl>
          </a:graphicData>
        </a:graphic>
      </p:graphicFrame>
    </p:spTree>
    <p:extLst>
      <p:ext uri="{BB962C8B-B14F-4D97-AF65-F5344CB8AC3E}">
        <p14:creationId xmlns:p14="http://schemas.microsoft.com/office/powerpoint/2010/main" val="213497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0F48-7D17-4728-A391-E1B739AE6330}"/>
              </a:ext>
            </a:extLst>
          </p:cNvPr>
          <p:cNvSpPr>
            <a:spLocks noGrp="1"/>
          </p:cNvSpPr>
          <p:nvPr>
            <p:ph type="title"/>
          </p:nvPr>
        </p:nvSpPr>
        <p:spPr>
          <a:xfrm>
            <a:off x="587591" y="17279"/>
            <a:ext cx="10393787" cy="1079687"/>
          </a:xfrm>
        </p:spPr>
        <p:txBody>
          <a:bodyPr>
            <a:normAutofit fontScale="90000"/>
          </a:bodyPr>
          <a:lstStyle/>
          <a:p>
            <a:r>
              <a:rPr lang="en-US" dirty="0">
                <a:solidFill>
                  <a:schemeClr val="accent6">
                    <a:lumMod val="75000"/>
                  </a:schemeClr>
                </a:solidFill>
              </a:rPr>
              <a:t>Competitive Analysis</a:t>
            </a:r>
            <a:br>
              <a:rPr lang="en-US" dirty="0">
                <a:solidFill>
                  <a:schemeClr val="accent1"/>
                </a:solidFill>
              </a:rPr>
            </a:br>
            <a:r>
              <a:rPr lang="en-US" sz="3200" dirty="0">
                <a:solidFill>
                  <a:srgbClr val="002060"/>
                </a:solidFill>
              </a:rPr>
              <a:t>Competitive Set</a:t>
            </a:r>
          </a:p>
        </p:txBody>
      </p:sp>
      <p:sp>
        <p:nvSpPr>
          <p:cNvPr id="13" name="Rectangle 12">
            <a:extLst>
              <a:ext uri="{FF2B5EF4-FFF2-40B4-BE49-F238E27FC236}">
                <a16:creationId xmlns:a16="http://schemas.microsoft.com/office/drawing/2014/main" id="{98C0D8F1-4F16-4803-9D25-20D93A522B12}"/>
              </a:ext>
            </a:extLst>
          </p:cNvPr>
          <p:cNvSpPr/>
          <p:nvPr/>
        </p:nvSpPr>
        <p:spPr>
          <a:xfrm>
            <a:off x="168688" y="944461"/>
            <a:ext cx="10663312" cy="525785"/>
          </a:xfrm>
          <a:prstGeom prst="rect">
            <a:avLst/>
          </a:prstGeom>
        </p:spPr>
        <p:txBody>
          <a:bodyPr wrap="square">
            <a:spAutoFit/>
          </a:bodyPr>
          <a:lstStyle/>
          <a:p>
            <a:pPr marL="457200" marR="455295" algn="just">
              <a:spcBef>
                <a:spcPts val="455"/>
              </a:spcBef>
              <a:spcAft>
                <a:spcPts val="0"/>
              </a:spcAft>
            </a:pPr>
            <a:endParaRPr lang="en-US" sz="1200" b="1" dirty="0">
              <a:solidFill>
                <a:schemeClr val="bg1">
                  <a:lumMod val="50000"/>
                </a:schemeClr>
              </a:solidFill>
              <a:latin typeface="Lucida Sans" panose="020B0602030504020204" pitchFamily="34" charset="0"/>
              <a:ea typeface="Lucida Sans" panose="020B0602030504020204" pitchFamily="34" charset="0"/>
              <a:cs typeface="Lucida Sans" panose="020B0602030504020204" pitchFamily="34" charset="0"/>
            </a:endParaRPr>
          </a:p>
          <a:p>
            <a:pPr marL="457200" marR="455295" algn="just">
              <a:spcBef>
                <a:spcPts val="455"/>
              </a:spcBef>
              <a:spcAft>
                <a:spcPts val="0"/>
              </a:spcAft>
            </a:pPr>
            <a:r>
              <a:rPr lang="en-US" sz="1200" b="1" dirty="0">
                <a:solidFill>
                  <a:schemeClr val="bg1">
                    <a:lumMod val="50000"/>
                  </a:schemeClr>
                </a:solidFill>
                <a:latin typeface="Lucida Sans" panose="020B0602030504020204" pitchFamily="34" charset="0"/>
                <a:ea typeface="Lucida Sans" panose="020B0602030504020204" pitchFamily="34" charset="0"/>
                <a:cs typeface="Lucida Sans" panose="020B0602030504020204" pitchFamily="34" charset="0"/>
              </a:rPr>
              <a:t>Another key factor is designated in the occupancy index. Prior to COVID this HOME2 Suites was leading the comp set.</a:t>
            </a:r>
          </a:p>
        </p:txBody>
      </p:sp>
      <p:graphicFrame>
        <p:nvGraphicFramePr>
          <p:cNvPr id="17" name="Table 16">
            <a:extLst>
              <a:ext uri="{FF2B5EF4-FFF2-40B4-BE49-F238E27FC236}">
                <a16:creationId xmlns:a16="http://schemas.microsoft.com/office/drawing/2014/main" id="{F676C86A-D2F7-4E88-A256-ADF00B1C7398}"/>
              </a:ext>
            </a:extLst>
          </p:cNvPr>
          <p:cNvGraphicFramePr>
            <a:graphicFrameLocks noGrp="1"/>
          </p:cNvGraphicFramePr>
          <p:nvPr>
            <p:extLst>
              <p:ext uri="{D42A27DB-BD31-4B8C-83A1-F6EECF244321}">
                <p14:modId xmlns:p14="http://schemas.microsoft.com/office/powerpoint/2010/main" val="3388307836"/>
              </p:ext>
            </p:extLst>
          </p:nvPr>
        </p:nvGraphicFramePr>
        <p:xfrm>
          <a:off x="587591" y="2960671"/>
          <a:ext cx="10806725" cy="948530"/>
        </p:xfrm>
        <a:graphic>
          <a:graphicData uri="http://schemas.openxmlformats.org/drawingml/2006/table">
            <a:tbl>
              <a:tblPr/>
              <a:tblGrid>
                <a:gridCol w="555868">
                  <a:extLst>
                    <a:ext uri="{9D8B030D-6E8A-4147-A177-3AD203B41FA5}">
                      <a16:colId xmlns:a16="http://schemas.microsoft.com/office/drawing/2014/main" val="2141458609"/>
                    </a:ext>
                  </a:extLst>
                </a:gridCol>
                <a:gridCol w="645788">
                  <a:extLst>
                    <a:ext uri="{9D8B030D-6E8A-4147-A177-3AD203B41FA5}">
                      <a16:colId xmlns:a16="http://schemas.microsoft.com/office/drawing/2014/main" val="2997730917"/>
                    </a:ext>
                  </a:extLst>
                </a:gridCol>
                <a:gridCol w="662137">
                  <a:extLst>
                    <a:ext uri="{9D8B030D-6E8A-4147-A177-3AD203B41FA5}">
                      <a16:colId xmlns:a16="http://schemas.microsoft.com/office/drawing/2014/main" val="2031023612"/>
                    </a:ext>
                  </a:extLst>
                </a:gridCol>
                <a:gridCol w="653961">
                  <a:extLst>
                    <a:ext uri="{9D8B030D-6E8A-4147-A177-3AD203B41FA5}">
                      <a16:colId xmlns:a16="http://schemas.microsoft.com/office/drawing/2014/main" val="2458280099"/>
                    </a:ext>
                  </a:extLst>
                </a:gridCol>
                <a:gridCol w="555868">
                  <a:extLst>
                    <a:ext uri="{9D8B030D-6E8A-4147-A177-3AD203B41FA5}">
                      <a16:colId xmlns:a16="http://schemas.microsoft.com/office/drawing/2014/main" val="2727434826"/>
                    </a:ext>
                  </a:extLst>
                </a:gridCol>
                <a:gridCol w="555868">
                  <a:extLst>
                    <a:ext uri="{9D8B030D-6E8A-4147-A177-3AD203B41FA5}">
                      <a16:colId xmlns:a16="http://schemas.microsoft.com/office/drawing/2014/main" val="127832751"/>
                    </a:ext>
                  </a:extLst>
                </a:gridCol>
                <a:gridCol w="752056">
                  <a:extLst>
                    <a:ext uri="{9D8B030D-6E8A-4147-A177-3AD203B41FA5}">
                      <a16:colId xmlns:a16="http://schemas.microsoft.com/office/drawing/2014/main" val="688954962"/>
                    </a:ext>
                  </a:extLst>
                </a:gridCol>
                <a:gridCol w="752056">
                  <a:extLst>
                    <a:ext uri="{9D8B030D-6E8A-4147-A177-3AD203B41FA5}">
                      <a16:colId xmlns:a16="http://schemas.microsoft.com/office/drawing/2014/main" val="2174648487"/>
                    </a:ext>
                  </a:extLst>
                </a:gridCol>
                <a:gridCol w="752056">
                  <a:extLst>
                    <a:ext uri="{9D8B030D-6E8A-4147-A177-3AD203B41FA5}">
                      <a16:colId xmlns:a16="http://schemas.microsoft.com/office/drawing/2014/main" val="3509198905"/>
                    </a:ext>
                  </a:extLst>
                </a:gridCol>
                <a:gridCol w="555868">
                  <a:extLst>
                    <a:ext uri="{9D8B030D-6E8A-4147-A177-3AD203B41FA5}">
                      <a16:colId xmlns:a16="http://schemas.microsoft.com/office/drawing/2014/main" val="1537840441"/>
                    </a:ext>
                  </a:extLst>
                </a:gridCol>
                <a:gridCol w="555868">
                  <a:extLst>
                    <a:ext uri="{9D8B030D-6E8A-4147-A177-3AD203B41FA5}">
                      <a16:colId xmlns:a16="http://schemas.microsoft.com/office/drawing/2014/main" val="3809897368"/>
                    </a:ext>
                  </a:extLst>
                </a:gridCol>
                <a:gridCol w="694836">
                  <a:extLst>
                    <a:ext uri="{9D8B030D-6E8A-4147-A177-3AD203B41FA5}">
                      <a16:colId xmlns:a16="http://schemas.microsoft.com/office/drawing/2014/main" val="3494790076"/>
                    </a:ext>
                  </a:extLst>
                </a:gridCol>
                <a:gridCol w="694836">
                  <a:extLst>
                    <a:ext uri="{9D8B030D-6E8A-4147-A177-3AD203B41FA5}">
                      <a16:colId xmlns:a16="http://schemas.microsoft.com/office/drawing/2014/main" val="3053831297"/>
                    </a:ext>
                  </a:extLst>
                </a:gridCol>
                <a:gridCol w="752056">
                  <a:extLst>
                    <a:ext uri="{9D8B030D-6E8A-4147-A177-3AD203B41FA5}">
                      <a16:colId xmlns:a16="http://schemas.microsoft.com/office/drawing/2014/main" val="2890611632"/>
                    </a:ext>
                  </a:extLst>
                </a:gridCol>
                <a:gridCol w="555868">
                  <a:extLst>
                    <a:ext uri="{9D8B030D-6E8A-4147-A177-3AD203B41FA5}">
                      <a16:colId xmlns:a16="http://schemas.microsoft.com/office/drawing/2014/main" val="1253004231"/>
                    </a:ext>
                  </a:extLst>
                </a:gridCol>
                <a:gridCol w="1111735">
                  <a:extLst>
                    <a:ext uri="{9D8B030D-6E8A-4147-A177-3AD203B41FA5}">
                      <a16:colId xmlns:a16="http://schemas.microsoft.com/office/drawing/2014/main" val="3189939729"/>
                    </a:ext>
                  </a:extLst>
                </a:gridCol>
              </a:tblGrid>
              <a:tr h="185203">
                <a:tc rowSpan="2" gridSpan="5">
                  <a:txBody>
                    <a:bodyPr/>
                    <a:lstStyle/>
                    <a:p>
                      <a:pPr algn="ctr" fontAlgn="b"/>
                      <a:r>
                        <a:rPr lang="en-US" sz="1200" b="0" i="0" u="none" strike="noStrike" dirty="0">
                          <a:solidFill>
                            <a:srgbClr val="FFFFFF"/>
                          </a:solidFill>
                          <a:effectLst/>
                          <a:latin typeface="Arial" panose="020B0604020202020204" pitchFamily="34" charset="0"/>
                        </a:rPr>
                        <a:t>Occupancy (%)</a:t>
                      </a:r>
                    </a:p>
                  </a:txBody>
                  <a:tcPr marL="0" marR="0" marT="0" marB="0" anchor="b">
                    <a:lnL>
                      <a:noFill/>
                    </a:lnL>
                    <a:lnR>
                      <a:noFill/>
                    </a:lnR>
                    <a:lnT>
                      <a:noFill/>
                    </a:lnT>
                    <a:lnB>
                      <a:noFill/>
                    </a:lnB>
                    <a:solidFill>
                      <a:srgbClr val="24406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5">
                  <a:txBody>
                    <a:bodyPr/>
                    <a:lstStyle/>
                    <a:p>
                      <a:pPr algn="ctr" fontAlgn="b"/>
                      <a:r>
                        <a:rPr lang="en-US" sz="1200" b="0" i="0" u="none" strike="noStrike">
                          <a:solidFill>
                            <a:srgbClr val="FFFFFF"/>
                          </a:solidFill>
                          <a:effectLst/>
                          <a:latin typeface="Arial" panose="020B0604020202020204" pitchFamily="34" charset="0"/>
                        </a:rPr>
                        <a:t>ADR</a:t>
                      </a:r>
                    </a:p>
                  </a:txBody>
                  <a:tcPr marL="0" marR="0" marT="0" marB="0" anchor="b">
                    <a:lnL>
                      <a:noFill/>
                    </a:lnL>
                    <a:lnR>
                      <a:noFill/>
                    </a:lnR>
                    <a:lnT>
                      <a:noFill/>
                    </a:lnT>
                    <a:lnB>
                      <a:noFill/>
                    </a:lnB>
                    <a:solidFill>
                      <a:srgbClr val="24406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5">
                  <a:txBody>
                    <a:bodyPr/>
                    <a:lstStyle/>
                    <a:p>
                      <a:pPr algn="ctr" fontAlgn="b"/>
                      <a:r>
                        <a:rPr lang="en-US" sz="1200" b="0" i="0" u="none" strike="noStrike">
                          <a:solidFill>
                            <a:srgbClr val="FFFFFF"/>
                          </a:solidFill>
                          <a:effectLst/>
                          <a:latin typeface="Arial" panose="020B0604020202020204" pitchFamily="34" charset="0"/>
                        </a:rPr>
                        <a:t>RevPAR</a:t>
                      </a:r>
                    </a:p>
                  </a:txBody>
                  <a:tcPr marL="0" marR="0" marT="0" marB="0" anchor="b">
                    <a:lnL>
                      <a:noFill/>
                    </a:lnL>
                    <a:lnR>
                      <a:noFill/>
                    </a:lnR>
                    <a:lnT>
                      <a:noFill/>
                    </a:lnT>
                    <a:lnB>
                      <a:noFill/>
                    </a:lnB>
                    <a:solidFill>
                      <a:srgbClr val="24406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4577967"/>
                  </a:ext>
                </a:extLst>
              </a:tr>
              <a:tr h="18520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89011136"/>
                  </a:ext>
                </a:extLst>
              </a:tr>
              <a:tr h="191013">
                <a:tc>
                  <a:txBody>
                    <a:bodyPr/>
                    <a:lstStyle/>
                    <a:p>
                      <a:pPr algn="l"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My Prop</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Comp Set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800" b="0" i="0" u="none" strike="noStrike">
                          <a:solidFill>
                            <a:srgbClr val="FFFFFF"/>
                          </a:solidFill>
                          <a:effectLst/>
                          <a:latin typeface="Arial" panose="020B0604020202020204" pitchFamily="34" charset="0"/>
                        </a:rPr>
                        <a:t>Index (MPI)</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My Prop</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Comp Set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800" b="0" i="0" u="none" strike="noStrike">
                          <a:solidFill>
                            <a:srgbClr val="FFFFFF"/>
                          </a:solidFill>
                          <a:effectLst/>
                          <a:latin typeface="Arial" panose="020B0604020202020204" pitchFamily="34" charset="0"/>
                        </a:rPr>
                        <a:t>Index (ARI)</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My Prop</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900" b="0" i="0" u="none" strike="noStrike">
                          <a:solidFill>
                            <a:srgbClr val="FFFFFF"/>
                          </a:solidFill>
                          <a:effectLst/>
                          <a:latin typeface="Arial" panose="020B0604020202020204" pitchFamily="34" charset="0"/>
                        </a:rPr>
                        <a:t>Comp Set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800" b="0" i="0" u="none" strike="noStrike">
                          <a:solidFill>
                            <a:srgbClr val="FFFFFF"/>
                          </a:solidFill>
                          <a:effectLst/>
                          <a:latin typeface="Arial" panose="020B0604020202020204" pitchFamily="34" charset="0"/>
                        </a:rPr>
                        <a:t>Index (RGI)</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69137691"/>
                  </a:ext>
                </a:extLst>
              </a:tr>
              <a:tr h="191013">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93316084"/>
                  </a:ext>
                </a:extLst>
              </a:tr>
              <a:tr h="196098">
                <a:tc>
                  <a:txBody>
                    <a:bodyPr/>
                    <a:lstStyle/>
                    <a:p>
                      <a:pPr algn="l" fontAlgn="b"/>
                      <a:r>
                        <a:rPr lang="en-US" sz="900" b="0" i="0" u="none" strike="noStrike">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77.4</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71.6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108.1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baseline="0" dirty="0">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baseline="0" dirty="0">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92.79</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Arial" panose="020B0604020202020204" pitchFamily="34" charset="0"/>
                        </a:rPr>
                        <a:t>91.07</a:t>
                      </a:r>
                    </a:p>
                  </a:txBody>
                  <a:tcPr marL="4763" marR="4763" marT="476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101.9</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baseline="0" dirty="0">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baseline="0" dirty="0">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71.85</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65.22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baseline="0" dirty="0">
                          <a:effectLst/>
                          <a:latin typeface="Cambria" panose="02040503050406030204" pitchFamily="18" charset="0"/>
                        </a:rPr>
                        <a:t>110.2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6654788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572445"/>
              </p:ext>
            </p:extLst>
          </p:nvPr>
        </p:nvGraphicFramePr>
        <p:xfrm>
          <a:off x="735691" y="3978725"/>
          <a:ext cx="7658616" cy="1811528"/>
        </p:xfrm>
        <a:graphic>
          <a:graphicData uri="http://schemas.openxmlformats.org/drawingml/2006/table">
            <a:tbl>
              <a:tblPr/>
              <a:tblGrid>
                <a:gridCol w="3897384">
                  <a:extLst>
                    <a:ext uri="{9D8B030D-6E8A-4147-A177-3AD203B41FA5}">
                      <a16:colId xmlns:a16="http://schemas.microsoft.com/office/drawing/2014/main" val="3365260623"/>
                    </a:ext>
                  </a:extLst>
                </a:gridCol>
                <a:gridCol w="2740082">
                  <a:extLst>
                    <a:ext uri="{9D8B030D-6E8A-4147-A177-3AD203B41FA5}">
                      <a16:colId xmlns:a16="http://schemas.microsoft.com/office/drawing/2014/main" val="2504740894"/>
                    </a:ext>
                  </a:extLst>
                </a:gridCol>
                <a:gridCol w="510575">
                  <a:extLst>
                    <a:ext uri="{9D8B030D-6E8A-4147-A177-3AD203B41FA5}">
                      <a16:colId xmlns:a16="http://schemas.microsoft.com/office/drawing/2014/main" val="2622411183"/>
                    </a:ext>
                  </a:extLst>
                </a:gridCol>
                <a:gridCol w="510575">
                  <a:extLst>
                    <a:ext uri="{9D8B030D-6E8A-4147-A177-3AD203B41FA5}">
                      <a16:colId xmlns:a16="http://schemas.microsoft.com/office/drawing/2014/main" val="1636998747"/>
                    </a:ext>
                  </a:extLst>
                </a:gridCol>
              </a:tblGrid>
              <a:tr h="439928">
                <a:tc>
                  <a:txBody>
                    <a:bodyPr/>
                    <a:lstStyle/>
                    <a:p>
                      <a:pPr algn="l" fontAlgn="b"/>
                      <a:r>
                        <a:rPr lang="en-US" sz="1000" b="1" i="0" u="none" strike="noStrike">
                          <a:effectLst/>
                          <a:latin typeface="Arial" panose="020B0604020202020204" pitchFamily="34" charset="0"/>
                        </a:rPr>
                        <a:t>Name</a:t>
                      </a:r>
                    </a:p>
                  </a:txBody>
                  <a:tcPr marL="4763" marR="4763" marT="4763" marB="0" anchor="b">
                    <a:lnL>
                      <a:noFill/>
                    </a:lnL>
                    <a:lnR>
                      <a:noFill/>
                    </a:lnR>
                    <a:lnT>
                      <a:noFill/>
                    </a:lnT>
                    <a:lnB w="6350" cap="flat" cmpd="sng" algn="ctr">
                      <a:solidFill>
                        <a:srgbClr val="A0A0A0"/>
                      </a:solidFill>
                      <a:prstDash val="solid"/>
                      <a:round/>
                      <a:headEnd type="none" w="med" len="med"/>
                      <a:tailEnd type="none" w="med" len="med"/>
                    </a:lnB>
                  </a:tcPr>
                </a:tc>
                <a:tc>
                  <a:txBody>
                    <a:bodyPr/>
                    <a:lstStyle/>
                    <a:p>
                      <a:pPr algn="l" fontAlgn="b"/>
                      <a:r>
                        <a:rPr lang="en-US" sz="1000" b="1" i="0" u="none" strike="noStrike">
                          <a:effectLst/>
                          <a:latin typeface="Arial" panose="020B0604020202020204" pitchFamily="34" charset="0"/>
                        </a:rPr>
                        <a:t>City, State</a:t>
                      </a:r>
                    </a:p>
                  </a:txBody>
                  <a:tcPr marL="4763" marR="4763" marT="4763" marB="0" anchor="b">
                    <a:lnL>
                      <a:noFill/>
                    </a:lnL>
                    <a:lnR>
                      <a:noFill/>
                    </a:lnR>
                    <a:lnT>
                      <a:noFill/>
                    </a:lnT>
                    <a:lnB w="6350" cap="flat" cmpd="sng" algn="ctr">
                      <a:solidFill>
                        <a:srgbClr val="A0A0A0"/>
                      </a:solidFill>
                      <a:prstDash val="solid"/>
                      <a:round/>
                      <a:headEnd type="none" w="med" len="med"/>
                      <a:tailEnd type="none" w="med" len="med"/>
                    </a:lnB>
                  </a:tcPr>
                </a:tc>
                <a:tc>
                  <a:txBody>
                    <a:bodyPr/>
                    <a:lstStyle/>
                    <a:p>
                      <a:pPr algn="l" fontAlgn="b"/>
                      <a:r>
                        <a:rPr lang="en-US" sz="1000" b="1" i="0" u="none" strike="noStrike" dirty="0">
                          <a:effectLst/>
                          <a:latin typeface="Arial" panose="020B0604020202020204" pitchFamily="34" charset="0"/>
                        </a:rPr>
                        <a:t>Rooms</a:t>
                      </a:r>
                    </a:p>
                  </a:txBody>
                  <a:tcPr marL="4763" marR="4763" marT="4763" marB="0" anchor="b">
                    <a:lnL>
                      <a:noFill/>
                    </a:lnL>
                    <a:lnR>
                      <a:noFill/>
                    </a:lnR>
                    <a:lnT>
                      <a:noFill/>
                    </a:lnT>
                    <a:lnB w="6350" cap="flat" cmpd="sng" algn="ctr">
                      <a:solidFill>
                        <a:srgbClr val="A0A0A0"/>
                      </a:solidFill>
                      <a:prstDash val="solid"/>
                      <a:round/>
                      <a:headEnd type="none" w="med" len="med"/>
                      <a:tailEnd type="none" w="med" len="med"/>
                    </a:lnB>
                  </a:tcPr>
                </a:tc>
                <a:tc>
                  <a:txBody>
                    <a:bodyPr/>
                    <a:lstStyle/>
                    <a:p>
                      <a:pPr algn="l" fontAlgn="b"/>
                      <a:r>
                        <a:rPr lang="en-US" sz="1000" b="1" i="0" u="none" strike="noStrike">
                          <a:effectLst/>
                          <a:latin typeface="Arial" panose="020B0604020202020204" pitchFamily="34" charset="0"/>
                        </a:rPr>
                        <a:t>Open Date</a:t>
                      </a:r>
                    </a:p>
                  </a:txBody>
                  <a:tcPr marL="4763" marR="4763" marT="4763" marB="0" anchor="b">
                    <a:lnL>
                      <a:noFill/>
                    </a:lnL>
                    <a:lnR>
                      <a:noFill/>
                    </a:lnR>
                    <a:lnT>
                      <a:noFill/>
                    </a:lnT>
                    <a:lnB w="6350" cap="flat" cmpd="sng" algn="ctr">
                      <a:solidFill>
                        <a:srgbClr val="A0A0A0"/>
                      </a:solidFill>
                      <a:prstDash val="solid"/>
                      <a:round/>
                      <a:headEnd type="none" w="med" len="med"/>
                      <a:tailEnd type="none" w="med" len="med"/>
                    </a:lnB>
                  </a:tcPr>
                </a:tc>
                <a:extLst>
                  <a:ext uri="{0D108BD9-81ED-4DB2-BD59-A6C34878D82A}">
                    <a16:rowId xmlns:a16="http://schemas.microsoft.com/office/drawing/2014/main" val="3660660679"/>
                  </a:ext>
                </a:extLst>
              </a:tr>
              <a:tr h="228600">
                <a:tc>
                  <a:txBody>
                    <a:bodyPr/>
                    <a:lstStyle/>
                    <a:p>
                      <a:pPr algn="l" fontAlgn="ctr"/>
                      <a:r>
                        <a:rPr lang="en-US" sz="1000" b="0" i="0" u="none" strike="noStrike">
                          <a:effectLst/>
                          <a:latin typeface="Arial" panose="020B0604020202020204" pitchFamily="34" charset="0"/>
                        </a:rPr>
                        <a:t>Home2 Suites by Hilton El Reno</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l" fontAlgn="ctr"/>
                      <a:r>
                        <a:rPr lang="en-US" sz="1000" b="0" i="0" u="none" strike="noStrike">
                          <a:effectLst/>
                          <a:latin typeface="Arial" panose="020B0604020202020204" pitchFamily="34" charset="0"/>
                        </a:rPr>
                        <a:t>El Reno, OK</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a:effectLst/>
                          <a:latin typeface="Arial" panose="020B0604020202020204" pitchFamily="34" charset="0"/>
                        </a:rPr>
                        <a:t>85</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dirty="0">
                          <a:effectLst/>
                          <a:latin typeface="Arial" panose="020B0604020202020204" pitchFamily="34" charset="0"/>
                        </a:rPr>
                        <a:t>2017</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093520263"/>
                  </a:ext>
                </a:extLst>
              </a:tr>
              <a:tr h="228600">
                <a:tc>
                  <a:txBody>
                    <a:bodyPr/>
                    <a:lstStyle/>
                    <a:p>
                      <a:pPr algn="l" fontAlgn="ctr"/>
                      <a:r>
                        <a:rPr lang="en-US" sz="1000" b="0" i="0" u="none" strike="noStrike" dirty="0">
                          <a:effectLst/>
                          <a:latin typeface="Arial" panose="020B0604020202020204" pitchFamily="34" charset="0"/>
                        </a:rPr>
                        <a:t>Best Western Plus Yukon</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000" b="0" i="0" u="none" strike="noStrike">
                          <a:effectLst/>
                          <a:latin typeface="Arial" panose="020B0604020202020204" pitchFamily="34" charset="0"/>
                        </a:rPr>
                        <a:t>Yukon, OK</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r" fontAlgn="ctr"/>
                      <a:r>
                        <a:rPr lang="en-US" sz="1000" b="0" i="0" u="none" strike="noStrike">
                          <a:effectLst/>
                          <a:latin typeface="Arial" panose="020B0604020202020204" pitchFamily="34" charset="0"/>
                        </a:rPr>
                        <a:t>69</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r" fontAlgn="ctr"/>
                      <a:r>
                        <a:rPr lang="en-US" sz="1000" b="0" i="0" u="none" strike="noStrike" dirty="0">
                          <a:effectLst/>
                          <a:latin typeface="Arial" panose="020B0604020202020204" pitchFamily="34" charset="0"/>
                        </a:rPr>
                        <a:t>2000</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495552922"/>
                  </a:ext>
                </a:extLst>
              </a:tr>
              <a:tr h="228600">
                <a:tc>
                  <a:txBody>
                    <a:bodyPr/>
                    <a:lstStyle/>
                    <a:p>
                      <a:pPr algn="l" fontAlgn="ctr"/>
                      <a:r>
                        <a:rPr lang="en-US" sz="1000" b="0" i="0" u="none" strike="noStrike">
                          <a:effectLst/>
                          <a:latin typeface="Arial" panose="020B0604020202020204" pitchFamily="34" charset="0"/>
                        </a:rPr>
                        <a:t>La Quinta Inns &amp; Suites Oklahoma City Yukon</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l" fontAlgn="ctr"/>
                      <a:r>
                        <a:rPr lang="en-US" sz="1000" b="0" i="0" u="none" strike="noStrike">
                          <a:effectLst/>
                          <a:latin typeface="Arial" panose="020B0604020202020204" pitchFamily="34" charset="0"/>
                        </a:rPr>
                        <a:t>Yukon, OK</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a:effectLst/>
                          <a:latin typeface="Arial" panose="020B0604020202020204" pitchFamily="34" charset="0"/>
                        </a:rPr>
                        <a:t>80</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dirty="0">
                          <a:effectLst/>
                          <a:latin typeface="Arial" panose="020B0604020202020204" pitchFamily="34" charset="0"/>
                        </a:rPr>
                        <a:t>2008</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20698703"/>
                  </a:ext>
                </a:extLst>
              </a:tr>
              <a:tr h="228600">
                <a:tc>
                  <a:txBody>
                    <a:bodyPr/>
                    <a:lstStyle/>
                    <a:p>
                      <a:pPr algn="l" fontAlgn="ctr"/>
                      <a:r>
                        <a:rPr lang="en-US" sz="1000" b="0" i="0" u="none" strike="noStrike">
                          <a:effectLst/>
                          <a:latin typeface="Arial" panose="020B0604020202020204" pitchFamily="34" charset="0"/>
                        </a:rPr>
                        <a:t>Fairfield Inn &amp; Suites Oklahoma City Yukon</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000" b="0" i="0" u="none" strike="noStrike">
                          <a:effectLst/>
                          <a:latin typeface="Arial" panose="020B0604020202020204" pitchFamily="34" charset="0"/>
                        </a:rPr>
                        <a:t>Yukon, OK</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r" fontAlgn="ctr"/>
                      <a:r>
                        <a:rPr lang="en-US" sz="1000" b="0" i="0" u="none" strike="noStrike">
                          <a:effectLst/>
                          <a:latin typeface="Arial" panose="020B0604020202020204" pitchFamily="34" charset="0"/>
                        </a:rPr>
                        <a:t>94</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tc>
                  <a:txBody>
                    <a:bodyPr/>
                    <a:lstStyle/>
                    <a:p>
                      <a:pPr algn="r" fontAlgn="ctr"/>
                      <a:r>
                        <a:rPr lang="en-US" sz="1000" b="0" i="0" u="none" strike="noStrike" dirty="0">
                          <a:effectLst/>
                          <a:latin typeface="Arial" panose="020B0604020202020204" pitchFamily="34" charset="0"/>
                        </a:rPr>
                        <a:t>2014</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45035343"/>
                  </a:ext>
                </a:extLst>
              </a:tr>
              <a:tr h="228600">
                <a:tc>
                  <a:txBody>
                    <a:bodyPr/>
                    <a:lstStyle/>
                    <a:p>
                      <a:pPr algn="l" fontAlgn="ctr"/>
                      <a:r>
                        <a:rPr lang="en-US" sz="1000" b="0" i="0" u="none" strike="noStrike">
                          <a:effectLst/>
                          <a:latin typeface="Arial" panose="020B0604020202020204" pitchFamily="34" charset="0"/>
                        </a:rPr>
                        <a:t>Home2 Suites by Hilton Oklahoma City Yukon</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l" fontAlgn="ctr"/>
                      <a:r>
                        <a:rPr lang="en-US" sz="1000" b="0" i="0" u="none" strike="noStrike">
                          <a:effectLst/>
                          <a:latin typeface="Arial" panose="020B0604020202020204" pitchFamily="34" charset="0"/>
                        </a:rPr>
                        <a:t>Yukon, OK</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a:effectLst/>
                          <a:latin typeface="Arial" panose="020B0604020202020204" pitchFamily="34" charset="0"/>
                        </a:rPr>
                        <a:t>89</a:t>
                      </a: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r" fontAlgn="ctr"/>
                      <a:r>
                        <a:rPr lang="en-US" sz="1000" b="0" i="0" u="none" strike="noStrike" dirty="0">
                          <a:effectLst/>
                          <a:latin typeface="Arial" panose="020B0604020202020204" pitchFamily="34" charset="0"/>
                        </a:rPr>
                        <a:t>2016</a:t>
                      </a:r>
                    </a:p>
                  </a:txBody>
                  <a:tcPr marL="4763" marR="4763" marT="4763" marB="0" anchor="ctr">
                    <a:lnL w="6350" cap="flat" cmpd="sng" algn="ctr">
                      <a:solidFill>
                        <a:srgbClr val="A0A0A0"/>
                      </a:solid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114663"/>
                  </a:ext>
                </a:extLst>
              </a:tr>
              <a:tr h="228600">
                <a:tc>
                  <a:txBody>
                    <a:bodyPr/>
                    <a:lstStyle/>
                    <a:p>
                      <a:pPr algn="l" fontAlgn="ctr"/>
                      <a:endParaRPr lang="en-US" sz="1000" b="0" i="0" u="none" strike="noStrike">
                        <a:effectLst/>
                        <a:latin typeface="Arial" panose="020B0604020202020204" pitchFamily="34" charset="0"/>
                      </a:endParaRPr>
                    </a:p>
                  </a:txBody>
                  <a:tcPr marL="4763" marR="4763" marT="4763" marB="0" anchor="ctr">
                    <a:lnL>
                      <a:noFill/>
                    </a:lnL>
                    <a:lnR>
                      <a:noFill/>
                    </a:lnR>
                    <a:lnT w="6350" cap="flat" cmpd="sng" algn="ctr">
                      <a:solidFill>
                        <a:srgbClr val="A0A0A0"/>
                      </a:solidFill>
                      <a:prstDash val="solid"/>
                      <a:round/>
                      <a:headEnd type="none" w="med" len="med"/>
                      <a:tailEnd type="none" w="med" len="med"/>
                    </a:lnT>
                    <a:lnB>
                      <a:noFill/>
                    </a:lnB>
                  </a:tcPr>
                </a:tc>
                <a:tc>
                  <a:txBody>
                    <a:bodyPr/>
                    <a:lstStyle/>
                    <a:p>
                      <a:pPr algn="l" fontAlgn="ctr"/>
                      <a:endParaRPr lang="en-US" sz="1000" b="0" i="0" u="none" strike="noStrike">
                        <a:effectLst/>
                        <a:latin typeface="Arial" panose="020B0604020202020204" pitchFamily="34" charset="0"/>
                      </a:endParaRPr>
                    </a:p>
                  </a:txBody>
                  <a:tcPr marL="4763" marR="4763" marT="4763" marB="0" anchor="ctr">
                    <a:lnL>
                      <a:noFill/>
                    </a:lnL>
                    <a:lnR>
                      <a:noFill/>
                    </a:lnR>
                    <a:lnT w="6350" cap="flat" cmpd="sng" algn="ctr">
                      <a:solidFill>
                        <a:srgbClr val="A0A0A0"/>
                      </a:solidFill>
                      <a:prstDash val="solid"/>
                      <a:round/>
                      <a:headEnd type="none" w="med" len="med"/>
                      <a:tailEnd type="none" w="med" len="med"/>
                    </a:lnT>
                    <a:lnB>
                      <a:noFill/>
                    </a:lnB>
                  </a:tcPr>
                </a:tc>
                <a:tc>
                  <a:txBody>
                    <a:bodyPr/>
                    <a:lstStyle/>
                    <a:p>
                      <a:pPr algn="r" fontAlgn="ctr"/>
                      <a:r>
                        <a:rPr lang="en-US" sz="1000" b="0" i="0" u="none" strike="noStrike">
                          <a:effectLst/>
                          <a:latin typeface="Arial" panose="020B0604020202020204" pitchFamily="34" charset="0"/>
                        </a:rPr>
                        <a:t>417</a:t>
                      </a:r>
                    </a:p>
                  </a:txBody>
                  <a:tcPr marL="4763" marR="4763" marT="4763" marB="0" anchor="ctr">
                    <a:lnL w="6350" cap="flat" cmpd="sng" algn="ctr">
                      <a:noFill/>
                      <a:prstDash val="solid"/>
                      <a:round/>
                      <a:headEnd type="none" w="med" len="med"/>
                      <a:tailEnd type="none" w="med" len="med"/>
                    </a:lnL>
                    <a:lnR w="6350" cap="flat" cmpd="sng" algn="ctr">
                      <a:solidFill>
                        <a:srgbClr val="A0A0A0"/>
                      </a:solidFill>
                      <a:prstDash val="solid"/>
                      <a:round/>
                      <a:headEnd type="none" w="med" len="med"/>
                      <a:tailEnd type="none" w="med" len="med"/>
                    </a:lnR>
                    <a:lnT w="6350" cap="flat" cmpd="sng" algn="ctr">
                      <a:solidFill>
                        <a:srgbClr val="A0A0A0"/>
                      </a:solidFill>
                      <a:prstDash val="solid"/>
                      <a:round/>
                      <a:headEnd type="none" w="med" len="med"/>
                      <a:tailEnd type="none" w="med" len="med"/>
                    </a:lnT>
                    <a:lnB w="6350" cap="flat" cmpd="sng" algn="ctr">
                      <a:solidFill>
                        <a:srgbClr val="A0A0A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en-US" sz="1000" b="0" i="0" u="none" strike="noStrike" dirty="0">
                        <a:effectLst/>
                        <a:latin typeface="Arial" panose="020B0604020202020204" pitchFamily="34" charset="0"/>
                      </a:endParaRPr>
                    </a:p>
                  </a:txBody>
                  <a:tcPr marL="4763" marR="4763" marT="4763" marB="0" anchor="ctr">
                    <a:lnL w="6350" cap="flat" cmpd="sng" algn="ctr">
                      <a:solidFill>
                        <a:srgbClr val="A0A0A0"/>
                      </a:solidFill>
                      <a:prstDash val="solid"/>
                      <a:round/>
                      <a:headEnd type="none" w="med" len="med"/>
                      <a:tailEnd type="none" w="med" len="med"/>
                    </a:lnL>
                    <a:lnR>
                      <a:noFill/>
                    </a:lnR>
                    <a:lnT w="6350" cap="flat" cmpd="sng" algn="ctr">
                      <a:solidFill>
                        <a:srgbClr val="A0A0A0"/>
                      </a:solidFill>
                      <a:prstDash val="solid"/>
                      <a:round/>
                      <a:headEnd type="none" w="med" len="med"/>
                      <a:tailEnd type="none" w="med" len="med"/>
                    </a:lnT>
                    <a:lnB>
                      <a:noFill/>
                    </a:lnB>
                  </a:tcPr>
                </a:tc>
                <a:extLst>
                  <a:ext uri="{0D108BD9-81ED-4DB2-BD59-A6C34878D82A}">
                    <a16:rowId xmlns:a16="http://schemas.microsoft.com/office/drawing/2014/main" val="2710621654"/>
                  </a:ext>
                </a:extLst>
              </a:tr>
            </a:tbl>
          </a:graphicData>
        </a:graphic>
      </p:graphicFrame>
    </p:spTree>
    <p:extLst>
      <p:ext uri="{BB962C8B-B14F-4D97-AF65-F5344CB8AC3E}">
        <p14:creationId xmlns:p14="http://schemas.microsoft.com/office/powerpoint/2010/main" val="25248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76B3BC-D66E-45CA-95F6-963964FDCCAB}"/>
              </a:ext>
            </a:extLst>
          </p:cNvPr>
          <p:cNvSpPr/>
          <p:nvPr/>
        </p:nvSpPr>
        <p:spPr>
          <a:xfrm>
            <a:off x="171796" y="414072"/>
            <a:ext cx="11726487" cy="6029856"/>
          </a:xfrm>
          <a:prstGeom prst="rect">
            <a:avLst/>
          </a:prstGeom>
        </p:spPr>
        <p:txBody>
          <a:bodyPr wrap="square">
            <a:spAutoFit/>
          </a:bodyPr>
          <a:lstStyle/>
          <a:p>
            <a:pPr algn="ctr">
              <a:lnSpc>
                <a:spcPct val="107000"/>
              </a:lnSpc>
              <a:spcAft>
                <a:spcPts val="800"/>
              </a:spcAft>
            </a:pPr>
            <a:r>
              <a:rPr lang="en-US" sz="800" b="1" dirty="0">
                <a:latin typeface="Calibri" panose="020F0502020204030204" pitchFamily="34" charset="0"/>
                <a:ea typeface="Calibri" panose="020F0502020204030204" pitchFamily="34" charset="0"/>
                <a:cs typeface="Times New Roman" panose="02020603050405020304" pitchFamily="18" charset="0"/>
              </a:rPr>
              <a:t>Addendum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This presentation contains select information about The Hospitality Group, LLC (“HG”) and its affiliates, and about the assets that HG manages. This presentation has been prepared and is being furnished solely for informational purposes. In particular, this presentation is not, and is not intended to be, an offer to sell, or a solicitation of an offer to purchase, any securities or any other interest in HG or in any account or other investment product or assets managed by HG or to offer any services. Any such offering and sale would be made only on the basis of certain transaction documents and, as the case may be, a final private placement memorandum and related governing and subscription document (together, “Transaction Documents”) pertaining to such offering and sale and is qualified in all respects and in its entirety by any such final Transaction Documents.</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The views and statements expressed herein are those solely of HG. This presentation contains preliminary information only, is subject to change at any time and is not, and should not be assumed to be, complete or to constitute all the information necessary to adequately make an investment decision. No representation is made as to the accuracy or completeness of the information set for herein.</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The information contained in this presentation is based in part on past performance and certain assumptions, particularly about future growth. These assumptions have certain inherent limitations, and will be affected by any changes in the structure, criteria or assets involved in particular transactions. The assumptions identified in this presentation do not represent all of the assumptions used to try to determine future growth. Actual performance may differ, and may differ substantially, from that set forth in this presentation. The terms and characteristics of any investment with HG or in any account or other investment product or assets managed by HG may change based on economic and market conditions. Past performance is no guarantee of future results. HG assumes no obligation to update or otherwise revise any projections, forecasts or estimates contained in this presentation, including any revisions to reflect changes in economic or market conditions or other circumstances arising after the date of this presentation or to reflect the occurrence of unanticipated event. </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This presentation is provided to you on the understanding that, as a sophisticated investor, you will understand and accept its inherent limitations, will not rely on it in making any decision to invest with HG, in any account or other investment product or assets managed by HG. In making any investment decision, you should conduct, and must rely on your own investigation and analysis of the data and descriptions set forth in this presentation, including the merits and risks involved.</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As will be provided in any applicable Transaction Documents,  any investment in HG or in any account or other investment product or assets managed by HG, is suitable only as an investment for, and will be offered only to, persons who have, directly or through qualified representatives, the ability to evaluate the merits and risks of any such investment and the ability to assume the economic risks involved in any such an investment. Certain information contained herein constitutes “forward-looking statements,” which can be identified by use of forward-looking terminology such as “may,” ‘’will,” “should,” “expect,” “attempt,” “anticipate,” “project,” “estimate,” “intend,” “seek,” “target,” “continue,” or “believe,” or the negatives thereof or other variations thereon or comparable terminology.  Due to the various risks and uncertainties, actual events or results in the actual performance of investments may differ materially from those reflected or contemplated in such forward-looking statements.</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The contents of this presentation are not to be construed as legal, regulatory, business, accounting or tax advice. You should consult your own attorney, business advisor, accountant and tax advisor as to legal, regulatory, business, accounting and tax advice. </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This presentation is confidential. Any reproduction or distribution of this presentation, in whole or in part, or the disclosure of the contents hereof, without the prior written consent of HG, is prohibited. </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By receiving the presentation, you acknowledge and represent to HG that you have read, understood and accept the terms of this presentation and acknowledge and agree that the presentation is confidential, non-public and/or proprietary information.</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The distribution of this presentation in certain jurisdictions may be restricted by law. You should inform yourself as to the legal requirements and tax consequences of an investment within the countries of your citizenship, residence, domicile and place of business.</a:t>
            </a:r>
          </a:p>
          <a:p>
            <a:pPr algn="ctr">
              <a:lnSpc>
                <a:spcPct val="107000"/>
              </a:lnSpc>
              <a:spcAft>
                <a:spcPts val="800"/>
              </a:spcAft>
            </a:pPr>
            <a:r>
              <a:rPr lang="en-US" sz="800" b="1" dirty="0">
                <a:latin typeface="Calibri" panose="020F0502020204030204" pitchFamily="34" charset="0"/>
                <a:ea typeface="Calibri" panose="020F0502020204030204" pitchFamily="34" charset="0"/>
                <a:cs typeface="Times New Roman" panose="02020603050405020304" pitchFamily="18" charset="0"/>
              </a:rPr>
              <a:t>RETURNS</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Target and estimated equity returns are derived by HG from analyses based upon market experience, including data related to leasing and operating expenses, market expectations and historical averages related to the risk/return profile and generally accepted criteria for making investments in the type of anticipated investments. HG’s targets are based on the expected cumulative returns generated by a series of real estate investments across a multi-year investment period. HG’s estimates are based on the expected cumulative returns generated across a multi-year investment period.  Target and estimated returns are also based on certain assumptions including, but not limited to, anticipated hold period, market conditions, default rates, tenant credit stability and turnover, exit strategies and availability and cost of financing. Targets, estimates or other forecasts contained herein are based upon subjective estimates and assumptions about circumstances and events that may not yet have taken place and may never take place. If any of the assumptions used do not prove to be true, results may vary substantially from the target return.  Target and estimate returns shown are pre-tax and represent possible returns that may be achieved only for the period of time expressly identified. HG makes no guarantee that targeted or estimated returns will be achieved. Targets and estimates are objectives and should not be construed as providing any assurance as to the results that may be realized in the future from investments. Many factors affect performance including changes in market conditions and interest rates and changes in response to other economic, political or financial developments. Any targets and estimates are being shown for information purposes only and should not be relied upon to make predictions of actual future performances. The information underlying any forecasts has been obtained from or is based upon sources believed to be reliable, but HG assumes no responsibility for, and makes no representation or warranty, expressed or implied as to the adequacy, accuracy or completeness of any such information. </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Past performance is no guarantee of future results, and there can be no assurance that future investments offered by HG will achieve comparable results to any of the prior performance information contained herein or that targeted returns or other measuring standards will be met. </a:t>
            </a:r>
          </a:p>
          <a:p>
            <a:pPr algn="just">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All financial projections presented herein, and all forward-looking statements (identified by use of words such as “expects,” “anticipates,” “intends,” “may,” and similar expressions), should be considered speculative and are qualified in their entirety by the assumptions, information and risks is closed in the Private Placement Memorandum. The assumptions and facts upon which the financial projections are based are subject to variations that may arise as future events actually occur and are based on assumptions made by HG regarding future events. Prospective investors are advised to consult with their financial and business advisors concerning the validity and reasonableness of the factual and accounting assumptions</a:t>
            </a:r>
          </a:p>
        </p:txBody>
      </p:sp>
    </p:spTree>
    <p:extLst>
      <p:ext uri="{BB962C8B-B14F-4D97-AF65-F5344CB8AC3E}">
        <p14:creationId xmlns:p14="http://schemas.microsoft.com/office/powerpoint/2010/main" val="137942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D2B5E5-472E-49FB-BB25-8E93B1F199E4}"/>
              </a:ext>
            </a:extLst>
          </p:cNvPr>
          <p:cNvSpPr>
            <a:spLocks noGrp="1"/>
          </p:cNvSpPr>
          <p:nvPr>
            <p:ph type="subTitle" idx="1"/>
          </p:nvPr>
        </p:nvSpPr>
        <p:spPr>
          <a:xfrm>
            <a:off x="735391" y="5182995"/>
            <a:ext cx="9144000" cy="1655762"/>
          </a:xfrm>
        </p:spPr>
        <p:txBody>
          <a:bodyPr/>
          <a:lstStyle/>
          <a:p>
            <a:endParaRPr lang="en-US" dirty="0"/>
          </a:p>
          <a:p>
            <a:endParaRPr lang="en-US" dirty="0"/>
          </a:p>
        </p:txBody>
      </p:sp>
      <p:sp>
        <p:nvSpPr>
          <p:cNvPr id="9" name="TextBox 8">
            <a:extLst>
              <a:ext uri="{FF2B5EF4-FFF2-40B4-BE49-F238E27FC236}">
                <a16:creationId xmlns:a16="http://schemas.microsoft.com/office/drawing/2014/main" id="{7EEED959-1DF2-4BF0-91B0-2F2D4F1D0F1E}"/>
              </a:ext>
            </a:extLst>
          </p:cNvPr>
          <p:cNvSpPr txBox="1"/>
          <p:nvPr/>
        </p:nvSpPr>
        <p:spPr>
          <a:xfrm>
            <a:off x="141202" y="5237"/>
            <a:ext cx="6964393" cy="923330"/>
          </a:xfrm>
          <a:prstGeom prst="rect">
            <a:avLst/>
          </a:prstGeom>
          <a:noFill/>
        </p:spPr>
        <p:txBody>
          <a:bodyPr wrap="square" rtlCol="0">
            <a:spAutoFit/>
          </a:bodyPr>
          <a:lstStyle/>
          <a:p>
            <a:r>
              <a:rPr lang="en-US" sz="5400" dirty="0">
                <a:solidFill>
                  <a:schemeClr val="accent6">
                    <a:lumMod val="75000"/>
                  </a:schemeClr>
                </a:solidFill>
              </a:rPr>
              <a:t>Executive Summary</a:t>
            </a:r>
          </a:p>
        </p:txBody>
      </p:sp>
      <p:sp>
        <p:nvSpPr>
          <p:cNvPr id="11" name="TextBox 10">
            <a:extLst>
              <a:ext uri="{FF2B5EF4-FFF2-40B4-BE49-F238E27FC236}">
                <a16:creationId xmlns:a16="http://schemas.microsoft.com/office/drawing/2014/main" id="{B21EE601-604E-4AB7-ACE1-52AF74D0A017}"/>
              </a:ext>
            </a:extLst>
          </p:cNvPr>
          <p:cNvSpPr txBox="1"/>
          <p:nvPr/>
        </p:nvSpPr>
        <p:spPr>
          <a:xfrm>
            <a:off x="6958181" y="1485005"/>
            <a:ext cx="5011527" cy="292388"/>
          </a:xfrm>
          <a:prstGeom prst="rect">
            <a:avLst/>
          </a:prstGeom>
          <a:noFill/>
        </p:spPr>
        <p:txBody>
          <a:bodyPr wrap="square" rtlCol="0">
            <a:spAutoFit/>
          </a:bodyPr>
          <a:lstStyle/>
          <a:p>
            <a:r>
              <a:rPr lang="en-US" sz="1300" b="1" dirty="0">
                <a:solidFill>
                  <a:schemeClr val="accent6">
                    <a:lumMod val="75000"/>
                  </a:schemeClr>
                </a:solidFill>
              </a:rPr>
              <a:t>BUILDING OVERVIEW</a:t>
            </a:r>
          </a:p>
        </p:txBody>
      </p:sp>
      <p:sp>
        <p:nvSpPr>
          <p:cNvPr id="13" name="Rectangle 12">
            <a:extLst>
              <a:ext uri="{FF2B5EF4-FFF2-40B4-BE49-F238E27FC236}">
                <a16:creationId xmlns:a16="http://schemas.microsoft.com/office/drawing/2014/main" id="{6DEF5D26-2F7A-449C-A3D4-5190FDD19B7C}"/>
              </a:ext>
            </a:extLst>
          </p:cNvPr>
          <p:cNvSpPr/>
          <p:nvPr/>
        </p:nvSpPr>
        <p:spPr>
          <a:xfrm>
            <a:off x="1723018" y="5548660"/>
            <a:ext cx="5843378" cy="292388"/>
          </a:xfrm>
          <a:prstGeom prst="rect">
            <a:avLst/>
          </a:prstGeom>
        </p:spPr>
        <p:txBody>
          <a:bodyPr wrap="square">
            <a:spAutoFit/>
          </a:bodyPr>
          <a:lstStyle/>
          <a:p>
            <a:r>
              <a:rPr lang="en-US" sz="1300" b="1" dirty="0">
                <a:solidFill>
                  <a:schemeClr val="accent6">
                    <a:lumMod val="75000"/>
                  </a:schemeClr>
                </a:solidFill>
              </a:rPr>
              <a:t>TEAM</a:t>
            </a:r>
            <a:r>
              <a:rPr lang="en-US" sz="1300" dirty="0">
                <a:solidFill>
                  <a:schemeClr val="accent6">
                    <a:lumMod val="75000"/>
                  </a:schemeClr>
                </a:solidFill>
              </a:rPr>
              <a:t>	</a:t>
            </a:r>
          </a:p>
        </p:txBody>
      </p:sp>
      <p:sp>
        <p:nvSpPr>
          <p:cNvPr id="15" name="Rectangle 14">
            <a:extLst>
              <a:ext uri="{FF2B5EF4-FFF2-40B4-BE49-F238E27FC236}">
                <a16:creationId xmlns:a16="http://schemas.microsoft.com/office/drawing/2014/main" id="{24C515EE-AE15-4F57-A30B-033274DD56EB}"/>
              </a:ext>
            </a:extLst>
          </p:cNvPr>
          <p:cNvSpPr/>
          <p:nvPr/>
        </p:nvSpPr>
        <p:spPr>
          <a:xfrm>
            <a:off x="6958181" y="3590036"/>
            <a:ext cx="4259360" cy="292388"/>
          </a:xfrm>
          <a:prstGeom prst="rect">
            <a:avLst/>
          </a:prstGeom>
        </p:spPr>
        <p:txBody>
          <a:bodyPr wrap="square">
            <a:spAutoFit/>
          </a:bodyPr>
          <a:lstStyle/>
          <a:p>
            <a:r>
              <a:rPr lang="en-US" sz="1300" b="1" dirty="0">
                <a:solidFill>
                  <a:schemeClr val="accent6">
                    <a:lumMod val="75000"/>
                  </a:schemeClr>
                </a:solidFill>
              </a:rPr>
              <a:t>PROJECT RETURNS</a:t>
            </a:r>
            <a:r>
              <a:rPr lang="en-US" sz="1300" dirty="0">
                <a:solidFill>
                  <a:schemeClr val="accent6">
                    <a:lumMod val="75000"/>
                  </a:schemeClr>
                </a:solidFill>
              </a:rPr>
              <a:t>	</a:t>
            </a:r>
          </a:p>
        </p:txBody>
      </p:sp>
      <p:sp>
        <p:nvSpPr>
          <p:cNvPr id="17" name="Rectangle 16">
            <a:extLst>
              <a:ext uri="{FF2B5EF4-FFF2-40B4-BE49-F238E27FC236}">
                <a16:creationId xmlns:a16="http://schemas.microsoft.com/office/drawing/2014/main" id="{941F3DA8-F0F3-4E9A-ACFE-690B9DFB282C}"/>
              </a:ext>
            </a:extLst>
          </p:cNvPr>
          <p:cNvSpPr/>
          <p:nvPr/>
        </p:nvSpPr>
        <p:spPr>
          <a:xfrm>
            <a:off x="158524" y="796202"/>
            <a:ext cx="10969549" cy="948465"/>
          </a:xfrm>
          <a:prstGeom prst="rect">
            <a:avLst/>
          </a:prstGeom>
        </p:spPr>
        <p:txBody>
          <a:bodyPr wrap="square">
            <a:spAutoFit/>
          </a:bodyPr>
          <a:lstStyle/>
          <a:p>
            <a:pPr>
              <a:lnSpc>
                <a:spcPct val="107000"/>
              </a:lnSpc>
              <a:spcAft>
                <a:spcPts val="800"/>
              </a:spcAft>
            </a:pPr>
            <a:r>
              <a:rPr lang="en-US" sz="13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Sponsor is under contract to purchase the fee-simple interest in the  institutional-quality Home 2 Suites , located in El Reno, OKC . This Hotel is an off-market acquisition in which the Hospitality group is offering the opportunity to invest with select investors.  Sponsor’s business plan is to stabilize the subject property during  COVID , reposition operations of the value add asset to drive revenue and increase profit margins gradually through COVID recovery. This subject property is projected to close by  October 2020.</a:t>
            </a:r>
          </a:p>
        </p:txBody>
      </p:sp>
      <p:cxnSp>
        <p:nvCxnSpPr>
          <p:cNvPr id="6" name="Straight Connector 5">
            <a:extLst>
              <a:ext uri="{FF2B5EF4-FFF2-40B4-BE49-F238E27FC236}">
                <a16:creationId xmlns:a16="http://schemas.microsoft.com/office/drawing/2014/main" id="{476BF287-737C-4415-BA88-A5A871166232}"/>
              </a:ext>
            </a:extLst>
          </p:cNvPr>
          <p:cNvCxnSpPr/>
          <p:nvPr/>
        </p:nvCxnSpPr>
        <p:spPr>
          <a:xfrm>
            <a:off x="158524" y="123093"/>
            <a:ext cx="11807807"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9C88C07B-7BA3-415E-A7B0-15FA2D15E61F}"/>
              </a:ext>
            </a:extLst>
          </p:cNvPr>
          <p:cNvGraphicFramePr>
            <a:graphicFrameLocks noGrp="1"/>
          </p:cNvGraphicFramePr>
          <p:nvPr>
            <p:extLst>
              <p:ext uri="{D42A27DB-BD31-4B8C-83A1-F6EECF244321}">
                <p14:modId xmlns:p14="http://schemas.microsoft.com/office/powerpoint/2010/main" val="86808784"/>
              </p:ext>
            </p:extLst>
          </p:nvPr>
        </p:nvGraphicFramePr>
        <p:xfrm>
          <a:off x="7062245" y="1787263"/>
          <a:ext cx="4716701" cy="1828800"/>
        </p:xfrm>
        <a:graphic>
          <a:graphicData uri="http://schemas.openxmlformats.org/drawingml/2006/table">
            <a:tbl>
              <a:tblPr firstRow="1" bandRow="1">
                <a:tableStyleId>{5C22544A-7EE6-4342-B048-85BDC9FD1C3A}</a:tableStyleId>
              </a:tblPr>
              <a:tblGrid>
                <a:gridCol w="1660984">
                  <a:extLst>
                    <a:ext uri="{9D8B030D-6E8A-4147-A177-3AD203B41FA5}">
                      <a16:colId xmlns:a16="http://schemas.microsoft.com/office/drawing/2014/main" val="3971537245"/>
                    </a:ext>
                  </a:extLst>
                </a:gridCol>
                <a:gridCol w="3055717">
                  <a:extLst>
                    <a:ext uri="{9D8B030D-6E8A-4147-A177-3AD203B41FA5}">
                      <a16:colId xmlns:a16="http://schemas.microsoft.com/office/drawing/2014/main" val="3554594656"/>
                    </a:ext>
                  </a:extLst>
                </a:gridCol>
              </a:tblGrid>
              <a:tr h="302704">
                <a:tc>
                  <a:txBody>
                    <a:bodyPr/>
                    <a:lstStyle/>
                    <a:p>
                      <a:r>
                        <a:rPr lang="en-US" sz="1400" dirty="0">
                          <a:solidFill>
                            <a:schemeClr val="bg1"/>
                          </a:solidFill>
                        </a:rPr>
                        <a:t>Property Name</a:t>
                      </a:r>
                    </a:p>
                  </a:txBody>
                  <a:tcPr>
                    <a:solidFill>
                      <a:schemeClr val="accent1">
                        <a:lumMod val="50000"/>
                      </a:schemeClr>
                    </a:solidFill>
                  </a:tcPr>
                </a:tc>
                <a:tc>
                  <a:txBody>
                    <a:bodyPr/>
                    <a:lstStyle/>
                    <a:p>
                      <a:r>
                        <a:rPr lang="en-US" sz="1400" dirty="0">
                          <a:solidFill>
                            <a:schemeClr val="tx1">
                              <a:lumMod val="85000"/>
                              <a:lumOff val="15000"/>
                            </a:schemeClr>
                          </a:solidFill>
                        </a:rPr>
                        <a:t>Home</a:t>
                      </a:r>
                      <a:r>
                        <a:rPr lang="en-US" sz="1400" baseline="0" dirty="0">
                          <a:solidFill>
                            <a:schemeClr val="tx1">
                              <a:lumMod val="85000"/>
                              <a:lumOff val="15000"/>
                            </a:schemeClr>
                          </a:solidFill>
                        </a:rPr>
                        <a:t>2 Suites by Hilton El Reno</a:t>
                      </a:r>
                      <a:endParaRPr lang="en-US" sz="1400" dirty="0">
                        <a:solidFill>
                          <a:schemeClr val="tx1">
                            <a:lumMod val="85000"/>
                            <a:lumOff val="15000"/>
                          </a:schemeClr>
                        </a:solidFill>
                      </a:endParaRPr>
                    </a:p>
                  </a:txBody>
                  <a:tcPr>
                    <a:solidFill>
                      <a:schemeClr val="bg1"/>
                    </a:solidFill>
                  </a:tcPr>
                </a:tc>
                <a:extLst>
                  <a:ext uri="{0D108BD9-81ED-4DB2-BD59-A6C34878D82A}">
                    <a16:rowId xmlns:a16="http://schemas.microsoft.com/office/drawing/2014/main" val="2544773064"/>
                  </a:ext>
                </a:extLst>
              </a:tr>
              <a:tr h="234215">
                <a:tc>
                  <a:txBody>
                    <a:bodyPr/>
                    <a:lstStyle/>
                    <a:p>
                      <a:r>
                        <a:rPr lang="en-US" sz="1400" dirty="0">
                          <a:solidFill>
                            <a:schemeClr val="bg1"/>
                          </a:solidFill>
                        </a:rPr>
                        <a:t>Address</a:t>
                      </a:r>
                    </a:p>
                  </a:txBody>
                  <a:tcPr>
                    <a:solidFill>
                      <a:schemeClr val="accent1">
                        <a:lumMod val="50000"/>
                      </a:schemeClr>
                    </a:solidFill>
                  </a:tcPr>
                </a:tc>
                <a:tc>
                  <a:txBody>
                    <a:bodyPr/>
                    <a:lstStyle/>
                    <a:p>
                      <a:r>
                        <a:rPr lang="en-US" sz="1400" dirty="0">
                          <a:solidFill>
                            <a:schemeClr val="tx1">
                              <a:lumMod val="85000"/>
                              <a:lumOff val="15000"/>
                            </a:schemeClr>
                          </a:solidFill>
                        </a:rPr>
                        <a:t>1528 SW 27th St</a:t>
                      </a:r>
                    </a:p>
                  </a:txBody>
                  <a:tcPr>
                    <a:solidFill>
                      <a:schemeClr val="bg1"/>
                    </a:solidFill>
                  </a:tcPr>
                </a:tc>
                <a:extLst>
                  <a:ext uri="{0D108BD9-81ED-4DB2-BD59-A6C34878D82A}">
                    <a16:rowId xmlns:a16="http://schemas.microsoft.com/office/drawing/2014/main" val="402924812"/>
                  </a:ext>
                </a:extLst>
              </a:tr>
              <a:tr h="302704">
                <a:tc>
                  <a:txBody>
                    <a:bodyPr/>
                    <a:lstStyle/>
                    <a:p>
                      <a:r>
                        <a:rPr lang="en-US" sz="1400" dirty="0">
                          <a:solidFill>
                            <a:schemeClr val="bg1"/>
                          </a:solidFill>
                        </a:rPr>
                        <a:t>City </a:t>
                      </a:r>
                    </a:p>
                  </a:txBody>
                  <a:tcPr>
                    <a:solidFill>
                      <a:schemeClr val="accent1">
                        <a:lumMod val="50000"/>
                      </a:schemeClr>
                    </a:solidFill>
                  </a:tcPr>
                </a:tc>
                <a:tc>
                  <a:txBody>
                    <a:bodyPr/>
                    <a:lstStyle/>
                    <a:p>
                      <a:r>
                        <a:rPr lang="en-US" sz="1400" dirty="0">
                          <a:solidFill>
                            <a:schemeClr val="tx1">
                              <a:lumMod val="85000"/>
                              <a:lumOff val="15000"/>
                            </a:schemeClr>
                          </a:solidFill>
                        </a:rPr>
                        <a:t>El Reno, OK 73036</a:t>
                      </a:r>
                    </a:p>
                  </a:txBody>
                  <a:tcPr>
                    <a:solidFill>
                      <a:schemeClr val="bg1"/>
                    </a:solidFill>
                  </a:tcPr>
                </a:tc>
                <a:extLst>
                  <a:ext uri="{0D108BD9-81ED-4DB2-BD59-A6C34878D82A}">
                    <a16:rowId xmlns:a16="http://schemas.microsoft.com/office/drawing/2014/main" val="757863007"/>
                  </a:ext>
                </a:extLst>
              </a:tr>
              <a:tr h="302704">
                <a:tc>
                  <a:txBody>
                    <a:bodyPr/>
                    <a:lstStyle/>
                    <a:p>
                      <a:r>
                        <a:rPr lang="en-US" sz="1400" dirty="0">
                          <a:solidFill>
                            <a:schemeClr val="bg1"/>
                          </a:solidFill>
                        </a:rPr>
                        <a:t>Brand</a:t>
                      </a:r>
                    </a:p>
                  </a:txBody>
                  <a:tcPr>
                    <a:solidFill>
                      <a:schemeClr val="accent1">
                        <a:lumMod val="50000"/>
                      </a:schemeClr>
                    </a:solidFill>
                  </a:tcPr>
                </a:tc>
                <a:tc>
                  <a:txBody>
                    <a:bodyPr/>
                    <a:lstStyle/>
                    <a:p>
                      <a:r>
                        <a:rPr lang="en-US" sz="1400" dirty="0">
                          <a:solidFill>
                            <a:schemeClr val="tx1">
                              <a:lumMod val="85000"/>
                              <a:lumOff val="15000"/>
                            </a:schemeClr>
                          </a:solidFill>
                        </a:rPr>
                        <a:t>Home2</a:t>
                      </a:r>
                      <a:r>
                        <a:rPr lang="en-US" sz="1400" baseline="0" dirty="0">
                          <a:solidFill>
                            <a:schemeClr val="tx1">
                              <a:lumMod val="85000"/>
                              <a:lumOff val="15000"/>
                            </a:schemeClr>
                          </a:solidFill>
                        </a:rPr>
                        <a:t> Suites</a:t>
                      </a:r>
                      <a:endParaRPr lang="en-US" sz="1400" dirty="0">
                        <a:solidFill>
                          <a:schemeClr val="tx1">
                            <a:lumMod val="85000"/>
                            <a:lumOff val="15000"/>
                          </a:schemeClr>
                        </a:solidFill>
                      </a:endParaRPr>
                    </a:p>
                  </a:txBody>
                  <a:tcPr>
                    <a:solidFill>
                      <a:schemeClr val="bg1"/>
                    </a:solidFill>
                  </a:tcPr>
                </a:tc>
                <a:extLst>
                  <a:ext uri="{0D108BD9-81ED-4DB2-BD59-A6C34878D82A}">
                    <a16:rowId xmlns:a16="http://schemas.microsoft.com/office/drawing/2014/main" val="3169454730"/>
                  </a:ext>
                </a:extLst>
              </a:tr>
              <a:tr h="302704">
                <a:tc>
                  <a:txBody>
                    <a:bodyPr/>
                    <a:lstStyle/>
                    <a:p>
                      <a:r>
                        <a:rPr lang="en-US" sz="1400" dirty="0">
                          <a:solidFill>
                            <a:schemeClr val="bg1"/>
                          </a:solidFill>
                        </a:rPr>
                        <a:t>Acreage	</a:t>
                      </a:r>
                    </a:p>
                  </a:txBody>
                  <a:tcPr>
                    <a:solidFill>
                      <a:schemeClr val="accent1">
                        <a:lumMod val="50000"/>
                      </a:schemeClr>
                    </a:solidFill>
                  </a:tcPr>
                </a:tc>
                <a:tc>
                  <a:txBody>
                    <a:bodyPr/>
                    <a:lstStyle/>
                    <a:p>
                      <a:r>
                        <a:rPr lang="en-US" sz="1400" dirty="0">
                          <a:solidFill>
                            <a:schemeClr val="tx1">
                              <a:lumMod val="85000"/>
                              <a:lumOff val="15000"/>
                            </a:schemeClr>
                          </a:solidFill>
                        </a:rPr>
                        <a:t>1.9</a:t>
                      </a:r>
                    </a:p>
                  </a:txBody>
                  <a:tcPr>
                    <a:solidFill>
                      <a:schemeClr val="bg1"/>
                    </a:solidFill>
                  </a:tcPr>
                </a:tc>
                <a:extLst>
                  <a:ext uri="{0D108BD9-81ED-4DB2-BD59-A6C34878D82A}">
                    <a16:rowId xmlns:a16="http://schemas.microsoft.com/office/drawing/2014/main" val="2077339823"/>
                  </a:ext>
                </a:extLst>
              </a:tr>
              <a:tr h="276434">
                <a:tc>
                  <a:txBody>
                    <a:bodyPr/>
                    <a:lstStyle/>
                    <a:p>
                      <a:r>
                        <a:rPr lang="en-US" sz="1400" dirty="0">
                          <a:solidFill>
                            <a:schemeClr val="bg1"/>
                          </a:solidFill>
                        </a:rPr>
                        <a:t>Keys</a:t>
                      </a:r>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85000"/>
                              <a:lumOff val="15000"/>
                            </a:schemeClr>
                          </a:solidFill>
                        </a:rPr>
                        <a:t>85</a:t>
                      </a:r>
                    </a:p>
                  </a:txBody>
                  <a:tcPr>
                    <a:solidFill>
                      <a:schemeClr val="bg1"/>
                    </a:solidFill>
                  </a:tcPr>
                </a:tc>
                <a:extLst>
                  <a:ext uri="{0D108BD9-81ED-4DB2-BD59-A6C34878D82A}">
                    <a16:rowId xmlns:a16="http://schemas.microsoft.com/office/drawing/2014/main" val="3748735748"/>
                  </a:ext>
                </a:extLst>
              </a:tr>
            </a:tbl>
          </a:graphicData>
        </a:graphic>
      </p:graphicFrame>
      <p:graphicFrame>
        <p:nvGraphicFramePr>
          <p:cNvPr id="18" name="Table 17">
            <a:extLst>
              <a:ext uri="{FF2B5EF4-FFF2-40B4-BE49-F238E27FC236}">
                <a16:creationId xmlns:a16="http://schemas.microsoft.com/office/drawing/2014/main" id="{6338D4D1-FBF0-4FCD-841C-E158B1896534}"/>
              </a:ext>
            </a:extLst>
          </p:cNvPr>
          <p:cNvGraphicFramePr>
            <a:graphicFrameLocks noGrp="1"/>
          </p:cNvGraphicFramePr>
          <p:nvPr>
            <p:extLst>
              <p:ext uri="{D42A27DB-BD31-4B8C-83A1-F6EECF244321}">
                <p14:modId xmlns:p14="http://schemas.microsoft.com/office/powerpoint/2010/main" val="1670669162"/>
              </p:ext>
            </p:extLst>
          </p:nvPr>
        </p:nvGraphicFramePr>
        <p:xfrm>
          <a:off x="7062244" y="3853713"/>
          <a:ext cx="4716701" cy="914400"/>
        </p:xfrm>
        <a:graphic>
          <a:graphicData uri="http://schemas.openxmlformats.org/drawingml/2006/table">
            <a:tbl>
              <a:tblPr firstRow="1" bandRow="1">
                <a:tableStyleId>{5C22544A-7EE6-4342-B048-85BDC9FD1C3A}</a:tableStyleId>
              </a:tblPr>
              <a:tblGrid>
                <a:gridCol w="1660984">
                  <a:extLst>
                    <a:ext uri="{9D8B030D-6E8A-4147-A177-3AD203B41FA5}">
                      <a16:colId xmlns:a16="http://schemas.microsoft.com/office/drawing/2014/main" val="3971537245"/>
                    </a:ext>
                  </a:extLst>
                </a:gridCol>
                <a:gridCol w="3055717">
                  <a:extLst>
                    <a:ext uri="{9D8B030D-6E8A-4147-A177-3AD203B41FA5}">
                      <a16:colId xmlns:a16="http://schemas.microsoft.com/office/drawing/2014/main" val="3554594656"/>
                    </a:ext>
                  </a:extLst>
                </a:gridCol>
              </a:tblGrid>
              <a:tr h="234215">
                <a:tc>
                  <a:txBody>
                    <a:bodyPr/>
                    <a:lstStyle/>
                    <a:p>
                      <a:r>
                        <a:rPr lang="en-US" sz="1400" b="0" dirty="0">
                          <a:solidFill>
                            <a:schemeClr val="bg1"/>
                          </a:solidFill>
                        </a:rPr>
                        <a:t>Hold Period</a:t>
                      </a:r>
                    </a:p>
                  </a:txBody>
                  <a:tcPr>
                    <a:solidFill>
                      <a:schemeClr val="accent1">
                        <a:lumMod val="50000"/>
                      </a:schemeClr>
                    </a:solidFill>
                  </a:tcPr>
                </a:tc>
                <a:tc>
                  <a:txBody>
                    <a:bodyPr/>
                    <a:lstStyle/>
                    <a:p>
                      <a:r>
                        <a:rPr lang="en-US" sz="1400" b="0" dirty="0">
                          <a:solidFill>
                            <a:schemeClr val="tx1">
                              <a:lumMod val="85000"/>
                              <a:lumOff val="15000"/>
                            </a:schemeClr>
                          </a:solidFill>
                        </a:rPr>
                        <a:t>5 Years</a:t>
                      </a:r>
                    </a:p>
                  </a:txBody>
                  <a:tcPr>
                    <a:solidFill>
                      <a:schemeClr val="bg1"/>
                    </a:solidFill>
                  </a:tcPr>
                </a:tc>
                <a:extLst>
                  <a:ext uri="{0D108BD9-81ED-4DB2-BD59-A6C34878D82A}">
                    <a16:rowId xmlns:a16="http://schemas.microsoft.com/office/drawing/2014/main" val="402924812"/>
                  </a:ext>
                </a:extLst>
              </a:tr>
              <a:tr h="302704">
                <a:tc>
                  <a:txBody>
                    <a:bodyPr/>
                    <a:lstStyle/>
                    <a:p>
                      <a:r>
                        <a:rPr lang="en-US" sz="1400" dirty="0">
                          <a:solidFill>
                            <a:schemeClr val="bg1"/>
                          </a:solidFill>
                        </a:rPr>
                        <a:t>Levered IRR</a:t>
                      </a:r>
                    </a:p>
                  </a:txBody>
                  <a:tcPr>
                    <a:solidFill>
                      <a:schemeClr val="accent1">
                        <a:lumMod val="50000"/>
                      </a:schemeClr>
                    </a:solidFill>
                  </a:tcPr>
                </a:tc>
                <a:tc>
                  <a:txBody>
                    <a:bodyPr/>
                    <a:lstStyle/>
                    <a:p>
                      <a:r>
                        <a:rPr lang="en-US" sz="1400" dirty="0">
                          <a:solidFill>
                            <a:schemeClr val="tx1">
                              <a:lumMod val="85000"/>
                              <a:lumOff val="15000"/>
                            </a:schemeClr>
                          </a:solidFill>
                        </a:rPr>
                        <a:t>42.22%</a:t>
                      </a:r>
                    </a:p>
                  </a:txBody>
                  <a:tcPr>
                    <a:solidFill>
                      <a:schemeClr val="bg1"/>
                    </a:solidFill>
                  </a:tcPr>
                </a:tc>
                <a:extLst>
                  <a:ext uri="{0D108BD9-81ED-4DB2-BD59-A6C34878D82A}">
                    <a16:rowId xmlns:a16="http://schemas.microsoft.com/office/drawing/2014/main" val="757863007"/>
                  </a:ext>
                </a:extLst>
              </a:tr>
              <a:tr h="302704">
                <a:tc>
                  <a:txBody>
                    <a:bodyPr/>
                    <a:lstStyle/>
                    <a:p>
                      <a:r>
                        <a:rPr lang="en-US" sz="1400" dirty="0">
                          <a:solidFill>
                            <a:schemeClr val="bg1"/>
                          </a:solidFill>
                        </a:rPr>
                        <a:t>Equity Multiple</a:t>
                      </a:r>
                    </a:p>
                  </a:txBody>
                  <a:tcPr>
                    <a:solidFill>
                      <a:schemeClr val="accent1">
                        <a:lumMod val="50000"/>
                      </a:schemeClr>
                    </a:solidFill>
                  </a:tcPr>
                </a:tc>
                <a:tc>
                  <a:txBody>
                    <a:bodyPr/>
                    <a:lstStyle/>
                    <a:p>
                      <a:r>
                        <a:rPr lang="en-US" sz="1400" dirty="0">
                          <a:solidFill>
                            <a:schemeClr val="tx1">
                              <a:lumMod val="85000"/>
                              <a:lumOff val="15000"/>
                            </a:schemeClr>
                          </a:solidFill>
                        </a:rPr>
                        <a:t>5.20x</a:t>
                      </a:r>
                    </a:p>
                  </a:txBody>
                  <a:tcPr>
                    <a:solidFill>
                      <a:schemeClr val="bg1"/>
                    </a:solidFill>
                  </a:tcPr>
                </a:tc>
                <a:extLst>
                  <a:ext uri="{0D108BD9-81ED-4DB2-BD59-A6C34878D82A}">
                    <a16:rowId xmlns:a16="http://schemas.microsoft.com/office/drawing/2014/main" val="3169454730"/>
                  </a:ext>
                </a:extLst>
              </a:tr>
            </a:tbl>
          </a:graphicData>
        </a:graphic>
      </p:graphicFrame>
      <p:graphicFrame>
        <p:nvGraphicFramePr>
          <p:cNvPr id="19" name="Table 18">
            <a:extLst>
              <a:ext uri="{FF2B5EF4-FFF2-40B4-BE49-F238E27FC236}">
                <a16:creationId xmlns:a16="http://schemas.microsoft.com/office/drawing/2014/main" id="{EE88795D-17D7-4026-9B4E-8D6BD93925B6}"/>
              </a:ext>
            </a:extLst>
          </p:cNvPr>
          <p:cNvGraphicFramePr>
            <a:graphicFrameLocks noGrp="1"/>
          </p:cNvGraphicFramePr>
          <p:nvPr>
            <p:extLst>
              <p:ext uri="{D42A27DB-BD31-4B8C-83A1-F6EECF244321}">
                <p14:modId xmlns:p14="http://schemas.microsoft.com/office/powerpoint/2010/main" val="3777327328"/>
              </p:ext>
            </p:extLst>
          </p:nvPr>
        </p:nvGraphicFramePr>
        <p:xfrm>
          <a:off x="1804043" y="5795964"/>
          <a:ext cx="4716701" cy="609600"/>
        </p:xfrm>
        <a:graphic>
          <a:graphicData uri="http://schemas.openxmlformats.org/drawingml/2006/table">
            <a:tbl>
              <a:tblPr firstRow="1" bandRow="1">
                <a:tableStyleId>{5C22544A-7EE6-4342-B048-85BDC9FD1C3A}</a:tableStyleId>
              </a:tblPr>
              <a:tblGrid>
                <a:gridCol w="1660984">
                  <a:extLst>
                    <a:ext uri="{9D8B030D-6E8A-4147-A177-3AD203B41FA5}">
                      <a16:colId xmlns:a16="http://schemas.microsoft.com/office/drawing/2014/main" val="3971537245"/>
                    </a:ext>
                  </a:extLst>
                </a:gridCol>
                <a:gridCol w="3055717">
                  <a:extLst>
                    <a:ext uri="{9D8B030D-6E8A-4147-A177-3AD203B41FA5}">
                      <a16:colId xmlns:a16="http://schemas.microsoft.com/office/drawing/2014/main" val="3554594656"/>
                    </a:ext>
                  </a:extLst>
                </a:gridCol>
              </a:tblGrid>
              <a:tr h="234215">
                <a:tc>
                  <a:txBody>
                    <a:bodyPr/>
                    <a:lstStyle/>
                    <a:p>
                      <a:r>
                        <a:rPr lang="en-US" sz="1400" b="0" dirty="0">
                          <a:solidFill>
                            <a:schemeClr val="bg1"/>
                          </a:solidFill>
                        </a:rPr>
                        <a:t>Sponsor</a:t>
                      </a:r>
                    </a:p>
                  </a:txBody>
                  <a:tcPr>
                    <a:solidFill>
                      <a:schemeClr val="accent1">
                        <a:lumMod val="50000"/>
                      </a:schemeClr>
                    </a:solidFill>
                  </a:tcPr>
                </a:tc>
                <a:tc>
                  <a:txBody>
                    <a:bodyPr/>
                    <a:lstStyle/>
                    <a:p>
                      <a:r>
                        <a:rPr lang="en-US" sz="1400" b="0" dirty="0">
                          <a:solidFill>
                            <a:schemeClr val="tx1">
                              <a:lumMod val="85000"/>
                              <a:lumOff val="15000"/>
                            </a:schemeClr>
                          </a:solidFill>
                        </a:rPr>
                        <a:t>The Hospitality Group</a:t>
                      </a:r>
                    </a:p>
                  </a:txBody>
                  <a:tcPr>
                    <a:solidFill>
                      <a:schemeClr val="bg1"/>
                    </a:solidFill>
                  </a:tcPr>
                </a:tc>
                <a:extLst>
                  <a:ext uri="{0D108BD9-81ED-4DB2-BD59-A6C34878D82A}">
                    <a16:rowId xmlns:a16="http://schemas.microsoft.com/office/drawing/2014/main" val="402924812"/>
                  </a:ext>
                </a:extLst>
              </a:tr>
              <a:tr h="302704">
                <a:tc>
                  <a:txBody>
                    <a:bodyPr/>
                    <a:lstStyle/>
                    <a:p>
                      <a:r>
                        <a:rPr lang="en-US" sz="1400" dirty="0">
                          <a:solidFill>
                            <a:schemeClr val="bg1"/>
                          </a:solidFill>
                        </a:rPr>
                        <a:t>Hotel Operator</a:t>
                      </a:r>
                    </a:p>
                  </a:txBody>
                  <a:tcPr>
                    <a:solidFill>
                      <a:schemeClr val="accent1">
                        <a:lumMod val="50000"/>
                      </a:schemeClr>
                    </a:solidFill>
                  </a:tcPr>
                </a:tc>
                <a:tc>
                  <a:txBody>
                    <a:bodyPr/>
                    <a:lstStyle/>
                    <a:p>
                      <a:r>
                        <a:rPr lang="en-US" sz="1400" dirty="0">
                          <a:solidFill>
                            <a:schemeClr val="tx1">
                              <a:lumMod val="85000"/>
                              <a:lumOff val="15000"/>
                            </a:schemeClr>
                          </a:solidFill>
                        </a:rPr>
                        <a:t>Commonwealth Hotels</a:t>
                      </a:r>
                    </a:p>
                  </a:txBody>
                  <a:tcPr>
                    <a:solidFill>
                      <a:schemeClr val="bg1"/>
                    </a:solidFill>
                  </a:tcPr>
                </a:tc>
                <a:extLst>
                  <a:ext uri="{0D108BD9-81ED-4DB2-BD59-A6C34878D82A}">
                    <a16:rowId xmlns:a16="http://schemas.microsoft.com/office/drawing/2014/main" val="757863007"/>
                  </a:ext>
                </a:extLst>
              </a:tr>
            </a:tbl>
          </a:graphicData>
        </a:graphic>
      </p:graphicFrame>
      <p:graphicFrame>
        <p:nvGraphicFramePr>
          <p:cNvPr id="20" name="Table 19">
            <a:extLst>
              <a:ext uri="{FF2B5EF4-FFF2-40B4-BE49-F238E27FC236}">
                <a16:creationId xmlns:a16="http://schemas.microsoft.com/office/drawing/2014/main" id="{294DA31B-9BF1-45E8-BF4C-AA91EDC5983F}"/>
              </a:ext>
            </a:extLst>
          </p:cNvPr>
          <p:cNvGraphicFramePr>
            <a:graphicFrameLocks noGrp="1"/>
          </p:cNvGraphicFramePr>
          <p:nvPr>
            <p:extLst>
              <p:ext uri="{D42A27DB-BD31-4B8C-83A1-F6EECF244321}">
                <p14:modId xmlns:p14="http://schemas.microsoft.com/office/powerpoint/2010/main" val="2357472873"/>
              </p:ext>
            </p:extLst>
          </p:nvPr>
        </p:nvGraphicFramePr>
        <p:xfrm>
          <a:off x="7081239" y="4989439"/>
          <a:ext cx="4716701" cy="1524000"/>
        </p:xfrm>
        <a:graphic>
          <a:graphicData uri="http://schemas.openxmlformats.org/drawingml/2006/table">
            <a:tbl>
              <a:tblPr firstRow="1" bandRow="1">
                <a:tableStyleId>{5C22544A-7EE6-4342-B048-85BDC9FD1C3A}</a:tableStyleId>
              </a:tblPr>
              <a:tblGrid>
                <a:gridCol w="1660984">
                  <a:extLst>
                    <a:ext uri="{9D8B030D-6E8A-4147-A177-3AD203B41FA5}">
                      <a16:colId xmlns:a16="http://schemas.microsoft.com/office/drawing/2014/main" val="3971537245"/>
                    </a:ext>
                  </a:extLst>
                </a:gridCol>
                <a:gridCol w="3055717">
                  <a:extLst>
                    <a:ext uri="{9D8B030D-6E8A-4147-A177-3AD203B41FA5}">
                      <a16:colId xmlns:a16="http://schemas.microsoft.com/office/drawing/2014/main" val="3554594656"/>
                    </a:ext>
                  </a:extLst>
                </a:gridCol>
              </a:tblGrid>
              <a:tr h="281367">
                <a:tc>
                  <a:txBody>
                    <a:bodyPr/>
                    <a:lstStyle/>
                    <a:p>
                      <a:r>
                        <a:rPr lang="en-US" sz="1400" b="0" dirty="0">
                          <a:solidFill>
                            <a:schemeClr val="bg1"/>
                          </a:solidFill>
                        </a:rPr>
                        <a:t>Purchase Price</a:t>
                      </a:r>
                    </a:p>
                  </a:txBody>
                  <a:tcPr>
                    <a:solidFill>
                      <a:schemeClr val="accent1">
                        <a:lumMod val="50000"/>
                      </a:schemeClr>
                    </a:solidFill>
                  </a:tcPr>
                </a:tc>
                <a:tc>
                  <a:txBody>
                    <a:bodyPr/>
                    <a:lstStyle/>
                    <a:p>
                      <a:r>
                        <a:rPr lang="en-US" sz="1400" b="0" dirty="0">
                          <a:solidFill>
                            <a:schemeClr val="tx1">
                              <a:lumMod val="85000"/>
                              <a:lumOff val="15000"/>
                            </a:schemeClr>
                          </a:solidFill>
                        </a:rPr>
                        <a:t>$8.3M</a:t>
                      </a:r>
                    </a:p>
                  </a:txBody>
                  <a:tcPr>
                    <a:solidFill>
                      <a:schemeClr val="bg1"/>
                    </a:solidFill>
                  </a:tcPr>
                </a:tc>
                <a:extLst>
                  <a:ext uri="{0D108BD9-81ED-4DB2-BD59-A6C34878D82A}">
                    <a16:rowId xmlns:a16="http://schemas.microsoft.com/office/drawing/2014/main" val="402924812"/>
                  </a:ext>
                </a:extLst>
              </a:tr>
              <a:tr h="281367">
                <a:tc>
                  <a:txBody>
                    <a:bodyPr/>
                    <a:lstStyle/>
                    <a:p>
                      <a:r>
                        <a:rPr lang="en-US" sz="1400" dirty="0">
                          <a:solidFill>
                            <a:schemeClr val="bg1"/>
                          </a:solidFill>
                        </a:rPr>
                        <a:t>Closing Cost</a:t>
                      </a:r>
                    </a:p>
                  </a:txBody>
                  <a:tcPr>
                    <a:solidFill>
                      <a:schemeClr val="accent1">
                        <a:lumMod val="50000"/>
                      </a:schemeClr>
                    </a:solidFill>
                  </a:tcPr>
                </a:tc>
                <a:tc>
                  <a:txBody>
                    <a:bodyPr/>
                    <a:lstStyle/>
                    <a:p>
                      <a:r>
                        <a:rPr lang="en-US" sz="1400" dirty="0">
                          <a:solidFill>
                            <a:schemeClr val="tx1">
                              <a:lumMod val="85000"/>
                              <a:lumOff val="15000"/>
                            </a:schemeClr>
                          </a:solidFill>
                        </a:rPr>
                        <a:t>$962.5k</a:t>
                      </a:r>
                    </a:p>
                  </a:txBody>
                  <a:tcPr>
                    <a:solidFill>
                      <a:schemeClr val="bg1"/>
                    </a:solidFill>
                  </a:tcPr>
                </a:tc>
                <a:extLst>
                  <a:ext uri="{0D108BD9-81ED-4DB2-BD59-A6C34878D82A}">
                    <a16:rowId xmlns:a16="http://schemas.microsoft.com/office/drawing/2014/main" val="757863007"/>
                  </a:ext>
                </a:extLst>
              </a:tr>
              <a:tr h="281367">
                <a:tc>
                  <a:txBody>
                    <a:bodyPr/>
                    <a:lstStyle/>
                    <a:p>
                      <a:r>
                        <a:rPr lang="en-US" sz="1400" dirty="0">
                          <a:solidFill>
                            <a:schemeClr val="bg1"/>
                          </a:solidFill>
                        </a:rPr>
                        <a:t>Total </a:t>
                      </a:r>
                      <a:r>
                        <a:rPr lang="en-US" sz="1400" dirty="0" err="1">
                          <a:solidFill>
                            <a:schemeClr val="bg1"/>
                          </a:solidFill>
                        </a:rPr>
                        <a:t>CapEx</a:t>
                      </a:r>
                      <a:endParaRPr lang="en-US" sz="1400" dirty="0">
                        <a:solidFill>
                          <a:schemeClr val="bg1"/>
                        </a:solidFill>
                      </a:endParaRPr>
                    </a:p>
                  </a:txBody>
                  <a:tcPr>
                    <a:solidFill>
                      <a:schemeClr val="accent1">
                        <a:lumMod val="50000"/>
                      </a:schemeClr>
                    </a:solidFill>
                  </a:tcPr>
                </a:tc>
                <a:tc>
                  <a:txBody>
                    <a:bodyPr/>
                    <a:lstStyle/>
                    <a:p>
                      <a:r>
                        <a:rPr lang="en-US" sz="1400" dirty="0">
                          <a:solidFill>
                            <a:schemeClr val="tx1">
                              <a:lumMod val="85000"/>
                              <a:lumOff val="15000"/>
                            </a:schemeClr>
                          </a:solidFill>
                        </a:rPr>
                        <a:t>$0.00</a:t>
                      </a:r>
                    </a:p>
                  </a:txBody>
                  <a:tcPr>
                    <a:solidFill>
                      <a:schemeClr val="bg1"/>
                    </a:solidFill>
                  </a:tcPr>
                </a:tc>
                <a:extLst>
                  <a:ext uri="{0D108BD9-81ED-4DB2-BD59-A6C34878D82A}">
                    <a16:rowId xmlns:a16="http://schemas.microsoft.com/office/drawing/2014/main" val="2856263856"/>
                  </a:ext>
                </a:extLst>
              </a:tr>
              <a:tr h="281367">
                <a:tc>
                  <a:txBody>
                    <a:bodyPr/>
                    <a:lstStyle/>
                    <a:p>
                      <a:r>
                        <a:rPr lang="en-US" sz="1400" dirty="0">
                          <a:solidFill>
                            <a:schemeClr val="bg1"/>
                          </a:solidFill>
                        </a:rPr>
                        <a:t>Financing</a:t>
                      </a:r>
                    </a:p>
                  </a:txBody>
                  <a:tcPr>
                    <a:solidFill>
                      <a:schemeClr val="accent1">
                        <a:lumMod val="50000"/>
                      </a:schemeClr>
                    </a:solidFill>
                  </a:tcPr>
                </a:tc>
                <a:tc>
                  <a:txBody>
                    <a:bodyPr/>
                    <a:lstStyle/>
                    <a:p>
                      <a:r>
                        <a:rPr lang="en-US" sz="1400" dirty="0">
                          <a:solidFill>
                            <a:schemeClr val="tx1">
                              <a:lumMod val="85000"/>
                              <a:lumOff val="15000"/>
                            </a:schemeClr>
                          </a:solidFill>
                        </a:rPr>
                        <a:t>$8.3M</a:t>
                      </a:r>
                    </a:p>
                  </a:txBody>
                  <a:tcPr>
                    <a:solidFill>
                      <a:schemeClr val="bg1"/>
                    </a:solidFill>
                  </a:tcPr>
                </a:tc>
                <a:extLst>
                  <a:ext uri="{0D108BD9-81ED-4DB2-BD59-A6C34878D82A}">
                    <a16:rowId xmlns:a16="http://schemas.microsoft.com/office/drawing/2014/main" val="2732672018"/>
                  </a:ext>
                </a:extLst>
              </a:tr>
              <a:tr h="281367">
                <a:tc>
                  <a:txBody>
                    <a:bodyPr/>
                    <a:lstStyle/>
                    <a:p>
                      <a:r>
                        <a:rPr lang="en-US" sz="1400" dirty="0">
                          <a:solidFill>
                            <a:schemeClr val="bg1"/>
                          </a:solidFill>
                        </a:rPr>
                        <a:t>Equity</a:t>
                      </a:r>
                    </a:p>
                  </a:txBody>
                  <a:tcPr>
                    <a:solidFill>
                      <a:schemeClr val="accent1">
                        <a:lumMod val="50000"/>
                      </a:schemeClr>
                    </a:solidFill>
                  </a:tcPr>
                </a:tc>
                <a:tc>
                  <a:txBody>
                    <a:bodyPr/>
                    <a:lstStyle/>
                    <a:p>
                      <a:r>
                        <a:rPr lang="en-US" sz="1400" dirty="0">
                          <a:solidFill>
                            <a:schemeClr val="tx1">
                              <a:lumMod val="85000"/>
                              <a:lumOff val="15000"/>
                            </a:schemeClr>
                          </a:solidFill>
                        </a:rPr>
                        <a:t>$962.5k</a:t>
                      </a:r>
                    </a:p>
                  </a:txBody>
                  <a:tcPr>
                    <a:solidFill>
                      <a:schemeClr val="bg1"/>
                    </a:solidFill>
                  </a:tcPr>
                </a:tc>
                <a:extLst>
                  <a:ext uri="{0D108BD9-81ED-4DB2-BD59-A6C34878D82A}">
                    <a16:rowId xmlns:a16="http://schemas.microsoft.com/office/drawing/2014/main" val="974512711"/>
                  </a:ext>
                </a:extLst>
              </a:tr>
            </a:tbl>
          </a:graphicData>
        </a:graphic>
      </p:graphicFrame>
      <p:sp>
        <p:nvSpPr>
          <p:cNvPr id="21" name="Rectangle 20">
            <a:extLst>
              <a:ext uri="{FF2B5EF4-FFF2-40B4-BE49-F238E27FC236}">
                <a16:creationId xmlns:a16="http://schemas.microsoft.com/office/drawing/2014/main" id="{98F08703-478B-4399-9BFD-962A546BFE90}"/>
              </a:ext>
            </a:extLst>
          </p:cNvPr>
          <p:cNvSpPr/>
          <p:nvPr/>
        </p:nvSpPr>
        <p:spPr>
          <a:xfrm>
            <a:off x="7058516" y="4742553"/>
            <a:ext cx="4259360" cy="292388"/>
          </a:xfrm>
          <a:prstGeom prst="rect">
            <a:avLst/>
          </a:prstGeom>
        </p:spPr>
        <p:txBody>
          <a:bodyPr wrap="square">
            <a:spAutoFit/>
          </a:bodyPr>
          <a:lstStyle/>
          <a:p>
            <a:r>
              <a:rPr lang="en-US" sz="1300" b="1" dirty="0">
                <a:solidFill>
                  <a:schemeClr val="accent6">
                    <a:lumMod val="75000"/>
                  </a:schemeClr>
                </a:solidFill>
              </a:rPr>
              <a:t>PROJECT BASIS</a:t>
            </a:r>
            <a:r>
              <a:rPr lang="en-US" sz="1300" dirty="0">
                <a:solidFill>
                  <a:schemeClr val="accent6">
                    <a:lumMod val="75000"/>
                  </a:schemeClr>
                </a:solidFill>
              </a:rPr>
              <a:t>	</a:t>
            </a:r>
          </a:p>
        </p:txBody>
      </p:sp>
      <p:pic>
        <p:nvPicPr>
          <p:cNvPr id="10" name="Picture 9">
            <a:extLst>
              <a:ext uri="{FF2B5EF4-FFF2-40B4-BE49-F238E27FC236}">
                <a16:creationId xmlns:a16="http://schemas.microsoft.com/office/drawing/2014/main" id="{57206591-EA16-4D5A-9F4D-FE4AB97FA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44" y="1829096"/>
            <a:ext cx="5851708" cy="3719564"/>
          </a:xfrm>
          <a:prstGeom prst="rect">
            <a:avLst/>
          </a:prstGeom>
        </p:spPr>
      </p:pic>
    </p:spTree>
    <p:extLst>
      <p:ext uri="{BB962C8B-B14F-4D97-AF65-F5344CB8AC3E}">
        <p14:creationId xmlns:p14="http://schemas.microsoft.com/office/powerpoint/2010/main" val="1622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46CE-E536-4ED9-8738-4A785833212C}"/>
              </a:ext>
            </a:extLst>
          </p:cNvPr>
          <p:cNvSpPr>
            <a:spLocks noGrp="1"/>
          </p:cNvSpPr>
          <p:nvPr>
            <p:ph type="title"/>
          </p:nvPr>
        </p:nvSpPr>
        <p:spPr>
          <a:xfrm>
            <a:off x="3775587" y="290098"/>
            <a:ext cx="10515600" cy="1325563"/>
          </a:xfrm>
        </p:spPr>
        <p:txBody>
          <a:bodyPr/>
          <a:lstStyle/>
          <a:p>
            <a:r>
              <a:rPr lang="en-US" dirty="0">
                <a:solidFill>
                  <a:schemeClr val="accent6">
                    <a:lumMod val="75000"/>
                  </a:schemeClr>
                </a:solidFill>
              </a:rPr>
              <a:t>Investment Highlights</a:t>
            </a:r>
          </a:p>
        </p:txBody>
      </p:sp>
      <p:sp>
        <p:nvSpPr>
          <p:cNvPr id="6" name="Content Placeholder 5">
            <a:extLst>
              <a:ext uri="{FF2B5EF4-FFF2-40B4-BE49-F238E27FC236}">
                <a16:creationId xmlns:a16="http://schemas.microsoft.com/office/drawing/2014/main" id="{AEE1072A-DDB1-4872-9A51-90AF73C380C3}"/>
              </a:ext>
            </a:extLst>
          </p:cNvPr>
          <p:cNvSpPr>
            <a:spLocks noGrp="1"/>
          </p:cNvSpPr>
          <p:nvPr>
            <p:ph idx="1"/>
          </p:nvPr>
        </p:nvSpPr>
        <p:spPr>
          <a:xfrm>
            <a:off x="211065" y="3143897"/>
            <a:ext cx="8572208" cy="3670373"/>
          </a:xfrm>
        </p:spPr>
        <p:txBody>
          <a:bodyPr>
            <a:normAutofit/>
          </a:bodyPr>
          <a:lstStyle/>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VALUE ADD INVESTMENT</a:t>
            </a:r>
          </a:p>
          <a:p>
            <a:pPr marL="0" lvl="0" indent="0" algn="just">
              <a:lnSpc>
                <a:spcPct val="107000"/>
              </a:lnSpc>
              <a:spcBef>
                <a:spcPts val="0"/>
              </a:spcBef>
              <a:spcAft>
                <a:spcPts val="800"/>
              </a:spcAft>
              <a:buNone/>
            </a:pPr>
            <a:r>
              <a:rPr lang="en-US" sz="13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rPr>
              <a:t>This hotel is currently underperforming  significantly due to COVID 19 and the reduction of oil pricing.  This subject property is only three (3) years old and there are no renovations/PIP requirements needed to be addressed.  Upon distribution of the vaccine for COVID globally we believe that subject property within 3 years will  stabilize and return to its pre-COVID performance. Therefore this Home2 Suites will experience significant upside in margins. </a:t>
            </a:r>
          </a:p>
          <a:p>
            <a:pPr marL="0" lvl="0" indent="0" algn="just">
              <a:lnSpc>
                <a:spcPct val="107000"/>
              </a:lnSpc>
              <a:spcBef>
                <a:spcPts val="0"/>
              </a:spcBef>
              <a:spcAft>
                <a:spcPts val="800"/>
              </a:spcAft>
              <a:buNone/>
            </a:pPr>
            <a:endParaRPr lang="en-US" sz="13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spcAft>
                <a:spcPts val="800"/>
              </a:spcAft>
              <a:buNone/>
            </a:pPr>
            <a:r>
              <a:rPr lang="en-US"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BRAND AFFILIATION</a:t>
            </a:r>
          </a:p>
          <a:p>
            <a:pPr marL="0" marR="0" indent="0" algn="just">
              <a:lnSpc>
                <a:spcPct val="107000"/>
              </a:lnSpc>
              <a:spcBef>
                <a:spcPts val="0"/>
              </a:spcBef>
              <a:spcAft>
                <a:spcPts val="800"/>
              </a:spcAft>
              <a:buNone/>
            </a:pPr>
            <a:r>
              <a:rPr lang="en-US" sz="14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Home2 Suites by Hilton is one of the fastest-growing brands in Hilton’s history, is a fresh take on the mid-tier, all-suite, award-winning extended-stay hotel concept designed to offer stylish accommodations with flexible guest room configurations and inspired amenities for the cost-conscious extended-stay traveler. The brand’s innovative prototype combined with our sustainable practices and products ensures cost-effective development and operation.  Currently,  Hilton has over 411 hotels in 2 countries of this brand</a:t>
            </a:r>
            <a:endParaRPr lang="en-US"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2A24243-3CEC-4AD7-800A-AEE599FFC64D}"/>
              </a:ext>
            </a:extLst>
          </p:cNvPr>
          <p:cNvSpPr/>
          <p:nvPr/>
        </p:nvSpPr>
        <p:spPr>
          <a:xfrm>
            <a:off x="-258862" y="1898632"/>
            <a:ext cx="9512061" cy="836126"/>
          </a:xfrm>
          <a:prstGeom prst="rect">
            <a:avLst/>
          </a:prstGeom>
        </p:spPr>
        <p:txBody>
          <a:bodyPr wrap="square">
            <a:spAutoFit/>
          </a:bodyPr>
          <a:lstStyle/>
          <a:p>
            <a:pPr marL="457200" marR="454660" algn="just">
              <a:spcBef>
                <a:spcPts val="0"/>
              </a:spcBef>
              <a:spcAft>
                <a:spcPts val="0"/>
              </a:spcAft>
            </a:pPr>
            <a:endParaRPr lang="en-US" sz="1600" dirty="0">
              <a:solidFill>
                <a:schemeClr val="bg1">
                  <a:lumMod val="50000"/>
                </a:schemeClr>
              </a:solidFill>
              <a:latin typeface="Lucida Sans" panose="020B0602030504020204" pitchFamily="34" charset="0"/>
              <a:ea typeface="Lucida Sans" panose="020B0602030504020204" pitchFamily="34" charset="0"/>
              <a:cs typeface="Lucida Sans" panose="020B0602030504020204" pitchFamily="34" charset="0"/>
            </a:endParaRPr>
          </a:p>
          <a:p>
            <a:pPr marL="457200" marR="0">
              <a:lnSpc>
                <a:spcPts val="1405"/>
              </a:lnSpc>
              <a:spcBef>
                <a:spcPts val="0"/>
              </a:spcBef>
              <a:spcAft>
                <a:spcPts val="800"/>
              </a:spcAft>
            </a:pPr>
            <a:r>
              <a:rPr lang="en-US" sz="1400" spc="60" dirty="0">
                <a:solidFill>
                  <a:schemeClr val="accent6">
                    <a:lumMod val="75000"/>
                  </a:schemeClr>
                </a:solidFill>
                <a:ea typeface="Lucida Sans" panose="020B0602030504020204" pitchFamily="34" charset="0"/>
                <a:cs typeface="Lucida Sans" panose="020B0602030504020204" pitchFamily="34" charset="0"/>
              </a:rPr>
              <a:t>PREFERRED EQUITY POSITON</a:t>
            </a:r>
            <a:endParaRPr lang="en-US" sz="1400" dirty="0">
              <a:solidFill>
                <a:schemeClr val="accent6">
                  <a:lumMod val="75000"/>
                </a:schemeClr>
              </a:solidFill>
              <a:ea typeface="Lucida Sans" panose="020B0602030504020204" pitchFamily="34" charset="0"/>
              <a:cs typeface="Lucida Sans" panose="020B0602030504020204" pitchFamily="34" charset="0"/>
            </a:endParaRPr>
          </a:p>
          <a:p>
            <a:pPr marL="457200" marR="454660" algn="just">
              <a:spcBef>
                <a:spcPts val="0"/>
              </a:spcBef>
              <a:spcAft>
                <a:spcPts val="0"/>
              </a:spcAft>
            </a:pPr>
            <a:r>
              <a:rPr lang="en-US" sz="1400" dirty="0">
                <a:solidFill>
                  <a:schemeClr val="bg1">
                    <a:lumMod val="50000"/>
                  </a:schemeClr>
                </a:solidFill>
                <a:ea typeface="Lucida Sans" panose="020B0602030504020204" pitchFamily="34" charset="0"/>
                <a:cs typeface="Lucida Sans" panose="020B0602030504020204" pitchFamily="34" charset="0"/>
              </a:rPr>
              <a:t>Participating investors will receive  50% of all net cash flow and disposition proceeds.</a:t>
            </a:r>
          </a:p>
        </p:txBody>
      </p:sp>
      <p:sp>
        <p:nvSpPr>
          <p:cNvPr id="7" name="Rectangle 6">
            <a:extLst>
              <a:ext uri="{FF2B5EF4-FFF2-40B4-BE49-F238E27FC236}">
                <a16:creationId xmlns:a16="http://schemas.microsoft.com/office/drawing/2014/main" id="{F3E2E782-6787-4BA3-BFA0-822A82B3546D}"/>
              </a:ext>
            </a:extLst>
          </p:cNvPr>
          <p:cNvSpPr/>
          <p:nvPr/>
        </p:nvSpPr>
        <p:spPr>
          <a:xfrm>
            <a:off x="40257" y="4899804"/>
            <a:ext cx="8668255" cy="296876"/>
          </a:xfrm>
          <a:prstGeom prst="rect">
            <a:avLst/>
          </a:prstGeom>
        </p:spPr>
        <p:txBody>
          <a:bodyPr wrap="square">
            <a:spAutoFit/>
          </a:bodyPr>
          <a:lstStyle/>
          <a:p>
            <a:pPr>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a:t>
            </a:r>
          </a:p>
        </p:txBody>
      </p:sp>
      <p:cxnSp>
        <p:nvCxnSpPr>
          <p:cNvPr id="8" name="Straight Connector 7">
            <a:extLst>
              <a:ext uri="{FF2B5EF4-FFF2-40B4-BE49-F238E27FC236}">
                <a16:creationId xmlns:a16="http://schemas.microsoft.com/office/drawing/2014/main" id="{C8FAEDB3-D6D2-4DA5-8102-2A8881DA4F09}"/>
              </a:ext>
            </a:extLst>
          </p:cNvPr>
          <p:cNvCxnSpPr/>
          <p:nvPr/>
        </p:nvCxnSpPr>
        <p:spPr>
          <a:xfrm>
            <a:off x="211065" y="290098"/>
            <a:ext cx="118446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180304F-0287-46D7-8A79-4E7323359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65" y="483794"/>
            <a:ext cx="3474670" cy="1526103"/>
          </a:xfrm>
          <a:prstGeom prst="rect">
            <a:avLst/>
          </a:prstGeom>
        </p:spPr>
      </p:pic>
      <p:pic>
        <p:nvPicPr>
          <p:cNvPr id="12" name="Picture 11">
            <a:extLst>
              <a:ext uri="{FF2B5EF4-FFF2-40B4-BE49-F238E27FC236}">
                <a16:creationId xmlns:a16="http://schemas.microsoft.com/office/drawing/2014/main" id="{7C8744FE-E5D1-4E38-BFF6-4969FD5D1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320" y="2671156"/>
            <a:ext cx="3272423" cy="2166851"/>
          </a:xfrm>
          <a:prstGeom prst="rect">
            <a:avLst/>
          </a:prstGeom>
        </p:spPr>
      </p:pic>
    </p:spTree>
    <p:extLst>
      <p:ext uri="{BB962C8B-B14F-4D97-AF65-F5344CB8AC3E}">
        <p14:creationId xmlns:p14="http://schemas.microsoft.com/office/powerpoint/2010/main" val="419171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5CC1-D1EF-45F2-A078-DF8EA327ABF7}"/>
              </a:ext>
            </a:extLst>
          </p:cNvPr>
          <p:cNvSpPr>
            <a:spLocks noGrp="1"/>
          </p:cNvSpPr>
          <p:nvPr>
            <p:ph type="title"/>
          </p:nvPr>
        </p:nvSpPr>
        <p:spPr>
          <a:xfrm>
            <a:off x="112144" y="-161337"/>
            <a:ext cx="10515600" cy="1325563"/>
          </a:xfrm>
        </p:spPr>
        <p:txBody>
          <a:bodyPr>
            <a:normAutofit/>
          </a:bodyPr>
          <a:lstStyle/>
          <a:p>
            <a:r>
              <a:rPr lang="en-US" sz="5400" dirty="0">
                <a:solidFill>
                  <a:schemeClr val="accent6">
                    <a:lumMod val="75000"/>
                  </a:schemeClr>
                </a:solidFill>
                <a:latin typeface="+mn-lt"/>
              </a:rPr>
              <a:t>Business Plan</a:t>
            </a:r>
          </a:p>
        </p:txBody>
      </p:sp>
      <p:sp>
        <p:nvSpPr>
          <p:cNvPr id="3" name="Content Placeholder 2">
            <a:extLst>
              <a:ext uri="{FF2B5EF4-FFF2-40B4-BE49-F238E27FC236}">
                <a16:creationId xmlns:a16="http://schemas.microsoft.com/office/drawing/2014/main" id="{842828A0-06D4-4CEE-AB09-509679470E1C}"/>
              </a:ext>
            </a:extLst>
          </p:cNvPr>
          <p:cNvSpPr>
            <a:spLocks noGrp="1"/>
          </p:cNvSpPr>
          <p:nvPr>
            <p:ph idx="1"/>
          </p:nvPr>
        </p:nvSpPr>
        <p:spPr>
          <a:xfrm>
            <a:off x="276476" y="874371"/>
            <a:ext cx="10351268" cy="793716"/>
          </a:xfrm>
        </p:spPr>
        <p:txBody>
          <a:bodyPr>
            <a:normAutofit fontScale="85000" lnSpcReduction="10000"/>
          </a:bodyPr>
          <a:lstStyle/>
          <a:p>
            <a:pPr marL="0" lvl="0" indent="0" algn="just">
              <a:buNone/>
            </a:pPr>
            <a:r>
              <a:rPr lang="en-US" sz="2000" dirty="0">
                <a:solidFill>
                  <a:prstClr val="white">
                    <a:lumMod val="50000"/>
                  </a:prstClr>
                </a:solidFill>
              </a:rPr>
              <a:t>Sponsor’s business plan highlighted below is focused on funding the deficit for 6 – 8 months, operate and stabilize hotel as the market returns back to pre-</a:t>
            </a:r>
            <a:r>
              <a:rPr lang="en-US" sz="2000" dirty="0" err="1">
                <a:solidFill>
                  <a:prstClr val="white">
                    <a:lumMod val="50000"/>
                  </a:prstClr>
                </a:solidFill>
              </a:rPr>
              <a:t>covid</a:t>
            </a:r>
            <a:r>
              <a:rPr lang="en-US" sz="2000" dirty="0">
                <a:solidFill>
                  <a:prstClr val="white">
                    <a:lumMod val="50000"/>
                  </a:prstClr>
                </a:solidFill>
              </a:rPr>
              <a:t>. We will replace existing operations with quality efficiencies,  and utilize local and national demand drivers to increase market share, profitability and value.</a:t>
            </a:r>
          </a:p>
          <a:p>
            <a:pPr marL="0" indent="0">
              <a:buNone/>
            </a:pPr>
            <a:endParaRPr lang="en-US" sz="1800" dirty="0">
              <a:solidFill>
                <a:schemeClr val="bg1">
                  <a:lumMod val="50000"/>
                </a:schemeClr>
              </a:solidFill>
            </a:endParaRPr>
          </a:p>
          <a:p>
            <a:pPr marL="0" indent="0">
              <a:buNone/>
            </a:pPr>
            <a:endParaRPr lang="en-US" sz="1800" dirty="0">
              <a:solidFill>
                <a:schemeClr val="accent6">
                  <a:lumMod val="75000"/>
                </a:schemeClr>
              </a:solidFill>
            </a:endParaRPr>
          </a:p>
        </p:txBody>
      </p:sp>
      <p:sp>
        <p:nvSpPr>
          <p:cNvPr id="4" name="TextBox 3">
            <a:extLst>
              <a:ext uri="{FF2B5EF4-FFF2-40B4-BE49-F238E27FC236}">
                <a16:creationId xmlns:a16="http://schemas.microsoft.com/office/drawing/2014/main" id="{0B8F7B61-B9D8-4AB7-B3A4-0CFDD9311D93}"/>
              </a:ext>
            </a:extLst>
          </p:cNvPr>
          <p:cNvSpPr txBox="1"/>
          <p:nvPr/>
        </p:nvSpPr>
        <p:spPr>
          <a:xfrm>
            <a:off x="331895" y="1668087"/>
            <a:ext cx="9670211" cy="1569660"/>
          </a:xfrm>
          <a:prstGeom prst="rect">
            <a:avLst/>
          </a:prstGeom>
          <a:noFill/>
        </p:spPr>
        <p:txBody>
          <a:bodyPr wrap="none" rtlCol="0">
            <a:spAutoFit/>
          </a:bodyPr>
          <a:lstStyle/>
          <a:p>
            <a:r>
              <a:rPr lang="en-US" sz="2400" dirty="0">
                <a:solidFill>
                  <a:schemeClr val="tx2"/>
                </a:solidFill>
              </a:rPr>
              <a:t>Action Steps</a:t>
            </a:r>
          </a:p>
          <a:p>
            <a:pPr marL="914400" lvl="1" indent="-457200">
              <a:buFont typeface="+mj-lt"/>
              <a:buAutoNum type="arabicPeriod"/>
            </a:pPr>
            <a:r>
              <a:rPr lang="en-US" dirty="0">
                <a:solidFill>
                  <a:schemeClr val="bg1">
                    <a:lumMod val="50000"/>
                  </a:schemeClr>
                </a:solidFill>
              </a:rPr>
              <a:t>Reposition existing operations group </a:t>
            </a:r>
          </a:p>
          <a:p>
            <a:pPr marL="914400" lvl="1" indent="-457200">
              <a:buFont typeface="+mj-lt"/>
              <a:buAutoNum type="arabicPeriod"/>
            </a:pPr>
            <a:r>
              <a:rPr lang="en-US" dirty="0">
                <a:solidFill>
                  <a:schemeClr val="bg1">
                    <a:lumMod val="50000"/>
                  </a:schemeClr>
                </a:solidFill>
              </a:rPr>
              <a:t>Fund interest reserve and operations reserve account for 10 -18 month for projected deficit</a:t>
            </a:r>
          </a:p>
          <a:p>
            <a:pPr marL="914400" lvl="1" indent="-457200">
              <a:buFont typeface="+mj-lt"/>
              <a:buAutoNum type="arabicPeriod"/>
            </a:pPr>
            <a:r>
              <a:rPr lang="en-US" dirty="0">
                <a:solidFill>
                  <a:schemeClr val="bg1">
                    <a:lumMod val="50000"/>
                  </a:schemeClr>
                </a:solidFill>
              </a:rPr>
              <a:t>Return investors capital via refinance or exit investment </a:t>
            </a:r>
          </a:p>
          <a:p>
            <a:pPr marL="1200150" lvl="2" indent="-285750">
              <a:buFont typeface="Arial" panose="020B0604020202020204" pitchFamily="34" charset="0"/>
              <a:buChar char="•"/>
            </a:pPr>
            <a:r>
              <a:rPr lang="en-US" dirty="0">
                <a:solidFill>
                  <a:schemeClr val="bg1">
                    <a:lumMod val="50000"/>
                  </a:schemeClr>
                </a:solidFill>
              </a:rPr>
              <a:t>If Sponsors refinance, investors will receive initial capital and will retain ownership</a:t>
            </a:r>
          </a:p>
        </p:txBody>
      </p:sp>
      <p:cxnSp>
        <p:nvCxnSpPr>
          <p:cNvPr id="8" name="Straight Connector 7">
            <a:extLst>
              <a:ext uri="{FF2B5EF4-FFF2-40B4-BE49-F238E27FC236}">
                <a16:creationId xmlns:a16="http://schemas.microsoft.com/office/drawing/2014/main" id="{1F6827FB-F4FD-46A5-8E7B-1DF98422B7AA}"/>
              </a:ext>
            </a:extLst>
          </p:cNvPr>
          <p:cNvCxnSpPr/>
          <p:nvPr/>
        </p:nvCxnSpPr>
        <p:spPr>
          <a:xfrm>
            <a:off x="112144" y="167054"/>
            <a:ext cx="1166954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52612EF-ACBA-4DD1-BB09-814AC0DEA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36" y="3463636"/>
            <a:ext cx="5085195" cy="2964873"/>
          </a:xfrm>
          <a:prstGeom prst="rect">
            <a:avLst/>
          </a:prstGeom>
        </p:spPr>
      </p:pic>
      <p:pic>
        <p:nvPicPr>
          <p:cNvPr id="11" name="Picture 10">
            <a:extLst>
              <a:ext uri="{FF2B5EF4-FFF2-40B4-BE49-F238E27FC236}">
                <a16:creationId xmlns:a16="http://schemas.microsoft.com/office/drawing/2014/main" id="{924DDC63-803E-4140-8E5C-7CF4EA653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383" y="3463636"/>
            <a:ext cx="4484195" cy="2964873"/>
          </a:xfrm>
          <a:prstGeom prst="rect">
            <a:avLst/>
          </a:prstGeom>
        </p:spPr>
      </p:pic>
    </p:spTree>
    <p:extLst>
      <p:ext uri="{BB962C8B-B14F-4D97-AF65-F5344CB8AC3E}">
        <p14:creationId xmlns:p14="http://schemas.microsoft.com/office/powerpoint/2010/main" val="139803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FC5A-6BB7-465F-B930-B0244B719120}"/>
              </a:ext>
            </a:extLst>
          </p:cNvPr>
          <p:cNvSpPr>
            <a:spLocks noGrp="1"/>
          </p:cNvSpPr>
          <p:nvPr>
            <p:ph type="title"/>
          </p:nvPr>
        </p:nvSpPr>
        <p:spPr>
          <a:xfrm>
            <a:off x="241068" y="277202"/>
            <a:ext cx="10515600" cy="1325563"/>
          </a:xfrm>
        </p:spPr>
        <p:txBody>
          <a:bodyPr/>
          <a:lstStyle/>
          <a:p>
            <a:r>
              <a:rPr lang="en-US" dirty="0">
                <a:solidFill>
                  <a:schemeClr val="accent6">
                    <a:lumMod val="75000"/>
                  </a:schemeClr>
                </a:solidFill>
              </a:rPr>
              <a:t>Sources &amp; Uses</a:t>
            </a:r>
          </a:p>
        </p:txBody>
      </p:sp>
      <p:graphicFrame>
        <p:nvGraphicFramePr>
          <p:cNvPr id="17" name="Content Placeholder 16">
            <a:extLst>
              <a:ext uri="{FF2B5EF4-FFF2-40B4-BE49-F238E27FC236}">
                <a16:creationId xmlns:a16="http://schemas.microsoft.com/office/drawing/2014/main" id="{E37DABF1-E469-44B7-A67F-BCC9AA5ABB1D}"/>
              </a:ext>
            </a:extLst>
          </p:cNvPr>
          <p:cNvGraphicFramePr>
            <a:graphicFrameLocks noGrp="1"/>
          </p:cNvGraphicFramePr>
          <p:nvPr>
            <p:ph idx="1"/>
            <p:extLst>
              <p:ext uri="{D42A27DB-BD31-4B8C-83A1-F6EECF244321}">
                <p14:modId xmlns:p14="http://schemas.microsoft.com/office/powerpoint/2010/main" val="3440659809"/>
              </p:ext>
            </p:extLst>
          </p:nvPr>
        </p:nvGraphicFramePr>
        <p:xfrm>
          <a:off x="6203870" y="4156581"/>
          <a:ext cx="4259487" cy="1012883"/>
        </p:xfrm>
        <a:graphic>
          <a:graphicData uri="http://schemas.openxmlformats.org/drawingml/2006/table">
            <a:tbl>
              <a:tblPr/>
              <a:tblGrid>
                <a:gridCol w="1904375">
                  <a:extLst>
                    <a:ext uri="{9D8B030D-6E8A-4147-A177-3AD203B41FA5}">
                      <a16:colId xmlns:a16="http://schemas.microsoft.com/office/drawing/2014/main" val="3228891848"/>
                    </a:ext>
                  </a:extLst>
                </a:gridCol>
                <a:gridCol w="1208892">
                  <a:extLst>
                    <a:ext uri="{9D8B030D-6E8A-4147-A177-3AD203B41FA5}">
                      <a16:colId xmlns:a16="http://schemas.microsoft.com/office/drawing/2014/main" val="2934475468"/>
                    </a:ext>
                  </a:extLst>
                </a:gridCol>
                <a:gridCol w="1146220">
                  <a:extLst>
                    <a:ext uri="{9D8B030D-6E8A-4147-A177-3AD203B41FA5}">
                      <a16:colId xmlns:a16="http://schemas.microsoft.com/office/drawing/2014/main" val="4242504639"/>
                    </a:ext>
                  </a:extLst>
                </a:gridCol>
              </a:tblGrid>
              <a:tr h="225121">
                <a:tc>
                  <a:txBody>
                    <a:bodyPr/>
                    <a:lstStyle/>
                    <a:p>
                      <a:pPr algn="l" fontAlgn="b"/>
                      <a:r>
                        <a:rPr lang="en-US" sz="1200" b="1" i="1" u="none" strike="noStrike" dirty="0">
                          <a:solidFill>
                            <a:schemeClr val="bg1"/>
                          </a:solidFill>
                          <a:effectLst/>
                          <a:latin typeface="+mn-lt"/>
                        </a:rPr>
                        <a:t>3 Year Projection</a:t>
                      </a:r>
                    </a:p>
                  </a:txBody>
                  <a:tcPr marR="0" marT="0" marB="0" anchor="b">
                    <a:lnL>
                      <a:noFill/>
                    </a:lnL>
                    <a:lnR>
                      <a:noFill/>
                    </a:lnR>
                    <a:lnT>
                      <a:noFill/>
                    </a:lnT>
                    <a:lnB>
                      <a:noFill/>
                    </a:lnB>
                    <a:solidFill>
                      <a:srgbClr val="1F497D"/>
                    </a:solidFill>
                  </a:tcPr>
                </a:tc>
                <a:tc>
                  <a:txBody>
                    <a:bodyPr/>
                    <a:lstStyle/>
                    <a:p>
                      <a:pPr algn="ctr" fontAlgn="b"/>
                      <a:r>
                        <a:rPr lang="en-US" sz="1200" b="1" i="1" u="none" strike="noStrike" dirty="0">
                          <a:solidFill>
                            <a:schemeClr val="bg1"/>
                          </a:solidFill>
                          <a:effectLst/>
                          <a:latin typeface="+mn-lt"/>
                        </a:rPr>
                        <a:t>Project</a:t>
                      </a:r>
                    </a:p>
                  </a:txBody>
                  <a:tcPr marL="0" marR="0" marT="0" marB="0" anchor="b">
                    <a:lnL>
                      <a:noFill/>
                    </a:lnL>
                    <a:lnR>
                      <a:noFill/>
                    </a:lnR>
                    <a:lnT>
                      <a:noFill/>
                    </a:lnT>
                    <a:lnB>
                      <a:noFill/>
                    </a:lnB>
                    <a:solidFill>
                      <a:srgbClr val="1F497D"/>
                    </a:solidFill>
                  </a:tcPr>
                </a:tc>
                <a:tc>
                  <a:txBody>
                    <a:bodyPr/>
                    <a:lstStyle/>
                    <a:p>
                      <a:pPr algn="ctr" fontAlgn="b"/>
                      <a:r>
                        <a:rPr lang="en-US" sz="1200" b="1" i="1" u="none" strike="noStrike" dirty="0">
                          <a:solidFill>
                            <a:schemeClr val="bg1"/>
                          </a:solidFill>
                          <a:effectLst/>
                          <a:latin typeface="+mn-lt"/>
                        </a:rPr>
                        <a:t>Investor</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19083884"/>
                  </a:ext>
                </a:extLst>
              </a:tr>
              <a:tr h="89097">
                <a:tc>
                  <a:txBody>
                    <a:bodyPr/>
                    <a:lstStyle/>
                    <a:p>
                      <a:pPr algn="l" fontAlgn="b"/>
                      <a:endParaRPr lang="en-US" sz="900" b="1" i="1" u="none" strike="noStrike" dirty="0">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900" b="1" i="1" u="none" strike="noStrike" dirty="0">
                        <a:solidFill>
                          <a:srgbClr val="FFFFFF"/>
                        </a:solidFill>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900" b="1" i="1" u="none" strike="noStrike" dirty="0">
                        <a:solidFill>
                          <a:srgbClr val="FFFFFF"/>
                        </a:solidFill>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875658"/>
                  </a:ext>
                </a:extLst>
              </a:tr>
              <a:tr h="196254">
                <a:tc>
                  <a:txBody>
                    <a:bodyPr/>
                    <a:lstStyle/>
                    <a:p>
                      <a:pPr algn="l" fontAlgn="b"/>
                      <a:r>
                        <a:rPr lang="en-US" sz="1200" b="1" i="1" u="none" strike="noStrike" dirty="0">
                          <a:effectLst/>
                          <a:latin typeface="+mn-lt"/>
                        </a:rPr>
                        <a:t>Targeted Avg Cash Return</a:t>
                      </a:r>
                    </a:p>
                  </a:txBody>
                  <a:tcPr marL="182880" marR="0" marT="0"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16.7%</a:t>
                      </a:r>
                    </a:p>
                  </a:txBody>
                  <a:tcPr marL="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8.35%</a:t>
                      </a:r>
                    </a:p>
                  </a:txBody>
                  <a:tcPr marL="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898772178"/>
                  </a:ext>
                </a:extLst>
              </a:tr>
              <a:tr h="227174">
                <a:tc>
                  <a:txBody>
                    <a:bodyPr/>
                    <a:lstStyle/>
                    <a:p>
                      <a:pPr algn="l" fontAlgn="b"/>
                      <a:r>
                        <a:rPr lang="en-US" sz="1200" b="1" i="1" u="none" strike="noStrike" dirty="0">
                          <a:effectLst/>
                          <a:latin typeface="+mn-lt"/>
                        </a:rPr>
                        <a:t>Target IRR</a:t>
                      </a:r>
                    </a:p>
                  </a:txBody>
                  <a:tcPr marL="182880" marR="0" marT="0" marB="0" anchor="b">
                    <a:lnL>
                      <a:noFill/>
                    </a:lnL>
                    <a:lnR>
                      <a:noFill/>
                    </a:lnR>
                    <a:lnT>
                      <a:noFill/>
                    </a:lnT>
                    <a:lnB>
                      <a:noFill/>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54.49%</a:t>
                      </a:r>
                    </a:p>
                  </a:txBody>
                  <a:tcPr marL="0" marT="0" marB="0" anchor="b">
                    <a:lnL>
                      <a:noFill/>
                    </a:lnL>
                    <a:lnR>
                      <a:noFill/>
                    </a:lnR>
                    <a:lnT>
                      <a:noFill/>
                    </a:lnT>
                    <a:lnB>
                      <a:noFill/>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32.25%</a:t>
                      </a:r>
                    </a:p>
                  </a:txBody>
                  <a:tcPr marL="0" marT="0" marB="0" anchor="b">
                    <a:lnL>
                      <a:noFill/>
                    </a:lnL>
                    <a:lnR>
                      <a:noFill/>
                    </a:lnR>
                    <a:lnT>
                      <a:noFill/>
                    </a:lnT>
                    <a:lnB>
                      <a:noFill/>
                    </a:lnB>
                    <a:solidFill>
                      <a:schemeClr val="bg1"/>
                    </a:solidFill>
                  </a:tcPr>
                </a:tc>
                <a:extLst>
                  <a:ext uri="{0D108BD9-81ED-4DB2-BD59-A6C34878D82A}">
                    <a16:rowId xmlns:a16="http://schemas.microsoft.com/office/drawing/2014/main" val="2570230265"/>
                  </a:ext>
                </a:extLst>
              </a:tr>
              <a:tr h="227174">
                <a:tc>
                  <a:txBody>
                    <a:bodyPr/>
                    <a:lstStyle/>
                    <a:p>
                      <a:pPr algn="l" fontAlgn="b"/>
                      <a:r>
                        <a:rPr lang="en-US" sz="1200" b="1" i="1" u="none" strike="noStrike" dirty="0">
                          <a:effectLst/>
                          <a:latin typeface="+mn-lt"/>
                        </a:rPr>
                        <a:t> Equity Multiple</a:t>
                      </a:r>
                    </a:p>
                  </a:txBody>
                  <a:tcPr marL="182880" marR="0" marT="0"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3.56X</a:t>
                      </a:r>
                    </a:p>
                  </a:txBody>
                  <a:tcPr marL="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2.28X</a:t>
                      </a:r>
                    </a:p>
                  </a:txBody>
                  <a:tcPr marL="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57277"/>
                  </a:ext>
                </a:extLst>
              </a:tr>
            </a:tbl>
          </a:graphicData>
        </a:graphic>
      </p:graphicFrame>
      <p:cxnSp>
        <p:nvCxnSpPr>
          <p:cNvPr id="4" name="Straight Connector 3">
            <a:extLst>
              <a:ext uri="{FF2B5EF4-FFF2-40B4-BE49-F238E27FC236}">
                <a16:creationId xmlns:a16="http://schemas.microsoft.com/office/drawing/2014/main" id="{090CBB25-513C-4213-8F28-912DCDD138B1}"/>
              </a:ext>
            </a:extLst>
          </p:cNvPr>
          <p:cNvCxnSpPr/>
          <p:nvPr/>
        </p:nvCxnSpPr>
        <p:spPr>
          <a:xfrm>
            <a:off x="241068" y="509954"/>
            <a:ext cx="1100796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E7FC5CB-01B7-459D-9A18-B45DBA3C3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42" y="2333268"/>
            <a:ext cx="4797084" cy="3021142"/>
          </a:xfrm>
          <a:prstGeom prst="rect">
            <a:avLst/>
          </a:prstGeom>
        </p:spPr>
      </p:pic>
      <p:graphicFrame>
        <p:nvGraphicFramePr>
          <p:cNvPr id="3" name="Table 2">
            <a:extLst>
              <a:ext uri="{FF2B5EF4-FFF2-40B4-BE49-F238E27FC236}">
                <a16:creationId xmlns:a16="http://schemas.microsoft.com/office/drawing/2014/main" id="{0F3C86D3-C3AE-4A3D-873E-F6988E1C8922}"/>
              </a:ext>
            </a:extLst>
          </p:cNvPr>
          <p:cNvGraphicFramePr>
            <a:graphicFrameLocks noGrp="1"/>
          </p:cNvGraphicFramePr>
          <p:nvPr>
            <p:extLst>
              <p:ext uri="{D42A27DB-BD31-4B8C-83A1-F6EECF244321}">
                <p14:modId xmlns:p14="http://schemas.microsoft.com/office/powerpoint/2010/main" val="2739407165"/>
              </p:ext>
            </p:extLst>
          </p:nvPr>
        </p:nvGraphicFramePr>
        <p:xfrm>
          <a:off x="6203871" y="5567915"/>
          <a:ext cx="4259488" cy="1012883"/>
        </p:xfrm>
        <a:graphic>
          <a:graphicData uri="http://schemas.openxmlformats.org/drawingml/2006/table">
            <a:tbl>
              <a:tblPr/>
              <a:tblGrid>
                <a:gridCol w="1904376">
                  <a:extLst>
                    <a:ext uri="{9D8B030D-6E8A-4147-A177-3AD203B41FA5}">
                      <a16:colId xmlns:a16="http://schemas.microsoft.com/office/drawing/2014/main" val="1668284582"/>
                    </a:ext>
                  </a:extLst>
                </a:gridCol>
                <a:gridCol w="1208891">
                  <a:extLst>
                    <a:ext uri="{9D8B030D-6E8A-4147-A177-3AD203B41FA5}">
                      <a16:colId xmlns:a16="http://schemas.microsoft.com/office/drawing/2014/main" val="1960152837"/>
                    </a:ext>
                  </a:extLst>
                </a:gridCol>
                <a:gridCol w="1146221">
                  <a:extLst>
                    <a:ext uri="{9D8B030D-6E8A-4147-A177-3AD203B41FA5}">
                      <a16:colId xmlns:a16="http://schemas.microsoft.com/office/drawing/2014/main" val="145082798"/>
                    </a:ext>
                  </a:extLst>
                </a:gridCol>
              </a:tblGrid>
              <a:tr h="225121">
                <a:tc>
                  <a:txBody>
                    <a:bodyPr/>
                    <a:lstStyle/>
                    <a:p>
                      <a:pPr algn="l" fontAlgn="b"/>
                      <a:r>
                        <a:rPr lang="en-US" sz="1200" b="1" i="1" u="none" strike="noStrike" dirty="0">
                          <a:solidFill>
                            <a:schemeClr val="bg1"/>
                          </a:solidFill>
                          <a:effectLst/>
                          <a:latin typeface="+mn-lt"/>
                        </a:rPr>
                        <a:t>5  Year Projection</a:t>
                      </a:r>
                    </a:p>
                  </a:txBody>
                  <a:tcPr marR="0" marT="0" marB="0" anchor="b">
                    <a:lnL>
                      <a:noFill/>
                    </a:lnL>
                    <a:lnR>
                      <a:noFill/>
                    </a:lnR>
                    <a:lnT>
                      <a:noFill/>
                    </a:lnT>
                    <a:lnB>
                      <a:noFill/>
                    </a:lnB>
                    <a:solidFill>
                      <a:srgbClr val="1F497D"/>
                    </a:solidFill>
                  </a:tcPr>
                </a:tc>
                <a:tc>
                  <a:txBody>
                    <a:bodyPr/>
                    <a:lstStyle/>
                    <a:p>
                      <a:pPr algn="ctr" fontAlgn="b"/>
                      <a:r>
                        <a:rPr lang="en-US" sz="1200" b="1" i="1" u="none" strike="noStrike" dirty="0">
                          <a:solidFill>
                            <a:schemeClr val="bg1"/>
                          </a:solidFill>
                          <a:effectLst/>
                          <a:latin typeface="+mn-lt"/>
                        </a:rPr>
                        <a:t>Project</a:t>
                      </a:r>
                    </a:p>
                  </a:txBody>
                  <a:tcPr marL="0" marR="0" marT="0" marB="0" anchor="b">
                    <a:lnL>
                      <a:noFill/>
                    </a:lnL>
                    <a:lnR>
                      <a:noFill/>
                    </a:lnR>
                    <a:lnT>
                      <a:noFill/>
                    </a:lnT>
                    <a:lnB>
                      <a:noFill/>
                    </a:lnB>
                    <a:solidFill>
                      <a:srgbClr val="1F497D"/>
                    </a:solidFill>
                  </a:tcPr>
                </a:tc>
                <a:tc>
                  <a:txBody>
                    <a:bodyPr/>
                    <a:lstStyle/>
                    <a:p>
                      <a:pPr algn="ctr" fontAlgn="b"/>
                      <a:r>
                        <a:rPr lang="en-US" sz="1200" b="1" i="1" u="none" strike="noStrike" dirty="0">
                          <a:solidFill>
                            <a:schemeClr val="bg1"/>
                          </a:solidFill>
                          <a:effectLst/>
                          <a:latin typeface="+mn-lt"/>
                        </a:rPr>
                        <a:t>Investor</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2693457062"/>
                  </a:ext>
                </a:extLst>
              </a:tr>
              <a:tr h="89097">
                <a:tc>
                  <a:txBody>
                    <a:bodyPr/>
                    <a:lstStyle/>
                    <a:p>
                      <a:pPr algn="l" fontAlgn="b"/>
                      <a:endParaRPr lang="en-US" sz="900" b="1" i="1" u="none" strike="noStrike" dirty="0">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900" b="1" i="1" u="none" strike="noStrike" dirty="0">
                        <a:solidFill>
                          <a:srgbClr val="FFFFFF"/>
                        </a:solidFill>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900" b="1" i="1" u="none" strike="noStrike" dirty="0">
                        <a:solidFill>
                          <a:srgbClr val="FFFFFF"/>
                        </a:solidFill>
                        <a:effectLst/>
                        <a:latin typeface="+mn-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22562"/>
                  </a:ext>
                </a:extLst>
              </a:tr>
              <a:tr h="196254">
                <a:tc>
                  <a:txBody>
                    <a:bodyPr/>
                    <a:lstStyle/>
                    <a:p>
                      <a:pPr algn="l" fontAlgn="b"/>
                      <a:r>
                        <a:rPr lang="en-US" sz="1200" b="1" i="1" u="none" strike="noStrike" dirty="0">
                          <a:effectLst/>
                          <a:latin typeface="+mn-lt"/>
                        </a:rPr>
                        <a:t>Targeted Avg Cash Return</a:t>
                      </a:r>
                    </a:p>
                  </a:txBody>
                  <a:tcPr marL="182880" marR="0" marT="0"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22.41%</a:t>
                      </a:r>
                    </a:p>
                  </a:txBody>
                  <a:tcPr marL="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11.20%</a:t>
                      </a:r>
                    </a:p>
                  </a:txBody>
                  <a:tcPr marL="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636135137"/>
                  </a:ext>
                </a:extLst>
              </a:tr>
              <a:tr h="227174">
                <a:tc>
                  <a:txBody>
                    <a:bodyPr/>
                    <a:lstStyle/>
                    <a:p>
                      <a:pPr algn="l" fontAlgn="b"/>
                      <a:r>
                        <a:rPr lang="en-US" sz="1200" b="1" i="1" u="none" strike="noStrike" dirty="0">
                          <a:effectLst/>
                          <a:latin typeface="+mn-lt"/>
                        </a:rPr>
                        <a:t>Target IRR</a:t>
                      </a:r>
                    </a:p>
                  </a:txBody>
                  <a:tcPr marL="182880" marR="0" marT="0" marB="0" anchor="b">
                    <a:lnL>
                      <a:noFill/>
                    </a:lnL>
                    <a:lnR>
                      <a:noFill/>
                    </a:lnR>
                    <a:lnT>
                      <a:noFill/>
                    </a:lnT>
                    <a:lnB>
                      <a:noFill/>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44%</a:t>
                      </a:r>
                    </a:p>
                  </a:txBody>
                  <a:tcPr marL="0" marT="0" marB="0" anchor="b">
                    <a:lnL>
                      <a:noFill/>
                    </a:lnL>
                    <a:lnR>
                      <a:noFill/>
                    </a:lnR>
                    <a:lnT>
                      <a:noFill/>
                    </a:lnT>
                    <a:lnB>
                      <a:noFill/>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27.80%</a:t>
                      </a:r>
                    </a:p>
                  </a:txBody>
                  <a:tcPr marL="0" marT="0" marB="0" anchor="b">
                    <a:lnL>
                      <a:noFill/>
                    </a:lnL>
                    <a:lnR>
                      <a:noFill/>
                    </a:lnR>
                    <a:lnT>
                      <a:noFill/>
                    </a:lnT>
                    <a:lnB>
                      <a:noFill/>
                    </a:lnB>
                    <a:solidFill>
                      <a:schemeClr val="bg1"/>
                    </a:solidFill>
                  </a:tcPr>
                </a:tc>
                <a:extLst>
                  <a:ext uri="{0D108BD9-81ED-4DB2-BD59-A6C34878D82A}">
                    <a16:rowId xmlns:a16="http://schemas.microsoft.com/office/drawing/2014/main" val="764744272"/>
                  </a:ext>
                </a:extLst>
              </a:tr>
              <a:tr h="227174">
                <a:tc>
                  <a:txBody>
                    <a:bodyPr/>
                    <a:lstStyle/>
                    <a:p>
                      <a:pPr algn="l" fontAlgn="b"/>
                      <a:r>
                        <a:rPr lang="en-US" sz="1200" b="1" i="1" u="none" strike="noStrike" dirty="0">
                          <a:effectLst/>
                          <a:latin typeface="+mn-lt"/>
                        </a:rPr>
                        <a:t> Equity Multiple</a:t>
                      </a:r>
                    </a:p>
                  </a:txBody>
                  <a:tcPr marL="182880" marR="0" marT="0"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200" b="1" i="1" u="none" strike="noStrike" dirty="0">
                          <a:solidFill>
                            <a:schemeClr val="tx1">
                              <a:lumMod val="85000"/>
                              <a:lumOff val="15000"/>
                            </a:schemeClr>
                          </a:solidFill>
                          <a:effectLst/>
                          <a:latin typeface="+mn-lt"/>
                        </a:rPr>
                        <a:t>5.32X</a:t>
                      </a:r>
                    </a:p>
                  </a:txBody>
                  <a:tcPr marL="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1" i="1" u="none" strike="noStrike" dirty="0">
                          <a:solidFill>
                            <a:schemeClr val="tx1">
                              <a:lumMod val="85000"/>
                              <a:lumOff val="15000"/>
                            </a:schemeClr>
                          </a:solidFill>
                          <a:effectLst/>
                          <a:latin typeface="+mn-lt"/>
                        </a:rPr>
                        <a:t>3.16X</a:t>
                      </a:r>
                    </a:p>
                  </a:txBody>
                  <a:tcPr marL="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6528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25645160"/>
              </p:ext>
            </p:extLst>
          </p:nvPr>
        </p:nvGraphicFramePr>
        <p:xfrm>
          <a:off x="6203871" y="777518"/>
          <a:ext cx="4259487" cy="3111500"/>
        </p:xfrm>
        <a:graphic>
          <a:graphicData uri="http://schemas.openxmlformats.org/drawingml/2006/table">
            <a:tbl>
              <a:tblPr/>
              <a:tblGrid>
                <a:gridCol w="1256898">
                  <a:extLst>
                    <a:ext uri="{9D8B030D-6E8A-4147-A177-3AD203B41FA5}">
                      <a16:colId xmlns:a16="http://schemas.microsoft.com/office/drawing/2014/main" val="2127279795"/>
                    </a:ext>
                  </a:extLst>
                </a:gridCol>
                <a:gridCol w="1131208">
                  <a:extLst>
                    <a:ext uri="{9D8B030D-6E8A-4147-A177-3AD203B41FA5}">
                      <a16:colId xmlns:a16="http://schemas.microsoft.com/office/drawing/2014/main" val="301353228"/>
                    </a:ext>
                  </a:extLst>
                </a:gridCol>
                <a:gridCol w="921725">
                  <a:extLst>
                    <a:ext uri="{9D8B030D-6E8A-4147-A177-3AD203B41FA5}">
                      <a16:colId xmlns:a16="http://schemas.microsoft.com/office/drawing/2014/main" val="2757065503"/>
                    </a:ext>
                  </a:extLst>
                </a:gridCol>
                <a:gridCol w="949656">
                  <a:extLst>
                    <a:ext uri="{9D8B030D-6E8A-4147-A177-3AD203B41FA5}">
                      <a16:colId xmlns:a16="http://schemas.microsoft.com/office/drawing/2014/main" val="753045792"/>
                    </a:ext>
                  </a:extLst>
                </a:gridCol>
              </a:tblGrid>
              <a:tr h="495300">
                <a:tc>
                  <a:txBody>
                    <a:bodyPr/>
                    <a:lstStyle/>
                    <a:p>
                      <a:pPr algn="ctr" fontAlgn="b"/>
                      <a:r>
                        <a:rPr lang="en-US" sz="1000" b="1" i="0" u="none" strike="noStrike">
                          <a:solidFill>
                            <a:srgbClr val="FFFFFF"/>
                          </a:solidFill>
                          <a:effectLst/>
                          <a:latin typeface="Arial" panose="020B0604020202020204" pitchFamily="34" charset="0"/>
                        </a:rPr>
                        <a:t>USES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1000" b="1" i="1" u="none" strike="noStrike">
                          <a:solidFill>
                            <a:srgbClr val="FFFFFF"/>
                          </a:solidFill>
                          <a:effectLst/>
                          <a:latin typeface="Arial" panose="020B0604020202020204" pitchFamily="34" charset="0"/>
                        </a:rPr>
                        <a:t>Cost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1000" b="1" i="1" u="none" strike="noStrike">
                          <a:solidFill>
                            <a:srgbClr val="FFFFFF"/>
                          </a:solidFill>
                          <a:effectLst/>
                          <a:latin typeface="Arial" panose="020B0604020202020204" pitchFamily="34" charset="0"/>
                        </a:rPr>
                        <a:t>Cost Per Key</a:t>
                      </a:r>
                      <a:br>
                        <a:rPr lang="en-US" sz="1000" b="1" i="1" u="none" strike="noStrike">
                          <a:solidFill>
                            <a:srgbClr val="FFFFFF"/>
                          </a:solidFill>
                          <a:effectLst/>
                          <a:latin typeface="Arial" panose="020B0604020202020204" pitchFamily="34" charset="0"/>
                        </a:rPr>
                      </a:br>
                      <a:r>
                        <a:rPr lang="en-US" sz="1000" b="1" i="1" u="none" strike="noStrike">
                          <a:solidFill>
                            <a:srgbClr val="FFFFFF"/>
                          </a:solidFill>
                          <a:effectLst/>
                          <a:latin typeface="Arial" panose="020B0604020202020204" pitchFamily="34" charset="0"/>
                        </a:rPr>
                        <a:t>85</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1000" b="1" i="1" u="none" strike="noStrike">
                          <a:solidFill>
                            <a:srgbClr val="FFFFFF"/>
                          </a:solidFill>
                          <a:effectLst/>
                          <a:latin typeface="Arial" panose="020B0604020202020204" pitchFamily="34" charset="0"/>
                        </a:rPr>
                        <a:t>% of Total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3115254097"/>
                  </a:ext>
                </a:extLst>
              </a:tr>
              <a:tr h="167005">
                <a:tc>
                  <a:txBody>
                    <a:bodyPr/>
                    <a:lstStyle/>
                    <a:p>
                      <a:pPr algn="ctr"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6893068"/>
                  </a:ext>
                </a:extLst>
              </a:tr>
              <a:tr h="161925">
                <a:tc>
                  <a:txBody>
                    <a:bodyPr/>
                    <a:lstStyle/>
                    <a:p>
                      <a:pPr algn="l" fontAlgn="b"/>
                      <a:r>
                        <a:rPr lang="en-US" sz="1000" b="1" i="1" u="none" strike="noStrike">
                          <a:effectLst/>
                          <a:latin typeface="Arial" panose="020B0604020202020204" pitchFamily="34" charset="0"/>
                        </a:rPr>
                        <a:t>  Purchase Price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000" b="1" i="1" u="none" strike="noStrike">
                          <a:effectLst/>
                          <a:latin typeface="Arial" panose="020B0604020202020204" pitchFamily="34" charset="0"/>
                        </a:rPr>
                        <a:t>         8,300,000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97,647.06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1" u="none" strike="noStrike">
                          <a:effectLst/>
                          <a:latin typeface="Arial" panose="020B0604020202020204" pitchFamily="34" charset="0"/>
                        </a:rPr>
                        <a:t>89.61%</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0608382"/>
                  </a:ext>
                </a:extLst>
              </a:tr>
              <a:tr h="161925">
                <a:tc>
                  <a:txBody>
                    <a:bodyPr/>
                    <a:lstStyle/>
                    <a:p>
                      <a:pPr algn="l" fontAlgn="b"/>
                      <a:r>
                        <a:rPr lang="en-US" sz="1000" b="1" i="1" u="none" strike="noStrike">
                          <a:effectLst/>
                          <a:latin typeface="Arial" panose="020B0604020202020204" pitchFamily="34" charset="0"/>
                        </a:rPr>
                        <a:t>  Closing Cost </a:t>
                      </a:r>
                    </a:p>
                  </a:txBody>
                  <a:tcPr marL="0" marR="0" marT="0" marB="0" anchor="b">
                    <a:lnL>
                      <a:noFill/>
                    </a:lnL>
                    <a:lnR>
                      <a:noFill/>
                    </a:lnR>
                    <a:lnT>
                      <a:noFill/>
                    </a:lnT>
                    <a:lnB>
                      <a:noFill/>
                    </a:lnB>
                    <a:solidFill>
                      <a:srgbClr val="D9D9D9"/>
                    </a:solidFill>
                  </a:tcPr>
                </a:tc>
                <a:tc>
                  <a:txBody>
                    <a:bodyPr/>
                    <a:lstStyle/>
                    <a:p>
                      <a:pPr algn="l" fontAlgn="b"/>
                      <a:r>
                        <a:rPr lang="en-US" sz="1000" b="1" i="1" u="none" strike="noStrike">
                          <a:effectLst/>
                          <a:latin typeface="Arial" panose="020B0604020202020204" pitchFamily="34" charset="0"/>
                        </a:rPr>
                        <a:t>            962,500 </a:t>
                      </a:r>
                    </a:p>
                  </a:txBody>
                  <a:tcPr marL="0" marR="0" marT="0" marB="0" anchor="b">
                    <a:lnL>
                      <a:noFill/>
                    </a:lnL>
                    <a:lnR>
                      <a:noFill/>
                    </a:lnR>
                    <a:lnT>
                      <a:noFill/>
                    </a:lnT>
                    <a:lnB>
                      <a:noFill/>
                    </a:lnB>
                    <a:solidFill>
                      <a:srgbClr val="FFFFFF"/>
                    </a:solidFill>
                  </a:tcPr>
                </a:tc>
                <a:tc>
                  <a:txBody>
                    <a:bodyPr/>
                    <a:lstStyle/>
                    <a:p>
                      <a:pPr algn="l" fontAlgn="b"/>
                      <a:r>
                        <a:rPr lang="en-US" sz="1000" b="1" i="1" u="none" strike="noStrike">
                          <a:effectLst/>
                          <a:latin typeface="Arial" panose="020B0604020202020204" pitchFamily="34" charset="0"/>
                        </a:rPr>
                        <a:t>    11,323.53 </a:t>
                      </a:r>
                    </a:p>
                  </a:txBody>
                  <a:tcPr marL="0" marR="0" marT="0" marB="0" anchor="b">
                    <a:lnL>
                      <a:noFill/>
                    </a:lnL>
                    <a:lnR>
                      <a:noFill/>
                    </a:lnR>
                    <a:lnT>
                      <a:noFill/>
                    </a:lnT>
                    <a:lnB>
                      <a:noFill/>
                    </a:lnB>
                    <a:solidFill>
                      <a:srgbClr val="FFFFFF"/>
                    </a:solidFill>
                  </a:tcPr>
                </a:tc>
                <a:tc>
                  <a:txBody>
                    <a:bodyPr/>
                    <a:lstStyle/>
                    <a:p>
                      <a:pPr algn="r" fontAlgn="b"/>
                      <a:r>
                        <a:rPr lang="en-US" sz="1000" b="1" i="1" u="none" strike="noStrike">
                          <a:effectLst/>
                          <a:latin typeface="Arial" panose="020B0604020202020204" pitchFamily="34" charset="0"/>
                        </a:rPr>
                        <a:t>10.39%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97042993"/>
                  </a:ext>
                </a:extLst>
              </a:tr>
              <a:tr h="167005">
                <a:tc>
                  <a:txBody>
                    <a:bodyPr/>
                    <a:lstStyle/>
                    <a:p>
                      <a:pPr algn="l" fontAlgn="b"/>
                      <a:r>
                        <a:rPr lang="en-US" sz="1000" b="1" i="1" u="none" strike="noStrike">
                          <a:effectLst/>
                          <a:latin typeface="Arial" panose="020B0604020202020204" pitchFamily="34" charset="0"/>
                        </a:rPr>
                        <a:t>  Total CapEx</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1"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effectLst/>
                          <a:latin typeface="Arial" panose="020B0604020202020204" pitchFamily="34" charset="0"/>
                        </a:rPr>
                        <a:t>                -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1" u="none" strike="noStrike">
                          <a:effectLst/>
                          <a:latin typeface="Arial" panose="020B0604020202020204" pitchFamily="34" charset="0"/>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4882273"/>
                  </a:ext>
                </a:extLst>
              </a:tr>
              <a:tr h="161925">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25836638"/>
                  </a:ext>
                </a:extLst>
              </a:tr>
              <a:tr h="161925">
                <a:tc>
                  <a:txBody>
                    <a:bodyPr/>
                    <a:lstStyle/>
                    <a:p>
                      <a:pPr algn="l" fontAlgn="b"/>
                      <a:r>
                        <a:rPr lang="en-US" sz="1000" b="1" i="1" u="none" strike="noStrike">
                          <a:effectLst/>
                          <a:latin typeface="Arial" panose="020B0604020202020204" pitchFamily="34" charset="0"/>
                        </a:rPr>
                        <a:t>Total Uses</a:t>
                      </a:r>
                    </a:p>
                  </a:txBody>
                  <a:tcPr marL="0" marR="0" marT="0" marB="0" anchor="b">
                    <a:lnL>
                      <a:noFill/>
                    </a:lnL>
                    <a:lnR>
                      <a:noFill/>
                    </a:lnR>
                    <a:lnT>
                      <a:noFill/>
                    </a:lnT>
                    <a:lnB>
                      <a:noFill/>
                    </a:lnB>
                    <a:solidFill>
                      <a:srgbClr val="A6A6A6"/>
                    </a:solidFill>
                  </a:tcPr>
                </a:tc>
                <a:tc>
                  <a:txBody>
                    <a:bodyPr/>
                    <a:lstStyle/>
                    <a:p>
                      <a:pPr algn="l" fontAlgn="b"/>
                      <a:r>
                        <a:rPr lang="en-US" sz="1000" b="1" i="1" u="none" strike="noStrike">
                          <a:effectLst/>
                          <a:latin typeface="Arial" panose="020B0604020202020204" pitchFamily="34" charset="0"/>
                        </a:rPr>
                        <a:t>         9,262,500 </a:t>
                      </a:r>
                    </a:p>
                  </a:txBody>
                  <a:tcPr marL="0" marR="0" marT="0" marB="0" anchor="b">
                    <a:lnL>
                      <a:noFill/>
                    </a:lnL>
                    <a:lnR>
                      <a:noFill/>
                    </a:lnR>
                    <a:lnT>
                      <a:noFill/>
                    </a:lnT>
                    <a:lnB>
                      <a:noFill/>
                    </a:lnB>
                    <a:solidFill>
                      <a:srgbClr val="A6A6A6"/>
                    </a:solidFill>
                  </a:tcPr>
                </a:tc>
                <a:tc>
                  <a:txBody>
                    <a:bodyPr/>
                    <a:lstStyle/>
                    <a:p>
                      <a:pPr algn="l" fontAlgn="b"/>
                      <a:r>
                        <a:rPr lang="en-US" sz="1000" b="1" i="1" u="none" strike="noStrike">
                          <a:effectLst/>
                          <a:latin typeface="Arial" panose="020B0604020202020204" pitchFamily="34" charset="0"/>
                        </a:rPr>
                        <a:t>       108,971 </a:t>
                      </a:r>
                    </a:p>
                  </a:txBody>
                  <a:tcPr marL="0" marR="0" marT="0" marB="0" anchor="b">
                    <a:lnL>
                      <a:noFill/>
                    </a:lnL>
                    <a:lnR>
                      <a:noFill/>
                    </a:lnR>
                    <a:lnT>
                      <a:noFill/>
                    </a:lnT>
                    <a:lnB>
                      <a:noFill/>
                    </a:lnB>
                    <a:solidFill>
                      <a:srgbClr val="A6A6A6"/>
                    </a:solidFill>
                  </a:tcPr>
                </a:tc>
                <a:tc>
                  <a:txBody>
                    <a:bodyPr/>
                    <a:lstStyle/>
                    <a:p>
                      <a:pPr algn="r" fontAlgn="b"/>
                      <a:r>
                        <a:rPr lang="en-US" sz="1000" b="1" i="1" u="none" strike="noStrike">
                          <a:effectLst/>
                          <a:latin typeface="Arial" panose="020B0604020202020204" pitchFamily="34" charset="0"/>
                        </a:rPr>
                        <a:t>100.00%</a:t>
                      </a:r>
                    </a:p>
                  </a:txBody>
                  <a:tcPr marL="0" marR="0" marT="0" marB="0" anchor="b">
                    <a:lnL>
                      <a:noFill/>
                    </a:lnL>
                    <a:lnR>
                      <a:noFill/>
                    </a:lnR>
                    <a:lnT>
                      <a:noFill/>
                    </a:lnT>
                    <a:lnB>
                      <a:noFill/>
                    </a:lnB>
                    <a:solidFill>
                      <a:srgbClr val="A6A6A6"/>
                    </a:solidFill>
                  </a:tcPr>
                </a:tc>
                <a:extLst>
                  <a:ext uri="{0D108BD9-81ED-4DB2-BD59-A6C34878D82A}">
                    <a16:rowId xmlns:a16="http://schemas.microsoft.com/office/drawing/2014/main" val="1505925475"/>
                  </a:ext>
                </a:extLst>
              </a:tr>
              <a:tr h="161925">
                <a:tc>
                  <a:txBody>
                    <a:bodyPr/>
                    <a:lstStyle/>
                    <a:p>
                      <a:pPr algn="l" fontAlgn="b"/>
                      <a:endParaRPr lang="en-US" sz="1000" b="1" i="1"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6472756"/>
                  </a:ext>
                </a:extLst>
              </a:tr>
              <a:tr h="490855">
                <a:tc>
                  <a:txBody>
                    <a:bodyPr/>
                    <a:lstStyle/>
                    <a:p>
                      <a:pPr algn="ctr" fontAlgn="b"/>
                      <a:r>
                        <a:rPr lang="en-US" sz="1000" b="1" i="1" u="none" strike="noStrike">
                          <a:solidFill>
                            <a:srgbClr val="FFFFFF"/>
                          </a:solidFill>
                          <a:effectLst/>
                          <a:latin typeface="Arial" panose="020B0604020202020204" pitchFamily="34" charset="0"/>
                        </a:rPr>
                        <a:t>SOURCES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1000" b="1" i="1" u="none" strike="noStrike">
                          <a:solidFill>
                            <a:srgbClr val="FFFFFF"/>
                          </a:solidFill>
                          <a:effectLst/>
                          <a:latin typeface="Arial" panose="020B0604020202020204" pitchFamily="34" charset="0"/>
                        </a:rPr>
                        <a:t>Cost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ctr" fontAlgn="b"/>
                      <a:r>
                        <a:rPr lang="en-US" sz="1000" b="1" i="1" u="none" strike="noStrike">
                          <a:solidFill>
                            <a:srgbClr val="FFFFFF"/>
                          </a:solidFill>
                          <a:effectLst/>
                          <a:latin typeface="Arial" panose="020B0604020202020204" pitchFamily="34" charset="0"/>
                        </a:rPr>
                        <a:t>Cost Per Key</a:t>
                      </a:r>
                      <a:br>
                        <a:rPr lang="en-US" sz="1000" b="1" i="1" u="none" strike="noStrike">
                          <a:solidFill>
                            <a:srgbClr val="FFFFFF"/>
                          </a:solidFill>
                          <a:effectLst/>
                          <a:latin typeface="Arial" panose="020B0604020202020204" pitchFamily="34" charset="0"/>
                        </a:rPr>
                      </a:br>
                      <a:r>
                        <a:rPr lang="en-US" sz="1000" b="1" i="1" u="none" strike="noStrike">
                          <a:solidFill>
                            <a:srgbClr val="FFFFFF"/>
                          </a:solidFill>
                          <a:effectLst/>
                          <a:latin typeface="Arial" panose="020B0604020202020204" pitchFamily="34" charset="0"/>
                        </a:rPr>
                        <a:t>85</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1000" b="1" i="1" u="none" strike="noStrike">
                          <a:solidFill>
                            <a:srgbClr val="FFFFFF"/>
                          </a:solidFill>
                          <a:effectLst/>
                          <a:latin typeface="Arial" panose="020B0604020202020204" pitchFamily="34" charset="0"/>
                        </a:rPr>
                        <a:t>% of Total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1724468"/>
                  </a:ext>
                </a:extLst>
              </a:tr>
              <a:tr h="161925">
                <a:tc>
                  <a:txBody>
                    <a:bodyPr/>
                    <a:lstStyle/>
                    <a:p>
                      <a:pPr algn="ctr"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solidFill>
                            <a:srgbClr val="FFFFFF"/>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9038753"/>
                  </a:ext>
                </a:extLst>
              </a:tr>
              <a:tr h="161925">
                <a:tc>
                  <a:txBody>
                    <a:bodyPr/>
                    <a:lstStyle/>
                    <a:p>
                      <a:pPr algn="l" fontAlgn="b"/>
                      <a:r>
                        <a:rPr lang="en-US" sz="1000" b="1" i="1" u="none" strike="noStrike">
                          <a:effectLst/>
                          <a:latin typeface="Arial" panose="020B0604020202020204" pitchFamily="34" charset="0"/>
                        </a:rPr>
                        <a:t>  Equity</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000" b="1" i="1" u="none" strike="noStrike">
                          <a:effectLst/>
                          <a:latin typeface="Arial" panose="020B0604020202020204" pitchFamily="34" charset="0"/>
                        </a:rPr>
                        <a:t>            962,500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11,323.53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1" u="none" strike="noStrike">
                          <a:effectLst/>
                          <a:latin typeface="Arial" panose="020B0604020202020204" pitchFamily="34" charset="0"/>
                        </a:rPr>
                        <a:t>10.39%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84500184"/>
                  </a:ext>
                </a:extLst>
              </a:tr>
              <a:tr h="167005">
                <a:tc>
                  <a:txBody>
                    <a:bodyPr/>
                    <a:lstStyle/>
                    <a:p>
                      <a:pPr algn="l" fontAlgn="b"/>
                      <a:r>
                        <a:rPr lang="en-US" sz="1000" b="1" i="1" u="none" strike="noStrike">
                          <a:effectLst/>
                          <a:latin typeface="Arial" panose="020B0604020202020204" pitchFamily="34" charset="0"/>
                        </a:rPr>
                        <a:t>  Financing</a:t>
                      </a:r>
                    </a:p>
                  </a:txBody>
                  <a:tcPr marL="0" marR="0" marT="0" marB="0" anchor="b">
                    <a:lnL>
                      <a:noFill/>
                    </a:lnL>
                    <a:lnR>
                      <a:noFill/>
                    </a:lnR>
                    <a:lnT>
                      <a:noFill/>
                    </a:lnT>
                    <a:lnB>
                      <a:noFill/>
                    </a:lnB>
                    <a:solidFill>
                      <a:srgbClr val="D9D9D9"/>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8367559"/>
                  </a:ext>
                </a:extLst>
              </a:tr>
              <a:tr h="167005">
                <a:tc>
                  <a:txBody>
                    <a:bodyPr/>
                    <a:lstStyle/>
                    <a:p>
                      <a:pPr algn="r" fontAlgn="b"/>
                      <a:r>
                        <a:rPr lang="en-US" sz="1000" b="1" i="1" u="none" strike="noStrike">
                          <a:effectLst/>
                          <a:latin typeface="Arial" panose="020B0604020202020204" pitchFamily="34" charset="0"/>
                        </a:rPr>
                        <a:t>Debt</a:t>
                      </a:r>
                    </a:p>
                  </a:txBody>
                  <a:tcPr marL="0" marR="11430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1" u="none" strike="noStrike">
                          <a:effectLst/>
                          <a:latin typeface="Arial" panose="020B0604020202020204" pitchFamily="34" charset="0"/>
                        </a:rPr>
                        <a:t>         8,300,000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1" u="none" strike="noStrike">
                          <a:effectLst/>
                          <a:latin typeface="Arial" panose="020B0604020202020204" pitchFamily="34" charset="0"/>
                        </a:rPr>
                        <a:t>    97,647.06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1" u="none" strike="noStrike">
                          <a:effectLst/>
                          <a:latin typeface="Arial" panose="020B0604020202020204" pitchFamily="34" charset="0"/>
                        </a:rPr>
                        <a:t>89.61%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2223469"/>
                  </a:ext>
                </a:extLst>
              </a:tr>
              <a:tr h="161925">
                <a:tc>
                  <a:txBody>
                    <a:bodyPr/>
                    <a:lstStyle/>
                    <a:p>
                      <a:pPr algn="r" fontAlgn="b"/>
                      <a:r>
                        <a:rPr lang="en-US" sz="1000" b="1" i="1" u="none" strike="noStrike">
                          <a:effectLst/>
                          <a:latin typeface="Arial" panose="020B0604020202020204" pitchFamily="34" charset="0"/>
                        </a:rPr>
                        <a:t> </a:t>
                      </a:r>
                    </a:p>
                  </a:txBody>
                  <a:tcPr marL="0" marR="11430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1" i="1"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57598405"/>
                  </a:ext>
                </a:extLst>
              </a:tr>
              <a:tr h="161925">
                <a:tc>
                  <a:txBody>
                    <a:bodyPr/>
                    <a:lstStyle/>
                    <a:p>
                      <a:pPr algn="l" fontAlgn="b"/>
                      <a:r>
                        <a:rPr lang="en-US" sz="1000" b="1" i="1" u="none" strike="noStrike">
                          <a:effectLst/>
                          <a:latin typeface="Arial" panose="020B0604020202020204" pitchFamily="34" charset="0"/>
                        </a:rPr>
                        <a:t>Total Sources</a:t>
                      </a:r>
                    </a:p>
                  </a:txBody>
                  <a:tcPr marL="0" marR="0" marT="0" marB="0" anchor="b">
                    <a:lnL>
                      <a:noFill/>
                    </a:lnL>
                    <a:lnR>
                      <a:noFill/>
                    </a:lnR>
                    <a:lnT>
                      <a:noFill/>
                    </a:lnT>
                    <a:lnB>
                      <a:noFill/>
                    </a:lnB>
                    <a:solidFill>
                      <a:srgbClr val="A6A6A6"/>
                    </a:solidFill>
                  </a:tcPr>
                </a:tc>
                <a:tc>
                  <a:txBody>
                    <a:bodyPr/>
                    <a:lstStyle/>
                    <a:p>
                      <a:pPr algn="l" fontAlgn="b"/>
                      <a:r>
                        <a:rPr lang="en-US" sz="1000" b="1" i="1" u="none" strike="noStrike">
                          <a:effectLst/>
                          <a:latin typeface="Arial" panose="020B0604020202020204" pitchFamily="34" charset="0"/>
                        </a:rPr>
                        <a:t>         9,262,500 </a:t>
                      </a:r>
                    </a:p>
                  </a:txBody>
                  <a:tcPr marL="0" marR="0" marT="0" marB="0" anchor="b">
                    <a:lnL>
                      <a:noFill/>
                    </a:lnL>
                    <a:lnR>
                      <a:noFill/>
                    </a:lnR>
                    <a:lnT>
                      <a:noFill/>
                    </a:lnT>
                    <a:lnB>
                      <a:noFill/>
                    </a:lnB>
                    <a:solidFill>
                      <a:srgbClr val="A6A6A6"/>
                    </a:solidFill>
                  </a:tcPr>
                </a:tc>
                <a:tc>
                  <a:txBody>
                    <a:bodyPr/>
                    <a:lstStyle/>
                    <a:p>
                      <a:pPr algn="l" fontAlgn="b"/>
                      <a:r>
                        <a:rPr lang="en-US" sz="1000" b="1" i="1" u="none" strike="noStrike">
                          <a:effectLst/>
                          <a:latin typeface="Arial" panose="020B0604020202020204" pitchFamily="34" charset="0"/>
                        </a:rPr>
                        <a:t>       108,971 </a:t>
                      </a:r>
                    </a:p>
                  </a:txBody>
                  <a:tcPr marL="0" marR="0" marT="0" marB="0" anchor="b">
                    <a:lnL>
                      <a:noFill/>
                    </a:lnL>
                    <a:lnR>
                      <a:noFill/>
                    </a:lnR>
                    <a:lnT>
                      <a:noFill/>
                    </a:lnT>
                    <a:lnB>
                      <a:noFill/>
                    </a:lnB>
                    <a:solidFill>
                      <a:srgbClr val="A6A6A6"/>
                    </a:solidFill>
                  </a:tcPr>
                </a:tc>
                <a:tc>
                  <a:txBody>
                    <a:bodyPr/>
                    <a:lstStyle/>
                    <a:p>
                      <a:pPr algn="r" fontAlgn="b"/>
                      <a:r>
                        <a:rPr lang="en-US" sz="1000" b="1" i="1" u="none" strike="noStrike" dirty="0">
                          <a:effectLst/>
                          <a:latin typeface="Arial" panose="020B0604020202020204" pitchFamily="34" charset="0"/>
                        </a:rPr>
                        <a:t>100.00%</a:t>
                      </a:r>
                    </a:p>
                  </a:txBody>
                  <a:tcPr marL="0" marR="0" marT="0" marB="0" anchor="b">
                    <a:lnL>
                      <a:noFill/>
                    </a:lnL>
                    <a:lnR>
                      <a:noFill/>
                    </a:lnR>
                    <a:lnT>
                      <a:noFill/>
                    </a:lnT>
                    <a:lnB>
                      <a:noFill/>
                    </a:lnB>
                    <a:solidFill>
                      <a:srgbClr val="A6A6A6"/>
                    </a:solidFill>
                  </a:tcPr>
                </a:tc>
                <a:extLst>
                  <a:ext uri="{0D108BD9-81ED-4DB2-BD59-A6C34878D82A}">
                    <a16:rowId xmlns:a16="http://schemas.microsoft.com/office/drawing/2014/main" val="337704245"/>
                  </a:ext>
                </a:extLst>
              </a:tr>
            </a:tbl>
          </a:graphicData>
        </a:graphic>
      </p:graphicFrame>
    </p:spTree>
    <p:extLst>
      <p:ext uri="{BB962C8B-B14F-4D97-AF65-F5344CB8AC3E}">
        <p14:creationId xmlns:p14="http://schemas.microsoft.com/office/powerpoint/2010/main" val="235239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8F88ED-DEE0-4E61-9817-9EF4054227A6}"/>
              </a:ext>
            </a:extLst>
          </p:cNvPr>
          <p:cNvSpPr/>
          <p:nvPr/>
        </p:nvSpPr>
        <p:spPr>
          <a:xfrm>
            <a:off x="5401339" y="3422516"/>
            <a:ext cx="1549244" cy="1653005"/>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81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33AA04-25B3-454A-9CE9-0FA854E7947F}"/>
              </a:ext>
            </a:extLst>
          </p:cNvPr>
          <p:cNvSpPr>
            <a:spLocks noGrp="1"/>
          </p:cNvSpPr>
          <p:nvPr>
            <p:ph type="title"/>
          </p:nvPr>
        </p:nvSpPr>
        <p:spPr>
          <a:xfrm>
            <a:off x="261425" y="161144"/>
            <a:ext cx="10515600" cy="1325563"/>
          </a:xfrm>
        </p:spPr>
        <p:txBody>
          <a:bodyPr/>
          <a:lstStyle/>
          <a:p>
            <a:r>
              <a:rPr lang="en-US" dirty="0">
                <a:solidFill>
                  <a:schemeClr val="accent6">
                    <a:lumMod val="75000"/>
                  </a:schemeClr>
                </a:solidFill>
              </a:rPr>
              <a:t>Stabilized Underwriting Comparison</a:t>
            </a:r>
          </a:p>
        </p:txBody>
      </p:sp>
      <p:cxnSp>
        <p:nvCxnSpPr>
          <p:cNvPr id="14" name="Straight Connector 13">
            <a:extLst>
              <a:ext uri="{FF2B5EF4-FFF2-40B4-BE49-F238E27FC236}">
                <a16:creationId xmlns:a16="http://schemas.microsoft.com/office/drawing/2014/main" id="{E4542FC4-2503-4079-8A3E-2CB2CE554503}"/>
              </a:ext>
            </a:extLst>
          </p:cNvPr>
          <p:cNvCxnSpPr/>
          <p:nvPr/>
        </p:nvCxnSpPr>
        <p:spPr>
          <a:xfrm>
            <a:off x="443132" y="309489"/>
            <a:ext cx="11310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AC2D92-DD0D-466B-B927-B9A4599072C2}"/>
              </a:ext>
            </a:extLst>
          </p:cNvPr>
          <p:cNvSpPr txBox="1"/>
          <p:nvPr/>
        </p:nvSpPr>
        <p:spPr>
          <a:xfrm>
            <a:off x="611944" y="1173388"/>
            <a:ext cx="8426547" cy="1200329"/>
          </a:xfrm>
          <a:prstGeom prst="rect">
            <a:avLst/>
          </a:prstGeom>
          <a:noFill/>
        </p:spPr>
        <p:txBody>
          <a:bodyPr wrap="square" rtlCol="0">
            <a:spAutoFit/>
          </a:bodyPr>
          <a:lstStyle/>
          <a:p>
            <a:r>
              <a:rPr lang="en-US" dirty="0">
                <a:solidFill>
                  <a:schemeClr val="tx2"/>
                </a:solidFill>
              </a:rPr>
              <a:t>To evaluate Home2 Suite operations, sponsor will leverage its experience in similarly situated properties such as those previously underwritten. TTM 2019 Summary as listed below. As stated due to COVID is operating at a negative deficit. By 2023 we expect to be back at 2019 TTM numbers. (See addendums)</a:t>
            </a:r>
          </a:p>
        </p:txBody>
      </p:sp>
      <p:sp>
        <p:nvSpPr>
          <p:cNvPr id="12" name="Rectangle 11">
            <a:extLst>
              <a:ext uri="{FF2B5EF4-FFF2-40B4-BE49-F238E27FC236}">
                <a16:creationId xmlns:a16="http://schemas.microsoft.com/office/drawing/2014/main" id="{C99D63AE-DF2B-47B8-A242-121B162E5900}"/>
              </a:ext>
            </a:extLst>
          </p:cNvPr>
          <p:cNvSpPr/>
          <p:nvPr/>
        </p:nvSpPr>
        <p:spPr>
          <a:xfrm>
            <a:off x="882842" y="2726330"/>
            <a:ext cx="926511" cy="240506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Year</a:t>
            </a:r>
          </a:p>
        </p:txBody>
      </p:sp>
      <p:graphicFrame>
        <p:nvGraphicFramePr>
          <p:cNvPr id="3" name="Object 2">
            <a:extLst>
              <a:ext uri="{FF2B5EF4-FFF2-40B4-BE49-F238E27FC236}">
                <a16:creationId xmlns:a16="http://schemas.microsoft.com/office/drawing/2014/main" id="{976E9D0C-CC77-4852-9E9B-6E889C52E21A}"/>
              </a:ext>
            </a:extLst>
          </p:cNvPr>
          <p:cNvGraphicFramePr>
            <a:graphicFrameLocks noChangeAspect="1"/>
          </p:cNvGraphicFramePr>
          <p:nvPr>
            <p:extLst>
              <p:ext uri="{D42A27DB-BD31-4B8C-83A1-F6EECF244321}">
                <p14:modId xmlns:p14="http://schemas.microsoft.com/office/powerpoint/2010/main" val="3004740789"/>
              </p:ext>
            </p:extLst>
          </p:nvPr>
        </p:nvGraphicFramePr>
        <p:xfrm>
          <a:off x="2019300" y="2767013"/>
          <a:ext cx="6851650" cy="2354262"/>
        </p:xfrm>
        <a:graphic>
          <a:graphicData uri="http://schemas.openxmlformats.org/presentationml/2006/ole">
            <mc:AlternateContent xmlns:mc="http://schemas.openxmlformats.org/markup-compatibility/2006">
              <mc:Choice xmlns:v="urn:schemas-microsoft-com:vml" Requires="v">
                <p:oleObj spid="_x0000_s5364" name="Worksheet" r:id="rId3" imgW="6851588" imgH="2260762" progId="Excel.Sheet.8">
                  <p:embed/>
                </p:oleObj>
              </mc:Choice>
              <mc:Fallback>
                <p:oleObj name="Worksheet" r:id="rId3" imgW="6851588" imgH="2260762" progId="Excel.Sheet.8">
                  <p:embed/>
                  <p:pic>
                    <p:nvPicPr>
                      <p:cNvPr id="0" name=""/>
                      <p:cNvPicPr/>
                      <p:nvPr/>
                    </p:nvPicPr>
                    <p:blipFill>
                      <a:blip r:embed="rId4"/>
                      <a:stretch>
                        <a:fillRect/>
                      </a:stretch>
                    </p:blipFill>
                    <p:spPr>
                      <a:xfrm>
                        <a:off x="2019300" y="2767013"/>
                        <a:ext cx="6851650" cy="2354262"/>
                      </a:xfrm>
                      <a:prstGeom prst="rect">
                        <a:avLst/>
                      </a:prstGeom>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5019573"/>
              </p:ext>
            </p:extLst>
          </p:nvPr>
        </p:nvGraphicFramePr>
        <p:xfrm>
          <a:off x="9414950" y="2741750"/>
          <a:ext cx="1828800" cy="1814830"/>
        </p:xfrm>
        <a:graphic>
          <a:graphicData uri="http://schemas.openxmlformats.org/drawingml/2006/table">
            <a:tbl>
              <a:tblPr/>
              <a:tblGrid>
                <a:gridCol w="876300">
                  <a:extLst>
                    <a:ext uri="{9D8B030D-6E8A-4147-A177-3AD203B41FA5}">
                      <a16:colId xmlns:a16="http://schemas.microsoft.com/office/drawing/2014/main" val="1901749859"/>
                    </a:ext>
                  </a:extLst>
                </a:gridCol>
                <a:gridCol w="952500">
                  <a:extLst>
                    <a:ext uri="{9D8B030D-6E8A-4147-A177-3AD203B41FA5}">
                      <a16:colId xmlns:a16="http://schemas.microsoft.com/office/drawing/2014/main" val="3313471945"/>
                    </a:ext>
                  </a:extLst>
                </a:gridCol>
              </a:tblGrid>
              <a:tr h="180975">
                <a:tc>
                  <a:txBody>
                    <a:bodyPr/>
                    <a:lstStyle/>
                    <a:p>
                      <a:pPr algn="l" fontAlgn="b"/>
                      <a:r>
                        <a:rPr lang="en-US" sz="1100" b="1" i="0" u="none" strike="noStrike">
                          <a:solidFill>
                            <a:srgbClr val="FFFFFF"/>
                          </a:solidFill>
                          <a:effectLst/>
                          <a:latin typeface="Calibri" panose="020F0502020204030204" pitchFamily="34" charset="0"/>
                        </a:rPr>
                        <a:t>Room Revnue</a:t>
                      </a:r>
                    </a:p>
                  </a:txBody>
                  <a:tcPr marL="0" marR="0" marT="0" marB="0" anchor="b">
                    <a:lnL>
                      <a:noFill/>
                    </a:lnL>
                    <a:lnR>
                      <a:noFill/>
                    </a:lnR>
                    <a:lnT>
                      <a:noFill/>
                    </a:lnT>
                    <a:lnB>
                      <a:noFill/>
                    </a:lnB>
                    <a:solidFill>
                      <a:srgbClr val="A6A6A6"/>
                    </a:solidFill>
                  </a:tcPr>
                </a:tc>
                <a:tc>
                  <a:txBody>
                    <a:bodyPr/>
                    <a:lstStyle/>
                    <a:p>
                      <a:pPr algn="r" fontAlgn="b"/>
                      <a:r>
                        <a:rPr lang="en-US" sz="1100" b="1" i="0" u="none" strike="noStrike">
                          <a:solidFill>
                            <a:srgbClr val="FFFFFF"/>
                          </a:solidFill>
                          <a:effectLst/>
                          <a:latin typeface="Calibri" panose="020F0502020204030204" pitchFamily="34" charset="0"/>
                        </a:rPr>
                        <a:t>$2,582,218</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4055745738"/>
                  </a:ext>
                </a:extLst>
              </a:tr>
              <a:tr h="186055">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A6A6A6"/>
                    </a:solidFill>
                  </a:tcPr>
                </a:tc>
                <a:tc>
                  <a:txBody>
                    <a:bodyPr/>
                    <a:lstStyle/>
                    <a:p>
                      <a:pPr algn="l" fontAlgn="b"/>
                      <a:r>
                        <a:rPr lang="en-US" sz="1100" b="1" i="0" u="sng" strike="noStrike">
                          <a:solidFill>
                            <a:srgbClr val="FFFFFF"/>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362360813"/>
                  </a:ext>
                </a:extLst>
              </a:tr>
              <a:tr h="180975">
                <a:tc>
                  <a:txBody>
                    <a:bodyPr/>
                    <a:lstStyle/>
                    <a:p>
                      <a:pPr algn="l" fontAlgn="b"/>
                      <a:r>
                        <a:rPr lang="en-US" sz="1100" b="1" i="0" u="none" strike="noStrike">
                          <a:solidFill>
                            <a:srgbClr val="FFFFFF"/>
                          </a:solidFill>
                          <a:effectLst/>
                          <a:latin typeface="Calibri" panose="020F0502020204030204" pitchFamily="34" charset="0"/>
                        </a:rPr>
                        <a:t>Expenses</a:t>
                      </a:r>
                    </a:p>
                  </a:txBody>
                  <a:tcPr marL="0" marR="0" marT="0" marB="0" anchor="b">
                    <a:lnL>
                      <a:noFill/>
                    </a:lnL>
                    <a:lnR>
                      <a:noFill/>
                    </a:lnR>
                    <a:lnT>
                      <a:noFill/>
                    </a:lnT>
                    <a:lnB>
                      <a:noFill/>
                    </a:lnB>
                    <a:solidFill>
                      <a:srgbClr val="A6A6A6"/>
                    </a:solidFill>
                  </a:tcPr>
                </a:tc>
                <a:tc>
                  <a:txBody>
                    <a:bodyPr/>
                    <a:lstStyle/>
                    <a:p>
                      <a:pPr algn="r" fontAlgn="b"/>
                      <a:r>
                        <a:rPr lang="en-US" sz="1000" b="1" i="0" u="none" strike="noStrike">
                          <a:solidFill>
                            <a:srgbClr val="FFFFFF"/>
                          </a:solidFill>
                          <a:effectLst/>
                          <a:latin typeface="Arial" panose="020B0604020202020204" pitchFamily="34" charset="0"/>
                        </a:rPr>
                        <a:t>$1,564,072</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203764"/>
                    </a:solidFill>
                  </a:tcPr>
                </a:tc>
                <a:extLst>
                  <a:ext uri="{0D108BD9-81ED-4DB2-BD59-A6C34878D82A}">
                    <a16:rowId xmlns:a16="http://schemas.microsoft.com/office/drawing/2014/main" val="2584724950"/>
                  </a:ext>
                </a:extLst>
              </a:tr>
              <a:tr h="180975">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A6A6A6"/>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2747078183"/>
                  </a:ext>
                </a:extLst>
              </a:tr>
              <a:tr h="180975">
                <a:tc>
                  <a:txBody>
                    <a:bodyPr/>
                    <a:lstStyle/>
                    <a:p>
                      <a:pPr algn="l" fontAlgn="b"/>
                      <a:r>
                        <a:rPr lang="en-US" sz="1100" b="1" i="0" u="none" strike="noStrike">
                          <a:solidFill>
                            <a:srgbClr val="FFFFFF"/>
                          </a:solidFill>
                          <a:effectLst/>
                          <a:latin typeface="Calibri" panose="020F0502020204030204" pitchFamily="34" charset="0"/>
                        </a:rPr>
                        <a:t>NOI</a:t>
                      </a:r>
                    </a:p>
                  </a:txBody>
                  <a:tcPr marL="0" marR="0" marT="0" marB="0" anchor="b">
                    <a:lnL>
                      <a:noFill/>
                    </a:lnL>
                    <a:lnR>
                      <a:noFill/>
                    </a:lnR>
                    <a:lnT>
                      <a:noFill/>
                    </a:lnT>
                    <a:lnB>
                      <a:noFill/>
                    </a:lnB>
                    <a:solidFill>
                      <a:srgbClr val="A6A6A6"/>
                    </a:solidFill>
                  </a:tcPr>
                </a:tc>
                <a:tc>
                  <a:txBody>
                    <a:bodyPr/>
                    <a:lstStyle/>
                    <a:p>
                      <a:pPr algn="r" fontAlgn="b"/>
                      <a:r>
                        <a:rPr lang="en-US" sz="1100" b="1" i="0" u="none" strike="noStrike">
                          <a:solidFill>
                            <a:srgbClr val="FFFFFF"/>
                          </a:solidFill>
                          <a:effectLst/>
                          <a:latin typeface="Calibri" panose="020F0502020204030204" pitchFamily="34" charset="0"/>
                        </a:rPr>
                        <a:t>$1,018,146</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3095600894"/>
                  </a:ext>
                </a:extLst>
              </a:tr>
              <a:tr h="180975">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A6A6A6"/>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1410759466"/>
                  </a:ext>
                </a:extLst>
              </a:tr>
              <a:tr h="180975">
                <a:tc>
                  <a:txBody>
                    <a:bodyPr/>
                    <a:lstStyle/>
                    <a:p>
                      <a:pPr algn="l" fontAlgn="b"/>
                      <a:r>
                        <a:rPr lang="en-US" sz="1100" b="1" i="0" u="none" strike="noStrike">
                          <a:solidFill>
                            <a:srgbClr val="FFFFFF"/>
                          </a:solidFill>
                          <a:effectLst/>
                          <a:latin typeface="Calibri" panose="020F0502020204030204" pitchFamily="34" charset="0"/>
                        </a:rPr>
                        <a:t>Debt</a:t>
                      </a:r>
                    </a:p>
                  </a:txBody>
                  <a:tcPr marL="0" marR="0" marT="0" marB="0" anchor="b">
                    <a:lnL>
                      <a:noFill/>
                    </a:lnL>
                    <a:lnR>
                      <a:noFill/>
                    </a:lnR>
                    <a:lnT>
                      <a:noFill/>
                    </a:lnT>
                    <a:lnB>
                      <a:noFill/>
                    </a:lnB>
                    <a:solidFill>
                      <a:srgbClr val="A6A6A6"/>
                    </a:solidFill>
                  </a:tcPr>
                </a:tc>
                <a:tc>
                  <a:txBody>
                    <a:bodyPr/>
                    <a:lstStyle/>
                    <a:p>
                      <a:pPr algn="r" fontAlgn="b"/>
                      <a:r>
                        <a:rPr lang="en-US" sz="1100" b="1" i="0" u="none" strike="noStrike">
                          <a:solidFill>
                            <a:srgbClr val="FFFFFF"/>
                          </a:solidFill>
                          <a:effectLst/>
                          <a:latin typeface="Calibri" panose="020F0502020204030204" pitchFamily="34" charset="0"/>
                        </a:rPr>
                        <a:t>$359,619</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1788442948"/>
                  </a:ext>
                </a:extLst>
              </a:tr>
              <a:tr h="180975">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A6A6A6"/>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3463401204"/>
                  </a:ext>
                </a:extLst>
              </a:tr>
              <a:tr h="180975">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A6A6A6"/>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3603954874"/>
                  </a:ext>
                </a:extLst>
              </a:tr>
              <a:tr h="180975">
                <a:tc>
                  <a:txBody>
                    <a:bodyPr/>
                    <a:lstStyle/>
                    <a:p>
                      <a:pPr algn="l" fontAlgn="b"/>
                      <a:r>
                        <a:rPr lang="en-US" sz="1100" b="1" i="0" u="none" strike="noStrike">
                          <a:solidFill>
                            <a:srgbClr val="FFFFFF"/>
                          </a:solidFill>
                          <a:effectLst/>
                          <a:latin typeface="Calibri" panose="020F0502020204030204" pitchFamily="34" charset="0"/>
                        </a:rPr>
                        <a:t>Cash Flow</a:t>
                      </a:r>
                    </a:p>
                  </a:txBody>
                  <a:tcPr marL="0" marR="0" marT="0" marB="0" anchor="b">
                    <a:lnL>
                      <a:noFill/>
                    </a:lnL>
                    <a:lnR>
                      <a:noFill/>
                    </a:lnR>
                    <a:lnT>
                      <a:noFill/>
                    </a:lnT>
                    <a:lnB>
                      <a:noFill/>
                    </a:lnB>
                    <a:solidFill>
                      <a:srgbClr val="A6A6A6"/>
                    </a:solidFill>
                  </a:tcPr>
                </a:tc>
                <a:tc>
                  <a:txBody>
                    <a:bodyPr/>
                    <a:lstStyle/>
                    <a:p>
                      <a:pPr algn="r" fontAlgn="b"/>
                      <a:r>
                        <a:rPr lang="en-US" sz="1100" b="1" i="0" u="none" strike="noStrike" dirty="0">
                          <a:solidFill>
                            <a:srgbClr val="FFFFFF"/>
                          </a:solidFill>
                          <a:effectLst/>
                          <a:latin typeface="Calibri" panose="020F0502020204030204" pitchFamily="34" charset="0"/>
                        </a:rPr>
                        <a:t>$658,527</a:t>
                      </a:r>
                    </a:p>
                  </a:txBody>
                  <a:tcPr marL="0" marR="0" marT="0" marB="0" anchor="b">
                    <a:lnL>
                      <a:noFill/>
                    </a:lnL>
                    <a:lnR>
                      <a:noFill/>
                    </a:lnR>
                    <a:lnT>
                      <a:noFill/>
                    </a:lnT>
                    <a:lnB>
                      <a:noFill/>
                    </a:lnB>
                    <a:solidFill>
                      <a:srgbClr val="203764"/>
                    </a:solidFill>
                  </a:tcPr>
                </a:tc>
                <a:extLst>
                  <a:ext uri="{0D108BD9-81ED-4DB2-BD59-A6C34878D82A}">
                    <a16:rowId xmlns:a16="http://schemas.microsoft.com/office/drawing/2014/main" val="2475576395"/>
                  </a:ext>
                </a:extLst>
              </a:tr>
            </a:tbl>
          </a:graphicData>
        </a:graphic>
      </p:graphicFrame>
    </p:spTree>
    <p:extLst>
      <p:ext uri="{BB962C8B-B14F-4D97-AF65-F5344CB8AC3E}">
        <p14:creationId xmlns:p14="http://schemas.microsoft.com/office/powerpoint/2010/main" val="234504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9A1E40-E192-4B41-A4C8-659C5E99819C}"/>
              </a:ext>
            </a:extLst>
          </p:cNvPr>
          <p:cNvSpPr/>
          <p:nvPr/>
        </p:nvSpPr>
        <p:spPr>
          <a:xfrm>
            <a:off x="5130441" y="3464335"/>
            <a:ext cx="1549244" cy="1653005"/>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81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33AA04-25B3-454A-9CE9-0FA854E7947F}"/>
              </a:ext>
            </a:extLst>
          </p:cNvPr>
          <p:cNvSpPr>
            <a:spLocks noGrp="1"/>
          </p:cNvSpPr>
          <p:nvPr>
            <p:ph type="title"/>
          </p:nvPr>
        </p:nvSpPr>
        <p:spPr>
          <a:xfrm>
            <a:off x="261425" y="161144"/>
            <a:ext cx="10515600" cy="1325563"/>
          </a:xfrm>
        </p:spPr>
        <p:txBody>
          <a:bodyPr/>
          <a:lstStyle/>
          <a:p>
            <a:r>
              <a:rPr lang="en-US" dirty="0">
                <a:solidFill>
                  <a:schemeClr val="accent6">
                    <a:lumMod val="75000"/>
                  </a:schemeClr>
                </a:solidFill>
              </a:rPr>
              <a:t>Stabilized Underwriting Comparison</a:t>
            </a:r>
          </a:p>
        </p:txBody>
      </p:sp>
      <p:cxnSp>
        <p:nvCxnSpPr>
          <p:cNvPr id="14" name="Straight Connector 13">
            <a:extLst>
              <a:ext uri="{FF2B5EF4-FFF2-40B4-BE49-F238E27FC236}">
                <a16:creationId xmlns:a16="http://schemas.microsoft.com/office/drawing/2014/main" id="{E4542FC4-2503-4079-8A3E-2CB2CE554503}"/>
              </a:ext>
            </a:extLst>
          </p:cNvPr>
          <p:cNvCxnSpPr/>
          <p:nvPr/>
        </p:nvCxnSpPr>
        <p:spPr>
          <a:xfrm>
            <a:off x="443132" y="309489"/>
            <a:ext cx="11310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AC2D92-DD0D-466B-B927-B9A4599072C2}"/>
              </a:ext>
            </a:extLst>
          </p:cNvPr>
          <p:cNvSpPr txBox="1"/>
          <p:nvPr/>
        </p:nvSpPr>
        <p:spPr>
          <a:xfrm>
            <a:off x="611944" y="1173388"/>
            <a:ext cx="8426547" cy="1200329"/>
          </a:xfrm>
          <a:prstGeom prst="rect">
            <a:avLst/>
          </a:prstGeom>
          <a:noFill/>
        </p:spPr>
        <p:txBody>
          <a:bodyPr wrap="square" rtlCol="0">
            <a:spAutoFit/>
          </a:bodyPr>
          <a:lstStyle/>
          <a:p>
            <a:r>
              <a:rPr lang="en-US" dirty="0">
                <a:solidFill>
                  <a:schemeClr val="tx2"/>
                </a:solidFill>
              </a:rPr>
              <a:t>To evaluate Home2 Suite operations, sponsor will leverage its experience in similarly situated properties such as those previously underwritten. TTM 2019 Summary as listed below. As stated due to COVID is operating at a negative deficit. By 2023 we expect to be back at 2019 TTM numbers. (See addendums)</a:t>
            </a:r>
          </a:p>
        </p:txBody>
      </p:sp>
      <p:graphicFrame>
        <p:nvGraphicFramePr>
          <p:cNvPr id="11" name="Object 10">
            <a:extLst>
              <a:ext uri="{FF2B5EF4-FFF2-40B4-BE49-F238E27FC236}">
                <a16:creationId xmlns:a16="http://schemas.microsoft.com/office/drawing/2014/main" id="{5F64D971-2DEF-4799-9AF1-0DAC4E70108E}"/>
              </a:ext>
            </a:extLst>
          </p:cNvPr>
          <p:cNvGraphicFramePr>
            <a:graphicFrameLocks noChangeAspect="1"/>
          </p:cNvGraphicFramePr>
          <p:nvPr>
            <p:extLst>
              <p:ext uri="{D42A27DB-BD31-4B8C-83A1-F6EECF244321}">
                <p14:modId xmlns:p14="http://schemas.microsoft.com/office/powerpoint/2010/main" val="737722119"/>
              </p:ext>
            </p:extLst>
          </p:nvPr>
        </p:nvGraphicFramePr>
        <p:xfrm>
          <a:off x="1747891" y="2733675"/>
          <a:ext cx="6851650" cy="2438400"/>
        </p:xfrm>
        <a:graphic>
          <a:graphicData uri="http://schemas.openxmlformats.org/presentationml/2006/ole">
            <mc:AlternateContent xmlns:mc="http://schemas.openxmlformats.org/markup-compatibility/2006">
              <mc:Choice xmlns:v="urn:schemas-microsoft-com:vml" Requires="v">
                <p:oleObj spid="_x0000_s6149" name="Worksheet" r:id="rId3" imgW="6851588" imgH="2438356" progId="Excel.Sheet.8">
                  <p:embed/>
                </p:oleObj>
              </mc:Choice>
              <mc:Fallback>
                <p:oleObj name="Worksheet" r:id="rId3" imgW="6851588" imgH="2438356" progId="Excel.Sheet.8">
                  <p:embed/>
                  <p:pic>
                    <p:nvPicPr>
                      <p:cNvPr id="11" name="Object 10">
                        <a:extLst>
                          <a:ext uri="{FF2B5EF4-FFF2-40B4-BE49-F238E27FC236}">
                            <a16:creationId xmlns:a16="http://schemas.microsoft.com/office/drawing/2014/main" id="{5F64D971-2DEF-4799-9AF1-0DAC4E70108E}"/>
                          </a:ext>
                        </a:extLst>
                      </p:cNvPr>
                      <p:cNvPicPr/>
                      <p:nvPr/>
                    </p:nvPicPr>
                    <p:blipFill>
                      <a:blip r:embed="rId4"/>
                      <a:stretch>
                        <a:fillRect/>
                      </a:stretch>
                    </p:blipFill>
                    <p:spPr>
                      <a:xfrm>
                        <a:off x="1747891" y="2733675"/>
                        <a:ext cx="6851650" cy="24384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F376E841-8B23-475D-A8BC-90B33B61C33F}"/>
              </a:ext>
            </a:extLst>
          </p:cNvPr>
          <p:cNvSpPr/>
          <p:nvPr/>
        </p:nvSpPr>
        <p:spPr>
          <a:xfrm>
            <a:off x="611944" y="2734138"/>
            <a:ext cx="926511" cy="2405062"/>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Year</a:t>
            </a:r>
          </a:p>
        </p:txBody>
      </p:sp>
    </p:spTree>
    <p:extLst>
      <p:ext uri="{BB962C8B-B14F-4D97-AF65-F5344CB8AC3E}">
        <p14:creationId xmlns:p14="http://schemas.microsoft.com/office/powerpoint/2010/main" val="10413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2B-3D45-4BE9-92C5-369DA673987C}"/>
              </a:ext>
            </a:extLst>
          </p:cNvPr>
          <p:cNvSpPr>
            <a:spLocks noGrp="1"/>
          </p:cNvSpPr>
          <p:nvPr>
            <p:ph type="title"/>
          </p:nvPr>
        </p:nvSpPr>
        <p:spPr>
          <a:xfrm>
            <a:off x="178777" y="444777"/>
            <a:ext cx="10515600" cy="1325563"/>
          </a:xfrm>
        </p:spPr>
        <p:txBody>
          <a:bodyPr/>
          <a:lstStyle/>
          <a:p>
            <a:r>
              <a:rPr lang="en-US" dirty="0">
                <a:solidFill>
                  <a:schemeClr val="accent6">
                    <a:lumMod val="75000"/>
                  </a:schemeClr>
                </a:solidFill>
              </a:rPr>
              <a:t>Investments Terms</a:t>
            </a:r>
          </a:p>
        </p:txBody>
      </p:sp>
      <p:sp>
        <p:nvSpPr>
          <p:cNvPr id="9" name="Rectangle 8">
            <a:extLst>
              <a:ext uri="{FF2B5EF4-FFF2-40B4-BE49-F238E27FC236}">
                <a16:creationId xmlns:a16="http://schemas.microsoft.com/office/drawing/2014/main" id="{78848158-CF8A-4126-8046-D19803B02D89}"/>
              </a:ext>
            </a:extLst>
          </p:cNvPr>
          <p:cNvSpPr/>
          <p:nvPr/>
        </p:nvSpPr>
        <p:spPr>
          <a:xfrm>
            <a:off x="219540" y="1456441"/>
            <a:ext cx="2189286" cy="308226"/>
          </a:xfrm>
          <a:prstGeom prst="rect">
            <a:avLst/>
          </a:prstGeom>
        </p:spPr>
        <p:txBody>
          <a:bodyPr wrap="square">
            <a:spAutoFit/>
          </a:bodyPr>
          <a:lstStyle/>
          <a:p>
            <a:pPr marL="457200" marR="0">
              <a:lnSpc>
                <a:spcPts val="1405"/>
              </a:lnSpc>
              <a:spcBef>
                <a:spcPts val="0"/>
              </a:spcBef>
              <a:spcAft>
                <a:spcPts val="0"/>
              </a:spcAft>
            </a:pPr>
            <a:r>
              <a:rPr lang="en-US" sz="2400" spc="60" dirty="0">
                <a:solidFill>
                  <a:schemeClr val="tx2"/>
                </a:solidFill>
                <a:ea typeface="Lucida Sans" panose="020B0602030504020204" pitchFamily="34" charset="0"/>
                <a:cs typeface="Lucida Sans" panose="020B0602030504020204" pitchFamily="34" charset="0"/>
              </a:rPr>
              <a:t>Deal Terms</a:t>
            </a:r>
            <a:endParaRPr lang="en-US" sz="2400" dirty="0">
              <a:solidFill>
                <a:schemeClr val="tx2"/>
              </a:solidFill>
              <a:ea typeface="Lucida Sans" panose="020B0602030504020204" pitchFamily="34" charset="0"/>
              <a:cs typeface="Lucida Sans" panose="020B0602030504020204" pitchFamily="34" charset="0"/>
            </a:endParaRPr>
          </a:p>
        </p:txBody>
      </p:sp>
      <p:cxnSp>
        <p:nvCxnSpPr>
          <p:cNvPr id="11" name="Straight Connector 10">
            <a:extLst>
              <a:ext uri="{FF2B5EF4-FFF2-40B4-BE49-F238E27FC236}">
                <a16:creationId xmlns:a16="http://schemas.microsoft.com/office/drawing/2014/main" id="{2B1D5644-377D-41AA-A429-7FD0D9946CC2}"/>
              </a:ext>
            </a:extLst>
          </p:cNvPr>
          <p:cNvCxnSpPr>
            <a:cxnSpLocks/>
          </p:cNvCxnSpPr>
          <p:nvPr/>
        </p:nvCxnSpPr>
        <p:spPr>
          <a:xfrm flipV="1">
            <a:off x="290146" y="621207"/>
            <a:ext cx="11368454" cy="139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673ADBF-5B33-4C30-847F-42A11DAFCBB9}"/>
              </a:ext>
            </a:extLst>
          </p:cNvPr>
          <p:cNvGraphicFramePr>
            <a:graphicFrameLocks noGrp="1"/>
          </p:cNvGraphicFramePr>
          <p:nvPr>
            <p:extLst>
              <p:ext uri="{D42A27DB-BD31-4B8C-83A1-F6EECF244321}">
                <p14:modId xmlns:p14="http://schemas.microsoft.com/office/powerpoint/2010/main" val="1061846289"/>
              </p:ext>
            </p:extLst>
          </p:nvPr>
        </p:nvGraphicFramePr>
        <p:xfrm>
          <a:off x="735134" y="1859301"/>
          <a:ext cx="4733254" cy="1489754"/>
        </p:xfrm>
        <a:graphic>
          <a:graphicData uri="http://schemas.openxmlformats.org/drawingml/2006/table">
            <a:tbl>
              <a:tblPr/>
              <a:tblGrid>
                <a:gridCol w="2027067">
                  <a:extLst>
                    <a:ext uri="{9D8B030D-6E8A-4147-A177-3AD203B41FA5}">
                      <a16:colId xmlns:a16="http://schemas.microsoft.com/office/drawing/2014/main" val="1560738322"/>
                    </a:ext>
                  </a:extLst>
                </a:gridCol>
                <a:gridCol w="2706187">
                  <a:extLst>
                    <a:ext uri="{9D8B030D-6E8A-4147-A177-3AD203B41FA5}">
                      <a16:colId xmlns:a16="http://schemas.microsoft.com/office/drawing/2014/main" val="3345067345"/>
                    </a:ext>
                  </a:extLst>
                </a:gridCol>
              </a:tblGrid>
              <a:tr h="294258">
                <a:tc>
                  <a:txBody>
                    <a:bodyPr/>
                    <a:lstStyle/>
                    <a:p>
                      <a:pPr algn="l" fontAlgn="b"/>
                      <a:r>
                        <a:rPr lang="en-US" sz="1400" b="0" i="0" u="none" strike="noStrike" dirty="0">
                          <a:solidFill>
                            <a:schemeClr val="tx1"/>
                          </a:solidFill>
                          <a:effectLst/>
                          <a:latin typeface="+mn-lt"/>
                        </a:rPr>
                        <a:t>Investment</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$962,500</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44024959"/>
                  </a:ext>
                </a:extLst>
              </a:tr>
              <a:tr h="294258">
                <a:tc>
                  <a:txBody>
                    <a:bodyPr/>
                    <a:lstStyle/>
                    <a:p>
                      <a:pPr algn="l" fontAlgn="b"/>
                      <a:r>
                        <a:rPr lang="en-US" sz="1400" b="0" i="0" u="none" strike="noStrike" dirty="0">
                          <a:solidFill>
                            <a:schemeClr val="tx1"/>
                          </a:solidFill>
                          <a:effectLst/>
                          <a:latin typeface="+mn-lt"/>
                        </a:rPr>
                        <a:t>Hotel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3.0%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72184384"/>
                  </a:ext>
                </a:extLst>
              </a:tr>
              <a:tr h="303490">
                <a:tc>
                  <a:txBody>
                    <a:bodyPr/>
                    <a:lstStyle/>
                    <a:p>
                      <a:pPr algn="l" fontAlgn="b"/>
                      <a:r>
                        <a:rPr lang="en-US" sz="1400" b="0" i="0" u="none" strike="noStrike" dirty="0">
                          <a:solidFill>
                            <a:schemeClr val="tx1"/>
                          </a:solidFill>
                          <a:effectLst/>
                          <a:latin typeface="+mn-lt"/>
                        </a:rPr>
                        <a:t>Hotel Incentive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10% of NOI excess of Budget</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99061469"/>
                  </a:ext>
                </a:extLst>
              </a:tr>
              <a:tr h="303490">
                <a:tc>
                  <a:txBody>
                    <a:bodyPr/>
                    <a:lstStyle/>
                    <a:p>
                      <a:pPr algn="l" fontAlgn="b"/>
                      <a:r>
                        <a:rPr lang="en-US" sz="1400" b="0" i="0" u="none" strike="noStrike" dirty="0">
                          <a:solidFill>
                            <a:schemeClr val="tx1"/>
                          </a:solidFill>
                          <a:effectLst/>
                          <a:latin typeface="+mn-lt"/>
                        </a:rPr>
                        <a:t>Acquisition</a:t>
                      </a:r>
                      <a:r>
                        <a:rPr lang="en-US" sz="1400" b="0" i="0" u="none" strike="noStrike" baseline="0" dirty="0">
                          <a:solidFill>
                            <a:schemeClr val="tx1"/>
                          </a:solidFill>
                          <a:effectLst/>
                          <a:latin typeface="+mn-lt"/>
                        </a:rPr>
                        <a:t> Fee</a:t>
                      </a:r>
                      <a:endParaRPr lang="en-US" sz="1400" b="0" i="0" u="none" strike="noStrike" dirty="0">
                        <a:solidFill>
                          <a:schemeClr val="tx1"/>
                        </a:solidFill>
                        <a:effectLst/>
                        <a:latin typeface="+mn-lt"/>
                      </a:endParaRP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1.5% of Purchase</a:t>
                      </a:r>
                      <a:r>
                        <a:rPr lang="en-US" sz="1400" b="1" i="0" u="none" strike="noStrike" baseline="0" dirty="0">
                          <a:solidFill>
                            <a:schemeClr val="tx1"/>
                          </a:solidFill>
                          <a:effectLst/>
                          <a:latin typeface="Calibri" panose="020F0502020204030204" pitchFamily="34" charset="0"/>
                        </a:rPr>
                        <a:t> Price</a:t>
                      </a:r>
                      <a:endParaRPr lang="en-US" sz="1400" b="1" i="0" u="none" strike="noStrike" dirty="0">
                        <a:solidFill>
                          <a:schemeClr val="tx1"/>
                        </a:solidFill>
                        <a:effectLst/>
                        <a:latin typeface="Calibri" panose="020F0502020204030204" pitchFamily="34" charset="0"/>
                      </a:endParaRP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57861372"/>
                  </a:ext>
                </a:extLst>
              </a:tr>
              <a:tr h="294258">
                <a:tc>
                  <a:txBody>
                    <a:bodyPr/>
                    <a:lstStyle/>
                    <a:p>
                      <a:pPr algn="l" fontAlgn="b"/>
                      <a:r>
                        <a:rPr lang="en-US" sz="1400" b="0" i="0" u="none" strike="noStrike" dirty="0">
                          <a:solidFill>
                            <a:schemeClr val="tx1"/>
                          </a:solidFill>
                          <a:effectLst/>
                          <a:latin typeface="+mn-lt"/>
                        </a:rPr>
                        <a:t>Asset Mgmt. Fee</a:t>
                      </a:r>
                    </a:p>
                  </a:txBody>
                  <a:tcPr marL="0" marR="0" marT="0" marB="0" anchor="b">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Calibri" panose="020F0502020204030204" pitchFamily="34" charset="0"/>
                        </a:rPr>
                        <a:t>1% of Total Revenues</a:t>
                      </a:r>
                    </a:p>
                  </a:txBody>
                  <a:tcPr marL="0" marR="0" marT="0" marB="0" anchor="b">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6937303"/>
                  </a:ext>
                </a:extLst>
              </a:tr>
            </a:tbl>
          </a:graphicData>
        </a:graphic>
      </p:graphicFrame>
      <p:sp>
        <p:nvSpPr>
          <p:cNvPr id="12" name="Rectangle 11">
            <a:extLst>
              <a:ext uri="{FF2B5EF4-FFF2-40B4-BE49-F238E27FC236}">
                <a16:creationId xmlns:a16="http://schemas.microsoft.com/office/drawing/2014/main" id="{92E50EE1-4126-49A5-B756-63632AD868B4}"/>
              </a:ext>
            </a:extLst>
          </p:cNvPr>
          <p:cNvSpPr/>
          <p:nvPr/>
        </p:nvSpPr>
        <p:spPr>
          <a:xfrm>
            <a:off x="112302" y="3620336"/>
            <a:ext cx="3143040" cy="271869"/>
          </a:xfrm>
          <a:prstGeom prst="rect">
            <a:avLst/>
          </a:prstGeom>
        </p:spPr>
        <p:txBody>
          <a:bodyPr wrap="none">
            <a:spAutoFit/>
          </a:bodyPr>
          <a:lstStyle/>
          <a:p>
            <a:pPr marL="457200" marR="0">
              <a:lnSpc>
                <a:spcPts val="1405"/>
              </a:lnSpc>
              <a:spcBef>
                <a:spcPts val="0"/>
              </a:spcBef>
              <a:spcAft>
                <a:spcPts val="0"/>
              </a:spcAft>
            </a:pPr>
            <a:r>
              <a:rPr lang="en-US" spc="60" dirty="0">
                <a:solidFill>
                  <a:schemeClr val="tx2"/>
                </a:solidFill>
                <a:ea typeface="Lucida Sans" panose="020B0602030504020204" pitchFamily="34" charset="0"/>
                <a:cs typeface="Lucida Sans" panose="020B0602030504020204" pitchFamily="34" charset="0"/>
              </a:rPr>
              <a:t>Project </a:t>
            </a:r>
            <a:r>
              <a:rPr lang="en-US" spc="60" dirty="0" err="1">
                <a:solidFill>
                  <a:schemeClr val="tx2"/>
                </a:solidFill>
                <a:ea typeface="Lucida Sans" panose="020B0602030504020204" pitchFamily="34" charset="0"/>
                <a:cs typeface="Lucida Sans" panose="020B0602030504020204" pitchFamily="34" charset="0"/>
              </a:rPr>
              <a:t>Cashflow</a:t>
            </a:r>
            <a:r>
              <a:rPr lang="en-US" spc="60" dirty="0">
                <a:solidFill>
                  <a:schemeClr val="tx2"/>
                </a:solidFill>
                <a:ea typeface="Lucida Sans" panose="020B0602030504020204" pitchFamily="34" charset="0"/>
                <a:cs typeface="Lucida Sans" panose="020B0602030504020204" pitchFamily="34" charset="0"/>
              </a:rPr>
              <a:t>   5 year</a:t>
            </a:r>
            <a:endParaRPr lang="en-US" dirty="0">
              <a:solidFill>
                <a:schemeClr val="tx2"/>
              </a:solidFill>
              <a:ea typeface="Lucida Sans" panose="020B0602030504020204" pitchFamily="34" charset="0"/>
              <a:cs typeface="Lucida Sans" panose="020B06020305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35539293"/>
              </p:ext>
            </p:extLst>
          </p:nvPr>
        </p:nvGraphicFramePr>
        <p:xfrm>
          <a:off x="658821" y="3892208"/>
          <a:ext cx="10461645" cy="2882749"/>
        </p:xfrm>
        <a:graphic>
          <a:graphicData uri="http://schemas.openxmlformats.org/drawingml/2006/table">
            <a:tbl>
              <a:tblPr/>
              <a:tblGrid>
                <a:gridCol w="2085861">
                  <a:extLst>
                    <a:ext uri="{9D8B030D-6E8A-4147-A177-3AD203B41FA5}">
                      <a16:colId xmlns:a16="http://schemas.microsoft.com/office/drawing/2014/main" val="1787054995"/>
                    </a:ext>
                  </a:extLst>
                </a:gridCol>
                <a:gridCol w="1309727">
                  <a:extLst>
                    <a:ext uri="{9D8B030D-6E8A-4147-A177-3AD203B41FA5}">
                      <a16:colId xmlns:a16="http://schemas.microsoft.com/office/drawing/2014/main" val="327921129"/>
                    </a:ext>
                  </a:extLst>
                </a:gridCol>
                <a:gridCol w="1067185">
                  <a:extLst>
                    <a:ext uri="{9D8B030D-6E8A-4147-A177-3AD203B41FA5}">
                      <a16:colId xmlns:a16="http://schemas.microsoft.com/office/drawing/2014/main" val="2808458597"/>
                    </a:ext>
                  </a:extLst>
                </a:gridCol>
                <a:gridCol w="1228879">
                  <a:extLst>
                    <a:ext uri="{9D8B030D-6E8A-4147-A177-3AD203B41FA5}">
                      <a16:colId xmlns:a16="http://schemas.microsoft.com/office/drawing/2014/main" val="2090890698"/>
                    </a:ext>
                  </a:extLst>
                </a:gridCol>
                <a:gridCol w="1148032">
                  <a:extLst>
                    <a:ext uri="{9D8B030D-6E8A-4147-A177-3AD203B41FA5}">
                      <a16:colId xmlns:a16="http://schemas.microsoft.com/office/drawing/2014/main" val="3583778645"/>
                    </a:ext>
                  </a:extLst>
                </a:gridCol>
                <a:gridCol w="1309727">
                  <a:extLst>
                    <a:ext uri="{9D8B030D-6E8A-4147-A177-3AD203B41FA5}">
                      <a16:colId xmlns:a16="http://schemas.microsoft.com/office/drawing/2014/main" val="3360335180"/>
                    </a:ext>
                  </a:extLst>
                </a:gridCol>
                <a:gridCol w="1067185">
                  <a:extLst>
                    <a:ext uri="{9D8B030D-6E8A-4147-A177-3AD203B41FA5}">
                      <a16:colId xmlns:a16="http://schemas.microsoft.com/office/drawing/2014/main" val="2036099173"/>
                    </a:ext>
                  </a:extLst>
                </a:gridCol>
                <a:gridCol w="1245049">
                  <a:extLst>
                    <a:ext uri="{9D8B030D-6E8A-4147-A177-3AD203B41FA5}">
                      <a16:colId xmlns:a16="http://schemas.microsoft.com/office/drawing/2014/main" val="2300091043"/>
                    </a:ext>
                  </a:extLst>
                </a:gridCol>
              </a:tblGrid>
              <a:tr h="152552">
                <a:tc>
                  <a:txBody>
                    <a:bodyPr/>
                    <a:lstStyle/>
                    <a:p>
                      <a:pPr algn="l" fontAlgn="b"/>
                      <a:r>
                        <a:rPr lang="en-US" sz="1100" b="1" i="1" u="none" strike="noStrike" dirty="0">
                          <a:solidFill>
                            <a:srgbClr val="FFFFFF"/>
                          </a:solidFill>
                          <a:effectLst/>
                          <a:latin typeface="Cambria" panose="02040503050406030204" pitchFamily="18" charset="0"/>
                        </a:rPr>
                        <a:t>Project </a:t>
                      </a:r>
                      <a:r>
                        <a:rPr lang="en-US" sz="1100" b="1" i="1" u="none" strike="noStrike" dirty="0" err="1">
                          <a:solidFill>
                            <a:srgbClr val="FFFFFF"/>
                          </a:solidFill>
                          <a:effectLst/>
                          <a:latin typeface="Cambria" panose="02040503050406030204" pitchFamily="18" charset="0"/>
                        </a:rPr>
                        <a:t>Cashflow</a:t>
                      </a:r>
                      <a:endParaRPr lang="en-US" sz="1100" b="1" i="1" u="none" strike="noStrike" dirty="0">
                        <a:solidFill>
                          <a:srgbClr val="FFFFFF"/>
                        </a:solidFill>
                        <a:effectLst/>
                        <a:latin typeface="Cambria" panose="02040503050406030204" pitchFamily="18" charset="0"/>
                      </a:endParaRP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06027867"/>
                  </a:ext>
                </a:extLst>
              </a:tr>
              <a:tr h="437497">
                <a:tc>
                  <a:txBody>
                    <a:bodyPr/>
                    <a:lstStyle/>
                    <a:p>
                      <a:pPr algn="r" fontAlgn="b"/>
                      <a:r>
                        <a:rPr lang="en-US" sz="1100" b="1" i="1"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FFFFFF"/>
                          </a:solidFill>
                          <a:effectLst/>
                          <a:latin typeface="Cambria" panose="02040503050406030204" pitchFamily="18" charset="0"/>
                        </a:rPr>
                        <a:t>Close</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dirty="0">
                          <a:solidFill>
                            <a:srgbClr val="FFFFFF"/>
                          </a:solidFill>
                          <a:effectLst/>
                          <a:latin typeface="Cambria" panose="02040503050406030204" pitchFamily="18" charset="0"/>
                        </a:rPr>
                        <a:t>Year 1</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2</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3</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4</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Year 5</a:t>
                      </a:r>
                    </a:p>
                  </a:txBody>
                  <a:tcPr marL="0" marR="0" marT="0" marB="0" anchor="b">
                    <a:lnL>
                      <a:noFill/>
                    </a:lnL>
                    <a:lnR>
                      <a:noFill/>
                    </a:lnR>
                    <a:lnT>
                      <a:noFill/>
                    </a:lnT>
                    <a:lnB>
                      <a:noFill/>
                    </a:lnB>
                    <a:solidFill>
                      <a:srgbClr val="1F497D"/>
                    </a:solidFill>
                  </a:tcPr>
                </a:tc>
                <a:tc>
                  <a:txBody>
                    <a:bodyPr/>
                    <a:lstStyle/>
                    <a:p>
                      <a:pPr algn="r" fontAlgn="b"/>
                      <a:r>
                        <a:rPr lang="en-US" sz="1100" b="1" i="1" u="none" strike="noStrike">
                          <a:solidFill>
                            <a:srgbClr val="FFFFFF"/>
                          </a:solidFill>
                          <a:effectLst/>
                          <a:latin typeface="Cambria" panose="02040503050406030204" pitchFamily="18" charset="0"/>
                        </a:rPr>
                        <a:t>Total Funds</a:t>
                      </a:r>
                    </a:p>
                  </a:txBody>
                  <a:tcPr marL="0" marR="0" marT="0" marB="0" anchor="b">
                    <a:lnL>
                      <a:noFill/>
                    </a:lnL>
                    <a:lnR>
                      <a:noFill/>
                    </a:lnR>
                    <a:lnT>
                      <a:noFill/>
                    </a:lnT>
                    <a:lnB>
                      <a:noFill/>
                    </a:lnB>
                    <a:solidFill>
                      <a:srgbClr val="1F497D"/>
                    </a:solidFill>
                  </a:tcPr>
                </a:tc>
                <a:extLst>
                  <a:ext uri="{0D108BD9-81ED-4DB2-BD59-A6C34878D82A}">
                    <a16:rowId xmlns:a16="http://schemas.microsoft.com/office/drawing/2014/main" val="2773240021"/>
                  </a:ext>
                </a:extLst>
              </a:tr>
              <a:tr h="152552">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dirty="0">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FFFFFF"/>
                          </a:solidFill>
                          <a:effectLst/>
                          <a:latin typeface="Cambria" panose="02040503050406030204" pitchFamily="18"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920598"/>
                  </a:ext>
                </a:extLst>
              </a:tr>
              <a:tr h="152552">
                <a:tc>
                  <a:txBody>
                    <a:bodyPr/>
                    <a:lstStyle/>
                    <a:p>
                      <a:pPr algn="l" fontAlgn="b"/>
                      <a:r>
                        <a:rPr lang="en-US" sz="1100" b="1" i="1" u="none" strike="noStrike" dirty="0">
                          <a:effectLst/>
                          <a:latin typeface="Cambria" panose="02040503050406030204" pitchFamily="18" charset="0"/>
                        </a:rPr>
                        <a:t>Initial Investment</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(962,500)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    $962,500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dirty="0">
                          <a:solidFill>
                            <a:srgbClr val="808080"/>
                          </a:solidFill>
                          <a:effectLst/>
                          <a:latin typeface="Cambria" panose="020405030504060302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1263021"/>
                  </a:ext>
                </a:extLst>
              </a:tr>
              <a:tr h="305104">
                <a:tc>
                  <a:txBody>
                    <a:bodyPr/>
                    <a:lstStyle/>
                    <a:p>
                      <a:pPr algn="l" fontAlgn="b"/>
                      <a:endParaRPr lang="en-US" sz="1100" b="1" i="1" u="none" strike="noStrike" dirty="0">
                        <a:effectLst/>
                        <a:latin typeface="Cambria" panose="02040503050406030204" pitchFamily="18" charset="0"/>
                      </a:endParaRPr>
                    </a:p>
                    <a:p>
                      <a:pPr algn="l" fontAlgn="b"/>
                      <a:r>
                        <a:rPr lang="en-US" sz="1100" b="1" i="1" u="none" strike="noStrike" dirty="0">
                          <a:effectLst/>
                          <a:latin typeface="Cambria" panose="02040503050406030204" pitchFamily="18" charset="0"/>
                        </a:rPr>
                        <a:t>Project </a:t>
                      </a:r>
                      <a:r>
                        <a:rPr lang="en-US" sz="1100" b="1" i="1" u="none" strike="noStrike" dirty="0" err="1">
                          <a:effectLst/>
                          <a:latin typeface="Cambria" panose="02040503050406030204" pitchFamily="18" charset="0"/>
                        </a:rPr>
                        <a:t>Cashflow</a:t>
                      </a:r>
                      <a:endParaRPr lang="en-US" sz="1100" b="1" i="1" u="none" strike="noStrike" dirty="0">
                        <a:effectLst/>
                        <a:latin typeface="Cambria" panose="02040503050406030204" pitchFamily="18" charset="0"/>
                      </a:endParaRP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$216,494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$265,860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$289,080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$306,850 </a:t>
                      </a:r>
                    </a:p>
                  </a:txBody>
                  <a:tcPr marL="0" marR="0" marT="0" marB="0" anchor="b">
                    <a:lnL>
                      <a:noFill/>
                    </a:lnL>
                    <a:lnR>
                      <a:noFill/>
                    </a:lnR>
                    <a:lnT>
                      <a:noFill/>
                    </a:lnT>
                    <a:lnB>
                      <a:noFill/>
                    </a:lnB>
                    <a:solidFill>
                      <a:srgbClr val="FFFFFF"/>
                    </a:solidFill>
                  </a:tcPr>
                </a:tc>
                <a:tc>
                  <a:txBody>
                    <a:bodyPr/>
                    <a:lstStyle/>
                    <a:p>
                      <a:pPr algn="l" fontAlgn="b"/>
                      <a:r>
                        <a:rPr lang="en-US" sz="1100" b="1" i="0"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45368529"/>
                  </a:ext>
                </a:extLst>
              </a:tr>
              <a:tr h="305104">
                <a:tc>
                  <a:txBody>
                    <a:bodyPr/>
                    <a:lstStyle/>
                    <a:p>
                      <a:pPr algn="l" fontAlgn="b"/>
                      <a:endParaRPr lang="en-US" sz="1100" b="1" i="1" u="none" strike="noStrike" dirty="0">
                        <a:effectLst/>
                        <a:latin typeface="Cambria" panose="02040503050406030204" pitchFamily="18" charset="0"/>
                      </a:endParaRPr>
                    </a:p>
                    <a:p>
                      <a:pPr algn="l" fontAlgn="b"/>
                      <a:r>
                        <a:rPr lang="en-US" sz="1100" b="1" i="1" u="none" strike="noStrike" dirty="0">
                          <a:effectLst/>
                          <a:latin typeface="Cambria" panose="02040503050406030204" pitchFamily="18" charset="0"/>
                        </a:rPr>
                        <a:t>Net Sell Proceeds</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$4,038,873</a:t>
                      </a:r>
                    </a:p>
                  </a:txBody>
                  <a:tcPr marL="0" marR="0" marT="0" marB="0" anchor="b">
                    <a:lnL>
                      <a:noFill/>
                    </a:lnL>
                    <a:lnR>
                      <a:noFill/>
                    </a:lnR>
                    <a:lnT>
                      <a:noFill/>
                    </a:lnT>
                    <a:lnB>
                      <a:noFill/>
                    </a:lnB>
                    <a:solidFill>
                      <a:srgbClr val="FFFFFF"/>
                    </a:solidFill>
                  </a:tcPr>
                </a:tc>
                <a:tc>
                  <a:txBody>
                    <a:bodyPr/>
                    <a:lstStyle/>
                    <a:p>
                      <a:pPr algn="l" fontAlgn="b"/>
                      <a:r>
                        <a:rPr lang="en-US" sz="1100" b="1" i="0"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370596691"/>
                  </a:ext>
                </a:extLst>
              </a:tr>
              <a:tr h="152552">
                <a:tc>
                  <a:txBody>
                    <a:bodyPr/>
                    <a:lstStyle/>
                    <a:p>
                      <a:pPr algn="l" fontAlgn="b"/>
                      <a:r>
                        <a:rPr lang="en-US" sz="1100" b="1" i="1" u="none" strike="noStrike">
                          <a:effectLst/>
                          <a:latin typeface="Cambria" panose="02040503050406030204" pitchFamily="18" charset="0"/>
                        </a:rPr>
                        <a:t>Total</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               (962,500)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$216,494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$265,860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$289,080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$4,345,723</a:t>
                      </a:r>
                    </a:p>
                  </a:txBody>
                  <a:tcPr marL="0" marR="0" marT="0" marB="0" anchor="b">
                    <a:lnL>
                      <a:noFill/>
                    </a:lnL>
                    <a:lnR>
                      <a:noFill/>
                    </a:lnR>
                    <a:lnT>
                      <a:noFill/>
                    </a:lnT>
                    <a:lnB>
                      <a:noFill/>
                    </a:lnB>
                    <a:solidFill>
                      <a:srgbClr val="FFFFFF"/>
                    </a:solidFill>
                  </a:tcPr>
                </a:tc>
                <a:tc>
                  <a:txBody>
                    <a:bodyPr/>
                    <a:lstStyle/>
                    <a:p>
                      <a:pPr algn="r" fontAlgn="b"/>
                      <a:r>
                        <a:rPr lang="en-US" sz="1100" b="1" i="0" u="none" strike="noStrike">
                          <a:solidFill>
                            <a:srgbClr val="808080"/>
                          </a:solidFill>
                          <a:effectLst/>
                          <a:latin typeface="Cambria" panose="02040503050406030204" pitchFamily="18" charset="0"/>
                        </a:rPr>
                        <a:t>$5,117,157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65415109"/>
                  </a:ext>
                </a:extLst>
              </a:tr>
              <a:tr h="152552">
                <a:tc>
                  <a:txBody>
                    <a:bodyPr/>
                    <a:lstStyle/>
                    <a:p>
                      <a:pPr algn="l" fontAlgn="b"/>
                      <a:r>
                        <a:rPr lang="en-US" sz="1100" b="1" i="1" u="none" strike="noStrike">
                          <a:effectLst/>
                          <a:latin typeface="Cambria" panose="02040503050406030204" pitchFamily="18" charset="0"/>
                        </a:rPr>
                        <a:t> </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1" u="none" strike="noStrike" dirty="0">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1" i="0"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04906706"/>
                  </a:ext>
                </a:extLst>
              </a:tr>
              <a:tr h="152552">
                <a:tc>
                  <a:txBody>
                    <a:bodyPr/>
                    <a:lstStyle/>
                    <a:p>
                      <a:pPr algn="l" fontAlgn="b"/>
                      <a:r>
                        <a:rPr lang="en-US" sz="1100" b="1" i="1" u="none" strike="noStrike">
                          <a:effectLst/>
                          <a:latin typeface="Cambria" panose="02040503050406030204" pitchFamily="18" charset="0"/>
                        </a:rPr>
                        <a:t>Targeted Cash Return</a:t>
                      </a:r>
                    </a:p>
                  </a:txBody>
                  <a:tcPr marL="0" marR="0" marT="0" marB="0" anchor="b">
                    <a:lnL>
                      <a:noFill/>
                    </a:lnL>
                    <a:lnR>
                      <a:noFill/>
                    </a:lnR>
                    <a:lnT>
                      <a:noFill/>
                    </a:lnT>
                    <a:lnB>
                      <a:noFill/>
                    </a:lnB>
                    <a:solidFill>
                      <a:srgbClr val="F2F2F2"/>
                    </a:solidFill>
                  </a:tcPr>
                </a:tc>
                <a:tc>
                  <a:txBody>
                    <a:bodyPr/>
                    <a:lstStyle/>
                    <a:p>
                      <a:pPr algn="l" fontAlgn="b"/>
                      <a:r>
                        <a:rPr lang="en-US" sz="1100" b="1" i="1"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0.00%</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22.49%</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27.62%</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dirty="0">
                          <a:solidFill>
                            <a:srgbClr val="808080"/>
                          </a:solidFill>
                          <a:effectLst/>
                          <a:latin typeface="Cambria" panose="02040503050406030204" pitchFamily="18" charset="0"/>
                        </a:rPr>
                        <a:t>30.03%</a:t>
                      </a:r>
                    </a:p>
                  </a:txBody>
                  <a:tcPr marL="0" marR="0" marT="0" marB="0" anchor="b">
                    <a:lnL>
                      <a:noFill/>
                    </a:lnL>
                    <a:lnR>
                      <a:noFill/>
                    </a:lnR>
                    <a:lnT>
                      <a:noFill/>
                    </a:lnT>
                    <a:lnB>
                      <a:noFill/>
                    </a:lnB>
                    <a:solidFill>
                      <a:srgbClr val="FFFFFF"/>
                    </a:solidFill>
                  </a:tcPr>
                </a:tc>
                <a:tc>
                  <a:txBody>
                    <a:bodyPr/>
                    <a:lstStyle/>
                    <a:p>
                      <a:pPr algn="r" fontAlgn="b"/>
                      <a:r>
                        <a:rPr lang="en-US" sz="1100" b="1" i="1" u="none" strike="noStrike">
                          <a:solidFill>
                            <a:srgbClr val="808080"/>
                          </a:solidFill>
                          <a:effectLst/>
                          <a:latin typeface="Cambria" panose="02040503050406030204" pitchFamily="18" charset="0"/>
                        </a:rPr>
                        <a:t>31.88%</a:t>
                      </a:r>
                    </a:p>
                  </a:txBody>
                  <a:tcPr marL="0" marR="0" marT="0" marB="0" anchor="b">
                    <a:lnL>
                      <a:noFill/>
                    </a:lnL>
                    <a:lnR>
                      <a:noFill/>
                    </a:lnR>
                    <a:lnT>
                      <a:noFill/>
                    </a:lnT>
                    <a:lnB>
                      <a:noFill/>
                    </a:lnB>
                    <a:solidFill>
                      <a:srgbClr val="FFFFFF"/>
                    </a:solidFill>
                  </a:tcPr>
                </a:tc>
                <a:tc>
                  <a:txBody>
                    <a:bodyPr/>
                    <a:lstStyle/>
                    <a:p>
                      <a:pPr algn="l" fontAlgn="b"/>
                      <a:r>
                        <a:rPr lang="en-US" sz="1100" b="1" i="0" u="none" strike="noStrike">
                          <a:solidFill>
                            <a:srgbClr val="808080"/>
                          </a:solidFill>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46215773"/>
                  </a:ext>
                </a:extLst>
              </a:tr>
              <a:tr h="433572">
                <a:tc>
                  <a:txBody>
                    <a:bodyPr/>
                    <a:lstStyle/>
                    <a:p>
                      <a:pPr algn="l" fontAlgn="b"/>
                      <a:r>
                        <a:rPr lang="en-US" sz="1100" b="1" i="1" u="none" strike="noStrike">
                          <a:effectLst/>
                          <a:latin typeface="Cambria" panose="02040503050406030204" pitchFamily="18" charset="0"/>
                        </a:rPr>
                        <a:t>Targeted Avg Cash Return</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22.41%</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72208476"/>
                  </a:ext>
                </a:extLst>
              </a:tr>
              <a:tr h="152552">
                <a:tc>
                  <a:txBody>
                    <a:bodyPr/>
                    <a:lstStyle/>
                    <a:p>
                      <a:pPr algn="l" fontAlgn="b"/>
                      <a:r>
                        <a:rPr lang="en-US" sz="1100" b="1" i="1" u="none" strike="noStrike">
                          <a:effectLst/>
                          <a:latin typeface="Cambria" panose="02040503050406030204" pitchFamily="18" charset="0"/>
                        </a:rPr>
                        <a:t>Target Investor IRR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44.00%</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09663847"/>
                  </a:ext>
                </a:extLst>
              </a:tr>
              <a:tr h="152552">
                <a:tc>
                  <a:txBody>
                    <a:bodyPr/>
                    <a:lstStyle/>
                    <a:p>
                      <a:pPr algn="l" fontAlgn="b"/>
                      <a:r>
                        <a:rPr lang="en-US" sz="1100" b="1" i="1" u="none" strike="noStrike">
                          <a:effectLst/>
                          <a:latin typeface="Cambria" panose="02040503050406030204" pitchFamily="18" charset="0"/>
                        </a:rPr>
                        <a:t>Equity Mutiplier</a:t>
                      </a:r>
                    </a:p>
                  </a:txBody>
                  <a:tcPr marL="0" marR="0" marT="0" marB="0" anchor="b">
                    <a:lnL>
                      <a:noFill/>
                    </a:lnL>
                    <a:lnR>
                      <a:noFill/>
                    </a:lnR>
                    <a:lnT>
                      <a:noFill/>
                    </a:lnT>
                    <a:lnB>
                      <a:noFill/>
                    </a:lnB>
                    <a:solidFill>
                      <a:srgbClr val="F2F2F2"/>
                    </a:solidFill>
                  </a:tcPr>
                </a:tc>
                <a:tc>
                  <a:txBody>
                    <a:bodyPr/>
                    <a:lstStyle/>
                    <a:p>
                      <a:pPr algn="r" fontAlgn="b"/>
                      <a:r>
                        <a:rPr lang="en-US" sz="1100" b="1" i="1" u="none" strike="noStrike">
                          <a:solidFill>
                            <a:srgbClr val="FFFFFF"/>
                          </a:solidFill>
                          <a:effectLst/>
                          <a:latin typeface="Cambria" panose="02040503050406030204" pitchFamily="18" charset="0"/>
                        </a:rPr>
                        <a:t>5.32</a:t>
                      </a:r>
                    </a:p>
                  </a:txBody>
                  <a:tcPr marL="0" marR="0" marT="0" marB="0" anchor="b">
                    <a:lnL>
                      <a:noFill/>
                    </a:lnL>
                    <a:lnR>
                      <a:noFill/>
                    </a:lnR>
                    <a:lnT>
                      <a:noFill/>
                    </a:lnT>
                    <a:lnB>
                      <a:noFill/>
                    </a:lnB>
                    <a:solidFill>
                      <a:srgbClr val="1F497D"/>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effectLst/>
                          <a:latin typeface="Cambria" panose="020405030504060302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effectLst/>
                          <a:latin typeface="Cambria" panose="02040503050406030204" pitchFamily="18"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27223287"/>
                  </a:ext>
                </a:extLst>
              </a:tr>
            </a:tbl>
          </a:graphicData>
        </a:graphic>
      </p:graphicFrame>
    </p:spTree>
    <p:extLst>
      <p:ext uri="{BB962C8B-B14F-4D97-AF65-F5344CB8AC3E}">
        <p14:creationId xmlns:p14="http://schemas.microsoft.com/office/powerpoint/2010/main" val="2606134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11133</TotalTime>
  <Words>3847</Words>
  <Application>Microsoft Office PowerPoint</Application>
  <PresentationFormat>Widescreen</PresentationFormat>
  <Paragraphs>895</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Agency FB</vt:lpstr>
      <vt:lpstr>Arial</vt:lpstr>
      <vt:lpstr>Calibri</vt:lpstr>
      <vt:lpstr>Calibri Light</vt:lpstr>
      <vt:lpstr>Cambria</vt:lpstr>
      <vt:lpstr>Dubai Medium</vt:lpstr>
      <vt:lpstr>Lucida Sans</vt:lpstr>
      <vt:lpstr>Office Theme</vt:lpstr>
      <vt:lpstr>Microsoft Excel 97-2003 Worksheet</vt:lpstr>
      <vt:lpstr>PowerPoint Presentation</vt:lpstr>
      <vt:lpstr>Home 2 Suites  EL RENO, OKLAHOMA (OKC)</vt:lpstr>
      <vt:lpstr>PowerPoint Presentation</vt:lpstr>
      <vt:lpstr>Investment Highlights</vt:lpstr>
      <vt:lpstr>Business Plan</vt:lpstr>
      <vt:lpstr>Sources &amp; Uses</vt:lpstr>
      <vt:lpstr>Stabilized Underwriting Comparison</vt:lpstr>
      <vt:lpstr>Stabilized Underwriting Comparison</vt:lpstr>
      <vt:lpstr>Investments Terms</vt:lpstr>
      <vt:lpstr>Investments Terms</vt:lpstr>
      <vt:lpstr>Investments Terms</vt:lpstr>
      <vt:lpstr>Investments Terms</vt:lpstr>
      <vt:lpstr>Investments Terms</vt:lpstr>
      <vt:lpstr>Ownership Structure</vt:lpstr>
      <vt:lpstr>`</vt:lpstr>
      <vt:lpstr>Property Description</vt:lpstr>
      <vt:lpstr>PowerPoint Presentation</vt:lpstr>
      <vt:lpstr>Sponsor &amp; Execution Leadership</vt:lpstr>
      <vt:lpstr>Project Execution / Management</vt:lpstr>
      <vt:lpstr>PowerPoint Presentation</vt:lpstr>
      <vt:lpstr>Competitive Analysis Competitive Set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Ealy</dc:creator>
  <cp:lastModifiedBy>John</cp:lastModifiedBy>
  <cp:revision>297</cp:revision>
  <dcterms:created xsi:type="dcterms:W3CDTF">2018-12-03T21:40:57Z</dcterms:created>
  <dcterms:modified xsi:type="dcterms:W3CDTF">2020-09-11T15:05:09Z</dcterms:modified>
</cp:coreProperties>
</file>