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86" r:id="rId4"/>
    <p:sldId id="259" r:id="rId5"/>
    <p:sldId id="258" r:id="rId6"/>
    <p:sldId id="260" r:id="rId7"/>
    <p:sldId id="261" r:id="rId8"/>
    <p:sldId id="271" r:id="rId9"/>
    <p:sldId id="262" r:id="rId10"/>
    <p:sldId id="263" r:id="rId11"/>
    <p:sldId id="273" r:id="rId12"/>
    <p:sldId id="264" r:id="rId13"/>
    <p:sldId id="266" r:id="rId14"/>
    <p:sldId id="265" r:id="rId15"/>
    <p:sldId id="267" r:id="rId16"/>
    <p:sldId id="275" r:id="rId17"/>
    <p:sldId id="270" r:id="rId18"/>
    <p:sldId id="276" r:id="rId19"/>
    <p:sldId id="283" r:id="rId20"/>
    <p:sldId id="279" r:id="rId21"/>
    <p:sldId id="285" r:id="rId22"/>
    <p:sldId id="284" r:id="rId23"/>
    <p:sldId id="281" r:id="rId24"/>
    <p:sldId id="282" r:id="rId25"/>
    <p:sldId id="274" r:id="rId26"/>
    <p:sldId id="272" r:id="rId27"/>
    <p:sldId id="287" r:id="rId28"/>
    <p:sldId id="289" r:id="rId29"/>
    <p:sldId id="290" r:id="rId30"/>
    <p:sldId id="291" r:id="rId31"/>
    <p:sldId id="292" r:id="rId32"/>
    <p:sldId id="293" r:id="rId33"/>
    <p:sldId id="294" r:id="rId34"/>
    <p:sldId id="295" r:id="rId35"/>
    <p:sldId id="296" r:id="rId36"/>
    <p:sldId id="297" r:id="rId37"/>
    <p:sldId id="299" r:id="rId38"/>
    <p:sldId id="298" r:id="rId39"/>
    <p:sldId id="300" r:id="rId40"/>
    <p:sldId id="301" r:id="rId41"/>
    <p:sldId id="30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9" d="100"/>
          <a:sy n="69" d="100"/>
        </p:scale>
        <p:origin x="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10/24/2020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13774" y="629292"/>
            <a:ext cx="1529542" cy="15253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aid.c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22333"/>
          <a:stretch/>
        </p:blipFill>
        <p:spPr>
          <a:xfrm>
            <a:off x="4013103" y="1161143"/>
            <a:ext cx="4797416" cy="4753228"/>
          </a:xfrm>
          <a:prstGeom prst="rect">
            <a:avLst/>
          </a:prstGeom>
        </p:spPr>
      </p:pic>
    </p:spTree>
    <p:extLst>
      <p:ext uri="{BB962C8B-B14F-4D97-AF65-F5344CB8AC3E}">
        <p14:creationId xmlns:p14="http://schemas.microsoft.com/office/powerpoint/2010/main" val="1128614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174" y="660081"/>
            <a:ext cx="8812117" cy="1265701"/>
          </a:xfrm>
        </p:spPr>
        <p:txBody>
          <a:bodyPr>
            <a:normAutofit/>
          </a:bodyPr>
          <a:lstStyle/>
          <a:p>
            <a:pPr lvl="0"/>
            <a:r>
              <a:rPr lang="fr-FR" sz="2600" dirty="0" smtClean="0">
                <a:solidFill>
                  <a:srgbClr val="000099"/>
                </a:solidFill>
                <a:latin typeface="Century Gothic" panose="020B0502020202020204" pitchFamily="34" charset="0"/>
              </a:rPr>
              <a:t>COMMENT </a:t>
            </a:r>
            <a:r>
              <a:rPr lang="fr-FR" sz="2600" dirty="0">
                <a:solidFill>
                  <a:srgbClr val="000099"/>
                </a:solidFill>
                <a:latin typeface="Century Gothic" panose="020B0502020202020204" pitchFamily="34" charset="0"/>
              </a:rPr>
              <a:t>ARRIVER </a:t>
            </a:r>
            <a:r>
              <a:rPr lang="fr-FR" sz="2600" dirty="0" smtClean="0">
                <a:solidFill>
                  <a:srgbClr val="000099"/>
                </a:solidFill>
                <a:latin typeface="Century Gothic" panose="020B0502020202020204" pitchFamily="34" charset="0"/>
              </a:rPr>
              <a:t>Nos Objectifs?</a:t>
            </a:r>
            <a:r>
              <a:rPr lang="en-ZA" sz="2600" dirty="0">
                <a:latin typeface="Century Gothic" panose="020B0502020202020204" pitchFamily="34" charset="0"/>
              </a:rPr>
              <a:t/>
            </a:r>
            <a:br>
              <a:rPr lang="en-ZA" sz="2600" dirty="0">
                <a:latin typeface="Century Gothic" panose="020B0502020202020204" pitchFamily="34" charset="0"/>
              </a:rPr>
            </a:br>
            <a:endParaRPr lang="en-ZA" sz="2600" dirty="0">
              <a:latin typeface="Century Gothic" panose="020B0502020202020204" pitchFamily="34" charset="0"/>
            </a:endParaRPr>
          </a:p>
        </p:txBody>
      </p:sp>
      <p:sp>
        <p:nvSpPr>
          <p:cNvPr id="4" name="Content Placeholder 3"/>
          <p:cNvSpPr>
            <a:spLocks noGrp="1"/>
          </p:cNvSpPr>
          <p:nvPr>
            <p:ph sz="quarter" idx="13"/>
          </p:nvPr>
        </p:nvSpPr>
        <p:spPr>
          <a:xfrm>
            <a:off x="2909140" y="1680858"/>
            <a:ext cx="7315201" cy="3763979"/>
          </a:xfrm>
        </p:spPr>
        <p:txBody>
          <a:bodyPr>
            <a:noAutofit/>
          </a:bodyPr>
          <a:lstStyle/>
          <a:p>
            <a:r>
              <a:rPr lang="fr-FR" sz="1800" cap="none" dirty="0" smtClean="0">
                <a:latin typeface="Arial Narrow" panose="020B0606020202030204" pitchFamily="34" charset="0"/>
              </a:rPr>
              <a:t>Avons-nous les ressources humaines nécessaires pour arrives a notre but?</a:t>
            </a:r>
          </a:p>
          <a:p>
            <a:pPr marL="457200" lvl="1" indent="0">
              <a:buNone/>
            </a:pPr>
            <a:r>
              <a:rPr lang="fr-FR" cap="none" dirty="0" smtClean="0">
                <a:latin typeface="Arial Narrow" panose="020B0606020202030204" pitchFamily="34" charset="0"/>
              </a:rPr>
              <a:t>─ Oui ! nous sommes là. Et d’autres nous rejoindront si nous sommes sérieux et réellement engagés dans la mission que nous nous assignons</a:t>
            </a:r>
          </a:p>
          <a:p>
            <a:r>
              <a:rPr lang="fr-FR" sz="1800" cap="none" dirty="0" smtClean="0">
                <a:latin typeface="Arial Narrow" panose="020B0606020202030204" pitchFamily="34" charset="0"/>
              </a:rPr>
              <a:t>Avons-nous les ressources matérielles nécessaires pour arrives a notre but?</a:t>
            </a:r>
          </a:p>
          <a:p>
            <a:pPr marL="457200" lvl="1" indent="0">
              <a:buNone/>
            </a:pPr>
            <a:r>
              <a:rPr lang="fr-FR" cap="none" dirty="0" smtClean="0">
                <a:latin typeface="Arial Narrow" panose="020B0606020202030204" pitchFamily="34" charset="0"/>
              </a:rPr>
              <a:t>─ Non ! il faut les créer, les acquérir</a:t>
            </a:r>
          </a:p>
          <a:p>
            <a:r>
              <a:rPr lang="fr-FR" sz="1800" cap="none" dirty="0" smtClean="0">
                <a:latin typeface="Arial Narrow" panose="020B0606020202030204" pitchFamily="34" charset="0"/>
              </a:rPr>
              <a:t>Avons-nous les ressources financières nécessaires pour arriver a notre but?</a:t>
            </a:r>
          </a:p>
          <a:p>
            <a:pPr marL="457200" lvl="1" indent="0">
              <a:buNone/>
            </a:pPr>
            <a:r>
              <a:rPr lang="fr-FR" cap="none" dirty="0" smtClean="0">
                <a:latin typeface="Arial Narrow" panose="020B0606020202030204" pitchFamily="34" charset="0"/>
              </a:rPr>
              <a:t>─ Non ! il faut les créer.</a:t>
            </a:r>
          </a:p>
          <a:p>
            <a:r>
              <a:rPr lang="fr-FR" sz="1800" cap="none" dirty="0" smtClean="0">
                <a:latin typeface="Arial Narrow" panose="020B0606020202030204" pitchFamily="34" charset="0"/>
              </a:rPr>
              <a:t>Qui vont les créer ?</a:t>
            </a:r>
          </a:p>
          <a:p>
            <a:pPr marL="457200" lvl="1" indent="0">
              <a:buNone/>
            </a:pPr>
            <a:r>
              <a:rPr lang="fr-FR" cap="none" dirty="0" smtClean="0">
                <a:latin typeface="Arial Narrow" panose="020B0606020202030204" pitchFamily="34" charset="0"/>
              </a:rPr>
              <a:t>─ Nous.</a:t>
            </a:r>
            <a:endParaRPr lang="fr-FR" cap="none" dirty="0">
              <a:latin typeface="Arial Narrow" panose="020B0606020202030204" pitchFamily="34" charset="0"/>
            </a:endParaRPr>
          </a:p>
        </p:txBody>
      </p:sp>
    </p:spTree>
    <p:extLst>
      <p:ext uri="{BB962C8B-B14F-4D97-AF65-F5344CB8AC3E}">
        <p14:creationId xmlns:p14="http://schemas.microsoft.com/office/powerpoint/2010/main" val="3875717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4114496" y="2294591"/>
            <a:ext cx="3879850" cy="2880000"/>
          </a:xfrm>
          <a:prstGeom prst="rect">
            <a:avLst/>
          </a:prstGeom>
        </p:spPr>
      </p:pic>
      <p:pic>
        <p:nvPicPr>
          <p:cNvPr id="5" name="Picture 4"/>
          <p:cNvPicPr preferRelativeResize="0">
            <a:picLocks noChangeAspect="1"/>
          </p:cNvPicPr>
          <p:nvPr/>
        </p:nvPicPr>
        <p:blipFill>
          <a:blip r:embed="rId3"/>
          <a:stretch>
            <a:fillRect/>
          </a:stretch>
        </p:blipFill>
        <p:spPr>
          <a:xfrm>
            <a:off x="5841328" y="1517400"/>
            <a:ext cx="768773" cy="540000"/>
          </a:xfrm>
          <a:prstGeom prst="rect">
            <a:avLst/>
          </a:prstGeom>
        </p:spPr>
      </p:pic>
      <p:pic>
        <p:nvPicPr>
          <p:cNvPr id="6" name="Picture 5"/>
          <p:cNvPicPr preferRelativeResize="0">
            <a:picLocks noChangeAspect="1"/>
          </p:cNvPicPr>
          <p:nvPr/>
        </p:nvPicPr>
        <p:blipFill>
          <a:blip r:embed="rId3"/>
          <a:stretch>
            <a:fillRect/>
          </a:stretch>
        </p:blipFill>
        <p:spPr>
          <a:xfrm>
            <a:off x="8620509" y="3398505"/>
            <a:ext cx="768773" cy="540000"/>
          </a:xfrm>
          <a:prstGeom prst="rect">
            <a:avLst/>
          </a:prstGeom>
        </p:spPr>
      </p:pic>
      <p:pic>
        <p:nvPicPr>
          <p:cNvPr id="7" name="Picture 6"/>
          <p:cNvPicPr preferRelativeResize="0">
            <a:picLocks noChangeAspect="1"/>
          </p:cNvPicPr>
          <p:nvPr/>
        </p:nvPicPr>
        <p:blipFill>
          <a:blip r:embed="rId3"/>
          <a:stretch>
            <a:fillRect/>
          </a:stretch>
        </p:blipFill>
        <p:spPr>
          <a:xfrm>
            <a:off x="3048001" y="3398505"/>
            <a:ext cx="768773" cy="540000"/>
          </a:xfrm>
          <a:prstGeom prst="rect">
            <a:avLst/>
          </a:prstGeom>
        </p:spPr>
      </p:pic>
      <p:pic>
        <p:nvPicPr>
          <p:cNvPr id="8" name="Picture 7"/>
          <p:cNvPicPr preferRelativeResize="0">
            <a:picLocks noChangeAspect="1"/>
          </p:cNvPicPr>
          <p:nvPr/>
        </p:nvPicPr>
        <p:blipFill>
          <a:blip r:embed="rId3"/>
          <a:stretch>
            <a:fillRect/>
          </a:stretch>
        </p:blipFill>
        <p:spPr>
          <a:xfrm>
            <a:off x="5903033" y="5450160"/>
            <a:ext cx="768773" cy="540000"/>
          </a:xfrm>
          <a:prstGeom prst="rect">
            <a:avLst/>
          </a:prstGeom>
        </p:spPr>
      </p:pic>
      <p:sp>
        <p:nvSpPr>
          <p:cNvPr id="9" name="Right Arrow 8"/>
          <p:cNvSpPr/>
          <p:nvPr/>
        </p:nvSpPr>
        <p:spPr>
          <a:xfrm>
            <a:off x="3886200" y="3590736"/>
            <a:ext cx="1944456" cy="12636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10" name="Up Arrow 9"/>
          <p:cNvSpPr/>
          <p:nvPr/>
        </p:nvSpPr>
        <p:spPr>
          <a:xfrm>
            <a:off x="6225714" y="4267200"/>
            <a:ext cx="121054" cy="1152128"/>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11" name="Left Arrow 10"/>
          <p:cNvSpPr/>
          <p:nvPr/>
        </p:nvSpPr>
        <p:spPr>
          <a:xfrm>
            <a:off x="6662540" y="3590736"/>
            <a:ext cx="1643261" cy="126365"/>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12" name="Down Arrow 11"/>
          <p:cNvSpPr/>
          <p:nvPr/>
        </p:nvSpPr>
        <p:spPr>
          <a:xfrm>
            <a:off x="6175741" y="2094372"/>
            <a:ext cx="151223" cy="1245456"/>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3" name="TextBox 2"/>
          <p:cNvSpPr txBox="1"/>
          <p:nvPr/>
        </p:nvSpPr>
        <p:spPr>
          <a:xfrm>
            <a:off x="1436914" y="3469252"/>
            <a:ext cx="1611086" cy="369332"/>
          </a:xfrm>
          <a:prstGeom prst="rect">
            <a:avLst/>
          </a:prstGeom>
          <a:noFill/>
        </p:spPr>
        <p:txBody>
          <a:bodyPr wrap="square" rtlCol="0">
            <a:spAutoFit/>
          </a:bodyPr>
          <a:lstStyle/>
          <a:p>
            <a:r>
              <a:rPr lang="en-ZA"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US-CANADA</a:t>
            </a:r>
          </a:p>
        </p:txBody>
      </p:sp>
      <p:sp>
        <p:nvSpPr>
          <p:cNvPr id="13" name="TextBox 12"/>
          <p:cNvSpPr txBox="1"/>
          <p:nvPr/>
        </p:nvSpPr>
        <p:spPr>
          <a:xfrm>
            <a:off x="9564528" y="3469251"/>
            <a:ext cx="1154894" cy="369332"/>
          </a:xfrm>
          <a:prstGeom prst="rect">
            <a:avLst/>
          </a:prstGeom>
          <a:noFill/>
        </p:spPr>
        <p:txBody>
          <a:bodyPr wrap="square" rtlCol="0">
            <a:spAutoFit/>
          </a:bodyPr>
          <a:lstStyle/>
          <a:p>
            <a:r>
              <a:rPr lang="en-ZA"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ASIE</a:t>
            </a:r>
            <a:endParaRPr lang="en-ZA" dirty="0"/>
          </a:p>
        </p:txBody>
      </p:sp>
      <p:sp>
        <p:nvSpPr>
          <p:cNvPr id="14" name="TextBox 13"/>
          <p:cNvSpPr txBox="1"/>
          <p:nvPr/>
        </p:nvSpPr>
        <p:spPr>
          <a:xfrm>
            <a:off x="5600441" y="1066800"/>
            <a:ext cx="1371600" cy="369332"/>
          </a:xfrm>
          <a:prstGeom prst="rect">
            <a:avLst/>
          </a:prstGeom>
          <a:noFill/>
        </p:spPr>
        <p:txBody>
          <a:bodyPr wrap="square" rtlCol="0">
            <a:spAutoFit/>
          </a:bodyPr>
          <a:lstStyle/>
          <a:p>
            <a:pPr algn="ctr"/>
            <a:r>
              <a:rPr lang="en-ZA"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EUROPE</a:t>
            </a:r>
            <a:endParaRPr lang="en-ZA" dirty="0"/>
          </a:p>
        </p:txBody>
      </p:sp>
      <p:sp>
        <p:nvSpPr>
          <p:cNvPr id="15" name="TextBox 14"/>
          <p:cNvSpPr txBox="1"/>
          <p:nvPr/>
        </p:nvSpPr>
        <p:spPr>
          <a:xfrm>
            <a:off x="5660968" y="5990160"/>
            <a:ext cx="1371600" cy="369332"/>
          </a:xfrm>
          <a:prstGeom prst="rect">
            <a:avLst/>
          </a:prstGeom>
          <a:noFill/>
        </p:spPr>
        <p:txBody>
          <a:bodyPr wrap="square" rtlCol="0">
            <a:spAutoFit/>
          </a:bodyPr>
          <a:lstStyle/>
          <a:p>
            <a:r>
              <a:rPr lang="en-ZA"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AFRIQUE</a:t>
            </a:r>
            <a:endParaRPr lang="en-ZA" dirty="0"/>
          </a:p>
        </p:txBody>
      </p:sp>
      <p:sp>
        <p:nvSpPr>
          <p:cNvPr id="22" name="Donut 21"/>
          <p:cNvSpPr/>
          <p:nvPr/>
        </p:nvSpPr>
        <p:spPr>
          <a:xfrm>
            <a:off x="2815771" y="1436132"/>
            <a:ext cx="7326205" cy="4936352"/>
          </a:xfrm>
          <a:prstGeom prst="donut">
            <a:avLst>
              <a:gd name="adj" fmla="val 7431"/>
            </a:avLst>
          </a:prstGeom>
          <a:solidFill>
            <a:srgbClr val="FFFF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itle 1"/>
          <p:cNvSpPr txBox="1">
            <a:spLocks/>
          </p:cNvSpPr>
          <p:nvPr/>
        </p:nvSpPr>
        <p:spPr>
          <a:xfrm>
            <a:off x="2265747" y="259609"/>
            <a:ext cx="8812117" cy="12657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fr-FR" sz="2600" dirty="0" smtClean="0">
                <a:solidFill>
                  <a:srgbClr val="000099"/>
                </a:solidFill>
                <a:latin typeface="Century Gothic" panose="020B0502020202020204" pitchFamily="34" charset="0"/>
              </a:rPr>
              <a:t>COMMENT ARRIVER Nos Objectifs?</a:t>
            </a:r>
            <a:r>
              <a:rPr lang="en-ZA" sz="2600" dirty="0" smtClean="0">
                <a:latin typeface="Century Gothic" panose="020B0502020202020204" pitchFamily="34" charset="0"/>
              </a:rPr>
              <a:t/>
            </a:r>
            <a:br>
              <a:rPr lang="en-ZA" sz="2600" dirty="0" smtClean="0">
                <a:latin typeface="Century Gothic" panose="020B0502020202020204" pitchFamily="34" charset="0"/>
              </a:rPr>
            </a:br>
            <a:endParaRPr lang="en-ZA" sz="2600" dirty="0">
              <a:latin typeface="Century Gothic" panose="020B0502020202020204" pitchFamily="34" charset="0"/>
            </a:endParaRPr>
          </a:p>
        </p:txBody>
      </p:sp>
    </p:spTree>
    <p:extLst>
      <p:ext uri="{BB962C8B-B14F-4D97-AF65-F5344CB8AC3E}">
        <p14:creationId xmlns:p14="http://schemas.microsoft.com/office/powerpoint/2010/main" val="37029216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174" y="660081"/>
            <a:ext cx="8812117" cy="1265701"/>
          </a:xfrm>
        </p:spPr>
        <p:txBody>
          <a:bodyPr>
            <a:normAutofit/>
          </a:bodyPr>
          <a:lstStyle/>
          <a:p>
            <a:pPr lvl="0"/>
            <a:r>
              <a:rPr lang="fr-FR" sz="2600" dirty="0" smtClean="0">
                <a:solidFill>
                  <a:srgbClr val="000099"/>
                </a:solidFill>
                <a:latin typeface="Century Gothic" panose="020B0502020202020204" pitchFamily="34" charset="0"/>
              </a:rPr>
              <a:t>POURQUOI </a:t>
            </a:r>
            <a:r>
              <a:rPr lang="fr-FR" sz="2600" dirty="0">
                <a:solidFill>
                  <a:srgbClr val="000099"/>
                </a:solidFill>
                <a:latin typeface="Century Gothic" panose="020B0502020202020204" pitchFamily="34" charset="0"/>
              </a:rPr>
              <a:t>NOUS METTRE ENSEMBLE ? EST-IL NECESSAIRE ?</a:t>
            </a:r>
            <a:r>
              <a:rPr lang="en-ZA" sz="2600" dirty="0">
                <a:latin typeface="Century Gothic" panose="020B0502020202020204" pitchFamily="34" charset="0"/>
              </a:rPr>
              <a:t/>
            </a:r>
            <a:br>
              <a:rPr lang="en-ZA" sz="2600" dirty="0">
                <a:latin typeface="Century Gothic" panose="020B0502020202020204" pitchFamily="34" charset="0"/>
              </a:rPr>
            </a:br>
            <a:endParaRPr lang="en-ZA" sz="2600" dirty="0">
              <a:latin typeface="Century Gothic" panose="020B0502020202020204" pitchFamily="34" charset="0"/>
            </a:endParaRPr>
          </a:p>
        </p:txBody>
      </p:sp>
      <p:sp>
        <p:nvSpPr>
          <p:cNvPr id="4" name="Content Placeholder 3"/>
          <p:cNvSpPr>
            <a:spLocks noGrp="1"/>
          </p:cNvSpPr>
          <p:nvPr>
            <p:ph sz="quarter" idx="13"/>
          </p:nvPr>
        </p:nvSpPr>
        <p:spPr>
          <a:xfrm>
            <a:off x="2812160" y="2332022"/>
            <a:ext cx="7315201" cy="1561105"/>
          </a:xfrm>
        </p:spPr>
        <p:txBody>
          <a:bodyPr>
            <a:noAutofit/>
          </a:bodyPr>
          <a:lstStyle/>
          <a:p>
            <a:pPr lvl="0"/>
            <a:r>
              <a:rPr lang="fr-FR" dirty="0"/>
              <a:t>La réponse est dans les deux adages :</a:t>
            </a:r>
            <a:endParaRPr lang="en-ZA" dirty="0"/>
          </a:p>
          <a:p>
            <a:pPr marL="457200" lvl="1" indent="0">
              <a:buNone/>
            </a:pPr>
            <a:r>
              <a:rPr lang="fr-FR" dirty="0"/>
              <a:t>─ </a:t>
            </a:r>
            <a:r>
              <a:rPr lang="fr-FR" dirty="0" smtClean="0"/>
              <a:t>L’union </a:t>
            </a:r>
            <a:r>
              <a:rPr lang="fr-FR" dirty="0"/>
              <a:t>fait la force.</a:t>
            </a:r>
            <a:endParaRPr lang="en-ZA" dirty="0"/>
          </a:p>
          <a:p>
            <a:pPr marL="457200" lvl="1" indent="0">
              <a:buNone/>
            </a:pPr>
            <a:r>
              <a:rPr lang="fr-FR" dirty="0"/>
              <a:t>─ Seul j’irai vite, ensemble nous irons loin.</a:t>
            </a:r>
            <a:endParaRPr lang="en-ZA" dirty="0"/>
          </a:p>
        </p:txBody>
      </p:sp>
    </p:spTree>
    <p:extLst>
      <p:ext uri="{BB962C8B-B14F-4D97-AF65-F5344CB8AC3E}">
        <p14:creationId xmlns:p14="http://schemas.microsoft.com/office/powerpoint/2010/main" val="3634448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ent-Up Arrow 8"/>
          <p:cNvSpPr/>
          <p:nvPr/>
        </p:nvSpPr>
        <p:spPr>
          <a:xfrm>
            <a:off x="9787430" y="2680139"/>
            <a:ext cx="764956" cy="2087833"/>
          </a:xfrm>
          <a:prstGeom prst="bentUpArrow">
            <a:avLst>
              <a:gd name="adj1" fmla="val 25000"/>
              <a:gd name="adj2" fmla="val 1941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Right Arrow 6"/>
          <p:cNvSpPr/>
          <p:nvPr/>
        </p:nvSpPr>
        <p:spPr>
          <a:xfrm rot="3523647">
            <a:off x="5783017" y="2457010"/>
            <a:ext cx="745346" cy="17256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a:xfrm>
            <a:off x="2209800" y="783891"/>
            <a:ext cx="8229600" cy="1109472"/>
          </a:xfrm>
        </p:spPr>
        <p:txBody>
          <a:bodyPr>
            <a:normAutofit/>
          </a:bodyPr>
          <a:lstStyle/>
          <a:p>
            <a:r>
              <a:rPr lang="fr-FR" sz="2400" dirty="0">
                <a:solidFill>
                  <a:srgbClr val="000099"/>
                </a:solidFill>
                <a:latin typeface="Century Gothic" panose="020B0502020202020204" pitchFamily="34" charset="0"/>
              </a:rPr>
              <a:t>POURQUOI NOUS METTRE ENSEMBLE ? EST-IL NECESSAIRE ?</a:t>
            </a:r>
            <a:r>
              <a:rPr lang="en-ZA" sz="2400" dirty="0">
                <a:latin typeface="Century Gothic" panose="020B0502020202020204" pitchFamily="34" charset="0"/>
              </a:rPr>
              <a:t/>
            </a:r>
            <a:br>
              <a:rPr lang="en-ZA" sz="2400" dirty="0">
                <a:latin typeface="Century Gothic" panose="020B0502020202020204" pitchFamily="34" charset="0"/>
              </a:rPr>
            </a:br>
            <a:r>
              <a:rPr lang="en-US" sz="2400" dirty="0" smtClean="0"/>
              <a:t> </a:t>
            </a:r>
            <a:endParaRPr lang="en-US" sz="2400" dirty="0"/>
          </a:p>
        </p:txBody>
      </p:sp>
      <p:sp>
        <p:nvSpPr>
          <p:cNvPr id="2" name="TextBox 1"/>
          <p:cNvSpPr txBox="1"/>
          <p:nvPr/>
        </p:nvSpPr>
        <p:spPr>
          <a:xfrm>
            <a:off x="6324600" y="3531476"/>
            <a:ext cx="388620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b="1" dirty="0">
                <a:solidFill>
                  <a:srgbClr val="002060"/>
                </a:solidFill>
              </a:rPr>
              <a:t>PONT DE LA DÉLIVRANCE</a:t>
            </a:r>
          </a:p>
          <a:p>
            <a:pPr algn="ctr"/>
            <a:r>
              <a:rPr lang="fr-FR" dirty="0"/>
              <a:t>Valeur de la compagnie: </a:t>
            </a:r>
            <a:r>
              <a:rPr lang="fr-FR" b="1" dirty="0">
                <a:solidFill>
                  <a:srgbClr val="002060"/>
                </a:solidFill>
              </a:rPr>
              <a:t>1 000 000.00$</a:t>
            </a:r>
          </a:p>
        </p:txBody>
      </p:sp>
      <p:sp>
        <p:nvSpPr>
          <p:cNvPr id="4" name="TextBox 3"/>
          <p:cNvSpPr txBox="1"/>
          <p:nvPr/>
        </p:nvSpPr>
        <p:spPr>
          <a:xfrm>
            <a:off x="1970690" y="2664767"/>
            <a:ext cx="343951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solidFill>
                  <a:srgbClr val="C00000"/>
                </a:solidFill>
              </a:rPr>
              <a:t>1</a:t>
            </a:r>
            <a:r>
              <a:rPr lang="fr-FR" dirty="0"/>
              <a:t> détenteur de </a:t>
            </a:r>
            <a:r>
              <a:rPr lang="fr-FR" b="1" dirty="0">
                <a:solidFill>
                  <a:srgbClr val="008A3E"/>
                </a:solidFill>
              </a:rPr>
              <a:t>1 000 000.00$</a:t>
            </a:r>
          </a:p>
        </p:txBody>
      </p:sp>
      <p:cxnSp>
        <p:nvCxnSpPr>
          <p:cNvPr id="22" name="Straight Connector 21"/>
          <p:cNvCxnSpPr/>
          <p:nvPr/>
        </p:nvCxnSpPr>
        <p:spPr>
          <a:xfrm>
            <a:off x="5410200" y="2849433"/>
            <a:ext cx="1600200" cy="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a:off x="7010400" y="2849434"/>
            <a:ext cx="0" cy="68204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0" name="TextBox 49"/>
          <p:cNvSpPr txBox="1"/>
          <p:nvPr/>
        </p:nvSpPr>
        <p:spPr>
          <a:xfrm>
            <a:off x="1970690" y="3323727"/>
            <a:ext cx="3200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2 détenteurs de 500 000.00$</a:t>
            </a:r>
          </a:p>
        </p:txBody>
      </p:sp>
      <p:sp>
        <p:nvSpPr>
          <p:cNvPr id="51" name="TextBox 50"/>
          <p:cNvSpPr txBox="1"/>
          <p:nvPr/>
        </p:nvSpPr>
        <p:spPr>
          <a:xfrm>
            <a:off x="1983828" y="3993142"/>
            <a:ext cx="3200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4 détenteurs de 250 000.00$</a:t>
            </a:r>
          </a:p>
        </p:txBody>
      </p:sp>
      <p:cxnSp>
        <p:nvCxnSpPr>
          <p:cNvPr id="27" name="Straight Arrow Connector 26"/>
          <p:cNvCxnSpPr>
            <a:stCxn id="50" idx="3"/>
          </p:cNvCxnSpPr>
          <p:nvPr/>
        </p:nvCxnSpPr>
        <p:spPr>
          <a:xfrm>
            <a:off x="5171090" y="3508393"/>
            <a:ext cx="1153510" cy="3231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a:stCxn id="51" idx="3"/>
          </p:cNvCxnSpPr>
          <p:nvPr/>
        </p:nvCxnSpPr>
        <p:spPr>
          <a:xfrm flipV="1">
            <a:off x="5184228" y="3854641"/>
            <a:ext cx="1140372" cy="3231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1" name="TextBox 60"/>
          <p:cNvSpPr txBox="1"/>
          <p:nvPr/>
        </p:nvSpPr>
        <p:spPr>
          <a:xfrm>
            <a:off x="1983828" y="4648201"/>
            <a:ext cx="3200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10 détenteurs de 100 000.00$</a:t>
            </a:r>
          </a:p>
        </p:txBody>
      </p:sp>
      <p:cxnSp>
        <p:nvCxnSpPr>
          <p:cNvPr id="53" name="Straight Arrow Connector 52"/>
          <p:cNvCxnSpPr>
            <a:stCxn id="61" idx="3"/>
          </p:cNvCxnSpPr>
          <p:nvPr/>
        </p:nvCxnSpPr>
        <p:spPr>
          <a:xfrm flipV="1">
            <a:off x="5184228" y="4177808"/>
            <a:ext cx="1140372" cy="65505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3" name="Straight Arrow Connector 62"/>
          <p:cNvCxnSpPr>
            <a:stCxn id="65" idx="3"/>
          </p:cNvCxnSpPr>
          <p:nvPr/>
        </p:nvCxnSpPr>
        <p:spPr>
          <a:xfrm flipV="1">
            <a:off x="5171090" y="4177808"/>
            <a:ext cx="1267810" cy="12933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5" name="TextBox 64"/>
          <p:cNvSpPr txBox="1"/>
          <p:nvPr/>
        </p:nvSpPr>
        <p:spPr>
          <a:xfrm>
            <a:off x="1970690" y="5286465"/>
            <a:ext cx="3200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20 détenteurs de 50 000.00$</a:t>
            </a:r>
          </a:p>
        </p:txBody>
      </p:sp>
      <p:cxnSp>
        <p:nvCxnSpPr>
          <p:cNvPr id="69" name="Straight Arrow Connector 68"/>
          <p:cNvCxnSpPr/>
          <p:nvPr/>
        </p:nvCxnSpPr>
        <p:spPr>
          <a:xfrm flipV="1">
            <a:off x="5638800" y="4177808"/>
            <a:ext cx="1143000" cy="16133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0" name="Straight Arrow Connector 69"/>
          <p:cNvCxnSpPr/>
          <p:nvPr/>
        </p:nvCxnSpPr>
        <p:spPr>
          <a:xfrm flipV="1">
            <a:off x="6096000" y="4177808"/>
            <a:ext cx="685800" cy="16635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7" name="Straight Arrow Connector 76"/>
          <p:cNvCxnSpPr/>
          <p:nvPr/>
        </p:nvCxnSpPr>
        <p:spPr>
          <a:xfrm flipV="1">
            <a:off x="6629400" y="4267200"/>
            <a:ext cx="152400" cy="1524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9" name="Straight Arrow Connector 78"/>
          <p:cNvCxnSpPr/>
          <p:nvPr/>
        </p:nvCxnSpPr>
        <p:spPr>
          <a:xfrm flipV="1">
            <a:off x="6858000" y="4177808"/>
            <a:ext cx="0" cy="16031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1" name="Straight Arrow Connector 80"/>
          <p:cNvCxnSpPr/>
          <p:nvPr/>
        </p:nvCxnSpPr>
        <p:spPr>
          <a:xfrm flipV="1">
            <a:off x="6972300" y="4167554"/>
            <a:ext cx="0" cy="16236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2" name="Straight Arrow Connector 81"/>
          <p:cNvCxnSpPr/>
          <p:nvPr/>
        </p:nvCxnSpPr>
        <p:spPr>
          <a:xfrm flipV="1">
            <a:off x="7086600" y="4177808"/>
            <a:ext cx="0" cy="16031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3" name="Straight Arrow Connector 82"/>
          <p:cNvCxnSpPr/>
          <p:nvPr/>
        </p:nvCxnSpPr>
        <p:spPr>
          <a:xfrm flipV="1">
            <a:off x="7200900" y="4177808"/>
            <a:ext cx="0" cy="16031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4" name="Straight Arrow Connector 83"/>
          <p:cNvCxnSpPr/>
          <p:nvPr/>
        </p:nvCxnSpPr>
        <p:spPr>
          <a:xfrm flipV="1">
            <a:off x="7353300" y="4177808"/>
            <a:ext cx="0" cy="16133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5" name="Straight Arrow Connector 84"/>
          <p:cNvCxnSpPr/>
          <p:nvPr/>
        </p:nvCxnSpPr>
        <p:spPr>
          <a:xfrm flipV="1">
            <a:off x="7505700" y="4167554"/>
            <a:ext cx="0" cy="16133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6" name="Straight Arrow Connector 85"/>
          <p:cNvCxnSpPr/>
          <p:nvPr/>
        </p:nvCxnSpPr>
        <p:spPr>
          <a:xfrm flipH="1" flipV="1">
            <a:off x="10158907" y="4177808"/>
            <a:ext cx="19049" cy="18805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7" name="TextBox 86"/>
          <p:cNvSpPr txBox="1"/>
          <p:nvPr/>
        </p:nvSpPr>
        <p:spPr>
          <a:xfrm>
            <a:off x="7353301" y="4620308"/>
            <a:ext cx="2824655" cy="1323439"/>
          </a:xfrm>
          <a:prstGeom prst="rect">
            <a:avLst/>
          </a:prstGeom>
          <a:noFill/>
        </p:spPr>
        <p:txBody>
          <a:bodyPr wrap="square" rtlCol="0">
            <a:spAutoFit/>
          </a:bodyPr>
          <a:lstStyle/>
          <a:p>
            <a:r>
              <a:rPr lang="en-US" sz="4000" dirty="0"/>
              <a:t>…................</a:t>
            </a:r>
          </a:p>
        </p:txBody>
      </p:sp>
      <p:sp>
        <p:nvSpPr>
          <p:cNvPr id="89" name="TextBox 88"/>
          <p:cNvSpPr txBox="1"/>
          <p:nvPr/>
        </p:nvSpPr>
        <p:spPr>
          <a:xfrm>
            <a:off x="6438900" y="6044695"/>
            <a:ext cx="41529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100 000 détenteurs de 10.00$</a:t>
            </a:r>
          </a:p>
        </p:txBody>
      </p:sp>
      <p:sp>
        <p:nvSpPr>
          <p:cNvPr id="91" name="TextBox 90"/>
          <p:cNvSpPr txBox="1"/>
          <p:nvPr/>
        </p:nvSpPr>
        <p:spPr>
          <a:xfrm>
            <a:off x="6387662" y="2295435"/>
            <a:ext cx="41529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a:solidFill>
                  <a:srgbClr val="C00000"/>
                </a:solidFill>
              </a:rPr>
              <a:t>1 000 000 </a:t>
            </a:r>
            <a:r>
              <a:rPr lang="fr-FR" dirty="0"/>
              <a:t>détenteurs de </a:t>
            </a:r>
            <a:r>
              <a:rPr lang="fr-FR" b="1" dirty="0">
                <a:solidFill>
                  <a:srgbClr val="008A3E"/>
                </a:solidFill>
              </a:rPr>
              <a:t>1.00$</a:t>
            </a:r>
          </a:p>
        </p:txBody>
      </p:sp>
      <p:cxnSp>
        <p:nvCxnSpPr>
          <p:cNvPr id="94" name="Straight Arrow Connector 93"/>
          <p:cNvCxnSpPr>
            <a:stCxn id="91" idx="2"/>
          </p:cNvCxnSpPr>
          <p:nvPr/>
        </p:nvCxnSpPr>
        <p:spPr>
          <a:xfrm>
            <a:off x="8464113" y="2664768"/>
            <a:ext cx="9197" cy="86670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Right Arrow 7"/>
          <p:cNvSpPr/>
          <p:nvPr/>
        </p:nvSpPr>
        <p:spPr>
          <a:xfrm>
            <a:off x="7956331" y="4516067"/>
            <a:ext cx="1618593" cy="399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2835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446" y="535390"/>
            <a:ext cx="8812117" cy="1265701"/>
          </a:xfrm>
        </p:spPr>
        <p:txBody>
          <a:bodyPr>
            <a:normAutofit/>
          </a:bodyPr>
          <a:lstStyle/>
          <a:p>
            <a:pPr lvl="0"/>
            <a:r>
              <a:rPr lang="fr-FR" sz="2600" dirty="0">
                <a:solidFill>
                  <a:srgbClr val="000099"/>
                </a:solidFill>
                <a:latin typeface="Century Gothic" panose="020B0502020202020204" pitchFamily="34" charset="0"/>
              </a:rPr>
              <a:t> </a:t>
            </a:r>
            <a:r>
              <a:rPr lang="fr-FR" sz="2600" dirty="0" smtClean="0">
                <a:solidFill>
                  <a:srgbClr val="000099"/>
                </a:solidFill>
                <a:latin typeface="Century Gothic" panose="020B0502020202020204" pitchFamily="34" charset="0"/>
              </a:rPr>
              <a:t>	PROBLEMATIQUE </a:t>
            </a:r>
            <a:r>
              <a:rPr lang="fr-FR" sz="2600" dirty="0">
                <a:solidFill>
                  <a:srgbClr val="000099"/>
                </a:solidFill>
                <a:latin typeface="Century Gothic" panose="020B0502020202020204" pitchFamily="34" charset="0"/>
              </a:rPr>
              <a:t>DES INTERVENTIONS DES KASAIENS DANS LE KASAI</a:t>
            </a:r>
            <a:endParaRPr lang="en-ZA" sz="2600" dirty="0">
              <a:latin typeface="Century Gothic" panose="020B0502020202020204" pitchFamily="34" charset="0"/>
            </a:endParaRPr>
          </a:p>
        </p:txBody>
      </p:sp>
      <p:sp>
        <p:nvSpPr>
          <p:cNvPr id="5" name="Rectangle 4"/>
          <p:cNvSpPr/>
          <p:nvPr/>
        </p:nvSpPr>
        <p:spPr>
          <a:xfrm>
            <a:off x="2493817" y="1702358"/>
            <a:ext cx="8091055" cy="4072910"/>
          </a:xfrm>
          <a:prstGeom prst="rect">
            <a:avLst/>
          </a:prstGeom>
        </p:spPr>
        <p:txBody>
          <a:bodyPr wrap="square">
            <a:spAutoFit/>
          </a:bodyPr>
          <a:lstStyle/>
          <a:p>
            <a:pPr marL="342900" lvl="0" indent="-342900">
              <a:spcAft>
                <a:spcPts val="0"/>
              </a:spcAft>
              <a:buFont typeface="Symbol" panose="05050102010706020507" pitchFamily="18" charset="2"/>
              <a:buChar char=""/>
            </a:pPr>
            <a:r>
              <a:rPr lang="fr-FR" dirty="0" smtClean="0">
                <a:latin typeface="Arial Narrow" panose="020B0606020202030204" pitchFamily="34" charset="0"/>
                <a:ea typeface="Calibri" panose="020F0502020204030204" pitchFamily="34" charset="0"/>
                <a:cs typeface="Arial" panose="020B0604020202020204" pitchFamily="34" charset="0"/>
              </a:rPr>
              <a:t>Sommes-nous les premiers à entreprendre la démarche du développement du Grand Kasaï?</a:t>
            </a:r>
            <a:endParaRPr lang="en-ZA" sz="11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Narrow" panose="020B0606020202030204" pitchFamily="34" charset="0"/>
              <a:buChar char="─"/>
            </a:pPr>
            <a:r>
              <a:rPr lang="fr-FR" dirty="0" smtClean="0">
                <a:latin typeface="Arial Narrow" panose="020B0606020202030204" pitchFamily="34" charset="0"/>
                <a:ea typeface="Calibri" panose="020F0502020204030204" pitchFamily="34" charset="0"/>
                <a:cs typeface="Arial" panose="020B0604020202020204" pitchFamily="34" charset="0"/>
              </a:rPr>
              <a:t>Non! D’autres avant nous ont tenté.</a:t>
            </a:r>
            <a:endParaRPr lang="en-ZA"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fr-FR" dirty="0" smtClean="0">
                <a:latin typeface="Arial Narrow" panose="020B0606020202030204" pitchFamily="34" charset="0"/>
                <a:ea typeface="Calibri" panose="020F0502020204030204" pitchFamily="34" charset="0"/>
                <a:cs typeface="Arial" panose="020B0604020202020204" pitchFamily="34" charset="0"/>
              </a:rPr>
              <a:t>Ont-ils réussi ?</a:t>
            </a:r>
            <a:endParaRPr lang="en-ZA" sz="11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Narrow" panose="020B0606020202030204" pitchFamily="34" charset="0"/>
              <a:buChar char="─"/>
            </a:pPr>
            <a:r>
              <a:rPr lang="fr-FR" dirty="0" smtClean="0">
                <a:latin typeface="Arial Narrow" panose="020B0606020202030204" pitchFamily="34" charset="0"/>
                <a:ea typeface="Calibri" panose="020F0502020204030204" pitchFamily="34" charset="0"/>
                <a:cs typeface="Arial" panose="020B0604020202020204" pitchFamily="34" charset="0"/>
              </a:rPr>
              <a:t>Non! Ils ont échoué (parce qu’il n’y a aucun changement de la vie sociale des habitants dans le Grand Kasaï)</a:t>
            </a:r>
            <a:endParaRPr lang="en-ZA"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fr-FR" dirty="0" smtClean="0">
                <a:latin typeface="Arial Narrow" panose="020B0606020202030204" pitchFamily="34" charset="0"/>
                <a:ea typeface="Calibri" panose="020F0502020204030204" pitchFamily="34" charset="0"/>
                <a:cs typeface="Arial" panose="020B0604020202020204" pitchFamily="34" charset="0"/>
              </a:rPr>
              <a:t>Pourquoi d’abord les autres ont-ils échoué?</a:t>
            </a:r>
            <a:endParaRPr lang="en-ZA" sz="11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Narrow" panose="020B0606020202030204" pitchFamily="34" charset="0"/>
              <a:buChar char="─"/>
            </a:pPr>
            <a:r>
              <a:rPr lang="fr-FR" dirty="0" smtClean="0">
                <a:latin typeface="Arial Narrow" panose="020B0606020202030204" pitchFamily="34" charset="0"/>
                <a:ea typeface="Calibri" panose="020F0502020204030204" pitchFamily="34" charset="0"/>
                <a:cs typeface="Arial" panose="020B0604020202020204" pitchFamily="34" charset="0"/>
              </a:rPr>
              <a:t>Manque de stratégie pour résoudre de façon globale la question du développement dans le Grand Kasaï </a:t>
            </a:r>
            <a:endParaRPr lang="en-ZA" sz="11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Narrow" panose="020B0606020202030204" pitchFamily="34" charset="0"/>
              <a:buChar char="─"/>
            </a:pPr>
            <a:r>
              <a:rPr lang="fr-FR" dirty="0" smtClean="0">
                <a:latin typeface="Arial Narrow" panose="020B0606020202030204" pitchFamily="34" charset="0"/>
                <a:ea typeface="Calibri" panose="020F0502020204030204" pitchFamily="34" charset="0"/>
                <a:cs typeface="Arial" panose="020B0604020202020204" pitchFamily="34" charset="0"/>
              </a:rPr>
              <a:t>Actions isolées (manque d’un cadre global d’action qui affecte les différentes contrées du GK)</a:t>
            </a:r>
            <a:endParaRPr lang="en-ZA" sz="11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Narrow" panose="020B0606020202030204" pitchFamily="34" charset="0"/>
              <a:buChar char="─"/>
            </a:pPr>
            <a:r>
              <a:rPr lang="fr-FR" dirty="0" smtClean="0">
                <a:latin typeface="Arial Narrow" panose="020B0606020202030204" pitchFamily="34" charset="0"/>
                <a:ea typeface="Calibri" panose="020F0502020204030204" pitchFamily="34" charset="0"/>
                <a:cs typeface="Arial" panose="020B0604020202020204" pitchFamily="34" charset="0"/>
              </a:rPr>
              <a:t>Tendance à lier les actions aux villages d’origine</a:t>
            </a:r>
            <a:endParaRPr lang="en-ZA" sz="1100" dirty="0" smtClean="0">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800"/>
              </a:spcAft>
              <a:buFont typeface="Arial Narrow" panose="020B0606020202030204" pitchFamily="34" charset="0"/>
              <a:buChar char="─"/>
            </a:pPr>
            <a:r>
              <a:rPr lang="fr-FR" dirty="0" smtClean="0">
                <a:latin typeface="Arial Narrow" panose="020B0606020202030204" pitchFamily="34" charset="0"/>
                <a:ea typeface="Calibri" panose="020F0502020204030204" pitchFamily="34" charset="0"/>
                <a:cs typeface="Arial" panose="020B0604020202020204" pitchFamily="34" charset="0"/>
              </a:rPr>
              <a:t>Adversités naturelles aux projets</a:t>
            </a:r>
            <a:r>
              <a:rPr lang="fr-FR" dirty="0" smtClean="0">
                <a:latin typeface="Arial Narrow" panose="020B0606020202030204" pitchFamily="34" charset="0"/>
              </a:rPr>
              <a:t>.</a:t>
            </a:r>
            <a:endParaRPr lang="fr-FR" dirty="0">
              <a:latin typeface="Arial Narrow" panose="020B0606020202030204" pitchFamily="34" charset="0"/>
            </a:endParaRPr>
          </a:p>
          <a:p>
            <a:endParaRPr lang="en-ZA" dirty="0"/>
          </a:p>
        </p:txBody>
      </p:sp>
    </p:spTree>
    <p:extLst>
      <p:ext uri="{BB962C8B-B14F-4D97-AF65-F5344CB8AC3E}">
        <p14:creationId xmlns:p14="http://schemas.microsoft.com/office/powerpoint/2010/main" val="1847711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446" y="535390"/>
            <a:ext cx="8812117" cy="1265701"/>
          </a:xfrm>
        </p:spPr>
        <p:txBody>
          <a:bodyPr>
            <a:normAutofit/>
          </a:bodyPr>
          <a:lstStyle/>
          <a:p>
            <a:pPr lvl="0"/>
            <a:r>
              <a:rPr lang="fr-FR" sz="2600" dirty="0">
                <a:solidFill>
                  <a:srgbClr val="000099"/>
                </a:solidFill>
                <a:latin typeface="Century Gothic" panose="020B0502020202020204" pitchFamily="34" charset="0"/>
              </a:rPr>
              <a:t> 	</a:t>
            </a:r>
            <a:r>
              <a:rPr lang="fr-FR" sz="2600" dirty="0" smtClean="0">
                <a:solidFill>
                  <a:srgbClr val="000099"/>
                </a:solidFill>
                <a:latin typeface="Century Gothic" panose="020B0502020202020204" pitchFamily="34" charset="0"/>
              </a:rPr>
              <a:t>QUE </a:t>
            </a:r>
            <a:r>
              <a:rPr lang="fr-FR" sz="2600" dirty="0">
                <a:solidFill>
                  <a:srgbClr val="000099"/>
                </a:solidFill>
                <a:latin typeface="Century Gothic" panose="020B0502020202020204" pitchFamily="34" charset="0"/>
              </a:rPr>
              <a:t>SE PASSE-T-IL DANS LE GRAND KASAI EN CE MOMENT ?</a:t>
            </a:r>
            <a:endParaRPr lang="en-ZA" sz="2600" dirty="0">
              <a:latin typeface="Century Gothic" panose="020B0502020202020204" pitchFamily="34" charset="0"/>
            </a:endParaRPr>
          </a:p>
        </p:txBody>
      </p:sp>
      <p:sp>
        <p:nvSpPr>
          <p:cNvPr id="5" name="Rectangle 4"/>
          <p:cNvSpPr/>
          <p:nvPr/>
        </p:nvSpPr>
        <p:spPr>
          <a:xfrm>
            <a:off x="2618508" y="2311958"/>
            <a:ext cx="8091055" cy="1684435"/>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fr-FR" sz="2400" dirty="0" smtClean="0">
                <a:latin typeface="Arial Narrow" panose="020B0606020202030204" pitchFamily="34" charset="0"/>
                <a:ea typeface="Calibri" panose="020F0502020204030204" pitchFamily="34" charset="0"/>
                <a:cs typeface="Arial" panose="020B0604020202020204" pitchFamily="34" charset="0"/>
              </a:rPr>
              <a:t>Actions </a:t>
            </a:r>
            <a:r>
              <a:rPr lang="fr-FR" sz="2400" dirty="0">
                <a:latin typeface="Arial Narrow" panose="020B0606020202030204" pitchFamily="34" charset="0"/>
                <a:ea typeface="Calibri" panose="020F0502020204030204" pitchFamily="34" charset="0"/>
                <a:cs typeface="Arial" panose="020B0604020202020204" pitchFamily="34" charset="0"/>
              </a:rPr>
              <a:t>individuelles</a:t>
            </a:r>
          </a:p>
          <a:p>
            <a:pPr marL="342900" lvl="0" indent="-342900">
              <a:lnSpc>
                <a:spcPct val="150000"/>
              </a:lnSpc>
              <a:spcAft>
                <a:spcPts val="0"/>
              </a:spcAft>
              <a:buFont typeface="Symbol" panose="05050102010706020507" pitchFamily="18" charset="2"/>
              <a:buChar char=""/>
            </a:pPr>
            <a:r>
              <a:rPr lang="fr-FR" sz="2400" dirty="0" smtClean="0">
                <a:latin typeface="Arial Narrow" panose="020B0606020202030204" pitchFamily="34" charset="0"/>
                <a:ea typeface="Calibri" panose="020F0502020204030204" pitchFamily="34" charset="0"/>
                <a:cs typeface="Arial" panose="020B0604020202020204" pitchFamily="34" charset="0"/>
              </a:rPr>
              <a:t>Actions </a:t>
            </a:r>
            <a:r>
              <a:rPr lang="fr-FR" sz="2400" dirty="0">
                <a:latin typeface="Arial Narrow" panose="020B0606020202030204" pitchFamily="34" charset="0"/>
                <a:ea typeface="Calibri" panose="020F0502020204030204" pitchFamily="34" charset="0"/>
                <a:cs typeface="Arial" panose="020B0604020202020204" pitchFamily="34" charset="0"/>
              </a:rPr>
              <a:t>de </a:t>
            </a:r>
            <a:r>
              <a:rPr lang="fr-FR" sz="2400" dirty="0" smtClean="0">
                <a:latin typeface="Arial Narrow" panose="020B0606020202030204" pitchFamily="34" charset="0"/>
                <a:ea typeface="Calibri" panose="020F0502020204030204" pitchFamily="34" charset="0"/>
                <a:cs typeface="Arial" panose="020B0604020202020204" pitchFamily="34" charset="0"/>
              </a:rPr>
              <a:t>coopératives</a:t>
            </a:r>
            <a:endParaRPr lang="fr-FR" sz="2400" dirty="0">
              <a:latin typeface="Arial Narrow" panose="020B0606020202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fr-FR" sz="2400" dirty="0" smtClean="0">
                <a:latin typeface="Arial Narrow" panose="020B0606020202030204" pitchFamily="34" charset="0"/>
                <a:ea typeface="Calibri" panose="020F0502020204030204" pitchFamily="34" charset="0"/>
                <a:cs typeface="Arial" panose="020B0604020202020204" pitchFamily="34" charset="0"/>
              </a:rPr>
              <a:t>Actions </a:t>
            </a:r>
            <a:r>
              <a:rPr lang="fr-FR" sz="2400" dirty="0">
                <a:latin typeface="Arial Narrow" panose="020B0606020202030204" pitchFamily="34" charset="0"/>
                <a:ea typeface="Calibri" panose="020F0502020204030204" pitchFamily="34" charset="0"/>
                <a:cs typeface="Arial" panose="020B0604020202020204" pitchFamily="34" charset="0"/>
              </a:rPr>
              <a:t>des ONG </a:t>
            </a:r>
            <a:r>
              <a:rPr lang="fr-FR" sz="2400" dirty="0" smtClean="0">
                <a:latin typeface="Arial Narrow" panose="020B0606020202030204" pitchFamily="34" charset="0"/>
                <a:ea typeface="Calibri" panose="020F0502020204030204" pitchFamily="34" charset="0"/>
                <a:cs typeface="Arial" panose="020B0604020202020204" pitchFamily="34" charset="0"/>
              </a:rPr>
              <a:t>locales et étrangères</a:t>
            </a:r>
            <a:endParaRPr lang="fr-FR" sz="2400" dirty="0">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8328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446" y="535390"/>
            <a:ext cx="8812117" cy="1265701"/>
          </a:xfrm>
        </p:spPr>
        <p:txBody>
          <a:bodyPr>
            <a:normAutofit/>
          </a:bodyPr>
          <a:lstStyle/>
          <a:p>
            <a:pPr lvl="0"/>
            <a:r>
              <a:rPr lang="fr-FR" sz="2600" dirty="0">
                <a:solidFill>
                  <a:srgbClr val="000099"/>
                </a:solidFill>
                <a:latin typeface="Century Gothic" panose="020B0502020202020204" pitchFamily="34" charset="0"/>
              </a:rPr>
              <a:t> 	</a:t>
            </a:r>
            <a:r>
              <a:rPr lang="fr-FR" sz="2600" dirty="0" smtClean="0">
                <a:solidFill>
                  <a:srgbClr val="000099"/>
                </a:solidFill>
                <a:latin typeface="Century Gothic" panose="020B0502020202020204" pitchFamily="34" charset="0"/>
              </a:rPr>
              <a:t>QUELLE </a:t>
            </a:r>
            <a:r>
              <a:rPr lang="fr-FR" sz="2600" dirty="0">
                <a:solidFill>
                  <a:srgbClr val="000099"/>
                </a:solidFill>
                <a:latin typeface="Century Gothic" panose="020B0502020202020204" pitchFamily="34" charset="0"/>
              </a:rPr>
              <a:t>APPROCHE DES PROJETS ?</a:t>
            </a:r>
            <a:endParaRPr lang="en-ZA" sz="2600" dirty="0">
              <a:latin typeface="Century Gothic" panose="020B0502020202020204" pitchFamily="34" charset="0"/>
            </a:endParaRPr>
          </a:p>
        </p:txBody>
      </p:sp>
      <p:sp>
        <p:nvSpPr>
          <p:cNvPr id="5" name="Rectangle 4"/>
          <p:cNvSpPr/>
          <p:nvPr/>
        </p:nvSpPr>
        <p:spPr>
          <a:xfrm>
            <a:off x="2786743" y="1801091"/>
            <a:ext cx="7922820" cy="3727431"/>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Projets </a:t>
            </a:r>
            <a:r>
              <a:rPr lang="fr-FR" sz="2000" dirty="0">
                <a:latin typeface="Arial Narrow" panose="020B0606020202030204" pitchFamily="34" charset="0"/>
                <a:ea typeface="Calibri" panose="020F0502020204030204" pitchFamily="34" charset="0"/>
                <a:cs typeface="Arial" panose="020B0604020202020204" pitchFamily="34" charset="0"/>
              </a:rPr>
              <a:t>conçus et exécutés au sein de GKF</a:t>
            </a:r>
          </a:p>
          <a:p>
            <a:pPr marL="342900" lvl="0" indent="-342900">
              <a:lnSpc>
                <a:spcPct val="150000"/>
              </a:lnSpc>
              <a:spcAft>
                <a:spcPts val="0"/>
              </a:spcAft>
              <a:buFont typeface="Symbol" panose="05050102010706020507" pitchFamily="18" charset="2"/>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Actions </a:t>
            </a:r>
            <a:r>
              <a:rPr lang="fr-FR" sz="2000" dirty="0">
                <a:latin typeface="Arial Narrow" panose="020B0606020202030204" pitchFamily="34" charset="0"/>
                <a:ea typeface="Calibri" panose="020F0502020204030204" pitchFamily="34" charset="0"/>
                <a:cs typeface="Arial" panose="020B0604020202020204" pitchFamily="34" charset="0"/>
              </a:rPr>
              <a:t>d’appui synergétiques aux projets en cours :</a:t>
            </a:r>
          </a:p>
          <a:p>
            <a:pPr marL="342900" lvl="0" indent="-342900">
              <a:lnSpc>
                <a:spcPct val="150000"/>
              </a:lnSpc>
              <a:spcAft>
                <a:spcPts val="0"/>
              </a:spcAft>
              <a:buFont typeface="Symbol" panose="05050102010706020507" pitchFamily="18" charset="2"/>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Actions </a:t>
            </a:r>
            <a:r>
              <a:rPr lang="fr-FR" sz="2000" dirty="0">
                <a:latin typeface="Arial Narrow" panose="020B0606020202030204" pitchFamily="34" charset="0"/>
                <a:ea typeface="Calibri" panose="020F0502020204030204" pitchFamily="34" charset="0"/>
                <a:cs typeface="Arial" panose="020B0604020202020204" pitchFamily="34" charset="0"/>
              </a:rPr>
              <a:t>d’appui aux Kasaiens déjà sur terrain avec des projets à grand impact sur les communautés (localités ou contrées)</a:t>
            </a:r>
          </a:p>
          <a:p>
            <a:pPr marL="342900" lvl="0" indent="-342900">
              <a:lnSpc>
                <a:spcPct val="150000"/>
              </a:lnSpc>
              <a:spcAft>
                <a:spcPts val="0"/>
              </a:spcAft>
              <a:buFont typeface="Symbol" panose="05050102010706020507" pitchFamily="18" charset="2"/>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Actions </a:t>
            </a:r>
            <a:r>
              <a:rPr lang="fr-FR" sz="2000" dirty="0">
                <a:latin typeface="Arial Narrow" panose="020B0606020202030204" pitchFamily="34" charset="0"/>
                <a:ea typeface="Calibri" panose="020F0502020204030204" pitchFamily="34" charset="0"/>
                <a:cs typeface="Arial" panose="020B0604020202020204" pitchFamily="34" charset="0"/>
              </a:rPr>
              <a:t>d’appui aux </a:t>
            </a:r>
            <a:r>
              <a:rPr lang="fr-FR" sz="2000" dirty="0" smtClean="0">
                <a:latin typeface="Arial Narrow" panose="020B0606020202030204" pitchFamily="34" charset="0"/>
                <a:ea typeface="Calibri" panose="020F0502020204030204" pitchFamily="34" charset="0"/>
                <a:cs typeface="Arial" panose="020B0604020202020204" pitchFamily="34" charset="0"/>
              </a:rPr>
              <a:t>coopératives</a:t>
            </a:r>
          </a:p>
          <a:p>
            <a:pPr marL="342900" lvl="0" indent="-342900">
              <a:lnSpc>
                <a:spcPct val="150000"/>
              </a:lnSpc>
              <a:spcAft>
                <a:spcPts val="0"/>
              </a:spcAft>
              <a:buFont typeface="Symbol" panose="05050102010706020507" pitchFamily="18" charset="2"/>
              <a:buChar char=""/>
            </a:pPr>
            <a:r>
              <a:rPr lang="fr-FR" sz="2000" dirty="0">
                <a:latin typeface="Arial Narrow" panose="020B0606020202030204" pitchFamily="34" charset="0"/>
                <a:ea typeface="Calibri" panose="020F0502020204030204" pitchFamily="34" charset="0"/>
                <a:cs typeface="Arial" panose="020B0604020202020204" pitchFamily="34" charset="0"/>
              </a:rPr>
              <a:t>Que devons-nous faire afin de réussir là-où les autres ont échoué?</a:t>
            </a:r>
          </a:p>
          <a:p>
            <a:pPr marL="342900" lvl="0" indent="-342900">
              <a:lnSpc>
                <a:spcPct val="150000"/>
              </a:lnSpc>
              <a:spcAft>
                <a:spcPts val="0"/>
              </a:spcAft>
              <a:buFont typeface="Arial Narrow" panose="020B0606020202030204" pitchFamily="34" charset="0"/>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	Stratégie </a:t>
            </a:r>
            <a:r>
              <a:rPr lang="fr-FR" sz="2000" dirty="0">
                <a:latin typeface="Arial Narrow" panose="020B0606020202030204" pitchFamily="34" charset="0"/>
                <a:ea typeface="Calibri" panose="020F0502020204030204" pitchFamily="34" charset="0"/>
                <a:cs typeface="Arial" panose="020B0604020202020204" pitchFamily="34" charset="0"/>
              </a:rPr>
              <a:t>globale, Interconnecter physiquement et stratégiquement tous les </a:t>
            </a:r>
            <a:r>
              <a:rPr lang="fr-FR" sz="2000" dirty="0" smtClean="0">
                <a:latin typeface="Arial Narrow" panose="020B0606020202030204" pitchFamily="34" charset="0"/>
                <a:ea typeface="Calibri" panose="020F0502020204030204" pitchFamily="34" charset="0"/>
                <a:cs typeface="Arial" panose="020B0604020202020204" pitchFamily="34" charset="0"/>
              </a:rPr>
              <a:t>	projets </a:t>
            </a:r>
            <a:r>
              <a:rPr lang="fr-FR" sz="2000" dirty="0">
                <a:latin typeface="Arial Narrow" panose="020B0606020202030204" pitchFamily="34" charset="0"/>
                <a:ea typeface="Calibri" panose="020F0502020204030204" pitchFamily="34" charset="0"/>
                <a:cs typeface="Arial" panose="020B0604020202020204" pitchFamily="34" charset="0"/>
              </a:rPr>
              <a:t>de mêmes objectifs existants dans le GK</a:t>
            </a:r>
          </a:p>
        </p:txBody>
      </p:sp>
    </p:spTree>
    <p:extLst>
      <p:ext uri="{BB962C8B-B14F-4D97-AF65-F5344CB8AC3E}">
        <p14:creationId xmlns:p14="http://schemas.microsoft.com/office/powerpoint/2010/main" val="2822648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457" y="593447"/>
            <a:ext cx="7516420" cy="1265701"/>
          </a:xfrm>
        </p:spPr>
        <p:txBody>
          <a:bodyPr>
            <a:normAutofit/>
          </a:bodyPr>
          <a:lstStyle/>
          <a:p>
            <a:pPr lvl="0"/>
            <a:r>
              <a:rPr lang="fr-FR" sz="2600" dirty="0">
                <a:solidFill>
                  <a:srgbClr val="000099"/>
                </a:solidFill>
                <a:latin typeface="Century Gothic" panose="020B0502020202020204" pitchFamily="34" charset="0"/>
              </a:rPr>
              <a:t> 	</a:t>
            </a:r>
            <a:r>
              <a:rPr lang="fr-FR" sz="2600" dirty="0" smtClean="0">
                <a:solidFill>
                  <a:srgbClr val="000099"/>
                </a:solidFill>
                <a:latin typeface="Century Gothic" panose="020B0502020202020204" pitchFamily="34" charset="0"/>
              </a:rPr>
              <a:t>INTERCONNEXIONS </a:t>
            </a:r>
            <a:r>
              <a:rPr lang="fr-FR" sz="2600" dirty="0">
                <a:solidFill>
                  <a:srgbClr val="000099"/>
                </a:solidFill>
                <a:latin typeface="Century Gothic" panose="020B0502020202020204" pitchFamily="34" charset="0"/>
              </a:rPr>
              <a:t>DES ACTIONS</a:t>
            </a:r>
            <a:endParaRPr lang="en-ZA" sz="2600" dirty="0">
              <a:latin typeface="Century Gothic" panose="020B0502020202020204" pitchFamily="34" charset="0"/>
            </a:endParaRPr>
          </a:p>
        </p:txBody>
      </p:sp>
      <p:sp>
        <p:nvSpPr>
          <p:cNvPr id="5" name="Rectangle 4"/>
          <p:cNvSpPr/>
          <p:nvPr/>
        </p:nvSpPr>
        <p:spPr>
          <a:xfrm>
            <a:off x="2757714" y="2090057"/>
            <a:ext cx="7922820" cy="2043123"/>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fr-FR" sz="2000" dirty="0">
                <a:latin typeface="Arial Narrow" panose="020B0606020202030204" pitchFamily="34" charset="0"/>
                <a:ea typeface="Calibri" panose="020F0502020204030204" pitchFamily="34" charset="0"/>
                <a:cs typeface="Arial" panose="020B0604020202020204" pitchFamily="34" charset="0"/>
              </a:rPr>
              <a:t>Interconnexion des projets existants avec les mêmes objectifs dans des contrées différentes à travers :</a:t>
            </a:r>
          </a:p>
          <a:p>
            <a:pPr marL="800100" lvl="1" indent="-342900">
              <a:lnSpc>
                <a:spcPct val="107000"/>
              </a:lnSpc>
              <a:buFont typeface="Arial Narrow" panose="020B0606020202030204" pitchFamily="34" charset="0"/>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Les </a:t>
            </a:r>
            <a:r>
              <a:rPr lang="fr-FR" sz="2000" dirty="0">
                <a:latin typeface="Arial Narrow" panose="020B0606020202030204" pitchFamily="34" charset="0"/>
                <a:ea typeface="Calibri" panose="020F0502020204030204" pitchFamily="34" charset="0"/>
                <a:cs typeface="Arial" panose="020B0604020202020204" pitchFamily="34" charset="0"/>
              </a:rPr>
              <a:t>individus</a:t>
            </a:r>
          </a:p>
          <a:p>
            <a:pPr marL="800100" lvl="1" indent="-342900">
              <a:lnSpc>
                <a:spcPct val="107000"/>
              </a:lnSpc>
              <a:buFont typeface="Arial Narrow" panose="020B0606020202030204" pitchFamily="34" charset="0"/>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Les </a:t>
            </a:r>
            <a:r>
              <a:rPr lang="fr-FR" sz="2000" dirty="0">
                <a:latin typeface="Arial Narrow" panose="020B0606020202030204" pitchFamily="34" charset="0"/>
                <a:ea typeface="Calibri" panose="020F0502020204030204" pitchFamily="34" charset="0"/>
                <a:cs typeface="Arial" panose="020B0604020202020204" pitchFamily="34" charset="0"/>
              </a:rPr>
              <a:t>coopératives</a:t>
            </a:r>
          </a:p>
          <a:p>
            <a:pPr marL="800100" lvl="1" indent="-342900">
              <a:lnSpc>
                <a:spcPct val="107000"/>
              </a:lnSpc>
              <a:buFont typeface="Arial Narrow" panose="020B0606020202030204" pitchFamily="34" charset="0"/>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Les </a:t>
            </a:r>
            <a:r>
              <a:rPr lang="fr-FR" sz="2000" dirty="0">
                <a:latin typeface="Arial Narrow" panose="020B0606020202030204" pitchFamily="34" charset="0"/>
                <a:ea typeface="Calibri" panose="020F0502020204030204" pitchFamily="34" charset="0"/>
                <a:cs typeface="Arial" panose="020B0604020202020204" pitchFamily="34" charset="0"/>
              </a:rPr>
              <a:t>action des ONG</a:t>
            </a:r>
          </a:p>
          <a:p>
            <a:pPr marL="800100" lvl="1" indent="-342900">
              <a:lnSpc>
                <a:spcPct val="107000"/>
              </a:lnSpc>
              <a:buFont typeface="Arial Narrow" panose="020B0606020202030204" pitchFamily="34" charset="0"/>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Les </a:t>
            </a:r>
            <a:r>
              <a:rPr lang="fr-FR" sz="2000" dirty="0">
                <a:latin typeface="Arial Narrow" panose="020B0606020202030204" pitchFamily="34" charset="0"/>
                <a:ea typeface="Calibri" panose="020F0502020204030204" pitchFamily="34" charset="0"/>
                <a:cs typeface="Arial" panose="020B0604020202020204" pitchFamily="34" charset="0"/>
              </a:rPr>
              <a:t>actions gouvernementales </a:t>
            </a:r>
          </a:p>
        </p:txBody>
      </p:sp>
    </p:spTree>
    <p:extLst>
      <p:ext uri="{BB962C8B-B14F-4D97-AF65-F5344CB8AC3E}">
        <p14:creationId xmlns:p14="http://schemas.microsoft.com/office/powerpoint/2010/main" val="3596113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14" y="404761"/>
            <a:ext cx="7516420" cy="1265701"/>
          </a:xfrm>
        </p:spPr>
        <p:txBody>
          <a:bodyPr>
            <a:normAutofit/>
          </a:bodyPr>
          <a:lstStyle/>
          <a:p>
            <a:pPr lvl="0"/>
            <a:r>
              <a:rPr lang="fr-FR" sz="2600" dirty="0">
                <a:solidFill>
                  <a:srgbClr val="000099"/>
                </a:solidFill>
                <a:latin typeface="Century Gothic" panose="020B0502020202020204" pitchFamily="34" charset="0"/>
              </a:rPr>
              <a:t> 	</a:t>
            </a:r>
            <a:r>
              <a:rPr lang="fr-FR" sz="2600" dirty="0" smtClean="0">
                <a:solidFill>
                  <a:srgbClr val="000099"/>
                </a:solidFill>
                <a:latin typeface="Century Gothic" panose="020B0502020202020204" pitchFamily="34" charset="0"/>
              </a:rPr>
              <a:t>INTERCONNEXIONS </a:t>
            </a:r>
            <a:r>
              <a:rPr lang="fr-FR" sz="2600" dirty="0">
                <a:solidFill>
                  <a:srgbClr val="000099"/>
                </a:solidFill>
                <a:latin typeface="Century Gothic" panose="020B0502020202020204" pitchFamily="34" charset="0"/>
              </a:rPr>
              <a:t>DES ACTIONS</a:t>
            </a:r>
            <a:endParaRPr lang="en-ZA" sz="2600" dirty="0">
              <a:latin typeface="Century Gothic" panose="020B0502020202020204" pitchFamily="34" charset="0"/>
            </a:endParaRPr>
          </a:p>
        </p:txBody>
      </p:sp>
      <p:sp>
        <p:nvSpPr>
          <p:cNvPr id="5" name="Rectangle 4"/>
          <p:cNvSpPr/>
          <p:nvPr/>
        </p:nvSpPr>
        <p:spPr>
          <a:xfrm>
            <a:off x="2583543" y="1859148"/>
            <a:ext cx="8096991" cy="4706545"/>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Etudes des cas (Exemples d’actions sur terrains)</a:t>
            </a:r>
          </a:p>
          <a:p>
            <a:pPr marL="800100" lvl="1" indent="-342900">
              <a:lnSpc>
                <a:spcPct val="150000"/>
              </a:lnSpc>
              <a:buFont typeface="Arial Narrow" panose="020B0606020202030204" pitchFamily="34" charset="0"/>
              <a:buChar char="─"/>
            </a:pPr>
            <a:r>
              <a:rPr lang="fr-FR" sz="2000" dirty="0">
                <a:latin typeface="Arial Narrow" panose="020B0606020202030204" pitchFamily="34" charset="0"/>
                <a:ea typeface="Calibri" panose="020F0502020204030204" pitchFamily="34" charset="0"/>
                <a:cs typeface="Arial" panose="020B0604020202020204" pitchFamily="34" charset="0"/>
              </a:rPr>
              <a:t>Papa </a:t>
            </a:r>
            <a:r>
              <a:rPr lang="fr-FR" sz="2000" dirty="0" smtClean="0">
                <a:latin typeface="Arial Narrow" panose="020B0606020202030204" pitchFamily="34" charset="0"/>
                <a:ea typeface="Calibri" panose="020F0502020204030204" pitchFamily="34" charset="0"/>
                <a:cs typeface="Arial" panose="020B0604020202020204" pitchFamily="34" charset="0"/>
              </a:rPr>
              <a:t>Jean-Pierre d’Afrique du Sud et Pa</a:t>
            </a:r>
            <a:endParaRPr lang="fr-FR" sz="2000" dirty="0">
              <a:latin typeface="Arial Narrow" panose="020B0606020202030204" pitchFamily="34" charset="0"/>
              <a:ea typeface="Calibri" panose="020F0502020204030204" pitchFamily="34" charset="0"/>
              <a:cs typeface="Arial" panose="020B0604020202020204" pitchFamily="34" charset="0"/>
            </a:endParaRPr>
          </a:p>
          <a:p>
            <a:pPr marL="800100" lvl="1" indent="-342900">
              <a:lnSpc>
                <a:spcPct val="150000"/>
              </a:lnSpc>
              <a:buFont typeface="Arial Narrow" panose="020B0606020202030204" pitchFamily="34" charset="0"/>
              <a:buChar char="─"/>
            </a:pPr>
            <a:r>
              <a:rPr lang="fr-FR" sz="2000" dirty="0">
                <a:latin typeface="Arial Narrow" panose="020B0606020202030204" pitchFamily="34" charset="0"/>
                <a:ea typeface="Calibri" panose="020F0502020204030204" pitchFamily="34" charset="0"/>
                <a:cs typeface="Arial" panose="020B0604020202020204" pitchFamily="34" charset="0"/>
              </a:rPr>
              <a:t>Papa Teddy </a:t>
            </a:r>
            <a:r>
              <a:rPr lang="fr-FR" sz="2000" dirty="0" err="1" smtClean="0">
                <a:latin typeface="Arial Narrow" panose="020B0606020202030204" pitchFamily="34" charset="0"/>
                <a:ea typeface="Calibri" panose="020F0502020204030204" pitchFamily="34" charset="0"/>
                <a:cs typeface="Arial" panose="020B0604020202020204" pitchFamily="34" charset="0"/>
              </a:rPr>
              <a:t>Mukendi</a:t>
            </a:r>
            <a:r>
              <a:rPr lang="fr-FR" sz="2000" dirty="0" smtClean="0">
                <a:latin typeface="Arial Narrow" panose="020B0606020202030204" pitchFamily="34" charset="0"/>
                <a:ea typeface="Calibri" panose="020F0502020204030204" pitchFamily="34" charset="0"/>
                <a:cs typeface="Arial" panose="020B0604020202020204" pitchFamily="34" charset="0"/>
              </a:rPr>
              <a:t> de Suisse </a:t>
            </a:r>
            <a:endParaRPr lang="fr-FR" sz="2000" dirty="0">
              <a:latin typeface="Arial Narrow" panose="020B0606020202030204" pitchFamily="34" charset="0"/>
              <a:ea typeface="Calibri" panose="020F0502020204030204" pitchFamily="34" charset="0"/>
              <a:cs typeface="Arial" panose="020B0604020202020204" pitchFamily="34" charset="0"/>
            </a:endParaRPr>
          </a:p>
          <a:p>
            <a:pPr marL="800100" lvl="1" indent="-342900">
              <a:lnSpc>
                <a:spcPct val="150000"/>
              </a:lnSpc>
              <a:buFont typeface="Arial Narrow" panose="020B0606020202030204" pitchFamily="34" charset="0"/>
              <a:buChar char="─"/>
            </a:pPr>
            <a:r>
              <a:rPr lang="fr-FR" sz="2000" dirty="0">
                <a:latin typeface="Arial Narrow" panose="020B0606020202030204" pitchFamily="34" charset="0"/>
                <a:ea typeface="Calibri" panose="020F0502020204030204" pitchFamily="34" charset="0"/>
                <a:cs typeface="Arial" panose="020B0604020202020204" pitchFamily="34" charset="0"/>
              </a:rPr>
              <a:t>Papa Constantin </a:t>
            </a:r>
            <a:r>
              <a:rPr lang="fr-FR" sz="2000" dirty="0" err="1" smtClean="0">
                <a:latin typeface="Arial Narrow" panose="020B0606020202030204" pitchFamily="34" charset="0"/>
                <a:ea typeface="Calibri" panose="020F0502020204030204" pitchFamily="34" charset="0"/>
                <a:cs typeface="Arial" panose="020B0604020202020204" pitchFamily="34" charset="0"/>
              </a:rPr>
              <a:t>Mukendi</a:t>
            </a:r>
            <a:r>
              <a:rPr lang="fr-FR" sz="2000" dirty="0" smtClean="0">
                <a:latin typeface="Arial Narrow" panose="020B0606020202030204" pitchFamily="34" charset="0"/>
                <a:ea typeface="Calibri" panose="020F0502020204030204" pitchFamily="34" charset="0"/>
                <a:cs typeface="Arial" panose="020B0604020202020204" pitchFamily="34" charset="0"/>
              </a:rPr>
              <a:t> d’Australie</a:t>
            </a:r>
          </a:p>
          <a:p>
            <a:pPr marL="800100" lvl="1" indent="-342900">
              <a:lnSpc>
                <a:spcPct val="150000"/>
              </a:lnSpc>
              <a:buFont typeface="Arial Narrow" panose="020B0606020202030204" pitchFamily="34" charset="0"/>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Papa </a:t>
            </a:r>
            <a:r>
              <a:rPr lang="fr-FR" sz="2000" dirty="0" err="1" smtClean="0">
                <a:latin typeface="Arial Narrow" panose="020B0606020202030204" pitchFamily="34" charset="0"/>
                <a:ea typeface="Calibri" panose="020F0502020204030204" pitchFamily="34" charset="0"/>
                <a:cs typeface="Arial" panose="020B0604020202020204" pitchFamily="34" charset="0"/>
              </a:rPr>
              <a:t>Khally</a:t>
            </a:r>
            <a:r>
              <a:rPr lang="fr-FR" sz="2000" dirty="0" smtClean="0">
                <a:latin typeface="Arial Narrow" panose="020B0606020202030204" pitchFamily="34" charset="0"/>
                <a:ea typeface="Calibri" panose="020F0502020204030204" pitchFamily="34" charset="0"/>
                <a:cs typeface="Arial" panose="020B0604020202020204" pitchFamily="34" charset="0"/>
              </a:rPr>
              <a:t> de Zambie </a:t>
            </a:r>
            <a:endParaRPr lang="fr-FR" sz="2000" dirty="0">
              <a:latin typeface="Arial Narrow" panose="020B0606020202030204" pitchFamily="34" charset="0"/>
              <a:ea typeface="Calibri" panose="020F0502020204030204" pitchFamily="34" charset="0"/>
              <a:cs typeface="Arial" panose="020B0604020202020204" pitchFamily="34" charset="0"/>
            </a:endParaRPr>
          </a:p>
          <a:p>
            <a:pPr marL="800100" lvl="1" indent="-342900">
              <a:lnSpc>
                <a:spcPct val="150000"/>
              </a:lnSpc>
              <a:buFont typeface="Arial Narrow" panose="020B0606020202030204" pitchFamily="34" charset="0"/>
              <a:buChar char="─"/>
            </a:pPr>
            <a:r>
              <a:rPr lang="fr-FR" sz="2000" dirty="0">
                <a:latin typeface="Arial Narrow" panose="020B0606020202030204" pitchFamily="34" charset="0"/>
                <a:ea typeface="Calibri" panose="020F0502020204030204" pitchFamily="34" charset="0"/>
                <a:cs typeface="Arial" panose="020B0604020202020204" pitchFamily="34" charset="0"/>
              </a:rPr>
              <a:t>Pasteur </a:t>
            </a:r>
            <a:r>
              <a:rPr lang="fr-FR" sz="2000" dirty="0" err="1" smtClean="0">
                <a:latin typeface="Arial Narrow" panose="020B0606020202030204" pitchFamily="34" charset="0"/>
                <a:ea typeface="Calibri" panose="020F0502020204030204" pitchFamily="34" charset="0"/>
                <a:cs typeface="Arial" panose="020B0604020202020204" pitchFamily="34" charset="0"/>
              </a:rPr>
              <a:t>Kabengele</a:t>
            </a:r>
            <a:r>
              <a:rPr lang="fr-FR" sz="2000" dirty="0" smtClean="0">
                <a:latin typeface="Arial Narrow" panose="020B0606020202030204" pitchFamily="34" charset="0"/>
                <a:ea typeface="Calibri" panose="020F0502020204030204" pitchFamily="34" charset="0"/>
                <a:cs typeface="Arial" panose="020B0604020202020204" pitchFamily="34" charset="0"/>
              </a:rPr>
              <a:t> du Kenya</a:t>
            </a:r>
            <a:endParaRPr lang="fr-FR" sz="2000" dirty="0">
              <a:latin typeface="Arial Narrow" panose="020B0606020202030204" pitchFamily="34" charset="0"/>
              <a:ea typeface="Calibri" panose="020F0502020204030204" pitchFamily="34" charset="0"/>
              <a:cs typeface="Arial" panose="020B0604020202020204" pitchFamily="34" charset="0"/>
            </a:endParaRPr>
          </a:p>
          <a:p>
            <a:pPr algn="ctr">
              <a:lnSpc>
                <a:spcPct val="107000"/>
              </a:lnSpc>
            </a:pPr>
            <a:r>
              <a:rPr lang="fr-FR" sz="2200" b="1" dirty="0" smtClean="0">
                <a:latin typeface="Arial Narrow" panose="020B0606020202030204" pitchFamily="34" charset="0"/>
                <a:ea typeface="Calibri" panose="020F0502020204030204" pitchFamily="34" charset="0"/>
                <a:cs typeface="Arial" panose="020B0604020202020204" pitchFamily="34" charset="0"/>
              </a:rPr>
              <a:t>La liste est loin d’être exhaustive. </a:t>
            </a:r>
          </a:p>
          <a:p>
            <a:pPr algn="ctr">
              <a:lnSpc>
                <a:spcPct val="107000"/>
              </a:lnSpc>
            </a:pPr>
            <a:r>
              <a:rPr lang="fr-FR" sz="2200" dirty="0" smtClean="0">
                <a:latin typeface="Arial Narrow" panose="020B0606020202030204" pitchFamily="34" charset="0"/>
                <a:ea typeface="Calibri" panose="020F0502020204030204" pitchFamily="34" charset="0"/>
                <a:cs typeface="Arial" panose="020B0604020202020204" pitchFamily="34" charset="0"/>
              </a:rPr>
              <a:t>Quel en est le sens?</a:t>
            </a:r>
          </a:p>
          <a:p>
            <a:pPr algn="ctr">
              <a:lnSpc>
                <a:spcPct val="107000"/>
              </a:lnSpc>
            </a:pPr>
            <a:r>
              <a:rPr lang="fr-FR" sz="2400" dirty="0" smtClean="0">
                <a:solidFill>
                  <a:srgbClr val="C00000"/>
                </a:solidFill>
                <a:latin typeface="Arial Narrow" panose="020B0606020202030204" pitchFamily="34" charset="0"/>
                <a:ea typeface="Calibri" panose="020F0502020204030204" pitchFamily="34" charset="0"/>
                <a:cs typeface="Arial" panose="020B0604020202020204" pitchFamily="34" charset="0"/>
              </a:rPr>
              <a:t>Il y a donc besoin d’une coordination que GKF pourra offrir par ses actions</a:t>
            </a:r>
            <a:r>
              <a:rPr lang="fr-FR" sz="2200" dirty="0" smtClean="0">
                <a:solidFill>
                  <a:srgbClr val="C00000"/>
                </a:solidFill>
                <a:latin typeface="Arial Narrow" panose="020B0606020202030204" pitchFamily="34" charset="0"/>
                <a:ea typeface="Calibri" panose="020F0502020204030204" pitchFamily="34" charset="0"/>
                <a:cs typeface="Arial" panose="020B0604020202020204" pitchFamily="34" charset="0"/>
              </a:rPr>
              <a:t>.  </a:t>
            </a:r>
            <a:endParaRPr lang="fr-FR" sz="2200" dirty="0">
              <a:solidFill>
                <a:srgbClr val="C00000"/>
              </a:solidFill>
              <a:latin typeface="Arial Narrow" panose="020B0606020202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endParaRPr lang="fr-FR" sz="2000" dirty="0">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7207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14" y="404761"/>
            <a:ext cx="7516420" cy="1265701"/>
          </a:xfrm>
        </p:spPr>
        <p:txBody>
          <a:bodyPr>
            <a:normAutofit/>
          </a:bodyPr>
          <a:lstStyle/>
          <a:p>
            <a:pPr lvl="0"/>
            <a:r>
              <a:rPr lang="fr-FR" sz="2600" dirty="0">
                <a:solidFill>
                  <a:srgbClr val="000099"/>
                </a:solidFill>
                <a:latin typeface="Century Gothic" panose="020B0502020202020204" pitchFamily="34" charset="0"/>
              </a:rPr>
              <a:t> 	</a:t>
            </a:r>
            <a:r>
              <a:rPr lang="fr-FR" sz="2600" dirty="0" smtClean="0">
                <a:solidFill>
                  <a:srgbClr val="000099"/>
                </a:solidFill>
                <a:latin typeface="Century Gothic" panose="020B0502020202020204" pitchFamily="34" charset="0"/>
              </a:rPr>
              <a:t>INTERCONNEXIONS </a:t>
            </a:r>
            <a:r>
              <a:rPr lang="fr-FR" sz="2600" dirty="0">
                <a:solidFill>
                  <a:srgbClr val="000099"/>
                </a:solidFill>
                <a:latin typeface="Century Gothic" panose="020B0502020202020204" pitchFamily="34" charset="0"/>
              </a:rPr>
              <a:t>DES ACTIONS</a:t>
            </a:r>
            <a:endParaRPr lang="en-ZA" sz="2600" dirty="0">
              <a:latin typeface="Century Gothic" panose="020B0502020202020204" pitchFamily="34" charset="0"/>
            </a:endParaRPr>
          </a:p>
        </p:txBody>
      </p:sp>
      <p:sp>
        <p:nvSpPr>
          <p:cNvPr id="5" name="Rectangle 4"/>
          <p:cNvSpPr/>
          <p:nvPr/>
        </p:nvSpPr>
        <p:spPr>
          <a:xfrm>
            <a:off x="2569029" y="1670462"/>
            <a:ext cx="8096991" cy="4706545"/>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Etudes des cas (Exemples d’actions sur terrains)</a:t>
            </a:r>
          </a:p>
          <a:p>
            <a:pPr marL="800100" lvl="1" indent="-342900">
              <a:lnSpc>
                <a:spcPct val="150000"/>
              </a:lnSpc>
              <a:buFont typeface="Arial Narrow" panose="020B0606020202030204" pitchFamily="34" charset="0"/>
              <a:buChar char="─"/>
            </a:pPr>
            <a:r>
              <a:rPr lang="fr-FR" sz="2000" dirty="0">
                <a:latin typeface="Arial Narrow" panose="020B0606020202030204" pitchFamily="34" charset="0"/>
                <a:ea typeface="Calibri" panose="020F0502020204030204" pitchFamily="34" charset="0"/>
                <a:cs typeface="Arial" panose="020B0604020202020204" pitchFamily="34" charset="0"/>
              </a:rPr>
              <a:t>Papa </a:t>
            </a:r>
            <a:r>
              <a:rPr lang="fr-FR" sz="2000" dirty="0" smtClean="0">
                <a:latin typeface="Arial Narrow" panose="020B0606020202030204" pitchFamily="34" charset="0"/>
                <a:ea typeface="Calibri" panose="020F0502020204030204" pitchFamily="34" charset="0"/>
                <a:cs typeface="Arial" panose="020B0604020202020204" pitchFamily="34" charset="0"/>
              </a:rPr>
              <a:t>Jean-Pierre d’Afrique du Sud et Pa</a:t>
            </a:r>
            <a:endParaRPr lang="fr-FR" sz="2000" dirty="0">
              <a:latin typeface="Arial Narrow" panose="020B0606020202030204" pitchFamily="34" charset="0"/>
              <a:ea typeface="Calibri" panose="020F0502020204030204" pitchFamily="34" charset="0"/>
              <a:cs typeface="Arial" panose="020B0604020202020204" pitchFamily="34" charset="0"/>
            </a:endParaRPr>
          </a:p>
          <a:p>
            <a:pPr marL="800100" lvl="1" indent="-342900">
              <a:lnSpc>
                <a:spcPct val="150000"/>
              </a:lnSpc>
              <a:buFont typeface="Arial Narrow" panose="020B0606020202030204" pitchFamily="34" charset="0"/>
              <a:buChar char="─"/>
            </a:pPr>
            <a:r>
              <a:rPr lang="fr-FR" sz="2000" dirty="0">
                <a:latin typeface="Arial Narrow" panose="020B0606020202030204" pitchFamily="34" charset="0"/>
                <a:ea typeface="Calibri" panose="020F0502020204030204" pitchFamily="34" charset="0"/>
                <a:cs typeface="Arial" panose="020B0604020202020204" pitchFamily="34" charset="0"/>
              </a:rPr>
              <a:t>Papa Teddy </a:t>
            </a:r>
            <a:r>
              <a:rPr lang="fr-FR" sz="2000" dirty="0" err="1" smtClean="0">
                <a:latin typeface="Arial Narrow" panose="020B0606020202030204" pitchFamily="34" charset="0"/>
                <a:ea typeface="Calibri" panose="020F0502020204030204" pitchFamily="34" charset="0"/>
                <a:cs typeface="Arial" panose="020B0604020202020204" pitchFamily="34" charset="0"/>
              </a:rPr>
              <a:t>Mukendi</a:t>
            </a:r>
            <a:r>
              <a:rPr lang="fr-FR" sz="2000" dirty="0" smtClean="0">
                <a:latin typeface="Arial Narrow" panose="020B0606020202030204" pitchFamily="34" charset="0"/>
                <a:ea typeface="Calibri" panose="020F0502020204030204" pitchFamily="34" charset="0"/>
                <a:cs typeface="Arial" panose="020B0604020202020204" pitchFamily="34" charset="0"/>
              </a:rPr>
              <a:t> de Suisse </a:t>
            </a:r>
            <a:endParaRPr lang="fr-FR" sz="2000" dirty="0">
              <a:latin typeface="Arial Narrow" panose="020B0606020202030204" pitchFamily="34" charset="0"/>
              <a:ea typeface="Calibri" panose="020F0502020204030204" pitchFamily="34" charset="0"/>
              <a:cs typeface="Arial" panose="020B0604020202020204" pitchFamily="34" charset="0"/>
            </a:endParaRPr>
          </a:p>
          <a:p>
            <a:pPr marL="800100" lvl="1" indent="-342900">
              <a:lnSpc>
                <a:spcPct val="150000"/>
              </a:lnSpc>
              <a:buFont typeface="Arial Narrow" panose="020B0606020202030204" pitchFamily="34" charset="0"/>
              <a:buChar char="─"/>
            </a:pPr>
            <a:r>
              <a:rPr lang="fr-FR" sz="2000" dirty="0">
                <a:latin typeface="Arial Narrow" panose="020B0606020202030204" pitchFamily="34" charset="0"/>
                <a:ea typeface="Calibri" panose="020F0502020204030204" pitchFamily="34" charset="0"/>
                <a:cs typeface="Arial" panose="020B0604020202020204" pitchFamily="34" charset="0"/>
              </a:rPr>
              <a:t>Papa Constantin </a:t>
            </a:r>
            <a:r>
              <a:rPr lang="fr-FR" sz="2000" dirty="0" err="1" smtClean="0">
                <a:latin typeface="Arial Narrow" panose="020B0606020202030204" pitchFamily="34" charset="0"/>
                <a:ea typeface="Calibri" panose="020F0502020204030204" pitchFamily="34" charset="0"/>
                <a:cs typeface="Arial" panose="020B0604020202020204" pitchFamily="34" charset="0"/>
              </a:rPr>
              <a:t>Mukendi</a:t>
            </a:r>
            <a:r>
              <a:rPr lang="fr-FR" sz="2000" dirty="0" smtClean="0">
                <a:latin typeface="Arial Narrow" panose="020B0606020202030204" pitchFamily="34" charset="0"/>
                <a:ea typeface="Calibri" panose="020F0502020204030204" pitchFamily="34" charset="0"/>
                <a:cs typeface="Arial" panose="020B0604020202020204" pitchFamily="34" charset="0"/>
              </a:rPr>
              <a:t> d’Australie</a:t>
            </a:r>
          </a:p>
          <a:p>
            <a:pPr marL="800100" lvl="1" indent="-342900">
              <a:lnSpc>
                <a:spcPct val="150000"/>
              </a:lnSpc>
              <a:buFont typeface="Arial Narrow" panose="020B0606020202030204" pitchFamily="34" charset="0"/>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Papa </a:t>
            </a:r>
            <a:r>
              <a:rPr lang="fr-FR" sz="2000" dirty="0" err="1" smtClean="0">
                <a:latin typeface="Arial Narrow" panose="020B0606020202030204" pitchFamily="34" charset="0"/>
                <a:ea typeface="Calibri" panose="020F0502020204030204" pitchFamily="34" charset="0"/>
                <a:cs typeface="Arial" panose="020B0604020202020204" pitchFamily="34" charset="0"/>
              </a:rPr>
              <a:t>Khally</a:t>
            </a:r>
            <a:r>
              <a:rPr lang="fr-FR" sz="2000" dirty="0" smtClean="0">
                <a:latin typeface="Arial Narrow" panose="020B0606020202030204" pitchFamily="34" charset="0"/>
                <a:ea typeface="Calibri" panose="020F0502020204030204" pitchFamily="34" charset="0"/>
                <a:cs typeface="Arial" panose="020B0604020202020204" pitchFamily="34" charset="0"/>
              </a:rPr>
              <a:t> de Zambie </a:t>
            </a:r>
            <a:endParaRPr lang="fr-FR" sz="2000" dirty="0">
              <a:latin typeface="Arial Narrow" panose="020B0606020202030204" pitchFamily="34" charset="0"/>
              <a:ea typeface="Calibri" panose="020F0502020204030204" pitchFamily="34" charset="0"/>
              <a:cs typeface="Arial" panose="020B0604020202020204" pitchFamily="34" charset="0"/>
            </a:endParaRPr>
          </a:p>
          <a:p>
            <a:pPr marL="800100" lvl="1" indent="-342900">
              <a:lnSpc>
                <a:spcPct val="150000"/>
              </a:lnSpc>
              <a:buFont typeface="Arial Narrow" panose="020B0606020202030204" pitchFamily="34" charset="0"/>
              <a:buChar char="─"/>
            </a:pPr>
            <a:r>
              <a:rPr lang="fr-FR" sz="2000" dirty="0">
                <a:latin typeface="Arial Narrow" panose="020B0606020202030204" pitchFamily="34" charset="0"/>
                <a:ea typeface="Calibri" panose="020F0502020204030204" pitchFamily="34" charset="0"/>
                <a:cs typeface="Arial" panose="020B0604020202020204" pitchFamily="34" charset="0"/>
              </a:rPr>
              <a:t>Pasteur </a:t>
            </a:r>
            <a:r>
              <a:rPr lang="fr-FR" sz="2000" dirty="0" err="1" smtClean="0">
                <a:latin typeface="Arial Narrow" panose="020B0606020202030204" pitchFamily="34" charset="0"/>
                <a:ea typeface="Calibri" panose="020F0502020204030204" pitchFamily="34" charset="0"/>
                <a:cs typeface="Arial" panose="020B0604020202020204" pitchFamily="34" charset="0"/>
              </a:rPr>
              <a:t>Kabengele</a:t>
            </a:r>
            <a:r>
              <a:rPr lang="fr-FR" sz="2000" dirty="0" smtClean="0">
                <a:latin typeface="Arial Narrow" panose="020B0606020202030204" pitchFamily="34" charset="0"/>
                <a:ea typeface="Calibri" panose="020F0502020204030204" pitchFamily="34" charset="0"/>
                <a:cs typeface="Arial" panose="020B0604020202020204" pitchFamily="34" charset="0"/>
              </a:rPr>
              <a:t> du Kenya</a:t>
            </a:r>
            <a:endParaRPr lang="fr-FR" sz="2000" dirty="0">
              <a:latin typeface="Arial Narrow" panose="020B0606020202030204" pitchFamily="34" charset="0"/>
              <a:ea typeface="Calibri" panose="020F0502020204030204" pitchFamily="34" charset="0"/>
              <a:cs typeface="Arial" panose="020B0604020202020204" pitchFamily="34" charset="0"/>
            </a:endParaRPr>
          </a:p>
          <a:p>
            <a:pPr algn="ctr">
              <a:lnSpc>
                <a:spcPct val="107000"/>
              </a:lnSpc>
            </a:pPr>
            <a:r>
              <a:rPr lang="fr-FR" sz="2200" b="1" dirty="0" smtClean="0">
                <a:latin typeface="Arial Narrow" panose="020B0606020202030204" pitchFamily="34" charset="0"/>
                <a:ea typeface="Calibri" panose="020F0502020204030204" pitchFamily="34" charset="0"/>
                <a:cs typeface="Arial" panose="020B0604020202020204" pitchFamily="34" charset="0"/>
              </a:rPr>
              <a:t>La liste est loin d’être exhaustive. </a:t>
            </a:r>
          </a:p>
          <a:p>
            <a:pPr algn="ctr">
              <a:lnSpc>
                <a:spcPct val="107000"/>
              </a:lnSpc>
            </a:pPr>
            <a:r>
              <a:rPr lang="fr-FR" sz="2200" dirty="0" smtClean="0">
                <a:latin typeface="Arial Narrow" panose="020B0606020202030204" pitchFamily="34" charset="0"/>
                <a:ea typeface="Calibri" panose="020F0502020204030204" pitchFamily="34" charset="0"/>
                <a:cs typeface="Arial" panose="020B0604020202020204" pitchFamily="34" charset="0"/>
              </a:rPr>
              <a:t>Quel en est le sens?</a:t>
            </a:r>
          </a:p>
          <a:p>
            <a:pPr algn="ctr">
              <a:lnSpc>
                <a:spcPct val="107000"/>
              </a:lnSpc>
            </a:pPr>
            <a:r>
              <a:rPr lang="fr-FR" sz="2400" dirty="0" smtClean="0">
                <a:solidFill>
                  <a:srgbClr val="C00000"/>
                </a:solidFill>
                <a:latin typeface="Arial Narrow" panose="020B0606020202030204" pitchFamily="34" charset="0"/>
                <a:ea typeface="Calibri" panose="020F0502020204030204" pitchFamily="34" charset="0"/>
                <a:cs typeface="Arial" panose="020B0604020202020204" pitchFamily="34" charset="0"/>
              </a:rPr>
              <a:t>Continuons le travail d’identification des Kasaiens de la diaspora actifs dans le Grand Kasaï   </a:t>
            </a:r>
            <a:r>
              <a:rPr lang="fr-FR" sz="2200" dirty="0" smtClean="0">
                <a:solidFill>
                  <a:srgbClr val="C00000"/>
                </a:solidFill>
                <a:latin typeface="Arial Narrow" panose="020B0606020202030204" pitchFamily="34" charset="0"/>
                <a:ea typeface="Calibri" panose="020F0502020204030204" pitchFamily="34" charset="0"/>
                <a:cs typeface="Arial" panose="020B0604020202020204" pitchFamily="34" charset="0"/>
              </a:rPr>
              <a:t>  </a:t>
            </a:r>
            <a:endParaRPr lang="fr-FR" sz="2200" dirty="0">
              <a:solidFill>
                <a:srgbClr val="C00000"/>
              </a:solidFill>
              <a:latin typeface="Arial Narrow" panose="020B0606020202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endParaRPr lang="fr-FR" sz="2000" dirty="0">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4432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4757" y="2133599"/>
            <a:ext cx="8689976" cy="1517073"/>
          </a:xfrm>
        </p:spPr>
        <p:style>
          <a:lnRef idx="0">
            <a:schemeClr val="dk1"/>
          </a:lnRef>
          <a:fillRef idx="3">
            <a:schemeClr val="dk1"/>
          </a:fillRef>
          <a:effectRef idx="3">
            <a:schemeClr val="dk1"/>
          </a:effectRef>
          <a:fontRef idx="minor">
            <a:schemeClr val="lt1"/>
          </a:fontRef>
        </p:style>
        <p:txBody>
          <a:bodyPr>
            <a:normAutofit/>
          </a:bodyPr>
          <a:lstStyle/>
          <a:p>
            <a:r>
              <a:rPr lang="fr-FR" sz="3200" dirty="0"/>
              <a:t>comprendre comment </a:t>
            </a:r>
            <a:r>
              <a:rPr lang="fr-FR" sz="3200" dirty="0" smtClean="0"/>
              <a:t>participer </a:t>
            </a:r>
            <a:r>
              <a:rPr lang="fr-FR" sz="3200" dirty="0"/>
              <a:t>au développement de </a:t>
            </a:r>
            <a:r>
              <a:rPr lang="fr-FR" sz="3200" dirty="0" smtClean="0"/>
              <a:t>Grand Kasaï:</a:t>
            </a:r>
            <a:br>
              <a:rPr lang="fr-FR" sz="3200" dirty="0" smtClean="0"/>
            </a:br>
            <a:r>
              <a:rPr lang="fr-FR" sz="3200" i="1" cap="none" dirty="0" smtClean="0">
                <a:solidFill>
                  <a:srgbClr val="FFFF00"/>
                </a:solidFill>
              </a:rPr>
              <a:t>Une réflexion d’introduction </a:t>
            </a:r>
            <a:endParaRPr lang="en-ZA" sz="3200" i="1" dirty="0">
              <a:solidFill>
                <a:srgbClr val="FFFF00"/>
              </a:solidFill>
            </a:endParaRPr>
          </a:p>
        </p:txBody>
      </p:sp>
      <p:sp>
        <p:nvSpPr>
          <p:cNvPr id="3" name="Subtitle 2"/>
          <p:cNvSpPr>
            <a:spLocks noGrp="1"/>
          </p:cNvSpPr>
          <p:nvPr>
            <p:ph type="subTitle" idx="1"/>
          </p:nvPr>
        </p:nvSpPr>
        <p:spPr>
          <a:xfrm>
            <a:off x="1184563" y="3897416"/>
            <a:ext cx="9490364" cy="685799"/>
          </a:xfrm>
        </p:spPr>
        <p:style>
          <a:lnRef idx="0">
            <a:schemeClr val="accent2"/>
          </a:lnRef>
          <a:fillRef idx="3">
            <a:schemeClr val="accent2"/>
          </a:fillRef>
          <a:effectRef idx="3">
            <a:schemeClr val="accent2"/>
          </a:effectRef>
          <a:fontRef idx="minor">
            <a:schemeClr val="lt1"/>
          </a:fontRef>
        </p:style>
        <p:txBody>
          <a:bodyPr>
            <a:noAutofit/>
          </a:bodyPr>
          <a:lstStyle/>
          <a:p>
            <a:r>
              <a:rPr lang="fr-FR" sz="2400" cap="none" dirty="0" smtClean="0">
                <a:solidFill>
                  <a:srgbClr val="C00000"/>
                </a:solidFill>
                <a:latin typeface="Arial Narrow" panose="020B0606020202030204" pitchFamily="34" charset="0"/>
              </a:rPr>
              <a:t>Répondre aux questions fondamentales pour une synergétique d’actions efficace </a:t>
            </a:r>
            <a:endParaRPr lang="fr-FR" sz="2400" cap="none" dirty="0">
              <a:solidFill>
                <a:srgbClr val="C00000"/>
              </a:solidFill>
              <a:latin typeface="Arial Narrow" panose="020B0606020202030204" pitchFamily="34" charset="0"/>
            </a:endParaRPr>
          </a:p>
        </p:txBody>
      </p:sp>
      <p:sp>
        <p:nvSpPr>
          <p:cNvPr id="4" name="TextBox 3"/>
          <p:cNvSpPr txBox="1"/>
          <p:nvPr/>
        </p:nvSpPr>
        <p:spPr>
          <a:xfrm>
            <a:off x="2569687" y="4829959"/>
            <a:ext cx="6720115"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400" dirty="0" smtClean="0">
                <a:latin typeface="Arial Narrow" panose="020B0606020202030204" pitchFamily="34" charset="0"/>
              </a:rPr>
              <a:t>Communication du Coordonnateur Axe Afrique  </a:t>
            </a:r>
          </a:p>
          <a:p>
            <a:pPr algn="ctr"/>
            <a:r>
              <a:rPr lang="en-ZA" sz="2400" dirty="0" smtClean="0">
                <a:latin typeface="Arial Narrow" panose="020B0606020202030204" pitchFamily="34" charset="0"/>
              </a:rPr>
              <a:t>Dr Ir Alain Mwamba</a:t>
            </a:r>
            <a:endParaRPr lang="en-ZA" sz="2400" dirty="0">
              <a:latin typeface="Arial Narrow" panose="020B0606020202030204" pitchFamily="34" charset="0"/>
            </a:endParaRPr>
          </a:p>
        </p:txBody>
      </p:sp>
    </p:spTree>
    <p:extLst>
      <p:ext uri="{BB962C8B-B14F-4D97-AF65-F5344CB8AC3E}">
        <p14:creationId xmlns:p14="http://schemas.microsoft.com/office/powerpoint/2010/main" val="1489306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14" y="404761"/>
            <a:ext cx="7516420" cy="1265701"/>
          </a:xfrm>
        </p:spPr>
        <p:txBody>
          <a:bodyPr>
            <a:normAutofit/>
          </a:bodyPr>
          <a:lstStyle/>
          <a:p>
            <a:pPr lvl="0"/>
            <a:r>
              <a:rPr lang="fr-FR" sz="2600" dirty="0">
                <a:solidFill>
                  <a:srgbClr val="000099"/>
                </a:solidFill>
                <a:latin typeface="Century Gothic" panose="020B0502020202020204" pitchFamily="34" charset="0"/>
              </a:rPr>
              <a:t> 	</a:t>
            </a:r>
            <a:r>
              <a:rPr lang="fr-FR" sz="2600" dirty="0" smtClean="0">
                <a:solidFill>
                  <a:srgbClr val="000099"/>
                </a:solidFill>
                <a:latin typeface="Century Gothic" panose="020B0502020202020204" pitchFamily="34" charset="0"/>
              </a:rPr>
              <a:t>INTERCONNEXIONS </a:t>
            </a:r>
            <a:r>
              <a:rPr lang="fr-FR" sz="2600" dirty="0">
                <a:solidFill>
                  <a:srgbClr val="000099"/>
                </a:solidFill>
                <a:latin typeface="Century Gothic" panose="020B0502020202020204" pitchFamily="34" charset="0"/>
              </a:rPr>
              <a:t>DES ACTIONS</a:t>
            </a:r>
            <a:endParaRPr lang="en-ZA" sz="2600" dirty="0">
              <a:latin typeface="Century Gothic" panose="020B0502020202020204" pitchFamily="34" charset="0"/>
            </a:endParaRPr>
          </a:p>
        </p:txBody>
      </p:sp>
      <p:sp>
        <p:nvSpPr>
          <p:cNvPr id="5" name="Rectangle 4"/>
          <p:cNvSpPr/>
          <p:nvPr/>
        </p:nvSpPr>
        <p:spPr>
          <a:xfrm>
            <a:off x="3135085" y="1393463"/>
            <a:ext cx="5687619" cy="495777"/>
          </a:xfrm>
          <a:prstGeom prst="rect">
            <a:avLst/>
          </a:prstGeom>
        </p:spPr>
        <p:txBody>
          <a:bodyPr wrap="square">
            <a:spAutoFit/>
          </a:bodyPr>
          <a:lstStyle/>
          <a:p>
            <a:pPr lvl="1" algn="ctr">
              <a:lnSpc>
                <a:spcPct val="150000"/>
              </a:lnSpc>
            </a:pPr>
            <a:r>
              <a:rPr lang="fr-FR" sz="2000" dirty="0" smtClean="0">
                <a:latin typeface="Arial Narrow" panose="020B0606020202030204" pitchFamily="34" charset="0"/>
                <a:ea typeface="Calibri" panose="020F0502020204030204" pitchFamily="34" charset="0"/>
                <a:cs typeface="Arial" panose="020B0604020202020204" pitchFamily="34" charset="0"/>
              </a:rPr>
              <a:t>Papa Jean-Pierre Kalala d’Afrique du Sud et Papa </a:t>
            </a:r>
            <a:endParaRPr lang="fr-FR" sz="2000" dirty="0">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095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14" y="404761"/>
            <a:ext cx="7516420" cy="1265701"/>
          </a:xfrm>
        </p:spPr>
        <p:txBody>
          <a:bodyPr>
            <a:normAutofit/>
          </a:bodyPr>
          <a:lstStyle/>
          <a:p>
            <a:pPr lvl="0"/>
            <a:r>
              <a:rPr lang="fr-FR" sz="2600" dirty="0">
                <a:solidFill>
                  <a:srgbClr val="000099"/>
                </a:solidFill>
                <a:latin typeface="Century Gothic" panose="020B0502020202020204" pitchFamily="34" charset="0"/>
              </a:rPr>
              <a:t> 	</a:t>
            </a:r>
            <a:r>
              <a:rPr lang="fr-FR" sz="2600" dirty="0" smtClean="0">
                <a:solidFill>
                  <a:srgbClr val="000099"/>
                </a:solidFill>
                <a:latin typeface="Century Gothic" panose="020B0502020202020204" pitchFamily="34" charset="0"/>
              </a:rPr>
              <a:t>INTERCONNEXIONS </a:t>
            </a:r>
            <a:r>
              <a:rPr lang="fr-FR" sz="2600" dirty="0">
                <a:solidFill>
                  <a:srgbClr val="000099"/>
                </a:solidFill>
                <a:latin typeface="Century Gothic" panose="020B0502020202020204" pitchFamily="34" charset="0"/>
              </a:rPr>
              <a:t>DES ACTIONS</a:t>
            </a:r>
            <a:endParaRPr lang="en-ZA" sz="2600" dirty="0">
              <a:latin typeface="Century Gothic" panose="020B0502020202020204" pitchFamily="34" charset="0"/>
            </a:endParaRPr>
          </a:p>
        </p:txBody>
      </p:sp>
      <p:sp>
        <p:nvSpPr>
          <p:cNvPr id="5" name="Rectangle 4"/>
          <p:cNvSpPr/>
          <p:nvPr/>
        </p:nvSpPr>
        <p:spPr>
          <a:xfrm>
            <a:off x="3135085" y="1393463"/>
            <a:ext cx="5687619" cy="495777"/>
          </a:xfrm>
          <a:prstGeom prst="rect">
            <a:avLst/>
          </a:prstGeom>
        </p:spPr>
        <p:txBody>
          <a:bodyPr wrap="square">
            <a:spAutoFit/>
          </a:bodyPr>
          <a:lstStyle/>
          <a:p>
            <a:pPr lvl="1" algn="ctr">
              <a:lnSpc>
                <a:spcPct val="150000"/>
              </a:lnSpc>
            </a:pPr>
            <a:r>
              <a:rPr lang="fr-FR" sz="2000" dirty="0" smtClean="0">
                <a:latin typeface="Arial Narrow" panose="020B0606020202030204" pitchFamily="34" charset="0"/>
                <a:ea typeface="Calibri" panose="020F0502020204030204" pitchFamily="34" charset="0"/>
                <a:cs typeface="Arial" panose="020B0604020202020204" pitchFamily="34" charset="0"/>
              </a:rPr>
              <a:t>Papa </a:t>
            </a:r>
            <a:r>
              <a:rPr lang="fr-FR" sz="2000" dirty="0" err="1" smtClean="0">
                <a:latin typeface="Arial Narrow" panose="020B0606020202030204" pitchFamily="34" charset="0"/>
                <a:ea typeface="Calibri" panose="020F0502020204030204" pitchFamily="34" charset="0"/>
                <a:cs typeface="Arial" panose="020B0604020202020204" pitchFamily="34" charset="0"/>
              </a:rPr>
              <a:t>Constatin</a:t>
            </a:r>
            <a:r>
              <a:rPr lang="fr-FR" sz="2000" dirty="0" smtClean="0">
                <a:latin typeface="Arial Narrow" panose="020B0606020202030204" pitchFamily="34" charset="0"/>
                <a:ea typeface="Calibri" panose="020F0502020204030204" pitchFamily="34" charset="0"/>
                <a:cs typeface="Arial" panose="020B0604020202020204" pitchFamily="34" charset="0"/>
              </a:rPr>
              <a:t> </a:t>
            </a:r>
            <a:r>
              <a:rPr lang="fr-FR" sz="2000" dirty="0" err="1" smtClean="0">
                <a:latin typeface="Arial Narrow" panose="020B0606020202030204" pitchFamily="34" charset="0"/>
                <a:ea typeface="Calibri" panose="020F0502020204030204" pitchFamily="34" charset="0"/>
                <a:cs typeface="Arial" panose="020B0604020202020204" pitchFamily="34" charset="0"/>
              </a:rPr>
              <a:t>Mukendi</a:t>
            </a:r>
            <a:r>
              <a:rPr lang="fr-FR" sz="2000" dirty="0" smtClean="0">
                <a:latin typeface="Arial Narrow" panose="020B0606020202030204" pitchFamily="34" charset="0"/>
                <a:ea typeface="Calibri" panose="020F0502020204030204" pitchFamily="34" charset="0"/>
                <a:cs typeface="Arial" panose="020B0604020202020204" pitchFamily="34" charset="0"/>
              </a:rPr>
              <a:t> d’Australie</a:t>
            </a:r>
            <a:endParaRPr lang="fr-FR" sz="2000" dirty="0">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4611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14" y="404761"/>
            <a:ext cx="7516420" cy="1265701"/>
          </a:xfrm>
        </p:spPr>
        <p:txBody>
          <a:bodyPr>
            <a:normAutofit/>
          </a:bodyPr>
          <a:lstStyle/>
          <a:p>
            <a:pPr lvl="0"/>
            <a:r>
              <a:rPr lang="fr-FR" sz="2600" dirty="0">
                <a:solidFill>
                  <a:srgbClr val="000099"/>
                </a:solidFill>
                <a:latin typeface="Century Gothic" panose="020B0502020202020204" pitchFamily="34" charset="0"/>
              </a:rPr>
              <a:t> 	</a:t>
            </a:r>
            <a:r>
              <a:rPr lang="fr-FR" sz="2600" dirty="0" smtClean="0">
                <a:solidFill>
                  <a:srgbClr val="000099"/>
                </a:solidFill>
                <a:latin typeface="Century Gothic" panose="020B0502020202020204" pitchFamily="34" charset="0"/>
              </a:rPr>
              <a:t>INTERCONNEXIONS </a:t>
            </a:r>
            <a:r>
              <a:rPr lang="fr-FR" sz="2600" dirty="0">
                <a:solidFill>
                  <a:srgbClr val="000099"/>
                </a:solidFill>
                <a:latin typeface="Century Gothic" panose="020B0502020202020204" pitchFamily="34" charset="0"/>
              </a:rPr>
              <a:t>DES ACTIONS</a:t>
            </a:r>
            <a:endParaRPr lang="en-ZA" sz="2600" dirty="0">
              <a:latin typeface="Century Gothic" panose="020B0502020202020204" pitchFamily="34" charset="0"/>
            </a:endParaRPr>
          </a:p>
        </p:txBody>
      </p:sp>
      <p:sp>
        <p:nvSpPr>
          <p:cNvPr id="5" name="Rectangle 4"/>
          <p:cNvSpPr/>
          <p:nvPr/>
        </p:nvSpPr>
        <p:spPr>
          <a:xfrm>
            <a:off x="3135085" y="1393463"/>
            <a:ext cx="5687619" cy="553998"/>
          </a:xfrm>
          <a:prstGeom prst="rect">
            <a:avLst/>
          </a:prstGeom>
        </p:spPr>
        <p:txBody>
          <a:bodyPr wrap="square">
            <a:spAutoFit/>
          </a:bodyPr>
          <a:lstStyle/>
          <a:p>
            <a:pPr lvl="1" algn="ctr">
              <a:lnSpc>
                <a:spcPct val="150000"/>
              </a:lnSpc>
            </a:pPr>
            <a:r>
              <a:rPr lang="fr-FR" sz="2000" dirty="0" smtClean="0">
                <a:latin typeface="Arial Narrow" panose="020B0606020202030204" pitchFamily="34" charset="0"/>
                <a:ea typeface="Calibri" panose="020F0502020204030204" pitchFamily="34" charset="0"/>
                <a:cs typeface="Arial" panose="020B0604020202020204" pitchFamily="34" charset="0"/>
              </a:rPr>
              <a:t>Papa Teddy </a:t>
            </a:r>
            <a:r>
              <a:rPr lang="fr-FR" sz="2000" dirty="0" err="1" smtClean="0">
                <a:latin typeface="Arial Narrow" panose="020B0606020202030204" pitchFamily="34" charset="0"/>
                <a:ea typeface="Calibri" panose="020F0502020204030204" pitchFamily="34" charset="0"/>
                <a:cs typeface="Arial" panose="020B0604020202020204" pitchFamily="34" charset="0"/>
              </a:rPr>
              <a:t>Mukendi</a:t>
            </a:r>
            <a:r>
              <a:rPr lang="fr-FR" sz="2000" dirty="0" smtClean="0">
                <a:latin typeface="Arial Narrow" panose="020B0606020202030204" pitchFamily="34" charset="0"/>
                <a:ea typeface="Calibri" panose="020F0502020204030204" pitchFamily="34" charset="0"/>
                <a:cs typeface="Arial" panose="020B0604020202020204" pitchFamily="34" charset="0"/>
              </a:rPr>
              <a:t> de Suisse </a:t>
            </a:r>
            <a:endParaRPr lang="fr-FR" sz="2000" dirty="0">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57014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14" y="404761"/>
            <a:ext cx="7516420" cy="1265701"/>
          </a:xfrm>
        </p:spPr>
        <p:txBody>
          <a:bodyPr>
            <a:normAutofit/>
          </a:bodyPr>
          <a:lstStyle/>
          <a:p>
            <a:pPr lvl="0"/>
            <a:r>
              <a:rPr lang="fr-FR" sz="2600" dirty="0">
                <a:solidFill>
                  <a:srgbClr val="000099"/>
                </a:solidFill>
                <a:latin typeface="Century Gothic" panose="020B0502020202020204" pitchFamily="34" charset="0"/>
              </a:rPr>
              <a:t> 	</a:t>
            </a:r>
            <a:r>
              <a:rPr lang="fr-FR" sz="2600" dirty="0" smtClean="0">
                <a:solidFill>
                  <a:srgbClr val="000099"/>
                </a:solidFill>
                <a:latin typeface="Century Gothic" panose="020B0502020202020204" pitchFamily="34" charset="0"/>
              </a:rPr>
              <a:t>INTERCONNEXIONS </a:t>
            </a:r>
            <a:r>
              <a:rPr lang="fr-FR" sz="2600" dirty="0">
                <a:solidFill>
                  <a:srgbClr val="000099"/>
                </a:solidFill>
                <a:latin typeface="Century Gothic" panose="020B0502020202020204" pitchFamily="34" charset="0"/>
              </a:rPr>
              <a:t>DES ACTIONS</a:t>
            </a:r>
            <a:endParaRPr lang="en-ZA" sz="2600" dirty="0">
              <a:latin typeface="Century Gothic" panose="020B0502020202020204" pitchFamily="34" charset="0"/>
            </a:endParaRPr>
          </a:p>
        </p:txBody>
      </p:sp>
      <p:sp>
        <p:nvSpPr>
          <p:cNvPr id="5" name="Rectangle 4"/>
          <p:cNvSpPr/>
          <p:nvPr/>
        </p:nvSpPr>
        <p:spPr>
          <a:xfrm>
            <a:off x="3135085" y="1393463"/>
            <a:ext cx="5687619" cy="495777"/>
          </a:xfrm>
          <a:prstGeom prst="rect">
            <a:avLst/>
          </a:prstGeom>
        </p:spPr>
        <p:txBody>
          <a:bodyPr wrap="square">
            <a:spAutoFit/>
          </a:bodyPr>
          <a:lstStyle/>
          <a:p>
            <a:pPr lvl="1" algn="ctr">
              <a:lnSpc>
                <a:spcPct val="150000"/>
              </a:lnSpc>
            </a:pPr>
            <a:r>
              <a:rPr lang="fr-FR" sz="2000" dirty="0" smtClean="0">
                <a:latin typeface="Arial Narrow" panose="020B0606020202030204" pitchFamily="34" charset="0"/>
                <a:ea typeface="Calibri" panose="020F0502020204030204" pitchFamily="34" charset="0"/>
                <a:cs typeface="Arial" panose="020B0604020202020204" pitchFamily="34" charset="0"/>
              </a:rPr>
              <a:t>Papa </a:t>
            </a:r>
            <a:r>
              <a:rPr lang="fr-FR" sz="2000" dirty="0" err="1" smtClean="0">
                <a:latin typeface="Arial Narrow" panose="020B0606020202030204" pitchFamily="34" charset="0"/>
                <a:ea typeface="Calibri" panose="020F0502020204030204" pitchFamily="34" charset="0"/>
                <a:cs typeface="Arial" panose="020B0604020202020204" pitchFamily="34" charset="0"/>
              </a:rPr>
              <a:t>Khally</a:t>
            </a:r>
            <a:r>
              <a:rPr lang="fr-FR" sz="2000" dirty="0" smtClean="0">
                <a:latin typeface="Arial Narrow" panose="020B0606020202030204" pitchFamily="34" charset="0"/>
                <a:ea typeface="Calibri" panose="020F0502020204030204" pitchFamily="34" charset="0"/>
                <a:cs typeface="Arial" panose="020B0604020202020204" pitchFamily="34" charset="0"/>
              </a:rPr>
              <a:t> </a:t>
            </a:r>
            <a:r>
              <a:rPr lang="fr-FR" sz="2000" dirty="0" err="1" smtClean="0">
                <a:latin typeface="Arial Narrow" panose="020B0606020202030204" pitchFamily="34" charset="0"/>
                <a:ea typeface="Calibri" panose="020F0502020204030204" pitchFamily="34" charset="0"/>
                <a:cs typeface="Arial" panose="020B0604020202020204" pitchFamily="34" charset="0"/>
              </a:rPr>
              <a:t>Tshikenda</a:t>
            </a:r>
            <a:r>
              <a:rPr lang="fr-FR" sz="2000" dirty="0" smtClean="0">
                <a:latin typeface="Arial Narrow" panose="020B0606020202030204" pitchFamily="34" charset="0"/>
                <a:ea typeface="Calibri" panose="020F0502020204030204" pitchFamily="34" charset="0"/>
                <a:cs typeface="Arial" panose="020B0604020202020204" pitchFamily="34" charset="0"/>
              </a:rPr>
              <a:t> de Zambie</a:t>
            </a:r>
            <a:endParaRPr lang="fr-FR" sz="2000" dirty="0">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3070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14" y="404761"/>
            <a:ext cx="7516420" cy="1265701"/>
          </a:xfrm>
        </p:spPr>
        <p:txBody>
          <a:bodyPr>
            <a:normAutofit/>
          </a:bodyPr>
          <a:lstStyle/>
          <a:p>
            <a:pPr lvl="0"/>
            <a:r>
              <a:rPr lang="fr-FR" sz="2600" dirty="0">
                <a:solidFill>
                  <a:srgbClr val="000099"/>
                </a:solidFill>
                <a:latin typeface="Century Gothic" panose="020B0502020202020204" pitchFamily="34" charset="0"/>
              </a:rPr>
              <a:t> 	</a:t>
            </a:r>
            <a:r>
              <a:rPr lang="fr-FR" sz="2600" dirty="0" smtClean="0">
                <a:solidFill>
                  <a:srgbClr val="000099"/>
                </a:solidFill>
                <a:latin typeface="Century Gothic" panose="020B0502020202020204" pitchFamily="34" charset="0"/>
              </a:rPr>
              <a:t>INTERCONNEXIONS </a:t>
            </a:r>
            <a:r>
              <a:rPr lang="fr-FR" sz="2600" dirty="0">
                <a:solidFill>
                  <a:srgbClr val="000099"/>
                </a:solidFill>
                <a:latin typeface="Century Gothic" panose="020B0502020202020204" pitchFamily="34" charset="0"/>
              </a:rPr>
              <a:t>DES ACTIONS</a:t>
            </a:r>
            <a:endParaRPr lang="en-ZA" sz="2600" dirty="0">
              <a:latin typeface="Century Gothic" panose="020B0502020202020204" pitchFamily="34" charset="0"/>
            </a:endParaRPr>
          </a:p>
        </p:txBody>
      </p:sp>
      <p:sp>
        <p:nvSpPr>
          <p:cNvPr id="5" name="Rectangle 4"/>
          <p:cNvSpPr/>
          <p:nvPr/>
        </p:nvSpPr>
        <p:spPr>
          <a:xfrm>
            <a:off x="3135085" y="1393463"/>
            <a:ext cx="5687619" cy="553998"/>
          </a:xfrm>
          <a:prstGeom prst="rect">
            <a:avLst/>
          </a:prstGeom>
        </p:spPr>
        <p:txBody>
          <a:bodyPr wrap="square">
            <a:spAutoFit/>
          </a:bodyPr>
          <a:lstStyle/>
          <a:p>
            <a:pPr lvl="1" algn="ctr">
              <a:lnSpc>
                <a:spcPct val="150000"/>
              </a:lnSpc>
            </a:pPr>
            <a:r>
              <a:rPr lang="fr-FR" sz="2000" dirty="0" smtClean="0">
                <a:latin typeface="Arial Narrow" panose="020B0606020202030204" pitchFamily="34" charset="0"/>
                <a:ea typeface="Calibri" panose="020F0502020204030204" pitchFamily="34" charset="0"/>
                <a:cs typeface="Arial" panose="020B0604020202020204" pitchFamily="34" charset="0"/>
              </a:rPr>
              <a:t>Pasteur </a:t>
            </a:r>
            <a:r>
              <a:rPr lang="fr-FR" sz="2000" dirty="0" err="1" smtClean="0">
                <a:latin typeface="Arial Narrow" panose="020B0606020202030204" pitchFamily="34" charset="0"/>
                <a:ea typeface="Calibri" panose="020F0502020204030204" pitchFamily="34" charset="0"/>
                <a:cs typeface="Arial" panose="020B0604020202020204" pitchFamily="34" charset="0"/>
              </a:rPr>
              <a:t>Kabengele</a:t>
            </a:r>
            <a:r>
              <a:rPr lang="fr-FR" sz="2000" dirty="0" smtClean="0">
                <a:latin typeface="Arial Narrow" panose="020B0606020202030204" pitchFamily="34" charset="0"/>
                <a:ea typeface="Calibri" panose="020F0502020204030204" pitchFamily="34" charset="0"/>
                <a:cs typeface="Arial" panose="020B0604020202020204" pitchFamily="34" charset="0"/>
              </a:rPr>
              <a:t> du Kenya</a:t>
            </a:r>
            <a:endParaRPr lang="fr-FR" sz="2000" dirty="0">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314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457" y="593447"/>
            <a:ext cx="7516420" cy="1265701"/>
          </a:xfrm>
        </p:spPr>
        <p:txBody>
          <a:bodyPr>
            <a:normAutofit/>
          </a:bodyPr>
          <a:lstStyle/>
          <a:p>
            <a:pPr lvl="0"/>
            <a:r>
              <a:rPr lang="fr-FR" sz="2600" dirty="0" smtClean="0">
                <a:solidFill>
                  <a:srgbClr val="000099"/>
                </a:solidFill>
                <a:latin typeface="Century Gothic" panose="020B0502020202020204" pitchFamily="34" charset="0"/>
              </a:rPr>
              <a:t>les </a:t>
            </a:r>
            <a:r>
              <a:rPr lang="fr-FR" sz="2600" dirty="0">
                <a:solidFill>
                  <a:srgbClr val="000099"/>
                </a:solidFill>
                <a:latin typeface="Century Gothic" panose="020B0502020202020204" pitchFamily="34" charset="0"/>
              </a:rPr>
              <a:t>partenaires </a:t>
            </a:r>
            <a:r>
              <a:rPr lang="fr-FR" sz="2600" dirty="0" smtClean="0">
                <a:solidFill>
                  <a:srgbClr val="000099"/>
                </a:solidFill>
                <a:latin typeface="Century Gothic" panose="020B0502020202020204" pitchFamily="34" charset="0"/>
              </a:rPr>
              <a:t>immédiat(E)s</a:t>
            </a:r>
            <a:endParaRPr lang="en-ZA" sz="2600" dirty="0">
              <a:latin typeface="Century Gothic" panose="020B0502020202020204" pitchFamily="34" charset="0"/>
            </a:endParaRPr>
          </a:p>
        </p:txBody>
      </p:sp>
      <p:sp>
        <p:nvSpPr>
          <p:cNvPr id="5" name="Rectangle 4"/>
          <p:cNvSpPr/>
          <p:nvPr/>
        </p:nvSpPr>
        <p:spPr>
          <a:xfrm>
            <a:off x="2757714" y="2090057"/>
            <a:ext cx="7922820" cy="138448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fr-FR" sz="2000" dirty="0">
                <a:latin typeface="Arial Narrow" panose="020B0606020202030204" pitchFamily="34" charset="0"/>
                <a:ea typeface="Calibri" panose="020F0502020204030204" pitchFamily="34" charset="0"/>
                <a:cs typeface="Arial" panose="020B0604020202020204" pitchFamily="34" charset="0"/>
              </a:rPr>
              <a:t>Les administrateurs de territoires</a:t>
            </a:r>
          </a:p>
          <a:p>
            <a:pPr marL="342900" lvl="0" indent="-342900">
              <a:lnSpc>
                <a:spcPct val="107000"/>
              </a:lnSpc>
              <a:spcAft>
                <a:spcPts val="0"/>
              </a:spcAft>
              <a:buFont typeface="Symbol" panose="05050102010706020507" pitchFamily="18" charset="2"/>
              <a:buChar char=""/>
            </a:pPr>
            <a:r>
              <a:rPr lang="fr-FR" sz="2000" dirty="0">
                <a:latin typeface="Arial Narrow" panose="020B0606020202030204" pitchFamily="34" charset="0"/>
                <a:ea typeface="Calibri" panose="020F0502020204030204" pitchFamily="34" charset="0"/>
                <a:cs typeface="Arial" panose="020B0604020202020204" pitchFamily="34" charset="0"/>
              </a:rPr>
              <a:t>Les chefs coutumiers</a:t>
            </a:r>
          </a:p>
          <a:p>
            <a:pPr marL="342900" lvl="0" indent="-342900">
              <a:lnSpc>
                <a:spcPct val="107000"/>
              </a:lnSpc>
              <a:spcAft>
                <a:spcPts val="0"/>
              </a:spcAft>
              <a:buFont typeface="Symbol" panose="05050102010706020507" pitchFamily="18" charset="2"/>
              <a:buChar char=""/>
            </a:pPr>
            <a:r>
              <a:rPr lang="fr-FR" sz="2000" dirty="0">
                <a:latin typeface="Arial Narrow" panose="020B0606020202030204" pitchFamily="34" charset="0"/>
                <a:ea typeface="Calibri" panose="020F0502020204030204" pitchFamily="34" charset="0"/>
                <a:cs typeface="Arial" panose="020B0604020202020204" pitchFamily="34" charset="0"/>
              </a:rPr>
              <a:t>Les responsables (ou chefs) de villages </a:t>
            </a:r>
          </a:p>
          <a:p>
            <a:pPr marL="342900" lvl="0" indent="-342900">
              <a:lnSpc>
                <a:spcPct val="107000"/>
              </a:lnSpc>
              <a:spcAft>
                <a:spcPts val="0"/>
              </a:spcAft>
              <a:buFont typeface="Symbol" panose="05050102010706020507" pitchFamily="18" charset="2"/>
              <a:buChar char=""/>
            </a:pPr>
            <a:r>
              <a:rPr lang="fr-FR" sz="2000" dirty="0">
                <a:latin typeface="Arial Narrow" panose="020B0606020202030204" pitchFamily="34" charset="0"/>
                <a:ea typeface="Calibri" panose="020F0502020204030204" pitchFamily="34" charset="0"/>
                <a:cs typeface="Arial" panose="020B0604020202020204" pitchFamily="34" charset="0"/>
              </a:rPr>
              <a:t>Les autorités politico-administratives </a:t>
            </a:r>
          </a:p>
        </p:txBody>
      </p:sp>
      <p:sp>
        <p:nvSpPr>
          <p:cNvPr id="3" name="TextBox 2"/>
          <p:cNvSpPr txBox="1"/>
          <p:nvPr/>
        </p:nvSpPr>
        <p:spPr>
          <a:xfrm>
            <a:off x="2496457" y="3918857"/>
            <a:ext cx="6749143" cy="1200329"/>
          </a:xfrm>
          <a:prstGeom prst="rect">
            <a:avLst/>
          </a:prstGeom>
          <a:noFill/>
        </p:spPr>
        <p:txBody>
          <a:bodyPr wrap="square" rtlCol="0">
            <a:spAutoFit/>
          </a:bodyPr>
          <a:lstStyle/>
          <a:p>
            <a:r>
              <a:rPr lang="fr-FR" sz="2400" dirty="0" smtClean="0">
                <a:latin typeface="Arial Narrow" panose="020B0606020202030204" pitchFamily="34" charset="0"/>
              </a:rPr>
              <a:t>Références pour les administrateurs des territoires</a:t>
            </a:r>
            <a:r>
              <a:rPr lang="en-ZA" sz="2400" dirty="0" smtClean="0"/>
              <a:t>:</a:t>
            </a:r>
          </a:p>
          <a:p>
            <a:pPr algn="ctr"/>
            <a:r>
              <a:rPr lang="en-ZA" sz="2400" dirty="0">
                <a:hlinkClick r:id="rId2"/>
              </a:rPr>
              <a:t>https://www.caid.cd</a:t>
            </a:r>
            <a:r>
              <a:rPr lang="en-ZA" sz="2400" dirty="0" smtClean="0">
                <a:hlinkClick r:id="rId2"/>
              </a:rPr>
              <a:t>/</a:t>
            </a:r>
            <a:r>
              <a:rPr lang="en-ZA" sz="2400" dirty="0" smtClean="0"/>
              <a:t>  </a:t>
            </a:r>
          </a:p>
          <a:p>
            <a:endParaRPr lang="en-ZA" sz="2400" dirty="0"/>
          </a:p>
        </p:txBody>
      </p:sp>
    </p:spTree>
    <p:extLst>
      <p:ext uri="{BB962C8B-B14F-4D97-AF65-F5344CB8AC3E}">
        <p14:creationId xmlns:p14="http://schemas.microsoft.com/office/powerpoint/2010/main" val="3447783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143" y="535390"/>
            <a:ext cx="8345714" cy="1265701"/>
          </a:xfrm>
        </p:spPr>
        <p:txBody>
          <a:bodyPr>
            <a:normAutofit/>
          </a:bodyPr>
          <a:lstStyle/>
          <a:p>
            <a:pPr lvl="0"/>
            <a:r>
              <a:rPr lang="fr-FR" sz="2600" dirty="0">
                <a:solidFill>
                  <a:srgbClr val="000099"/>
                </a:solidFill>
                <a:latin typeface="Century Gothic" panose="020B0502020202020204" pitchFamily="34" charset="0"/>
              </a:rPr>
              <a:t> 	REMARQUES FINALES</a:t>
            </a:r>
            <a:endParaRPr lang="en-ZA" sz="2600" dirty="0">
              <a:latin typeface="Century Gothic" panose="020B0502020202020204" pitchFamily="34" charset="0"/>
            </a:endParaRPr>
          </a:p>
        </p:txBody>
      </p:sp>
      <p:sp>
        <p:nvSpPr>
          <p:cNvPr id="5" name="Rectangle 4"/>
          <p:cNvSpPr/>
          <p:nvPr/>
        </p:nvSpPr>
        <p:spPr>
          <a:xfrm>
            <a:off x="2786743" y="1801091"/>
            <a:ext cx="7922820" cy="3265766"/>
          </a:xfrm>
          <a:prstGeom prst="rect">
            <a:avLst/>
          </a:prstGeom>
        </p:spPr>
        <p:txBody>
          <a:bodyPr wrap="square">
            <a:spAutoFit/>
          </a:bodyPr>
          <a:lstStyle/>
          <a:p>
            <a:pPr lvl="0">
              <a:lnSpc>
                <a:spcPct val="150000"/>
              </a:lnSpc>
              <a:spcAft>
                <a:spcPts val="0"/>
              </a:spcAft>
            </a:pPr>
            <a:r>
              <a:rPr lang="fr-FR" sz="2000" dirty="0">
                <a:latin typeface="Arial Narrow" panose="020B0606020202030204" pitchFamily="34" charset="0"/>
                <a:ea typeface="Calibri" panose="020F0502020204030204" pitchFamily="34" charset="0"/>
                <a:cs typeface="Arial" panose="020B0604020202020204" pitchFamily="34" charset="0"/>
              </a:rPr>
              <a:t>Dans un processus synergétique de 6 étapes construisons le Grand Kasaï:</a:t>
            </a:r>
          </a:p>
          <a:p>
            <a:pPr marL="800100" lvl="1" indent="-342900">
              <a:lnSpc>
                <a:spcPct val="150000"/>
              </a:lnSpc>
              <a:buFont typeface="Arial" panose="020B0604020202020204" pitchFamily="34" charset="0"/>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Etablissons </a:t>
            </a:r>
            <a:r>
              <a:rPr lang="fr-FR" sz="2000" dirty="0">
                <a:latin typeface="Arial Narrow" panose="020B0606020202030204" pitchFamily="34" charset="0"/>
                <a:ea typeface="Calibri" panose="020F0502020204030204" pitchFamily="34" charset="0"/>
                <a:cs typeface="Arial" panose="020B0604020202020204" pitchFamily="34" charset="0"/>
              </a:rPr>
              <a:t>un réseau international Kasaiens</a:t>
            </a:r>
          </a:p>
          <a:p>
            <a:pPr marL="800100" lvl="1" indent="-342900">
              <a:lnSpc>
                <a:spcPct val="150000"/>
              </a:lnSpc>
              <a:buFont typeface="Arial" panose="020B0604020202020204" pitchFamily="34" charset="0"/>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Mettons </a:t>
            </a:r>
            <a:r>
              <a:rPr lang="fr-FR" sz="2000" dirty="0">
                <a:latin typeface="Arial Narrow" panose="020B0606020202030204" pitchFamily="34" charset="0"/>
                <a:ea typeface="Calibri" panose="020F0502020204030204" pitchFamily="34" charset="0"/>
                <a:cs typeface="Arial" panose="020B0604020202020204" pitchFamily="34" charset="0"/>
              </a:rPr>
              <a:t>nos moyens financiers </a:t>
            </a:r>
            <a:r>
              <a:rPr lang="fr-FR" sz="2000" dirty="0" smtClean="0">
                <a:latin typeface="Arial Narrow" panose="020B0606020202030204" pitchFamily="34" charset="0"/>
                <a:ea typeface="Calibri" panose="020F0502020204030204" pitchFamily="34" charset="0"/>
                <a:cs typeface="Arial" panose="020B0604020202020204" pitchFamily="34" charset="0"/>
              </a:rPr>
              <a:t>ensemble</a:t>
            </a:r>
          </a:p>
          <a:p>
            <a:pPr marL="800100" lvl="1" indent="-342900">
              <a:lnSpc>
                <a:spcPct val="150000"/>
              </a:lnSpc>
              <a:buFont typeface="Arial" panose="020B0604020202020204" pitchFamily="34" charset="0"/>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Mettons nos compétences et  intelligences ensemble </a:t>
            </a:r>
          </a:p>
          <a:p>
            <a:pPr marL="800100" lvl="1" indent="-342900">
              <a:lnSpc>
                <a:spcPct val="150000"/>
              </a:lnSpc>
              <a:buFont typeface="Arial" panose="020B0604020202020204" pitchFamily="34" charset="0"/>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Définissons </a:t>
            </a:r>
            <a:r>
              <a:rPr lang="fr-FR" sz="2000" dirty="0">
                <a:latin typeface="Arial Narrow" panose="020B0606020202030204" pitchFamily="34" charset="0"/>
                <a:ea typeface="Calibri" panose="020F0502020204030204" pitchFamily="34" charset="0"/>
                <a:cs typeface="Arial" panose="020B0604020202020204" pitchFamily="34" charset="0"/>
              </a:rPr>
              <a:t>les projets de construirons du Grand Kasaï </a:t>
            </a:r>
          </a:p>
          <a:p>
            <a:pPr marL="800100" lvl="1" indent="-342900">
              <a:lnSpc>
                <a:spcPct val="150000"/>
              </a:lnSpc>
              <a:buFont typeface="Arial" panose="020B0604020202020204" pitchFamily="34" charset="0"/>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Finançons </a:t>
            </a:r>
            <a:r>
              <a:rPr lang="fr-FR" sz="2000" dirty="0">
                <a:latin typeface="Arial Narrow" panose="020B0606020202030204" pitchFamily="34" charset="0"/>
                <a:ea typeface="Calibri" panose="020F0502020204030204" pitchFamily="34" charset="0"/>
                <a:cs typeface="Arial" panose="020B0604020202020204" pitchFamily="34" charset="0"/>
              </a:rPr>
              <a:t>les projets</a:t>
            </a:r>
          </a:p>
          <a:p>
            <a:pPr marL="800100" lvl="1" indent="-342900">
              <a:lnSpc>
                <a:spcPct val="150000"/>
              </a:lnSpc>
              <a:buFont typeface="Arial" panose="020B0604020202020204" pitchFamily="34" charset="0"/>
              <a:buChar char="•"/>
            </a:pPr>
            <a:r>
              <a:rPr lang="fr-FR" sz="2000" dirty="0" smtClean="0">
                <a:latin typeface="Arial Narrow" panose="020B0606020202030204" pitchFamily="34" charset="0"/>
                <a:ea typeface="Calibri" panose="020F0502020204030204" pitchFamily="34" charset="0"/>
                <a:cs typeface="Arial" panose="020B0604020202020204" pitchFamily="34" charset="0"/>
              </a:rPr>
              <a:t>Construisons </a:t>
            </a:r>
            <a:r>
              <a:rPr lang="fr-FR" sz="2000" dirty="0">
                <a:latin typeface="Arial Narrow" panose="020B0606020202030204" pitchFamily="34" charset="0"/>
                <a:ea typeface="Calibri" panose="020F0502020204030204" pitchFamily="34" charset="0"/>
                <a:cs typeface="Arial" panose="020B0604020202020204" pitchFamily="34" charset="0"/>
              </a:rPr>
              <a:t>le Grand Kasaï </a:t>
            </a:r>
          </a:p>
        </p:txBody>
      </p:sp>
    </p:spTree>
    <p:extLst>
      <p:ext uri="{BB962C8B-B14F-4D97-AF65-F5344CB8AC3E}">
        <p14:creationId xmlns:p14="http://schemas.microsoft.com/office/powerpoint/2010/main" val="358751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487" y="1930400"/>
            <a:ext cx="8345714" cy="2423885"/>
          </a:xfrm>
        </p:spPr>
        <p:txBody>
          <a:bodyPr>
            <a:normAutofit fontScale="90000"/>
          </a:bodyPr>
          <a:lstStyle/>
          <a:p>
            <a:r>
              <a:rPr lang="fr-FR" sz="2600" dirty="0" smtClean="0">
                <a:solidFill>
                  <a:srgbClr val="000099"/>
                </a:solidFill>
                <a:latin typeface="Century Gothic" panose="020B0502020202020204" pitchFamily="34" charset="0"/>
              </a:rPr>
              <a:t>Tuasakidila!</a:t>
            </a:r>
            <a:br>
              <a:rPr lang="fr-FR" sz="2600" dirty="0" smtClean="0">
                <a:solidFill>
                  <a:srgbClr val="000099"/>
                </a:solidFill>
                <a:latin typeface="Century Gothic" panose="020B0502020202020204" pitchFamily="34" charset="0"/>
              </a:rPr>
            </a:br>
            <a:r>
              <a:rPr lang="en-ZA" sz="2600" dirty="0">
                <a:latin typeface="Century Gothic" panose="020B0502020202020204" pitchFamily="34" charset="0"/>
              </a:rPr>
              <a:t/>
            </a:r>
            <a:br>
              <a:rPr lang="en-ZA" sz="2600" dirty="0">
                <a:latin typeface="Century Gothic" panose="020B0502020202020204" pitchFamily="34" charset="0"/>
              </a:rPr>
            </a:br>
            <a:r>
              <a:rPr lang="fr-FR" sz="2600" dirty="0" smtClean="0">
                <a:solidFill>
                  <a:srgbClr val="000099"/>
                </a:solidFill>
                <a:latin typeface="Century Gothic" panose="020B0502020202020204" pitchFamily="34" charset="0"/>
              </a:rPr>
              <a:t>Merci a tous!</a:t>
            </a:r>
            <a:br>
              <a:rPr lang="fr-FR" sz="2600" dirty="0" smtClean="0">
                <a:solidFill>
                  <a:srgbClr val="000099"/>
                </a:solidFill>
                <a:latin typeface="Century Gothic" panose="020B0502020202020204" pitchFamily="34" charset="0"/>
              </a:rPr>
            </a:br>
            <a:r>
              <a:rPr lang="fr-FR" sz="2600" dirty="0" smtClean="0">
                <a:solidFill>
                  <a:srgbClr val="000099"/>
                </a:solidFill>
                <a:latin typeface="Century Gothic" panose="020B0502020202020204" pitchFamily="34" charset="0"/>
              </a:rPr>
              <a:t/>
            </a:r>
            <a:br>
              <a:rPr lang="fr-FR" sz="2600" dirty="0" smtClean="0">
                <a:solidFill>
                  <a:srgbClr val="000099"/>
                </a:solidFill>
                <a:latin typeface="Century Gothic" panose="020B0502020202020204" pitchFamily="34" charset="0"/>
              </a:rPr>
            </a:br>
            <a:r>
              <a:rPr lang="fr-FR" sz="2600" dirty="0" smtClean="0">
                <a:solidFill>
                  <a:srgbClr val="000099"/>
                </a:solidFill>
                <a:latin typeface="Century Gothic" panose="020B0502020202020204" pitchFamily="34" charset="0"/>
              </a:rPr>
              <a:t>THANK YOU!</a:t>
            </a:r>
            <a:br>
              <a:rPr lang="fr-FR" sz="2600" dirty="0" smtClean="0">
                <a:solidFill>
                  <a:srgbClr val="000099"/>
                </a:solidFill>
                <a:latin typeface="Century Gothic" panose="020B0502020202020204" pitchFamily="34" charset="0"/>
              </a:rPr>
            </a:br>
            <a:r>
              <a:rPr lang="fr-FR" sz="2600" dirty="0" smtClean="0">
                <a:solidFill>
                  <a:srgbClr val="000099"/>
                </a:solidFill>
                <a:latin typeface="Century Gothic" panose="020B0502020202020204" pitchFamily="34" charset="0"/>
              </a:rPr>
              <a:t/>
            </a:r>
            <a:br>
              <a:rPr lang="fr-FR" sz="2600" dirty="0" smtClean="0">
                <a:solidFill>
                  <a:srgbClr val="000099"/>
                </a:solidFill>
                <a:latin typeface="Century Gothic" panose="020B0502020202020204" pitchFamily="34" charset="0"/>
              </a:rPr>
            </a:br>
            <a:endParaRPr lang="en-ZA" sz="2600" dirty="0">
              <a:latin typeface="Century Gothic" panose="020B0502020202020204" pitchFamily="34" charset="0"/>
            </a:endParaRPr>
          </a:p>
        </p:txBody>
      </p:sp>
    </p:spTree>
    <p:extLst>
      <p:ext uri="{BB962C8B-B14F-4D97-AF65-F5344CB8AC3E}">
        <p14:creationId xmlns:p14="http://schemas.microsoft.com/office/powerpoint/2010/main" val="3177637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96000" y="1052809"/>
            <a:ext cx="4800000" cy="4752381"/>
          </a:xfrm>
          <a:prstGeom prst="rect">
            <a:avLst/>
          </a:prstGeom>
        </p:spPr>
      </p:pic>
    </p:spTree>
    <p:extLst>
      <p:ext uri="{BB962C8B-B14F-4D97-AF65-F5344CB8AC3E}">
        <p14:creationId xmlns:p14="http://schemas.microsoft.com/office/powerpoint/2010/main" val="2022706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85" y="491847"/>
            <a:ext cx="8345714" cy="1265701"/>
          </a:xfrm>
        </p:spPr>
        <p:txBody>
          <a:bodyPr>
            <a:normAutofit/>
          </a:bodyPr>
          <a:lstStyle/>
          <a:p>
            <a:pPr marL="514350" lvl="0" indent="-514350">
              <a:buFont typeface="+mj-lt"/>
              <a:buAutoNum type="arabicPeriod" startAt="3"/>
            </a:pPr>
            <a:r>
              <a:rPr lang="fr-FR" sz="2600" dirty="0">
                <a:solidFill>
                  <a:srgbClr val="000099"/>
                </a:solidFill>
                <a:latin typeface="Century Gothic" panose="020B0502020202020204" pitchFamily="34" charset="0"/>
              </a:rPr>
              <a:t> 	</a:t>
            </a:r>
            <a:r>
              <a:rPr lang="fr-FR" sz="2600" dirty="0" smtClean="0">
                <a:solidFill>
                  <a:srgbClr val="C00000"/>
                </a:solidFill>
                <a:latin typeface="Century Gothic" panose="020B0502020202020204" pitchFamily="34" charset="0"/>
              </a:rPr>
              <a:t>CONSTITUTION </a:t>
            </a:r>
            <a:r>
              <a:rPr lang="fr-FR" sz="2600" dirty="0">
                <a:solidFill>
                  <a:srgbClr val="C00000"/>
                </a:solidFill>
                <a:latin typeface="Century Gothic" panose="020B0502020202020204" pitchFamily="34" charset="0"/>
              </a:rPr>
              <a:t>DES COOMMISSIONS</a:t>
            </a:r>
            <a:endParaRPr lang="en-ZA" sz="2600" dirty="0">
              <a:solidFill>
                <a:srgbClr val="C00000"/>
              </a:solidFill>
              <a:latin typeface="Century Gothic" panose="020B0502020202020204" pitchFamily="34" charset="0"/>
            </a:endParaRPr>
          </a:p>
        </p:txBody>
      </p:sp>
      <p:sp>
        <p:nvSpPr>
          <p:cNvPr id="5" name="Rectangle 4"/>
          <p:cNvSpPr/>
          <p:nvPr/>
        </p:nvSpPr>
        <p:spPr>
          <a:xfrm>
            <a:off x="3367314" y="1531405"/>
            <a:ext cx="6096000" cy="5130507"/>
          </a:xfrm>
          <a:prstGeom prst="rect">
            <a:avLst/>
          </a:prstGeom>
        </p:spPr>
        <p:txBody>
          <a:bodyPr>
            <a:spAutoFit/>
          </a:bodyPr>
          <a:lstStyle/>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Bureau de la Coordination Afrique (Commission de Gestion de la Coordination)</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Commission Juridique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Energie Renouvelable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Infrastructures et Désenclavement</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Agriculture et Elevage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Pêche et Pisciculture</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Mines et Industrie</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Education et Formation Professionnelle</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Habitat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Nouvelles technologies de l’information (NIT)</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Tourisme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Culture, Sport et Arts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Economie, Finances et Investissement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Energie Renouvelables</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Santé</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Environnement et développement durable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5598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600" dirty="0" smtClean="0">
                <a:solidFill>
                  <a:srgbClr val="000099"/>
                </a:solidFill>
                <a:latin typeface="Century Gothic" panose="020B0502020202020204" pitchFamily="34" charset="0"/>
              </a:rPr>
              <a:t>Réflexion sur la cohésion d’un peuple</a:t>
            </a:r>
            <a:endParaRPr lang="fr-FR" sz="2600" dirty="0">
              <a:solidFill>
                <a:srgbClr val="000099"/>
              </a:solidFill>
              <a:latin typeface="Century Gothic" panose="020B0502020202020204" pitchFamily="34" charset="0"/>
            </a:endParaRPr>
          </a:p>
        </p:txBody>
      </p:sp>
      <p:sp>
        <p:nvSpPr>
          <p:cNvPr id="4" name="Content Placeholder 1"/>
          <p:cNvSpPr>
            <a:spLocks noGrp="1"/>
          </p:cNvSpPr>
          <p:nvPr>
            <p:ph sz="quarter" idx="13"/>
          </p:nvPr>
        </p:nvSpPr>
        <p:spPr>
          <a:xfrm>
            <a:off x="1752600" y="2394803"/>
            <a:ext cx="8686800" cy="3186547"/>
          </a:xfr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a:normAutofit lnSpcReduction="10000"/>
          </a:bodyPr>
          <a:lstStyle/>
          <a:p>
            <a:pPr marL="0" indent="0" algn="ctr">
              <a:lnSpc>
                <a:spcPct val="150000"/>
              </a:lnSpc>
              <a:buNone/>
            </a:pPr>
            <a:endParaRPr lang="fr-FR" sz="2000" b="1" dirty="0" smtClean="0">
              <a:solidFill>
                <a:srgbClr val="FFFF00"/>
              </a:solidFill>
            </a:endParaRPr>
          </a:p>
          <a:p>
            <a:pPr marL="301943" lvl="1" indent="0" algn="ctr">
              <a:lnSpc>
                <a:spcPct val="150000"/>
              </a:lnSpc>
              <a:spcBef>
                <a:spcPts val="0"/>
              </a:spcBef>
              <a:spcAft>
                <a:spcPts val="1200"/>
              </a:spcAft>
              <a:buNone/>
            </a:pPr>
            <a:r>
              <a:rPr lang="fr-FR" sz="2000" dirty="0" smtClean="0">
                <a:solidFill>
                  <a:schemeClr val="bg1"/>
                </a:solidFill>
                <a:latin typeface="Century" panose="02040604050505020304" pitchFamily="18" charset="0"/>
                <a:cs typeface="Times New Roman" panose="02020603050405020304" pitchFamily="18" charset="0"/>
              </a:rPr>
              <a:t>« L’amour </a:t>
            </a:r>
            <a:r>
              <a:rPr lang="fr-FR" sz="2000" dirty="0">
                <a:solidFill>
                  <a:schemeClr val="bg1"/>
                </a:solidFill>
                <a:latin typeface="Century" panose="02040604050505020304" pitchFamily="18" charset="0"/>
                <a:cs typeface="Times New Roman" panose="02020603050405020304" pitchFamily="18" charset="0"/>
              </a:rPr>
              <a:t>au sein d’un peuple est le support ultime de  sa cohésion et son union, un attribut fondamental de sa force, dont la dimension définit le  succès de tous ses  programmes de développement dans le temps et </a:t>
            </a:r>
            <a:r>
              <a:rPr lang="fr-FR" sz="2000" dirty="0" smtClean="0">
                <a:solidFill>
                  <a:schemeClr val="bg1"/>
                </a:solidFill>
                <a:latin typeface="Century" panose="02040604050505020304" pitchFamily="18" charset="0"/>
                <a:cs typeface="Times New Roman" panose="02020603050405020304" pitchFamily="18" charset="0"/>
              </a:rPr>
              <a:t>l’espace ».</a:t>
            </a:r>
          </a:p>
          <a:p>
            <a:pPr marL="301943" lvl="1" indent="0" algn="ctr">
              <a:lnSpc>
                <a:spcPct val="150000"/>
              </a:lnSpc>
              <a:spcBef>
                <a:spcPts val="0"/>
              </a:spcBef>
              <a:spcAft>
                <a:spcPts val="1200"/>
              </a:spcAft>
              <a:buNone/>
            </a:pPr>
            <a:r>
              <a:rPr lang="fr-FR" sz="1500" dirty="0" smtClean="0">
                <a:solidFill>
                  <a:srgbClr val="800000"/>
                </a:solidFill>
              </a:rPr>
              <a:t> </a:t>
            </a:r>
            <a:r>
              <a:rPr lang="fr-FR" sz="1500" i="1" dirty="0" smtClean="0">
                <a:solidFill>
                  <a:schemeClr val="tx1"/>
                </a:solidFill>
                <a:latin typeface="Times New Roman" panose="02020603050405020304" pitchFamily="18" charset="0"/>
                <a:cs typeface="Times New Roman" panose="02020603050405020304" pitchFamily="18" charset="0"/>
              </a:rPr>
              <a:t>Alain Mwamba</a:t>
            </a:r>
            <a:endParaRPr lang="fr-FR" sz="15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617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571" y="419275"/>
            <a:ext cx="8345714" cy="1265701"/>
          </a:xfrm>
        </p:spPr>
        <p:txBody>
          <a:bodyPr>
            <a:normAutofit/>
          </a:bodyPr>
          <a:lstStyle/>
          <a:p>
            <a:pPr marL="514350" lvl="0" indent="-514350">
              <a:buFont typeface="+mj-lt"/>
              <a:buAutoNum type="arabicPeriod" startAt="3"/>
            </a:pPr>
            <a:r>
              <a:rPr lang="fr-FR" sz="2600" dirty="0">
                <a:solidFill>
                  <a:srgbClr val="000099"/>
                </a:solidFill>
                <a:latin typeface="Century Gothic" panose="020B0502020202020204" pitchFamily="34" charset="0"/>
              </a:rPr>
              <a:t> </a:t>
            </a:r>
            <a:r>
              <a:rPr lang="fr-FR" sz="2600" dirty="0" smtClean="0">
                <a:solidFill>
                  <a:srgbClr val="C00000"/>
                </a:solidFill>
                <a:latin typeface="Century Gothic" panose="020B0502020202020204" pitchFamily="34" charset="0"/>
              </a:rPr>
              <a:t>CONSTITUTION </a:t>
            </a:r>
            <a:r>
              <a:rPr lang="fr-FR" sz="2600" dirty="0">
                <a:solidFill>
                  <a:srgbClr val="C00000"/>
                </a:solidFill>
                <a:latin typeface="Century Gothic" panose="020B0502020202020204" pitchFamily="34" charset="0"/>
              </a:rPr>
              <a:t>DES COOMMISSIONS</a:t>
            </a:r>
            <a:endParaRPr lang="en-ZA" sz="2600" dirty="0">
              <a:solidFill>
                <a:srgbClr val="C00000"/>
              </a:solidFill>
              <a:latin typeface="Century Gothic" panose="020B0502020202020204" pitchFamily="34" charset="0"/>
            </a:endParaRPr>
          </a:p>
        </p:txBody>
      </p:sp>
      <p:sp>
        <p:nvSpPr>
          <p:cNvPr id="4" name="Rectangle 3"/>
          <p:cNvSpPr/>
          <p:nvPr/>
        </p:nvSpPr>
        <p:spPr>
          <a:xfrm>
            <a:off x="1828801" y="2234225"/>
            <a:ext cx="8055428" cy="2815386"/>
          </a:xfrm>
          <a:prstGeom prst="rect">
            <a:avLst/>
          </a:prstGeom>
        </p:spPr>
        <p:txBody>
          <a:bodyPr wrap="square">
            <a:spAutoFit/>
          </a:bodyPr>
          <a:lstStyle/>
          <a:p>
            <a:pPr algn="ctr">
              <a:lnSpc>
                <a:spcPct val="107000"/>
              </a:lnSpc>
              <a:spcAft>
                <a:spcPts val="800"/>
              </a:spcAft>
            </a:pPr>
            <a:r>
              <a:rPr lang="fr-FR" sz="2000" b="1" dirty="0">
                <a:latin typeface="Arial Narrow" panose="020B0606020202030204" pitchFamily="34" charset="0"/>
                <a:ea typeface="Calibri" panose="020F0502020204030204" pitchFamily="34" charset="0"/>
                <a:cs typeface="Times New Roman" panose="02020603050405020304" pitchFamily="18" charset="0"/>
              </a:rPr>
              <a:t>Bureau de la Coordination Afrique (Commission de gestion de la coordination</a:t>
            </a:r>
            <a:r>
              <a:rPr lang="fr-FR" sz="2000" b="1" dirty="0" smtClean="0">
                <a:latin typeface="Arial Narrow" panose="020B0606020202030204" pitchFamily="34" charset="0"/>
                <a:ea typeface="Calibri" panose="020F0502020204030204" pitchFamily="34" charset="0"/>
                <a:cs typeface="Times New Roman" panose="02020603050405020304" pitchFamily="18" charset="0"/>
              </a:rPr>
              <a:t>)</a:t>
            </a:r>
            <a:endParaRPr lang="en-ZA" sz="20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dirty="0">
                <a:latin typeface="Arial Narrow" panose="020B0606020202030204" pitchFamily="34" charset="0"/>
                <a:ea typeface="Calibri" panose="020F0502020204030204" pitchFamily="34" charset="0"/>
                <a:cs typeface="Times New Roman" panose="02020603050405020304" pitchFamily="18" charset="0"/>
              </a:rPr>
              <a:t>Président – Coordonnateur </a:t>
            </a:r>
            <a:endParaRPr lang="en-ZA"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dirty="0">
                <a:latin typeface="Arial Narrow" panose="020B0606020202030204" pitchFamily="34" charset="0"/>
                <a:ea typeface="Calibri" panose="020F0502020204030204" pitchFamily="34" charset="0"/>
                <a:cs typeface="Times New Roman" panose="02020603050405020304" pitchFamily="18" charset="0"/>
              </a:rPr>
              <a:t>Secrétaire (1)</a:t>
            </a:r>
            <a:endParaRPr lang="en-ZA"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dirty="0">
                <a:latin typeface="Arial Narrow" panose="020B0606020202030204" pitchFamily="34" charset="0"/>
                <a:ea typeface="Calibri" panose="020F0502020204030204" pitchFamily="34" charset="0"/>
                <a:cs typeface="Times New Roman" panose="02020603050405020304" pitchFamily="18" charset="0"/>
              </a:rPr>
              <a:t>Trésorier (1)</a:t>
            </a:r>
            <a:endParaRPr lang="en-ZA"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dirty="0">
                <a:latin typeface="Arial Narrow" panose="020B0606020202030204" pitchFamily="34" charset="0"/>
                <a:ea typeface="Calibri" panose="020F0502020204030204" pitchFamily="34" charset="0"/>
                <a:cs typeface="Times New Roman" panose="02020603050405020304" pitchFamily="18" charset="0"/>
              </a:rPr>
              <a:t>Trésoriers adjoints (2)</a:t>
            </a:r>
            <a:endParaRPr lang="en-ZA"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dirty="0">
                <a:latin typeface="Arial Narrow" panose="020B0606020202030204" pitchFamily="34" charset="0"/>
                <a:ea typeface="Calibri" panose="020F0502020204030204" pitchFamily="34" charset="0"/>
                <a:cs typeface="Times New Roman" panose="02020603050405020304" pitchFamily="18" charset="0"/>
              </a:rPr>
              <a:t>Comptable (1</a:t>
            </a:r>
            <a:r>
              <a:rPr lang="fr-FR" dirty="0" smtClean="0">
                <a:latin typeface="Arial Narrow" panose="020B0606020202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fr-FR" dirty="0" smtClean="0">
                <a:latin typeface="Arial Narrow" panose="020B0606020202030204" pitchFamily="34" charset="0"/>
                <a:ea typeface="Calibri" panose="020F0502020204030204" pitchFamily="34" charset="0"/>
                <a:cs typeface="Times New Roman" panose="02020603050405020304" pitchFamily="18" charset="0"/>
              </a:rPr>
              <a:t>Rapporteurs (3) </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548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85" y="491847"/>
            <a:ext cx="8345714" cy="1265701"/>
          </a:xfrm>
        </p:spPr>
        <p:txBody>
          <a:bodyPr>
            <a:normAutofit/>
          </a:bodyPr>
          <a:lstStyle/>
          <a:p>
            <a:pPr marL="514350" lvl="0" indent="-514350">
              <a:buFont typeface="+mj-lt"/>
              <a:buAutoNum type="arabicPeriod" startAt="3"/>
            </a:pPr>
            <a:r>
              <a:rPr lang="fr-FR" sz="2600" dirty="0">
                <a:solidFill>
                  <a:srgbClr val="000099"/>
                </a:solidFill>
                <a:latin typeface="Century Gothic" panose="020B0502020202020204" pitchFamily="34" charset="0"/>
              </a:rPr>
              <a:t> 	</a:t>
            </a:r>
            <a:r>
              <a:rPr lang="fr-FR" sz="2600" dirty="0">
                <a:solidFill>
                  <a:srgbClr val="C00000"/>
                </a:solidFill>
                <a:latin typeface="Century Gothic" panose="020B0502020202020204" pitchFamily="34" charset="0"/>
              </a:rPr>
              <a:t>CONSTITUTION DES COOMMISSIONS</a:t>
            </a:r>
            <a:endParaRPr lang="en-ZA" sz="2600" dirty="0">
              <a:solidFill>
                <a:srgbClr val="C00000"/>
              </a:solidFill>
              <a:latin typeface="Century Gothic" panose="020B0502020202020204" pitchFamily="34" charset="0"/>
            </a:endParaRPr>
          </a:p>
        </p:txBody>
      </p:sp>
      <p:sp>
        <p:nvSpPr>
          <p:cNvPr id="4" name="Rectangle 3"/>
          <p:cNvSpPr/>
          <p:nvPr/>
        </p:nvSpPr>
        <p:spPr>
          <a:xfrm>
            <a:off x="2569026" y="1487574"/>
            <a:ext cx="6836229" cy="456728"/>
          </a:xfrm>
          <a:prstGeom prst="rect">
            <a:avLst/>
          </a:prstGeom>
        </p:spPr>
        <p:txBody>
          <a:bodyPr wrap="square">
            <a:spAutoFit/>
          </a:bodyPr>
          <a:lstStyle/>
          <a:p>
            <a:pPr algn="ctr">
              <a:lnSpc>
                <a:spcPct val="107000"/>
              </a:lnSpc>
              <a:spcAft>
                <a:spcPts val="800"/>
              </a:spcAft>
            </a:pPr>
            <a:r>
              <a:rPr lang="fr-FR" sz="2400" b="1" dirty="0" smtClean="0">
                <a:latin typeface="Arial Narrow" panose="020B0606020202030204" pitchFamily="34" charset="0"/>
                <a:ea typeface="Calibri" panose="020F0502020204030204" pitchFamily="34" charset="0"/>
                <a:cs typeface="Times New Roman" panose="02020603050405020304" pitchFamily="18" charset="0"/>
              </a:rPr>
              <a:t>Les autres commissions</a:t>
            </a:r>
          </a:p>
        </p:txBody>
      </p:sp>
      <p:sp>
        <p:nvSpPr>
          <p:cNvPr id="3" name="Rectangle 2"/>
          <p:cNvSpPr/>
          <p:nvPr/>
        </p:nvSpPr>
        <p:spPr>
          <a:xfrm>
            <a:off x="2939140" y="2087512"/>
            <a:ext cx="6096000" cy="4537781"/>
          </a:xfrm>
          <a:prstGeom prst="rect">
            <a:avLst/>
          </a:prstGeom>
        </p:spPr>
        <p:txBody>
          <a:bodyPr>
            <a:spAutoFit/>
          </a:bodyPr>
          <a:lstStyle/>
          <a:p>
            <a:pPr marL="342900" lvl="0" indent="-342900">
              <a:lnSpc>
                <a:spcPct val="107000"/>
              </a:lnSpc>
              <a:spcAft>
                <a:spcPts val="0"/>
              </a:spcAft>
              <a:buFont typeface="+mj-lt"/>
              <a:buAutoNum type="arabicPeriod"/>
            </a:pPr>
            <a:r>
              <a:rPr lang="fr-FR" dirty="0" smtClean="0">
                <a:latin typeface="Arial Narrow" panose="020B0606020202030204" pitchFamily="34" charset="0"/>
                <a:ea typeface="Calibri" panose="020F0502020204030204" pitchFamily="34" charset="0"/>
                <a:cs typeface="Times New Roman" panose="02020603050405020304" pitchFamily="18" charset="0"/>
              </a:rPr>
              <a:t>Commission </a:t>
            </a:r>
            <a:r>
              <a:rPr lang="fr-FR" dirty="0">
                <a:latin typeface="Arial Narrow" panose="020B0606020202030204" pitchFamily="34" charset="0"/>
                <a:ea typeface="Calibri" panose="020F0502020204030204" pitchFamily="34" charset="0"/>
                <a:cs typeface="Times New Roman" panose="02020603050405020304" pitchFamily="18" charset="0"/>
              </a:rPr>
              <a:t>Juridique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Energie Renouvelable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Infrastructures et Désenclavement</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Agriculture et Elevage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Pêche et Pisciculture</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Mines et Industrie</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Education et Formation Professionnelle</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Habitat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Nouvelles technologies de l’information (NIT)</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Tourisme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Culture, Sport et Arts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Economie, Finances et Investissement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Energie Renouvelables</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Santé</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r-FR" dirty="0">
                <a:latin typeface="Arial Narrow" panose="020B0606020202030204" pitchFamily="34" charset="0"/>
                <a:ea typeface="Calibri" panose="020F0502020204030204" pitchFamily="34" charset="0"/>
                <a:cs typeface="Times New Roman" panose="02020603050405020304" pitchFamily="18" charset="0"/>
              </a:rPr>
              <a:t>Environnement et développement durable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7307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85" y="491847"/>
            <a:ext cx="8345714" cy="1265701"/>
          </a:xfrm>
        </p:spPr>
        <p:txBody>
          <a:bodyPr>
            <a:normAutofit/>
          </a:bodyPr>
          <a:lstStyle/>
          <a:p>
            <a:pPr marL="514350" lvl="0" indent="-514350">
              <a:buFont typeface="+mj-lt"/>
              <a:buAutoNum type="arabicPeriod" startAt="4"/>
            </a:pPr>
            <a:r>
              <a:rPr lang="fr-FR" sz="2600" dirty="0">
                <a:solidFill>
                  <a:srgbClr val="000099"/>
                </a:solidFill>
                <a:latin typeface="Century Gothic" panose="020B0502020202020204" pitchFamily="34" charset="0"/>
              </a:rPr>
              <a:t> </a:t>
            </a:r>
            <a:r>
              <a:rPr lang="fr-FR" sz="2600" dirty="0" smtClean="0">
                <a:solidFill>
                  <a:srgbClr val="C00000"/>
                </a:solidFill>
                <a:latin typeface="Century Gothic" panose="020B0502020202020204" pitchFamily="34" charset="0"/>
              </a:rPr>
              <a:t>COLLECT </a:t>
            </a:r>
            <a:r>
              <a:rPr lang="fr-FR" sz="2600" dirty="0">
                <a:solidFill>
                  <a:srgbClr val="C00000"/>
                </a:solidFill>
                <a:latin typeface="Century Gothic" panose="020B0502020202020204" pitchFamily="34" charset="0"/>
              </a:rPr>
              <a:t>DES FONDS (FUNDS RAISING)</a:t>
            </a:r>
            <a:endParaRPr lang="en-ZA" sz="2600" dirty="0">
              <a:solidFill>
                <a:srgbClr val="C00000"/>
              </a:solidFill>
              <a:latin typeface="Century Gothic" panose="020B0502020202020204" pitchFamily="34" charset="0"/>
            </a:endParaRPr>
          </a:p>
        </p:txBody>
      </p:sp>
      <p:sp>
        <p:nvSpPr>
          <p:cNvPr id="5" name="Rectangle 4"/>
          <p:cNvSpPr/>
          <p:nvPr/>
        </p:nvSpPr>
        <p:spPr>
          <a:xfrm>
            <a:off x="2380342" y="1555152"/>
            <a:ext cx="7213600" cy="404791"/>
          </a:xfrm>
          <a:prstGeom prst="rect">
            <a:avLst/>
          </a:prstGeom>
        </p:spPr>
        <p:txBody>
          <a:bodyPr wrap="square">
            <a:spAutoFit/>
          </a:bodyPr>
          <a:lstStyle/>
          <a:p>
            <a:pPr lvl="0" algn="ctr">
              <a:lnSpc>
                <a:spcPct val="107000"/>
              </a:lnSpc>
              <a:spcAft>
                <a:spcPts val="800"/>
              </a:spcAft>
            </a:pPr>
            <a:r>
              <a:rPr lang="fr-FR" sz="2000" b="1" dirty="0">
                <a:latin typeface="Arial Narrow" panose="020B0606020202030204" pitchFamily="34" charset="0"/>
                <a:ea typeface="Calibri" panose="020F0502020204030204" pitchFamily="34" charset="0"/>
                <a:cs typeface="Times New Roman" panose="02020603050405020304" pitchFamily="18" charset="0"/>
              </a:rPr>
              <a:t>Méthode de collecte des fonds</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2670628" y="2148114"/>
            <a:ext cx="7170058" cy="646331"/>
          </a:xfrm>
          <a:prstGeom prst="rect">
            <a:avLst/>
          </a:prstGeom>
          <a:noFill/>
        </p:spPr>
        <p:txBody>
          <a:bodyPr wrap="square" rtlCol="0">
            <a:spAutoFit/>
          </a:bodyPr>
          <a:lstStyle/>
          <a:p>
            <a:r>
              <a:rPr lang="en-ZA" dirty="0" smtClean="0">
                <a:latin typeface="Arial Narrow" panose="020B0606020202030204" pitchFamily="34" charset="0"/>
              </a:rPr>
              <a:t>Method Selected : </a:t>
            </a:r>
            <a:r>
              <a:rPr lang="en-ZA" dirty="0" err="1" smtClean="0">
                <a:latin typeface="Arial Narrow" panose="020B0606020202030204" pitchFamily="34" charset="0"/>
              </a:rPr>
              <a:t>Paypal</a:t>
            </a:r>
            <a:endParaRPr lang="en-ZA" dirty="0" smtClean="0">
              <a:latin typeface="Arial Narrow" panose="020B0606020202030204" pitchFamily="34" charset="0"/>
            </a:endParaRPr>
          </a:p>
          <a:p>
            <a:r>
              <a:rPr lang="en-ZA" dirty="0" err="1" smtClean="0">
                <a:latin typeface="Arial Narrow" panose="020B0606020202030204" pitchFamily="34" charset="0"/>
              </a:rPr>
              <a:t>Banque</a:t>
            </a:r>
            <a:r>
              <a:rPr lang="en-ZA" dirty="0" smtClean="0">
                <a:latin typeface="Arial Narrow" panose="020B0606020202030204" pitchFamily="34" charset="0"/>
              </a:rPr>
              <a:t>: Citibank </a:t>
            </a:r>
            <a:endParaRPr lang="en-ZA" dirty="0">
              <a:latin typeface="Arial Narrow" panose="020B0606020202030204" pitchFamily="34" charset="0"/>
            </a:endParaRPr>
          </a:p>
        </p:txBody>
      </p:sp>
      <p:pic>
        <p:nvPicPr>
          <p:cNvPr id="7" name="Picture 6"/>
          <p:cNvPicPr>
            <a:picLocks noChangeAspect="1"/>
          </p:cNvPicPr>
          <p:nvPr/>
        </p:nvPicPr>
        <p:blipFill>
          <a:blip r:embed="rId2"/>
          <a:stretch>
            <a:fillRect/>
          </a:stretch>
        </p:blipFill>
        <p:spPr>
          <a:xfrm>
            <a:off x="3150756" y="2884866"/>
            <a:ext cx="5882353" cy="3600000"/>
          </a:xfrm>
          <a:prstGeom prst="rect">
            <a:avLst/>
          </a:prstGeom>
        </p:spPr>
      </p:pic>
    </p:spTree>
    <p:extLst>
      <p:ext uri="{BB962C8B-B14F-4D97-AF65-F5344CB8AC3E}">
        <p14:creationId xmlns:p14="http://schemas.microsoft.com/office/powerpoint/2010/main" val="1172284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85" y="491847"/>
            <a:ext cx="8345714" cy="1265701"/>
          </a:xfrm>
        </p:spPr>
        <p:txBody>
          <a:bodyPr>
            <a:normAutofit/>
          </a:bodyPr>
          <a:lstStyle/>
          <a:p>
            <a:pPr marL="514350" lvl="0" indent="-514350">
              <a:buFont typeface="+mj-lt"/>
              <a:buAutoNum type="arabicPeriod" startAt="4"/>
            </a:pPr>
            <a:r>
              <a:rPr lang="fr-FR" sz="2600" dirty="0">
                <a:solidFill>
                  <a:srgbClr val="000099"/>
                </a:solidFill>
                <a:latin typeface="Century Gothic" panose="020B0502020202020204" pitchFamily="34" charset="0"/>
              </a:rPr>
              <a:t> </a:t>
            </a:r>
            <a:r>
              <a:rPr lang="fr-FR" sz="2600" dirty="0" smtClean="0">
                <a:solidFill>
                  <a:srgbClr val="C00000"/>
                </a:solidFill>
                <a:latin typeface="Century Gothic" panose="020B0502020202020204" pitchFamily="34" charset="0"/>
              </a:rPr>
              <a:t>COLLECT </a:t>
            </a:r>
            <a:r>
              <a:rPr lang="fr-FR" sz="2600" dirty="0">
                <a:solidFill>
                  <a:srgbClr val="C00000"/>
                </a:solidFill>
                <a:latin typeface="Century Gothic" panose="020B0502020202020204" pitchFamily="34" charset="0"/>
              </a:rPr>
              <a:t>DES FONDS (FUNDS RAISING)</a:t>
            </a:r>
            <a:endParaRPr lang="en-ZA" sz="2600" dirty="0">
              <a:solidFill>
                <a:srgbClr val="C00000"/>
              </a:solidFill>
              <a:latin typeface="Century Gothic" panose="020B0502020202020204" pitchFamily="34" charset="0"/>
            </a:endParaRPr>
          </a:p>
        </p:txBody>
      </p:sp>
      <p:sp>
        <p:nvSpPr>
          <p:cNvPr id="5" name="Rectangle 4"/>
          <p:cNvSpPr/>
          <p:nvPr/>
        </p:nvSpPr>
        <p:spPr>
          <a:xfrm>
            <a:off x="2380342" y="1555152"/>
            <a:ext cx="7213600" cy="404791"/>
          </a:xfrm>
          <a:prstGeom prst="rect">
            <a:avLst/>
          </a:prstGeom>
        </p:spPr>
        <p:txBody>
          <a:bodyPr wrap="square">
            <a:spAutoFit/>
          </a:bodyPr>
          <a:lstStyle/>
          <a:p>
            <a:pPr lvl="0" algn="ctr">
              <a:lnSpc>
                <a:spcPct val="107000"/>
              </a:lnSpc>
              <a:spcAft>
                <a:spcPts val="800"/>
              </a:spcAft>
            </a:pPr>
            <a:r>
              <a:rPr lang="fr-FR" sz="2000" b="1" dirty="0">
                <a:latin typeface="Arial Narrow" panose="020B0606020202030204" pitchFamily="34" charset="0"/>
                <a:ea typeface="Calibri" panose="020F0502020204030204" pitchFamily="34" charset="0"/>
                <a:cs typeface="Times New Roman" panose="02020603050405020304" pitchFamily="18" charset="0"/>
              </a:rPr>
              <a:t>Méthode de collecte des fonds</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2670628" y="2148114"/>
            <a:ext cx="7170058" cy="646331"/>
          </a:xfrm>
          <a:prstGeom prst="rect">
            <a:avLst/>
          </a:prstGeom>
          <a:noFill/>
        </p:spPr>
        <p:txBody>
          <a:bodyPr wrap="square" rtlCol="0">
            <a:spAutoFit/>
          </a:bodyPr>
          <a:lstStyle/>
          <a:p>
            <a:r>
              <a:rPr lang="en-ZA" dirty="0" smtClean="0">
                <a:latin typeface="Arial Narrow" panose="020B0606020202030204" pitchFamily="34" charset="0"/>
              </a:rPr>
              <a:t>Method Selected : </a:t>
            </a:r>
            <a:r>
              <a:rPr lang="en-ZA" dirty="0" err="1" smtClean="0">
                <a:latin typeface="Arial Narrow" panose="020B0606020202030204" pitchFamily="34" charset="0"/>
              </a:rPr>
              <a:t>Paypal</a:t>
            </a:r>
            <a:endParaRPr lang="en-ZA" dirty="0" smtClean="0">
              <a:latin typeface="Arial Narrow" panose="020B0606020202030204" pitchFamily="34" charset="0"/>
            </a:endParaRPr>
          </a:p>
          <a:p>
            <a:r>
              <a:rPr lang="en-ZA" dirty="0" err="1" smtClean="0">
                <a:latin typeface="Arial Narrow" panose="020B0606020202030204" pitchFamily="34" charset="0"/>
              </a:rPr>
              <a:t>Banque</a:t>
            </a:r>
            <a:r>
              <a:rPr lang="en-ZA" dirty="0" smtClean="0">
                <a:latin typeface="Arial Narrow" panose="020B0606020202030204" pitchFamily="34" charset="0"/>
              </a:rPr>
              <a:t>: Citibank </a:t>
            </a:r>
            <a:endParaRPr lang="en-ZA" dirty="0">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47842424"/>
              </p:ext>
            </p:extLst>
          </p:nvPr>
        </p:nvGraphicFramePr>
        <p:xfrm>
          <a:off x="2670628" y="2982616"/>
          <a:ext cx="7169785" cy="2215519"/>
        </p:xfrm>
        <a:graphic>
          <a:graphicData uri="http://schemas.openxmlformats.org/drawingml/2006/table">
            <a:tbl>
              <a:tblPr firstRow="1" firstCol="1" bandRow="1">
                <a:tableStyleId>{5C22544A-7EE6-4342-B048-85BDC9FD1C3A}</a:tableStyleId>
              </a:tblPr>
              <a:tblGrid>
                <a:gridCol w="1394939">
                  <a:extLst>
                    <a:ext uri="{9D8B030D-6E8A-4147-A177-3AD203B41FA5}">
                      <a16:colId xmlns:a16="http://schemas.microsoft.com/office/drawing/2014/main" val="1496227707"/>
                    </a:ext>
                  </a:extLst>
                </a:gridCol>
                <a:gridCol w="1149982">
                  <a:extLst>
                    <a:ext uri="{9D8B030D-6E8A-4147-A177-3AD203B41FA5}">
                      <a16:colId xmlns:a16="http://schemas.microsoft.com/office/drawing/2014/main" val="380360939"/>
                    </a:ext>
                  </a:extLst>
                </a:gridCol>
                <a:gridCol w="1070041">
                  <a:extLst>
                    <a:ext uri="{9D8B030D-6E8A-4147-A177-3AD203B41FA5}">
                      <a16:colId xmlns:a16="http://schemas.microsoft.com/office/drawing/2014/main" val="2371905531"/>
                    </a:ext>
                  </a:extLst>
                </a:gridCol>
                <a:gridCol w="1167584">
                  <a:extLst>
                    <a:ext uri="{9D8B030D-6E8A-4147-A177-3AD203B41FA5}">
                      <a16:colId xmlns:a16="http://schemas.microsoft.com/office/drawing/2014/main" val="92210369"/>
                    </a:ext>
                  </a:extLst>
                </a:gridCol>
                <a:gridCol w="1313183">
                  <a:extLst>
                    <a:ext uri="{9D8B030D-6E8A-4147-A177-3AD203B41FA5}">
                      <a16:colId xmlns:a16="http://schemas.microsoft.com/office/drawing/2014/main" val="3777093678"/>
                    </a:ext>
                  </a:extLst>
                </a:gridCol>
                <a:gridCol w="1074056">
                  <a:extLst>
                    <a:ext uri="{9D8B030D-6E8A-4147-A177-3AD203B41FA5}">
                      <a16:colId xmlns:a16="http://schemas.microsoft.com/office/drawing/2014/main" val="3937778399"/>
                    </a:ext>
                  </a:extLst>
                </a:gridCol>
              </a:tblGrid>
              <a:tr h="389255">
                <a:tc>
                  <a:txBody>
                    <a:bodyPr/>
                    <a:lstStyle/>
                    <a:p>
                      <a:pPr algn="ctr">
                        <a:lnSpc>
                          <a:spcPct val="107000"/>
                        </a:lnSpc>
                        <a:spcAft>
                          <a:spcPts val="1200"/>
                        </a:spcAft>
                      </a:pPr>
                      <a:r>
                        <a:rPr lang="fr-FR" sz="1400" dirty="0">
                          <a:effectLst/>
                          <a:latin typeface="Arial Narrow" panose="020B0606020202030204" pitchFamily="34" charset="0"/>
                        </a:rPr>
                        <a:t>RSA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algn="ctr">
                        <a:lnSpc>
                          <a:spcPct val="107000"/>
                        </a:lnSpc>
                        <a:spcAft>
                          <a:spcPts val="1200"/>
                        </a:spcAft>
                      </a:pPr>
                      <a:r>
                        <a:rPr lang="fr-FR" sz="1400" dirty="0">
                          <a:effectLst/>
                          <a:latin typeface="Arial Narrow" panose="020B0606020202030204" pitchFamily="34" charset="0"/>
                        </a:rPr>
                        <a:t>BOTSWANA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algn="ctr">
                        <a:lnSpc>
                          <a:spcPct val="107000"/>
                        </a:lnSpc>
                        <a:spcAft>
                          <a:spcPts val="1200"/>
                        </a:spcAft>
                      </a:pPr>
                      <a:r>
                        <a:rPr lang="fr-FR" sz="1400" dirty="0">
                          <a:effectLst/>
                          <a:latin typeface="Arial Narrow" panose="020B0606020202030204" pitchFamily="34" charset="0"/>
                        </a:rPr>
                        <a:t>NAMIBIA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algn="ctr">
                        <a:lnSpc>
                          <a:spcPct val="107000"/>
                        </a:lnSpc>
                        <a:spcAft>
                          <a:spcPts val="1200"/>
                        </a:spcAft>
                      </a:pPr>
                      <a:r>
                        <a:rPr lang="fr-FR" sz="1400" dirty="0">
                          <a:effectLst/>
                          <a:latin typeface="Arial Narrow" panose="020B0606020202030204" pitchFamily="34" charset="0"/>
                        </a:rPr>
                        <a:t>ZAMBIA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algn="ctr">
                        <a:lnSpc>
                          <a:spcPct val="107000"/>
                        </a:lnSpc>
                        <a:spcAft>
                          <a:spcPts val="1200"/>
                        </a:spcAft>
                      </a:pPr>
                      <a:r>
                        <a:rPr lang="fr-FR" sz="1400" dirty="0">
                          <a:effectLst/>
                          <a:latin typeface="Arial Narrow" panose="020B0606020202030204" pitchFamily="34" charset="0"/>
                        </a:rPr>
                        <a:t>KENYA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algn="ctr">
                        <a:lnSpc>
                          <a:spcPct val="107000"/>
                        </a:lnSpc>
                        <a:spcAft>
                          <a:spcPts val="1200"/>
                        </a:spcAft>
                      </a:pPr>
                      <a:r>
                        <a:rPr lang="fr-FR" sz="1400" dirty="0">
                          <a:effectLst/>
                          <a:latin typeface="Arial Narrow" panose="020B0606020202030204" pitchFamily="34" charset="0"/>
                        </a:rPr>
                        <a:t>ZIMBABWE</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extLst>
                  <a:ext uri="{0D108BD9-81ED-4DB2-BD59-A6C34878D82A}">
                    <a16:rowId xmlns:a16="http://schemas.microsoft.com/office/drawing/2014/main" val="3903186525"/>
                  </a:ext>
                </a:extLst>
              </a:tr>
              <a:tr h="0">
                <a:tc>
                  <a:txBody>
                    <a:bodyPr/>
                    <a:lstStyle/>
                    <a:p>
                      <a:pPr algn="ctr">
                        <a:lnSpc>
                          <a:spcPct val="107000"/>
                        </a:lnSpc>
                        <a:spcAft>
                          <a:spcPts val="1200"/>
                        </a:spcAft>
                      </a:pPr>
                      <a:r>
                        <a:rPr lang="fr-FR" sz="1400">
                          <a:effectLst/>
                        </a:rPr>
                        <a:t>Absa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1200"/>
                        </a:spcAft>
                      </a:pPr>
                      <a:r>
                        <a:rPr lang="fr-FR" sz="1400" dirty="0" err="1">
                          <a:effectLst/>
                        </a:rPr>
                        <a:t>Absa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1200"/>
                        </a:spcAft>
                      </a:pPr>
                      <a:r>
                        <a:rPr lang="fr-FR" sz="1400">
                          <a:effectLst/>
                        </a:rPr>
                        <a:t>Barclays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1200"/>
                        </a:spcAft>
                      </a:pPr>
                      <a:r>
                        <a:rPr lang="fr-FR" sz="1400">
                          <a:effectLst/>
                        </a:rPr>
                        <a:t>Barclays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6206296"/>
                  </a:ext>
                </a:extLst>
              </a:tr>
              <a:tr h="0">
                <a:tc>
                  <a:txBody>
                    <a:bodyPr/>
                    <a:lstStyle/>
                    <a:p>
                      <a:pPr algn="ctr">
                        <a:lnSpc>
                          <a:spcPct val="107000"/>
                        </a:lnSpc>
                        <a:spcAft>
                          <a:spcPts val="1200"/>
                        </a:spcAft>
                      </a:pPr>
                      <a:r>
                        <a:rPr lang="fr-FR" sz="1400">
                          <a:effectLst/>
                        </a:rPr>
                        <a:t>African Bank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2899677"/>
                  </a:ext>
                </a:extLst>
              </a:tr>
              <a:tr h="0">
                <a:tc>
                  <a:txBody>
                    <a:bodyPr/>
                    <a:lstStyle/>
                    <a:p>
                      <a:pPr algn="ctr">
                        <a:lnSpc>
                          <a:spcPct val="107000"/>
                        </a:lnSpc>
                        <a:spcAft>
                          <a:spcPts val="1200"/>
                        </a:spcAft>
                      </a:pPr>
                      <a:r>
                        <a:rPr lang="fr-FR" sz="1400">
                          <a:effectLst/>
                        </a:rPr>
                        <a:t>Bidvest bank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7516816"/>
                  </a:ext>
                </a:extLst>
              </a:tr>
              <a:tr h="0">
                <a:tc>
                  <a:txBody>
                    <a:bodyPr/>
                    <a:lstStyle/>
                    <a:p>
                      <a:pPr algn="ctr">
                        <a:lnSpc>
                          <a:spcPct val="107000"/>
                        </a:lnSpc>
                        <a:spcAft>
                          <a:spcPts val="1200"/>
                        </a:spcAft>
                      </a:pPr>
                      <a:r>
                        <a:rPr lang="fr-FR" sz="1400">
                          <a:effectLst/>
                        </a:rPr>
                        <a:t>FNB</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FNB</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FNB</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0569055"/>
                  </a:ext>
                </a:extLst>
              </a:tr>
              <a:tr h="0">
                <a:tc>
                  <a:txBody>
                    <a:bodyPr/>
                    <a:lstStyle/>
                    <a:p>
                      <a:pPr algn="ctr">
                        <a:lnSpc>
                          <a:spcPct val="107000"/>
                        </a:lnSpc>
                        <a:spcAft>
                          <a:spcPts val="1200"/>
                        </a:spcAft>
                      </a:pPr>
                      <a:r>
                        <a:rPr lang="fr-FR" sz="1400">
                          <a:effectLst/>
                        </a:rPr>
                        <a:t>Nedbank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Nedbank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9969027"/>
                  </a:ext>
                </a:extLst>
              </a:tr>
              <a:tr h="0">
                <a:tc>
                  <a:txBody>
                    <a:bodyPr/>
                    <a:lstStyle/>
                    <a:p>
                      <a:pPr algn="ctr">
                        <a:lnSpc>
                          <a:spcPct val="107000"/>
                        </a:lnSpc>
                        <a:spcAft>
                          <a:spcPts val="1200"/>
                        </a:spcAft>
                      </a:pPr>
                      <a:r>
                        <a:rPr lang="fr-FR" sz="1400">
                          <a:effectLst/>
                        </a:rPr>
                        <a:t>Capitec</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3901115"/>
                  </a:ext>
                </a:extLst>
              </a:tr>
              <a:tr h="0">
                <a:tc>
                  <a:txBody>
                    <a:bodyPr/>
                    <a:lstStyle/>
                    <a:p>
                      <a:pPr algn="ctr">
                        <a:lnSpc>
                          <a:spcPct val="107000"/>
                        </a:lnSpc>
                        <a:spcAft>
                          <a:spcPts val="1200"/>
                        </a:spcAft>
                      </a:pPr>
                      <a:r>
                        <a:rPr lang="fr-FR" sz="1400">
                          <a:effectLst/>
                        </a:rPr>
                        <a:t>Citibank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0404131"/>
                  </a:ext>
                </a:extLst>
              </a:tr>
              <a:tr h="192405">
                <a:tc>
                  <a:txBody>
                    <a:bodyPr/>
                    <a:lstStyle/>
                    <a:p>
                      <a:pPr algn="ctr">
                        <a:lnSpc>
                          <a:spcPct val="107000"/>
                        </a:lnSpc>
                        <a:spcAft>
                          <a:spcPts val="1200"/>
                        </a:spcAft>
                      </a:pPr>
                      <a:r>
                        <a:rPr lang="fr-FR" sz="1400">
                          <a:effectLst/>
                        </a:rPr>
                        <a:t>Standard Bank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Standard Ch</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Standard B</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Standard Ch</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a:effectLst/>
                        </a:rPr>
                        <a:t>Standard Ch</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200"/>
                        </a:spcAft>
                      </a:pPr>
                      <a:r>
                        <a:rPr lang="fr-FR" sz="14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9882571"/>
                  </a:ext>
                </a:extLst>
              </a:tr>
            </a:tbl>
          </a:graphicData>
        </a:graphic>
      </p:graphicFrame>
    </p:spTree>
    <p:extLst>
      <p:ext uri="{BB962C8B-B14F-4D97-AF65-F5344CB8AC3E}">
        <p14:creationId xmlns:p14="http://schemas.microsoft.com/office/powerpoint/2010/main" val="2642092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85" y="491847"/>
            <a:ext cx="8345714" cy="1265701"/>
          </a:xfrm>
        </p:spPr>
        <p:txBody>
          <a:bodyPr>
            <a:normAutofit/>
          </a:bodyPr>
          <a:lstStyle/>
          <a:p>
            <a:pPr marL="514350" lvl="0" indent="-514350">
              <a:buFont typeface="+mj-lt"/>
              <a:buAutoNum type="arabicPeriod" startAt="4"/>
            </a:pPr>
            <a:r>
              <a:rPr lang="fr-FR" sz="2600" dirty="0">
                <a:solidFill>
                  <a:srgbClr val="000099"/>
                </a:solidFill>
                <a:latin typeface="Century Gothic" panose="020B0502020202020204" pitchFamily="34" charset="0"/>
              </a:rPr>
              <a:t> </a:t>
            </a:r>
            <a:r>
              <a:rPr lang="fr-FR" sz="2600" dirty="0" smtClean="0">
                <a:solidFill>
                  <a:srgbClr val="C00000"/>
                </a:solidFill>
                <a:latin typeface="Century Gothic" panose="020B0502020202020204" pitchFamily="34" charset="0"/>
              </a:rPr>
              <a:t>COLLECT </a:t>
            </a:r>
            <a:r>
              <a:rPr lang="fr-FR" sz="2600" dirty="0">
                <a:solidFill>
                  <a:srgbClr val="C00000"/>
                </a:solidFill>
                <a:latin typeface="Century Gothic" panose="020B0502020202020204" pitchFamily="34" charset="0"/>
              </a:rPr>
              <a:t>DES FONDS (FUNDS RAISING)</a:t>
            </a:r>
            <a:endParaRPr lang="en-ZA" sz="2600" dirty="0">
              <a:solidFill>
                <a:srgbClr val="C00000"/>
              </a:solidFill>
              <a:latin typeface="Century Gothic" panose="020B0502020202020204" pitchFamily="34" charset="0"/>
            </a:endParaRPr>
          </a:p>
        </p:txBody>
      </p:sp>
      <p:sp>
        <p:nvSpPr>
          <p:cNvPr id="5" name="Rectangle 4"/>
          <p:cNvSpPr/>
          <p:nvPr/>
        </p:nvSpPr>
        <p:spPr>
          <a:xfrm>
            <a:off x="2380342" y="1555152"/>
            <a:ext cx="7213600" cy="404663"/>
          </a:xfrm>
          <a:prstGeom prst="rect">
            <a:avLst/>
          </a:prstGeom>
        </p:spPr>
        <p:txBody>
          <a:bodyPr wrap="square">
            <a:spAutoFit/>
          </a:bodyPr>
          <a:lstStyle/>
          <a:p>
            <a:pPr lvl="0" algn="ctr">
              <a:lnSpc>
                <a:spcPct val="107000"/>
              </a:lnSpc>
              <a:spcAft>
                <a:spcPts val="800"/>
              </a:spcAft>
            </a:pPr>
            <a:r>
              <a:rPr lang="fr-FR" sz="2000" b="1" dirty="0" smtClean="0">
                <a:latin typeface="Arial Narrow" panose="020B0606020202030204" pitchFamily="34" charset="0"/>
                <a:ea typeface="Calibri" panose="020F0502020204030204" pitchFamily="34" charset="0"/>
                <a:cs typeface="Times New Roman" panose="02020603050405020304" pitchFamily="18" charset="0"/>
              </a:rPr>
              <a:t>Niveau de cotisation</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048000" y="2493744"/>
            <a:ext cx="6096000" cy="1574149"/>
          </a:xfrm>
          <a:prstGeom prst="rect">
            <a:avLst/>
          </a:prstGeom>
        </p:spPr>
        <p:txBody>
          <a:bodyPr>
            <a:spAutoFit/>
          </a:bodyPr>
          <a:lstStyle/>
          <a:p>
            <a:pPr marL="342900" lvl="0" indent="-342900">
              <a:lnSpc>
                <a:spcPct val="107000"/>
              </a:lnSpc>
              <a:spcAft>
                <a:spcPts val="0"/>
              </a:spcAft>
              <a:buFont typeface="Symbol" panose="05050102010706020507" pitchFamily="18" charset="2"/>
              <a:buChar char=""/>
            </a:pPr>
            <a:r>
              <a:rPr lang="fr-FR" dirty="0" smtClean="0">
                <a:latin typeface="Arial Narrow" panose="020B0606020202030204" pitchFamily="34" charset="0"/>
                <a:ea typeface="Calibri" panose="020F0502020204030204" pitchFamily="34" charset="0"/>
                <a:cs typeface="Times New Roman" panose="02020603050405020304" pitchFamily="18" charset="0"/>
              </a:rPr>
              <a:t>Définir le niveau des cotisations mensuelles</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r-FR" dirty="0">
                <a:latin typeface="Arial Narrow" panose="020B0606020202030204" pitchFamily="34" charset="0"/>
                <a:ea typeface="Calibri" panose="020F0502020204030204" pitchFamily="34" charset="0"/>
                <a:cs typeface="Times New Roman" panose="02020603050405020304" pitchFamily="18" charset="0"/>
              </a:rPr>
              <a:t>Composantes de cotisation</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Narrow" panose="020B0606020202030204" pitchFamily="34" charset="0"/>
              <a:buChar char="─"/>
            </a:pPr>
            <a:r>
              <a:rPr lang="fr-FR" dirty="0">
                <a:latin typeface="Arial Narrow" panose="020B0606020202030204" pitchFamily="34" charset="0"/>
                <a:ea typeface="Calibri" panose="020F0502020204030204" pitchFamily="34" charset="0"/>
                <a:cs typeface="Times New Roman" panose="02020603050405020304" pitchFamily="18" charset="0"/>
              </a:rPr>
              <a:t>Fonctionnement de la coordination Afrique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Narrow" panose="020B0606020202030204" pitchFamily="34" charset="0"/>
              <a:buChar char="─"/>
            </a:pPr>
            <a:r>
              <a:rPr lang="fr-FR" dirty="0">
                <a:latin typeface="Arial Narrow" panose="020B0606020202030204" pitchFamily="34" charset="0"/>
                <a:ea typeface="Calibri" panose="020F0502020204030204" pitchFamily="34" charset="0"/>
                <a:cs typeface="Times New Roman" panose="02020603050405020304" pitchFamily="18" charset="0"/>
              </a:rPr>
              <a:t>Les actions humanitaires</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Narrow" panose="020B0606020202030204" pitchFamily="34" charset="0"/>
              <a:buChar char="─"/>
            </a:pPr>
            <a:r>
              <a:rPr lang="fr-FR" dirty="0">
                <a:latin typeface="Arial Narrow" panose="020B0606020202030204" pitchFamily="34" charset="0"/>
                <a:ea typeface="Calibri" panose="020F0502020204030204" pitchFamily="34" charset="0"/>
                <a:cs typeface="Times New Roman" panose="02020603050405020304" pitchFamily="18" charset="0"/>
              </a:rPr>
              <a:t>Les projets de </a:t>
            </a:r>
            <a:r>
              <a:rPr lang="fr-FR" dirty="0" smtClean="0">
                <a:latin typeface="Arial Narrow" panose="020B0606020202030204" pitchFamily="34" charset="0"/>
                <a:ea typeface="Calibri" panose="020F0502020204030204" pitchFamily="34" charset="0"/>
                <a:cs typeface="Times New Roman" panose="02020603050405020304" pitchFamily="18" charset="0"/>
              </a:rPr>
              <a:t>GKF</a:t>
            </a:r>
            <a:endParaRPr lang="en-ZA"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996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85" y="491847"/>
            <a:ext cx="8345714" cy="1265701"/>
          </a:xfrm>
        </p:spPr>
        <p:txBody>
          <a:bodyPr>
            <a:normAutofit/>
          </a:bodyPr>
          <a:lstStyle/>
          <a:p>
            <a:pPr marL="514350" lvl="0" indent="-514350">
              <a:buFont typeface="+mj-lt"/>
              <a:buAutoNum type="arabicPeriod" startAt="5"/>
            </a:pPr>
            <a:r>
              <a:rPr lang="fr-FR" sz="2600" dirty="0">
                <a:solidFill>
                  <a:srgbClr val="000099"/>
                </a:solidFill>
                <a:latin typeface="Century Gothic" panose="020B0502020202020204" pitchFamily="34" charset="0"/>
              </a:rPr>
              <a:t> </a:t>
            </a:r>
            <a:r>
              <a:rPr lang="fr-FR" sz="2600" dirty="0">
                <a:solidFill>
                  <a:srgbClr val="C00000"/>
                </a:solidFill>
                <a:latin typeface="Century Gothic" panose="020B0502020202020204" pitchFamily="34" charset="0"/>
              </a:rPr>
              <a:t>SITE INTERNET</a:t>
            </a:r>
            <a:endParaRPr lang="en-ZA" sz="2600" dirty="0">
              <a:solidFill>
                <a:srgbClr val="C00000"/>
              </a:solidFill>
              <a:latin typeface="Century Gothic" panose="020B0502020202020204" pitchFamily="34" charset="0"/>
            </a:endParaRPr>
          </a:p>
        </p:txBody>
      </p:sp>
      <p:sp>
        <p:nvSpPr>
          <p:cNvPr id="5" name="Rectangle 4"/>
          <p:cNvSpPr/>
          <p:nvPr/>
        </p:nvSpPr>
        <p:spPr>
          <a:xfrm>
            <a:off x="2380342" y="1555152"/>
            <a:ext cx="7213600" cy="404663"/>
          </a:xfrm>
          <a:prstGeom prst="rect">
            <a:avLst/>
          </a:prstGeom>
        </p:spPr>
        <p:txBody>
          <a:bodyPr wrap="square">
            <a:spAutoFit/>
          </a:bodyPr>
          <a:lstStyle/>
          <a:p>
            <a:pPr lvl="0" algn="ctr">
              <a:lnSpc>
                <a:spcPct val="107000"/>
              </a:lnSpc>
              <a:spcAft>
                <a:spcPts val="800"/>
              </a:spcAft>
            </a:pPr>
            <a:r>
              <a:rPr lang="fr-FR" sz="2000" b="1" dirty="0" smtClean="0">
                <a:latin typeface="Arial Narrow" panose="020B0606020202030204" pitchFamily="34" charset="0"/>
                <a:ea typeface="Calibri" panose="020F0502020204030204" pitchFamily="34" charset="0"/>
                <a:cs typeface="Times New Roman" panose="02020603050405020304" pitchFamily="18" charset="0"/>
              </a:rPr>
              <a:t>Papa Louis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048000" y="2493744"/>
            <a:ext cx="6096000" cy="1889043"/>
          </a:xfrm>
          <a:prstGeom prst="rect">
            <a:avLst/>
          </a:prstGeom>
        </p:spPr>
        <p:txBody>
          <a:bodyPr>
            <a:spAutoFit/>
          </a:bodyPr>
          <a:lstStyle/>
          <a:p>
            <a:pPr marL="342900" lvl="0" indent="-342900">
              <a:lnSpc>
                <a:spcPct val="150000"/>
              </a:lnSpc>
              <a:spcAft>
                <a:spcPts val="0"/>
              </a:spcAft>
              <a:buFont typeface="Symbol" panose="05050102010706020507" pitchFamily="18" charset="2"/>
              <a:buChar char=""/>
            </a:pPr>
            <a:r>
              <a:rPr lang="fr-FR" sz="2000" dirty="0" smtClean="0">
                <a:latin typeface="Arial Narrow" panose="020B0606020202030204" pitchFamily="34" charset="0"/>
                <a:ea typeface="Calibri" panose="020F0502020204030204" pitchFamily="34" charset="0"/>
                <a:cs typeface="Times New Roman" panose="02020603050405020304" pitchFamily="18" charset="0"/>
              </a:rPr>
              <a:t>Site en cours de construction</a:t>
            </a:r>
          </a:p>
          <a:p>
            <a:pPr marL="342900" lvl="0" indent="-342900">
              <a:lnSpc>
                <a:spcPct val="150000"/>
              </a:lnSpc>
              <a:spcAft>
                <a:spcPts val="0"/>
              </a:spcAft>
              <a:buFont typeface="Symbol" panose="05050102010706020507" pitchFamily="18" charset="2"/>
              <a:buChar char=""/>
            </a:pPr>
            <a:r>
              <a:rPr lang="fr-FR" sz="2000" dirty="0" smtClean="0">
                <a:latin typeface="Arial Narrow" panose="020B0606020202030204" pitchFamily="34" charset="0"/>
                <a:ea typeface="Calibri" panose="020F0502020204030204" pitchFamily="34" charset="0"/>
                <a:cs typeface="Times New Roman" panose="02020603050405020304" pitchFamily="18" charset="0"/>
              </a:rPr>
              <a:t>Il y a encore des rubriques à ajouter </a:t>
            </a:r>
          </a:p>
          <a:p>
            <a:pPr marL="342900" lvl="0" indent="-342900">
              <a:lnSpc>
                <a:spcPct val="150000"/>
              </a:lnSpc>
              <a:spcAft>
                <a:spcPts val="0"/>
              </a:spcAft>
              <a:buFont typeface="Symbol" panose="05050102010706020507" pitchFamily="18" charset="2"/>
              <a:buChar char=""/>
            </a:pPr>
            <a:r>
              <a:rPr lang="fr-FR" sz="2000" dirty="0" smtClean="0">
                <a:latin typeface="Arial Narrow" panose="020B0606020202030204" pitchFamily="34" charset="0"/>
                <a:ea typeface="Calibri" panose="020F0502020204030204" pitchFamily="34" charset="0"/>
                <a:cs typeface="Times New Roman" panose="02020603050405020304" pitchFamily="18" charset="0"/>
              </a:rPr>
              <a:t>Proposition de thèmes à ajouter en rapport avec le développement</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4603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85" y="491847"/>
            <a:ext cx="8345714" cy="1265701"/>
          </a:xfrm>
        </p:spPr>
        <p:txBody>
          <a:bodyPr>
            <a:normAutofit/>
          </a:bodyPr>
          <a:lstStyle/>
          <a:p>
            <a:pPr marL="514350" lvl="0" indent="-514350">
              <a:buFont typeface="+mj-lt"/>
              <a:buAutoNum type="arabicPeriod" startAt="6"/>
            </a:pPr>
            <a:r>
              <a:rPr lang="fr-FR" sz="2600" dirty="0">
                <a:solidFill>
                  <a:srgbClr val="000099"/>
                </a:solidFill>
                <a:latin typeface="Century Gothic" panose="020B0502020202020204" pitchFamily="34" charset="0"/>
              </a:rPr>
              <a:t> </a:t>
            </a:r>
            <a:r>
              <a:rPr lang="fr-FR" sz="2600" dirty="0">
                <a:solidFill>
                  <a:srgbClr val="C00000"/>
                </a:solidFill>
                <a:latin typeface="Century Gothic" panose="020B0502020202020204" pitchFamily="34" charset="0"/>
              </a:rPr>
              <a:t>PROJETS</a:t>
            </a:r>
            <a:endParaRPr lang="en-ZA" sz="2600" dirty="0">
              <a:solidFill>
                <a:srgbClr val="C00000"/>
              </a:solidFill>
              <a:latin typeface="Century Gothic" panose="020B0502020202020204" pitchFamily="34" charset="0"/>
            </a:endParaRPr>
          </a:p>
        </p:txBody>
      </p:sp>
      <p:sp>
        <p:nvSpPr>
          <p:cNvPr id="4" name="Rectangle 3"/>
          <p:cNvSpPr/>
          <p:nvPr/>
        </p:nvSpPr>
        <p:spPr>
          <a:xfrm>
            <a:off x="1640115" y="2493744"/>
            <a:ext cx="8998856" cy="1938992"/>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fr-FR" sz="2000" dirty="0" smtClean="0">
                <a:latin typeface="Arial Narrow" panose="020B0606020202030204" pitchFamily="34" charset="0"/>
                <a:ea typeface="Calibri" panose="020F0502020204030204" pitchFamily="34" charset="0"/>
                <a:cs typeface="Times New Roman" panose="02020603050405020304" pitchFamily="18" charset="0"/>
              </a:rPr>
              <a:t>Avez-vous en tète des projets auxquels vous pensez souvent pour l’amélioration des conditions de vie du Grand Kasaï?</a:t>
            </a:r>
          </a:p>
          <a:p>
            <a:pPr marL="342900" lvl="0" indent="-342900">
              <a:lnSpc>
                <a:spcPct val="150000"/>
              </a:lnSpc>
              <a:spcAft>
                <a:spcPts val="0"/>
              </a:spcAft>
              <a:buFont typeface="Symbol" panose="05050102010706020507" pitchFamily="18" charset="2"/>
              <a:buChar char=""/>
            </a:pPr>
            <a:r>
              <a:rPr lang="fr-FR" sz="2000" dirty="0">
                <a:latin typeface="Arial Narrow" panose="020B0606020202030204" pitchFamily="34" charset="0"/>
                <a:ea typeface="Calibri" panose="020F0502020204030204" pitchFamily="34" charset="0"/>
                <a:cs typeface="Times New Roman" panose="02020603050405020304" pitchFamily="18" charset="0"/>
              </a:rPr>
              <a:t>Quel doit être le premier projet qui constituer un socle pour la réalisation des projets </a:t>
            </a:r>
            <a:r>
              <a:rPr lang="fr-FR" sz="2000" dirty="0" smtClean="0">
                <a:latin typeface="Arial Narrow" panose="020B0606020202030204" pitchFamily="34" charset="0"/>
                <a:ea typeface="Calibri" panose="020F0502020204030204" pitchFamily="34" charset="0"/>
                <a:cs typeface="Times New Roman" panose="02020603050405020304" pitchFamily="18" charset="0"/>
              </a:rPr>
              <a:t>subséquents?</a:t>
            </a:r>
            <a:r>
              <a:rPr lang="fr-FR" sz="2000" dirty="0" smtClean="0">
                <a:latin typeface="Calibri" panose="020F0502020204030204" pitchFamily="34" charset="0"/>
                <a:ea typeface="Calibri" panose="020F0502020204030204" pitchFamily="34" charset="0"/>
                <a:cs typeface="Times New Roman" panose="02020603050405020304" pitchFamily="18" charset="0"/>
              </a:rPr>
              <a:t> </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3539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85" y="491847"/>
            <a:ext cx="8345714" cy="1265701"/>
          </a:xfrm>
        </p:spPr>
        <p:txBody>
          <a:bodyPr>
            <a:normAutofit/>
          </a:bodyPr>
          <a:lstStyle/>
          <a:p>
            <a:pPr marL="514350" lvl="0" indent="-514350">
              <a:buFont typeface="+mj-lt"/>
              <a:buAutoNum type="arabicPeriod" startAt="6"/>
            </a:pPr>
            <a:r>
              <a:rPr lang="fr-FR" sz="2600" dirty="0">
                <a:solidFill>
                  <a:srgbClr val="000099"/>
                </a:solidFill>
                <a:latin typeface="Century Gothic" panose="020B0502020202020204" pitchFamily="34" charset="0"/>
              </a:rPr>
              <a:t> </a:t>
            </a:r>
            <a:r>
              <a:rPr lang="fr-FR" sz="2600" dirty="0">
                <a:solidFill>
                  <a:srgbClr val="C00000"/>
                </a:solidFill>
                <a:latin typeface="Century Gothic" panose="020B0502020202020204" pitchFamily="34" charset="0"/>
              </a:rPr>
              <a:t>PROJETS</a:t>
            </a:r>
            <a:endParaRPr lang="en-ZA" sz="2600" dirty="0">
              <a:solidFill>
                <a:srgbClr val="C00000"/>
              </a:solidFill>
              <a:latin typeface="Century Gothic" panose="020B0502020202020204" pitchFamily="34" charset="0"/>
            </a:endParaRPr>
          </a:p>
        </p:txBody>
      </p:sp>
      <p:sp>
        <p:nvSpPr>
          <p:cNvPr id="4" name="Rectangle 3"/>
          <p:cNvSpPr/>
          <p:nvPr/>
        </p:nvSpPr>
        <p:spPr>
          <a:xfrm>
            <a:off x="1640115" y="2493744"/>
            <a:ext cx="8998856" cy="2400657"/>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fr-FR" sz="2000" dirty="0" smtClean="0">
                <a:latin typeface="Arial Narrow" panose="020B0606020202030204" pitchFamily="34" charset="0"/>
                <a:ea typeface="Calibri" panose="020F0502020204030204" pitchFamily="34" charset="0"/>
                <a:cs typeface="Times New Roman" panose="02020603050405020304" pitchFamily="18" charset="0"/>
              </a:rPr>
              <a:t>Avez-vous en tète des projets auxquels vous pensez souvent pour l’amélioration des conditions de vie du Grand Kasaï?</a:t>
            </a:r>
          </a:p>
          <a:p>
            <a:pPr marL="342900" lvl="0" indent="-342900">
              <a:lnSpc>
                <a:spcPct val="150000"/>
              </a:lnSpc>
              <a:spcAft>
                <a:spcPts val="0"/>
              </a:spcAft>
              <a:buFont typeface="Symbol" panose="05050102010706020507" pitchFamily="18" charset="2"/>
              <a:buChar char=""/>
            </a:pPr>
            <a:r>
              <a:rPr lang="fr-FR" sz="2000" dirty="0">
                <a:latin typeface="Arial Narrow" panose="020B0606020202030204" pitchFamily="34" charset="0"/>
                <a:ea typeface="Calibri" panose="020F0502020204030204" pitchFamily="34" charset="0"/>
                <a:cs typeface="Times New Roman" panose="02020603050405020304" pitchFamily="18" charset="0"/>
              </a:rPr>
              <a:t>Quel doit être le premier projet qui constituer un socle pour la réalisation des projets </a:t>
            </a:r>
            <a:r>
              <a:rPr lang="fr-FR" sz="2000" dirty="0" smtClean="0">
                <a:latin typeface="Arial Narrow" panose="020B0606020202030204" pitchFamily="34" charset="0"/>
                <a:ea typeface="Calibri" panose="020F0502020204030204" pitchFamily="34" charset="0"/>
                <a:cs typeface="Times New Roman" panose="02020603050405020304" pitchFamily="18" charset="0"/>
              </a:rPr>
              <a:t>subséquents?</a:t>
            </a:r>
            <a:r>
              <a:rPr lang="fr-FR" sz="2000" dirty="0" smtClean="0">
                <a:latin typeface="Calibri" panose="020F0502020204030204" pitchFamily="34" charset="0"/>
                <a:ea typeface="Calibri" panose="020F0502020204030204" pitchFamily="34" charset="0"/>
                <a:cs typeface="Times New Roman" panose="02020603050405020304" pitchFamily="18" charset="0"/>
              </a:rPr>
              <a:t>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fr-FR" sz="2000" b="1" dirty="0">
                <a:solidFill>
                  <a:srgbClr val="000099"/>
                </a:solidFill>
                <a:latin typeface="Arial Narrow" panose="020B0606020202030204" pitchFamily="34" charset="0"/>
                <a:ea typeface="Calibri" panose="020F0502020204030204" pitchFamily="34" charset="0"/>
                <a:cs typeface="Times New Roman" panose="02020603050405020304" pitchFamily="18" charset="0"/>
              </a:rPr>
              <a:t>Infrastructures routières, agriculture, hôpitaux, écoles, habitat,…?</a:t>
            </a:r>
          </a:p>
        </p:txBody>
      </p:sp>
    </p:spTree>
    <p:extLst>
      <p:ext uri="{BB962C8B-B14F-4D97-AF65-F5344CB8AC3E}">
        <p14:creationId xmlns:p14="http://schemas.microsoft.com/office/powerpoint/2010/main" val="28232564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85" y="491847"/>
            <a:ext cx="8345714" cy="1265701"/>
          </a:xfrm>
        </p:spPr>
        <p:txBody>
          <a:bodyPr>
            <a:normAutofit/>
          </a:bodyPr>
          <a:lstStyle/>
          <a:p>
            <a:pPr marL="514350" lvl="0" indent="-514350">
              <a:buFont typeface="+mj-lt"/>
              <a:buAutoNum type="arabicPeriod" startAt="6"/>
            </a:pPr>
            <a:r>
              <a:rPr lang="fr-FR" sz="2600" dirty="0">
                <a:solidFill>
                  <a:srgbClr val="000099"/>
                </a:solidFill>
                <a:latin typeface="Century Gothic" panose="020B0502020202020204" pitchFamily="34" charset="0"/>
              </a:rPr>
              <a:t> </a:t>
            </a:r>
            <a:r>
              <a:rPr lang="fr-FR" sz="2600" dirty="0">
                <a:solidFill>
                  <a:srgbClr val="C00000"/>
                </a:solidFill>
                <a:latin typeface="Century Gothic" panose="020B0502020202020204" pitchFamily="34" charset="0"/>
              </a:rPr>
              <a:t>PROJETS</a:t>
            </a:r>
            <a:endParaRPr lang="en-ZA" sz="2600" dirty="0">
              <a:solidFill>
                <a:srgbClr val="C00000"/>
              </a:solidFill>
              <a:latin typeface="Century Gothic" panose="020B0502020202020204" pitchFamily="34" charset="0"/>
            </a:endParaRPr>
          </a:p>
        </p:txBody>
      </p:sp>
      <p:sp>
        <p:nvSpPr>
          <p:cNvPr id="4" name="Rectangle 3"/>
          <p:cNvSpPr/>
          <p:nvPr/>
        </p:nvSpPr>
        <p:spPr>
          <a:xfrm>
            <a:off x="1640115" y="2493744"/>
            <a:ext cx="8998856" cy="2862322"/>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fr-FR" sz="2000" dirty="0" smtClean="0">
                <a:latin typeface="Arial Narrow" panose="020B0606020202030204" pitchFamily="34" charset="0"/>
                <a:ea typeface="Calibri" panose="020F0502020204030204" pitchFamily="34" charset="0"/>
                <a:cs typeface="Times New Roman" panose="02020603050405020304" pitchFamily="18" charset="0"/>
              </a:rPr>
              <a:t>Avez-vous en tète des projets auxquels vous pensez souvent pour l’amélioration des conditions de vie du Grand Kasaï?</a:t>
            </a:r>
          </a:p>
          <a:p>
            <a:pPr marL="342900" lvl="0" indent="-342900">
              <a:lnSpc>
                <a:spcPct val="150000"/>
              </a:lnSpc>
              <a:spcAft>
                <a:spcPts val="0"/>
              </a:spcAft>
              <a:buFont typeface="Symbol" panose="05050102010706020507" pitchFamily="18" charset="2"/>
              <a:buChar char=""/>
            </a:pPr>
            <a:r>
              <a:rPr lang="fr-FR" sz="2000" dirty="0">
                <a:latin typeface="Arial Narrow" panose="020B0606020202030204" pitchFamily="34" charset="0"/>
                <a:ea typeface="Calibri" panose="020F0502020204030204" pitchFamily="34" charset="0"/>
                <a:cs typeface="Times New Roman" panose="02020603050405020304" pitchFamily="18" charset="0"/>
              </a:rPr>
              <a:t>Quel doit être le premier projet qui constituer un socle pour la réalisation des projets </a:t>
            </a:r>
            <a:r>
              <a:rPr lang="fr-FR" sz="2000" dirty="0" smtClean="0">
                <a:latin typeface="Arial Narrow" panose="020B0606020202030204" pitchFamily="34" charset="0"/>
                <a:ea typeface="Calibri" panose="020F0502020204030204" pitchFamily="34" charset="0"/>
                <a:cs typeface="Times New Roman" panose="02020603050405020304" pitchFamily="18" charset="0"/>
              </a:rPr>
              <a:t>subséquents?</a:t>
            </a:r>
          </a:p>
          <a:p>
            <a:pPr lvl="0" algn="ctr">
              <a:lnSpc>
                <a:spcPct val="150000"/>
              </a:lnSpc>
              <a:spcAft>
                <a:spcPts val="0"/>
              </a:spcAft>
            </a:pPr>
            <a:r>
              <a:rPr lang="fr-FR" sz="2000" b="1" dirty="0" smtClean="0">
                <a:solidFill>
                  <a:srgbClr val="000099"/>
                </a:solidFill>
                <a:latin typeface="Arial Narrow" panose="020B0606020202030204" pitchFamily="34" charset="0"/>
                <a:ea typeface="Calibri" panose="020F0502020204030204" pitchFamily="34" charset="0"/>
                <a:cs typeface="Times New Roman" panose="02020603050405020304" pitchFamily="18" charset="0"/>
              </a:rPr>
              <a:t> L’axe routier Kalamba-Mbuji </a:t>
            </a:r>
            <a:r>
              <a:rPr lang="fr-FR" sz="2000" b="1" dirty="0">
                <a:solidFill>
                  <a:srgbClr val="000099"/>
                </a:solidFill>
                <a:latin typeface="Arial Narrow" panose="020B0606020202030204" pitchFamily="34" charset="0"/>
                <a:ea typeface="Calibri" panose="020F0502020204030204" pitchFamily="34" charset="0"/>
                <a:cs typeface="Times New Roman" panose="02020603050405020304" pitchFamily="18" charset="0"/>
              </a:rPr>
              <a:t>– Kananga – </a:t>
            </a:r>
            <a:r>
              <a:rPr lang="fr-FR" sz="2000" b="1" dirty="0" smtClean="0">
                <a:solidFill>
                  <a:srgbClr val="000099"/>
                </a:solidFill>
                <a:latin typeface="Arial Narrow" panose="020B0606020202030204" pitchFamily="34" charset="0"/>
                <a:ea typeface="Calibri" panose="020F0502020204030204" pitchFamily="34" charset="0"/>
                <a:cs typeface="Times New Roman" panose="02020603050405020304" pitchFamily="18" charset="0"/>
              </a:rPr>
              <a:t>Mbuji-Mayi</a:t>
            </a:r>
          </a:p>
          <a:p>
            <a:pPr lvl="0">
              <a:lnSpc>
                <a:spcPct val="150000"/>
              </a:lnSpc>
              <a:spcAft>
                <a:spcPts val="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4674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257" y="433790"/>
            <a:ext cx="8345714" cy="1265701"/>
          </a:xfrm>
        </p:spPr>
        <p:txBody>
          <a:bodyPr>
            <a:normAutofit/>
          </a:bodyPr>
          <a:lstStyle/>
          <a:p>
            <a:pPr marL="514350" lvl="0" indent="-514350">
              <a:buFont typeface="+mj-lt"/>
              <a:buAutoNum type="arabicPeriod" startAt="7"/>
            </a:pPr>
            <a:r>
              <a:rPr lang="fr-FR" sz="2600" dirty="0" smtClean="0">
                <a:solidFill>
                  <a:srgbClr val="000099"/>
                </a:solidFill>
                <a:latin typeface="Century Gothic" panose="020B0502020202020204" pitchFamily="34" charset="0"/>
              </a:rPr>
              <a:t>F</a:t>
            </a:r>
            <a:r>
              <a:rPr lang="fr-FR" sz="2600" dirty="0" smtClean="0">
                <a:solidFill>
                  <a:srgbClr val="C00000"/>
                </a:solidFill>
                <a:latin typeface="Century Gothic" panose="020B0502020202020204" pitchFamily="34" charset="0"/>
              </a:rPr>
              <a:t>ORUM</a:t>
            </a:r>
            <a:r>
              <a:rPr lang="fr-FR" sz="2600" dirty="0" smtClean="0">
                <a:solidFill>
                  <a:srgbClr val="000099"/>
                </a:solidFill>
                <a:latin typeface="Century Gothic" panose="020B0502020202020204" pitchFamily="34" charset="0"/>
              </a:rPr>
              <a:t> </a:t>
            </a:r>
            <a:r>
              <a:rPr lang="fr-FR" sz="2600" dirty="0" smtClean="0">
                <a:solidFill>
                  <a:srgbClr val="C00000"/>
                </a:solidFill>
                <a:latin typeface="Century Gothic" panose="020B0502020202020204" pitchFamily="34" charset="0"/>
              </a:rPr>
              <a:t>2021 DU GRAND </a:t>
            </a:r>
            <a:r>
              <a:rPr lang="fr-FR" sz="2600" dirty="0">
                <a:solidFill>
                  <a:srgbClr val="C00000"/>
                </a:solidFill>
                <a:latin typeface="Century Gothic" panose="020B0502020202020204" pitchFamily="34" charset="0"/>
              </a:rPr>
              <a:t>KASAI FONDATION </a:t>
            </a:r>
            <a:endParaRPr lang="en-ZA" sz="2600" dirty="0">
              <a:solidFill>
                <a:srgbClr val="C00000"/>
              </a:solidFill>
              <a:latin typeface="Century Gothic" panose="020B0502020202020204" pitchFamily="34" charset="0"/>
            </a:endParaRPr>
          </a:p>
        </p:txBody>
      </p:sp>
      <p:sp>
        <p:nvSpPr>
          <p:cNvPr id="4" name="Rectangle 3"/>
          <p:cNvSpPr/>
          <p:nvPr/>
        </p:nvSpPr>
        <p:spPr>
          <a:xfrm>
            <a:off x="1966686" y="2087343"/>
            <a:ext cx="8998856" cy="4247317"/>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fr-FR" sz="2000" dirty="0" smtClean="0">
                <a:latin typeface="Arial Narrow" panose="020B0606020202030204" pitchFamily="34" charset="0"/>
                <a:ea typeface="Calibri" panose="020F0502020204030204" pitchFamily="34" charset="0"/>
                <a:cs typeface="Times New Roman" panose="02020603050405020304" pitchFamily="18" charset="0"/>
              </a:rPr>
              <a:t>Qu’est-ce que le Forum 2021?</a:t>
            </a:r>
          </a:p>
          <a:p>
            <a:pPr marL="800100" lvl="1" indent="-342900">
              <a:lnSpc>
                <a:spcPct val="150000"/>
              </a:lnSpc>
              <a:buFont typeface="Arial Narrow" panose="020B0606020202030204" pitchFamily="34" charset="0"/>
              <a:buChar char="─"/>
            </a:pPr>
            <a:r>
              <a:rPr lang="fr-FR" sz="2000" dirty="0">
                <a:solidFill>
                  <a:srgbClr val="009900"/>
                </a:solidFill>
                <a:latin typeface="Arial Narrow" panose="020B0606020202030204" pitchFamily="34" charset="0"/>
              </a:rPr>
              <a:t>Une rencontre de discussion des Kasaiens  </a:t>
            </a:r>
          </a:p>
          <a:p>
            <a:pPr marL="342900" indent="-342900">
              <a:lnSpc>
                <a:spcPct val="150000"/>
              </a:lnSpc>
              <a:buFont typeface="Symbol" panose="05050102010706020507" pitchFamily="18" charset="2"/>
              <a:buChar char=""/>
            </a:pPr>
            <a:r>
              <a:rPr lang="fr-FR" sz="2000" dirty="0">
                <a:latin typeface="Arial Narrow" panose="020B0606020202030204" pitchFamily="34" charset="0"/>
                <a:ea typeface="Calibri" panose="020F0502020204030204" pitchFamily="34" charset="0"/>
                <a:cs typeface="Times New Roman" panose="02020603050405020304" pitchFamily="18" charset="0"/>
              </a:rPr>
              <a:t>Pourquoi ce forum?</a:t>
            </a:r>
          </a:p>
          <a:p>
            <a:pPr marL="800100" lvl="1" indent="-342900">
              <a:lnSpc>
                <a:spcPct val="150000"/>
              </a:lnSpc>
              <a:buFont typeface="Arial Narrow" panose="020B0606020202030204" pitchFamily="34" charset="0"/>
              <a:buChar char="─"/>
            </a:pPr>
            <a:r>
              <a:rPr lang="fr-FR" sz="2000" dirty="0">
                <a:solidFill>
                  <a:srgbClr val="009900"/>
                </a:solidFill>
                <a:latin typeface="Arial Narrow" panose="020B0606020202030204" pitchFamily="34" charset="0"/>
              </a:rPr>
              <a:t>Offrir un cadre de rencontre entre têtes pensantes de l’espace Grand Kasaï, toutes les catégories confondues, afin de discuter et échanger ensemble autour de l’avenir de cet espace pendant et après le présent pouvoir</a:t>
            </a:r>
          </a:p>
          <a:p>
            <a:pPr marL="342900" lvl="0" indent="-342900">
              <a:lnSpc>
                <a:spcPct val="150000"/>
              </a:lnSpc>
              <a:spcAft>
                <a:spcPts val="0"/>
              </a:spcAft>
              <a:buFont typeface="Symbol" panose="05050102010706020507" pitchFamily="18" charset="2"/>
              <a:buChar char=""/>
            </a:pPr>
            <a:r>
              <a:rPr lang="fr-FR" sz="2000" dirty="0" smtClean="0">
                <a:latin typeface="Arial Narrow" panose="020B0606020202030204" pitchFamily="34" charset="0"/>
                <a:ea typeface="Calibri" panose="020F0502020204030204" pitchFamily="34" charset="0"/>
                <a:cs typeface="Times New Roman" panose="02020603050405020304" pitchFamily="18" charset="0"/>
              </a:rPr>
              <a:t>Objectif a cour terme:</a:t>
            </a:r>
            <a:endParaRPr lang="fr-FR" sz="2000" dirty="0">
              <a:latin typeface="Arial Narrow" panose="020B0606020202030204" pitchFamily="34" charset="0"/>
              <a:ea typeface="Calibri" panose="020F0502020204030204" pitchFamily="34" charset="0"/>
              <a:cs typeface="Times New Roman" panose="02020603050405020304" pitchFamily="18" charset="0"/>
            </a:endParaRPr>
          </a:p>
          <a:p>
            <a:pPr marL="800100" lvl="1" indent="-342900">
              <a:lnSpc>
                <a:spcPct val="150000"/>
              </a:lnSpc>
              <a:buFont typeface="Arial Narrow" panose="020B0606020202030204" pitchFamily="34" charset="0"/>
              <a:buChar char="─"/>
            </a:pPr>
            <a:r>
              <a:rPr lang="fr-FR" sz="2000" dirty="0">
                <a:solidFill>
                  <a:srgbClr val="009900"/>
                </a:solidFill>
                <a:latin typeface="Arial Narrow" panose="020B0606020202030204" pitchFamily="34" charset="0"/>
              </a:rPr>
              <a:t>Avoir a la fin du Forum des projets exécutables a démarrer dans un bref </a:t>
            </a:r>
            <a:r>
              <a:rPr lang="fr-FR" sz="2000" dirty="0" smtClean="0">
                <a:solidFill>
                  <a:srgbClr val="009900"/>
                </a:solidFill>
                <a:latin typeface="Arial Narrow" panose="020B0606020202030204" pitchFamily="34" charset="0"/>
              </a:rPr>
              <a:t>délai. </a:t>
            </a:r>
            <a:endParaRPr lang="fr-FR" sz="2000" dirty="0">
              <a:solidFill>
                <a:srgbClr val="009900"/>
              </a:solidFill>
              <a:latin typeface="Arial Narrow" panose="020B0606020202030204" pitchFamily="34" charset="0"/>
            </a:endParaRPr>
          </a:p>
          <a:p>
            <a:pPr lvl="0">
              <a:lnSpc>
                <a:spcPct val="150000"/>
              </a:lnSpc>
              <a:spcAft>
                <a:spcPts val="0"/>
              </a:spcAft>
            </a:pP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704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600" dirty="0" smtClean="0">
                <a:solidFill>
                  <a:srgbClr val="000099"/>
                </a:solidFill>
                <a:latin typeface="Century Gothic" panose="020B0502020202020204" pitchFamily="34" charset="0"/>
              </a:rPr>
              <a:t>Réflexion sur la cohésion d’un peuple</a:t>
            </a:r>
            <a:endParaRPr lang="fr-FR" sz="2600" dirty="0">
              <a:solidFill>
                <a:srgbClr val="000099"/>
              </a:solidFill>
              <a:latin typeface="Century Gothic" panose="020B0502020202020204" pitchFamily="34" charset="0"/>
            </a:endParaRPr>
          </a:p>
        </p:txBody>
      </p:sp>
      <p:sp>
        <p:nvSpPr>
          <p:cNvPr id="4" name="Content Placeholder 1"/>
          <p:cNvSpPr>
            <a:spLocks noGrp="1"/>
          </p:cNvSpPr>
          <p:nvPr>
            <p:ph sz="quarter" idx="13"/>
          </p:nvPr>
        </p:nvSpPr>
        <p:spPr>
          <a:xfrm>
            <a:off x="1752600" y="2380949"/>
            <a:ext cx="8686800" cy="3186547"/>
          </a:xfr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a:normAutofit lnSpcReduction="10000"/>
          </a:bodyPr>
          <a:lstStyle/>
          <a:p>
            <a:pPr marL="0" indent="0" algn="ctr">
              <a:lnSpc>
                <a:spcPct val="150000"/>
              </a:lnSpc>
              <a:buNone/>
            </a:pPr>
            <a:endParaRPr lang="fr-FR" sz="2000" b="1" dirty="0" smtClean="0">
              <a:solidFill>
                <a:srgbClr val="FFFF00"/>
              </a:solidFill>
            </a:endParaRPr>
          </a:p>
          <a:p>
            <a:pPr marL="301943" lvl="1" indent="0" algn="ctr">
              <a:lnSpc>
                <a:spcPct val="150000"/>
              </a:lnSpc>
              <a:spcBef>
                <a:spcPts val="0"/>
              </a:spcBef>
              <a:spcAft>
                <a:spcPts val="1200"/>
              </a:spcAft>
              <a:buNone/>
            </a:pPr>
            <a:r>
              <a:rPr lang="fr-FR" sz="2000" dirty="0" smtClean="0">
                <a:solidFill>
                  <a:schemeClr val="bg1"/>
                </a:solidFill>
                <a:latin typeface="Century" panose="02040604050505020304" pitchFamily="18" charset="0"/>
                <a:cs typeface="Times New Roman" panose="02020603050405020304" pitchFamily="18" charset="0"/>
              </a:rPr>
              <a:t>« Seul </a:t>
            </a:r>
            <a:r>
              <a:rPr lang="fr-FR" sz="2000" dirty="0">
                <a:solidFill>
                  <a:schemeClr val="bg1"/>
                </a:solidFill>
                <a:latin typeface="Century" panose="02040604050505020304" pitchFamily="18" charset="0"/>
                <a:cs typeface="Times New Roman" panose="02020603050405020304" pitchFamily="18" charset="0"/>
              </a:rPr>
              <a:t>l’amour existant entre nous, peut, à son paroxysme, nous amener à donner, en tant que peuple, ce que nous chérissons le plus sur cette terre, au-delà des limites de nos capacités humaines ». </a:t>
            </a:r>
            <a:endParaRPr lang="fr-FR" sz="2000" dirty="0" smtClean="0">
              <a:solidFill>
                <a:schemeClr val="bg1"/>
              </a:solidFill>
              <a:latin typeface="Century" panose="02040604050505020304" pitchFamily="18" charset="0"/>
              <a:cs typeface="Times New Roman" panose="02020603050405020304" pitchFamily="18" charset="0"/>
            </a:endParaRPr>
          </a:p>
          <a:p>
            <a:pPr marL="301943" lvl="1" indent="0" algn="ctr">
              <a:lnSpc>
                <a:spcPct val="150000"/>
              </a:lnSpc>
              <a:spcBef>
                <a:spcPts val="0"/>
              </a:spcBef>
              <a:spcAft>
                <a:spcPts val="1200"/>
              </a:spcAft>
              <a:buNone/>
            </a:pPr>
            <a:r>
              <a:rPr lang="fr-FR" sz="1500" dirty="0" smtClean="0">
                <a:solidFill>
                  <a:srgbClr val="800000"/>
                </a:solidFill>
              </a:rPr>
              <a:t> </a:t>
            </a:r>
            <a:r>
              <a:rPr lang="fr-FR" sz="1500" i="1" dirty="0" smtClean="0">
                <a:solidFill>
                  <a:schemeClr val="tx1"/>
                </a:solidFill>
                <a:latin typeface="Times New Roman" panose="02020603050405020304" pitchFamily="18" charset="0"/>
                <a:cs typeface="Times New Roman" panose="02020603050405020304" pitchFamily="18" charset="0"/>
              </a:rPr>
              <a:t>Alain Mwamba</a:t>
            </a:r>
            <a:endParaRPr lang="fr-FR" sz="15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72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257" y="433791"/>
            <a:ext cx="8345714" cy="872496"/>
          </a:xfrm>
        </p:spPr>
        <p:txBody>
          <a:bodyPr>
            <a:normAutofit/>
          </a:bodyPr>
          <a:lstStyle/>
          <a:p>
            <a:pPr marL="514350" lvl="0" indent="-514350">
              <a:buFont typeface="+mj-lt"/>
              <a:buAutoNum type="arabicPeriod" startAt="7"/>
            </a:pPr>
            <a:r>
              <a:rPr lang="fr-FR" sz="2600" dirty="0" smtClean="0">
                <a:solidFill>
                  <a:srgbClr val="C00000"/>
                </a:solidFill>
                <a:latin typeface="Century Gothic" panose="020B0502020202020204" pitchFamily="34" charset="0"/>
              </a:rPr>
              <a:t>Divers  </a:t>
            </a:r>
            <a:endParaRPr lang="en-ZA" sz="26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890442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257" y="433791"/>
            <a:ext cx="8345714" cy="872496"/>
          </a:xfrm>
        </p:spPr>
        <p:txBody>
          <a:bodyPr>
            <a:normAutofit/>
          </a:bodyPr>
          <a:lstStyle/>
          <a:p>
            <a:pPr marL="514350" lvl="0" indent="-514350">
              <a:buFont typeface="+mj-lt"/>
              <a:buAutoNum type="arabicPeriod" startAt="8"/>
            </a:pPr>
            <a:r>
              <a:rPr lang="fr-FR" sz="2600" dirty="0" smtClean="0">
                <a:solidFill>
                  <a:srgbClr val="C00000"/>
                </a:solidFill>
                <a:latin typeface="Century Gothic" panose="020B0502020202020204" pitchFamily="34" charset="0"/>
              </a:rPr>
              <a:t>FIN DE LA REUNION </a:t>
            </a:r>
            <a:endParaRPr lang="en-ZA" sz="2600" dirty="0">
              <a:solidFill>
                <a:srgbClr val="C00000"/>
              </a:solidFill>
              <a:latin typeface="Century Gothic" panose="020B0502020202020204" pitchFamily="34" charset="0"/>
            </a:endParaRPr>
          </a:p>
        </p:txBody>
      </p:sp>
      <p:sp>
        <p:nvSpPr>
          <p:cNvPr id="3" name="TextBox 2"/>
          <p:cNvSpPr txBox="1"/>
          <p:nvPr/>
        </p:nvSpPr>
        <p:spPr>
          <a:xfrm>
            <a:off x="3091543" y="2975428"/>
            <a:ext cx="6052457" cy="584775"/>
          </a:xfrm>
          <a:prstGeom prst="rect">
            <a:avLst/>
          </a:prstGeom>
          <a:noFill/>
        </p:spPr>
        <p:txBody>
          <a:bodyPr wrap="square" rtlCol="0">
            <a:spAutoFit/>
          </a:bodyPr>
          <a:lstStyle/>
          <a:p>
            <a:pPr algn="ctr"/>
            <a:r>
              <a:rPr lang="en-ZA" sz="3200" dirty="0" smtClean="0">
                <a:solidFill>
                  <a:srgbClr val="000099"/>
                </a:solidFill>
              </a:rPr>
              <a:t>MERCI ET A LA PROCHAINE! </a:t>
            </a:r>
            <a:endParaRPr lang="en-ZA" sz="3200" dirty="0">
              <a:solidFill>
                <a:srgbClr val="000099"/>
              </a:solidFill>
            </a:endParaRPr>
          </a:p>
        </p:txBody>
      </p:sp>
    </p:spTree>
    <p:extLst>
      <p:ext uri="{BB962C8B-B14F-4D97-AF65-F5344CB8AC3E}">
        <p14:creationId xmlns:p14="http://schemas.microsoft.com/office/powerpoint/2010/main" val="3088262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47521" y="729353"/>
            <a:ext cx="10364451" cy="1596177"/>
          </a:xfrm>
        </p:spPr>
        <p:txBody>
          <a:bodyPr>
            <a:normAutofit/>
          </a:bodyPr>
          <a:lstStyle/>
          <a:p>
            <a:r>
              <a:rPr lang="fr-FR" sz="2800" dirty="0" smtClean="0">
                <a:solidFill>
                  <a:srgbClr val="000099"/>
                </a:solidFill>
              </a:rPr>
              <a:t>Richesse et Pauvreté</a:t>
            </a:r>
            <a:endParaRPr lang="fr-FR" sz="2800" dirty="0">
              <a:solidFill>
                <a:srgbClr val="000099"/>
              </a:solidFill>
            </a:endParaRPr>
          </a:p>
        </p:txBody>
      </p:sp>
      <p:sp>
        <p:nvSpPr>
          <p:cNvPr id="3" name="Content Placeholder 2"/>
          <p:cNvSpPr>
            <a:spLocks noGrp="1"/>
          </p:cNvSpPr>
          <p:nvPr>
            <p:ph sz="quarter" idx="13"/>
          </p:nvPr>
        </p:nvSpPr>
        <p:spPr>
          <a:xfrm>
            <a:off x="858982" y="3073674"/>
            <a:ext cx="10709563" cy="1359781"/>
          </a:xfr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a:noAutofit/>
          </a:bodyPr>
          <a:lstStyle/>
          <a:p>
            <a:pPr marL="0" indent="0" algn="ctr">
              <a:buNone/>
            </a:pPr>
            <a:r>
              <a:rPr lang="fr-FR" dirty="0">
                <a:solidFill>
                  <a:schemeClr val="bg1"/>
                </a:solidFill>
                <a:latin typeface="Century" panose="02040604050505020304" pitchFamily="18" charset="0"/>
                <a:cs typeface="Times New Roman" panose="02020603050405020304" pitchFamily="18" charset="0"/>
              </a:rPr>
              <a:t>La première richesse </a:t>
            </a:r>
            <a:r>
              <a:rPr lang="fr-FR" dirty="0" smtClean="0">
                <a:solidFill>
                  <a:schemeClr val="bg1"/>
                </a:solidFill>
                <a:latin typeface="Century" panose="02040604050505020304" pitchFamily="18" charset="0"/>
                <a:cs typeface="Times New Roman" panose="02020603050405020304" pitchFamily="18" charset="0"/>
              </a:rPr>
              <a:t>d’une nation est </a:t>
            </a:r>
            <a:r>
              <a:rPr lang="fr-FR" dirty="0">
                <a:solidFill>
                  <a:schemeClr val="bg1"/>
                </a:solidFill>
                <a:latin typeface="Century" panose="02040604050505020304" pitchFamily="18" charset="0"/>
                <a:cs typeface="Times New Roman" panose="02020603050405020304" pitchFamily="18" charset="0"/>
              </a:rPr>
              <a:t>la capacité de sa population à transformer les ressources </a:t>
            </a:r>
            <a:r>
              <a:rPr lang="fr-FR" dirty="0" smtClean="0">
                <a:solidFill>
                  <a:schemeClr val="bg1"/>
                </a:solidFill>
                <a:latin typeface="Century" panose="02040604050505020304" pitchFamily="18" charset="0"/>
                <a:cs typeface="Times New Roman" panose="02020603050405020304" pitchFamily="18" charset="0"/>
              </a:rPr>
              <a:t>naturelles en biens utilisables pour l’amélioration de leurs conditions de vie</a:t>
            </a:r>
            <a:endParaRPr lang="en-ZA" dirty="0">
              <a:solidFill>
                <a:schemeClr val="bg1"/>
              </a:solidFill>
              <a:latin typeface="Century" panose="02040604050505020304" pitchFamily="18" charset="0"/>
              <a:cs typeface="Times New Roman" panose="02020603050405020304" pitchFamily="18" charset="0"/>
            </a:endParaRPr>
          </a:p>
        </p:txBody>
      </p:sp>
    </p:spTree>
    <p:extLst>
      <p:ext uri="{BB962C8B-B14F-4D97-AF65-F5344CB8AC3E}">
        <p14:creationId xmlns:p14="http://schemas.microsoft.com/office/powerpoint/2010/main" val="27272744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109" y="618517"/>
            <a:ext cx="8812117" cy="1265701"/>
          </a:xfrm>
        </p:spPr>
        <p:txBody>
          <a:bodyPr>
            <a:normAutofit fontScale="90000"/>
          </a:bodyPr>
          <a:lstStyle/>
          <a:p>
            <a:pPr lvl="0"/>
            <a:r>
              <a:rPr lang="fr-FR" sz="2600" dirty="0">
                <a:solidFill>
                  <a:srgbClr val="000099"/>
                </a:solidFill>
                <a:latin typeface="Century Gothic" panose="020B0502020202020204" pitchFamily="34" charset="0"/>
              </a:rPr>
              <a:t>POURQUOI SOMMES-NOUS REUNIS SUR CETTE PLATEFORME ? QUE VOULONS-NOUS FAIRE? QUEL EST NOTRE OBJECTIF ?</a:t>
            </a:r>
            <a:r>
              <a:rPr lang="en-ZA" sz="2600" dirty="0">
                <a:latin typeface="Century Gothic" panose="020B0502020202020204" pitchFamily="34" charset="0"/>
              </a:rPr>
              <a:t/>
            </a:r>
            <a:br>
              <a:rPr lang="en-ZA" sz="2600" dirty="0">
                <a:latin typeface="Century Gothic" panose="020B0502020202020204" pitchFamily="34" charset="0"/>
              </a:rPr>
            </a:br>
            <a:endParaRPr lang="en-ZA" sz="2600" dirty="0">
              <a:latin typeface="Century Gothic" panose="020B0502020202020204" pitchFamily="34" charset="0"/>
            </a:endParaRPr>
          </a:p>
        </p:txBody>
      </p:sp>
      <p:sp>
        <p:nvSpPr>
          <p:cNvPr id="3" name="Content Placeholder 2"/>
          <p:cNvSpPr>
            <a:spLocks noGrp="1"/>
          </p:cNvSpPr>
          <p:nvPr>
            <p:ph sz="quarter" idx="13"/>
          </p:nvPr>
        </p:nvSpPr>
        <p:spPr>
          <a:xfrm>
            <a:off x="2466109" y="2854037"/>
            <a:ext cx="8715135" cy="748144"/>
          </a:xfrm>
        </p:spPr>
        <p:txBody>
          <a:bodyPr/>
          <a:lstStyle/>
          <a:p>
            <a:pPr lvl="0"/>
            <a:r>
              <a:rPr lang="fr-FR" cap="none" dirty="0" smtClean="0">
                <a:latin typeface="Arial Narrow" panose="020B0606020202030204" pitchFamily="34" charset="0"/>
              </a:rPr>
              <a:t>Pour mettre sur pied un plan de développement du GRAND KASAÏ</a:t>
            </a:r>
            <a:endParaRPr lang="en-ZA" cap="none" dirty="0" smtClean="0">
              <a:latin typeface="Arial Narrow" panose="020B0606020202030204" pitchFamily="34" charset="0"/>
            </a:endParaRPr>
          </a:p>
          <a:p>
            <a:endParaRPr lang="en-ZA" dirty="0"/>
          </a:p>
        </p:txBody>
      </p:sp>
    </p:spTree>
    <p:extLst>
      <p:ext uri="{BB962C8B-B14F-4D97-AF65-F5344CB8AC3E}">
        <p14:creationId xmlns:p14="http://schemas.microsoft.com/office/powerpoint/2010/main" val="205727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174" y="660081"/>
            <a:ext cx="8812117" cy="1265701"/>
          </a:xfrm>
        </p:spPr>
        <p:txBody>
          <a:bodyPr>
            <a:normAutofit/>
          </a:bodyPr>
          <a:lstStyle/>
          <a:p>
            <a:pPr lvl="0"/>
            <a:r>
              <a:rPr lang="fr-FR" sz="2600" dirty="0" smtClean="0">
                <a:solidFill>
                  <a:srgbClr val="000099"/>
                </a:solidFill>
                <a:latin typeface="Century Gothic" panose="020B0502020202020204" pitchFamily="34" charset="0"/>
              </a:rPr>
              <a:t>COMMENT </a:t>
            </a:r>
            <a:r>
              <a:rPr lang="fr-FR" sz="2600" dirty="0">
                <a:solidFill>
                  <a:srgbClr val="000099"/>
                </a:solidFill>
                <a:latin typeface="Century Gothic" panose="020B0502020202020204" pitchFamily="34" charset="0"/>
              </a:rPr>
              <a:t>DEVELOPPER LE GRAND KASAI </a:t>
            </a:r>
            <a:r>
              <a:rPr lang="en-ZA" sz="2600" dirty="0">
                <a:latin typeface="Century Gothic" panose="020B0502020202020204" pitchFamily="34" charset="0"/>
              </a:rPr>
              <a:t/>
            </a:r>
            <a:br>
              <a:rPr lang="en-ZA" sz="2600" dirty="0">
                <a:latin typeface="Century Gothic" panose="020B0502020202020204" pitchFamily="34" charset="0"/>
              </a:rPr>
            </a:br>
            <a:endParaRPr lang="en-ZA" sz="2600" dirty="0">
              <a:latin typeface="Century Gothic" panose="020B0502020202020204" pitchFamily="34" charset="0"/>
            </a:endParaRPr>
          </a:p>
        </p:txBody>
      </p:sp>
      <p:sp>
        <p:nvSpPr>
          <p:cNvPr id="4" name="Content Placeholder 3"/>
          <p:cNvSpPr>
            <a:spLocks noGrp="1"/>
          </p:cNvSpPr>
          <p:nvPr>
            <p:ph sz="quarter" idx="13"/>
          </p:nvPr>
        </p:nvSpPr>
        <p:spPr>
          <a:xfrm>
            <a:off x="2770908" y="1925782"/>
            <a:ext cx="7315201" cy="4211782"/>
          </a:xfrm>
        </p:spPr>
        <p:txBody>
          <a:bodyPr>
            <a:noAutofit/>
          </a:bodyPr>
          <a:lstStyle/>
          <a:p>
            <a:pPr marL="0" indent="0">
              <a:buNone/>
            </a:pPr>
            <a:r>
              <a:rPr lang="fr-FR" sz="1800" cap="none" dirty="0" smtClean="0">
                <a:latin typeface="Arial Narrow" panose="020B0606020202030204" pitchFamily="34" charset="0"/>
              </a:rPr>
              <a:t>Par la construction des infrastructures :</a:t>
            </a:r>
            <a:endParaRPr lang="en-ZA" sz="1800" cap="none" dirty="0" smtClean="0">
              <a:latin typeface="Arial Narrow" panose="020B0606020202030204" pitchFamily="34" charset="0"/>
            </a:endParaRPr>
          </a:p>
          <a:p>
            <a:pPr lvl="1"/>
            <a:r>
              <a:rPr lang="fr-FR" cap="none" dirty="0" smtClean="0">
                <a:latin typeface="Arial Narrow" panose="020B0606020202030204" pitchFamily="34" charset="0"/>
              </a:rPr>
              <a:t>Routes</a:t>
            </a:r>
            <a:endParaRPr lang="en-ZA" cap="none" dirty="0" smtClean="0">
              <a:latin typeface="Arial Narrow" panose="020B0606020202030204" pitchFamily="34" charset="0"/>
            </a:endParaRPr>
          </a:p>
          <a:p>
            <a:pPr lvl="1"/>
            <a:r>
              <a:rPr lang="fr-FR" cap="none" dirty="0" smtClean="0">
                <a:latin typeface="Arial Narrow" panose="020B0606020202030204" pitchFamily="34" charset="0"/>
              </a:rPr>
              <a:t>Eau</a:t>
            </a:r>
            <a:endParaRPr lang="en-ZA" cap="none" dirty="0" smtClean="0">
              <a:latin typeface="Arial Narrow" panose="020B0606020202030204" pitchFamily="34" charset="0"/>
            </a:endParaRPr>
          </a:p>
          <a:p>
            <a:pPr lvl="1"/>
            <a:r>
              <a:rPr lang="fr-FR" cap="none" dirty="0" smtClean="0">
                <a:latin typeface="Arial Narrow" panose="020B0606020202030204" pitchFamily="34" charset="0"/>
              </a:rPr>
              <a:t>Energie</a:t>
            </a:r>
            <a:endParaRPr lang="en-ZA" cap="none" dirty="0" smtClean="0">
              <a:latin typeface="Arial Narrow" panose="020B0606020202030204" pitchFamily="34" charset="0"/>
            </a:endParaRPr>
          </a:p>
          <a:p>
            <a:pPr lvl="1"/>
            <a:r>
              <a:rPr lang="fr-FR" cap="none" dirty="0" smtClean="0">
                <a:latin typeface="Arial Narrow" panose="020B0606020202030204" pitchFamily="34" charset="0"/>
              </a:rPr>
              <a:t>Hôpitaux</a:t>
            </a:r>
            <a:endParaRPr lang="en-ZA" cap="none" dirty="0" smtClean="0">
              <a:latin typeface="Arial Narrow" panose="020B0606020202030204" pitchFamily="34" charset="0"/>
            </a:endParaRPr>
          </a:p>
          <a:p>
            <a:pPr lvl="1"/>
            <a:r>
              <a:rPr lang="fr-FR" cap="none" dirty="0" smtClean="0">
                <a:latin typeface="Arial Narrow" panose="020B0606020202030204" pitchFamily="34" charset="0"/>
              </a:rPr>
              <a:t>Ecoles</a:t>
            </a:r>
            <a:endParaRPr lang="en-ZA" cap="none" dirty="0" smtClean="0">
              <a:latin typeface="Arial Narrow" panose="020B0606020202030204" pitchFamily="34" charset="0"/>
            </a:endParaRPr>
          </a:p>
          <a:p>
            <a:pPr lvl="1"/>
            <a:r>
              <a:rPr lang="fr-FR" cap="none" dirty="0" smtClean="0">
                <a:latin typeface="Arial Narrow" panose="020B0606020202030204" pitchFamily="34" charset="0"/>
              </a:rPr>
              <a:t>Universités</a:t>
            </a:r>
            <a:endParaRPr lang="en-ZA" cap="none" dirty="0" smtClean="0">
              <a:latin typeface="Arial Narrow" panose="020B0606020202030204" pitchFamily="34" charset="0"/>
            </a:endParaRPr>
          </a:p>
          <a:p>
            <a:pPr lvl="1"/>
            <a:r>
              <a:rPr lang="fr-FR" cap="none" dirty="0" smtClean="0">
                <a:latin typeface="Arial Narrow" panose="020B0606020202030204" pitchFamily="34" charset="0"/>
              </a:rPr>
              <a:t>Maternité</a:t>
            </a:r>
            <a:endParaRPr lang="en-ZA" cap="none" dirty="0" smtClean="0">
              <a:latin typeface="Arial Narrow" panose="020B0606020202030204" pitchFamily="34" charset="0"/>
            </a:endParaRPr>
          </a:p>
          <a:p>
            <a:pPr lvl="1"/>
            <a:r>
              <a:rPr lang="fr-FR" cap="none" dirty="0" smtClean="0">
                <a:latin typeface="Arial Narrow" panose="020B0606020202030204" pitchFamily="34" charset="0"/>
              </a:rPr>
              <a:t>Appui à l’agriculture, l’élevage et pèche</a:t>
            </a:r>
            <a:endParaRPr lang="en-ZA" cap="none" dirty="0" smtClean="0">
              <a:latin typeface="Arial Narrow" panose="020B0606020202030204" pitchFamily="34" charset="0"/>
            </a:endParaRPr>
          </a:p>
          <a:p>
            <a:pPr lvl="1"/>
            <a:r>
              <a:rPr lang="fr-FR" cap="none" dirty="0" smtClean="0">
                <a:latin typeface="Arial Narrow" panose="020B0606020202030204" pitchFamily="34" charset="0"/>
              </a:rPr>
              <a:t>Appui au tourisme </a:t>
            </a:r>
            <a:endParaRPr lang="en-ZA" cap="none" dirty="0">
              <a:latin typeface="Arial Narrow" panose="020B0606020202030204" pitchFamily="34" charset="0"/>
            </a:endParaRPr>
          </a:p>
        </p:txBody>
      </p:sp>
    </p:spTree>
    <p:extLst>
      <p:ext uri="{BB962C8B-B14F-4D97-AF65-F5344CB8AC3E}">
        <p14:creationId xmlns:p14="http://schemas.microsoft.com/office/powerpoint/2010/main" val="264705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31910" y="1740621"/>
            <a:ext cx="3200400" cy="3095625"/>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defRPr/>
            </a:pPr>
            <a:endParaRPr lang="en-US" kern="0">
              <a:solidFill>
                <a:sysClr val="window" lastClr="FFFFFF"/>
              </a:solidFill>
              <a:latin typeface="Calibri"/>
            </a:endParaRPr>
          </a:p>
        </p:txBody>
      </p:sp>
      <p:sp>
        <p:nvSpPr>
          <p:cNvPr id="6" name="Oval 5"/>
          <p:cNvSpPr/>
          <p:nvPr/>
        </p:nvSpPr>
        <p:spPr>
          <a:xfrm>
            <a:off x="3429129" y="2354031"/>
            <a:ext cx="2005965" cy="1868805"/>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defRPr/>
            </a:pPr>
            <a:endParaRPr lang="en-US" kern="0">
              <a:solidFill>
                <a:sysClr val="window" lastClr="FFFFFF"/>
              </a:solidFill>
              <a:latin typeface="Calibri"/>
            </a:endParaRPr>
          </a:p>
        </p:txBody>
      </p:sp>
      <p:sp>
        <p:nvSpPr>
          <p:cNvPr id="7" name="Text Box 5"/>
          <p:cNvSpPr txBox="1"/>
          <p:nvPr/>
        </p:nvSpPr>
        <p:spPr>
          <a:xfrm>
            <a:off x="3635736" y="1981201"/>
            <a:ext cx="1469665" cy="381635"/>
          </a:xfrm>
          <a:prstGeom prst="rect">
            <a:avLst/>
          </a:prstGeom>
          <a:noFill/>
          <a:ln w="9525" cap="flat" cmpd="sng" algn="ctr">
            <a:no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defRPr/>
            </a:pPr>
            <a:r>
              <a:rPr lang="fr-FR" sz="900" b="1" kern="0" spc="150" dirty="0">
                <a:solidFill>
                  <a:srgbClr val="F8F8F8"/>
                </a:solidFill>
                <a:effectLst>
                  <a:outerShdw blurRad="25400" algn="tl">
                    <a:srgbClr val="000000">
                      <a:alpha val="43000"/>
                    </a:srgbClr>
                  </a:outerShdw>
                </a:effectLst>
                <a:latin typeface="Calibri"/>
                <a:ea typeface="Calibri"/>
                <a:cs typeface="Times New Roman"/>
              </a:rPr>
              <a:t>Pâturages verts</a:t>
            </a:r>
            <a:endParaRPr lang="en-US" sz="900" kern="0" dirty="0">
              <a:solidFill>
                <a:sysClr val="window" lastClr="FFFFFF"/>
              </a:solidFill>
              <a:latin typeface="Calibri"/>
              <a:ea typeface="Calibri"/>
              <a:cs typeface="Times New Roman"/>
            </a:endParaRPr>
          </a:p>
          <a:p>
            <a:pPr algn="ctr" defTabSz="914400">
              <a:lnSpc>
                <a:spcPct val="115000"/>
              </a:lnSpc>
              <a:defRPr/>
            </a:pPr>
            <a:r>
              <a:rPr lang="fr-FR" sz="900" b="1" kern="0" spc="150" dirty="0">
                <a:solidFill>
                  <a:srgbClr val="F8F8F8"/>
                </a:solidFill>
                <a:effectLst>
                  <a:outerShdw blurRad="25400" algn="tl">
                    <a:srgbClr val="000000">
                      <a:alpha val="43000"/>
                    </a:srgbClr>
                  </a:outerShdw>
                </a:effectLst>
                <a:latin typeface="Calibri"/>
                <a:ea typeface="Calibri"/>
                <a:cs typeface="Times New Roman"/>
              </a:rPr>
              <a:t>Terre des ancêtres </a:t>
            </a:r>
            <a:endParaRPr lang="en-US" sz="900" kern="0" dirty="0">
              <a:solidFill>
                <a:sysClr val="window" lastClr="FFFFFF"/>
              </a:solidFill>
              <a:latin typeface="Calibri"/>
              <a:ea typeface="Calibri"/>
              <a:cs typeface="Times New Roman"/>
            </a:endParaRPr>
          </a:p>
        </p:txBody>
      </p:sp>
      <p:sp>
        <p:nvSpPr>
          <p:cNvPr id="8" name="Text Box 9"/>
          <p:cNvSpPr txBox="1"/>
          <p:nvPr/>
        </p:nvSpPr>
        <p:spPr>
          <a:xfrm>
            <a:off x="3593782" y="3097617"/>
            <a:ext cx="1828800" cy="38163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fr-FR" sz="900" b="1" spc="150" dirty="0">
                <a:solidFill>
                  <a:srgbClr val="F8F8F8"/>
                </a:solidFill>
                <a:effectLst>
                  <a:outerShdw blurRad="25400" algn="tl">
                    <a:srgbClr val="000000">
                      <a:alpha val="43000"/>
                    </a:srgbClr>
                  </a:outerShdw>
                </a:effectLst>
                <a:ea typeface="Calibri"/>
                <a:cs typeface="Times New Roman"/>
              </a:rPr>
              <a:t>Les pays des désespérés</a:t>
            </a:r>
            <a:endParaRPr lang="en-US" sz="900" dirty="0">
              <a:ea typeface="Calibri"/>
              <a:cs typeface="Times New Roman"/>
            </a:endParaRPr>
          </a:p>
          <a:p>
            <a:pPr algn="ctr">
              <a:lnSpc>
                <a:spcPct val="115000"/>
              </a:lnSpc>
            </a:pPr>
            <a:r>
              <a:rPr lang="fr-FR" sz="900" b="1" spc="150" dirty="0">
                <a:solidFill>
                  <a:srgbClr val="F8F8F8"/>
                </a:solidFill>
                <a:effectLst>
                  <a:outerShdw blurRad="25400" algn="tl">
                    <a:srgbClr val="000000">
                      <a:alpha val="43000"/>
                    </a:srgbClr>
                  </a:outerShdw>
                </a:effectLst>
                <a:ea typeface="Calibri"/>
                <a:cs typeface="Times New Roman"/>
              </a:rPr>
              <a:t>Terre des ancêtres </a:t>
            </a:r>
            <a:endParaRPr lang="en-US" sz="900" dirty="0">
              <a:ea typeface="Calibri"/>
              <a:cs typeface="Times New Roman"/>
            </a:endParaRPr>
          </a:p>
        </p:txBody>
      </p:sp>
      <p:sp>
        <p:nvSpPr>
          <p:cNvPr id="10" name="Text Box 4"/>
          <p:cNvSpPr txBox="1"/>
          <p:nvPr/>
        </p:nvSpPr>
        <p:spPr>
          <a:xfrm>
            <a:off x="6607093" y="3339551"/>
            <a:ext cx="2606675" cy="279400"/>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1000"/>
              </a:spcAft>
              <a:defRPr/>
            </a:pPr>
            <a:r>
              <a:rPr lang="en-US" sz="1100" b="1" kern="0" cap="all" dirty="0">
                <a:gradFill>
                  <a:gsLst>
                    <a:gs pos="0">
                      <a:srgbClr val="7293C9"/>
                    </a:gs>
                    <a:gs pos="49000">
                      <a:srgbClr val="4B78BB"/>
                    </a:gs>
                    <a:gs pos="50000">
                      <a:srgbClr val="3268A9"/>
                    </a:gs>
                    <a:gs pos="92000">
                      <a:srgbClr val="2F5C92"/>
                    </a:gs>
                    <a:gs pos="100000">
                      <a:srgbClr val="2E5B90"/>
                    </a:gs>
                  </a:gsLst>
                  <a:lin ang="5400000" scaled="0"/>
                </a:gradFill>
                <a:effectLst>
                  <a:reflection blurRad="12700" stA="50000" endPos="50000" dist="5004" dir="5400000" sy="-100000"/>
                </a:effectLst>
                <a:latin typeface="Calibri"/>
                <a:ea typeface="Calibri"/>
                <a:cs typeface="Times New Roman"/>
              </a:rPr>
              <a:t>Pont de la </a:t>
            </a:r>
            <a:r>
              <a:rPr lang="fr-FR" sz="1100" b="1" kern="0" cap="all" dirty="0">
                <a:gradFill>
                  <a:gsLst>
                    <a:gs pos="0">
                      <a:srgbClr val="7293C9"/>
                    </a:gs>
                    <a:gs pos="49000">
                      <a:srgbClr val="4B78BB"/>
                    </a:gs>
                    <a:gs pos="50000">
                      <a:srgbClr val="3268A9"/>
                    </a:gs>
                    <a:gs pos="92000">
                      <a:srgbClr val="2F5C92"/>
                    </a:gs>
                    <a:gs pos="100000">
                      <a:srgbClr val="2E5B90"/>
                    </a:gs>
                  </a:gsLst>
                  <a:lin ang="5400000" scaled="0"/>
                </a:gradFill>
                <a:effectLst>
                  <a:reflection blurRad="12700" stA="50000" endPos="50000" dist="5004" dir="5400000" sy="-100000"/>
                </a:effectLst>
                <a:latin typeface="Calibri"/>
                <a:ea typeface="Calibri"/>
                <a:cs typeface="Times New Roman"/>
              </a:rPr>
              <a:t>délivrance</a:t>
            </a:r>
            <a:endParaRPr lang="fr-FR" sz="1100" kern="0" dirty="0">
              <a:solidFill>
                <a:sysClr val="window" lastClr="FFFFFF"/>
              </a:solidFill>
              <a:latin typeface="Calibri"/>
              <a:ea typeface="Calibri"/>
              <a:cs typeface="Times New Roman"/>
            </a:endParaRPr>
          </a:p>
        </p:txBody>
      </p:sp>
      <p:sp>
        <p:nvSpPr>
          <p:cNvPr id="11" name="TextBox 10"/>
          <p:cNvSpPr txBox="1"/>
          <p:nvPr/>
        </p:nvSpPr>
        <p:spPr>
          <a:xfrm>
            <a:off x="2900882" y="3288434"/>
            <a:ext cx="533400" cy="246221"/>
          </a:xfrm>
          <a:prstGeom prst="rect">
            <a:avLst/>
          </a:prstGeom>
          <a:noFill/>
        </p:spPr>
        <p:txBody>
          <a:bodyPr wrap="square" rtlCol="0">
            <a:spAutoFit/>
          </a:bodyPr>
          <a:lstStyle/>
          <a:p>
            <a:r>
              <a:rPr lang="en-US" sz="1000" dirty="0"/>
              <a:t>Au</a:t>
            </a:r>
          </a:p>
        </p:txBody>
      </p:sp>
      <p:sp>
        <p:nvSpPr>
          <p:cNvPr id="12" name="TextBox 11"/>
          <p:cNvSpPr txBox="1"/>
          <p:nvPr/>
        </p:nvSpPr>
        <p:spPr>
          <a:xfrm>
            <a:off x="3167582" y="2544553"/>
            <a:ext cx="357298" cy="400110"/>
          </a:xfrm>
          <a:prstGeom prst="rect">
            <a:avLst/>
          </a:prstGeom>
          <a:noFill/>
        </p:spPr>
        <p:txBody>
          <a:bodyPr wrap="square" rtlCol="0">
            <a:spAutoFit/>
          </a:bodyPr>
          <a:lstStyle/>
          <a:p>
            <a:r>
              <a:rPr lang="en-US" sz="1000" dirty="0"/>
              <a:t>Ag</a:t>
            </a:r>
          </a:p>
        </p:txBody>
      </p:sp>
      <p:sp>
        <p:nvSpPr>
          <p:cNvPr id="13" name="TextBox 12"/>
          <p:cNvSpPr txBox="1"/>
          <p:nvPr/>
        </p:nvSpPr>
        <p:spPr>
          <a:xfrm>
            <a:off x="3040252" y="3709409"/>
            <a:ext cx="430762" cy="246221"/>
          </a:xfrm>
          <a:prstGeom prst="rect">
            <a:avLst/>
          </a:prstGeom>
          <a:noFill/>
        </p:spPr>
        <p:txBody>
          <a:bodyPr wrap="square" rtlCol="0">
            <a:spAutoFit/>
          </a:bodyPr>
          <a:lstStyle/>
          <a:p>
            <a:r>
              <a:rPr lang="en-US" sz="1000" dirty="0"/>
              <a:t>Pt</a:t>
            </a:r>
          </a:p>
        </p:txBody>
      </p:sp>
      <p:sp>
        <p:nvSpPr>
          <p:cNvPr id="14" name="TextBox 13"/>
          <p:cNvSpPr txBox="1"/>
          <p:nvPr/>
        </p:nvSpPr>
        <p:spPr>
          <a:xfrm>
            <a:off x="3292419" y="4127873"/>
            <a:ext cx="370436" cy="246221"/>
          </a:xfrm>
          <a:prstGeom prst="rect">
            <a:avLst/>
          </a:prstGeom>
          <a:noFill/>
        </p:spPr>
        <p:txBody>
          <a:bodyPr wrap="square" rtlCol="0">
            <a:spAutoFit/>
          </a:bodyPr>
          <a:lstStyle/>
          <a:p>
            <a:r>
              <a:rPr lang="en-US" sz="1000" dirty="0"/>
              <a:t>C</a:t>
            </a:r>
          </a:p>
        </p:txBody>
      </p:sp>
      <p:sp>
        <p:nvSpPr>
          <p:cNvPr id="15" name="TextBox 14"/>
          <p:cNvSpPr txBox="1"/>
          <p:nvPr/>
        </p:nvSpPr>
        <p:spPr>
          <a:xfrm>
            <a:off x="4928968" y="4279554"/>
            <a:ext cx="444690" cy="246221"/>
          </a:xfrm>
          <a:prstGeom prst="rect">
            <a:avLst/>
          </a:prstGeom>
          <a:noFill/>
        </p:spPr>
        <p:txBody>
          <a:bodyPr wrap="square" rtlCol="0">
            <a:spAutoFit/>
          </a:bodyPr>
          <a:lstStyle/>
          <a:p>
            <a:r>
              <a:rPr lang="en-US" sz="1000" dirty="0"/>
              <a:t>bois</a:t>
            </a:r>
          </a:p>
        </p:txBody>
      </p:sp>
      <p:sp>
        <p:nvSpPr>
          <p:cNvPr id="16" name="TextBox 15"/>
          <p:cNvSpPr txBox="1"/>
          <p:nvPr/>
        </p:nvSpPr>
        <p:spPr>
          <a:xfrm>
            <a:off x="5419328" y="2797932"/>
            <a:ext cx="675577" cy="246221"/>
          </a:xfrm>
          <a:prstGeom prst="rect">
            <a:avLst/>
          </a:prstGeom>
          <a:noFill/>
        </p:spPr>
        <p:txBody>
          <a:bodyPr wrap="square" rtlCol="0">
            <a:spAutoFit/>
          </a:bodyPr>
          <a:lstStyle/>
          <a:p>
            <a:r>
              <a:rPr lang="fr-FR" sz="1000" dirty="0"/>
              <a:t>Argile</a:t>
            </a:r>
          </a:p>
        </p:txBody>
      </p:sp>
      <p:sp>
        <p:nvSpPr>
          <p:cNvPr id="17" name="TextBox 16"/>
          <p:cNvSpPr txBox="1"/>
          <p:nvPr/>
        </p:nvSpPr>
        <p:spPr>
          <a:xfrm>
            <a:off x="5217003" y="3961429"/>
            <a:ext cx="617536" cy="246221"/>
          </a:xfrm>
          <a:prstGeom prst="rect">
            <a:avLst/>
          </a:prstGeom>
          <a:noFill/>
        </p:spPr>
        <p:txBody>
          <a:bodyPr wrap="square" rtlCol="0">
            <a:spAutoFit/>
          </a:bodyPr>
          <a:lstStyle/>
          <a:p>
            <a:pPr algn="ctr"/>
            <a:r>
              <a:rPr lang="en-US" sz="1000" dirty="0"/>
              <a:t>Sable</a:t>
            </a:r>
          </a:p>
        </p:txBody>
      </p:sp>
      <p:sp>
        <p:nvSpPr>
          <p:cNvPr id="18" name="TextBox 17"/>
          <p:cNvSpPr txBox="1"/>
          <p:nvPr/>
        </p:nvSpPr>
        <p:spPr>
          <a:xfrm>
            <a:off x="3866058" y="4407837"/>
            <a:ext cx="444690" cy="246221"/>
          </a:xfrm>
          <a:prstGeom prst="rect">
            <a:avLst/>
          </a:prstGeom>
          <a:noFill/>
        </p:spPr>
        <p:txBody>
          <a:bodyPr wrap="square" rtlCol="0">
            <a:spAutoFit/>
          </a:bodyPr>
          <a:lstStyle/>
          <a:p>
            <a:r>
              <a:rPr lang="en-US" sz="1000" dirty="0"/>
              <a:t>Fe</a:t>
            </a:r>
          </a:p>
        </p:txBody>
      </p:sp>
      <p:sp>
        <p:nvSpPr>
          <p:cNvPr id="19" name="TextBox 18"/>
          <p:cNvSpPr txBox="1"/>
          <p:nvPr/>
        </p:nvSpPr>
        <p:spPr>
          <a:xfrm>
            <a:off x="4426855" y="4469057"/>
            <a:ext cx="444690" cy="246221"/>
          </a:xfrm>
          <a:prstGeom prst="rect">
            <a:avLst/>
          </a:prstGeom>
          <a:noFill/>
        </p:spPr>
        <p:txBody>
          <a:bodyPr wrap="square" rtlCol="0">
            <a:spAutoFit/>
          </a:bodyPr>
          <a:lstStyle/>
          <a:p>
            <a:r>
              <a:rPr lang="en-US" sz="1000" dirty="0"/>
              <a:t>H</a:t>
            </a:r>
            <a:r>
              <a:rPr lang="en-US" sz="1000" baseline="-25000" dirty="0"/>
              <a:t>2</a:t>
            </a:r>
            <a:r>
              <a:rPr lang="en-US" sz="1000" dirty="0"/>
              <a:t>O</a:t>
            </a:r>
          </a:p>
        </p:txBody>
      </p:sp>
      <p:sp>
        <p:nvSpPr>
          <p:cNvPr id="20" name="TextBox 19"/>
          <p:cNvSpPr txBox="1"/>
          <p:nvPr/>
        </p:nvSpPr>
        <p:spPr>
          <a:xfrm>
            <a:off x="5139803" y="2382624"/>
            <a:ext cx="620686" cy="246221"/>
          </a:xfrm>
          <a:prstGeom prst="rect">
            <a:avLst/>
          </a:prstGeom>
          <a:noFill/>
        </p:spPr>
        <p:txBody>
          <a:bodyPr wrap="square" rtlCol="0">
            <a:spAutoFit/>
          </a:bodyPr>
          <a:lstStyle/>
          <a:p>
            <a:r>
              <a:rPr lang="fr-FR" sz="1000" dirty="0"/>
              <a:t>Rivière</a:t>
            </a:r>
          </a:p>
        </p:txBody>
      </p:sp>
      <p:sp>
        <p:nvSpPr>
          <p:cNvPr id="21" name="TextBox 20"/>
          <p:cNvSpPr txBox="1"/>
          <p:nvPr/>
        </p:nvSpPr>
        <p:spPr>
          <a:xfrm>
            <a:off x="6400801" y="2161580"/>
            <a:ext cx="3048000" cy="307777"/>
          </a:xfrm>
          <a:prstGeom prst="rect">
            <a:avLst/>
          </a:prstGeom>
        </p:spPr>
        <p:style>
          <a:lnRef idx="0">
            <a:schemeClr val="accent6"/>
          </a:lnRef>
          <a:fillRef idx="3">
            <a:schemeClr val="accent6"/>
          </a:fillRef>
          <a:effectRef idx="3">
            <a:schemeClr val="accent6"/>
          </a:effectRef>
          <a:fontRef idx="minor">
            <a:schemeClr val="lt1"/>
          </a:fontRef>
        </p:style>
        <p:txBody>
          <a:bodyPr vert="horz" wrap="square" rtlCol="0">
            <a:spAutoFit/>
          </a:bodyPr>
          <a:lstStyle/>
          <a:p>
            <a:pPr algn="ctr"/>
            <a:r>
              <a:rPr lang="fr-FR" sz="1400" dirty="0">
                <a:solidFill>
                  <a:schemeClr val="bg1"/>
                </a:solidFill>
                <a:latin typeface="Calibri" panose="020F0502020204030204" pitchFamily="34" charset="0"/>
              </a:rPr>
              <a:t>Les exilés</a:t>
            </a:r>
          </a:p>
        </p:txBody>
      </p:sp>
      <p:cxnSp>
        <p:nvCxnSpPr>
          <p:cNvPr id="24" name="Straight Arrow Connector 23"/>
          <p:cNvCxnSpPr/>
          <p:nvPr/>
        </p:nvCxnSpPr>
        <p:spPr>
          <a:xfrm>
            <a:off x="6607092" y="2485946"/>
            <a:ext cx="0" cy="870195"/>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010400" y="2485946"/>
            <a:ext cx="0" cy="870195"/>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397766" y="2485946"/>
            <a:ext cx="0" cy="870195"/>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198222" y="2485946"/>
            <a:ext cx="0" cy="870195"/>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780336" y="2469357"/>
            <a:ext cx="0" cy="870195"/>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077200" y="2485946"/>
            <a:ext cx="0" cy="870195"/>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749862" y="2485946"/>
            <a:ext cx="0" cy="870195"/>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391400" y="2469357"/>
            <a:ext cx="0" cy="870195"/>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0" idx="1"/>
          </p:cNvCxnSpPr>
          <p:nvPr/>
        </p:nvCxnSpPr>
        <p:spPr>
          <a:xfrm>
            <a:off x="5373658" y="3097617"/>
            <a:ext cx="1233434" cy="381635"/>
          </a:xfrm>
          <a:prstGeom prst="straightConnector1">
            <a:avLst/>
          </a:prstGeom>
          <a:ln w="28575">
            <a:solidFill>
              <a:srgbClr val="008A3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400800" y="4528469"/>
            <a:ext cx="3124201" cy="307777"/>
          </a:xfrm>
          <a:prstGeom prst="rect">
            <a:avLst/>
          </a:prstGeom>
        </p:spPr>
        <p:style>
          <a:lnRef idx="0">
            <a:schemeClr val="accent6"/>
          </a:lnRef>
          <a:fillRef idx="3">
            <a:schemeClr val="accent6"/>
          </a:fillRef>
          <a:effectRef idx="3">
            <a:schemeClr val="accent6"/>
          </a:effectRef>
          <a:fontRef idx="minor">
            <a:schemeClr val="lt1"/>
          </a:fontRef>
        </p:style>
        <p:txBody>
          <a:bodyPr vert="horz" wrap="square" rtlCol="0">
            <a:spAutoFit/>
          </a:bodyPr>
          <a:lstStyle/>
          <a:p>
            <a:pPr algn="ctr"/>
            <a:r>
              <a:rPr lang="fr-FR" sz="1400" dirty="0">
                <a:solidFill>
                  <a:schemeClr val="bg1"/>
                </a:solidFill>
                <a:latin typeface="Calibri" panose="020F0502020204030204" pitchFamily="34" charset="0"/>
              </a:rPr>
              <a:t>Les exilés</a:t>
            </a:r>
          </a:p>
        </p:txBody>
      </p:sp>
      <p:cxnSp>
        <p:nvCxnSpPr>
          <p:cNvPr id="40" name="Straight Arrow Connector 39"/>
          <p:cNvCxnSpPr/>
          <p:nvPr/>
        </p:nvCxnSpPr>
        <p:spPr>
          <a:xfrm flipV="1">
            <a:off x="6705600" y="3618952"/>
            <a:ext cx="0" cy="887857"/>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7086600" y="3614148"/>
            <a:ext cx="0" cy="887857"/>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8439807" y="3618952"/>
            <a:ext cx="0" cy="887857"/>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749862" y="3618952"/>
            <a:ext cx="0" cy="887857"/>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7443952" y="3618952"/>
            <a:ext cx="0" cy="887857"/>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7806610" y="3640612"/>
            <a:ext cx="0" cy="887857"/>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113987" y="3618952"/>
            <a:ext cx="0" cy="887857"/>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9213767" y="3683944"/>
            <a:ext cx="0" cy="887857"/>
          </a:xfrm>
          <a:prstGeom prst="straightConnector1">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10" idx="1"/>
          </p:cNvCxnSpPr>
          <p:nvPr/>
        </p:nvCxnSpPr>
        <p:spPr>
          <a:xfrm flipV="1">
            <a:off x="5217004" y="3479252"/>
            <a:ext cx="1390089" cy="353267"/>
          </a:xfrm>
          <a:prstGeom prst="straightConnector1">
            <a:avLst/>
          </a:prstGeom>
          <a:ln w="28575">
            <a:solidFill>
              <a:srgbClr val="008A3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784131" y="5546920"/>
            <a:ext cx="2043251" cy="307777"/>
          </a:xfrm>
          <a:prstGeom prst="rect">
            <a:avLst/>
          </a:prstGeom>
        </p:spPr>
        <p:style>
          <a:lnRef idx="0">
            <a:schemeClr val="accent6"/>
          </a:lnRef>
          <a:fillRef idx="3">
            <a:schemeClr val="accent6"/>
          </a:fillRef>
          <a:effectRef idx="3">
            <a:schemeClr val="accent6"/>
          </a:effectRef>
          <a:fontRef idx="minor">
            <a:schemeClr val="lt1"/>
          </a:fontRef>
        </p:style>
        <p:txBody>
          <a:bodyPr vert="horz" wrap="square" rtlCol="0">
            <a:spAutoFit/>
          </a:bodyPr>
          <a:lstStyle/>
          <a:p>
            <a:pPr algn="ctr"/>
            <a:r>
              <a:rPr lang="fr-FR" sz="1400" dirty="0">
                <a:solidFill>
                  <a:schemeClr val="tx1"/>
                </a:solidFill>
                <a:latin typeface="Calibri" panose="020F0502020204030204" pitchFamily="34" charset="0"/>
              </a:rPr>
              <a:t>??? Les exilés</a:t>
            </a:r>
          </a:p>
        </p:txBody>
      </p:sp>
      <p:sp>
        <p:nvSpPr>
          <p:cNvPr id="57" name="TextBox 56"/>
          <p:cNvSpPr txBox="1"/>
          <p:nvPr/>
        </p:nvSpPr>
        <p:spPr>
          <a:xfrm>
            <a:off x="4928968" y="5508819"/>
            <a:ext cx="1828800" cy="3839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solidFill>
                  <a:schemeClr val="tx1"/>
                </a:solidFill>
              </a:rPr>
              <a:t>INVESTISSEURS </a:t>
            </a:r>
          </a:p>
        </p:txBody>
      </p:sp>
      <p:sp>
        <p:nvSpPr>
          <p:cNvPr id="58" name="Right Arrow 57"/>
          <p:cNvSpPr/>
          <p:nvPr/>
        </p:nvSpPr>
        <p:spPr>
          <a:xfrm>
            <a:off x="3966685" y="5577481"/>
            <a:ext cx="839296" cy="19198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TextBox 58"/>
          <p:cNvSpPr txBox="1"/>
          <p:nvPr/>
        </p:nvSpPr>
        <p:spPr>
          <a:xfrm>
            <a:off x="7468653" y="5384933"/>
            <a:ext cx="2562418" cy="73866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171450" indent="-171450">
              <a:buFont typeface="Arial" panose="020B0604020202020204" pitchFamily="34" charset="0"/>
              <a:buChar char="•"/>
            </a:pPr>
            <a:r>
              <a:rPr lang="en-US" sz="1050" dirty="0">
                <a:solidFill>
                  <a:srgbClr val="002060"/>
                </a:solidFill>
              </a:rPr>
              <a:t>RESOURCES FINANCIERES</a:t>
            </a:r>
          </a:p>
          <a:p>
            <a:pPr marL="171450" indent="-171450">
              <a:buFont typeface="Arial" panose="020B0604020202020204" pitchFamily="34" charset="0"/>
              <a:buChar char="•"/>
            </a:pPr>
            <a:r>
              <a:rPr lang="en-US" sz="1050" dirty="0">
                <a:solidFill>
                  <a:srgbClr val="002060"/>
                </a:solidFill>
              </a:rPr>
              <a:t>CONNAISSANCES  TECHNOLOGIQUES</a:t>
            </a:r>
          </a:p>
          <a:p>
            <a:pPr marL="171450" indent="-171450">
              <a:buFont typeface="Arial" panose="020B0604020202020204" pitchFamily="34" charset="0"/>
              <a:buChar char="•"/>
            </a:pPr>
            <a:r>
              <a:rPr lang="en-US" sz="1050" dirty="0">
                <a:solidFill>
                  <a:srgbClr val="002060"/>
                </a:solidFill>
              </a:rPr>
              <a:t>CONNAISSANCES SCIENTIFIQUES</a:t>
            </a:r>
          </a:p>
        </p:txBody>
      </p:sp>
      <p:sp>
        <p:nvSpPr>
          <p:cNvPr id="60" name="Right Arrow 59"/>
          <p:cNvSpPr/>
          <p:nvPr/>
        </p:nvSpPr>
        <p:spPr>
          <a:xfrm>
            <a:off x="6795064" y="5577481"/>
            <a:ext cx="630621" cy="22859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1" name="TextBox 60"/>
          <p:cNvSpPr txBox="1"/>
          <p:nvPr/>
        </p:nvSpPr>
        <p:spPr>
          <a:xfrm>
            <a:off x="2168222" y="851385"/>
            <a:ext cx="7644305" cy="400110"/>
          </a:xfrm>
          <a:prstGeom prst="rect">
            <a:avLst/>
          </a:prstGeom>
          <a:noFill/>
        </p:spPr>
        <p:txBody>
          <a:bodyPr wrap="square" rtlCol="0">
            <a:spAutoFit/>
          </a:bodyPr>
          <a:lstStyle/>
          <a:p>
            <a:pPr algn="ctr"/>
            <a:r>
              <a:rPr lang="fr-FR" sz="2000" dirty="0">
                <a:solidFill>
                  <a:srgbClr val="000099"/>
                </a:solidFill>
                <a:latin typeface="Century Gothic" panose="020B0502020202020204" pitchFamily="34" charset="0"/>
              </a:rPr>
              <a:t>COMMENT DEVELOPPER LE GRAND KASAI</a:t>
            </a:r>
            <a:endParaRPr lang="en-US" sz="2000" b="1" dirty="0">
              <a:solidFill>
                <a:srgbClr val="FFFF00"/>
              </a:solidFill>
            </a:endParaRPr>
          </a:p>
        </p:txBody>
      </p:sp>
      <p:sp>
        <p:nvSpPr>
          <p:cNvPr id="50" name="TextBox 49"/>
          <p:cNvSpPr txBox="1"/>
          <p:nvPr/>
        </p:nvSpPr>
        <p:spPr>
          <a:xfrm>
            <a:off x="3524880" y="4222836"/>
            <a:ext cx="357298" cy="246221"/>
          </a:xfrm>
          <a:prstGeom prst="rect">
            <a:avLst/>
          </a:prstGeom>
          <a:noFill/>
        </p:spPr>
        <p:txBody>
          <a:bodyPr wrap="square" rtlCol="0">
            <a:spAutoFit/>
          </a:bodyPr>
          <a:lstStyle/>
          <a:p>
            <a:r>
              <a:rPr lang="en-US" sz="1000" dirty="0"/>
              <a:t>Ta</a:t>
            </a:r>
          </a:p>
        </p:txBody>
      </p:sp>
      <p:sp>
        <p:nvSpPr>
          <p:cNvPr id="51" name="TextBox 50"/>
          <p:cNvSpPr txBox="1"/>
          <p:nvPr/>
        </p:nvSpPr>
        <p:spPr>
          <a:xfrm>
            <a:off x="2935121" y="2905503"/>
            <a:ext cx="357298" cy="400110"/>
          </a:xfrm>
          <a:prstGeom prst="rect">
            <a:avLst/>
          </a:prstGeom>
          <a:noFill/>
        </p:spPr>
        <p:txBody>
          <a:bodyPr wrap="square" rtlCol="0">
            <a:spAutoFit/>
          </a:bodyPr>
          <a:lstStyle/>
          <a:p>
            <a:r>
              <a:rPr lang="en-US" sz="1000" dirty="0"/>
              <a:t>Nb</a:t>
            </a:r>
          </a:p>
        </p:txBody>
      </p:sp>
    </p:spTree>
    <p:extLst>
      <p:ext uri="{BB962C8B-B14F-4D97-AF65-F5344CB8AC3E}">
        <p14:creationId xmlns:p14="http://schemas.microsoft.com/office/powerpoint/2010/main" val="2345991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174" y="660081"/>
            <a:ext cx="8812117" cy="1265701"/>
          </a:xfrm>
        </p:spPr>
        <p:txBody>
          <a:bodyPr>
            <a:normAutofit/>
          </a:bodyPr>
          <a:lstStyle/>
          <a:p>
            <a:pPr lvl="0"/>
            <a:r>
              <a:rPr lang="fr-FR" sz="2600" dirty="0" smtClean="0">
                <a:solidFill>
                  <a:srgbClr val="000099"/>
                </a:solidFill>
                <a:latin typeface="Century Gothic" panose="020B0502020202020204" pitchFamily="34" charset="0"/>
              </a:rPr>
              <a:t>POURQUOI </a:t>
            </a:r>
            <a:r>
              <a:rPr lang="fr-FR" sz="2600" dirty="0">
                <a:solidFill>
                  <a:srgbClr val="000099"/>
                </a:solidFill>
                <a:latin typeface="Century Gothic" panose="020B0502020202020204" pitchFamily="34" charset="0"/>
              </a:rPr>
              <a:t>CES INFRASTRUCTURES  </a:t>
            </a:r>
            <a:r>
              <a:rPr lang="en-ZA" sz="2600" dirty="0">
                <a:latin typeface="Century Gothic" panose="020B0502020202020204" pitchFamily="34" charset="0"/>
              </a:rPr>
              <a:t/>
            </a:r>
            <a:br>
              <a:rPr lang="en-ZA" sz="2600" dirty="0">
                <a:latin typeface="Century Gothic" panose="020B0502020202020204" pitchFamily="34" charset="0"/>
              </a:rPr>
            </a:br>
            <a:endParaRPr lang="en-ZA" sz="2600" dirty="0">
              <a:latin typeface="Century Gothic" panose="020B0502020202020204" pitchFamily="34" charset="0"/>
            </a:endParaRPr>
          </a:p>
        </p:txBody>
      </p:sp>
      <p:sp>
        <p:nvSpPr>
          <p:cNvPr id="4" name="Content Placeholder 3"/>
          <p:cNvSpPr>
            <a:spLocks noGrp="1"/>
          </p:cNvSpPr>
          <p:nvPr>
            <p:ph sz="quarter" idx="13"/>
          </p:nvPr>
        </p:nvSpPr>
        <p:spPr>
          <a:xfrm>
            <a:off x="2770908" y="1925782"/>
            <a:ext cx="7315201" cy="2826327"/>
          </a:xfrm>
        </p:spPr>
        <p:txBody>
          <a:bodyPr>
            <a:noAutofit/>
          </a:bodyPr>
          <a:lstStyle/>
          <a:p>
            <a:pPr marL="0" indent="0">
              <a:buNone/>
            </a:pPr>
            <a:r>
              <a:rPr lang="fr-FR" sz="1800" cap="none" dirty="0" smtClean="0">
                <a:latin typeface="Arial Narrow" panose="020B0606020202030204" pitchFamily="34" charset="0"/>
              </a:rPr>
              <a:t>Pour éradiquer la pauvreté et créer la richesse par la promotion de:</a:t>
            </a:r>
          </a:p>
          <a:p>
            <a:pPr lvl="1"/>
            <a:r>
              <a:rPr lang="fr-FR" cap="none" dirty="0" smtClean="0">
                <a:latin typeface="Arial Narrow" panose="020B0606020202030204" pitchFamily="34" charset="0"/>
              </a:rPr>
              <a:t>L’agriculture </a:t>
            </a:r>
          </a:p>
          <a:p>
            <a:pPr lvl="1"/>
            <a:r>
              <a:rPr lang="fr-FR" cap="none" dirty="0" smtClean="0">
                <a:latin typeface="Arial Narrow" panose="020B0606020202030204" pitchFamily="34" charset="0"/>
              </a:rPr>
              <a:t>La pèche (la pisciculture)</a:t>
            </a:r>
          </a:p>
          <a:p>
            <a:pPr lvl="1"/>
            <a:r>
              <a:rPr lang="fr-FR" cap="none" dirty="0" smtClean="0">
                <a:latin typeface="Arial Narrow" panose="020B0606020202030204" pitchFamily="34" charset="0"/>
              </a:rPr>
              <a:t>L’élevage</a:t>
            </a:r>
          </a:p>
          <a:p>
            <a:pPr lvl="1"/>
            <a:r>
              <a:rPr lang="fr-FR" cap="none" dirty="0" smtClean="0">
                <a:latin typeface="Arial Narrow" panose="020B0606020202030204" pitchFamily="34" charset="0"/>
              </a:rPr>
              <a:t>L’éducation</a:t>
            </a:r>
          </a:p>
          <a:p>
            <a:pPr lvl="1"/>
            <a:r>
              <a:rPr lang="fr-FR" cap="none" dirty="0" smtClean="0">
                <a:latin typeface="Arial Narrow" panose="020B0606020202030204" pitchFamily="34" charset="0"/>
              </a:rPr>
              <a:t>Les soins de santé</a:t>
            </a:r>
            <a:endParaRPr lang="fr-FR" cap="none" dirty="0">
              <a:latin typeface="Arial Narrow" panose="020B0606020202030204" pitchFamily="34" charset="0"/>
            </a:endParaRPr>
          </a:p>
        </p:txBody>
      </p:sp>
    </p:spTree>
    <p:extLst>
      <p:ext uri="{BB962C8B-B14F-4D97-AF65-F5344CB8AC3E}">
        <p14:creationId xmlns:p14="http://schemas.microsoft.com/office/powerpoint/2010/main" val="2889674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Override1.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docProps/app.xml><?xml version="1.0" encoding="utf-8"?>
<Properties xmlns="http://schemas.openxmlformats.org/officeDocument/2006/extended-properties" xmlns:vt="http://schemas.openxmlformats.org/officeDocument/2006/docPropsVTypes">
  <Template/>
  <TotalTime>1176</TotalTime>
  <Words>1194</Words>
  <Application>Microsoft Office PowerPoint</Application>
  <PresentationFormat>Widescreen</PresentationFormat>
  <Paragraphs>298</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Narrow</vt:lpstr>
      <vt:lpstr>Calibri</vt:lpstr>
      <vt:lpstr>Century</vt:lpstr>
      <vt:lpstr>Century Gothic</vt:lpstr>
      <vt:lpstr>Symbol</vt:lpstr>
      <vt:lpstr>Times New Roman</vt:lpstr>
      <vt:lpstr>Tw Cen MT</vt:lpstr>
      <vt:lpstr>Droplet</vt:lpstr>
      <vt:lpstr>PowerPoint Presentation</vt:lpstr>
      <vt:lpstr>comprendre comment participer au développement de Grand Kasaï: Une réflexion d’introduction </vt:lpstr>
      <vt:lpstr>Réflexion sur la cohésion d’un peuple</vt:lpstr>
      <vt:lpstr>Réflexion sur la cohésion d’un peuple</vt:lpstr>
      <vt:lpstr>Richesse et Pauvreté</vt:lpstr>
      <vt:lpstr>POURQUOI SOMMES-NOUS REUNIS SUR CETTE PLATEFORME ? QUE VOULONS-NOUS FAIRE? QUEL EST NOTRE OBJECTIF ? </vt:lpstr>
      <vt:lpstr>COMMENT DEVELOPPER LE GRAND KASAI  </vt:lpstr>
      <vt:lpstr>PowerPoint Presentation</vt:lpstr>
      <vt:lpstr>POURQUOI CES INFRASTRUCTURES   </vt:lpstr>
      <vt:lpstr>COMMENT ARRIVER Nos Objectifs? </vt:lpstr>
      <vt:lpstr>PowerPoint Presentation</vt:lpstr>
      <vt:lpstr>POURQUOI NOUS METTRE ENSEMBLE ? EST-IL NECESSAIRE ? </vt:lpstr>
      <vt:lpstr>POURQUOI NOUS METTRE ENSEMBLE ? EST-IL NECESSAIRE ?  </vt:lpstr>
      <vt:lpstr>  PROBLEMATIQUE DES INTERVENTIONS DES KASAIENS DANS LE KASAI</vt:lpstr>
      <vt:lpstr>  QUE SE PASSE-T-IL DANS LE GRAND KASAI EN CE MOMENT ?</vt:lpstr>
      <vt:lpstr>  QUELLE APPROCHE DES PROJETS ?</vt:lpstr>
      <vt:lpstr>  INTERCONNEXIONS DES ACTIONS</vt:lpstr>
      <vt:lpstr>  INTERCONNEXIONS DES ACTIONS</vt:lpstr>
      <vt:lpstr>  INTERCONNEXIONS DES ACTIONS</vt:lpstr>
      <vt:lpstr>  INTERCONNEXIONS DES ACTIONS</vt:lpstr>
      <vt:lpstr>  INTERCONNEXIONS DES ACTIONS</vt:lpstr>
      <vt:lpstr>  INTERCONNEXIONS DES ACTIONS</vt:lpstr>
      <vt:lpstr>  INTERCONNEXIONS DES ACTIONS</vt:lpstr>
      <vt:lpstr>  INTERCONNEXIONS DES ACTIONS</vt:lpstr>
      <vt:lpstr>les partenaires immédiat(E)s</vt:lpstr>
      <vt:lpstr>  REMARQUES FINALES</vt:lpstr>
      <vt:lpstr>Tuasakidila!  Merci a tous!  THANK YOU!  </vt:lpstr>
      <vt:lpstr>PowerPoint Presentation</vt:lpstr>
      <vt:lpstr>  CONSTITUTION DES COOMMISSIONS</vt:lpstr>
      <vt:lpstr> CONSTITUTION DES COOMMISSIONS</vt:lpstr>
      <vt:lpstr>  CONSTITUTION DES COOMMISSIONS</vt:lpstr>
      <vt:lpstr> COLLECT DES FONDS (FUNDS RAISING)</vt:lpstr>
      <vt:lpstr> COLLECT DES FONDS (FUNDS RAISING)</vt:lpstr>
      <vt:lpstr> COLLECT DES FONDS (FUNDS RAISING)</vt:lpstr>
      <vt:lpstr> SITE INTERNET</vt:lpstr>
      <vt:lpstr> PROJETS</vt:lpstr>
      <vt:lpstr> PROJETS</vt:lpstr>
      <vt:lpstr> PROJETS</vt:lpstr>
      <vt:lpstr>FORUM 2021 DU GRAND KASAI FONDATION </vt:lpstr>
      <vt:lpstr>Divers  </vt:lpstr>
      <vt:lpstr>FIN DE LA REUNION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56</cp:revision>
  <dcterms:created xsi:type="dcterms:W3CDTF">2020-10-23T17:13:41Z</dcterms:created>
  <dcterms:modified xsi:type="dcterms:W3CDTF">2020-10-24T13:17:05Z</dcterms:modified>
</cp:coreProperties>
</file>