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8"/>
  </p:notesMasterIdLst>
  <p:sldIdLst>
    <p:sldId id="319" r:id="rId2"/>
    <p:sldId id="348" r:id="rId3"/>
    <p:sldId id="349" r:id="rId4"/>
    <p:sldId id="350" r:id="rId5"/>
    <p:sldId id="351" r:id="rId6"/>
    <p:sldId id="352" r:id="rId7"/>
    <p:sldId id="353" r:id="rId8"/>
    <p:sldId id="354" r:id="rId9"/>
    <p:sldId id="355" r:id="rId10"/>
    <p:sldId id="356" r:id="rId11"/>
    <p:sldId id="347" r:id="rId12"/>
    <p:sldId id="337" r:id="rId13"/>
    <p:sldId id="357" r:id="rId14"/>
    <p:sldId id="358" r:id="rId15"/>
    <p:sldId id="359" r:id="rId16"/>
    <p:sldId id="300" r:id="rId17"/>
    <p:sldId id="360" r:id="rId18"/>
    <p:sldId id="361" r:id="rId19"/>
    <p:sldId id="362" r:id="rId20"/>
    <p:sldId id="301" r:id="rId21"/>
    <p:sldId id="302" r:id="rId22"/>
    <p:sldId id="364" r:id="rId23"/>
    <p:sldId id="365" r:id="rId24"/>
    <p:sldId id="363" r:id="rId25"/>
    <p:sldId id="366" r:id="rId26"/>
    <p:sldId id="368" r:id="rId27"/>
    <p:sldId id="369" r:id="rId28"/>
    <p:sldId id="370" r:id="rId29"/>
    <p:sldId id="371" r:id="rId30"/>
    <p:sldId id="372" r:id="rId31"/>
    <p:sldId id="367" r:id="rId32"/>
    <p:sldId id="373" r:id="rId33"/>
    <p:sldId id="374" r:id="rId34"/>
    <p:sldId id="303" r:id="rId35"/>
    <p:sldId id="304" r:id="rId36"/>
    <p:sldId id="305" r:id="rId37"/>
    <p:sldId id="375" r:id="rId38"/>
    <p:sldId id="306" r:id="rId39"/>
    <p:sldId id="307" r:id="rId40"/>
    <p:sldId id="308" r:id="rId41"/>
    <p:sldId id="309" r:id="rId42"/>
    <p:sldId id="310" r:id="rId43"/>
    <p:sldId id="376" r:id="rId44"/>
    <p:sldId id="312" r:id="rId45"/>
    <p:sldId id="378" r:id="rId46"/>
    <p:sldId id="377" r:id="rId47"/>
    <p:sldId id="379" r:id="rId48"/>
    <p:sldId id="380" r:id="rId49"/>
    <p:sldId id="381" r:id="rId50"/>
    <p:sldId id="382" r:id="rId51"/>
    <p:sldId id="383" r:id="rId52"/>
    <p:sldId id="384" r:id="rId53"/>
    <p:sldId id="385" r:id="rId54"/>
    <p:sldId id="387" r:id="rId55"/>
    <p:sldId id="388" r:id="rId56"/>
    <p:sldId id="386" r:id="rId57"/>
    <p:sldId id="389" r:id="rId58"/>
    <p:sldId id="390" r:id="rId59"/>
    <p:sldId id="391" r:id="rId60"/>
    <p:sldId id="311" r:id="rId61"/>
    <p:sldId id="313" r:id="rId62"/>
    <p:sldId id="314" r:id="rId63"/>
    <p:sldId id="315" r:id="rId64"/>
    <p:sldId id="316" r:id="rId65"/>
    <p:sldId id="317" r:id="rId66"/>
    <p:sldId id="318" r:id="rId67"/>
  </p:sldIdLst>
  <p:sldSz cx="18288000" cy="10287000"/>
  <p:notesSz cx="6858000" cy="9144000"/>
  <p:defaultText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1A"/>
    <a:srgbClr val="366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D04E4-B47F-4234-A4A6-805826B101A9}" v="24" dt="2025-08-20T18:15:31.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72810" autoAdjust="0"/>
  </p:normalViewPr>
  <p:slideViewPr>
    <p:cSldViewPr>
      <p:cViewPr varScale="1">
        <p:scale>
          <a:sx n="35" d="100"/>
          <a:sy n="35" d="100"/>
        </p:scale>
        <p:origin x="1646" y="259"/>
      </p:cViewPr>
      <p:guideLst>
        <p:guide orient="horz" pos="3240"/>
        <p:guide pos="57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Dansby" userId="254a5cb9d1bac6db" providerId="LiveId" clId="{13FD04E4-B47F-4234-A4A6-805826B101A9}"/>
    <pc:docChg chg="undo custSel addSld modSld sldOrd">
      <pc:chgData name="Kevin Dansby" userId="254a5cb9d1bac6db" providerId="LiveId" clId="{13FD04E4-B47F-4234-A4A6-805826B101A9}" dt="2025-08-20T18:16:42.712" v="374"/>
      <pc:docMkLst>
        <pc:docMk/>
      </pc:docMkLst>
      <pc:sldChg chg="modSp mod ord">
        <pc:chgData name="Kevin Dansby" userId="254a5cb9d1bac6db" providerId="LiveId" clId="{13FD04E4-B47F-4234-A4A6-805826B101A9}" dt="2025-08-20T17:08:37.273" v="38" actId="1076"/>
        <pc:sldMkLst>
          <pc:docMk/>
          <pc:sldMk cId="269124426" sldId="300"/>
        </pc:sldMkLst>
        <pc:spChg chg="mod">
          <ac:chgData name="Kevin Dansby" userId="254a5cb9d1bac6db" providerId="LiveId" clId="{13FD04E4-B47F-4234-A4A6-805826B101A9}" dt="2025-08-20T17:08:37.273" v="38" actId="1076"/>
          <ac:spMkLst>
            <pc:docMk/>
            <pc:sldMk cId="269124426" sldId="300"/>
            <ac:spMk id="2" creationId="{00000000-0000-0000-0000-000000000000}"/>
          </ac:spMkLst>
        </pc:spChg>
      </pc:sldChg>
      <pc:sldChg chg="ord modNotesTx">
        <pc:chgData name="Kevin Dansby" userId="254a5cb9d1bac6db" providerId="LiveId" clId="{13FD04E4-B47F-4234-A4A6-805826B101A9}" dt="2025-08-20T17:17:18.466" v="71"/>
        <pc:sldMkLst>
          <pc:docMk/>
          <pc:sldMk cId="3542453376" sldId="301"/>
        </pc:sldMkLst>
      </pc:sldChg>
      <pc:sldChg chg="modSp mod modNotesTx">
        <pc:chgData name="Kevin Dansby" userId="254a5cb9d1bac6db" providerId="LiveId" clId="{13FD04E4-B47F-4234-A4A6-805826B101A9}" dt="2025-08-20T17:43:13.424" v="251"/>
        <pc:sldMkLst>
          <pc:docMk/>
          <pc:sldMk cId="455268790" sldId="305"/>
        </pc:sldMkLst>
        <pc:spChg chg="mod">
          <ac:chgData name="Kevin Dansby" userId="254a5cb9d1bac6db" providerId="LiveId" clId="{13FD04E4-B47F-4234-A4A6-805826B101A9}" dt="2025-08-20T17:42:11.818" v="228"/>
          <ac:spMkLst>
            <pc:docMk/>
            <pc:sldMk cId="455268790" sldId="305"/>
            <ac:spMk id="2" creationId="{575AE871-570D-C440-9E31-ED0F78166A27}"/>
          </ac:spMkLst>
        </pc:spChg>
        <pc:spChg chg="mod">
          <ac:chgData name="Kevin Dansby" userId="254a5cb9d1bac6db" providerId="LiveId" clId="{13FD04E4-B47F-4234-A4A6-805826B101A9}" dt="2025-08-20T17:42:45.616" v="250" actId="6549"/>
          <ac:spMkLst>
            <pc:docMk/>
            <pc:sldMk cId="455268790" sldId="305"/>
            <ac:spMk id="3" creationId="{01FF5030-35D2-6443-A329-C52626BAF967}"/>
          </ac:spMkLst>
        </pc:spChg>
      </pc:sldChg>
      <pc:sldChg chg="addSp modSp mod">
        <pc:chgData name="Kevin Dansby" userId="254a5cb9d1bac6db" providerId="LiveId" clId="{13FD04E4-B47F-4234-A4A6-805826B101A9}" dt="2025-08-20T17:50:26.944" v="285" actId="1440"/>
        <pc:sldMkLst>
          <pc:docMk/>
          <pc:sldMk cId="2619154974" sldId="309"/>
        </pc:sldMkLst>
        <pc:picChg chg="add mod">
          <ac:chgData name="Kevin Dansby" userId="254a5cb9d1bac6db" providerId="LiveId" clId="{13FD04E4-B47F-4234-A4A6-805826B101A9}" dt="2025-08-20T17:50:26.944" v="285" actId="1440"/>
          <ac:picMkLst>
            <pc:docMk/>
            <pc:sldMk cId="2619154974" sldId="309"/>
            <ac:picMk id="4" creationId="{B0425197-3807-0F0D-1B7A-49F383B301D2}"/>
          </ac:picMkLst>
        </pc:picChg>
      </pc:sldChg>
      <pc:sldChg chg="ord">
        <pc:chgData name="Kevin Dansby" userId="254a5cb9d1bac6db" providerId="LiveId" clId="{13FD04E4-B47F-4234-A4A6-805826B101A9}" dt="2025-08-20T17:52:11.366" v="287"/>
        <pc:sldMkLst>
          <pc:docMk/>
          <pc:sldMk cId="3498560728" sldId="312"/>
        </pc:sldMkLst>
      </pc:sldChg>
      <pc:sldChg chg="add">
        <pc:chgData name="Kevin Dansby" userId="254a5cb9d1bac6db" providerId="LiveId" clId="{13FD04E4-B47F-4234-A4A6-805826B101A9}" dt="2025-08-20T17:06:51.291" v="0"/>
        <pc:sldMkLst>
          <pc:docMk/>
          <pc:sldMk cId="501911865" sldId="319"/>
        </pc:sldMkLst>
      </pc:sldChg>
      <pc:sldChg chg="add">
        <pc:chgData name="Kevin Dansby" userId="254a5cb9d1bac6db" providerId="LiveId" clId="{13FD04E4-B47F-4234-A4A6-805826B101A9}" dt="2025-08-20T17:06:51.291" v="0"/>
        <pc:sldMkLst>
          <pc:docMk/>
          <pc:sldMk cId="2841968244" sldId="337"/>
        </pc:sldMkLst>
      </pc:sldChg>
      <pc:sldChg chg="add">
        <pc:chgData name="Kevin Dansby" userId="254a5cb9d1bac6db" providerId="LiveId" clId="{13FD04E4-B47F-4234-A4A6-805826B101A9}" dt="2025-08-20T17:06:51.291" v="0"/>
        <pc:sldMkLst>
          <pc:docMk/>
          <pc:sldMk cId="1420396060" sldId="347"/>
        </pc:sldMkLst>
      </pc:sldChg>
      <pc:sldChg chg="add">
        <pc:chgData name="Kevin Dansby" userId="254a5cb9d1bac6db" providerId="LiveId" clId="{13FD04E4-B47F-4234-A4A6-805826B101A9}" dt="2025-08-20T17:06:51.291" v="0"/>
        <pc:sldMkLst>
          <pc:docMk/>
          <pc:sldMk cId="1773248708" sldId="348"/>
        </pc:sldMkLst>
      </pc:sldChg>
      <pc:sldChg chg="add">
        <pc:chgData name="Kevin Dansby" userId="254a5cb9d1bac6db" providerId="LiveId" clId="{13FD04E4-B47F-4234-A4A6-805826B101A9}" dt="2025-08-20T17:06:51.291" v="0"/>
        <pc:sldMkLst>
          <pc:docMk/>
          <pc:sldMk cId="377382231" sldId="349"/>
        </pc:sldMkLst>
      </pc:sldChg>
      <pc:sldChg chg="add">
        <pc:chgData name="Kevin Dansby" userId="254a5cb9d1bac6db" providerId="LiveId" clId="{13FD04E4-B47F-4234-A4A6-805826B101A9}" dt="2025-08-20T17:06:51.291" v="0"/>
        <pc:sldMkLst>
          <pc:docMk/>
          <pc:sldMk cId="3313187893" sldId="350"/>
        </pc:sldMkLst>
      </pc:sldChg>
      <pc:sldChg chg="add">
        <pc:chgData name="Kevin Dansby" userId="254a5cb9d1bac6db" providerId="LiveId" clId="{13FD04E4-B47F-4234-A4A6-805826B101A9}" dt="2025-08-20T17:06:51.291" v="0"/>
        <pc:sldMkLst>
          <pc:docMk/>
          <pc:sldMk cId="2550988300" sldId="351"/>
        </pc:sldMkLst>
      </pc:sldChg>
      <pc:sldChg chg="add">
        <pc:chgData name="Kevin Dansby" userId="254a5cb9d1bac6db" providerId="LiveId" clId="{13FD04E4-B47F-4234-A4A6-805826B101A9}" dt="2025-08-20T17:06:51.291" v="0"/>
        <pc:sldMkLst>
          <pc:docMk/>
          <pc:sldMk cId="2469990211" sldId="352"/>
        </pc:sldMkLst>
      </pc:sldChg>
      <pc:sldChg chg="add">
        <pc:chgData name="Kevin Dansby" userId="254a5cb9d1bac6db" providerId="LiveId" clId="{13FD04E4-B47F-4234-A4A6-805826B101A9}" dt="2025-08-20T17:06:51.291" v="0"/>
        <pc:sldMkLst>
          <pc:docMk/>
          <pc:sldMk cId="1303899255" sldId="353"/>
        </pc:sldMkLst>
      </pc:sldChg>
      <pc:sldChg chg="add">
        <pc:chgData name="Kevin Dansby" userId="254a5cb9d1bac6db" providerId="LiveId" clId="{13FD04E4-B47F-4234-A4A6-805826B101A9}" dt="2025-08-20T17:06:51.291" v="0"/>
        <pc:sldMkLst>
          <pc:docMk/>
          <pc:sldMk cId="3581918010" sldId="354"/>
        </pc:sldMkLst>
      </pc:sldChg>
      <pc:sldChg chg="add">
        <pc:chgData name="Kevin Dansby" userId="254a5cb9d1bac6db" providerId="LiveId" clId="{13FD04E4-B47F-4234-A4A6-805826B101A9}" dt="2025-08-20T17:06:51.291" v="0"/>
        <pc:sldMkLst>
          <pc:docMk/>
          <pc:sldMk cId="1398632158" sldId="355"/>
        </pc:sldMkLst>
      </pc:sldChg>
      <pc:sldChg chg="add">
        <pc:chgData name="Kevin Dansby" userId="254a5cb9d1bac6db" providerId="LiveId" clId="{13FD04E4-B47F-4234-A4A6-805826B101A9}" dt="2025-08-20T17:06:51.291" v="0"/>
        <pc:sldMkLst>
          <pc:docMk/>
          <pc:sldMk cId="3680291980" sldId="356"/>
        </pc:sldMkLst>
      </pc:sldChg>
      <pc:sldChg chg="add">
        <pc:chgData name="Kevin Dansby" userId="254a5cb9d1bac6db" providerId="LiveId" clId="{13FD04E4-B47F-4234-A4A6-805826B101A9}" dt="2025-08-20T17:06:51.291" v="0"/>
        <pc:sldMkLst>
          <pc:docMk/>
          <pc:sldMk cId="3731848663" sldId="357"/>
        </pc:sldMkLst>
      </pc:sldChg>
      <pc:sldChg chg="add">
        <pc:chgData name="Kevin Dansby" userId="254a5cb9d1bac6db" providerId="LiveId" clId="{13FD04E4-B47F-4234-A4A6-805826B101A9}" dt="2025-08-20T17:06:51.291" v="0"/>
        <pc:sldMkLst>
          <pc:docMk/>
          <pc:sldMk cId="617639874" sldId="358"/>
        </pc:sldMkLst>
      </pc:sldChg>
      <pc:sldChg chg="add">
        <pc:chgData name="Kevin Dansby" userId="254a5cb9d1bac6db" providerId="LiveId" clId="{13FD04E4-B47F-4234-A4A6-805826B101A9}" dt="2025-08-20T17:06:51.291" v="0"/>
        <pc:sldMkLst>
          <pc:docMk/>
          <pc:sldMk cId="3343115742" sldId="359"/>
        </pc:sldMkLst>
      </pc:sldChg>
      <pc:sldChg chg="addSp modSp new mod modNotesTx">
        <pc:chgData name="Kevin Dansby" userId="254a5cb9d1bac6db" providerId="LiveId" clId="{13FD04E4-B47F-4234-A4A6-805826B101A9}" dt="2025-08-20T17:15:43.496" v="62" actId="20577"/>
        <pc:sldMkLst>
          <pc:docMk/>
          <pc:sldMk cId="3976906179" sldId="360"/>
        </pc:sldMkLst>
        <pc:spChg chg="add mod">
          <ac:chgData name="Kevin Dansby" userId="254a5cb9d1bac6db" providerId="LiveId" clId="{13FD04E4-B47F-4234-A4A6-805826B101A9}" dt="2025-08-20T17:15:06.643" v="59" actId="1076"/>
          <ac:spMkLst>
            <pc:docMk/>
            <pc:sldMk cId="3976906179" sldId="360"/>
            <ac:spMk id="5" creationId="{86CE54ED-C2EA-8791-6A03-2BE0C4EBCE04}"/>
          </ac:spMkLst>
        </pc:spChg>
        <pc:picChg chg="add mod">
          <ac:chgData name="Kevin Dansby" userId="254a5cb9d1bac6db" providerId="LiveId" clId="{13FD04E4-B47F-4234-A4A6-805826B101A9}" dt="2025-08-20T17:14:07.068" v="46" actId="1440"/>
          <ac:picMkLst>
            <pc:docMk/>
            <pc:sldMk cId="3976906179" sldId="360"/>
            <ac:picMk id="3" creationId="{3F7D2218-1D8A-F8E2-B171-3B7A6EEAC25B}"/>
          </ac:picMkLst>
        </pc:picChg>
      </pc:sldChg>
      <pc:sldChg chg="modSp new mod">
        <pc:chgData name="Kevin Dansby" userId="254a5cb9d1bac6db" providerId="LiveId" clId="{13FD04E4-B47F-4234-A4A6-805826B101A9}" dt="2025-08-20T17:20:20.607" v="92" actId="207"/>
        <pc:sldMkLst>
          <pc:docMk/>
          <pc:sldMk cId="1960589990" sldId="361"/>
        </pc:sldMkLst>
        <pc:spChg chg="mod">
          <ac:chgData name="Kevin Dansby" userId="254a5cb9d1bac6db" providerId="LiveId" clId="{13FD04E4-B47F-4234-A4A6-805826B101A9}" dt="2025-08-20T17:20:20.607" v="92" actId="207"/>
          <ac:spMkLst>
            <pc:docMk/>
            <pc:sldMk cId="1960589990" sldId="361"/>
            <ac:spMk id="2" creationId="{51F847E1-B578-7AF0-1CF6-2BD088F08E49}"/>
          </ac:spMkLst>
        </pc:spChg>
      </pc:sldChg>
      <pc:sldChg chg="modSp new mod">
        <pc:chgData name="Kevin Dansby" userId="254a5cb9d1bac6db" providerId="LiveId" clId="{13FD04E4-B47F-4234-A4A6-805826B101A9}" dt="2025-08-20T17:19:56.599" v="89" actId="207"/>
        <pc:sldMkLst>
          <pc:docMk/>
          <pc:sldMk cId="377510531" sldId="362"/>
        </pc:sldMkLst>
        <pc:spChg chg="mod">
          <ac:chgData name="Kevin Dansby" userId="254a5cb9d1bac6db" providerId="LiveId" clId="{13FD04E4-B47F-4234-A4A6-805826B101A9}" dt="2025-08-20T17:19:56.599" v="89" actId="207"/>
          <ac:spMkLst>
            <pc:docMk/>
            <pc:sldMk cId="377510531" sldId="362"/>
            <ac:spMk id="2" creationId="{A2C87874-B29E-FD14-6678-F4E2AF7D764F}"/>
          </ac:spMkLst>
        </pc:spChg>
      </pc:sldChg>
      <pc:sldChg chg="addSp delSp modSp new mod modNotesTx">
        <pc:chgData name="Kevin Dansby" userId="254a5cb9d1bac6db" providerId="LiveId" clId="{13FD04E4-B47F-4234-A4A6-805826B101A9}" dt="2025-08-20T17:26:20.845" v="119"/>
        <pc:sldMkLst>
          <pc:docMk/>
          <pc:sldMk cId="3385761943" sldId="363"/>
        </pc:sldMkLst>
        <pc:spChg chg="mod">
          <ac:chgData name="Kevin Dansby" userId="254a5cb9d1bac6db" providerId="LiveId" clId="{13FD04E4-B47F-4234-A4A6-805826B101A9}" dt="2025-08-20T17:26:08.578" v="118" actId="6549"/>
          <ac:spMkLst>
            <pc:docMk/>
            <pc:sldMk cId="3385761943" sldId="363"/>
            <ac:spMk id="2" creationId="{4E19A034-AF35-08CE-B55E-4745F1739955}"/>
          </ac:spMkLst>
        </pc:spChg>
        <pc:spChg chg="mod">
          <ac:chgData name="Kevin Dansby" userId="254a5cb9d1bac6db" providerId="LiveId" clId="{13FD04E4-B47F-4234-A4A6-805826B101A9}" dt="2025-08-20T17:25:52.378" v="115" actId="20578"/>
          <ac:spMkLst>
            <pc:docMk/>
            <pc:sldMk cId="3385761943" sldId="363"/>
            <ac:spMk id="3" creationId="{D23B9278-3600-832E-E12E-B2F543849A27}"/>
          </ac:spMkLst>
        </pc:spChg>
        <pc:spChg chg="add del">
          <ac:chgData name="Kevin Dansby" userId="254a5cb9d1bac6db" providerId="LiveId" clId="{13FD04E4-B47F-4234-A4A6-805826B101A9}" dt="2025-08-20T17:26:05.320" v="117" actId="21"/>
          <ac:spMkLst>
            <pc:docMk/>
            <pc:sldMk cId="3385761943" sldId="363"/>
            <ac:spMk id="5" creationId="{469D67F7-DA17-E608-1031-2A4BC2F99D39}"/>
          </ac:spMkLst>
        </pc:spChg>
        <pc:spChg chg="add del">
          <ac:chgData name="Kevin Dansby" userId="254a5cb9d1bac6db" providerId="LiveId" clId="{13FD04E4-B47F-4234-A4A6-805826B101A9}" dt="2025-08-20T17:25:57.628" v="116" actId="21"/>
          <ac:spMkLst>
            <pc:docMk/>
            <pc:sldMk cId="3385761943" sldId="363"/>
            <ac:spMk id="7" creationId="{88E8EB95-9E59-A4FF-1DBB-5D0782E881FE}"/>
          </ac:spMkLst>
        </pc:spChg>
      </pc:sldChg>
      <pc:sldChg chg="modSp new mod">
        <pc:chgData name="Kevin Dansby" userId="254a5cb9d1bac6db" providerId="LiveId" clId="{13FD04E4-B47F-4234-A4A6-805826B101A9}" dt="2025-08-20T17:21:53.908" v="95"/>
        <pc:sldMkLst>
          <pc:docMk/>
          <pc:sldMk cId="2029689190" sldId="364"/>
        </pc:sldMkLst>
        <pc:spChg chg="mod">
          <ac:chgData name="Kevin Dansby" userId="254a5cb9d1bac6db" providerId="LiveId" clId="{13FD04E4-B47F-4234-A4A6-805826B101A9}" dt="2025-08-20T17:21:53.908" v="95"/>
          <ac:spMkLst>
            <pc:docMk/>
            <pc:sldMk cId="2029689190" sldId="364"/>
            <ac:spMk id="2" creationId="{E3B1C70A-174D-4EBF-4045-CA6B1426C1E7}"/>
          </ac:spMkLst>
        </pc:spChg>
      </pc:sldChg>
      <pc:sldChg chg="modSp new mod modNotesTx">
        <pc:chgData name="Kevin Dansby" userId="254a5cb9d1bac6db" providerId="LiveId" clId="{13FD04E4-B47F-4234-A4A6-805826B101A9}" dt="2025-08-20T17:25:22.623" v="107"/>
        <pc:sldMkLst>
          <pc:docMk/>
          <pc:sldMk cId="1910672967" sldId="365"/>
        </pc:sldMkLst>
        <pc:spChg chg="mod">
          <ac:chgData name="Kevin Dansby" userId="254a5cb9d1bac6db" providerId="LiveId" clId="{13FD04E4-B47F-4234-A4A6-805826B101A9}" dt="2025-08-20T17:25:05.860" v="105" actId="6549"/>
          <ac:spMkLst>
            <pc:docMk/>
            <pc:sldMk cId="1910672967" sldId="365"/>
            <ac:spMk id="2" creationId="{C112E673-C11F-EC95-307A-1969C2877C65}"/>
          </ac:spMkLst>
        </pc:spChg>
        <pc:spChg chg="mod">
          <ac:chgData name="Kevin Dansby" userId="254a5cb9d1bac6db" providerId="LiveId" clId="{13FD04E4-B47F-4234-A4A6-805826B101A9}" dt="2025-08-20T17:25:03.998" v="104" actId="20578"/>
          <ac:spMkLst>
            <pc:docMk/>
            <pc:sldMk cId="1910672967" sldId="365"/>
            <ac:spMk id="3" creationId="{5300CC68-972A-FA74-DFDD-710A0ADB3198}"/>
          </ac:spMkLst>
        </pc:spChg>
      </pc:sldChg>
      <pc:sldChg chg="modSp new mod modNotesTx">
        <pc:chgData name="Kevin Dansby" userId="254a5cb9d1bac6db" providerId="LiveId" clId="{13FD04E4-B47F-4234-A4A6-805826B101A9}" dt="2025-08-20T17:28:12.526" v="123"/>
        <pc:sldMkLst>
          <pc:docMk/>
          <pc:sldMk cId="2380659920" sldId="366"/>
        </pc:sldMkLst>
        <pc:spChg chg="mod">
          <ac:chgData name="Kevin Dansby" userId="254a5cb9d1bac6db" providerId="LiveId" clId="{13FD04E4-B47F-4234-A4A6-805826B101A9}" dt="2025-08-20T17:27:39.247" v="121"/>
          <ac:spMkLst>
            <pc:docMk/>
            <pc:sldMk cId="2380659920" sldId="366"/>
            <ac:spMk id="2" creationId="{82F1EC03-AE19-0C0B-D08B-31CA9526B534}"/>
          </ac:spMkLst>
        </pc:spChg>
      </pc:sldChg>
      <pc:sldChg chg="modSp new mod modNotesTx">
        <pc:chgData name="Kevin Dansby" userId="254a5cb9d1bac6db" providerId="LiveId" clId="{13FD04E4-B47F-4234-A4A6-805826B101A9}" dt="2025-08-20T17:36:37.962" v="218"/>
        <pc:sldMkLst>
          <pc:docMk/>
          <pc:sldMk cId="3129568375" sldId="367"/>
        </pc:sldMkLst>
        <pc:spChg chg="mod">
          <ac:chgData name="Kevin Dansby" userId="254a5cb9d1bac6db" providerId="LiveId" clId="{13FD04E4-B47F-4234-A4A6-805826B101A9}" dt="2025-08-20T17:35:26.504" v="217" actId="5793"/>
          <ac:spMkLst>
            <pc:docMk/>
            <pc:sldMk cId="3129568375" sldId="367"/>
            <ac:spMk id="2" creationId="{3A6E375A-230B-E5D1-8FC2-E8E9882554CD}"/>
          </ac:spMkLst>
        </pc:spChg>
      </pc:sldChg>
      <pc:sldChg chg="modSp new mod modNotesTx">
        <pc:chgData name="Kevin Dansby" userId="254a5cb9d1bac6db" providerId="LiveId" clId="{13FD04E4-B47F-4234-A4A6-805826B101A9}" dt="2025-08-20T17:30:20.468" v="137"/>
        <pc:sldMkLst>
          <pc:docMk/>
          <pc:sldMk cId="2865048399" sldId="368"/>
        </pc:sldMkLst>
        <pc:spChg chg="mod">
          <ac:chgData name="Kevin Dansby" userId="254a5cb9d1bac6db" providerId="LiveId" clId="{13FD04E4-B47F-4234-A4A6-805826B101A9}" dt="2025-08-20T17:30:10.020" v="136" actId="6549"/>
          <ac:spMkLst>
            <pc:docMk/>
            <pc:sldMk cId="2865048399" sldId="368"/>
            <ac:spMk id="2" creationId="{49A76FAF-C221-9A5F-9D7A-B04CD918F9AE}"/>
          </ac:spMkLst>
        </pc:spChg>
        <pc:spChg chg="mod">
          <ac:chgData name="Kevin Dansby" userId="254a5cb9d1bac6db" providerId="LiveId" clId="{13FD04E4-B47F-4234-A4A6-805826B101A9}" dt="2025-08-20T17:30:07.642" v="135" actId="20578"/>
          <ac:spMkLst>
            <pc:docMk/>
            <pc:sldMk cId="2865048399" sldId="368"/>
            <ac:spMk id="3" creationId="{E6027634-2EBC-AA15-8757-14EF6401324E}"/>
          </ac:spMkLst>
        </pc:spChg>
      </pc:sldChg>
      <pc:sldChg chg="modSp new mod modNotesTx">
        <pc:chgData name="Kevin Dansby" userId="254a5cb9d1bac6db" providerId="LiveId" clId="{13FD04E4-B47F-4234-A4A6-805826B101A9}" dt="2025-08-20T17:30:51.874" v="141"/>
        <pc:sldMkLst>
          <pc:docMk/>
          <pc:sldMk cId="2889020003" sldId="369"/>
        </pc:sldMkLst>
        <pc:spChg chg="mod">
          <ac:chgData name="Kevin Dansby" userId="254a5cb9d1bac6db" providerId="LiveId" clId="{13FD04E4-B47F-4234-A4A6-805826B101A9}" dt="2025-08-20T17:30:39.435" v="140" actId="6549"/>
          <ac:spMkLst>
            <pc:docMk/>
            <pc:sldMk cId="2889020003" sldId="369"/>
            <ac:spMk id="2" creationId="{6BB41CCC-9DA3-2CD2-3B48-F18FB7821C99}"/>
          </ac:spMkLst>
        </pc:spChg>
        <pc:spChg chg="mod">
          <ac:chgData name="Kevin Dansby" userId="254a5cb9d1bac6db" providerId="LiveId" clId="{13FD04E4-B47F-4234-A4A6-805826B101A9}" dt="2025-08-20T17:30:37.256" v="139" actId="20578"/>
          <ac:spMkLst>
            <pc:docMk/>
            <pc:sldMk cId="2889020003" sldId="369"/>
            <ac:spMk id="3" creationId="{4BB6F5CE-232A-CCD8-4AA0-7F7BAC985976}"/>
          </ac:spMkLst>
        </pc:spChg>
      </pc:sldChg>
      <pc:sldChg chg="modSp new mod modNotesTx">
        <pc:chgData name="Kevin Dansby" userId="254a5cb9d1bac6db" providerId="LiveId" clId="{13FD04E4-B47F-4234-A4A6-805826B101A9}" dt="2025-08-20T17:32:15.569" v="145"/>
        <pc:sldMkLst>
          <pc:docMk/>
          <pc:sldMk cId="3372618022" sldId="370"/>
        </pc:sldMkLst>
        <pc:spChg chg="mod">
          <ac:chgData name="Kevin Dansby" userId="254a5cb9d1bac6db" providerId="LiveId" clId="{13FD04E4-B47F-4234-A4A6-805826B101A9}" dt="2025-08-20T17:31:13.567" v="144" actId="6549"/>
          <ac:spMkLst>
            <pc:docMk/>
            <pc:sldMk cId="3372618022" sldId="370"/>
            <ac:spMk id="2" creationId="{9E5E91E7-6A79-FCDC-1A95-1A90456D80E4}"/>
          </ac:spMkLst>
        </pc:spChg>
        <pc:spChg chg="mod">
          <ac:chgData name="Kevin Dansby" userId="254a5cb9d1bac6db" providerId="LiveId" clId="{13FD04E4-B47F-4234-A4A6-805826B101A9}" dt="2025-08-20T17:31:11.680" v="143" actId="20578"/>
          <ac:spMkLst>
            <pc:docMk/>
            <pc:sldMk cId="3372618022" sldId="370"/>
            <ac:spMk id="3" creationId="{FC7DD375-CE49-8F59-DB86-7025DBE476EE}"/>
          </ac:spMkLst>
        </pc:spChg>
      </pc:sldChg>
      <pc:sldChg chg="modSp new mod modNotesTx">
        <pc:chgData name="Kevin Dansby" userId="254a5cb9d1bac6db" providerId="LiveId" clId="{13FD04E4-B47F-4234-A4A6-805826B101A9}" dt="2025-08-20T17:32:52.427" v="149"/>
        <pc:sldMkLst>
          <pc:docMk/>
          <pc:sldMk cId="3507436291" sldId="371"/>
        </pc:sldMkLst>
        <pc:spChg chg="mod">
          <ac:chgData name="Kevin Dansby" userId="254a5cb9d1bac6db" providerId="LiveId" clId="{13FD04E4-B47F-4234-A4A6-805826B101A9}" dt="2025-08-20T17:32:39.301" v="148" actId="6549"/>
          <ac:spMkLst>
            <pc:docMk/>
            <pc:sldMk cId="3507436291" sldId="371"/>
            <ac:spMk id="2" creationId="{AD01C1D4-1B66-659E-095E-41EFDFFF9335}"/>
          </ac:spMkLst>
        </pc:spChg>
        <pc:spChg chg="mod">
          <ac:chgData name="Kevin Dansby" userId="254a5cb9d1bac6db" providerId="LiveId" clId="{13FD04E4-B47F-4234-A4A6-805826B101A9}" dt="2025-08-20T17:32:37.488" v="147" actId="20578"/>
          <ac:spMkLst>
            <pc:docMk/>
            <pc:sldMk cId="3507436291" sldId="371"/>
            <ac:spMk id="3" creationId="{3257264E-978D-1C82-6BD1-C05D094CAF72}"/>
          </ac:spMkLst>
        </pc:spChg>
      </pc:sldChg>
      <pc:sldChg chg="modSp new mod modNotesTx">
        <pc:chgData name="Kevin Dansby" userId="254a5cb9d1bac6db" providerId="LiveId" clId="{13FD04E4-B47F-4234-A4A6-805826B101A9}" dt="2025-08-20T17:33:39.570" v="156"/>
        <pc:sldMkLst>
          <pc:docMk/>
          <pc:sldMk cId="2957891368" sldId="372"/>
        </pc:sldMkLst>
        <pc:spChg chg="mod">
          <ac:chgData name="Kevin Dansby" userId="254a5cb9d1bac6db" providerId="LiveId" clId="{13FD04E4-B47F-4234-A4A6-805826B101A9}" dt="2025-08-20T17:33:26.555" v="155" actId="6549"/>
          <ac:spMkLst>
            <pc:docMk/>
            <pc:sldMk cId="2957891368" sldId="372"/>
            <ac:spMk id="2" creationId="{0631DFBB-4D5E-A57B-0072-A1064504EF2E}"/>
          </ac:spMkLst>
        </pc:spChg>
        <pc:spChg chg="mod">
          <ac:chgData name="Kevin Dansby" userId="254a5cb9d1bac6db" providerId="LiveId" clId="{13FD04E4-B47F-4234-A4A6-805826B101A9}" dt="2025-08-20T17:33:24.421" v="154" actId="20578"/>
          <ac:spMkLst>
            <pc:docMk/>
            <pc:sldMk cId="2957891368" sldId="372"/>
            <ac:spMk id="3" creationId="{DC2E473E-FF71-7E33-D755-5A310E89D890}"/>
          </ac:spMkLst>
        </pc:spChg>
      </pc:sldChg>
      <pc:sldChg chg="modSp new mod">
        <pc:chgData name="Kevin Dansby" userId="254a5cb9d1bac6db" providerId="LiveId" clId="{13FD04E4-B47F-4234-A4A6-805826B101A9}" dt="2025-08-20T17:37:04.110" v="220"/>
        <pc:sldMkLst>
          <pc:docMk/>
          <pc:sldMk cId="2821806002" sldId="373"/>
        </pc:sldMkLst>
        <pc:spChg chg="mod">
          <ac:chgData name="Kevin Dansby" userId="254a5cb9d1bac6db" providerId="LiveId" clId="{13FD04E4-B47F-4234-A4A6-805826B101A9}" dt="2025-08-20T17:37:04.110" v="220"/>
          <ac:spMkLst>
            <pc:docMk/>
            <pc:sldMk cId="2821806002" sldId="373"/>
            <ac:spMk id="2" creationId="{8118A1C9-9590-DE6A-F7FC-F7F56A3F442F}"/>
          </ac:spMkLst>
        </pc:spChg>
      </pc:sldChg>
      <pc:sldChg chg="modSp new mod modNotesTx">
        <pc:chgData name="Kevin Dansby" userId="254a5cb9d1bac6db" providerId="LiveId" clId="{13FD04E4-B47F-4234-A4A6-805826B101A9}" dt="2025-08-20T17:40:18.884" v="227"/>
        <pc:sldMkLst>
          <pc:docMk/>
          <pc:sldMk cId="1179886048" sldId="374"/>
        </pc:sldMkLst>
        <pc:spChg chg="mod">
          <ac:chgData name="Kevin Dansby" userId="254a5cb9d1bac6db" providerId="LiveId" clId="{13FD04E4-B47F-4234-A4A6-805826B101A9}" dt="2025-08-20T17:39:59.265" v="226" actId="6549"/>
          <ac:spMkLst>
            <pc:docMk/>
            <pc:sldMk cId="1179886048" sldId="374"/>
            <ac:spMk id="2" creationId="{AB205AF0-65F0-68BE-458B-F98479078C9F}"/>
          </ac:spMkLst>
        </pc:spChg>
        <pc:spChg chg="mod">
          <ac:chgData name="Kevin Dansby" userId="254a5cb9d1bac6db" providerId="LiveId" clId="{13FD04E4-B47F-4234-A4A6-805826B101A9}" dt="2025-08-20T17:39:57.046" v="224" actId="20578"/>
          <ac:spMkLst>
            <pc:docMk/>
            <pc:sldMk cId="1179886048" sldId="374"/>
            <ac:spMk id="3" creationId="{2B32CD95-294F-BC9F-65A3-DC9F31DD14B0}"/>
          </ac:spMkLst>
        </pc:spChg>
      </pc:sldChg>
      <pc:sldChg chg="addSp modSp new mod ord">
        <pc:chgData name="Kevin Dansby" userId="254a5cb9d1bac6db" providerId="LiveId" clId="{13FD04E4-B47F-4234-A4A6-805826B101A9}" dt="2025-08-20T17:47:36.837" v="282"/>
        <pc:sldMkLst>
          <pc:docMk/>
          <pc:sldMk cId="1862672360" sldId="375"/>
        </pc:sldMkLst>
        <pc:spChg chg="mod">
          <ac:chgData name="Kevin Dansby" userId="254a5cb9d1bac6db" providerId="LiveId" clId="{13FD04E4-B47F-4234-A4A6-805826B101A9}" dt="2025-08-20T17:47:14.292" v="280" actId="207"/>
          <ac:spMkLst>
            <pc:docMk/>
            <pc:sldMk cId="1862672360" sldId="375"/>
            <ac:spMk id="2" creationId="{6D242CAD-49A4-1B5E-7EF8-5E3D2B828E1B}"/>
          </ac:spMkLst>
        </pc:spChg>
        <pc:spChg chg="add mod">
          <ac:chgData name="Kevin Dansby" userId="254a5cb9d1bac6db" providerId="LiveId" clId="{13FD04E4-B47F-4234-A4A6-805826B101A9}" dt="2025-08-20T17:46:09.489" v="270" actId="207"/>
          <ac:spMkLst>
            <pc:docMk/>
            <pc:sldMk cId="1862672360" sldId="375"/>
            <ac:spMk id="4" creationId="{9E2ADAE4-A196-29EE-2A55-5A2B39733A9A}"/>
          </ac:spMkLst>
        </pc:spChg>
      </pc:sldChg>
      <pc:sldChg chg="addSp modSp new mod modNotesTx">
        <pc:chgData name="Kevin Dansby" userId="254a5cb9d1bac6db" providerId="LiveId" clId="{13FD04E4-B47F-4234-A4A6-805826B101A9}" dt="2025-08-20T17:57:42.478" v="304"/>
        <pc:sldMkLst>
          <pc:docMk/>
          <pc:sldMk cId="2793147421" sldId="376"/>
        </pc:sldMkLst>
        <pc:spChg chg="mod">
          <ac:chgData name="Kevin Dansby" userId="254a5cb9d1bac6db" providerId="LiveId" clId="{13FD04E4-B47F-4234-A4A6-805826B101A9}" dt="2025-08-20T17:55:19.143" v="298" actId="1076"/>
          <ac:spMkLst>
            <pc:docMk/>
            <pc:sldMk cId="2793147421" sldId="376"/>
            <ac:spMk id="2" creationId="{D074B578-5562-24E2-E547-0249825A8B65}"/>
          </ac:spMkLst>
        </pc:spChg>
        <pc:picChg chg="add mod">
          <ac:chgData name="Kevin Dansby" userId="254a5cb9d1bac6db" providerId="LiveId" clId="{13FD04E4-B47F-4234-A4A6-805826B101A9}" dt="2025-08-20T17:55:42.286" v="303" actId="14100"/>
          <ac:picMkLst>
            <pc:docMk/>
            <pc:sldMk cId="2793147421" sldId="376"/>
            <ac:picMk id="3" creationId="{AB817B9E-DB41-3BEF-98B2-889E1BCC1BDF}"/>
          </ac:picMkLst>
        </pc:picChg>
      </pc:sldChg>
      <pc:sldChg chg="modSp new mod modNotesTx">
        <pc:chgData name="Kevin Dansby" userId="254a5cb9d1bac6db" providerId="LiveId" clId="{13FD04E4-B47F-4234-A4A6-805826B101A9}" dt="2025-08-20T18:00:58.108" v="312"/>
        <pc:sldMkLst>
          <pc:docMk/>
          <pc:sldMk cId="3893613286" sldId="377"/>
        </pc:sldMkLst>
        <pc:spChg chg="mod">
          <ac:chgData name="Kevin Dansby" userId="254a5cb9d1bac6db" providerId="LiveId" clId="{13FD04E4-B47F-4234-A4A6-805826B101A9}" dt="2025-08-20T18:00:42.350" v="311" actId="6549"/>
          <ac:spMkLst>
            <pc:docMk/>
            <pc:sldMk cId="3893613286" sldId="377"/>
            <ac:spMk id="2" creationId="{FAF32B68-3902-BED4-48CE-BE5C809FF998}"/>
          </ac:spMkLst>
        </pc:spChg>
        <pc:spChg chg="mod">
          <ac:chgData name="Kevin Dansby" userId="254a5cb9d1bac6db" providerId="LiveId" clId="{13FD04E4-B47F-4234-A4A6-805826B101A9}" dt="2025-08-20T18:00:40.511" v="310" actId="20578"/>
          <ac:spMkLst>
            <pc:docMk/>
            <pc:sldMk cId="3893613286" sldId="377"/>
            <ac:spMk id="3" creationId="{65BE7E16-1837-D315-F726-497BF87CA8D8}"/>
          </ac:spMkLst>
        </pc:spChg>
      </pc:sldChg>
      <pc:sldChg chg="modSp new mod modNotesTx">
        <pc:chgData name="Kevin Dansby" userId="254a5cb9d1bac6db" providerId="LiveId" clId="{13FD04E4-B47F-4234-A4A6-805826B101A9}" dt="2025-08-20T18:00:07.389" v="308"/>
        <pc:sldMkLst>
          <pc:docMk/>
          <pc:sldMk cId="3919352755" sldId="378"/>
        </pc:sldMkLst>
        <pc:spChg chg="mod">
          <ac:chgData name="Kevin Dansby" userId="254a5cb9d1bac6db" providerId="LiveId" clId="{13FD04E4-B47F-4234-A4A6-805826B101A9}" dt="2025-08-20T17:59:40.017" v="307"/>
          <ac:spMkLst>
            <pc:docMk/>
            <pc:sldMk cId="3919352755" sldId="378"/>
            <ac:spMk id="2" creationId="{B58712F5-83C2-539F-3E0F-ECC118554776}"/>
          </ac:spMkLst>
        </pc:spChg>
      </pc:sldChg>
      <pc:sldChg chg="modSp new mod modNotesTx">
        <pc:chgData name="Kevin Dansby" userId="254a5cb9d1bac6db" providerId="LiveId" clId="{13FD04E4-B47F-4234-A4A6-805826B101A9}" dt="2025-08-20T18:01:42.135" v="315"/>
        <pc:sldMkLst>
          <pc:docMk/>
          <pc:sldMk cId="3436572786" sldId="379"/>
        </pc:sldMkLst>
        <pc:spChg chg="mod">
          <ac:chgData name="Kevin Dansby" userId="254a5cb9d1bac6db" providerId="LiveId" clId="{13FD04E4-B47F-4234-A4A6-805826B101A9}" dt="2025-08-20T18:01:28.113" v="314"/>
          <ac:spMkLst>
            <pc:docMk/>
            <pc:sldMk cId="3436572786" sldId="379"/>
            <ac:spMk id="2" creationId="{6192A5BB-E101-1927-B43D-1CD06941E208}"/>
          </ac:spMkLst>
        </pc:spChg>
      </pc:sldChg>
      <pc:sldChg chg="modSp new mod modNotesTx">
        <pc:chgData name="Kevin Dansby" userId="254a5cb9d1bac6db" providerId="LiveId" clId="{13FD04E4-B47F-4234-A4A6-805826B101A9}" dt="2025-08-20T18:02:24.319" v="321"/>
        <pc:sldMkLst>
          <pc:docMk/>
          <pc:sldMk cId="2054033626" sldId="380"/>
        </pc:sldMkLst>
        <pc:spChg chg="mod">
          <ac:chgData name="Kevin Dansby" userId="254a5cb9d1bac6db" providerId="LiveId" clId="{13FD04E4-B47F-4234-A4A6-805826B101A9}" dt="2025-08-20T18:02:10.850" v="320" actId="6549"/>
          <ac:spMkLst>
            <pc:docMk/>
            <pc:sldMk cId="2054033626" sldId="380"/>
            <ac:spMk id="2" creationId="{56A5D8E0-552E-5B0C-2A4B-0EE128A4BC53}"/>
          </ac:spMkLst>
        </pc:spChg>
        <pc:spChg chg="mod">
          <ac:chgData name="Kevin Dansby" userId="254a5cb9d1bac6db" providerId="LiveId" clId="{13FD04E4-B47F-4234-A4A6-805826B101A9}" dt="2025-08-20T18:02:08.914" v="318" actId="20578"/>
          <ac:spMkLst>
            <pc:docMk/>
            <pc:sldMk cId="2054033626" sldId="380"/>
            <ac:spMk id="3" creationId="{4F103456-4EFC-78CF-E14D-A7051B6F11ED}"/>
          </ac:spMkLst>
        </pc:spChg>
      </pc:sldChg>
      <pc:sldChg chg="modSp new mod modNotesTx">
        <pc:chgData name="Kevin Dansby" userId="254a5cb9d1bac6db" providerId="LiveId" clId="{13FD04E4-B47F-4234-A4A6-805826B101A9}" dt="2025-08-20T18:03:24.525" v="324"/>
        <pc:sldMkLst>
          <pc:docMk/>
          <pc:sldMk cId="4272981854" sldId="381"/>
        </pc:sldMkLst>
        <pc:spChg chg="mod">
          <ac:chgData name="Kevin Dansby" userId="254a5cb9d1bac6db" providerId="LiveId" clId="{13FD04E4-B47F-4234-A4A6-805826B101A9}" dt="2025-08-20T18:03:24.525" v="324"/>
          <ac:spMkLst>
            <pc:docMk/>
            <pc:sldMk cId="4272981854" sldId="381"/>
            <ac:spMk id="2" creationId="{74C9DCEF-A25A-C7B5-F7F5-081FC69DF382}"/>
          </ac:spMkLst>
        </pc:spChg>
      </pc:sldChg>
      <pc:sldChg chg="modSp new mod modNotesTx">
        <pc:chgData name="Kevin Dansby" userId="254a5cb9d1bac6db" providerId="LiveId" clId="{13FD04E4-B47F-4234-A4A6-805826B101A9}" dt="2025-08-20T18:06:25.708" v="329"/>
        <pc:sldMkLst>
          <pc:docMk/>
          <pc:sldMk cId="435880485" sldId="382"/>
        </pc:sldMkLst>
        <pc:spChg chg="mod">
          <ac:chgData name="Kevin Dansby" userId="254a5cb9d1bac6db" providerId="LiveId" clId="{13FD04E4-B47F-4234-A4A6-805826B101A9}" dt="2025-08-20T18:06:14.946" v="328" actId="6549"/>
          <ac:spMkLst>
            <pc:docMk/>
            <pc:sldMk cId="435880485" sldId="382"/>
            <ac:spMk id="2" creationId="{E7808F0A-F5EF-4DE9-5B26-804ED1EDAD67}"/>
          </ac:spMkLst>
        </pc:spChg>
        <pc:spChg chg="mod">
          <ac:chgData name="Kevin Dansby" userId="254a5cb9d1bac6db" providerId="LiveId" clId="{13FD04E4-B47F-4234-A4A6-805826B101A9}" dt="2025-08-20T18:06:12.537" v="327" actId="20578"/>
          <ac:spMkLst>
            <pc:docMk/>
            <pc:sldMk cId="435880485" sldId="382"/>
            <ac:spMk id="3" creationId="{4181AC07-4736-61D8-A117-3D3CD52C728D}"/>
          </ac:spMkLst>
        </pc:spChg>
      </pc:sldChg>
      <pc:sldChg chg="modSp new mod modNotesTx">
        <pc:chgData name="Kevin Dansby" userId="254a5cb9d1bac6db" providerId="LiveId" clId="{13FD04E4-B47F-4234-A4A6-805826B101A9}" dt="2025-08-20T18:07:40.224" v="332"/>
        <pc:sldMkLst>
          <pc:docMk/>
          <pc:sldMk cId="3340532891" sldId="383"/>
        </pc:sldMkLst>
        <pc:spChg chg="mod">
          <ac:chgData name="Kevin Dansby" userId="254a5cb9d1bac6db" providerId="LiveId" clId="{13FD04E4-B47F-4234-A4A6-805826B101A9}" dt="2025-08-20T18:07:17.437" v="331"/>
          <ac:spMkLst>
            <pc:docMk/>
            <pc:sldMk cId="3340532891" sldId="383"/>
            <ac:spMk id="2" creationId="{7F879D39-AD52-93C6-F130-BB641D5B838E}"/>
          </ac:spMkLst>
        </pc:spChg>
      </pc:sldChg>
      <pc:sldChg chg="modSp new mod modNotesTx">
        <pc:chgData name="Kevin Dansby" userId="254a5cb9d1bac6db" providerId="LiveId" clId="{13FD04E4-B47F-4234-A4A6-805826B101A9}" dt="2025-08-20T18:08:50.541" v="340"/>
        <pc:sldMkLst>
          <pc:docMk/>
          <pc:sldMk cId="3552702503" sldId="384"/>
        </pc:sldMkLst>
        <pc:spChg chg="mod">
          <ac:chgData name="Kevin Dansby" userId="254a5cb9d1bac6db" providerId="LiveId" clId="{13FD04E4-B47F-4234-A4A6-805826B101A9}" dt="2025-08-20T18:08:37.273" v="339" actId="6549"/>
          <ac:spMkLst>
            <pc:docMk/>
            <pc:sldMk cId="3552702503" sldId="384"/>
            <ac:spMk id="2" creationId="{3F7A9EE6-EECC-4DA9-E207-144E58CEE15E}"/>
          </ac:spMkLst>
        </pc:spChg>
        <pc:spChg chg="mod">
          <ac:chgData name="Kevin Dansby" userId="254a5cb9d1bac6db" providerId="LiveId" clId="{13FD04E4-B47F-4234-A4A6-805826B101A9}" dt="2025-08-20T18:08:34.652" v="337" actId="27636"/>
          <ac:spMkLst>
            <pc:docMk/>
            <pc:sldMk cId="3552702503" sldId="384"/>
            <ac:spMk id="3" creationId="{18467F3D-B543-B93C-FA93-CD86CC40EE00}"/>
          </ac:spMkLst>
        </pc:spChg>
      </pc:sldChg>
      <pc:sldChg chg="modSp new mod modNotesTx">
        <pc:chgData name="Kevin Dansby" userId="254a5cb9d1bac6db" providerId="LiveId" clId="{13FD04E4-B47F-4234-A4A6-805826B101A9}" dt="2025-08-20T18:09:33.505" v="343"/>
        <pc:sldMkLst>
          <pc:docMk/>
          <pc:sldMk cId="2459949689" sldId="385"/>
        </pc:sldMkLst>
        <pc:spChg chg="mod">
          <ac:chgData name="Kevin Dansby" userId="254a5cb9d1bac6db" providerId="LiveId" clId="{13FD04E4-B47F-4234-A4A6-805826B101A9}" dt="2025-08-20T18:09:33.505" v="343"/>
          <ac:spMkLst>
            <pc:docMk/>
            <pc:sldMk cId="2459949689" sldId="385"/>
            <ac:spMk id="2" creationId="{99BFE391-E826-621B-C9CF-45F97F1E176C}"/>
          </ac:spMkLst>
        </pc:spChg>
      </pc:sldChg>
      <pc:sldChg chg="modSp new mod modNotesTx">
        <pc:chgData name="Kevin Dansby" userId="254a5cb9d1bac6db" providerId="LiveId" clId="{13FD04E4-B47F-4234-A4A6-805826B101A9}" dt="2025-08-20T18:14:24.852" v="361"/>
        <pc:sldMkLst>
          <pc:docMk/>
          <pc:sldMk cId="3143295417" sldId="386"/>
        </pc:sldMkLst>
        <pc:spChg chg="mod">
          <ac:chgData name="Kevin Dansby" userId="254a5cb9d1bac6db" providerId="LiveId" clId="{13FD04E4-B47F-4234-A4A6-805826B101A9}" dt="2025-08-20T18:14:11.746" v="360" actId="6549"/>
          <ac:spMkLst>
            <pc:docMk/>
            <pc:sldMk cId="3143295417" sldId="386"/>
            <ac:spMk id="2" creationId="{DFE37C61-5A24-B257-678A-66560452100C}"/>
          </ac:spMkLst>
        </pc:spChg>
        <pc:spChg chg="mod">
          <ac:chgData name="Kevin Dansby" userId="254a5cb9d1bac6db" providerId="LiveId" clId="{13FD04E4-B47F-4234-A4A6-805826B101A9}" dt="2025-08-20T18:14:08.461" v="359" actId="20578"/>
          <ac:spMkLst>
            <pc:docMk/>
            <pc:sldMk cId="3143295417" sldId="386"/>
            <ac:spMk id="3" creationId="{182F02D3-62F1-27F8-C6A0-CF5C9CA24497}"/>
          </ac:spMkLst>
        </pc:spChg>
      </pc:sldChg>
      <pc:sldChg chg="modSp new mod ord modNotesTx">
        <pc:chgData name="Kevin Dansby" userId="254a5cb9d1bac6db" providerId="LiveId" clId="{13FD04E4-B47F-4234-A4A6-805826B101A9}" dt="2025-08-20T18:11:45.950" v="354"/>
        <pc:sldMkLst>
          <pc:docMk/>
          <pc:sldMk cId="215143923" sldId="387"/>
        </pc:sldMkLst>
        <pc:spChg chg="mod">
          <ac:chgData name="Kevin Dansby" userId="254a5cb9d1bac6db" providerId="LiveId" clId="{13FD04E4-B47F-4234-A4A6-805826B101A9}" dt="2025-08-20T18:10:50.537" v="350" actId="6549"/>
          <ac:spMkLst>
            <pc:docMk/>
            <pc:sldMk cId="215143923" sldId="387"/>
            <ac:spMk id="2" creationId="{A8383BF8-BDDC-785A-742D-BA23E97AA7D8}"/>
          </ac:spMkLst>
        </pc:spChg>
        <pc:spChg chg="mod">
          <ac:chgData name="Kevin Dansby" userId="254a5cb9d1bac6db" providerId="LiveId" clId="{13FD04E4-B47F-4234-A4A6-805826B101A9}" dt="2025-08-20T18:10:55.396" v="353" actId="20577"/>
          <ac:spMkLst>
            <pc:docMk/>
            <pc:sldMk cId="215143923" sldId="387"/>
            <ac:spMk id="3" creationId="{0A63908D-F6DE-8452-1CB9-EEF5EA0F0F6A}"/>
          </ac:spMkLst>
        </pc:spChg>
      </pc:sldChg>
      <pc:sldChg chg="modSp new mod modNotesTx">
        <pc:chgData name="Kevin Dansby" userId="254a5cb9d1bac6db" providerId="LiveId" clId="{13FD04E4-B47F-4234-A4A6-805826B101A9}" dt="2025-08-20T18:12:58.817" v="357"/>
        <pc:sldMkLst>
          <pc:docMk/>
          <pc:sldMk cId="3189351882" sldId="388"/>
        </pc:sldMkLst>
        <pc:spChg chg="mod">
          <ac:chgData name="Kevin Dansby" userId="254a5cb9d1bac6db" providerId="LiveId" clId="{13FD04E4-B47F-4234-A4A6-805826B101A9}" dt="2025-08-20T18:12:58.817" v="357"/>
          <ac:spMkLst>
            <pc:docMk/>
            <pc:sldMk cId="3189351882" sldId="388"/>
            <ac:spMk id="2" creationId="{DA928E05-0511-BB59-E6FF-59846981FD5C}"/>
          </ac:spMkLst>
        </pc:spChg>
      </pc:sldChg>
      <pc:sldChg chg="modSp new mod modNotesTx">
        <pc:chgData name="Kevin Dansby" userId="254a5cb9d1bac6db" providerId="LiveId" clId="{13FD04E4-B47F-4234-A4A6-805826B101A9}" dt="2025-08-20T18:15:11.719" v="366"/>
        <pc:sldMkLst>
          <pc:docMk/>
          <pc:sldMk cId="2013756979" sldId="389"/>
        </pc:sldMkLst>
        <pc:spChg chg="mod">
          <ac:chgData name="Kevin Dansby" userId="254a5cb9d1bac6db" providerId="LiveId" clId="{13FD04E4-B47F-4234-A4A6-805826B101A9}" dt="2025-08-20T18:14:58.186" v="365" actId="6549"/>
          <ac:spMkLst>
            <pc:docMk/>
            <pc:sldMk cId="2013756979" sldId="389"/>
            <ac:spMk id="2" creationId="{3E39FC24-0132-A605-8327-E41A07830581}"/>
          </ac:spMkLst>
        </pc:spChg>
        <pc:spChg chg="mod">
          <ac:chgData name="Kevin Dansby" userId="254a5cb9d1bac6db" providerId="LiveId" clId="{13FD04E4-B47F-4234-A4A6-805826B101A9}" dt="2025-08-20T18:14:56.092" v="364" actId="20578"/>
          <ac:spMkLst>
            <pc:docMk/>
            <pc:sldMk cId="2013756979" sldId="389"/>
            <ac:spMk id="3" creationId="{3A68597F-A8FF-0E2D-CC74-118F0E061776}"/>
          </ac:spMkLst>
        </pc:spChg>
      </pc:sldChg>
      <pc:sldChg chg="modSp new mod modNotesTx">
        <pc:chgData name="Kevin Dansby" userId="254a5cb9d1bac6db" providerId="LiveId" clId="{13FD04E4-B47F-4234-A4A6-805826B101A9}" dt="2025-08-20T18:15:48.740" v="371"/>
        <pc:sldMkLst>
          <pc:docMk/>
          <pc:sldMk cId="2778306241" sldId="390"/>
        </pc:sldMkLst>
        <pc:spChg chg="mod">
          <ac:chgData name="Kevin Dansby" userId="254a5cb9d1bac6db" providerId="LiveId" clId="{13FD04E4-B47F-4234-A4A6-805826B101A9}" dt="2025-08-20T18:15:34.021" v="370" actId="6549"/>
          <ac:spMkLst>
            <pc:docMk/>
            <pc:sldMk cId="2778306241" sldId="390"/>
            <ac:spMk id="2" creationId="{CF9F4D07-A728-0594-928D-20E075691CDF}"/>
          </ac:spMkLst>
        </pc:spChg>
        <pc:spChg chg="mod">
          <ac:chgData name="Kevin Dansby" userId="254a5cb9d1bac6db" providerId="LiveId" clId="{13FD04E4-B47F-4234-A4A6-805826B101A9}" dt="2025-08-20T18:15:31.801" v="369" actId="20578"/>
          <ac:spMkLst>
            <pc:docMk/>
            <pc:sldMk cId="2778306241" sldId="390"/>
            <ac:spMk id="3" creationId="{BD8EC0D4-A2CF-C218-C561-5B52C40884A6}"/>
          </ac:spMkLst>
        </pc:spChg>
      </pc:sldChg>
      <pc:sldChg chg="modSp new mod modNotesTx">
        <pc:chgData name="Kevin Dansby" userId="254a5cb9d1bac6db" providerId="LiveId" clId="{13FD04E4-B47F-4234-A4A6-805826B101A9}" dt="2025-08-20T18:16:42.712" v="374"/>
        <pc:sldMkLst>
          <pc:docMk/>
          <pc:sldMk cId="3810723663" sldId="391"/>
        </pc:sldMkLst>
        <pc:spChg chg="mod">
          <ac:chgData name="Kevin Dansby" userId="254a5cb9d1bac6db" providerId="LiveId" clId="{13FD04E4-B47F-4234-A4A6-805826B101A9}" dt="2025-08-20T18:16:29.570" v="373"/>
          <ac:spMkLst>
            <pc:docMk/>
            <pc:sldMk cId="3810723663" sldId="391"/>
            <ac:spMk id="2" creationId="{D2D7035A-A94F-2A29-D09E-A42F7BC1A4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C2242-D284-428B-BCB5-CC07484721D5}"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9D030-48EB-42B2-A7CF-447287F97D5B}" type="slidenum">
              <a:rPr lang="en-US" smtClean="0"/>
              <a:t>‹#›</a:t>
            </a:fld>
            <a:endParaRPr lang="en-US"/>
          </a:p>
        </p:txBody>
      </p:sp>
    </p:spTree>
    <p:extLst>
      <p:ext uri="{BB962C8B-B14F-4D97-AF65-F5344CB8AC3E}">
        <p14:creationId xmlns:p14="http://schemas.microsoft.com/office/powerpoint/2010/main" val="373866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#4 - Thanksgiving</a:t>
            </a:r>
          </a:p>
          <a:p>
            <a:r>
              <a:rPr lang="en-US" dirty="0"/>
              <a:t>Thanksgiving is the "outflow" type of giving. It is the "I give because I cannot help giving" attitude. This type of giving is a way of saying, "Thank you" to God for all He has done for you. Paul said that his ministry was a reaction to all that God had done for him (I Corinthians 15:10). What Jesus in the gospel has done for you, what the Holy Spirit is doing inside of you, what the church has done for you makes you feel grateful to the point where you are motivated to give back. This type of giving impresses people outside of the church, it is evangelistic giving. It also motivates and leads others in the church to not only give, but be thankful in their giving.</a:t>
            </a:r>
          </a:p>
          <a:p>
            <a:endParaRPr lang="en-US" dirty="0"/>
          </a:p>
          <a:p>
            <a:r>
              <a:rPr lang="en-US" dirty="0"/>
              <a:t>The only weakness with this motivation is that our giving is tied to our thankfulness. If we truly appreciate the Lord, our giving is right. If, on the other hand, we do not see or appreciate the nature of our blessings, our giving then reflects this lack of understanding.</a:t>
            </a:r>
          </a:p>
        </p:txBody>
      </p:sp>
      <p:sp>
        <p:nvSpPr>
          <p:cNvPr id="4" name="Slide Number Placeholder 3"/>
          <p:cNvSpPr>
            <a:spLocks noGrp="1"/>
          </p:cNvSpPr>
          <p:nvPr>
            <p:ph type="sldNum" sz="quarter" idx="5"/>
          </p:nvPr>
        </p:nvSpPr>
        <p:spPr/>
        <p:txBody>
          <a:bodyPr/>
          <a:lstStyle/>
          <a:p>
            <a:fld id="{E05F69E5-E341-4A43-A676-360702601CD7}" type="slidenum">
              <a:rPr lang="en-US" smtClean="0"/>
              <a:t>1</a:t>
            </a:fld>
            <a:endParaRPr lang="en-US"/>
          </a:p>
        </p:txBody>
      </p:sp>
    </p:spTree>
    <p:extLst>
      <p:ext uri="{BB962C8B-B14F-4D97-AF65-F5344CB8AC3E}">
        <p14:creationId xmlns:p14="http://schemas.microsoft.com/office/powerpoint/2010/main" val="385121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downside of this motivation is that many times people do not see or agree with the need and thus will refuse to give. In the end, this type of motivation is not the most effective because it is primarily centered in self, "I will give for something I see or something I can relate to."</a:t>
            </a:r>
          </a:p>
        </p:txBody>
      </p:sp>
      <p:sp>
        <p:nvSpPr>
          <p:cNvPr id="4" name="Slide Number Placeholder 3"/>
          <p:cNvSpPr>
            <a:spLocks noGrp="1"/>
          </p:cNvSpPr>
          <p:nvPr>
            <p:ph type="sldNum" sz="quarter" idx="5"/>
          </p:nvPr>
        </p:nvSpPr>
        <p:spPr/>
        <p:txBody>
          <a:bodyPr/>
          <a:lstStyle/>
          <a:p>
            <a:fld id="{E05F69E5-E341-4A43-A676-360702601CD7}" type="slidenum">
              <a:rPr lang="en-US" smtClean="0"/>
              <a:t>11</a:t>
            </a:fld>
            <a:endParaRPr lang="en-US"/>
          </a:p>
        </p:txBody>
      </p:sp>
    </p:spTree>
    <p:extLst>
      <p:ext uri="{BB962C8B-B14F-4D97-AF65-F5344CB8AC3E}">
        <p14:creationId xmlns:p14="http://schemas.microsoft.com/office/powerpoint/2010/main" val="192427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responsible motivation is better than the guilt motivation but again, it limits the amount of giving and the true rewards that come from properly motivated giving which is joy and satisfaction. Actually, the responsibility motivation may lead to pride and complacency because the thinking eventually becomes, "Well, I have done my part, no need to do more."</a:t>
            </a:r>
          </a:p>
        </p:txBody>
      </p:sp>
      <p:sp>
        <p:nvSpPr>
          <p:cNvPr id="4" name="Slide Number Placeholder 3"/>
          <p:cNvSpPr>
            <a:spLocks noGrp="1"/>
          </p:cNvSpPr>
          <p:nvPr>
            <p:ph type="sldNum" sz="quarter" idx="5"/>
          </p:nvPr>
        </p:nvSpPr>
        <p:spPr/>
        <p:txBody>
          <a:bodyPr/>
          <a:lstStyle/>
          <a:p>
            <a:fld id="{E05F69E5-E341-4A43-A676-360702601CD7}" type="slidenum">
              <a:rPr lang="en-US" smtClean="0"/>
              <a:t>12</a:t>
            </a:fld>
            <a:endParaRPr lang="en-US"/>
          </a:p>
        </p:txBody>
      </p:sp>
    </p:spTree>
    <p:extLst>
      <p:ext uri="{BB962C8B-B14F-4D97-AF65-F5344CB8AC3E}">
        <p14:creationId xmlns:p14="http://schemas.microsoft.com/office/powerpoint/2010/main" val="2976489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r>
              <a:rPr lang="en-US" dirty="0"/>
              <a:t>If you are willing for the teaching you have just read to have a true spiritual impact on your life today, here are some specific things you can do in order to turn it from being a set of ideas to believe and approve of to becoming a plan for personal transformation:</a:t>
            </a:r>
          </a:p>
          <a:p>
            <a:endParaRPr lang="en-US" dirty="0"/>
          </a:p>
          <a:p>
            <a:r>
              <a:rPr lang="en-US" dirty="0"/>
              <a:t>Determine what your giving motivation has been.</a:t>
            </a:r>
          </a:p>
          <a:p>
            <a:r>
              <a:rPr lang="en-US" dirty="0"/>
              <a:t>Choose a motivational goal and ask God to lead you to it using whatever method that will succeed.</a:t>
            </a:r>
          </a:p>
          <a:p>
            <a:r>
              <a:rPr lang="en-US" dirty="0"/>
              <a:t>Finish reading this book on Successful Stewardship with the view that you will become a better steward of the wealth God has provided for your management.</a:t>
            </a:r>
          </a:p>
        </p:txBody>
      </p:sp>
      <p:sp>
        <p:nvSpPr>
          <p:cNvPr id="4" name="Slide Number Placeholder 3"/>
          <p:cNvSpPr>
            <a:spLocks noGrp="1"/>
          </p:cNvSpPr>
          <p:nvPr>
            <p:ph type="sldNum" sz="quarter" idx="5"/>
          </p:nvPr>
        </p:nvSpPr>
        <p:spPr/>
        <p:txBody>
          <a:bodyPr/>
          <a:lstStyle/>
          <a:p>
            <a:fld id="{E05F69E5-E341-4A43-A676-360702601CD7}" type="slidenum">
              <a:rPr lang="en-US" smtClean="0"/>
              <a:t>13</a:t>
            </a:fld>
            <a:endParaRPr lang="en-US"/>
          </a:p>
        </p:txBody>
      </p:sp>
    </p:spTree>
    <p:extLst>
      <p:ext uri="{BB962C8B-B14F-4D97-AF65-F5344CB8AC3E}">
        <p14:creationId xmlns:p14="http://schemas.microsoft.com/office/powerpoint/2010/main" val="5181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r>
              <a:rPr lang="en-US" dirty="0"/>
              <a:t>If you are willing for the teaching you have just read to have a true spiritual impact on your life today, here are some specific things you can do in order to turn it from being a set of ideas to believe and approve of to becoming a plan for personal transformation:</a:t>
            </a:r>
          </a:p>
          <a:p>
            <a:endParaRPr lang="en-US" dirty="0"/>
          </a:p>
          <a:p>
            <a:r>
              <a:rPr lang="en-US" dirty="0"/>
              <a:t>Determine what your giving motivation has been.</a:t>
            </a:r>
          </a:p>
          <a:p>
            <a:r>
              <a:rPr lang="en-US" dirty="0"/>
              <a:t>Choose a motivational goal and ask God to lead you to it using whatever method that will succeed.</a:t>
            </a:r>
          </a:p>
          <a:p>
            <a:r>
              <a:rPr lang="en-US" dirty="0"/>
              <a:t>Finish reading this book on Successful Stewardship with the view that you will become a better steward of the wealth God has provided for your management.</a:t>
            </a:r>
          </a:p>
        </p:txBody>
      </p:sp>
      <p:sp>
        <p:nvSpPr>
          <p:cNvPr id="4" name="Slide Number Placeholder 3"/>
          <p:cNvSpPr>
            <a:spLocks noGrp="1"/>
          </p:cNvSpPr>
          <p:nvPr>
            <p:ph type="sldNum" sz="quarter" idx="5"/>
          </p:nvPr>
        </p:nvSpPr>
        <p:spPr/>
        <p:txBody>
          <a:bodyPr/>
          <a:lstStyle/>
          <a:p>
            <a:fld id="{E05F69E5-E341-4A43-A676-360702601CD7}" type="slidenum">
              <a:rPr lang="en-US" smtClean="0"/>
              <a:t>14</a:t>
            </a:fld>
            <a:endParaRPr lang="en-US"/>
          </a:p>
        </p:txBody>
      </p:sp>
    </p:spTree>
    <p:extLst>
      <p:ext uri="{BB962C8B-B14F-4D97-AF65-F5344CB8AC3E}">
        <p14:creationId xmlns:p14="http://schemas.microsoft.com/office/powerpoint/2010/main" val="69208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r>
              <a:rPr lang="en-US" dirty="0"/>
              <a:t>If you are willing for the teaching you have just read to have a true spiritual impact on your life today, here are some specific things you can do in order to turn it from being a set of ideas to believe and approve of to becoming a plan for personal transformation:</a:t>
            </a:r>
          </a:p>
          <a:p>
            <a:endParaRPr lang="en-US" dirty="0"/>
          </a:p>
          <a:p>
            <a:r>
              <a:rPr lang="en-US" dirty="0"/>
              <a:t>Determine what your giving motivation has been.</a:t>
            </a:r>
          </a:p>
          <a:p>
            <a:r>
              <a:rPr lang="en-US" dirty="0"/>
              <a:t>Choose a motivational goal and ask God to lead you to it using whatever method that will succeed.</a:t>
            </a:r>
          </a:p>
          <a:p>
            <a:r>
              <a:rPr lang="en-US" dirty="0"/>
              <a:t>Finish reading this book on Successful Stewardship with the view that you will become a better steward of the wealth God has provided for your management.</a:t>
            </a:r>
          </a:p>
        </p:txBody>
      </p:sp>
      <p:sp>
        <p:nvSpPr>
          <p:cNvPr id="4" name="Slide Number Placeholder 3"/>
          <p:cNvSpPr>
            <a:spLocks noGrp="1"/>
          </p:cNvSpPr>
          <p:nvPr>
            <p:ph type="sldNum" sz="quarter" idx="5"/>
          </p:nvPr>
        </p:nvSpPr>
        <p:spPr/>
        <p:txBody>
          <a:bodyPr/>
          <a:lstStyle/>
          <a:p>
            <a:fld id="{E05F69E5-E341-4A43-A676-360702601CD7}" type="slidenum">
              <a:rPr lang="en-US" smtClean="0"/>
              <a:t>15</a:t>
            </a:fld>
            <a:endParaRPr lang="en-US"/>
          </a:p>
        </p:txBody>
      </p:sp>
    </p:spTree>
    <p:extLst>
      <p:ext uri="{BB962C8B-B14F-4D97-AF65-F5344CB8AC3E}">
        <p14:creationId xmlns:p14="http://schemas.microsoft.com/office/powerpoint/2010/main" val="16277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The term "tithe" is derived from the Old English word "</a:t>
            </a:r>
            <a:r>
              <a:rPr lang="en-US" dirty="0" err="1"/>
              <a:t>teogotha</a:t>
            </a:r>
            <a:r>
              <a:rPr lang="en-US" dirty="0"/>
              <a:t>," meaning "tenth." In biblical terms, tithing refers to the practice of giving 10% of one's income or resources to support the church or religious community. </a:t>
            </a:r>
          </a:p>
          <a:p>
            <a:endParaRPr lang="en-US" dirty="0"/>
          </a:p>
          <a:p>
            <a:r>
              <a:rPr lang="en-US" dirty="0"/>
              <a:t>Tithing has a rich history, seen throughout both the Old and New Testaments.</a:t>
            </a:r>
          </a:p>
        </p:txBody>
      </p:sp>
      <p:sp>
        <p:nvSpPr>
          <p:cNvPr id="4" name="Slide Number Placeholder 3"/>
          <p:cNvSpPr>
            <a:spLocks noGrp="1"/>
          </p:cNvSpPr>
          <p:nvPr>
            <p:ph type="sldNum" sz="quarter" idx="5"/>
          </p:nvPr>
        </p:nvSpPr>
        <p:spPr/>
        <p:txBody>
          <a:bodyPr/>
          <a:lstStyle/>
          <a:p>
            <a:fld id="{C4B9D030-48EB-42B2-A7CF-447287F97D5B}" type="slidenum">
              <a:rPr lang="en-US" smtClean="0"/>
              <a:t>17</a:t>
            </a:fld>
            <a:endParaRPr lang="en-US"/>
          </a:p>
        </p:txBody>
      </p:sp>
    </p:spTree>
    <p:extLst>
      <p:ext uri="{BB962C8B-B14F-4D97-AF65-F5344CB8AC3E}">
        <p14:creationId xmlns:p14="http://schemas.microsoft.com/office/powerpoint/2010/main" val="21290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Testament tells us God’s people followed the law of tithing. To accomplish this commandment, Church members give one-tenth of their income to the Lord through His Church. These funds are used to grow the Church and promote the truth of the Lord throughout the world.</a:t>
            </a:r>
          </a:p>
        </p:txBody>
      </p:sp>
      <p:sp>
        <p:nvSpPr>
          <p:cNvPr id="4" name="Slide Number Placeholder 3"/>
          <p:cNvSpPr>
            <a:spLocks noGrp="1"/>
          </p:cNvSpPr>
          <p:nvPr>
            <p:ph type="sldNum" sz="quarter" idx="5"/>
          </p:nvPr>
        </p:nvSpPr>
        <p:spPr/>
        <p:txBody>
          <a:bodyPr/>
          <a:lstStyle/>
          <a:p>
            <a:fld id="{C4B9D030-48EB-42B2-A7CF-447287F97D5B}" type="slidenum">
              <a:rPr lang="en-US" smtClean="0"/>
              <a:t>20</a:t>
            </a:fld>
            <a:endParaRPr lang="en-US"/>
          </a:p>
        </p:txBody>
      </p:sp>
    </p:spTree>
    <p:extLst>
      <p:ext uri="{BB962C8B-B14F-4D97-AF65-F5344CB8AC3E}">
        <p14:creationId xmlns:p14="http://schemas.microsoft.com/office/powerpoint/2010/main" val="16979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22</a:t>
            </a:fld>
            <a:endParaRPr lang="en-US"/>
          </a:p>
        </p:txBody>
      </p:sp>
    </p:spTree>
    <p:extLst>
      <p:ext uri="{BB962C8B-B14F-4D97-AF65-F5344CB8AC3E}">
        <p14:creationId xmlns:p14="http://schemas.microsoft.com/office/powerpoint/2010/main" val="114695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Gen 14:18</a:t>
            </a:r>
          </a:p>
          <a:p>
            <a:r>
              <a:rPr lang="en-US" dirty="0"/>
              <a:t>(Christian Standard Bible)</a:t>
            </a:r>
          </a:p>
          <a:p>
            <a:endParaRPr lang="en-US" dirty="0"/>
          </a:p>
          <a:p>
            <a:r>
              <a:rPr lang="en-US" dirty="0"/>
              <a:t>king</a:t>
            </a:r>
          </a:p>
          <a:p>
            <a:r>
              <a:rPr lang="en-US" dirty="0"/>
              <a:t>Ps 76:2 — His tent is in Salem, his dwelling place in Zion. </a:t>
            </a:r>
          </a:p>
          <a:p>
            <a:endParaRPr lang="en-US" dirty="0"/>
          </a:p>
          <a:p>
            <a:r>
              <a:rPr lang="en-US" dirty="0"/>
              <a:t>Heb 7:1 — For this Melchizedek, king of Salem, priest of God Most High, met Abraham and blessed him as he returned from defeating the kings, </a:t>
            </a:r>
          </a:p>
          <a:p>
            <a:endParaRPr lang="en-US" dirty="0"/>
          </a:p>
          <a:p>
            <a:r>
              <a:rPr lang="en-US" dirty="0"/>
              <a:t>Heb 7:2 — and Abraham gave him a tenth of everything. First, his name means king of righteousness, then also, king of Salem, meaning king of peace. </a:t>
            </a:r>
          </a:p>
          <a:p>
            <a:endParaRPr lang="en-US" dirty="0"/>
          </a:p>
          <a:p>
            <a:r>
              <a:rPr lang="en-US" dirty="0"/>
              <a:t>bread</a:t>
            </a:r>
          </a:p>
          <a:p>
            <a:r>
              <a:rPr lang="en-US" dirty="0"/>
              <a:t>Mt 26:26-29 — As they were eating, Jesus took bread, blessed and broke it, gave it to the disciples, and said, "Take and eat it; this is my body." 27 Then he took a cup, and after giving thanks, he gave it to them and said, "Drink from it, all of you. 28 For this is my blood of the covenant, which is poured out for many for the forgiveness of sins. 29 But I tell you, I will not drink from this fruit of the vine from now on until that day when I drink it new with you in my Father's kingdom." </a:t>
            </a:r>
          </a:p>
          <a:p>
            <a:endParaRPr lang="en-US" dirty="0"/>
          </a:p>
          <a:p>
            <a:r>
              <a:rPr lang="en-US" dirty="0"/>
              <a:t>Gal 6:10 — Therefore, as we have opportunity, let us work for the good of all, especially for those who belong to the household of faith. </a:t>
            </a:r>
          </a:p>
          <a:p>
            <a:endParaRPr lang="en-US" dirty="0"/>
          </a:p>
          <a:p>
            <a:r>
              <a:rPr lang="en-US" dirty="0"/>
              <a:t>the priest</a:t>
            </a:r>
          </a:p>
          <a:p>
            <a:r>
              <a:rPr lang="en-US" dirty="0"/>
              <a:t>Ps 110:4 — The LORD has sworn an oath and will not take it back: "You are a priest forever according to the pattern of Melchizedek." </a:t>
            </a:r>
          </a:p>
          <a:p>
            <a:endParaRPr lang="en-US" dirty="0"/>
          </a:p>
          <a:p>
            <a:r>
              <a:rPr lang="en-US" dirty="0"/>
              <a:t>Heb 5:6 — also says in another place, You are a priest forever according to the order of Melchizedek. </a:t>
            </a:r>
          </a:p>
          <a:p>
            <a:endParaRPr lang="en-US" dirty="0"/>
          </a:p>
          <a:p>
            <a:r>
              <a:rPr lang="en-US" dirty="0"/>
              <a:t>Heb 5:10 — and he was declared by God a high priest according to the order of Melchizedek. </a:t>
            </a:r>
          </a:p>
          <a:p>
            <a:endParaRPr lang="en-US" dirty="0"/>
          </a:p>
          <a:p>
            <a:r>
              <a:rPr lang="en-US" dirty="0"/>
              <a:t>Heb 6:20 — Jesus has entered there on our behalf as a forerunner, because he has become a high priest forever according to the order of Melchizedek. </a:t>
            </a:r>
          </a:p>
          <a:p>
            <a:endParaRPr lang="en-US" dirty="0"/>
          </a:p>
          <a:p>
            <a:r>
              <a:rPr lang="en-US" dirty="0"/>
              <a:t>Heb 7:1 — For this Melchizedek, king of Salem, priest of God Most High, met Abraham and blessed him as he returned from defeating the kings, </a:t>
            </a:r>
          </a:p>
          <a:p>
            <a:endParaRPr lang="en-US" dirty="0"/>
          </a:p>
          <a:p>
            <a:r>
              <a:rPr lang="en-US" dirty="0"/>
              <a:t>Heb 7:3 — Without father, mother, or genealogy, having neither beginning of days nor end of life, but resembling the Son of God, he remains a priest forever. </a:t>
            </a:r>
          </a:p>
          <a:p>
            <a:endParaRPr lang="en-US" dirty="0"/>
          </a:p>
          <a:p>
            <a:r>
              <a:rPr lang="en-US" dirty="0"/>
              <a:t>Heb 7:10-22 — for he was still within his ancestor when Melchizedek met him. 11 Now if perfection came through the Levitical priesthood (for on the basis of it the people received the law), what further need was there for another priest to appear, said to be according to the order of Melchizedek and not according to the order of Aaron? 12 For when there is a change of the priesthood, there must be a change of law as well. 13 For the one these things are spoken about belonged to a different tribe. No one from it has served at the altar. 14 Now it is evident that our Lord came from Judah, and Moses said nothing about that tribe concerning priests. 15 And this becomes clearer if another priest like Melchizedek appears, 16 who did not become a priest based on a legal regulation about physical descent but based on the power of an indestructible life. 17 For it has been testified: You are a priest forever according to the order of Melchizedek. 18 So the previous command is annulled because it was weak and unprofitable 19 (for the law perfected nothing), but a better hope is introduced, through which we draw near to God. 20 None of this happened without an oath. For others became priests without an oath, 21 but he became a priest with an oath made by the one who said to him: The Lord has sworn and will not change his mind, "You are a priest forever." 22 Because of this oath, Jesus has also become the guarantee of a better covenant. </a:t>
            </a:r>
          </a:p>
          <a:p>
            <a:endParaRPr lang="en-US" dirty="0"/>
          </a:p>
          <a:p>
            <a:r>
              <a:rPr lang="en-US" dirty="0"/>
              <a:t>the most</a:t>
            </a:r>
          </a:p>
          <a:p>
            <a:r>
              <a:rPr lang="en-US" dirty="0"/>
              <a:t>Ru 3:10 — Then he said, "May the LORD bless you, my daughter. You have shown more kindness now than before, because you have not pursued younger men, whether rich or poor. </a:t>
            </a:r>
          </a:p>
          <a:p>
            <a:endParaRPr lang="en-US" dirty="0"/>
          </a:p>
          <a:p>
            <a:r>
              <a:rPr lang="en-US" dirty="0"/>
              <a:t>2Sa 2:5 — David sent messengers to the men of Jabesh-</a:t>
            </a:r>
            <a:r>
              <a:rPr lang="en-US" dirty="0" err="1"/>
              <a:t>gilead</a:t>
            </a:r>
            <a:r>
              <a:rPr lang="en-US" dirty="0"/>
              <a:t> and said to them, "The LORD bless you, because you have shown this kindness to Saul your lord when you buried him. </a:t>
            </a:r>
          </a:p>
          <a:p>
            <a:endParaRPr lang="en-US" dirty="0"/>
          </a:p>
          <a:p>
            <a:r>
              <a:rPr lang="en-US" dirty="0"/>
              <a:t>Ps 7:17 — I will thank the LORD for his righteousness; I will sing about the name of the LORD Most High. </a:t>
            </a:r>
          </a:p>
          <a:p>
            <a:endParaRPr lang="en-US" dirty="0"/>
          </a:p>
          <a:p>
            <a:r>
              <a:rPr lang="en-US" dirty="0"/>
              <a:t>Ps 50:14 — Sacrifice a thank offering to God, and pay your vows to the Most High. </a:t>
            </a:r>
          </a:p>
          <a:p>
            <a:endParaRPr lang="en-US" dirty="0"/>
          </a:p>
          <a:p>
            <a:r>
              <a:rPr lang="en-US" dirty="0"/>
              <a:t>Ps 57:2 — I call to God Most High, to God who fulfills his purpose for me. </a:t>
            </a:r>
          </a:p>
          <a:p>
            <a:endParaRPr lang="en-US" dirty="0"/>
          </a:p>
          <a:p>
            <a:r>
              <a:rPr lang="en-US" dirty="0"/>
              <a:t>Mic 6:6 — What should I bring before the LORD when I come to bow before God on high? Should I come before him with burnt offerings, with year-old calves? </a:t>
            </a:r>
          </a:p>
          <a:p>
            <a:endParaRPr lang="en-US" dirty="0"/>
          </a:p>
          <a:p>
            <a:r>
              <a:rPr lang="en-US" dirty="0"/>
              <a:t>Ac 7:48 — but the Most High does not dwell in sanctuaries made with hands, as the prophet says: </a:t>
            </a:r>
          </a:p>
          <a:p>
            <a:endParaRPr lang="en-US" dirty="0"/>
          </a:p>
          <a:p>
            <a:r>
              <a:rPr lang="en-US" dirty="0"/>
              <a:t>Ac 16:17 — As she followed Paul and us she cried out, "These men, who are proclaiming to you the way of salvation, are the servants of the Most High God."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23</a:t>
            </a:fld>
            <a:endParaRPr lang="en-US"/>
          </a:p>
        </p:txBody>
      </p:sp>
    </p:spTree>
    <p:extLst>
      <p:ext uri="{BB962C8B-B14F-4D97-AF65-F5344CB8AC3E}">
        <p14:creationId xmlns:p14="http://schemas.microsoft.com/office/powerpoint/2010/main" val="51899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Gen 14:19</a:t>
            </a:r>
          </a:p>
          <a:p>
            <a:r>
              <a:rPr lang="en-US" dirty="0"/>
              <a:t>(Christian Standard Bible)</a:t>
            </a:r>
          </a:p>
          <a:p>
            <a:endParaRPr lang="en-US" dirty="0"/>
          </a:p>
          <a:p>
            <a:r>
              <a:rPr lang="en-US" dirty="0"/>
              <a:t>he blessed</a:t>
            </a:r>
          </a:p>
          <a:p>
            <a:r>
              <a:rPr lang="en-US" dirty="0"/>
              <a:t>Ge 27:4 — Then make me a delicious meal that I love and bring it to me to eat, so that I can bless you before I die." </a:t>
            </a:r>
          </a:p>
          <a:p>
            <a:endParaRPr lang="en-US" dirty="0"/>
          </a:p>
          <a:p>
            <a:r>
              <a:rPr lang="en-US" dirty="0"/>
              <a:t>Ge 27:25-29 — Then he said, "Bring it closer to me, and let me eat some of my son's game so that I can bless you." Jacob brought it closer to him, and he ate; he brought him wine, and he drank. 26 Then his father Isaac said to him, "Please come closer and kiss me, my son." 27 So he came closer and kissed him. When Isaac smelled his clothes, he blessed him and said: Ah, the smell of my son is like the smell of a field that the LORD has blessed. 28 May God give to you — from the dew of the sky and from the richness of the land — an abundance of grain and new wine. 29 May peoples serve you and nations bow in worship to you. Be master over your relatives; may your mother's sons bow in worship to you. Those who curse you will be cursed, and those who bless you will be blessed. </a:t>
            </a:r>
          </a:p>
          <a:p>
            <a:endParaRPr lang="en-US" dirty="0"/>
          </a:p>
          <a:p>
            <a:r>
              <a:rPr lang="en-US" dirty="0"/>
              <a:t>Ge 47:7 — Joseph then brought his father Jacob and presented him to Pharaoh, and Jacob blessed Pharaoh. </a:t>
            </a:r>
          </a:p>
          <a:p>
            <a:endParaRPr lang="en-US" dirty="0"/>
          </a:p>
          <a:p>
            <a:r>
              <a:rPr lang="en-US" dirty="0"/>
              <a:t>Ge 47:10 — So Jacob blessed Pharaoh and departed from Pharaoh's presence. </a:t>
            </a:r>
          </a:p>
          <a:p>
            <a:endParaRPr lang="en-US" dirty="0"/>
          </a:p>
          <a:p>
            <a:r>
              <a:rPr lang="en-US" dirty="0"/>
              <a:t>Ge 48:9-16 — And Joseph said to his father, "They are my sons God has given me here." So Israel said, "Bring them to me and I will bless them." 10 Now his eyesight was poor because of old age; he could hardly see. Joseph brought them to him, and he kissed and embraced them. 11 Israel said to Joseph, "I never expected to see your face again, but now God has even let me see your offspring." 12 Then Joseph took them from his father's knees and bowed with his face to the ground. 13 Then Joseph took them both ​— ​with his right hand Ephraim toward Israel's left, and with his left hand Manasseh toward Israel's right ​— ​and brought them to Israel. 14 But Israel stretched out his right hand and put it on the head of Ephraim, the younger, and crossing his hands, put his left on Manasseh's head, although Manasseh was the firstborn. 15 Then he blessed Joseph and said: The God before whom my fathers Abraham and Isaac walked, the God who has been my shepherd all my life to this day, 16 the angel who has redeemed me from all harm — may he bless these boys. And may they be called by my name and the names of my fathers Abraham and Isaac, and may they grow to be numerous within the land. </a:t>
            </a:r>
          </a:p>
          <a:p>
            <a:endParaRPr lang="en-US" dirty="0"/>
          </a:p>
          <a:p>
            <a:r>
              <a:rPr lang="en-US" dirty="0"/>
              <a:t>Ge 49:28 — These are the tribes of Israel, twelve in all, and this is what their father said to them. He blessed them, and he blessed each one with a suitable blessing. </a:t>
            </a:r>
          </a:p>
          <a:p>
            <a:endParaRPr lang="en-US" dirty="0"/>
          </a:p>
          <a:p>
            <a:r>
              <a:rPr lang="en-US" dirty="0"/>
              <a:t>Nu 6:23-27 — "Tell Aaron and his sons, 'This is how you are to bless the Israelites. You should say to them, 24 "May the LORD bless you and protect you; 25 may the LORD make his face shine on you and be gracious to you; 26 may the LORD look with favor on you and give you peace." ' 27 In this way they will pronounce my name over the Israelites, and I will bless them." </a:t>
            </a:r>
          </a:p>
          <a:p>
            <a:endParaRPr lang="en-US" dirty="0"/>
          </a:p>
          <a:p>
            <a:r>
              <a:rPr lang="en-US" dirty="0"/>
              <a:t>Mk 10:16 — After taking them in his arms, he laid his hands on them and blessed them. </a:t>
            </a:r>
          </a:p>
          <a:p>
            <a:endParaRPr lang="en-US" dirty="0"/>
          </a:p>
          <a:p>
            <a:r>
              <a:rPr lang="en-US" dirty="0"/>
              <a:t>Heb 7:6 — But one without this lineage collected a tenth from Abraham and blessed the one who had the promises. </a:t>
            </a:r>
          </a:p>
          <a:p>
            <a:endParaRPr lang="en-US" dirty="0"/>
          </a:p>
          <a:p>
            <a:r>
              <a:rPr lang="en-US" dirty="0"/>
              <a:t>Heb 7:7 — Without a doubt, the inferior is blessed by the superior. </a:t>
            </a:r>
          </a:p>
          <a:p>
            <a:endParaRPr lang="en-US" dirty="0"/>
          </a:p>
          <a:p>
            <a:r>
              <a:rPr lang="en-US" dirty="0"/>
              <a:t>Blessed be</a:t>
            </a:r>
          </a:p>
          <a:p>
            <a:r>
              <a:rPr lang="en-US" dirty="0"/>
              <a:t>Ru 3:10 — Then he said, "May the LORD bless you, my daughter. You have shown more kindness now than before, because you have not pursued younger men, whether rich or poor. </a:t>
            </a:r>
          </a:p>
          <a:p>
            <a:endParaRPr lang="en-US" dirty="0"/>
          </a:p>
          <a:p>
            <a:r>
              <a:rPr lang="en-US" dirty="0"/>
              <a:t>2Sa 2:5 — David sent messengers to the men of Jabesh-</a:t>
            </a:r>
            <a:r>
              <a:rPr lang="en-US" dirty="0" err="1"/>
              <a:t>gilead</a:t>
            </a:r>
            <a:r>
              <a:rPr lang="en-US" dirty="0"/>
              <a:t> and said to them, "The LORD bless you, because you have shown this kindness to Saul your lord when you buried him. </a:t>
            </a:r>
          </a:p>
          <a:p>
            <a:endParaRPr lang="en-US" dirty="0"/>
          </a:p>
          <a:p>
            <a:r>
              <a:rPr lang="en-US" dirty="0"/>
              <a:t>Eph 1:3 — Blessed is the God and Father of our Lord Jesus Christ, who has blessed us with every spiritual blessing in the heavens in Christ. </a:t>
            </a:r>
          </a:p>
          <a:p>
            <a:endParaRPr lang="en-US" dirty="0"/>
          </a:p>
          <a:p>
            <a:r>
              <a:rPr lang="en-US" dirty="0"/>
              <a:t>Eph 1:6 — to the praise of his glorious grace that he lavished on us in the Beloved One. </a:t>
            </a:r>
          </a:p>
          <a:p>
            <a:endParaRPr lang="en-US" dirty="0"/>
          </a:p>
          <a:p>
            <a:r>
              <a:rPr lang="en-US" dirty="0"/>
              <a:t>high</a:t>
            </a:r>
          </a:p>
          <a:p>
            <a:r>
              <a:rPr lang="en-US" dirty="0"/>
              <a:t>Mic 6:6 — What should I bring before the LORD when I come to bow before God on high? Should I come before him with burnt offerings, with year-old calves? </a:t>
            </a:r>
          </a:p>
          <a:p>
            <a:endParaRPr lang="en-US" dirty="0"/>
          </a:p>
          <a:p>
            <a:r>
              <a:rPr lang="en-US" dirty="0"/>
              <a:t>Ac 16:17 — As she followed Paul and us she cried out, "These men, who are proclaiming to you the way of salvation, are the servants of the Most High God." </a:t>
            </a:r>
          </a:p>
          <a:p>
            <a:endParaRPr lang="en-US" dirty="0"/>
          </a:p>
          <a:p>
            <a:r>
              <a:rPr lang="en-US" dirty="0"/>
              <a:t>possessor</a:t>
            </a:r>
          </a:p>
          <a:p>
            <a:r>
              <a:rPr lang="en-US" dirty="0"/>
              <a:t>Ge 14:22 — But Abram said to the king of Sodom, "I have raised my hand in an oath to the LORD, God Most High, Creator of heaven and earth, </a:t>
            </a:r>
          </a:p>
          <a:p>
            <a:endParaRPr lang="en-US" dirty="0"/>
          </a:p>
          <a:p>
            <a:r>
              <a:rPr lang="en-US" dirty="0"/>
              <a:t>Ps 24:1 — The earth and everything in it, the world and its inhabitants, belong to the LORD; </a:t>
            </a:r>
          </a:p>
          <a:p>
            <a:endParaRPr lang="en-US" dirty="0"/>
          </a:p>
          <a:p>
            <a:r>
              <a:rPr lang="en-US" dirty="0"/>
              <a:t>Ps 50:10 — for every animal of the forest is mine, the cattle on a thousand hills. </a:t>
            </a:r>
          </a:p>
          <a:p>
            <a:endParaRPr lang="en-US" dirty="0"/>
          </a:p>
          <a:p>
            <a:r>
              <a:rPr lang="en-US" dirty="0"/>
              <a:t>Ps 115:16 — The heavens are the LORD's, but the earth he has given to the human race. </a:t>
            </a:r>
          </a:p>
          <a:p>
            <a:endParaRPr lang="en-US" dirty="0"/>
          </a:p>
          <a:p>
            <a:r>
              <a:rPr lang="en-US" dirty="0"/>
              <a:t>Mt 11:25 — At that time Jesus said, "I praise you, Father, Lord of heaven and earth, because you have hidden these things from the wise and intelligent and revealed them to infants. </a:t>
            </a:r>
          </a:p>
          <a:p>
            <a:endParaRPr lang="en-US" dirty="0"/>
          </a:p>
          <a:p>
            <a:r>
              <a:rPr lang="en-US" dirty="0"/>
              <a:t>Lk 10:21 — At that time he rejoiced in the Holy Spirit and said, "I praise you, Father, Lord of heaven and earth, because you have hidden these things from the wise and intelligent and revealed them to infants. Yes, Father, because this was your good pleasure.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24</a:t>
            </a:fld>
            <a:endParaRPr lang="en-US"/>
          </a:p>
        </p:txBody>
      </p:sp>
    </p:spTree>
    <p:extLst>
      <p:ext uri="{BB962C8B-B14F-4D97-AF65-F5344CB8AC3E}">
        <p14:creationId xmlns:p14="http://schemas.microsoft.com/office/powerpoint/2010/main" val="131185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- 1 Cor 15:10</a:t>
            </a:r>
          </a:p>
          <a:p>
            <a:r>
              <a:rPr lang="en-US" dirty="0"/>
              <a:t>(Christian Standard Bible)</a:t>
            </a:r>
          </a:p>
          <a:p>
            <a:endParaRPr lang="en-US" dirty="0"/>
          </a:p>
          <a:p>
            <a:r>
              <a:rPr lang="en-US" dirty="0"/>
              <a:t>by</a:t>
            </a:r>
          </a:p>
          <a:p>
            <a:r>
              <a:rPr lang="en-US" dirty="0"/>
              <a:t>1Co 4:7 — For who makes you so superior? What do you have that you didn't receive? If, in fact, you did receive it, why do you boast as if you hadn't received it? </a:t>
            </a:r>
          </a:p>
          <a:p>
            <a:endParaRPr lang="en-US" dirty="0"/>
          </a:p>
          <a:p>
            <a:r>
              <a:rPr lang="en-US" dirty="0"/>
              <a:t>Ro 11:1 — I ask, then, has God rejected his people? Absolutely not! For I too am an Israelite, a descendant of Abraham, from the tribe of Benjamin. </a:t>
            </a:r>
          </a:p>
          <a:p>
            <a:endParaRPr lang="en-US" dirty="0"/>
          </a:p>
          <a:p>
            <a:r>
              <a:rPr lang="en-US" dirty="0"/>
              <a:t>Ro 11:5 — In the same way, then, there is also at the present time a remnant chosen by grace. </a:t>
            </a:r>
          </a:p>
          <a:p>
            <a:endParaRPr lang="en-US" dirty="0"/>
          </a:p>
          <a:p>
            <a:r>
              <a:rPr lang="en-US" dirty="0"/>
              <a:t>Ro 11:6 — Now if by grace, then it is not by works; otherwise grace ceases to be grace. </a:t>
            </a:r>
          </a:p>
          <a:p>
            <a:endParaRPr lang="en-US" dirty="0"/>
          </a:p>
          <a:p>
            <a:r>
              <a:rPr lang="en-US" dirty="0"/>
              <a:t>Eph 2:7 — so that in the coming ages he might display the immeasurable riches of his grace through his kindness to us in Christ Jesus. </a:t>
            </a:r>
          </a:p>
          <a:p>
            <a:endParaRPr lang="en-US" dirty="0"/>
          </a:p>
          <a:p>
            <a:r>
              <a:rPr lang="en-US" dirty="0"/>
              <a:t>Eph 2:8 — For you are saved by grace through faith, and this is not from yourselves; it is God's gift — </a:t>
            </a:r>
          </a:p>
          <a:p>
            <a:endParaRPr lang="en-US" dirty="0"/>
          </a:p>
          <a:p>
            <a:r>
              <a:rPr lang="en-US" dirty="0"/>
              <a:t>Eph 3:7 — I was made a servant of this gospel by the gift of God's grace that was given to me by the working of his power. </a:t>
            </a:r>
          </a:p>
          <a:p>
            <a:endParaRPr lang="en-US" dirty="0"/>
          </a:p>
          <a:p>
            <a:r>
              <a:rPr lang="en-US" dirty="0"/>
              <a:t>Eph 3:8 — This grace was given to me ​— ​the least of all the saints ​— ​to proclaim to the Gentiles the incalculable riches of Christ, </a:t>
            </a:r>
          </a:p>
          <a:p>
            <a:endParaRPr lang="en-US" dirty="0"/>
          </a:p>
          <a:p>
            <a:r>
              <a:rPr lang="en-US" dirty="0"/>
              <a:t>1Ti 1:15 — This saying is trustworthy and deserving of full acceptance: "Christ Jesus came into the world to save sinners" ​— ​and I am the worst of them. </a:t>
            </a:r>
          </a:p>
          <a:p>
            <a:endParaRPr lang="en-US" dirty="0"/>
          </a:p>
          <a:p>
            <a:r>
              <a:rPr lang="en-US" dirty="0"/>
              <a:t>1Ti 1:16 — But I received mercy for this reason, so that in me, the worst of them, Christ Jesus might demonstrate his extraordinary patience as an example to those who would believe in him for eternal life. </a:t>
            </a:r>
          </a:p>
          <a:p>
            <a:endParaRPr lang="en-US" dirty="0"/>
          </a:p>
          <a:p>
            <a:r>
              <a:rPr lang="en-US" dirty="0"/>
              <a:t>his grace</a:t>
            </a:r>
          </a:p>
          <a:p>
            <a:r>
              <a:rPr lang="en-US" dirty="0"/>
              <a:t>1Co 15:2 — and by which you are being saved, if you hold to the message I preached to you ​— ​unless you believed in vain. </a:t>
            </a:r>
          </a:p>
          <a:p>
            <a:endParaRPr lang="en-US" dirty="0"/>
          </a:p>
          <a:p>
            <a:r>
              <a:rPr lang="en-US" dirty="0"/>
              <a:t>2Co 6:1 — Working together with him, we also appeal to you, "Don't receive the grace of God in vain." </a:t>
            </a:r>
          </a:p>
          <a:p>
            <a:endParaRPr lang="en-US" dirty="0"/>
          </a:p>
          <a:p>
            <a:r>
              <a:rPr lang="en-US" dirty="0"/>
              <a:t>but I</a:t>
            </a:r>
          </a:p>
          <a:p>
            <a:r>
              <a:rPr lang="en-US" dirty="0"/>
              <a:t>Ro 15:17-20 — Therefore I have reason to boast in Christ Jesus regarding what pertains to God. 18 For I would not dare say anything except what Christ has accomplished through me by word and deed for the obedience of the Gentiles, 19 by the power of miraculous signs and wonders, and by the power of God's Spirit. As a result, I have fully proclaimed the gospel of Christ from Jerusalem all the way around to Illyricum. 20 My aim is to preach the gospel where Christ has not been named, so that I will not build on someone else's foundation, </a:t>
            </a:r>
          </a:p>
          <a:p>
            <a:endParaRPr lang="en-US" dirty="0"/>
          </a:p>
          <a:p>
            <a:r>
              <a:rPr lang="en-US" dirty="0"/>
              <a:t>2Co 10:12-16 — For we don't dare classify or compare ourselves with some who commend themselves. But in measuring themselves by themselves and comparing themselves to themselves, they lack understanding. 13 We, however, will not boast beyond measure but according to the measure of the area of ministry that God has assigned to us, which reaches even to you. 14 For we are not overextending ourselves, as if we had not reached you, since we have come to you with the gospel of Christ. 15 We are not boasting beyond measure about other people's labors. On the contrary, we have the hope that as your faith increases, our area of ministry will be greatly enlarged, 16 so that we may preach the gospel to the regions beyond you without boasting about what has already been done in someone else's area of ministry. </a:t>
            </a:r>
          </a:p>
          <a:p>
            <a:endParaRPr lang="en-US" dirty="0"/>
          </a:p>
          <a:p>
            <a:r>
              <a:rPr lang="en-US" dirty="0"/>
              <a:t>2Co 11:23-30 — Are they servants of Christ? I'm talking like a madman ​— ​I'm a better one: with far more labors, many more imprisonments, far worse beatings, many times near death. 24 Five times I received the forty lashes minus one from the Jews. 25 Three times I was beaten with rods. Once I received a stoning. Three times I was shipwrecked. I have spent a night and a day in the open sea. 26 On frequent journeys, I faced dangers from rivers, dangers from robbers, dangers from my own people, dangers from Gentiles, dangers in the city, dangers in the wilderness, dangers at sea, and dangers among false brothers; 27 toil and hardship, many sleepless nights, hunger and thirst, often without food, cold, and without clothing. 28 Not to mention other things, there is the daily pressure on me: my concern for all the churches. 29 Who is weak, and I am not weak? Who is made to stumble, and I do not burn with indignation? 30 If boasting is necessary, I will boast about my weaknesses. </a:t>
            </a:r>
          </a:p>
          <a:p>
            <a:endParaRPr lang="en-US" dirty="0"/>
          </a:p>
          <a:p>
            <a:r>
              <a:rPr lang="en-US" dirty="0"/>
              <a:t>2Co 12:11 — I have been a fool; you forced it on me. You ought to have commended me, since I am not in any way inferior to those "super-apostles," even though I am nothing. </a:t>
            </a:r>
          </a:p>
          <a:p>
            <a:endParaRPr lang="en-US" dirty="0"/>
          </a:p>
          <a:p>
            <a:r>
              <a:rPr lang="en-US" dirty="0"/>
              <a:t>yet</a:t>
            </a:r>
          </a:p>
          <a:p>
            <a:r>
              <a:rPr lang="en-US" dirty="0"/>
              <a:t>Mt 10:20 — because it isn't you speaking, but the Spirit of your Father is speaking through you. </a:t>
            </a:r>
          </a:p>
          <a:p>
            <a:endParaRPr lang="en-US" dirty="0"/>
          </a:p>
          <a:p>
            <a:r>
              <a:rPr lang="en-US" dirty="0"/>
              <a:t>2Co 3:5 — It is not that we are competent in ourselves to claim anything as coming from ourselves, but our adequacy is from God. </a:t>
            </a:r>
          </a:p>
          <a:p>
            <a:endParaRPr lang="en-US" dirty="0"/>
          </a:p>
          <a:p>
            <a:r>
              <a:rPr lang="en-US" dirty="0"/>
              <a:t>Gal 2:8 — since the one at work in Peter for an apostleship to the circumcised was also at work in me for the Gentiles. </a:t>
            </a:r>
          </a:p>
          <a:p>
            <a:endParaRPr lang="en-US" dirty="0"/>
          </a:p>
          <a:p>
            <a:r>
              <a:rPr lang="en-US" dirty="0"/>
              <a:t>Eph 3:7 — I was made a servant of this gospel by the gift of God's grace that was given to me by the working of his power. </a:t>
            </a:r>
          </a:p>
          <a:p>
            <a:endParaRPr lang="en-US" dirty="0"/>
          </a:p>
          <a:p>
            <a:r>
              <a:rPr lang="en-US" dirty="0" err="1"/>
              <a:t>Php</a:t>
            </a:r>
            <a:r>
              <a:rPr lang="en-US" dirty="0"/>
              <a:t> 2:13 — For it is God who is working in you both to will and to work according to his good purpose. </a:t>
            </a:r>
          </a:p>
          <a:p>
            <a:endParaRPr lang="en-US" dirty="0"/>
          </a:p>
          <a:p>
            <a:r>
              <a:rPr lang="en-US" dirty="0" err="1"/>
              <a:t>Php</a:t>
            </a:r>
            <a:r>
              <a:rPr lang="en-US" dirty="0"/>
              <a:t> 4:13 — I am able to do all things through him who strengthens me. </a:t>
            </a:r>
          </a:p>
          <a:p>
            <a:endParaRPr lang="en-US" dirty="0"/>
          </a:p>
          <a:p>
            <a:r>
              <a:rPr lang="en-US" dirty="0"/>
              <a:t>Col 1:28 — We proclaim him, warning and teaching everyone with all wisdom, so that we may present everyone mature in Christ. </a:t>
            </a:r>
          </a:p>
          <a:p>
            <a:endParaRPr lang="en-US" dirty="0"/>
          </a:p>
          <a:p>
            <a:r>
              <a:rPr lang="en-US" dirty="0"/>
              <a:t>Col 1:29 — I labor for this, striving with his strength that works powerfully in me. </a:t>
            </a:r>
          </a:p>
          <a:p>
            <a:endParaRPr lang="en-US" dirty="0"/>
          </a:p>
        </p:txBody>
      </p:sp>
      <p:sp>
        <p:nvSpPr>
          <p:cNvPr id="4" name="Slide Number Placeholder 3"/>
          <p:cNvSpPr>
            <a:spLocks noGrp="1"/>
          </p:cNvSpPr>
          <p:nvPr>
            <p:ph type="sldNum" sz="quarter" idx="5"/>
          </p:nvPr>
        </p:nvSpPr>
        <p:spPr/>
        <p:txBody>
          <a:bodyPr/>
          <a:lstStyle/>
          <a:p>
            <a:fld id="{E05F69E5-E341-4A43-A676-360702601CD7}" type="slidenum">
              <a:rPr lang="en-US" smtClean="0"/>
              <a:t>2</a:t>
            </a:fld>
            <a:endParaRPr lang="en-US"/>
          </a:p>
        </p:txBody>
      </p:sp>
    </p:spTree>
    <p:extLst>
      <p:ext uri="{BB962C8B-B14F-4D97-AF65-F5344CB8AC3E}">
        <p14:creationId xmlns:p14="http://schemas.microsoft.com/office/powerpoint/2010/main" val="178836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Mosaic Law, the Israelites were required to give a tenth of their crops, livestock, and income as an offering to the Lord, which supported the Levites</a:t>
            </a:r>
          </a:p>
        </p:txBody>
      </p:sp>
      <p:sp>
        <p:nvSpPr>
          <p:cNvPr id="4" name="Slide Number Placeholder 3"/>
          <p:cNvSpPr>
            <a:spLocks noGrp="1"/>
          </p:cNvSpPr>
          <p:nvPr>
            <p:ph type="sldNum" sz="quarter" idx="5"/>
          </p:nvPr>
        </p:nvSpPr>
        <p:spPr/>
        <p:txBody>
          <a:bodyPr/>
          <a:lstStyle/>
          <a:p>
            <a:fld id="{C4B9D030-48EB-42B2-A7CF-447287F97D5B}" type="slidenum">
              <a:rPr lang="en-US" smtClean="0"/>
              <a:t>25</a:t>
            </a:fld>
            <a:endParaRPr lang="en-US"/>
          </a:p>
        </p:txBody>
      </p:sp>
    </p:spTree>
    <p:extLst>
      <p:ext uri="{BB962C8B-B14F-4D97-AF65-F5344CB8AC3E}">
        <p14:creationId xmlns:p14="http://schemas.microsoft.com/office/powerpoint/2010/main" val="339862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Lev 27:26</a:t>
            </a:r>
          </a:p>
          <a:p>
            <a:r>
              <a:rPr lang="en-US" dirty="0"/>
              <a:t>(Christian Standard Bible)</a:t>
            </a:r>
          </a:p>
          <a:p>
            <a:endParaRPr lang="en-US" dirty="0"/>
          </a:p>
          <a:p>
            <a:r>
              <a:rPr lang="en-US" dirty="0"/>
              <a:t>which</a:t>
            </a:r>
          </a:p>
          <a:p>
            <a:r>
              <a:rPr lang="en-US" dirty="0"/>
              <a:t>Ex 13:2 — "Consecrate every firstborn male to me, the firstborn from every womb among the Israelites, both man and domestic animal; it is mine." </a:t>
            </a:r>
          </a:p>
          <a:p>
            <a:endParaRPr lang="en-US" dirty="0"/>
          </a:p>
          <a:p>
            <a:r>
              <a:rPr lang="en-US" dirty="0"/>
              <a:t>Ex 13:12 — you are to present to the LORD every firstborn male of the womb. All firstborn offspring of the livestock you own that are males will be the LORD's. </a:t>
            </a:r>
          </a:p>
          <a:p>
            <a:endParaRPr lang="en-US" dirty="0"/>
          </a:p>
          <a:p>
            <a:r>
              <a:rPr lang="en-US" dirty="0"/>
              <a:t>Ex 13:13 — You must redeem every firstborn of a donkey with a flock animal, but if you do not redeem it, break its neck. However, you must redeem every firstborn among your sons. </a:t>
            </a:r>
          </a:p>
          <a:p>
            <a:endParaRPr lang="en-US" dirty="0"/>
          </a:p>
          <a:p>
            <a:r>
              <a:rPr lang="en-US" dirty="0"/>
              <a:t>Ex 22:30 — Do the same with your cattle and your flock. Let them stay with their mothers for seven days, but on the eighth day you are to give them to me. </a:t>
            </a:r>
          </a:p>
          <a:p>
            <a:endParaRPr lang="en-US" dirty="0"/>
          </a:p>
          <a:p>
            <a:r>
              <a:rPr lang="en-US" dirty="0"/>
              <a:t>Nu 18:17 — "However, you must not redeem the firstborn of an ox, a sheep, or a goat; they are holy. You are to splatter their blood on the altar and burn their fat as a fire offering for a pleasing aroma to the LORD. </a:t>
            </a:r>
          </a:p>
          <a:p>
            <a:endParaRPr lang="en-US" dirty="0"/>
          </a:p>
          <a:p>
            <a:r>
              <a:rPr lang="en-US" dirty="0"/>
              <a:t>Dt 15:19 — "Consecrate to the LORD your God every firstborn male produced by your herd and flock. You are not to put the firstborn of your oxen to work or shear the firstborn of your flock.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26</a:t>
            </a:fld>
            <a:endParaRPr lang="en-US"/>
          </a:p>
        </p:txBody>
      </p:sp>
    </p:spTree>
    <p:extLst>
      <p:ext uri="{BB962C8B-B14F-4D97-AF65-F5344CB8AC3E}">
        <p14:creationId xmlns:p14="http://schemas.microsoft.com/office/powerpoint/2010/main" val="290466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Lev 27:27</a:t>
            </a:r>
          </a:p>
          <a:p>
            <a:r>
              <a:rPr lang="en-US" dirty="0"/>
              <a:t>(Christian Standard Bible)</a:t>
            </a:r>
          </a:p>
          <a:p>
            <a:endParaRPr lang="en-US" dirty="0"/>
          </a:p>
          <a:p>
            <a:r>
              <a:rPr lang="en-US" dirty="0"/>
              <a:t>and shall add</a:t>
            </a:r>
          </a:p>
          <a:p>
            <a:r>
              <a:rPr lang="en-US" dirty="0"/>
              <a:t>Lev 27:11-13 — "If the vow involves any of the unclean animals that may not be brought as an offering to the LORD, the animal must be presented before the priest. 12 The priest will set its value, whether high or low; the price will be set as the priest makes the assessment for you. 13 If the one who brought it decides to redeem it, he must add a fifth to the assessed value.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27</a:t>
            </a:fld>
            <a:endParaRPr lang="en-US"/>
          </a:p>
        </p:txBody>
      </p:sp>
    </p:spTree>
    <p:extLst>
      <p:ext uri="{BB962C8B-B14F-4D97-AF65-F5344CB8AC3E}">
        <p14:creationId xmlns:p14="http://schemas.microsoft.com/office/powerpoint/2010/main" val="222402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Lev 27:28</a:t>
            </a:r>
          </a:p>
          <a:p>
            <a:r>
              <a:rPr lang="en-US" dirty="0"/>
              <a:t>(Christian Standard Bible)</a:t>
            </a:r>
          </a:p>
          <a:p>
            <a:endParaRPr lang="en-US" dirty="0"/>
          </a:p>
          <a:p>
            <a:r>
              <a:rPr lang="en-US" dirty="0"/>
              <a:t>no devoted</a:t>
            </a:r>
          </a:p>
          <a:p>
            <a:r>
              <a:rPr lang="en-US" dirty="0"/>
              <a:t>Lev 27:21 — When the field is released in the Jubilee, it will be holy to the LORD like a field permanently set apart; it becomes the priest's property. </a:t>
            </a:r>
          </a:p>
          <a:p>
            <a:endParaRPr lang="en-US" dirty="0"/>
          </a:p>
          <a:p>
            <a:r>
              <a:rPr lang="en-US" dirty="0"/>
              <a:t>Ex 22:20 — "Whoever sacrifices to any gods, except the LORD alone, is to be set apart for destruction. </a:t>
            </a:r>
          </a:p>
          <a:p>
            <a:endParaRPr lang="en-US" dirty="0"/>
          </a:p>
          <a:p>
            <a:r>
              <a:rPr lang="en-US" dirty="0"/>
              <a:t>Nu 21:2 — Then Israel made a vow to the LORD, "If you will hand this people over to us, we will completely destroy their cities." </a:t>
            </a:r>
          </a:p>
          <a:p>
            <a:endParaRPr lang="en-US" dirty="0"/>
          </a:p>
          <a:p>
            <a:r>
              <a:rPr lang="en-US" dirty="0"/>
              <a:t>Nu 21:3 — The LORD listened to Israel's request and handed the Canaanites over to them, and Israel completely destroyed them and their cities. So they named the place Hormah. </a:t>
            </a:r>
          </a:p>
          <a:p>
            <a:endParaRPr lang="en-US" dirty="0"/>
          </a:p>
          <a:p>
            <a:r>
              <a:rPr lang="en-US" dirty="0"/>
              <a:t>Dt 7:1 — "When the LORD your God brings you into the land you are entering to possess, and he drives out many nations before you ​— ​the </a:t>
            </a:r>
            <a:r>
              <a:rPr lang="en-US" dirty="0" err="1"/>
              <a:t>Hethites</a:t>
            </a:r>
            <a:r>
              <a:rPr lang="en-US" dirty="0"/>
              <a:t>, </a:t>
            </a:r>
            <a:r>
              <a:rPr lang="en-US" dirty="0" err="1"/>
              <a:t>Girgashites</a:t>
            </a:r>
            <a:r>
              <a:rPr lang="en-US" dirty="0"/>
              <a:t>, Amorites, Canaanites, Perizzites, Hivites and Jebusites, seven nations more numerous and powerful than you — </a:t>
            </a:r>
          </a:p>
          <a:p>
            <a:endParaRPr lang="en-US" dirty="0"/>
          </a:p>
          <a:p>
            <a:r>
              <a:rPr lang="en-US" dirty="0"/>
              <a:t>Dt 7:2 — and when the LORD your God delivers them over to you and you defeat them, you must completely destroy them. Make no treaty with them and show them no mercy. </a:t>
            </a:r>
          </a:p>
          <a:p>
            <a:endParaRPr lang="en-US" dirty="0"/>
          </a:p>
          <a:p>
            <a:r>
              <a:rPr lang="en-US" dirty="0"/>
              <a:t>Dt 13:15 — you must strike down the inhabitants of that city with the sword. Completely destroy everyone in it as well as its livestock with the sword. </a:t>
            </a:r>
          </a:p>
          <a:p>
            <a:endParaRPr lang="en-US" dirty="0"/>
          </a:p>
          <a:p>
            <a:r>
              <a:rPr lang="en-US" dirty="0"/>
              <a:t>Dt 13:16 — You are to gather all its spoil in the middle of the city square and completely burn the city and all its spoil for the LORD your God. The city is to remain a mound of ruins forever; it is not to be rebuilt. </a:t>
            </a:r>
          </a:p>
          <a:p>
            <a:endParaRPr lang="en-US" dirty="0"/>
          </a:p>
          <a:p>
            <a:r>
              <a:rPr lang="en-US" dirty="0"/>
              <a:t>Dt 20:16 — However, you must not let any living thing survive among the cities of these people the LORD your God is giving you as an inheritance. </a:t>
            </a:r>
          </a:p>
          <a:p>
            <a:endParaRPr lang="en-US" dirty="0"/>
          </a:p>
          <a:p>
            <a:r>
              <a:rPr lang="en-US" dirty="0"/>
              <a:t>Dt 20:17 — You must completely destroy them ​— ​the </a:t>
            </a:r>
            <a:r>
              <a:rPr lang="en-US" dirty="0" err="1"/>
              <a:t>Hethite</a:t>
            </a:r>
            <a:r>
              <a:rPr lang="en-US" dirty="0"/>
              <a:t>, Amorite, Canaanite, Perizzite, Hivite, and Jebusite ​— ​as the LORD your God has commanded you, </a:t>
            </a:r>
          </a:p>
          <a:p>
            <a:endParaRPr lang="en-US" dirty="0"/>
          </a:p>
          <a:p>
            <a:r>
              <a:rPr lang="en-US" dirty="0"/>
              <a:t>Dt 25:19 — When the LORD your God gives you rest from all the enemies around you in the land the LORD your God is giving you to possess as an inheritance, blot out the memory of Amalek under heaven. Do not forget. </a:t>
            </a:r>
          </a:p>
          <a:p>
            <a:endParaRPr lang="en-US" dirty="0"/>
          </a:p>
          <a:p>
            <a:r>
              <a:rPr lang="en-US" dirty="0"/>
              <a:t>Jos 6:17-19 — But the city and everything in it are set apart to the LORD for destruction. Only Rahab the prostitute and everyone with her in the house will live, because she hid the messengers we sent. 18 But keep yourselves from the things set apart, or you will be set apart for destruction. If you take any of those things, you will set apart the camp of Israel for destruction and make trouble for it. 19 For all the silver and gold, and the articles of bronze and iron, are dedicated to the LORD and must go into the LORD's treasury." </a:t>
            </a:r>
          </a:p>
          <a:p>
            <a:endParaRPr lang="en-US" dirty="0"/>
          </a:p>
          <a:p>
            <a:r>
              <a:rPr lang="en-US" dirty="0"/>
              <a:t>Jos 6:26 — At that time Joshua imposed this curse: The man who undertakes the rebuilding of this city, Jericho, is cursed before the LORD. He will lay its foundation at the cost of his firstborn; he will finish its gates at the cost of his youngest. </a:t>
            </a:r>
          </a:p>
          <a:p>
            <a:endParaRPr lang="en-US" dirty="0"/>
          </a:p>
          <a:p>
            <a:r>
              <a:rPr lang="en-US" dirty="0"/>
              <a:t>Jos 7:1 — The Israelites, however, were unfaithful regarding the things set apart for destruction. Achan son of Carmi, son of Zabdi, son of Zerah, of the tribe of Judah, took some of what was set apart, and the LORD's anger burned against the Israelites. </a:t>
            </a:r>
          </a:p>
          <a:p>
            <a:endParaRPr lang="en-US" dirty="0"/>
          </a:p>
          <a:p>
            <a:r>
              <a:rPr lang="en-US" dirty="0"/>
              <a:t>Jos 7:11-13 — Israel has sinned. They have violated my covenant that I appointed for them. They have taken some of what was set apart. They have stolen, deceived, and put those things with their own belongings. 12 This is why the Israelites cannot stand against their enemies. They will turn their backs and run from their enemies, because they have been set apart for destruction. I will no longer be with you unless you remove from among you what is set apart. 13 "Go and consecrate the people. Tell them to consecrate themselves for tomorrow, for this is what the LORD, the God of Israel, says: There are things that are set apart among you, Israel. You will not be able to stand against your enemies until you remove what is set apart. </a:t>
            </a:r>
          </a:p>
          <a:p>
            <a:endParaRPr lang="en-US" dirty="0"/>
          </a:p>
          <a:p>
            <a:r>
              <a:rPr lang="en-US" dirty="0"/>
              <a:t>Jos 7:25 — Joshua said, "Why have you brought us trouble? Today the LORD will bring you trouble! " So all Israel stoned them to death. They burned their bodies, threw stones on them, </a:t>
            </a:r>
          </a:p>
          <a:p>
            <a:endParaRPr lang="en-US" dirty="0"/>
          </a:p>
          <a:p>
            <a:r>
              <a:rPr lang="en-US" dirty="0" err="1"/>
              <a:t>Jdg</a:t>
            </a:r>
            <a:r>
              <a:rPr lang="en-US" dirty="0"/>
              <a:t> 11:30 — Jephthah made this vow to the LORD: "If you in fact hand over the Ammonites to me, </a:t>
            </a:r>
          </a:p>
          <a:p>
            <a:endParaRPr lang="en-US" dirty="0"/>
          </a:p>
          <a:p>
            <a:r>
              <a:rPr lang="en-US" dirty="0" err="1"/>
              <a:t>Jdg</a:t>
            </a:r>
            <a:r>
              <a:rPr lang="en-US" dirty="0"/>
              <a:t> 11:31 — whoever comes out the doors of my house to greet me when I return safely from the Ammonites will belong to the LORD, and I will offer that person as a burnt offering." </a:t>
            </a:r>
          </a:p>
          <a:p>
            <a:endParaRPr lang="en-US" dirty="0"/>
          </a:p>
          <a:p>
            <a:r>
              <a:rPr lang="en-US" dirty="0" err="1"/>
              <a:t>Jdg</a:t>
            </a:r>
            <a:r>
              <a:rPr lang="en-US" dirty="0"/>
              <a:t> 21:5 — The Israelites asked, "Who of all the tribes of Israel didn't come to the LORD with the assembly? " For a great oath had been taken that anyone who had not come to the LORD at Mizpah would certainly be put to death. </a:t>
            </a:r>
          </a:p>
          <a:p>
            <a:endParaRPr lang="en-US" dirty="0"/>
          </a:p>
          <a:p>
            <a:r>
              <a:rPr lang="en-US" dirty="0" err="1"/>
              <a:t>Jdg</a:t>
            </a:r>
            <a:r>
              <a:rPr lang="en-US" dirty="0"/>
              <a:t> 21:11 — This is what you should do: Completely destroy every male, as well as every woman who has gone to bed with a man." </a:t>
            </a:r>
          </a:p>
          <a:p>
            <a:endParaRPr lang="en-US" dirty="0"/>
          </a:p>
          <a:p>
            <a:r>
              <a:rPr lang="en-US" dirty="0" err="1"/>
              <a:t>Jdg</a:t>
            </a:r>
            <a:r>
              <a:rPr lang="en-US" dirty="0"/>
              <a:t> 21:18 — But we can't give them our daughters as wives." For the Israelites had sworn, "Anyone who gives a wife to a Benjaminite is cursed." </a:t>
            </a:r>
          </a:p>
          <a:p>
            <a:endParaRPr lang="en-US" dirty="0"/>
          </a:p>
          <a:p>
            <a:r>
              <a:rPr lang="en-US" dirty="0"/>
              <a:t>1Sa 14:24-28 — and the men of Israel were worn out that day, for Saul had placed the troops under an oath: "The man who eats food before evening, before I have taken vengeance on my enemies is cursed." So none of the troops tasted any food. 25 Everyone went into the forest, and there was honey on the ground. 26 When the troops entered the forest, they saw the flow of honey, but none of them ate any of it because they feared the oath. 27 However, Jonathan had not heard his father make the troops swear the oath. He reached out with the end of the staff he was carrying and dipped it into the honeycomb. When he ate the honey, he had renewed energy. 28 Then one of the troops said, "Your father made the troops solemnly swear, 'The man who eats food today is cursed,' and the troops are exhausted." </a:t>
            </a:r>
          </a:p>
          <a:p>
            <a:endParaRPr lang="en-US" dirty="0"/>
          </a:p>
          <a:p>
            <a:r>
              <a:rPr lang="en-US" dirty="0"/>
              <a:t>1Sa 14:38-45 — Saul said, "All you leaders of the troops, come here. Let us investigate how this sin has occurred today. 39 As surely as the LORD lives who saves Israel, even if it is because of my son Jonathan, he must die! " Not one of the troops answered him. 40 So he said to all Israel, "You will be on one side, and I and my son Jonathan will be on the other side." And the troops replied, "Do whatever you want."  41 So Saul said to the LORD, "God of Israel, why have you not answered your servant today? If the unrighteousness is in me or in my son Jonathan, LORD God of Israel, give Urim; but if the fault is in your people Israel, give Thummim." Jonathan and Saul were selected, and the troops were cleared of the charge. 42 Then Saul said, "Cast the lot between me and my son Jonathan," and Jonathan was selected. 43 Saul commanded him, "Tell me what you did." Jonathan told him, "I tasted a little honey with the end of the staff I was carrying. I am ready to die! " 44 Saul declared to him, "May God punish me and do so severely if you do not die, Jonathan! " 45 But the people said to Saul, "Must Jonathan die, who accomplished such a great deliverance for Israel? No, as the LORD lives, not a hair of his head will fall to the ground, for he worked with God's help today." So the people redeemed Jonathan, and he did not die. </a:t>
            </a:r>
          </a:p>
          <a:p>
            <a:endParaRPr lang="en-US" dirty="0"/>
          </a:p>
          <a:p>
            <a:r>
              <a:rPr lang="en-US" dirty="0"/>
              <a:t>1Sa 15:3 — Now go and attack the Amalekites and completely destroy everything they have. Do not spare them. Kill men and women, infants and nursing babies, oxen and sheep, camels and donkeys.' " </a:t>
            </a:r>
          </a:p>
          <a:p>
            <a:endParaRPr lang="en-US" dirty="0"/>
          </a:p>
          <a:p>
            <a:r>
              <a:rPr lang="en-US" dirty="0"/>
              <a:t>1Sa 15:18 — and then sent you on a mission and said: 'Go and completely destroy the sinful Amalekites. Fight against them until you have annihilated them.' </a:t>
            </a:r>
          </a:p>
          <a:p>
            <a:endParaRPr lang="en-US" dirty="0"/>
          </a:p>
          <a:p>
            <a:r>
              <a:rPr lang="en-US" dirty="0"/>
              <a:t>1Sa 15:32 — Samuel said, "Bring me King Agag of Amalek." Agag came to him trembling, for he thought, "Certainly the bitterness of death has come." </a:t>
            </a:r>
          </a:p>
          <a:p>
            <a:endParaRPr lang="en-US" dirty="0"/>
          </a:p>
          <a:p>
            <a:r>
              <a:rPr lang="en-US" dirty="0"/>
              <a:t>1Sa 15:33 — Samuel declared: As your sword has made women childless, so your mother will be childless among women. Then he hacked Agag to pieces before the LORD at Gilgal. </a:t>
            </a:r>
          </a:p>
          <a:p>
            <a:endParaRPr lang="en-US" dirty="0"/>
          </a:p>
          <a:p>
            <a:r>
              <a:rPr lang="en-US" dirty="0"/>
              <a:t>Mt 25:41 — Then he will also say to those on the left, ‘Depart from me, you who are cursed, into the eternal fire prepared for the devil and his angels! </a:t>
            </a:r>
          </a:p>
          <a:p>
            <a:endParaRPr lang="en-US" dirty="0"/>
          </a:p>
          <a:p>
            <a:r>
              <a:rPr lang="en-US" dirty="0"/>
              <a:t>Ac 23:12-14 — When it was morning, the Jews formed a conspiracy and bound themselves under a curse not to eat or drink until they had killed Paul. 13 There were more than forty who had formed this plot. 14 These men went to the chief priests and elders and said, "We have bound ourselves under a solemn curse that we won't eat anything until we have killed Paul. </a:t>
            </a:r>
          </a:p>
          <a:p>
            <a:endParaRPr lang="en-US" dirty="0"/>
          </a:p>
          <a:p>
            <a:r>
              <a:rPr lang="en-US" dirty="0"/>
              <a:t>Ro 9:3 — For I could wish that I myself were cursed and cut off from Christ for the benefit of my brothers and sisters, my own flesh and blood. </a:t>
            </a:r>
          </a:p>
          <a:p>
            <a:endParaRPr lang="en-US" dirty="0"/>
          </a:p>
          <a:p>
            <a:r>
              <a:rPr lang="en-US" dirty="0"/>
              <a:t>1Co 16:22 — If anyone does not love the Lord, a curse be on him. Our Lord, come! </a:t>
            </a:r>
          </a:p>
          <a:p>
            <a:endParaRPr lang="en-US" dirty="0"/>
          </a:p>
          <a:p>
            <a:r>
              <a:rPr lang="en-US" dirty="0"/>
              <a:t>Gal 3:10 — For all who rely on the works of the law are under a curse, because it is written, Everyone who does not do everything written in the book of the law is cursed. </a:t>
            </a:r>
          </a:p>
          <a:p>
            <a:endParaRPr lang="en-US" dirty="0"/>
          </a:p>
          <a:p>
            <a:r>
              <a:rPr lang="en-US" dirty="0"/>
              <a:t>Gal 3:13 — Christ redeemed us from the curse of the law by becoming a curse for us, because it is written, Cursed is everyone who is hung on a tree.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28</a:t>
            </a:fld>
            <a:endParaRPr lang="en-US"/>
          </a:p>
        </p:txBody>
      </p:sp>
    </p:spTree>
    <p:extLst>
      <p:ext uri="{BB962C8B-B14F-4D97-AF65-F5344CB8AC3E}">
        <p14:creationId xmlns:p14="http://schemas.microsoft.com/office/powerpoint/2010/main" val="724931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Lev 27:29</a:t>
            </a:r>
          </a:p>
          <a:p>
            <a:r>
              <a:rPr lang="en-US" dirty="0"/>
              <a:t>(Christian Standard Bible)</a:t>
            </a:r>
          </a:p>
          <a:p>
            <a:endParaRPr lang="en-US" dirty="0"/>
          </a:p>
          <a:p>
            <a:r>
              <a:rPr lang="en-US" dirty="0"/>
              <a:t>None</a:t>
            </a:r>
          </a:p>
          <a:p>
            <a:r>
              <a:rPr lang="en-US" dirty="0"/>
              <a:t>Nu 21:2 — Then Israel made a vow to the LORD, "If you will hand this people over to us, we will completely destroy their cities." </a:t>
            </a:r>
          </a:p>
          <a:p>
            <a:endParaRPr lang="en-US" dirty="0"/>
          </a:p>
          <a:p>
            <a:r>
              <a:rPr lang="en-US" dirty="0"/>
              <a:t>Nu 21:3 — The LORD listened to Israel's request and handed the Canaanites over to them, and Israel completely destroyed them and their cities. So they named the place Hormah. </a:t>
            </a:r>
          </a:p>
          <a:p>
            <a:endParaRPr lang="en-US" dirty="0"/>
          </a:p>
          <a:p>
            <a:r>
              <a:rPr lang="en-US" dirty="0"/>
              <a:t>1Sa 15:18-23 — and then sent you on a mission and said: 'Go and completely destroy the sinful Amalekites. Fight against them until you have annihilated them.' 19 So why didn't you obey the LORD? Why did you rush on the plunder and do what was evil in the LORD's sight? " 20 "But I did obey the LORD! " Saul answered. "I went on the mission the LORD gave me: I brought back King Agag of Amalek, and I completely destroyed the Amalekites. 21 The troops took sheep, goats, and cattle from the plunder ​— ​the best of what was set apart for destruction ​— ​to sacrifice to the LORD your God at Gilgal." 22 Then Samuel said: Does the LORD take pleasure in burnt offerings and sacrifices as much as in obeying the LORD? Look: to obey is better than sacrifice, to pay attention is better than the fat of rams. 23 For rebellion is like the sin of divination, and defiance is like wickedness and idolatry. Because you have rejected the word of the LORD, he has rejected you as king.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29</a:t>
            </a:fld>
            <a:endParaRPr lang="en-US"/>
          </a:p>
        </p:txBody>
      </p:sp>
    </p:spTree>
    <p:extLst>
      <p:ext uri="{BB962C8B-B14F-4D97-AF65-F5344CB8AC3E}">
        <p14:creationId xmlns:p14="http://schemas.microsoft.com/office/powerpoint/2010/main" val="368507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Lev 27:30</a:t>
            </a:r>
          </a:p>
          <a:p>
            <a:r>
              <a:rPr lang="en-US" dirty="0"/>
              <a:t>(Christian Standard Bible)</a:t>
            </a:r>
          </a:p>
          <a:p>
            <a:endParaRPr lang="en-US" dirty="0"/>
          </a:p>
          <a:p>
            <a:r>
              <a:rPr lang="en-US" dirty="0"/>
              <a:t>Ge 14:20 — and blessed be God Most High who has handed over your enemies to you. And Abram gave him a tenth of everything. </a:t>
            </a:r>
          </a:p>
          <a:p>
            <a:endParaRPr lang="en-US" dirty="0"/>
          </a:p>
          <a:p>
            <a:r>
              <a:rPr lang="en-US" dirty="0"/>
              <a:t>Ge 28:22 — This stone that I have set up as a marker will be God's house, and I will give to you a tenth of all that you give me." </a:t>
            </a:r>
          </a:p>
          <a:p>
            <a:endParaRPr lang="en-US" dirty="0"/>
          </a:p>
          <a:p>
            <a:r>
              <a:rPr lang="en-US" dirty="0"/>
              <a:t>Nu 18:21-24 — "Look, I have given the Levites every tenth in Israel as an inheritance in return for the work they do, the work of the tent of meeting. 22 The Israelites must never again come near the tent of meeting, or they will incur guilt and die. 23 The Levites will do the work of the tent of meeting, and they will bear the consequences of their iniquity. The Levites will not receive an inheritance among the Israelites; this is a permanent statute throughout your generations. 24 For I have given them the tenth that the Israelites present to the LORD as a contribution for their inheritance. That is why I told them that they would not receive an inheritance among the Israelites." </a:t>
            </a:r>
          </a:p>
          <a:p>
            <a:endParaRPr lang="en-US" dirty="0"/>
          </a:p>
          <a:p>
            <a:r>
              <a:rPr lang="en-US" dirty="0"/>
              <a:t>Dt 12:5 — Instead, turn to the place the LORD your God chooses from all your tribes to put his name for his dwelling and go there. </a:t>
            </a:r>
          </a:p>
          <a:p>
            <a:endParaRPr lang="en-US" dirty="0"/>
          </a:p>
          <a:p>
            <a:r>
              <a:rPr lang="en-US" dirty="0"/>
              <a:t>Dt 12:6 — You are to bring there your burnt offerings and sacrifices, your tenths and personal contributions, your vow offerings and freewill offerings, and the firstborn of your herds and flocks. </a:t>
            </a:r>
          </a:p>
          <a:p>
            <a:endParaRPr lang="en-US" dirty="0"/>
          </a:p>
          <a:p>
            <a:r>
              <a:rPr lang="en-US" dirty="0"/>
              <a:t>Dt 14:22 — "Each year you are to set aside a tenth of all the produce grown in your fields. </a:t>
            </a:r>
          </a:p>
          <a:p>
            <a:endParaRPr lang="en-US" dirty="0"/>
          </a:p>
          <a:p>
            <a:r>
              <a:rPr lang="en-US" dirty="0"/>
              <a:t>Dt 14:23 — You are to eat a tenth of your grain, new wine, and fresh oil, and the firstborn of your herd and flock, in the presence of the LORD your God at the place where he chooses to have his name dwell, so that you will always learn to fear the LORD your God. </a:t>
            </a:r>
          </a:p>
          <a:p>
            <a:endParaRPr lang="en-US" dirty="0"/>
          </a:p>
          <a:p>
            <a:r>
              <a:rPr lang="en-US" dirty="0"/>
              <a:t>2Ch 31:5 — When the word spread, the Israelites gave liberally of the best of the grain, new wine, fresh oil, honey, and of all the produce of the field, and they brought in an abundance, a tenth of everything. </a:t>
            </a:r>
          </a:p>
          <a:p>
            <a:endParaRPr lang="en-US" dirty="0"/>
          </a:p>
          <a:p>
            <a:r>
              <a:rPr lang="en-US" dirty="0"/>
              <a:t>2Ch 31:6 — As for the Israelites and Judahites who lived in the cities of Judah, they also brought a tenth of the herds and flocks, and a tenth of the dedicated things that were consecrated to the LORD their God. They gathered them into large piles. </a:t>
            </a:r>
          </a:p>
          <a:p>
            <a:endParaRPr lang="en-US" dirty="0"/>
          </a:p>
          <a:p>
            <a:r>
              <a:rPr lang="en-US" dirty="0"/>
              <a:t>2Ch 31:12 — The offering, the tenth, and the dedicated things were brought faithfully. </a:t>
            </a:r>
            <a:r>
              <a:rPr lang="en-US" dirty="0" err="1"/>
              <a:t>Conaniah</a:t>
            </a:r>
            <a:r>
              <a:rPr lang="en-US" dirty="0"/>
              <a:t> the Levite was the officer in charge of them, and his brother Shimei was second. </a:t>
            </a:r>
          </a:p>
          <a:p>
            <a:endParaRPr lang="en-US" dirty="0"/>
          </a:p>
          <a:p>
            <a:r>
              <a:rPr lang="en-US" dirty="0"/>
              <a:t>Ne 10:37 — We will bring a loaf from our first batch of dough to the priests at the storerooms of the house of our God. We will also bring the </a:t>
            </a:r>
            <a:r>
              <a:rPr lang="en-US" dirty="0" err="1"/>
              <a:t>firstfruits</a:t>
            </a:r>
            <a:r>
              <a:rPr lang="en-US" dirty="0"/>
              <a:t> of our grain offerings, of every fruit tree, and of the new wine and fresh oil. A tenth of our land's produce belongs to the Levites, for the Levites are to collect the one-tenth offering in all our agricultural towns. </a:t>
            </a:r>
          </a:p>
          <a:p>
            <a:endParaRPr lang="en-US" dirty="0"/>
          </a:p>
          <a:p>
            <a:r>
              <a:rPr lang="en-US" dirty="0"/>
              <a:t>Ne 10:38 — A priest from Aaron's descendants is to accompany the Levites when they collect the tenth, and the Levites are to take a tenth of this offering to the storerooms of the treasury in the house of our God. </a:t>
            </a:r>
          </a:p>
          <a:p>
            <a:endParaRPr lang="en-US" dirty="0"/>
          </a:p>
          <a:p>
            <a:r>
              <a:rPr lang="en-US" dirty="0"/>
              <a:t>Ne 12:44 — On that same day men were placed in charge of the rooms that housed the supplies, contributions, </a:t>
            </a:r>
            <a:r>
              <a:rPr lang="en-US" dirty="0" err="1"/>
              <a:t>firstfruits</a:t>
            </a:r>
            <a:r>
              <a:rPr lang="en-US" dirty="0"/>
              <a:t>, and tenths. The legally required portions for the priests and Levites were gathered from the village fields, because Judah was grateful to the priests and Levites who were serving. </a:t>
            </a:r>
          </a:p>
          <a:p>
            <a:endParaRPr lang="en-US" dirty="0"/>
          </a:p>
          <a:p>
            <a:r>
              <a:rPr lang="en-US" dirty="0"/>
              <a:t>Ne 13:5 — and had prepared a large room for him where they had previously stored the grain offerings, the frankincense, the articles, and the tenths of grain, new wine, and fresh oil prescribed for the Levites, singers, and gatekeepers, along with the contributions for the priests. </a:t>
            </a:r>
          </a:p>
          <a:p>
            <a:endParaRPr lang="en-US" dirty="0"/>
          </a:p>
          <a:p>
            <a:r>
              <a:rPr lang="en-US" dirty="0"/>
              <a:t>Ne 13:12 — Then all Judah brought a tenth of the grain, new wine, and fresh oil into the storehouses. </a:t>
            </a:r>
          </a:p>
          <a:p>
            <a:endParaRPr lang="en-US" dirty="0"/>
          </a:p>
          <a:p>
            <a:r>
              <a:rPr lang="en-US" dirty="0"/>
              <a:t>Mal 3:8-10 — "Will a man rob God? Yet you are robbing me! " "How do we rob you? " you ask. "By not making the payments of the tenth and the contributions. 9 You are suffering under a curse, yet you ​— ​the whole nation ​— ​are still robbing me. 10 Bring the full tenth into the storehouse so that there may be food in my house. Test me in this way," says the LORD of Armies. "See if I will not open the floodgates of heaven and pour out a blessing for you without measure. </a:t>
            </a:r>
          </a:p>
          <a:p>
            <a:endParaRPr lang="en-US" dirty="0"/>
          </a:p>
          <a:p>
            <a:r>
              <a:rPr lang="en-US" dirty="0"/>
              <a:t>Mt 23:23 — "Woe to you, scribes and Pharisees, hypocrites! You pay a tenth of mint, dill, and cumin, and yet you have neglected the more important matters of the law ​— ​justice, mercy, and faithfulness. These things should have been done without neglecting the others. </a:t>
            </a:r>
          </a:p>
          <a:p>
            <a:endParaRPr lang="en-US" dirty="0"/>
          </a:p>
          <a:p>
            <a:r>
              <a:rPr lang="en-US" dirty="0"/>
              <a:t>Lk 11:42 — "But woe to you Pharisees! You give a tenth of mint, rue, and every kind of herb, and you bypass justice and love for God. These things you should have done without neglecting the others. </a:t>
            </a:r>
          </a:p>
          <a:p>
            <a:endParaRPr lang="en-US" dirty="0"/>
          </a:p>
          <a:p>
            <a:r>
              <a:rPr lang="en-US" dirty="0"/>
              <a:t>Lk 18:12 — I fast twice a week; I give a tenth of everything I get.' </a:t>
            </a:r>
          </a:p>
          <a:p>
            <a:endParaRPr lang="en-US" dirty="0"/>
          </a:p>
          <a:p>
            <a:r>
              <a:rPr lang="en-US" dirty="0"/>
              <a:t>Heb 7:5-9 — The sons of Levi who receive the priestly office have a command according to the law to collect a tenth from the people ​— ​that is, from their brothers and sisters ​— ​though they have also descended from Abraham. 6 But one without this lineage collected a tenth from Abraham and blessed the one who had the promises. 7 Without a doubt, the inferior is blessed by the superior. 8 In the one case, men who will die receive a tenth, but in the other case, Scripture testifies that he lives. 9 And in a sense Levi himself, who receives a tenth, has paid a tenth through Abraham,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30</a:t>
            </a:fld>
            <a:endParaRPr lang="en-US"/>
          </a:p>
        </p:txBody>
      </p:sp>
    </p:spTree>
    <p:extLst>
      <p:ext uri="{BB962C8B-B14F-4D97-AF65-F5344CB8AC3E}">
        <p14:creationId xmlns:p14="http://schemas.microsoft.com/office/powerpoint/2010/main" val="1692002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Leviticus 27:31-34 (KJV) </a:t>
            </a:r>
          </a:p>
          <a:p>
            <a:r>
              <a:rPr lang="en-US" dirty="0"/>
              <a:t>31  And if a man will at all redeem ought of his tithes, he shall add thereto the fifth part thereof. </a:t>
            </a:r>
          </a:p>
          <a:p>
            <a:r>
              <a:rPr lang="en-US" dirty="0"/>
              <a:t>32  And concerning the tithe of the herd, or of the flock, even of whatsoever </a:t>
            </a:r>
            <a:r>
              <a:rPr lang="en-US" dirty="0" err="1"/>
              <a:t>passeth</a:t>
            </a:r>
            <a:r>
              <a:rPr lang="en-US" dirty="0"/>
              <a:t> under the rod, the tenth shall be holy unto the LORD. </a:t>
            </a:r>
          </a:p>
          <a:p>
            <a:r>
              <a:rPr lang="en-US" dirty="0"/>
              <a:t>33  He shall not search whether it be good or bad, neither shall he change it: and if he change it at all, then both it and the change thereof shall be holy; it shall not be redeemed. </a:t>
            </a:r>
          </a:p>
          <a:p>
            <a:r>
              <a:rPr lang="en-US" dirty="0"/>
              <a:t>34  These are the commandments, which the LORD commanded Moses for the children of Israel in mount Sinai. </a:t>
            </a:r>
          </a:p>
        </p:txBody>
      </p:sp>
      <p:sp>
        <p:nvSpPr>
          <p:cNvPr id="4" name="Slide Number Placeholder 3"/>
          <p:cNvSpPr>
            <a:spLocks noGrp="1"/>
          </p:cNvSpPr>
          <p:nvPr>
            <p:ph type="sldNum" sz="quarter" idx="5"/>
          </p:nvPr>
        </p:nvSpPr>
        <p:spPr/>
        <p:txBody>
          <a:bodyPr/>
          <a:lstStyle/>
          <a:p>
            <a:fld id="{C4B9D030-48EB-42B2-A7CF-447287F97D5B}" type="slidenum">
              <a:rPr lang="en-US" smtClean="0"/>
              <a:t>31</a:t>
            </a:fld>
            <a:endParaRPr lang="en-US"/>
          </a:p>
        </p:txBody>
      </p:sp>
    </p:spTree>
    <p:extLst>
      <p:ext uri="{BB962C8B-B14F-4D97-AF65-F5344CB8AC3E}">
        <p14:creationId xmlns:p14="http://schemas.microsoft.com/office/powerpoint/2010/main" val="2391965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Mal 3:10</a:t>
            </a:r>
          </a:p>
          <a:p>
            <a:r>
              <a:rPr lang="en-US" dirty="0"/>
              <a:t>(Christian Standard Bible)</a:t>
            </a:r>
          </a:p>
          <a:p>
            <a:endParaRPr lang="en-US" dirty="0"/>
          </a:p>
          <a:p>
            <a:r>
              <a:rPr lang="en-US" dirty="0"/>
              <a:t>all</a:t>
            </a:r>
          </a:p>
          <a:p>
            <a:r>
              <a:rPr lang="en-US" dirty="0"/>
              <a:t>2Ch 31:4-10 — He told the people who lived in Jerusalem to give a contribution for the priests and Levites so that they could devote their energy to the law of the LORD. 5 When the word spread, the Israelites gave liberally of the best of the grain, new wine, fresh oil, honey, and of all the produce of the field, and they brought in an abundance, a tenth of everything. 6 As for the Israelites and Judahites who lived in the cities of Judah, they also brought a tenth of the herds and flocks, and a tenth of the dedicated things that were consecrated to the LORD their God. They gathered them into large piles. 7 In the third month they began building up the piles, and they finished in the seventh month. 8 When Hezekiah and his officials came and viewed the piles, they blessed the LORD and his people Israel. 9 Hezekiah asked the priests and Levites about the piles. 10 The chief priest Azariah, of the household of Zadok, answered him, "Since they began bringing the offering to the LORD's temple, we eat and are satisfied and there is plenty left over because the LORD has blessed his people; this abundance is what is left over." </a:t>
            </a:r>
          </a:p>
          <a:p>
            <a:endParaRPr lang="en-US" dirty="0"/>
          </a:p>
          <a:p>
            <a:r>
              <a:rPr lang="en-US" dirty="0"/>
              <a:t>Ne 10:33-39 — the bread displayed before the LORD, the daily grain offering, the regular burnt offering, the Sabbath and New Moon offerings, the appointed festivals, the holy things, the sin offerings to atone for Israel, and for all the work of the house of our God. 34 We have cast lots among the priests, Levites, and people for the donation of wood by our ancestral </a:t>
            </a:r>
            <a:r>
              <a:rPr lang="en-US" dirty="0" err="1"/>
              <a:t>familiesat</a:t>
            </a:r>
            <a:r>
              <a:rPr lang="en-US" dirty="0"/>
              <a:t> the appointed times each year. They are to bring the wood to our God's house to burn on the altar of the LORD our God, as it is written in the law. 35 We will bring the </a:t>
            </a:r>
            <a:r>
              <a:rPr lang="en-US" dirty="0" err="1"/>
              <a:t>firstfruits</a:t>
            </a:r>
            <a:r>
              <a:rPr lang="en-US" dirty="0"/>
              <a:t> of our land and of every fruit tree to the LORD's house year by year. 36 We will also bring the firstborn of our sons and our livestock, as prescribed by the law, and will bring the firstborn of our herds and flocks to the house of our God, to the priests who serve in our God's house. 37 We will bring a loaf from our first batch of dough to the priests at the storerooms of the house of our God. We will also bring the </a:t>
            </a:r>
            <a:r>
              <a:rPr lang="en-US" dirty="0" err="1"/>
              <a:t>firstfruits</a:t>
            </a:r>
            <a:r>
              <a:rPr lang="en-US" dirty="0"/>
              <a:t> of our grain offerings, of every fruit tree, and of the new wine and fresh oil. A tenth of our land's produce belongs to the Levites, for the Levites are to collect the one-tenth offering in all our agricultural towns. 38 A priest from Aaron's descendants is to accompany the Levites when they collect the tenth, and the Levites are to take a tenth of this offering to the storerooms of the treasury in the house of our God. 39 For the Israelites and the Levites are to bring the contributions of grain, new wine, and fresh oil to the storerooms where the articles of the sanctuary are kept and where the priests who minister are, along with the gatekeepers and singers. We will not neglect the house of our God. </a:t>
            </a:r>
          </a:p>
          <a:p>
            <a:endParaRPr lang="en-US" dirty="0"/>
          </a:p>
          <a:p>
            <a:r>
              <a:rPr lang="en-US" dirty="0" err="1"/>
              <a:t>Pr</a:t>
            </a:r>
            <a:r>
              <a:rPr lang="en-US" dirty="0"/>
              <a:t> 3:9 — Honor the LORD with your possessions and with the first produce of your entire harvest; </a:t>
            </a:r>
          </a:p>
          <a:p>
            <a:endParaRPr lang="en-US" dirty="0"/>
          </a:p>
          <a:p>
            <a:r>
              <a:rPr lang="en-US" dirty="0" err="1"/>
              <a:t>Pr</a:t>
            </a:r>
            <a:r>
              <a:rPr lang="en-US" dirty="0"/>
              <a:t> 3:10 — then your barns will be completely filled, and your vats will overflow with new wine. </a:t>
            </a:r>
          </a:p>
          <a:p>
            <a:endParaRPr lang="en-US" dirty="0"/>
          </a:p>
          <a:p>
            <a:r>
              <a:rPr lang="en-US" dirty="0"/>
              <a:t>the storehouse</a:t>
            </a:r>
          </a:p>
          <a:p>
            <a:r>
              <a:rPr lang="en-US" dirty="0"/>
              <a:t>1Ch 26:20 — From the Levites, Ahijah was in charge of the treasuries of God's temple and the treasuries of what had been dedicated. </a:t>
            </a:r>
          </a:p>
          <a:p>
            <a:endParaRPr lang="en-US" dirty="0"/>
          </a:p>
          <a:p>
            <a:r>
              <a:rPr lang="en-US" dirty="0"/>
              <a:t>2Ch 31:11-19 — Hezekiah told them to prepare chambers in the LORD's temple, and they prepared them. 12 The offering, the tenth, and the dedicated things were brought faithfully. </a:t>
            </a:r>
            <a:r>
              <a:rPr lang="en-US" dirty="0" err="1"/>
              <a:t>Conaniah</a:t>
            </a:r>
            <a:r>
              <a:rPr lang="en-US" dirty="0"/>
              <a:t> the Levite was the officer in charge of them, and his brother Shimei was second. 13 Jehiel, Azaziah, Nahath, Asahel, Jerimoth, Jozabad, Eliel, </a:t>
            </a:r>
            <a:r>
              <a:rPr lang="en-US" dirty="0" err="1"/>
              <a:t>Ismachiah</a:t>
            </a:r>
            <a:r>
              <a:rPr lang="en-US" dirty="0"/>
              <a:t>, Mahath, and Benaiah were deputies under the authority of </a:t>
            </a:r>
            <a:r>
              <a:rPr lang="en-US" dirty="0" err="1"/>
              <a:t>Conaniah</a:t>
            </a:r>
            <a:r>
              <a:rPr lang="en-US" dirty="0"/>
              <a:t> and his brother Shimei by appointment of King Hezekiah and of Azariah the chief official of God's temple. 14 Kore son of Imnah the Levite, the keeper of the East Gate, was over the freewill offerings to God to distribute the contribution to the LORD and the consecrated things. 15 Eden, Miniamin, Jeshua, Shemaiah, Amariah, and Shecaniah in the cities of the priests were to distribute it faithfully under his authority to their brothers by divisions, whether large or small. 16 In addition, they distributed it to males registered by genealogy three years old and above; to all who would enter the LORD's temple for their daily duty, for their service in their responsibilities according to their divisions. 17 They distributed also to those recorded by genealogy of the priests by their ancestral families and the Levites twenty years old and above, by their responsibilities in their divisions; 18 to those registered by genealogy ​— ​with all their dependents, wives, sons, and daughters ​— ​of the whole assembly (for they had faithfully consecrated themselves as holy); 19 and to the descendants of Aaron, the priests, in the common fields of their cities, in each and every city. There were men who were registered by name to distribute a portion to every male among the priests and to every Levite recorded by genealogy. </a:t>
            </a:r>
          </a:p>
          <a:p>
            <a:endParaRPr lang="en-US" dirty="0"/>
          </a:p>
          <a:p>
            <a:r>
              <a:rPr lang="en-US" dirty="0"/>
              <a:t>Ne 10:38 — A priest from Aaron's descendants is to accompany the Levites when they collect the tenth, and the Levites are to take a tenth of this offering to the storerooms of the treasury in the house of our God. </a:t>
            </a:r>
          </a:p>
          <a:p>
            <a:endParaRPr lang="en-US" dirty="0"/>
          </a:p>
          <a:p>
            <a:r>
              <a:rPr lang="en-US" dirty="0"/>
              <a:t>Ne 12:44 — On that same day men were placed in charge of the rooms that housed the supplies, contributions, </a:t>
            </a:r>
            <a:r>
              <a:rPr lang="en-US" dirty="0" err="1"/>
              <a:t>firstfruits</a:t>
            </a:r>
            <a:r>
              <a:rPr lang="en-US" dirty="0"/>
              <a:t>, and tenths. The legally required portions for the priests and Levites were gathered from the village fields, because Judah was grateful to the priests and Levites who were serving. </a:t>
            </a:r>
          </a:p>
          <a:p>
            <a:endParaRPr lang="en-US" dirty="0"/>
          </a:p>
          <a:p>
            <a:r>
              <a:rPr lang="en-US" dirty="0"/>
              <a:t>Ne 12:47 — So in the days of Zerubbabel and Nehemiah, all Israel contributed the daily portions for the singers and gatekeepers. They also set aside daily portions for the Levites, and the Levites set aside daily portions for Aaron's descendants. </a:t>
            </a:r>
          </a:p>
          <a:p>
            <a:endParaRPr lang="en-US" dirty="0"/>
          </a:p>
          <a:p>
            <a:r>
              <a:rPr lang="en-US" dirty="0"/>
              <a:t>Ne 13:5 — and had prepared a large room for him where they had previously stored the grain offerings, the frankincense, the articles, and the tenths of grain, new wine, and fresh oil prescribed for the Levites, singers, and gatekeepers, along with the contributions for the priests. </a:t>
            </a:r>
          </a:p>
          <a:p>
            <a:endParaRPr lang="en-US" dirty="0"/>
          </a:p>
          <a:p>
            <a:r>
              <a:rPr lang="en-US" dirty="0"/>
              <a:t>Ne 13:10-13 — I also found out that because the portions for the Levites had not been given, each of the Levites and the singers performing the service had gone back to his own field. 11 Therefore, I rebuked the officials, asking, "Why has the house of God been neglected? " I gathered the Levites and singers together and stationed them at their posts. 12 Then all Judah brought a tenth of the grain, new wine, and fresh oil into the storehouses. 13 I appointed as treasurers over the storehouses the priest Shelemiah, the scribe Zadok, and Pedaiah of the Levites, with Hanan son of Zaccur, son of Mattaniah to assist them, because they were considered trustworthy. They were responsible for the distribution to their colleagues. </a:t>
            </a:r>
          </a:p>
          <a:p>
            <a:endParaRPr lang="en-US" dirty="0"/>
          </a:p>
          <a:p>
            <a:r>
              <a:rPr lang="en-US" dirty="0"/>
              <a:t>and prove</a:t>
            </a:r>
          </a:p>
          <a:p>
            <a:r>
              <a:rPr lang="en-US" dirty="0"/>
              <a:t>1Ki 17:13-16 — Then Elijah said to her, "Don't be afraid; go and do as you have said. But first make me a small loaf from it and bring it out to me. Afterward, you may make some for yourself and your son, 14 for this is what the LORD God of Israel says, 'The flour jar will not become empty and the oil jug will not run dry until the day the LORD sends rain on the surface of the land.' " 15 So she proceeded to do according to the word of Elijah. Then the woman, Elijah, and her household ate for many days. 16 The flour jar did not become empty, and the oil jug did not run dry, according to the word of the LORD he had spoken through Elijah. </a:t>
            </a:r>
          </a:p>
          <a:p>
            <a:endParaRPr lang="en-US" dirty="0"/>
          </a:p>
          <a:p>
            <a:r>
              <a:rPr lang="en-US" dirty="0"/>
              <a:t>Ps 37:3 — Trust in the LORD and do what is good; dwell in the land and live securely. </a:t>
            </a:r>
          </a:p>
          <a:p>
            <a:endParaRPr lang="en-US" dirty="0"/>
          </a:p>
          <a:p>
            <a:r>
              <a:rPr lang="en-US" dirty="0"/>
              <a:t>Hag 2:19 — Is there still seed left in the granary? The vine, the fig, the pomegranate, and the olive tree have not yet produced. But from this day on I will bless you." </a:t>
            </a:r>
          </a:p>
          <a:p>
            <a:endParaRPr lang="en-US" dirty="0"/>
          </a:p>
          <a:p>
            <a:r>
              <a:rPr lang="en-US" dirty="0"/>
              <a:t>Mt 6:33 — But seek first the kingdom of God and his righteousness, and all these things will be provided for you. </a:t>
            </a:r>
          </a:p>
          <a:p>
            <a:endParaRPr lang="en-US" dirty="0"/>
          </a:p>
          <a:p>
            <a:r>
              <a:rPr lang="en-US" dirty="0"/>
              <a:t>2Co 9:6-8 — The point is this: The person who sows sparingly will also reap sparingly, and the person who sows generously will also reap generously. 7 Each person should do as he has decided in his heart ​— ​not reluctantly or out of compulsion, since God loves a cheerful giver. 8 And God is able to make every grace overflow to you, so that in every way, always having everything you need, you may excel in every good work. </a:t>
            </a:r>
          </a:p>
          <a:p>
            <a:endParaRPr lang="en-US" dirty="0"/>
          </a:p>
          <a:p>
            <a:r>
              <a:rPr lang="en-US" dirty="0"/>
              <a:t>open</a:t>
            </a:r>
          </a:p>
          <a:p>
            <a:r>
              <a:rPr lang="en-US" dirty="0"/>
              <a:t>Ge 7:11 — In the six hundredth year of Noah's life, in the second month, on the seventeenth day of the month, on that day all the sources of the vast watery depths burst open, the floodgates of the sky were opened, </a:t>
            </a:r>
          </a:p>
          <a:p>
            <a:endParaRPr lang="en-US" dirty="0"/>
          </a:p>
          <a:p>
            <a:r>
              <a:rPr lang="en-US" dirty="0"/>
              <a:t>Dt 28:12 — The LORD will open for you his abundant storehouse, the sky, to give your land rain in its season and to bless all the work of your hands. You will lend to many nations, but you will not borrow. </a:t>
            </a:r>
          </a:p>
          <a:p>
            <a:endParaRPr lang="en-US" dirty="0"/>
          </a:p>
          <a:p>
            <a:r>
              <a:rPr lang="en-US" dirty="0"/>
              <a:t>2Ki 7:2 — Then the captain, the king's right-hand man, responded to the man of God, "Look, even if the LORD were to make windows in heaven, could this really happen? " Elisha announced, "You will in fact see it with your own eyes, but you won't eat any of it." </a:t>
            </a:r>
          </a:p>
          <a:p>
            <a:endParaRPr lang="en-US" dirty="0"/>
          </a:p>
          <a:p>
            <a:r>
              <a:rPr lang="en-US" dirty="0"/>
              <a:t>2Ki 7:19 — this captain had answered the man of God, "Look, even if the LORD were to make windows in heaven, could this really happen? " Elisha had said, "You will in fact see it with your own eyes, but you won't eat any of it." </a:t>
            </a:r>
          </a:p>
          <a:p>
            <a:endParaRPr lang="en-US" dirty="0"/>
          </a:p>
          <a:p>
            <a:r>
              <a:rPr lang="en-US" dirty="0"/>
              <a:t>pour you out</a:t>
            </a:r>
          </a:p>
          <a:p>
            <a:r>
              <a:rPr lang="en-US" dirty="0"/>
              <a:t>Ecc 11:3 — If the clouds are full, they will pour out rain on the earth; whether a tree falls to the south or the north, the place where the tree falls, there it will lie. </a:t>
            </a:r>
          </a:p>
          <a:p>
            <a:endParaRPr lang="en-US" dirty="0"/>
          </a:p>
          <a:p>
            <a:r>
              <a:rPr lang="en-US" dirty="0"/>
              <a:t>that there</a:t>
            </a:r>
          </a:p>
          <a:p>
            <a:r>
              <a:rPr lang="en-US" dirty="0"/>
              <a:t>Lev 26:10 — You will eat the old grain of the previous year and will clear out the old to make room for the new. </a:t>
            </a:r>
          </a:p>
          <a:p>
            <a:endParaRPr lang="en-US" dirty="0"/>
          </a:p>
          <a:p>
            <a:r>
              <a:rPr lang="en-US" dirty="0"/>
              <a:t>2Ch 31:10 — The chief priest Azariah, of the household of Zadok, answered him, "Since they began bringing the offering to the LORD's temple, we eat and are satisfied and there is plenty left over because the LORD has blessed his people; this abundance is what is left over." </a:t>
            </a:r>
          </a:p>
          <a:p>
            <a:endParaRPr lang="en-US" dirty="0"/>
          </a:p>
          <a:p>
            <a:r>
              <a:rPr lang="en-US" dirty="0"/>
              <a:t>Lk 5:6 — When they did this, they caught a great number of fish, and their nets began to tear. </a:t>
            </a:r>
          </a:p>
          <a:p>
            <a:endParaRPr lang="en-US" dirty="0"/>
          </a:p>
          <a:p>
            <a:r>
              <a:rPr lang="en-US" dirty="0"/>
              <a:t>Lk 5:7 — So they signaled to their partners in the other boat to come and help them; they came and filled both boats so full that they began to sink. </a:t>
            </a:r>
          </a:p>
          <a:p>
            <a:endParaRPr lang="en-US" dirty="0"/>
          </a:p>
          <a:p>
            <a:r>
              <a:rPr lang="en-US" dirty="0"/>
              <a:t>Lk 12:16 — Then he told them a parable: "A rich man's land was very productive. </a:t>
            </a:r>
          </a:p>
          <a:p>
            <a:endParaRPr lang="en-US" dirty="0"/>
          </a:p>
          <a:p>
            <a:r>
              <a:rPr lang="en-US" dirty="0"/>
              <a:t>Lk 12:17 — He thought to himself, 'What should I do, since I don't have anywhere to store my crops? </a:t>
            </a:r>
          </a:p>
          <a:p>
            <a:endParaRPr lang="en-US" dirty="0"/>
          </a:p>
          <a:p>
            <a:r>
              <a:rPr lang="en-US" dirty="0"/>
              <a:t>Jn 21:6-11 — "Cast the net on the right side of the boat," he told them, "and you'll find some." So they did, and they were unable to haul it in because of the large number of fish. 7 The disciple, the one Jesus loved, said to Peter, "It is the Lord! " When Simon Peter heard that it was the Lord, he tied his outer clothing around him (for he had taken it off) and plunged into the sea. 8 Since they were not far from land (about a hundred yards away), the other disciples came in the boat, dragging the net full of fish. 9 When they got out on land, they saw a charcoal fire there, with fish lying on it, and bread. 10 "Bring some of the fish you've just caught," Jesus told them. 10 When they got out on land, they saw a charcoal fire there, with fish lying on it, and bread. 10 "Bring some of the fish you've just caught," Jesus told them. 11 So Simon Peter climbed up and hauled the net ashore, full of large fish ​— ​153 of them. Even though there were so many, the net was not torn.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33</a:t>
            </a:fld>
            <a:endParaRPr lang="en-US"/>
          </a:p>
        </p:txBody>
      </p:sp>
    </p:spTree>
    <p:extLst>
      <p:ext uri="{BB962C8B-B14F-4D97-AF65-F5344CB8AC3E}">
        <p14:creationId xmlns:p14="http://schemas.microsoft.com/office/powerpoint/2010/main" val="455369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Matt 23:23</a:t>
            </a:r>
          </a:p>
          <a:p>
            <a:r>
              <a:rPr lang="en-US" dirty="0"/>
              <a:t>(Christian Standard Bible)</a:t>
            </a:r>
          </a:p>
          <a:p>
            <a:endParaRPr lang="en-US" dirty="0"/>
          </a:p>
          <a:p>
            <a:r>
              <a:rPr lang="en-US" dirty="0"/>
              <a:t>for</a:t>
            </a:r>
          </a:p>
          <a:p>
            <a:r>
              <a:rPr lang="en-US" dirty="0"/>
              <a:t>Lk 11:42 — "But woe to you Pharisees! You give a tenth of mint, rue, and every kind of herb, and you bypass justice and love for God. These things you should have done without neglecting the others. </a:t>
            </a:r>
          </a:p>
          <a:p>
            <a:endParaRPr lang="en-US" dirty="0"/>
          </a:p>
          <a:p>
            <a:r>
              <a:rPr lang="en-US" dirty="0"/>
              <a:t>the weightier</a:t>
            </a:r>
          </a:p>
          <a:p>
            <a:r>
              <a:rPr lang="en-US" dirty="0"/>
              <a:t>Mt 9:13 — Go and learn what this means: I desire mercy and not sacrifice. For I didn't come to call the righteous, but sinners." </a:t>
            </a:r>
          </a:p>
          <a:p>
            <a:endParaRPr lang="en-US" dirty="0"/>
          </a:p>
          <a:p>
            <a:r>
              <a:rPr lang="en-US" dirty="0"/>
              <a:t>Mt 12:7 — If you had known what this means, I desire mercy and not sacrifice, you would not have condemned the innocent. </a:t>
            </a:r>
          </a:p>
          <a:p>
            <a:endParaRPr lang="en-US" dirty="0"/>
          </a:p>
          <a:p>
            <a:r>
              <a:rPr lang="en-US" dirty="0"/>
              <a:t>Mt 22:37-40 — He said to him, "Love the Lord your God with all your heart, with all your soul, and with all your mind. 38 This is the greatest and most important command. 39 The second is like it: Love your neighbor as yourself. 40 All the Law and the Prophets depend on these two commands." </a:t>
            </a:r>
          </a:p>
          <a:p>
            <a:endParaRPr lang="en-US" dirty="0"/>
          </a:p>
          <a:p>
            <a:r>
              <a:rPr lang="en-US" dirty="0"/>
              <a:t>1Sa 15:22 — Then Samuel said: Does the LORD take pleasure in burnt offerings and sacrifices as much as in obeying the LORD? Look: to obey is better than sacrifice, to pay attention is better than the fat of rams. </a:t>
            </a:r>
          </a:p>
          <a:p>
            <a:endParaRPr lang="en-US" dirty="0"/>
          </a:p>
          <a:p>
            <a:r>
              <a:rPr lang="en-US" dirty="0" err="1"/>
              <a:t>Pr</a:t>
            </a:r>
            <a:r>
              <a:rPr lang="en-US" dirty="0"/>
              <a:t> 21:3 — Doing what is righteous and just is more acceptable to the LORD than sacrifice. </a:t>
            </a:r>
          </a:p>
          <a:p>
            <a:endParaRPr lang="en-US" dirty="0"/>
          </a:p>
          <a:p>
            <a:r>
              <a:rPr lang="en-US" dirty="0"/>
              <a:t>Jer 22:15 — Are you a king because you excel in cedar? Didn't your father eat and drink and administer justice and righteousness? Then it went well with him. </a:t>
            </a:r>
          </a:p>
          <a:p>
            <a:endParaRPr lang="en-US" dirty="0"/>
          </a:p>
          <a:p>
            <a:r>
              <a:rPr lang="en-US" dirty="0"/>
              <a:t>Jer 22:16 — He took up the case of the poor and needy; then it went well. Is this not what it means to know me? This is the LORD's declaration. </a:t>
            </a:r>
          </a:p>
          <a:p>
            <a:endParaRPr lang="en-US" dirty="0"/>
          </a:p>
          <a:p>
            <a:r>
              <a:rPr lang="en-US" dirty="0"/>
              <a:t>Hos 6:6 — For I desire faithful love and not sacrifice, the knowledge of God rather than burnt offerings. </a:t>
            </a:r>
          </a:p>
          <a:p>
            <a:endParaRPr lang="en-US" dirty="0"/>
          </a:p>
          <a:p>
            <a:r>
              <a:rPr lang="en-US" dirty="0"/>
              <a:t>Mic 6:8 — Mankind, he has told each of you what is good and what it is the LORD requires of you: to act justly, to love faithfulness, and to walk humbly with your God. </a:t>
            </a:r>
          </a:p>
          <a:p>
            <a:endParaRPr lang="en-US" dirty="0"/>
          </a:p>
          <a:p>
            <a:r>
              <a:rPr lang="en-US" dirty="0"/>
              <a:t>Gal 5:22 — But the fruit of the Spirit is love, joy, peace, patience, kindness, goodness, faithfulness, </a:t>
            </a:r>
          </a:p>
          <a:p>
            <a:endParaRPr lang="en-US" dirty="0"/>
          </a:p>
          <a:p>
            <a:r>
              <a:rPr lang="en-US" dirty="0"/>
              <a:t>Gal 5:23 — gentleness, and self-control. The law is not against such things. </a:t>
            </a:r>
          </a:p>
          <a:p>
            <a:endParaRPr lang="en-US" dirty="0"/>
          </a:p>
          <a:p>
            <a:r>
              <a:rPr lang="en-US" dirty="0"/>
              <a:t>these</a:t>
            </a:r>
          </a:p>
          <a:p>
            <a:r>
              <a:rPr lang="en-US" dirty="0"/>
              <a:t>Mt 5:19 — Therefore, whoever breaks one of the least of these commands and teaches others to do the same will be called least in the kingdom of heaven. But whoever does and teaches these commands will be called great in the kingdom of heaven. </a:t>
            </a:r>
          </a:p>
          <a:p>
            <a:endParaRPr lang="en-US" dirty="0"/>
          </a:p>
          <a:p>
            <a:r>
              <a:rPr lang="en-US" dirty="0"/>
              <a:t>Mt 5:20 — For I tell you, unless your righteousness surpasses that of the scribes and Pharisees, you will never get into the kingdom of heaven.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36</a:t>
            </a:fld>
            <a:endParaRPr lang="en-US"/>
          </a:p>
        </p:txBody>
      </p:sp>
    </p:spTree>
    <p:extLst>
      <p:ext uri="{BB962C8B-B14F-4D97-AF65-F5344CB8AC3E}">
        <p14:creationId xmlns:p14="http://schemas.microsoft.com/office/powerpoint/2010/main" val="2792673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37</a:t>
            </a:fld>
            <a:endParaRPr lang="en-US"/>
          </a:p>
        </p:txBody>
      </p:sp>
    </p:spTree>
    <p:extLst>
      <p:ext uri="{BB962C8B-B14F-4D97-AF65-F5344CB8AC3E}">
        <p14:creationId xmlns:p14="http://schemas.microsoft.com/office/powerpoint/2010/main" val="18325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#5 - Worship</a:t>
            </a:r>
          </a:p>
          <a:p>
            <a:r>
              <a:rPr lang="en-US" dirty="0"/>
              <a:t>Giving becomes worship when it flows out of one's personal relationship with God. When one's financial decisions are a result of prayer and fellowship with the Lord, it is a sign that our financial stewardship is directed by our spiritual life and not physical or material calculations which, in even the best of times, are really a form of wisdom from below. When everything we do is part of giving to God, we then approach the status described by Paul in Romans 12 where he says that we should, "...present your bodies a living and holy sacrifice, acceptable to God, which is your spiritual service of worship."</a:t>
            </a:r>
          </a:p>
          <a:p>
            <a:endParaRPr lang="en-US" dirty="0"/>
          </a:p>
          <a:p>
            <a:r>
              <a:rPr lang="en-US" dirty="0"/>
              <a:t>not lagging behind in diligence, fervent in spirit, serving the Lord;</a:t>
            </a:r>
          </a:p>
          <a:p>
            <a:r>
              <a:rPr lang="en-US" dirty="0"/>
              <a:t>- Romans 12:11</a:t>
            </a:r>
          </a:p>
          <a:p>
            <a:r>
              <a:rPr lang="en-US" dirty="0"/>
              <a:t>When one sees the giving of money in the same light as giving their confession of Christ, giving their trust in God, giving their lives over to His care; when our financial giving becomes a part of our spiritual relationship with God, then giving becomes worship. It is motivated by a desire to honor God. There are no downsides here. The motivation is God centered, it brings joy to the giver and the church is blessed by the sacrificial giving of one of its members.</a:t>
            </a:r>
          </a:p>
          <a:p>
            <a:endParaRPr lang="en-US" dirty="0"/>
          </a:p>
          <a:p>
            <a:r>
              <a:rPr lang="en-US" dirty="0"/>
              <a:t>There is one other motivation for giving not mentioned by Dr. Hood but included in the Bible. It is a motivation that we cannot provide for ourselves but is given to us as a gift.</a:t>
            </a:r>
          </a:p>
        </p:txBody>
      </p:sp>
      <p:sp>
        <p:nvSpPr>
          <p:cNvPr id="4" name="Slide Number Placeholder 3"/>
          <p:cNvSpPr>
            <a:spLocks noGrp="1"/>
          </p:cNvSpPr>
          <p:nvPr>
            <p:ph type="sldNum" sz="quarter" idx="5"/>
          </p:nvPr>
        </p:nvSpPr>
        <p:spPr/>
        <p:txBody>
          <a:bodyPr/>
          <a:lstStyle/>
          <a:p>
            <a:fld id="{E05F69E5-E341-4A43-A676-360702601CD7}" type="slidenum">
              <a:rPr lang="en-US" smtClean="0"/>
              <a:t>3</a:t>
            </a:fld>
            <a:endParaRPr lang="en-US"/>
          </a:p>
        </p:txBody>
      </p:sp>
    </p:spTree>
    <p:extLst>
      <p:ext uri="{BB962C8B-B14F-4D97-AF65-F5344CB8AC3E}">
        <p14:creationId xmlns:p14="http://schemas.microsoft.com/office/powerpoint/2010/main" val="2611714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Principles of Giving in the New Testament</a:t>
            </a:r>
          </a:p>
          <a:p>
            <a:r>
              <a:rPr lang="en-US" dirty="0"/>
              <a:t>Mandatory Nature of Giving: Jesus teaches that giving is expected of His followers. In Matthew 6:2, He states, "when you give," indicating that giving is not optional but an essential part of Christian life. </a:t>
            </a:r>
          </a:p>
          <a:p>
            <a:r>
              <a:rPr lang="en-US" dirty="0"/>
              <a:t>2</a:t>
            </a:r>
          </a:p>
          <a:p>
            <a:r>
              <a:rPr lang="en-US" dirty="0"/>
              <a:t>Right Motives: The intention behind giving is crucial. Jesus warns against giving for the sake of being seen by others (Matthew 6:1). Instead, believers should give for God's glory and the benefit of others, not for personal recognition. </a:t>
            </a:r>
          </a:p>
          <a:p>
            <a:r>
              <a:rPr lang="en-US" dirty="0"/>
              <a:t>2</a:t>
            </a:r>
          </a:p>
          <a:p>
            <a:r>
              <a:rPr lang="en-US" dirty="0"/>
              <a:t>Charitable Giving: Jesus emphasizes the importance of helping those in need. In Matthew 6:2-3, He refers to giving to the poor, highlighting that benevolent giving is a significant aspect of Christian generosity. </a:t>
            </a:r>
          </a:p>
          <a:p>
            <a:r>
              <a:rPr lang="en-US" dirty="0"/>
              <a:t>2</a:t>
            </a:r>
          </a:p>
          <a:p>
            <a:r>
              <a:rPr lang="en-US" dirty="0"/>
              <a:t>Regular and Systematic Giving: Paul instructs the Corinthians to set aside a portion of their income each week for giving (1 Corinthians 16:1-2). This principle encourages believers to make giving a regular practice rather than a sporadic event. </a:t>
            </a:r>
          </a:p>
          <a:p>
            <a:r>
              <a:rPr lang="en-US" dirty="0"/>
              <a:t>2</a:t>
            </a:r>
          </a:p>
          <a:p>
            <a:r>
              <a:rPr lang="en-US" dirty="0"/>
              <a:t>Personal Responsibility: Each believer is encouraged to give according to their means and personal conviction. Paul states in 2 Corinthians 9:7 that "each one must give as he has decided in his heart, not reluctantly or under compulsion". </a:t>
            </a:r>
          </a:p>
          <a:p>
            <a:r>
              <a:rPr lang="en-US" dirty="0"/>
              <a:t>2</a:t>
            </a:r>
          </a:p>
          <a:p>
            <a:r>
              <a:rPr lang="en-US" dirty="0"/>
              <a:t>Generosity and Sacrifice: The New Testament encourages believers to give generously, even sacrificially. The example of the poor widow who gave all she had (Luke 21:1-4) illustrates the heart of sacrificial giving. </a:t>
            </a:r>
          </a:p>
          <a:p>
            <a:r>
              <a:rPr lang="en-US" dirty="0"/>
              <a:t>2</a:t>
            </a:r>
          </a:p>
          <a:p>
            <a:r>
              <a:rPr lang="en-US" dirty="0"/>
              <a:t>Joyful Giving: Giving should be done with joy and gratitude, reflecting the grace of God in our lives. 2 Corinthians 9:7 emphasizes that God loves a cheerful giver. </a:t>
            </a:r>
          </a:p>
          <a:p>
            <a:r>
              <a:rPr lang="en-US" dirty="0"/>
              <a:t>2</a:t>
            </a:r>
          </a:p>
          <a:p>
            <a:r>
              <a:rPr lang="en-US" dirty="0"/>
              <a:t>Accountability and Stewardship: Believers are called to be good stewards of their resources, recognizing that everything they have is a gift from God. This perspective encourages responsible and thoughtful giving. </a:t>
            </a:r>
          </a:p>
          <a:p>
            <a:r>
              <a:rPr lang="en-US" dirty="0"/>
              <a:t>1</a:t>
            </a:r>
          </a:p>
        </p:txBody>
      </p:sp>
      <p:sp>
        <p:nvSpPr>
          <p:cNvPr id="4" name="Slide Number Placeholder 3"/>
          <p:cNvSpPr>
            <a:spLocks noGrp="1"/>
          </p:cNvSpPr>
          <p:nvPr>
            <p:ph type="sldNum" sz="quarter" idx="5"/>
          </p:nvPr>
        </p:nvSpPr>
        <p:spPr/>
        <p:txBody>
          <a:bodyPr/>
          <a:lstStyle/>
          <a:p>
            <a:fld id="{C4B9D030-48EB-42B2-A7CF-447287F97D5B}" type="slidenum">
              <a:rPr lang="en-US" smtClean="0"/>
              <a:t>43</a:t>
            </a:fld>
            <a:endParaRPr lang="en-US"/>
          </a:p>
        </p:txBody>
      </p:sp>
    </p:spTree>
    <p:extLst>
      <p:ext uri="{BB962C8B-B14F-4D97-AF65-F5344CB8AC3E}">
        <p14:creationId xmlns:p14="http://schemas.microsoft.com/office/powerpoint/2010/main" val="2762350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Nature of Giving: Jesus teaches that giving is expected of His followers. In Matthew 6:2, He states, "when you give," indicating that giving is not optional but an essential part of Christian life. </a:t>
            </a:r>
          </a:p>
        </p:txBody>
      </p:sp>
      <p:sp>
        <p:nvSpPr>
          <p:cNvPr id="4" name="Slide Number Placeholder 3"/>
          <p:cNvSpPr>
            <a:spLocks noGrp="1"/>
          </p:cNvSpPr>
          <p:nvPr>
            <p:ph type="sldNum" sz="quarter" idx="5"/>
          </p:nvPr>
        </p:nvSpPr>
        <p:spPr/>
        <p:txBody>
          <a:bodyPr/>
          <a:lstStyle/>
          <a:p>
            <a:fld id="{C4B9D030-48EB-42B2-A7CF-447287F97D5B}" type="slidenum">
              <a:rPr lang="en-US" smtClean="0"/>
              <a:t>45</a:t>
            </a:fld>
            <a:endParaRPr lang="en-US"/>
          </a:p>
        </p:txBody>
      </p:sp>
    </p:spTree>
    <p:extLst>
      <p:ext uri="{BB962C8B-B14F-4D97-AF65-F5344CB8AC3E}">
        <p14:creationId xmlns:p14="http://schemas.microsoft.com/office/powerpoint/2010/main" val="2211045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Matt 6:2</a:t>
            </a:r>
          </a:p>
          <a:p>
            <a:r>
              <a:rPr lang="en-US" dirty="0"/>
              <a:t>(Christian Standard Bible)</a:t>
            </a:r>
          </a:p>
          <a:p>
            <a:endParaRPr lang="en-US" dirty="0"/>
          </a:p>
          <a:p>
            <a:r>
              <a:rPr lang="en-US" dirty="0"/>
              <a:t>when</a:t>
            </a:r>
          </a:p>
          <a:p>
            <a:r>
              <a:rPr lang="en-US" dirty="0"/>
              <a:t>Job 31:16-20 — If I have refused the wishes of the poor or let the widow's eyes go blind, 17 if I have eaten my few crumbs alone without letting the fatherless eat any of it — 18 for from my youth, I raised him as his father, and since the day I was born I guided the widow — 19 if I have seen anyone dying for lack of clothing or a needy person without a cloak, 20 if he did not bless me while warming himself with the fleece from my sheep, </a:t>
            </a:r>
          </a:p>
          <a:p>
            <a:endParaRPr lang="en-US" dirty="0"/>
          </a:p>
          <a:p>
            <a:r>
              <a:rPr lang="en-US" dirty="0"/>
              <a:t>Ps 37:21 — The wicked person borrows and does not repay, but the righteous one is gracious and giving. </a:t>
            </a:r>
          </a:p>
          <a:p>
            <a:endParaRPr lang="en-US" dirty="0"/>
          </a:p>
          <a:p>
            <a:r>
              <a:rPr lang="en-US" dirty="0"/>
              <a:t>Ps 112:9 — He distributes freely to the poor; his righteousness endures forever. His horn will be exalted in honor. </a:t>
            </a:r>
          </a:p>
          <a:p>
            <a:endParaRPr lang="en-US" dirty="0"/>
          </a:p>
          <a:p>
            <a:r>
              <a:rPr lang="en-US" dirty="0" err="1"/>
              <a:t>Pr</a:t>
            </a:r>
            <a:r>
              <a:rPr lang="en-US" dirty="0"/>
              <a:t> 19:17 — Kindness to the poor is a loan to the LORD, and he will give a reward to the lender. </a:t>
            </a:r>
          </a:p>
          <a:p>
            <a:endParaRPr lang="en-US" dirty="0"/>
          </a:p>
          <a:p>
            <a:r>
              <a:rPr lang="en-US" dirty="0"/>
              <a:t>Ecc 11:2 — Give a portion to seven or even to eight, for you don't know what disaster may happen on earth. </a:t>
            </a:r>
          </a:p>
          <a:p>
            <a:endParaRPr lang="en-US" dirty="0"/>
          </a:p>
          <a:p>
            <a:r>
              <a:rPr lang="en-US" dirty="0"/>
              <a:t>Isa 58:7 — Is it not to share your bread with the hungry, to bring the poor and homeless into your house, to clothe the naked when you see him, and not to ignore your own flesh and blood? </a:t>
            </a:r>
          </a:p>
          <a:p>
            <a:endParaRPr lang="en-US" dirty="0"/>
          </a:p>
          <a:p>
            <a:r>
              <a:rPr lang="en-US" dirty="0"/>
              <a:t>Isa 58:10-12 — and if you offer yourself to the hungry, and satisfy the afflicted one, then your light will shine in the darkness, and your night will be like noonday. 11 The LORD will always lead you, satisfy you in a parched land, and strengthen your bones. You will be like a watered garden and like a spring whose water never runs dry. 12 Some of you will rebuild the ancient ruins; you will restore the foundations laid long ago; you will be called the repairer of broken walls, the restorer of streets where people live. </a:t>
            </a:r>
          </a:p>
          <a:p>
            <a:endParaRPr lang="en-US" dirty="0"/>
          </a:p>
          <a:p>
            <a:r>
              <a:rPr lang="en-US" dirty="0"/>
              <a:t>Lk 11:41 — But give from what is within to the poor, and then everything is clean for you. </a:t>
            </a:r>
          </a:p>
          <a:p>
            <a:endParaRPr lang="en-US" dirty="0"/>
          </a:p>
          <a:p>
            <a:r>
              <a:rPr lang="en-US" dirty="0"/>
              <a:t>Lk 12:33 — Sell your possessions and give to the poor. Make money-bags for yourselves that won't grow old, an inexhaustible treasure in heaven, where no thief comes near and no moth destroys. </a:t>
            </a:r>
          </a:p>
          <a:p>
            <a:endParaRPr lang="en-US" dirty="0"/>
          </a:p>
          <a:p>
            <a:r>
              <a:rPr lang="en-US" dirty="0"/>
              <a:t>Jn 13:29 — Since Judas kept the money-bag, some thought that Jesus was telling him, “Buy what we need for the festival,” or that he should give something to the poor. </a:t>
            </a:r>
          </a:p>
          <a:p>
            <a:endParaRPr lang="en-US" dirty="0"/>
          </a:p>
          <a:p>
            <a:r>
              <a:rPr lang="en-US" dirty="0"/>
              <a:t>Ac 9:36 — In Joppa there was a disciple named Tabitha (which is translated Dorcas). She was always doing good works and acts of charity. </a:t>
            </a:r>
          </a:p>
          <a:p>
            <a:endParaRPr lang="en-US" dirty="0"/>
          </a:p>
          <a:p>
            <a:r>
              <a:rPr lang="en-US" dirty="0"/>
              <a:t>Ac 10:2 — He was a devout man and feared God along with his whole household. He did many charitable deeds for the Jewish people and always prayed to God. </a:t>
            </a:r>
          </a:p>
          <a:p>
            <a:endParaRPr lang="en-US" dirty="0"/>
          </a:p>
          <a:p>
            <a:r>
              <a:rPr lang="en-US" dirty="0"/>
              <a:t>Ac 10:4 — Staring at him in awe, he said, "What is it, Lord? " The angel told him, "Your prayers and your acts of charity have ascended as a memorial offering before God. </a:t>
            </a:r>
          </a:p>
          <a:p>
            <a:endParaRPr lang="en-US" dirty="0"/>
          </a:p>
          <a:p>
            <a:r>
              <a:rPr lang="en-US" dirty="0"/>
              <a:t>Ac 10:31 — and said, 'Cornelius, your prayer has been heard, and your acts of charity have been remembered in God's sight. </a:t>
            </a:r>
          </a:p>
          <a:p>
            <a:endParaRPr lang="en-US" dirty="0"/>
          </a:p>
          <a:p>
            <a:r>
              <a:rPr lang="en-US" dirty="0"/>
              <a:t>Ac 11:29 — Each of the disciples, according to his ability, determined to send relief to the brothers and sisters who lived in Judea. </a:t>
            </a:r>
          </a:p>
          <a:p>
            <a:endParaRPr lang="en-US" dirty="0"/>
          </a:p>
          <a:p>
            <a:r>
              <a:rPr lang="en-US" dirty="0"/>
              <a:t>Ac 24:17 — After many years, I came to bring charitable gifts and offerings to my people. </a:t>
            </a:r>
          </a:p>
          <a:p>
            <a:endParaRPr lang="en-US" dirty="0"/>
          </a:p>
          <a:p>
            <a:r>
              <a:rPr lang="en-US" dirty="0"/>
              <a:t>Ro 12:8 — if exhorting, in exhortation; giving, with generosity; leading, with diligence; showing mercy, with cheerfulness. </a:t>
            </a:r>
          </a:p>
          <a:p>
            <a:endParaRPr lang="en-US" dirty="0"/>
          </a:p>
          <a:p>
            <a:r>
              <a:rPr lang="en-US" dirty="0"/>
              <a:t>2Co 9:6-15 — The point is this: The person who sows sparingly will also reap sparingly, and the person who sows generously will also reap generously. 7 Each person should do as he has decided in his heart ​— ​not reluctantly or out of compulsion, since God loves a cheerful giver. 8 And God is able to make every grace overflow to you, so that in every way, always having everything you need, you may excel in every good work. 9 As it is written: He distributed freely; he gave to the poor; his righteousness endures forever. 10 Now the one who provides seed for the </a:t>
            </a:r>
            <a:r>
              <a:rPr lang="en-US" dirty="0" err="1"/>
              <a:t>sower</a:t>
            </a:r>
            <a:r>
              <a:rPr lang="en-US" dirty="0"/>
              <a:t> and bread for food will also provide and multiply your seed and increase the harvest of your righteousness. 11 You will be enriched in every way for all generosity, which produces thanksgiving to God through us. 12 For the ministry of this service is not only supplying the needs of the saints but is also overflowing in many expressions of thanks to God. 13 Because of the proof provided by this ministry, they will glorify God for your obedient confession of the gospel of Christ, and for your generosity in sharing with them and with everyone. 14 And as they pray on your behalf, they will have deep affection for you because of the surpassing grace of God in you. 15 Thanks be to God for his indescribable gift! </a:t>
            </a:r>
          </a:p>
          <a:p>
            <a:endParaRPr lang="en-US" dirty="0"/>
          </a:p>
          <a:p>
            <a:r>
              <a:rPr lang="en-US" dirty="0"/>
              <a:t>Gal 2:10 — They asked only that we would remember the poor, which I had made every effort to do. </a:t>
            </a:r>
          </a:p>
          <a:p>
            <a:endParaRPr lang="en-US" dirty="0"/>
          </a:p>
          <a:p>
            <a:r>
              <a:rPr lang="en-US" dirty="0"/>
              <a:t>Eph 4:28 — Let the thief no longer steal. Instead, he is to do honest work with his own hands, so that he has something to share with anyone in need. </a:t>
            </a:r>
          </a:p>
          <a:p>
            <a:endParaRPr lang="en-US" dirty="0"/>
          </a:p>
          <a:p>
            <a:r>
              <a:rPr lang="en-US" dirty="0"/>
              <a:t>1Ti 6:18 — Instruct them to do what is good, to be rich in good works, to be generous and willing to share, </a:t>
            </a:r>
          </a:p>
          <a:p>
            <a:endParaRPr lang="en-US" dirty="0"/>
          </a:p>
          <a:p>
            <a:r>
              <a:rPr lang="en-US" dirty="0"/>
              <a:t>Phm 1:7 — For I have great joy and encouragement from your love, because the hearts of the saints have been refreshed through you, brother. </a:t>
            </a:r>
          </a:p>
          <a:p>
            <a:endParaRPr lang="en-US" dirty="0"/>
          </a:p>
          <a:p>
            <a:r>
              <a:rPr lang="en-US" dirty="0"/>
              <a:t>Heb 13:16 — Don't neglect to do what is good and to share, for God is pleased with such sacrifices. </a:t>
            </a:r>
          </a:p>
          <a:p>
            <a:endParaRPr lang="en-US" dirty="0"/>
          </a:p>
          <a:p>
            <a:r>
              <a:rPr lang="en-US" dirty="0"/>
              <a:t>Jas 2:15 — If a brother or sister is without clothes and lacks daily food </a:t>
            </a:r>
          </a:p>
          <a:p>
            <a:endParaRPr lang="en-US" dirty="0"/>
          </a:p>
          <a:p>
            <a:r>
              <a:rPr lang="en-US" dirty="0"/>
              <a:t>Jas 2:16 — and one of you says to them, "Go in peace, stay warm, and be well fed," but you don't give them what the body needs, what good is it? </a:t>
            </a:r>
          </a:p>
          <a:p>
            <a:endParaRPr lang="en-US" dirty="0"/>
          </a:p>
          <a:p>
            <a:r>
              <a:rPr lang="en-US" dirty="0"/>
              <a:t>1Pe 4:11 — If anyone speaks, let it be as one who speaks God's words; if anyone serves, let it be from the strength God provides, so that God may be glorified through Jesus Christ in everything. To him be the glory and the power forever and ever. Amen. </a:t>
            </a:r>
          </a:p>
          <a:p>
            <a:endParaRPr lang="en-US" dirty="0"/>
          </a:p>
          <a:p>
            <a:r>
              <a:rPr lang="en-US" dirty="0"/>
              <a:t>1Jn 3:17-19 — If anyone has this world's goods and sees a fellow believer in need but withholds compassion from him ​— ​how does God's love reside in him? 18 Little children, let us not love in word or speech, but in action and in truth. 19 This is how we will know that we belong to the truth and will reassure our hearts before him </a:t>
            </a:r>
          </a:p>
          <a:p>
            <a:endParaRPr lang="en-US" dirty="0"/>
          </a:p>
          <a:p>
            <a:r>
              <a:rPr lang="en-US" dirty="0"/>
              <a:t>do not sound a trumpet</a:t>
            </a:r>
          </a:p>
          <a:p>
            <a:r>
              <a:rPr lang="en-US" dirty="0" err="1"/>
              <a:t>Pr</a:t>
            </a:r>
            <a:r>
              <a:rPr lang="en-US" dirty="0"/>
              <a:t> 20:6 — Many a person proclaims his own loyalty, but who can find a trustworthy person? </a:t>
            </a:r>
          </a:p>
          <a:p>
            <a:endParaRPr lang="en-US" dirty="0"/>
          </a:p>
          <a:p>
            <a:r>
              <a:rPr lang="en-US" dirty="0"/>
              <a:t>Hos 8:1 — Put the horn to your mouth! One like an eagle comes against the house of the LORD, because they transgress my covenant and rebel against my law. </a:t>
            </a:r>
          </a:p>
          <a:p>
            <a:endParaRPr lang="en-US" dirty="0"/>
          </a:p>
          <a:p>
            <a:r>
              <a:rPr lang="en-US" dirty="0"/>
              <a:t>as</a:t>
            </a:r>
          </a:p>
          <a:p>
            <a:r>
              <a:rPr lang="en-US" dirty="0"/>
              <a:t>Mt 6:5 — "Whenever you pray, you must not be like the hypocrites, because they love to pray standing in the synagogues and on the street corners to be seen by people. Truly I tell you, they have their reward. </a:t>
            </a:r>
          </a:p>
          <a:p>
            <a:endParaRPr lang="en-US" dirty="0"/>
          </a:p>
          <a:p>
            <a:r>
              <a:rPr lang="en-US" dirty="0"/>
              <a:t>Mt 7:5 — Hypocrite! First take the beam of wood out of your eye, and then you will see clearly to take the splinter out of your brother's eye. </a:t>
            </a:r>
          </a:p>
          <a:p>
            <a:endParaRPr lang="en-US" dirty="0"/>
          </a:p>
          <a:p>
            <a:r>
              <a:rPr lang="en-US" dirty="0"/>
              <a:t>Mt 15:7 — Hypocrites! Isaiah prophesied correctly about you when he said: </a:t>
            </a:r>
          </a:p>
          <a:p>
            <a:endParaRPr lang="en-US" dirty="0"/>
          </a:p>
          <a:p>
            <a:r>
              <a:rPr lang="en-US" dirty="0"/>
              <a:t>Mt 16:3 — And in the morning, 'Today will be stormy because the sky is red and threatening.' You know how to read the appearance of the sky, but you can't read the signs of the times. </a:t>
            </a:r>
          </a:p>
          <a:p>
            <a:endParaRPr lang="en-US" dirty="0"/>
          </a:p>
          <a:p>
            <a:r>
              <a:rPr lang="en-US" dirty="0"/>
              <a:t>Mt 22:18 — Perceiving their malicious intent, Jesus said, "Why are you testing me, hypocrites? </a:t>
            </a:r>
          </a:p>
          <a:p>
            <a:endParaRPr lang="en-US" dirty="0"/>
          </a:p>
          <a:p>
            <a:r>
              <a:rPr lang="en-US" dirty="0"/>
              <a:t>Mt 23:13-29 — "Woe to you, scribes and Pharisees, hypocrites! You shut the door of the kingdom of heaven in people's faces. For you don't go in, and you don't allow those entering to go in. 14 15 "Woe to you, scribes and Pharisees, hypocrites! You travel over land and sea to make one convert, and when he becomes one, you make him twice as fit for hell as you are! 16 "Woe to you, blind guides, who say, 'Whoever takes an oath by the temple, it means nothing. But whoever takes an oath by the gold of the temple is bound by his oath.' 17 Blind fools! For which is greater, the gold or the temple that sanctified the gold? 18 Also, 'Whoever takes an oath by the altar, it means nothing; but whoever takes an oath by the gift that is on it is bound by his oath.' 19 Blind people! For which is greater, the gift or the altar that sanctifies the gift? 20 Therefore, the one who takes an oath by the altar takes an oath by it and by everything on it. 21 The one who takes an oath by the temple takes an oath by it and by him who dwells in it. 22 And the one who takes an oath by heaven takes an oath by God's throne and by him who sits on it. 23 "Woe to you, scribes and Pharisees, hypocrites! You pay a tenth of mint, dill, and cumin, and yet you have neglected the more important matters of the law ​— ​justice, mercy, and faithfulness. These things should have been done without neglecting the others. 24 Blind guides! You strain out a gnat, but gulp down a camel! 25 "Woe to you, scribes and Pharisees, hypocrites! You clean the outside of the cup and dish, but inside they are full of greed and self-indulgence. 26 Blind Pharisee! First clean the inside of the cup, so that the outside of it may also become clean. 27 "Woe to you, scribes and Pharisees, hypocrites! You are like whitewashed tombs, which appear beautiful on the outside, but inside are full of the bones of the dead and every kind of impurity. 28 In the same way, on the outside you seem righteous to people, but inside you are full of hypocrisy and lawlessness. 29 "Woe to you, scribes and Pharisees, hypocrites! You build the tombs of the prophets and decorate the graves of the righteous, </a:t>
            </a:r>
          </a:p>
          <a:p>
            <a:endParaRPr lang="en-US" dirty="0"/>
          </a:p>
          <a:p>
            <a:r>
              <a:rPr lang="en-US" dirty="0"/>
              <a:t>Mt 24:51 — He will cut him to pieces and assign him a place with the hypocrites, where there will be weeping and gnashing of teeth. </a:t>
            </a:r>
          </a:p>
          <a:p>
            <a:endParaRPr lang="en-US" dirty="0"/>
          </a:p>
          <a:p>
            <a:r>
              <a:rPr lang="en-US" dirty="0"/>
              <a:t>Isa 9:17 — Therefore the Lord does not rejoice over Israel's young men and has no compassion on its fatherless and widows, for everyone is a godless evildoer, and every mouth speaks folly. In all this, his anger has not turned away, and his hand is still raised to strike. </a:t>
            </a:r>
          </a:p>
          <a:p>
            <a:endParaRPr lang="en-US" dirty="0"/>
          </a:p>
          <a:p>
            <a:r>
              <a:rPr lang="en-US" dirty="0"/>
              <a:t>Isa 10:6 — I will send him against a godless nation; I will command him to go against a people destined for my rage, to take spoils, to plunder, and to trample them down like clay in the streets. </a:t>
            </a:r>
          </a:p>
          <a:p>
            <a:endParaRPr lang="en-US" dirty="0"/>
          </a:p>
          <a:p>
            <a:r>
              <a:rPr lang="en-US" dirty="0"/>
              <a:t>Mk 7:6 — He answered them, "Isaiah prophesied correctly about you hypocrites, as it is written: This people honors me with their lips, but their heart is far from me. </a:t>
            </a:r>
          </a:p>
          <a:p>
            <a:endParaRPr lang="en-US" dirty="0"/>
          </a:p>
          <a:p>
            <a:r>
              <a:rPr lang="en-US" dirty="0"/>
              <a:t>Lk 6:42 — Or how can you say to your brother, 'Brother, let me take out the splinter that is in your eye,' when you yourself don't see the beam of wood in your eye? Hypocrite! First take the beam of wood out of your eye, and then you will see clearly to take out the splinter in your brother's eye. </a:t>
            </a:r>
          </a:p>
          <a:p>
            <a:endParaRPr lang="en-US" dirty="0"/>
          </a:p>
          <a:p>
            <a:r>
              <a:rPr lang="en-US" dirty="0"/>
              <a:t>Lk 12:56 — Hypocrites! You know how to interpret the appearance of the earth and the sky, but why don't you know how to interpret this present time? </a:t>
            </a:r>
          </a:p>
          <a:p>
            <a:endParaRPr lang="en-US" dirty="0"/>
          </a:p>
          <a:p>
            <a:r>
              <a:rPr lang="en-US" dirty="0"/>
              <a:t>Lk 13:15 — But the Lord answered him and said, “Hypocrites! Doesn’t each one of you untie his ox or donkey from the feeding trough on the Sabbath and lead it to water? </a:t>
            </a:r>
          </a:p>
          <a:p>
            <a:endParaRPr lang="en-US" dirty="0"/>
          </a:p>
          <a:p>
            <a:r>
              <a:rPr lang="en-US" dirty="0"/>
              <a:t>in the synagogues</a:t>
            </a:r>
          </a:p>
          <a:p>
            <a:r>
              <a:rPr lang="en-US" dirty="0"/>
              <a:t>Mt 6:5 — "Whenever you pray, you must not be like the hypocrites, because they love to pray standing in the synagogues and on the street corners to be seen by people. Truly I tell you, they have their reward. </a:t>
            </a:r>
          </a:p>
          <a:p>
            <a:endParaRPr lang="en-US" dirty="0"/>
          </a:p>
          <a:p>
            <a:r>
              <a:rPr lang="en-US" dirty="0"/>
              <a:t>Mt 23:6 — They love the place of honor at banquets, the front seats in the synagogues, </a:t>
            </a:r>
          </a:p>
          <a:p>
            <a:endParaRPr lang="en-US" dirty="0"/>
          </a:p>
          <a:p>
            <a:r>
              <a:rPr lang="en-US" dirty="0"/>
              <a:t>Mk 12:39 — the best seats in the synagogues, and the places of honor at banquets. </a:t>
            </a:r>
          </a:p>
          <a:p>
            <a:endParaRPr lang="en-US" dirty="0"/>
          </a:p>
          <a:p>
            <a:r>
              <a:rPr lang="en-US" dirty="0"/>
              <a:t>Lk 11:43 — "Woe to you Pharisees! You love the front seat in the synagogues and greetings in the marketplaces. </a:t>
            </a:r>
          </a:p>
          <a:p>
            <a:endParaRPr lang="en-US" dirty="0"/>
          </a:p>
          <a:p>
            <a:r>
              <a:rPr lang="en-US" dirty="0"/>
              <a:t>Lk 20:46 — "Beware of the scribes, who want to go around in long robes and who love greetings in the marketplaces, the best seats in the synagogues, and the places of honor at banquets. </a:t>
            </a:r>
          </a:p>
          <a:p>
            <a:endParaRPr lang="en-US" dirty="0"/>
          </a:p>
          <a:p>
            <a:r>
              <a:rPr lang="en-US" dirty="0"/>
              <a:t>glory</a:t>
            </a:r>
          </a:p>
          <a:p>
            <a:r>
              <a:rPr lang="en-US" dirty="0"/>
              <a:t>1Sa 15:30 — Saul said, "I have sinned. Please honor me now before the elders of my people and before Israel. Come back with me so I can bow in worship to the LORD your God." </a:t>
            </a:r>
          </a:p>
          <a:p>
            <a:endParaRPr lang="en-US" dirty="0"/>
          </a:p>
          <a:p>
            <a:r>
              <a:rPr lang="en-US" dirty="0"/>
              <a:t>Jn 5:41 — "I do not accept glory from people, </a:t>
            </a:r>
          </a:p>
          <a:p>
            <a:endParaRPr lang="en-US" dirty="0"/>
          </a:p>
          <a:p>
            <a:r>
              <a:rPr lang="en-US" dirty="0"/>
              <a:t>Jn 5:44 — How can you believe, since you accept glory from one another but don't seek the glory that comes from the only God? </a:t>
            </a:r>
          </a:p>
          <a:p>
            <a:endParaRPr lang="en-US" dirty="0"/>
          </a:p>
          <a:p>
            <a:r>
              <a:rPr lang="en-US" dirty="0"/>
              <a:t>Jn 7:18 — The one who speaks on his own seeks his own glory; but he who seeks the glory of the one who sent him is true, and there is no unrighteousness in him. </a:t>
            </a:r>
          </a:p>
          <a:p>
            <a:endParaRPr lang="en-US" dirty="0"/>
          </a:p>
          <a:p>
            <a:r>
              <a:rPr lang="en-US" dirty="0"/>
              <a:t>1Th 2:6 — and we didn't seek glory from people, either from you or from others. </a:t>
            </a:r>
          </a:p>
          <a:p>
            <a:endParaRPr lang="en-US" dirty="0"/>
          </a:p>
          <a:p>
            <a:r>
              <a:rPr lang="en-US" dirty="0"/>
              <a:t>verily</a:t>
            </a:r>
          </a:p>
          <a:p>
            <a:r>
              <a:rPr lang="en-US" dirty="0"/>
              <a:t>Mt 6:5 — "Whenever you pray, you must not be like the hypocrites, because they love to pray standing in the synagogues and on the street corners to be seen by people. Truly I tell you, they have their reward. </a:t>
            </a:r>
          </a:p>
          <a:p>
            <a:endParaRPr lang="en-US" dirty="0"/>
          </a:p>
          <a:p>
            <a:r>
              <a:rPr lang="en-US" dirty="0"/>
              <a:t>Mt 6:16 — "Whenever you fast, don't be gloomy like the hypocrites. For they make their faces unattractive so that their fasting is obvious to people. Truly I tell you, they have their reward. </a:t>
            </a:r>
          </a:p>
          <a:p>
            <a:endParaRPr lang="en-US" dirty="0"/>
          </a:p>
          <a:p>
            <a:r>
              <a:rPr lang="en-US" dirty="0"/>
              <a:t>Mt 5:18 — For truly I tell you, until heaven and earth pass away, not the smallest letter or one stroke of a letter will pass away from the law until all things are accomplished.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46</a:t>
            </a:fld>
            <a:endParaRPr lang="en-US"/>
          </a:p>
        </p:txBody>
      </p:sp>
    </p:spTree>
    <p:extLst>
      <p:ext uri="{BB962C8B-B14F-4D97-AF65-F5344CB8AC3E}">
        <p14:creationId xmlns:p14="http://schemas.microsoft.com/office/powerpoint/2010/main" val="505509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Motives: The intention behind giving is crucial. Jesus warns against giving for the sake of being seen by others (Matthew 6:1). Instead, believers should give for God's glory and the benefit of others, not for personal recognition. </a:t>
            </a:r>
          </a:p>
        </p:txBody>
      </p:sp>
      <p:sp>
        <p:nvSpPr>
          <p:cNvPr id="4" name="Slide Number Placeholder 3"/>
          <p:cNvSpPr>
            <a:spLocks noGrp="1"/>
          </p:cNvSpPr>
          <p:nvPr>
            <p:ph type="sldNum" sz="quarter" idx="5"/>
          </p:nvPr>
        </p:nvSpPr>
        <p:spPr/>
        <p:txBody>
          <a:bodyPr/>
          <a:lstStyle/>
          <a:p>
            <a:fld id="{C4B9D030-48EB-42B2-A7CF-447287F97D5B}" type="slidenum">
              <a:rPr lang="en-US" smtClean="0"/>
              <a:t>47</a:t>
            </a:fld>
            <a:endParaRPr lang="en-US"/>
          </a:p>
        </p:txBody>
      </p:sp>
    </p:spTree>
    <p:extLst>
      <p:ext uri="{BB962C8B-B14F-4D97-AF65-F5344CB8AC3E}">
        <p14:creationId xmlns:p14="http://schemas.microsoft.com/office/powerpoint/2010/main" val="2908712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Matt 6:1</a:t>
            </a:r>
          </a:p>
          <a:p>
            <a:r>
              <a:rPr lang="en-US" dirty="0"/>
              <a:t>(Christian Standard Bible)</a:t>
            </a:r>
          </a:p>
          <a:p>
            <a:endParaRPr lang="en-US" dirty="0"/>
          </a:p>
          <a:p>
            <a:r>
              <a:rPr lang="en-US" dirty="0"/>
              <a:t>heed</a:t>
            </a:r>
          </a:p>
          <a:p>
            <a:r>
              <a:rPr lang="en-US" dirty="0"/>
              <a:t>Mt 16:6 — Then Jesus told them, "Watch out and beware of the leaven of the Pharisees and Sadducees." </a:t>
            </a:r>
          </a:p>
          <a:p>
            <a:endParaRPr lang="en-US" dirty="0"/>
          </a:p>
          <a:p>
            <a:r>
              <a:rPr lang="en-US" dirty="0"/>
              <a:t>Mk 8:15 — Then he gave them strict orders: "Watch out! Beware of the leaven of the Pharisees and the leaven of Herod." </a:t>
            </a:r>
          </a:p>
          <a:p>
            <a:endParaRPr lang="en-US" dirty="0"/>
          </a:p>
          <a:p>
            <a:r>
              <a:rPr lang="en-US" dirty="0"/>
              <a:t>Lk 11:35 — Take care, then, that the light in you is not darkness. </a:t>
            </a:r>
          </a:p>
          <a:p>
            <a:endParaRPr lang="en-US" dirty="0"/>
          </a:p>
          <a:p>
            <a:r>
              <a:rPr lang="en-US" dirty="0"/>
              <a:t>Lk 12:1 — Meanwhile, a crowd of many thousands came together, so that they were trampling on one another. He began to say to his disciples first, "Be on your guard against the leaven of the Pharisees, which is hypocrisy. </a:t>
            </a:r>
          </a:p>
          <a:p>
            <a:endParaRPr lang="en-US" dirty="0"/>
          </a:p>
          <a:p>
            <a:r>
              <a:rPr lang="en-US" dirty="0"/>
              <a:t>Lk 12:15 — He then told them, "Watch out and be on guard against all greed, because one's life is not in the abundance of his possessions." </a:t>
            </a:r>
          </a:p>
          <a:p>
            <a:endParaRPr lang="en-US" dirty="0"/>
          </a:p>
          <a:p>
            <a:r>
              <a:rPr lang="en-US" dirty="0"/>
              <a:t>Heb 2:1 — For this reason, we must pay attention all the more to what we have heard, so that we will not drift away. </a:t>
            </a:r>
          </a:p>
          <a:p>
            <a:endParaRPr lang="en-US" dirty="0"/>
          </a:p>
          <a:p>
            <a:r>
              <a:rPr lang="en-US" dirty="0"/>
              <a:t>alms</a:t>
            </a:r>
          </a:p>
          <a:p>
            <a:r>
              <a:rPr lang="en-US" dirty="0"/>
              <a:t>Dt 24:13 — Be sure to return it to him at sunset. Then he will sleep in it and bless you, and this will be counted as righteousness to you before the LORD your God. </a:t>
            </a:r>
          </a:p>
          <a:p>
            <a:endParaRPr lang="en-US" dirty="0"/>
          </a:p>
          <a:p>
            <a:r>
              <a:rPr lang="en-US" dirty="0"/>
              <a:t>Ps 112:9 — He distributes freely to the poor; his righteousness endures forever. His horn will be exalted in honor. </a:t>
            </a:r>
          </a:p>
          <a:p>
            <a:endParaRPr lang="en-US" dirty="0"/>
          </a:p>
          <a:p>
            <a:r>
              <a:rPr lang="en-US" dirty="0"/>
              <a:t>Da 4:27 — Therefore, may my advice seem good to you my king. Separate yourself from your sins by doing what is right, and from your injustices by showing mercy to the needy. Perhaps there will be an extension of your prosperity." </a:t>
            </a:r>
          </a:p>
          <a:p>
            <a:endParaRPr lang="en-US" dirty="0"/>
          </a:p>
          <a:p>
            <a:r>
              <a:rPr lang="en-US" dirty="0"/>
              <a:t>2Co 9:9 — As it is written: He distributed freely; he gave to the poor; his righteousness endures forever. </a:t>
            </a:r>
          </a:p>
          <a:p>
            <a:endParaRPr lang="en-US" dirty="0"/>
          </a:p>
          <a:p>
            <a:r>
              <a:rPr lang="en-US" dirty="0"/>
              <a:t>2Co 9:10 — Now the one who provides seed for the </a:t>
            </a:r>
            <a:r>
              <a:rPr lang="en-US" dirty="0" err="1"/>
              <a:t>sower</a:t>
            </a:r>
            <a:r>
              <a:rPr lang="en-US" dirty="0"/>
              <a:t> and bread for food will also provide and multiply your seed and increase the harvest of your righteousness. </a:t>
            </a:r>
          </a:p>
          <a:p>
            <a:endParaRPr lang="en-US" dirty="0"/>
          </a:p>
          <a:p>
            <a:r>
              <a:rPr lang="en-US" dirty="0"/>
              <a:t>to be</a:t>
            </a:r>
          </a:p>
          <a:p>
            <a:r>
              <a:rPr lang="en-US" dirty="0"/>
              <a:t>Mt 6:5 — "Whenever you pray, you must not be like the hypocrites, because they love to pray standing in the synagogues and on the street corners to be seen by people. Truly I tell you, they have their reward. </a:t>
            </a:r>
          </a:p>
          <a:p>
            <a:endParaRPr lang="en-US" dirty="0"/>
          </a:p>
          <a:p>
            <a:r>
              <a:rPr lang="en-US" dirty="0"/>
              <a:t>Mt 6:16 — "Whenever you fast, don't be gloomy like the hypocrites. For they make their faces unattractive so that their fasting is obvious to people. Truly I tell you, they have their reward. </a:t>
            </a:r>
          </a:p>
          <a:p>
            <a:endParaRPr lang="en-US" dirty="0"/>
          </a:p>
          <a:p>
            <a:r>
              <a:rPr lang="en-US" dirty="0"/>
              <a:t>Mt 5:16 — In the same way, let your light shine  before others, so that they may see your good works and give glory to your Father in heaven. </a:t>
            </a:r>
          </a:p>
          <a:p>
            <a:endParaRPr lang="en-US" dirty="0"/>
          </a:p>
          <a:p>
            <a:r>
              <a:rPr lang="en-US" dirty="0"/>
              <a:t>Mt 23:5 — They do everything to be seen by others: They enlarge their phylacteries and lengthen their tassels. </a:t>
            </a:r>
          </a:p>
          <a:p>
            <a:endParaRPr lang="en-US" dirty="0"/>
          </a:p>
          <a:p>
            <a:r>
              <a:rPr lang="en-US" dirty="0"/>
              <a:t>Mt 23:14 — </a:t>
            </a:r>
          </a:p>
          <a:p>
            <a:endParaRPr lang="en-US" dirty="0"/>
          </a:p>
          <a:p>
            <a:r>
              <a:rPr lang="en-US" dirty="0"/>
              <a:t>Mt 23:28-30 — In the same way, on the outside you seem righteous to people, but inside you are full of hypocrisy and lawlessness. 29 "Woe to you, scribes and Pharisees, hypocrites! You build the tombs of the prophets and decorate the graves of the righteous, 30 and you say, 'If we had lived in the days of our ancestors, we wouldn't have taken part with them in shedding the prophets' blood.' </a:t>
            </a:r>
          </a:p>
          <a:p>
            <a:endParaRPr lang="en-US" dirty="0"/>
          </a:p>
          <a:p>
            <a:r>
              <a:rPr lang="en-US" dirty="0"/>
              <a:t>2Ki 10:16 — Then he said, "Come with me and see my zeal for the LORD! " So he let him ride with him in his chariot. </a:t>
            </a:r>
          </a:p>
          <a:p>
            <a:endParaRPr lang="en-US" dirty="0"/>
          </a:p>
          <a:p>
            <a:r>
              <a:rPr lang="en-US" dirty="0"/>
              <a:t>2Ki 10:31 — Yet Jehu was not careful to follow the instruction of the LORD God of Israel with all his heart. He did not turn from the sins that Jeroboam had caused Israel to commit. </a:t>
            </a:r>
          </a:p>
          <a:p>
            <a:endParaRPr lang="en-US" dirty="0"/>
          </a:p>
          <a:p>
            <a:r>
              <a:rPr lang="en-US" dirty="0"/>
              <a:t>Eze 33:31 — So my people come to you in crowds, sit in front of you, and hear your words, but they don't obey them. Their mouths go on passionately, but their hearts pursue dishonest profit. </a:t>
            </a:r>
          </a:p>
          <a:p>
            <a:endParaRPr lang="en-US" dirty="0"/>
          </a:p>
          <a:p>
            <a:r>
              <a:rPr lang="en-US" dirty="0"/>
              <a:t>Zec 7:5 — "Ask all the people of the land and the priests: When you fasted and lamented in the fifth and in the seventh months for these seventy years, did you really fast for me? </a:t>
            </a:r>
          </a:p>
          <a:p>
            <a:endParaRPr lang="en-US" dirty="0"/>
          </a:p>
          <a:p>
            <a:r>
              <a:rPr lang="en-US" dirty="0"/>
              <a:t>Zec 13:4 — On that day every prophet will be ashamed of his vision when he prophesies; they will not put on a hairy cloak in order to deceive. </a:t>
            </a:r>
          </a:p>
          <a:p>
            <a:endParaRPr lang="en-US" dirty="0"/>
          </a:p>
          <a:p>
            <a:r>
              <a:rPr lang="en-US" dirty="0"/>
              <a:t>Lk 16:15 — And he told them, "You are the ones who justify yourselves in the sight of others, but God knows your hearts. For what is highly admired by people is revolting in God's sight. </a:t>
            </a:r>
          </a:p>
          <a:p>
            <a:endParaRPr lang="en-US" dirty="0"/>
          </a:p>
          <a:p>
            <a:r>
              <a:rPr lang="en-US" dirty="0"/>
              <a:t>Jn 5:44 — How can you believe, since you accept glory from one another but don't seek the glory that comes from the only God? </a:t>
            </a:r>
          </a:p>
          <a:p>
            <a:endParaRPr lang="en-US" dirty="0"/>
          </a:p>
          <a:p>
            <a:r>
              <a:rPr lang="en-US" dirty="0"/>
              <a:t>Jn 12:43 — For they loved human praise more than praise from God. </a:t>
            </a:r>
          </a:p>
          <a:p>
            <a:endParaRPr lang="en-US" dirty="0"/>
          </a:p>
          <a:p>
            <a:r>
              <a:rPr lang="en-US" dirty="0"/>
              <a:t>Gal 6:12 — Those who want to make a good impression in the flesh are the ones who would compel you to be circumcised ​— ​but only to avoid being persecuted for the cross of Christ. </a:t>
            </a:r>
          </a:p>
          <a:p>
            <a:endParaRPr lang="en-US" dirty="0"/>
          </a:p>
          <a:p>
            <a:r>
              <a:rPr lang="en-US" dirty="0"/>
              <a:t>otherwise</a:t>
            </a:r>
          </a:p>
          <a:p>
            <a:r>
              <a:rPr lang="en-US" dirty="0"/>
              <a:t>Mt 6:4 — so that your giving may be in secret. And your Father who sees in secret will reward you. </a:t>
            </a:r>
          </a:p>
          <a:p>
            <a:endParaRPr lang="en-US" dirty="0"/>
          </a:p>
          <a:p>
            <a:r>
              <a:rPr lang="en-US" dirty="0"/>
              <a:t>Mt 6:6 — But when you pray, go into your private room, shut your door, and pray to your Father who is in secret. And your Father who sees in secret will reward you. </a:t>
            </a:r>
          </a:p>
          <a:p>
            <a:endParaRPr lang="en-US" dirty="0"/>
          </a:p>
          <a:p>
            <a:r>
              <a:rPr lang="en-US" dirty="0"/>
              <a:t>Mt 5:46 — For if you love those who love you, what reward will you have? Don't even the tax collectors do the same? </a:t>
            </a:r>
          </a:p>
          <a:p>
            <a:endParaRPr lang="en-US" dirty="0"/>
          </a:p>
          <a:p>
            <a:r>
              <a:rPr lang="en-US" dirty="0"/>
              <a:t>Mt 10:41 — Anyone who welcomes a prophet because he is a prophet will receive a prophet's reward. And anyone who welcomes a righteous person because he's righteous will receive a righteous person's reward. </a:t>
            </a:r>
          </a:p>
          <a:p>
            <a:endParaRPr lang="en-US" dirty="0"/>
          </a:p>
          <a:p>
            <a:r>
              <a:rPr lang="en-US" dirty="0"/>
              <a:t>Mt 10:42 — And whoever gives even a cup of cold water to one of these little ones because he is a disciple, truly I tell you, he will never lose his reward." </a:t>
            </a:r>
          </a:p>
          <a:p>
            <a:endParaRPr lang="en-US" dirty="0"/>
          </a:p>
          <a:p>
            <a:r>
              <a:rPr lang="en-US" dirty="0"/>
              <a:t>Mt 16:27 — For the Son of Man is going to come with his angels in the glory of his Father, and then he will reward each according to what he has done. </a:t>
            </a:r>
          </a:p>
          <a:p>
            <a:endParaRPr lang="en-US" dirty="0"/>
          </a:p>
          <a:p>
            <a:r>
              <a:rPr lang="en-US" dirty="0"/>
              <a:t>Mt 25:40 — “And the King will answer them, ‘Truly I tell you, whatever you did for one of the least of these brothers and sisters of mine, you did for me.’ </a:t>
            </a:r>
          </a:p>
          <a:p>
            <a:endParaRPr lang="en-US" dirty="0"/>
          </a:p>
          <a:p>
            <a:r>
              <a:rPr lang="en-US" dirty="0"/>
              <a:t>1Co 9:17 — For if I do this willingly, I have a reward, but if unwillingly, I am entrusted with a commission. </a:t>
            </a:r>
          </a:p>
          <a:p>
            <a:endParaRPr lang="en-US" dirty="0"/>
          </a:p>
          <a:p>
            <a:r>
              <a:rPr lang="en-US" dirty="0"/>
              <a:t>1Co 9:18 — What then is my reward? To preach the gospel and offer it free of charge and not make full use of my rights in the gospel. </a:t>
            </a:r>
          </a:p>
          <a:p>
            <a:endParaRPr lang="en-US" dirty="0"/>
          </a:p>
          <a:p>
            <a:r>
              <a:rPr lang="en-US" dirty="0"/>
              <a:t>Heb 6:10 — For God is not unjust; he will not forget your work and the love you demonstrated for his name by serving the saints ​— ​and by continuing to serve them. </a:t>
            </a:r>
          </a:p>
          <a:p>
            <a:endParaRPr lang="en-US" dirty="0"/>
          </a:p>
          <a:p>
            <a:r>
              <a:rPr lang="en-US" dirty="0"/>
              <a:t>Heb 11:26 — For he considered reproach for the sake of Christ to be greater wealth than the treasures of Egypt, since he was looking ahead to the reward. </a:t>
            </a:r>
          </a:p>
          <a:p>
            <a:endParaRPr lang="en-US" dirty="0"/>
          </a:p>
          <a:p>
            <a:r>
              <a:rPr lang="en-US" dirty="0"/>
              <a:t>2Jn 1:8 — Watch yourselves so you don't lose what we have worked for, but that you may receive a full reward. </a:t>
            </a:r>
          </a:p>
          <a:p>
            <a:endParaRPr lang="en-US" dirty="0"/>
          </a:p>
          <a:p>
            <a:r>
              <a:rPr lang="en-US" dirty="0"/>
              <a:t>of your</a:t>
            </a:r>
          </a:p>
          <a:p>
            <a:r>
              <a:rPr lang="en-US" dirty="0"/>
              <a:t>Mt 6:9 — "Therefore, you should pray like this: Our Father in heaven, your name be honored as holy. </a:t>
            </a:r>
          </a:p>
          <a:p>
            <a:endParaRPr lang="en-US" dirty="0"/>
          </a:p>
          <a:p>
            <a:r>
              <a:rPr lang="en-US" dirty="0"/>
              <a:t>Mt 5:48 — Be perfect, therefore, as your heavenly Father is perfect.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48</a:t>
            </a:fld>
            <a:endParaRPr lang="en-US"/>
          </a:p>
        </p:txBody>
      </p:sp>
    </p:spTree>
    <p:extLst>
      <p:ext uri="{BB962C8B-B14F-4D97-AF65-F5344CB8AC3E}">
        <p14:creationId xmlns:p14="http://schemas.microsoft.com/office/powerpoint/2010/main" val="3232245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Charitable Giving: Jesus emphasizes the importance of helping those in need. In Matthew 6:2-3, He refers to giving to the poor, highlighting that benevolent giving is a significant aspect of Christian generosity. </a:t>
            </a:r>
          </a:p>
        </p:txBody>
      </p:sp>
      <p:sp>
        <p:nvSpPr>
          <p:cNvPr id="4" name="Slide Number Placeholder 3"/>
          <p:cNvSpPr>
            <a:spLocks noGrp="1"/>
          </p:cNvSpPr>
          <p:nvPr>
            <p:ph type="sldNum" sz="quarter" idx="5"/>
          </p:nvPr>
        </p:nvSpPr>
        <p:spPr/>
        <p:txBody>
          <a:bodyPr/>
          <a:lstStyle/>
          <a:p>
            <a:fld id="{C4B9D030-48EB-42B2-A7CF-447287F97D5B}" type="slidenum">
              <a:rPr lang="en-US" smtClean="0"/>
              <a:t>49</a:t>
            </a:fld>
            <a:endParaRPr lang="en-US"/>
          </a:p>
        </p:txBody>
      </p:sp>
    </p:spTree>
    <p:extLst>
      <p:ext uri="{BB962C8B-B14F-4D97-AF65-F5344CB8AC3E}">
        <p14:creationId xmlns:p14="http://schemas.microsoft.com/office/powerpoint/2010/main" val="1763236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 Standard Bible)</a:t>
            </a:r>
          </a:p>
          <a:p>
            <a:endParaRPr lang="en-US" dirty="0"/>
          </a:p>
          <a:p>
            <a:r>
              <a:rPr lang="en-US" dirty="0"/>
              <a:t>not</a:t>
            </a:r>
          </a:p>
          <a:p>
            <a:r>
              <a:rPr lang="en-US" dirty="0"/>
              <a:t>Dt 15:7-11 — "If there is a poor person among you, one of your brothers within any of your city gates in the land the LORD your God is giving you, do not be hardhearted or tightfisted toward your poor brother. 8 Instead, you are to open your hand to him and freely loan him enough for whatever need he has. 9 Be careful that there isn't this wicked thought in your heart, 'The seventh year, the year of canceling debts, is near,' and you are stingy toward your poor brother and give him nothing. He will cry out to the LORD against you, and you will be guilty. 10 Give to him, and don't have a stingy heart when you give, and because of this the LORD your God will bless you in all your work and in everything you do. 11 For there will never cease to be poor people in the land; that is why I am commanding you, 'Open your hand willingly to your poor and needy brother in your land.' </a:t>
            </a:r>
          </a:p>
          <a:p>
            <a:endParaRPr lang="en-US" dirty="0"/>
          </a:p>
          <a:p>
            <a:r>
              <a:rPr lang="en-US" dirty="0"/>
              <a:t>Dt 15:14 — Give generously to him from your flock, your threshing floor, and your winepress. You are to give him whatever the LORD your God has blessed you with. </a:t>
            </a:r>
          </a:p>
          <a:p>
            <a:endParaRPr lang="en-US" dirty="0"/>
          </a:p>
          <a:p>
            <a:r>
              <a:rPr lang="en-US" dirty="0" err="1"/>
              <a:t>Pr</a:t>
            </a:r>
            <a:r>
              <a:rPr lang="en-US" dirty="0"/>
              <a:t> 23:6-8 — Don't eat a stingy person's bread, and don't desire his choice food, 7 for it's like someone calculating inwardly. "Eat and drink," he says to you, but his heart is not with you. 8 You will vomit the little you've eaten and waste your pleasant words. </a:t>
            </a:r>
          </a:p>
          <a:p>
            <a:endParaRPr lang="en-US" dirty="0"/>
          </a:p>
          <a:p>
            <a:r>
              <a:rPr lang="en-US" dirty="0"/>
              <a:t>Isa 32:5 — A fool will no longer be called a noble, nor a scoundrel said to be important. </a:t>
            </a:r>
          </a:p>
          <a:p>
            <a:endParaRPr lang="en-US" dirty="0"/>
          </a:p>
          <a:p>
            <a:r>
              <a:rPr lang="en-US" dirty="0"/>
              <a:t>Isa 32:8 — But a noble person plans noble things; he stands up for noble causes. </a:t>
            </a:r>
          </a:p>
          <a:p>
            <a:endParaRPr lang="en-US" dirty="0"/>
          </a:p>
          <a:p>
            <a:r>
              <a:rPr lang="en-US" dirty="0"/>
              <a:t>Jas 5:9 — Brothers and sisters, do not complain about one another, so that you will not be judged. Look, the judge stands at the door! </a:t>
            </a:r>
          </a:p>
          <a:p>
            <a:endParaRPr lang="en-US" dirty="0"/>
          </a:p>
          <a:p>
            <a:r>
              <a:rPr lang="en-US" dirty="0"/>
              <a:t>1Pe 4:9 — Be hospitable to one another without complaining. </a:t>
            </a:r>
          </a:p>
          <a:p>
            <a:endParaRPr lang="en-US" dirty="0"/>
          </a:p>
          <a:p>
            <a:r>
              <a:rPr lang="en-US" dirty="0"/>
              <a:t>God</a:t>
            </a:r>
          </a:p>
          <a:p>
            <a:r>
              <a:rPr lang="en-US" dirty="0"/>
              <a:t>2Co 8:12 — For if the eagerness is there, the gift is acceptable according to what a person has, not according to what he does not have. </a:t>
            </a:r>
          </a:p>
          <a:p>
            <a:endParaRPr lang="en-US" dirty="0"/>
          </a:p>
          <a:p>
            <a:r>
              <a:rPr lang="en-US" dirty="0"/>
              <a:t>Ex 25:2 — "Tell the Israelites to take an offering for me. You are to take my offering from everyone who is willing to give. </a:t>
            </a:r>
          </a:p>
          <a:p>
            <a:endParaRPr lang="en-US" dirty="0"/>
          </a:p>
          <a:p>
            <a:r>
              <a:rPr lang="en-US" dirty="0"/>
              <a:t>Ex 35:5 — Take up an offering among you for the LORD. Let everyone whose heart is willing bring this as the LORD's offering: gold, silver, and bronze; </a:t>
            </a:r>
          </a:p>
          <a:p>
            <a:endParaRPr lang="en-US" dirty="0"/>
          </a:p>
          <a:p>
            <a:r>
              <a:rPr lang="en-US" dirty="0"/>
              <a:t>1Ch 29:17 — I know, my God, that you test the heart and that you are pleased with what is right. I have willingly given all these things with an upright heart, and now I have seen your people who are present here giving joyfully and willingly to you. </a:t>
            </a:r>
          </a:p>
          <a:p>
            <a:endParaRPr lang="en-US" dirty="0"/>
          </a:p>
          <a:p>
            <a:r>
              <a:rPr lang="en-US" dirty="0" err="1"/>
              <a:t>Pr</a:t>
            </a:r>
            <a:r>
              <a:rPr lang="en-US" dirty="0"/>
              <a:t> 11:25 — A generous person will be enriched, and the one who gives a drink of water will receive water. </a:t>
            </a:r>
          </a:p>
          <a:p>
            <a:endParaRPr lang="en-US" dirty="0"/>
          </a:p>
          <a:p>
            <a:r>
              <a:rPr lang="en-US" dirty="0" err="1"/>
              <a:t>Pr</a:t>
            </a:r>
            <a:r>
              <a:rPr lang="en-US" dirty="0"/>
              <a:t> 22:9 — A generous person will be blessed, for he shares his food with the poor. </a:t>
            </a:r>
          </a:p>
          <a:p>
            <a:endParaRPr lang="en-US" dirty="0"/>
          </a:p>
          <a:p>
            <a:r>
              <a:rPr lang="en-US" dirty="0"/>
              <a:t>Ac 20:35 — In every way I've shown you that it is necessary to help the weak by laboring like this and to remember the words of the Lord Jesus, because he said, 'It is more blessed to give than to receive.' " </a:t>
            </a:r>
          </a:p>
          <a:p>
            <a:endParaRPr lang="en-US" dirty="0"/>
          </a:p>
          <a:p>
            <a:r>
              <a:rPr lang="en-US" dirty="0"/>
              <a:t>Ro 12:8 — if exhorting, in exhortation; giving, with generosity; leading, with diligence; showing mercy, with cheerfulness.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50</a:t>
            </a:fld>
            <a:endParaRPr lang="en-US"/>
          </a:p>
        </p:txBody>
      </p:sp>
    </p:spTree>
    <p:extLst>
      <p:ext uri="{BB962C8B-B14F-4D97-AF65-F5344CB8AC3E}">
        <p14:creationId xmlns:p14="http://schemas.microsoft.com/office/powerpoint/2010/main" val="1499862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and Systematic Giving: Paul instructs the Corinthians to set aside a portion of their income each week for giving (1 Corinthians 16:1-2). This principle encourages believers to make giving a regular practice rather than a sporadic event. </a:t>
            </a:r>
          </a:p>
        </p:txBody>
      </p:sp>
      <p:sp>
        <p:nvSpPr>
          <p:cNvPr id="4" name="Slide Number Placeholder 3"/>
          <p:cNvSpPr>
            <a:spLocks noGrp="1"/>
          </p:cNvSpPr>
          <p:nvPr>
            <p:ph type="sldNum" sz="quarter" idx="5"/>
          </p:nvPr>
        </p:nvSpPr>
        <p:spPr/>
        <p:txBody>
          <a:bodyPr/>
          <a:lstStyle/>
          <a:p>
            <a:fld id="{C4B9D030-48EB-42B2-A7CF-447287F97D5B}" type="slidenum">
              <a:rPr lang="en-US" smtClean="0"/>
              <a:t>51</a:t>
            </a:fld>
            <a:endParaRPr lang="en-US"/>
          </a:p>
        </p:txBody>
      </p:sp>
    </p:spTree>
    <p:extLst>
      <p:ext uri="{BB962C8B-B14F-4D97-AF65-F5344CB8AC3E}">
        <p14:creationId xmlns:p14="http://schemas.microsoft.com/office/powerpoint/2010/main" val="1048949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 Standard Bible)</a:t>
            </a:r>
          </a:p>
          <a:p>
            <a:endParaRPr lang="en-US" dirty="0"/>
          </a:p>
          <a:p>
            <a:r>
              <a:rPr lang="en-US" dirty="0"/>
              <a:t>concerning</a:t>
            </a:r>
          </a:p>
          <a:p>
            <a:r>
              <a:rPr lang="en-US" dirty="0"/>
              <a:t>Ac 11:28 — One of them, named Agabus, stood up and predicted by the Spirit that there would be a severe famine throughout the Roman world. This took place during the reign of Claudius. </a:t>
            </a:r>
          </a:p>
          <a:p>
            <a:endParaRPr lang="en-US" dirty="0"/>
          </a:p>
          <a:p>
            <a:r>
              <a:rPr lang="en-US" dirty="0"/>
              <a:t>Ac 11:30 — They did this, sending it to the elders by means of Barnabas and Saul. </a:t>
            </a:r>
          </a:p>
          <a:p>
            <a:endParaRPr lang="en-US" dirty="0"/>
          </a:p>
          <a:p>
            <a:r>
              <a:rPr lang="en-US" dirty="0"/>
              <a:t>Ac 24:17 — After many years, I came to bring charitable gifts and offerings to my people. </a:t>
            </a:r>
          </a:p>
          <a:p>
            <a:endParaRPr lang="en-US" dirty="0"/>
          </a:p>
          <a:p>
            <a:r>
              <a:rPr lang="en-US" dirty="0"/>
              <a:t>Ro 15:25 — Right now I am traveling to Jerusalem to serve the saints, </a:t>
            </a:r>
          </a:p>
          <a:p>
            <a:endParaRPr lang="en-US" dirty="0"/>
          </a:p>
          <a:p>
            <a:r>
              <a:rPr lang="en-US" dirty="0"/>
              <a:t>Ro 15:26 — because Macedonia and Achaia were pleased to make a contribution for the poor among the saints in Jerusalem. </a:t>
            </a:r>
          </a:p>
          <a:p>
            <a:endParaRPr lang="en-US" dirty="0"/>
          </a:p>
          <a:p>
            <a:r>
              <a:rPr lang="en-US" dirty="0"/>
              <a:t>2Co 8:1 — We want you to know, brothers and sisters, about the grace of God that was given to the churches of Macedonia: </a:t>
            </a:r>
          </a:p>
          <a:p>
            <a:endParaRPr lang="en-US" dirty="0"/>
          </a:p>
          <a:p>
            <a:r>
              <a:rPr lang="en-US" dirty="0"/>
              <a:t>Gal 2:10 — They asked only that we would remember the poor, which I had made every effort to do. </a:t>
            </a:r>
          </a:p>
          <a:p>
            <a:endParaRPr lang="en-US" dirty="0"/>
          </a:p>
          <a:p>
            <a:r>
              <a:rPr lang="en-US" dirty="0"/>
              <a:t>the saints</a:t>
            </a:r>
          </a:p>
          <a:p>
            <a:r>
              <a:rPr lang="en-US" dirty="0"/>
              <a:t>Ac 9:41 — He gave her his hand and helped her stand up. He called the saints and widows and presented her alive. </a:t>
            </a:r>
          </a:p>
          <a:p>
            <a:endParaRPr lang="en-US" dirty="0"/>
          </a:p>
          <a:p>
            <a:r>
              <a:rPr lang="en-US" dirty="0"/>
              <a:t>Ro 12:13 — Share with the saints in their needs; pursue hospitality. </a:t>
            </a:r>
          </a:p>
          <a:p>
            <a:endParaRPr lang="en-US" dirty="0"/>
          </a:p>
          <a:p>
            <a:r>
              <a:rPr lang="en-US" dirty="0"/>
              <a:t>2Co 9:12-15 — For the ministry of this service is not only supplying the needs of the saints but is also overflowing in many expressions of thanks to God. 13 Because of the proof provided by this ministry, they will glorify God for your obedient confession of the gospel of Christ, and for your generosity in sharing with them and with everyone. 14 And as they pray on your behalf, they will have deep affection for you because of the surpassing grace of God in you. 15 Thanks be to God for his indescribable gift! </a:t>
            </a:r>
          </a:p>
          <a:p>
            <a:endParaRPr lang="en-US" dirty="0"/>
          </a:p>
          <a:p>
            <a:r>
              <a:rPr lang="en-US" dirty="0"/>
              <a:t>Phm 1:5 — because I hear of your love for all the saints and the faith that you have in the Lord Jesus. </a:t>
            </a:r>
          </a:p>
          <a:p>
            <a:endParaRPr lang="en-US" dirty="0"/>
          </a:p>
          <a:p>
            <a:r>
              <a:rPr lang="en-US" dirty="0"/>
              <a:t>Phm 1:7 — For I have great joy and encouragement from your love, because the hearts of the saints have been refreshed through you, brother. </a:t>
            </a:r>
          </a:p>
          <a:p>
            <a:endParaRPr lang="en-US" dirty="0"/>
          </a:p>
          <a:p>
            <a:r>
              <a:rPr lang="en-US" dirty="0"/>
              <a:t>Heb 6:10 — For God is not unjust; he will not forget your work and the love you demonstrated for his name by serving the saints ​— ​and by continuing to serve them. </a:t>
            </a:r>
          </a:p>
          <a:p>
            <a:endParaRPr lang="en-US" dirty="0"/>
          </a:p>
          <a:p>
            <a:r>
              <a:rPr lang="en-US" dirty="0"/>
              <a:t>1Jn 3:17 — If anyone has this world's goods and sees a fellow believer in need but withholds compassion from him ​— ​how does God's love reside in him? </a:t>
            </a:r>
          </a:p>
          <a:p>
            <a:endParaRPr lang="en-US" dirty="0"/>
          </a:p>
          <a:p>
            <a:r>
              <a:rPr lang="en-US" dirty="0"/>
              <a:t>the churches</a:t>
            </a:r>
          </a:p>
          <a:p>
            <a:r>
              <a:rPr lang="en-US" dirty="0"/>
              <a:t>Ac 16:6 — They went through the region of Phrygia and Galatia; they had been forbidden by the Holy Spirit to speak the word in Asia. </a:t>
            </a:r>
          </a:p>
          <a:p>
            <a:endParaRPr lang="en-US" dirty="0"/>
          </a:p>
          <a:p>
            <a:r>
              <a:rPr lang="en-US" dirty="0"/>
              <a:t>Ac 18:23 — After spending some time there, he set out, traveling through one place after another in the region of Galatia and Phrygia, strengthening all the disciples. </a:t>
            </a:r>
          </a:p>
          <a:p>
            <a:endParaRPr lang="en-US" dirty="0"/>
          </a:p>
          <a:p>
            <a:r>
              <a:rPr lang="en-US" dirty="0"/>
              <a:t>Gal 1:2 — and all the brothers who are with me: To the churches of Galatia.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52</a:t>
            </a:fld>
            <a:endParaRPr lang="en-US"/>
          </a:p>
        </p:txBody>
      </p:sp>
    </p:spTree>
    <p:extLst>
      <p:ext uri="{BB962C8B-B14F-4D97-AF65-F5344CB8AC3E}">
        <p14:creationId xmlns:p14="http://schemas.microsoft.com/office/powerpoint/2010/main" val="963787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Responsibility: Each believer is encouraged to give according to their means and personal conviction. Paul states in 2 Corinthians 9:7 that "each one must give as he has decided in his heart, not reluctantly or under compulsion". </a:t>
            </a:r>
          </a:p>
        </p:txBody>
      </p:sp>
      <p:sp>
        <p:nvSpPr>
          <p:cNvPr id="4" name="Slide Number Placeholder 3"/>
          <p:cNvSpPr>
            <a:spLocks noGrp="1"/>
          </p:cNvSpPr>
          <p:nvPr>
            <p:ph type="sldNum" sz="quarter" idx="5"/>
          </p:nvPr>
        </p:nvSpPr>
        <p:spPr/>
        <p:txBody>
          <a:bodyPr/>
          <a:lstStyle/>
          <a:p>
            <a:fld id="{C4B9D030-48EB-42B2-A7CF-447287F97D5B}" type="slidenum">
              <a:rPr lang="en-US" smtClean="0"/>
              <a:t>53</a:t>
            </a:fld>
            <a:endParaRPr lang="en-US"/>
          </a:p>
        </p:txBody>
      </p:sp>
    </p:spTree>
    <p:extLst>
      <p:ext uri="{BB962C8B-B14F-4D97-AF65-F5344CB8AC3E}">
        <p14:creationId xmlns:p14="http://schemas.microsoft.com/office/powerpoint/2010/main" val="5069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Romans 12:11</a:t>
            </a:r>
          </a:p>
          <a:p>
            <a:r>
              <a:rPr lang="en-US" dirty="0"/>
              <a:t>(Christian Standard Bible)</a:t>
            </a:r>
          </a:p>
          <a:p>
            <a:endParaRPr lang="en-US" dirty="0"/>
          </a:p>
          <a:p>
            <a:r>
              <a:rPr lang="en-US" dirty="0"/>
              <a:t>slothful</a:t>
            </a:r>
          </a:p>
          <a:p>
            <a:r>
              <a:rPr lang="en-US" dirty="0"/>
              <a:t>Ex 5:17 — But he said, "You are slackers. Slackers! That is why you are saying, 'Let us go sacrifice to the LORD.' </a:t>
            </a:r>
          </a:p>
          <a:p>
            <a:endParaRPr lang="en-US" dirty="0"/>
          </a:p>
          <a:p>
            <a:r>
              <a:rPr lang="en-US" dirty="0" err="1"/>
              <a:t>Pr</a:t>
            </a:r>
            <a:r>
              <a:rPr lang="en-US" dirty="0"/>
              <a:t> 6:6-9 — Go to the ant, you slacker! Observe its ways and become wise. 7 Without leader, administrator, or ruler, 8 it prepares its provisions in summer; it gathers its food during harvest. 9 How long will you stay in bed, you slacker? When will you get up from your sleep? </a:t>
            </a:r>
          </a:p>
          <a:p>
            <a:endParaRPr lang="en-US" dirty="0"/>
          </a:p>
          <a:p>
            <a:r>
              <a:rPr lang="en-US" dirty="0" err="1"/>
              <a:t>Pr</a:t>
            </a:r>
            <a:r>
              <a:rPr lang="en-US" dirty="0"/>
              <a:t> 10:26 — Like vinegar to the teeth and smoke to the eyes, so the slacker is to the one who sends him on an errand. </a:t>
            </a:r>
          </a:p>
          <a:p>
            <a:endParaRPr lang="en-US" dirty="0"/>
          </a:p>
          <a:p>
            <a:r>
              <a:rPr lang="en-US" dirty="0" err="1"/>
              <a:t>Pr</a:t>
            </a:r>
            <a:r>
              <a:rPr lang="en-US" dirty="0"/>
              <a:t> 13:4 — The slacker craves, yet has nothing, but the diligent is fully satisfied. </a:t>
            </a:r>
          </a:p>
          <a:p>
            <a:endParaRPr lang="en-US" dirty="0"/>
          </a:p>
          <a:p>
            <a:r>
              <a:rPr lang="en-US" dirty="0" err="1"/>
              <a:t>Pr</a:t>
            </a:r>
            <a:r>
              <a:rPr lang="en-US" dirty="0"/>
              <a:t> 18:9 — The one who is lazy in his work is brother to a vandal. </a:t>
            </a:r>
          </a:p>
          <a:p>
            <a:endParaRPr lang="en-US" dirty="0"/>
          </a:p>
          <a:p>
            <a:r>
              <a:rPr lang="en-US" dirty="0" err="1"/>
              <a:t>Pr</a:t>
            </a:r>
            <a:r>
              <a:rPr lang="en-US" dirty="0"/>
              <a:t> 22:29 — Do you see a person skilled in his work? He will stand in the presence of kings. He will not stand in the presence of the unknown. </a:t>
            </a:r>
          </a:p>
          <a:p>
            <a:endParaRPr lang="en-US" dirty="0"/>
          </a:p>
          <a:p>
            <a:r>
              <a:rPr lang="en-US" dirty="0" err="1"/>
              <a:t>Pr</a:t>
            </a:r>
            <a:r>
              <a:rPr lang="en-US" dirty="0"/>
              <a:t> 24:30-34 — I went by the field of a slacker and by the vineyard of one lacking sense. 31 Thistles had come up everywhere, weeds covered the ground, and the stone wall was ruined. 32 I saw, and took it to heart; I looked, and received instruction: 33 a little sleep, a little slumber, a little folding of the arms to rest, 34 and your poverty will come like a robber, and your need, like a bandit. </a:t>
            </a:r>
          </a:p>
          <a:p>
            <a:endParaRPr lang="en-US" dirty="0"/>
          </a:p>
          <a:p>
            <a:r>
              <a:rPr lang="en-US" dirty="0" err="1"/>
              <a:t>Pr</a:t>
            </a:r>
            <a:r>
              <a:rPr lang="en-US" dirty="0"/>
              <a:t> 26:13-16 — The slacker says, "There's a lion in the road — a lion in the public square! " 14 A door turns on its hinges, and a slacker, on his bed. 15 The slacker buries his hand in the bowl; he is too weary to bring it to his mouth! 16 In his own eyes, a slacker is wiser than seven who can answer sensibly. </a:t>
            </a:r>
          </a:p>
          <a:p>
            <a:endParaRPr lang="en-US" dirty="0"/>
          </a:p>
          <a:p>
            <a:r>
              <a:rPr lang="en-US" dirty="0"/>
              <a:t>Ecc 9:10 — Whatever your hands find to do, do with all your strength, because there is no work, planning, knowledge, or wisdom in </a:t>
            </a:r>
            <a:r>
              <a:rPr lang="en-US" dirty="0" err="1"/>
              <a:t>Sheol</a:t>
            </a:r>
            <a:r>
              <a:rPr lang="en-US" dirty="0"/>
              <a:t> where you are going. </a:t>
            </a:r>
          </a:p>
          <a:p>
            <a:endParaRPr lang="en-US" dirty="0"/>
          </a:p>
          <a:p>
            <a:r>
              <a:rPr lang="en-US" dirty="0"/>
              <a:t>Isa 56:10 — Israel's watchmen are blind, all of them, they know nothing; all of them are mute dogs, they cannot bark; they dream, lie down, and love to sleep. </a:t>
            </a:r>
          </a:p>
          <a:p>
            <a:endParaRPr lang="en-US" dirty="0"/>
          </a:p>
          <a:p>
            <a:r>
              <a:rPr lang="en-US" dirty="0"/>
              <a:t>Mt 25:26 — “His master replied to him, ‘You evil, lazy servant! If you knew that I reap where I haven’t sown and gather where I haven’t scattered, </a:t>
            </a:r>
          </a:p>
          <a:p>
            <a:endParaRPr lang="en-US" dirty="0"/>
          </a:p>
          <a:p>
            <a:r>
              <a:rPr lang="en-US" dirty="0"/>
              <a:t>Ac 20:34 — You yourselves know that I worked with my own hands to support myself and those who are with me. </a:t>
            </a:r>
          </a:p>
          <a:p>
            <a:endParaRPr lang="en-US" dirty="0"/>
          </a:p>
          <a:p>
            <a:r>
              <a:rPr lang="en-US" dirty="0"/>
              <a:t>Ac 20:35 — In every way I've shown you that it is necessary to help the weak by laboring like this and to remember the words of the Lord Jesus, because he said, 'It is more blessed to give than to receive.' " </a:t>
            </a:r>
          </a:p>
          <a:p>
            <a:endParaRPr lang="en-US" dirty="0"/>
          </a:p>
          <a:p>
            <a:r>
              <a:rPr lang="en-US" dirty="0"/>
              <a:t>Eph 4:28 — Let the thief no longer steal. Instead, he is to do honest work with his own hands, so that he has something to share with anyone in need. </a:t>
            </a:r>
          </a:p>
          <a:p>
            <a:endParaRPr lang="en-US" dirty="0"/>
          </a:p>
          <a:p>
            <a:r>
              <a:rPr lang="en-US" dirty="0"/>
              <a:t>1Th 4:11 — to seek to lead a quiet life, to mind your own business, and to work with your own hands, as we commanded you, </a:t>
            </a:r>
          </a:p>
          <a:p>
            <a:endParaRPr lang="en-US" dirty="0"/>
          </a:p>
          <a:p>
            <a:r>
              <a:rPr lang="en-US" dirty="0"/>
              <a:t>1Th 4:12 — so that you may behave properly in the presence of outsiders and not be dependent on anyone. </a:t>
            </a:r>
          </a:p>
          <a:p>
            <a:endParaRPr lang="en-US" dirty="0"/>
          </a:p>
          <a:p>
            <a:r>
              <a:rPr lang="en-US" dirty="0"/>
              <a:t>2Th 3:6-12 — Now we command you, brothers and sisters, in the name of our Lord Jesus Christ, to keep away from every brother or sister who is idle and does not live according to the tradition received from us. 7 For you yourselves know how you should imitate us: We were not idle among you; 8 we did not eat anyone's food free of charge; instead, we labored and toiled, working night and day, so that we would not be a burden to any of you. 9 It is not that we don't have the right to support, but we did it to make ourselves an example to you so that you would imitate us. 10 In fact, when we were with you, this is what we commanded you: "If anyone isn't willing to work, he should not eat." 11 For we hear that there are some among you who are idle. They are not busy but busybodies. 12 Now we command and exhort such people by the Lord Jesus Christ to work quietly and provide for themselves. </a:t>
            </a:r>
          </a:p>
          <a:p>
            <a:endParaRPr lang="en-US" dirty="0"/>
          </a:p>
          <a:p>
            <a:r>
              <a:rPr lang="en-US" dirty="0"/>
              <a:t>1Ti 5:13 — At the same time, they also learn to be idle, going from house to house; they are not only idle, but are also gossips and busybodies, saying things they shouldn't say. </a:t>
            </a:r>
          </a:p>
          <a:p>
            <a:endParaRPr lang="en-US" dirty="0"/>
          </a:p>
          <a:p>
            <a:r>
              <a:rPr lang="en-US" dirty="0"/>
              <a:t>Heb 6:10 — For God is not unjust; he will not forget your work and the love you demonstrated for his name by serving the saints ​— ​and by continuing to serve them. </a:t>
            </a:r>
          </a:p>
          <a:p>
            <a:endParaRPr lang="en-US" dirty="0"/>
          </a:p>
          <a:p>
            <a:r>
              <a:rPr lang="en-US" dirty="0"/>
              <a:t>Heb 6:11 — Now we desire each of you to demonstrate the same diligence for the full assurance of your hope until the end, </a:t>
            </a:r>
          </a:p>
          <a:p>
            <a:endParaRPr lang="en-US" dirty="0"/>
          </a:p>
          <a:p>
            <a:r>
              <a:rPr lang="en-US" dirty="0"/>
              <a:t>fervent</a:t>
            </a:r>
          </a:p>
          <a:p>
            <a:r>
              <a:rPr lang="en-US" dirty="0"/>
              <a:t>Mt 24:12 — Because lawlessness will multiply, the love of many will grow cold. </a:t>
            </a:r>
          </a:p>
          <a:p>
            <a:endParaRPr lang="en-US" dirty="0"/>
          </a:p>
          <a:p>
            <a:r>
              <a:rPr lang="en-US" dirty="0"/>
              <a:t>Ac 18:25 — He had been instructed in the way of the Lord; and being fervent in spirit, he was speaking and teaching accurately about Jesus, although he knew only John's baptism. </a:t>
            </a:r>
          </a:p>
          <a:p>
            <a:endParaRPr lang="en-US" dirty="0"/>
          </a:p>
          <a:p>
            <a:r>
              <a:rPr lang="en-US" dirty="0"/>
              <a:t>Col 4:12 — Epaphras, who is one of you, a servant of Christ Jesus, sends you greetings. He is always wrestling for you in his prayers, so that you can stand mature and fully assured in everything God wills. </a:t>
            </a:r>
          </a:p>
          <a:p>
            <a:endParaRPr lang="en-US" dirty="0"/>
          </a:p>
          <a:p>
            <a:r>
              <a:rPr lang="en-US" dirty="0"/>
              <a:t>Col 4:13 — For I testify about him that he works hard for you, for those in Laodicea, and for those in Hierapolis. </a:t>
            </a:r>
          </a:p>
          <a:p>
            <a:endParaRPr lang="en-US" dirty="0"/>
          </a:p>
          <a:p>
            <a:r>
              <a:rPr lang="en-US" dirty="0"/>
              <a:t>Jas 5:16 — Therefore, confess your sins to one another and pray for one another, so that you may be healed. The prayer of a righteous person is very powerful in its effect. </a:t>
            </a:r>
          </a:p>
          <a:p>
            <a:endParaRPr lang="en-US" dirty="0"/>
          </a:p>
          <a:p>
            <a:r>
              <a:rPr lang="en-US" dirty="0"/>
              <a:t>1Pe 1:22 — Since you have purified yourselves by your obedience to the truth, so that you show sincere brotherly love for each other, from a pure heart love one another constantly, </a:t>
            </a:r>
          </a:p>
          <a:p>
            <a:endParaRPr lang="en-US" dirty="0"/>
          </a:p>
          <a:p>
            <a:r>
              <a:rPr lang="en-US" dirty="0"/>
              <a:t>1Pe 4:8 — Above all, maintain constant love for one another, since love covers a multitude of sins. </a:t>
            </a:r>
          </a:p>
          <a:p>
            <a:endParaRPr lang="en-US" dirty="0"/>
          </a:p>
          <a:p>
            <a:r>
              <a:rPr lang="en-US" dirty="0"/>
              <a:t>Rev 2:4 — But I have this against you: You have abandoned the love you had at first. </a:t>
            </a:r>
          </a:p>
          <a:p>
            <a:endParaRPr lang="en-US" dirty="0"/>
          </a:p>
          <a:p>
            <a:r>
              <a:rPr lang="en-US" dirty="0"/>
              <a:t>Rev 3:15 — I know your works, that you are neither cold nor hot. I wish that you were cold or hot. </a:t>
            </a:r>
          </a:p>
          <a:p>
            <a:endParaRPr lang="en-US" dirty="0"/>
          </a:p>
          <a:p>
            <a:r>
              <a:rPr lang="en-US" dirty="0"/>
              <a:t>Rev 3:16 — So, because you are lukewarm, and neither hot nor cold, I am going to vomit you out of my mouth. </a:t>
            </a:r>
          </a:p>
          <a:p>
            <a:endParaRPr lang="en-US" dirty="0"/>
          </a:p>
          <a:p>
            <a:r>
              <a:rPr lang="en-US" dirty="0"/>
              <a:t>serving</a:t>
            </a:r>
          </a:p>
          <a:p>
            <a:r>
              <a:rPr lang="en-US" dirty="0"/>
              <a:t>1Co 7:22 — For he who is called by the Lord as a slave is the Lord's freedman. Likewise he who is called as a free man is Christ's slave. </a:t>
            </a:r>
          </a:p>
          <a:p>
            <a:endParaRPr lang="en-US" dirty="0"/>
          </a:p>
          <a:p>
            <a:r>
              <a:rPr lang="en-US" dirty="0"/>
              <a:t>Eph 6:5-8 — Slaves, obey your human masters with fear and trembling, in the sincerity of your heart, as you would Christ. 6 Don't work only while being watched, as people-pleasers, but as slaves of Christ, do God's will from your heart. 7 Serve with a good attitude, as to the Lord and not to people, 8 knowing that whatever good each one does, slave or free, he will receive this back from the Lord. </a:t>
            </a:r>
          </a:p>
          <a:p>
            <a:endParaRPr lang="en-US" dirty="0"/>
          </a:p>
          <a:p>
            <a:r>
              <a:rPr lang="en-US" dirty="0"/>
              <a:t>Col 3:22-24 — Slaves, obey your human masters in everything. Don't work only while being watched, as people-pleasers, but work wholeheartedly, fearing the Lord. 23 Whatever you do, do it from the heart, as something done for the Lord and not for people, 24 knowing that you will receive the reward of an inheritance from the Lord. You serve the Lord Christ. </a:t>
            </a:r>
          </a:p>
          <a:p>
            <a:endParaRPr lang="en-US" dirty="0"/>
          </a:p>
          <a:p>
            <a:r>
              <a:rPr lang="en-US" dirty="0"/>
              <a:t>Col 4:1 — Masters, deal with your slaves justly and fairly, since you know that you too have a Master in heaven. </a:t>
            </a:r>
          </a:p>
          <a:p>
            <a:endParaRPr lang="en-US" dirty="0"/>
          </a:p>
          <a:p>
            <a:r>
              <a:rPr lang="en-US" dirty="0"/>
              <a:t>Tit 2:9 — Slaves are to submit to their masters in everything, and to be well-pleasing, not talking back </a:t>
            </a:r>
          </a:p>
          <a:p>
            <a:endParaRPr lang="en-US" dirty="0"/>
          </a:p>
          <a:p>
            <a:r>
              <a:rPr lang="en-US" dirty="0"/>
              <a:t>Tit 2:10 — or stealing, but demonstrating utter faithfulness, so that they may adorn the teaching of God our Savior in everything. </a:t>
            </a:r>
          </a:p>
          <a:p>
            <a:endParaRPr lang="en-US" dirty="0"/>
          </a:p>
          <a:p>
            <a:r>
              <a:rPr lang="en-US" dirty="0"/>
              <a:t>Heb 12:28 — Therefore, since we are receiving a kingdom that cannot be shaken, let us be thankful. By it, we may serve God acceptably, with reverence and awe, </a:t>
            </a:r>
          </a:p>
          <a:p>
            <a:endParaRPr lang="en-US" dirty="0"/>
          </a:p>
        </p:txBody>
      </p:sp>
      <p:sp>
        <p:nvSpPr>
          <p:cNvPr id="4" name="Slide Number Placeholder 3"/>
          <p:cNvSpPr>
            <a:spLocks noGrp="1"/>
          </p:cNvSpPr>
          <p:nvPr>
            <p:ph type="sldNum" sz="quarter" idx="5"/>
          </p:nvPr>
        </p:nvSpPr>
        <p:spPr/>
        <p:txBody>
          <a:bodyPr/>
          <a:lstStyle/>
          <a:p>
            <a:fld id="{E05F69E5-E341-4A43-A676-360702601CD7}" type="slidenum">
              <a:rPr lang="en-US" smtClean="0"/>
              <a:t>5</a:t>
            </a:fld>
            <a:endParaRPr lang="en-US"/>
          </a:p>
        </p:txBody>
      </p:sp>
    </p:spTree>
    <p:extLst>
      <p:ext uri="{BB962C8B-B14F-4D97-AF65-F5344CB8AC3E}">
        <p14:creationId xmlns:p14="http://schemas.microsoft.com/office/powerpoint/2010/main" val="3437881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12:6-9 (KJV) </a:t>
            </a:r>
          </a:p>
          <a:p>
            <a:r>
              <a:rPr lang="en-US" dirty="0"/>
              <a:t>6  Having then gifts differing according to the grace that is given to us, whether prophecy, let us prophesy according to the proportion of faith; </a:t>
            </a:r>
          </a:p>
          <a:p>
            <a:r>
              <a:rPr lang="en-US" dirty="0"/>
              <a:t>7  Or ministry, let us wait on our ministering: or he that </a:t>
            </a:r>
            <a:r>
              <a:rPr lang="en-US" dirty="0" err="1"/>
              <a:t>teacheth</a:t>
            </a:r>
            <a:r>
              <a:rPr lang="en-US" dirty="0"/>
              <a:t>, on teaching; </a:t>
            </a:r>
          </a:p>
          <a:p>
            <a:r>
              <a:rPr lang="en-US" dirty="0"/>
              <a:t>8  Or he that </a:t>
            </a:r>
            <a:r>
              <a:rPr lang="en-US" dirty="0" err="1"/>
              <a:t>exhorteth</a:t>
            </a:r>
            <a:r>
              <a:rPr lang="en-US" dirty="0"/>
              <a:t>, on exhortation: he that giveth, let him do it with simplicity; he that </a:t>
            </a:r>
            <a:r>
              <a:rPr lang="en-US" dirty="0" err="1"/>
              <a:t>ruleth</a:t>
            </a:r>
            <a:r>
              <a:rPr lang="en-US" dirty="0"/>
              <a:t>, with diligence; he that </a:t>
            </a:r>
            <a:r>
              <a:rPr lang="en-US" dirty="0" err="1"/>
              <a:t>sheweth</a:t>
            </a:r>
            <a:r>
              <a:rPr lang="en-US" dirty="0"/>
              <a:t> mercy, with cheerfulness. </a:t>
            </a:r>
          </a:p>
          <a:p>
            <a:r>
              <a:rPr lang="en-US" dirty="0"/>
              <a:t>9  Let love be without dissimulation. Abhor that which is evil; cleave to that which is good. </a:t>
            </a:r>
          </a:p>
        </p:txBody>
      </p:sp>
      <p:sp>
        <p:nvSpPr>
          <p:cNvPr id="4" name="Slide Number Placeholder 3"/>
          <p:cNvSpPr>
            <a:spLocks noGrp="1"/>
          </p:cNvSpPr>
          <p:nvPr>
            <p:ph type="sldNum" sz="quarter" idx="5"/>
          </p:nvPr>
        </p:nvSpPr>
        <p:spPr/>
        <p:txBody>
          <a:bodyPr/>
          <a:lstStyle/>
          <a:p>
            <a:fld id="{C4B9D030-48EB-42B2-A7CF-447287F97D5B}" type="slidenum">
              <a:rPr lang="en-US" smtClean="0"/>
              <a:t>54</a:t>
            </a:fld>
            <a:endParaRPr lang="en-US"/>
          </a:p>
        </p:txBody>
      </p:sp>
    </p:spTree>
    <p:extLst>
      <p:ext uri="{BB962C8B-B14F-4D97-AF65-F5344CB8AC3E}">
        <p14:creationId xmlns:p14="http://schemas.microsoft.com/office/powerpoint/2010/main" val="431185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Generosity and Sacrifice: The New Testament encourages believers to give generously, even sacrificially. The example of the poor widow who gave all she had (Luke 21:1-4) illustrates the heart of sacrificial giving. </a:t>
            </a:r>
          </a:p>
        </p:txBody>
      </p:sp>
      <p:sp>
        <p:nvSpPr>
          <p:cNvPr id="4" name="Slide Number Placeholder 3"/>
          <p:cNvSpPr>
            <a:spLocks noGrp="1"/>
          </p:cNvSpPr>
          <p:nvPr>
            <p:ph type="sldNum" sz="quarter" idx="5"/>
          </p:nvPr>
        </p:nvSpPr>
        <p:spPr/>
        <p:txBody>
          <a:bodyPr/>
          <a:lstStyle/>
          <a:p>
            <a:fld id="{C4B9D030-48EB-42B2-A7CF-447287F97D5B}" type="slidenum">
              <a:rPr lang="en-US" smtClean="0"/>
              <a:t>55</a:t>
            </a:fld>
            <a:endParaRPr lang="en-US"/>
          </a:p>
        </p:txBody>
      </p:sp>
    </p:spTree>
    <p:extLst>
      <p:ext uri="{BB962C8B-B14F-4D97-AF65-F5344CB8AC3E}">
        <p14:creationId xmlns:p14="http://schemas.microsoft.com/office/powerpoint/2010/main" val="2530900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Luke 21:1</a:t>
            </a:r>
          </a:p>
          <a:p>
            <a:r>
              <a:rPr lang="en-US" dirty="0"/>
              <a:t>(Christian Standard Bible)</a:t>
            </a:r>
          </a:p>
          <a:p>
            <a:endParaRPr lang="en-US" dirty="0"/>
          </a:p>
          <a:p>
            <a:r>
              <a:rPr lang="en-US" dirty="0"/>
              <a:t>and saw</a:t>
            </a:r>
          </a:p>
          <a:p>
            <a:r>
              <a:rPr lang="en-US" dirty="0"/>
              <a:t>Mk 7:11-13 — But you say, 'If anyone tells his father or mother: Whatever benefit you might have received from me is corban' " (that is, an offering devoted to God), 12 "you no longer let him do anything for his father or mother. 13 You nullify the word of God by your tradition that you have handed down. And you do many other similar things." </a:t>
            </a:r>
          </a:p>
          <a:p>
            <a:endParaRPr lang="en-US" dirty="0"/>
          </a:p>
          <a:p>
            <a:r>
              <a:rPr lang="en-US" dirty="0"/>
              <a:t>Mk 12:41-44 — Sitting across from the temple treasury, he watched how the crowd dropped money into the treasury. Many rich people were putting in large sums. 42 Then a poor widow came and dropped in two tiny coins worth very little. 43 Summoning his disciples, he said to them, "Truly I tell you, this poor widow has put more into the treasury than all the others. 44 For they all gave out of their surplus, but she out of her poverty has put in everything she had ​— ​all she had to live on." </a:t>
            </a:r>
          </a:p>
          <a:p>
            <a:endParaRPr lang="en-US" dirty="0"/>
          </a:p>
          <a:p>
            <a:r>
              <a:rPr lang="en-US" dirty="0"/>
              <a:t>the treasury</a:t>
            </a:r>
          </a:p>
          <a:p>
            <a:r>
              <a:rPr lang="en-US" dirty="0"/>
              <a:t>Jos 6:19 — For all the silver and gold, and the articles of bronze and iron, are dedicated to the LORD and must go into the LORD's treasury." </a:t>
            </a:r>
          </a:p>
          <a:p>
            <a:endParaRPr lang="en-US" dirty="0"/>
          </a:p>
          <a:p>
            <a:r>
              <a:rPr lang="en-US" dirty="0"/>
              <a:t>Jos 6:24 — They burned the city and everything in it, but they put the silver and gold and the articles of bronze and iron into the treasury of the LORD's house. </a:t>
            </a:r>
          </a:p>
          <a:p>
            <a:endParaRPr lang="en-US" dirty="0"/>
          </a:p>
          <a:p>
            <a:r>
              <a:rPr lang="en-US" dirty="0"/>
              <a:t>1Ki 14:26 — He seized the treasuries of the LORD's temple and the treasuries of the royal palace. He took everything. He took all the gold shields that Solomon had made. </a:t>
            </a:r>
          </a:p>
          <a:p>
            <a:endParaRPr lang="en-US" dirty="0"/>
          </a:p>
          <a:p>
            <a:r>
              <a:rPr lang="en-US" dirty="0"/>
              <a:t>2Ki 24:13 — He also carried off from there all the treasures of the LORD's temple and the treasures of the king's palace, and he cut into pieces all the gold articles that King Solomon of Israel had made for the LORD's sanctuary, just as the LORD had predicted. </a:t>
            </a:r>
          </a:p>
          <a:p>
            <a:endParaRPr lang="en-US" dirty="0"/>
          </a:p>
          <a:p>
            <a:r>
              <a:rPr lang="en-US" dirty="0"/>
              <a:t>2Ch 36:18 — He took everything to Babylon ​— ​all the articles of God's temple, large and small, the treasures of the LORD's temple, and the treasures of the king and his officials. </a:t>
            </a:r>
          </a:p>
          <a:p>
            <a:endParaRPr lang="en-US" dirty="0"/>
          </a:p>
          <a:p>
            <a:r>
              <a:rPr lang="en-US" dirty="0"/>
              <a:t>Ne 13:13 — I appointed as treasurers over the storehouses the priest Shelemiah, the scribe Zadok, and Pedaiah of the Levites, with Hanan son of Zaccur, son of Mattaniah to assist them, because they were considered trustworthy. They were responsible for the distribution to their colleagues. </a:t>
            </a:r>
          </a:p>
          <a:p>
            <a:endParaRPr lang="en-US" dirty="0"/>
          </a:p>
          <a:p>
            <a:r>
              <a:rPr lang="en-US" dirty="0"/>
              <a:t>Mt 27:6 — The chief priests took the silver and said, "It's not permitted to put it into the temple treasury, since it is blood money." </a:t>
            </a:r>
          </a:p>
          <a:p>
            <a:endParaRPr lang="en-US" dirty="0"/>
          </a:p>
          <a:p>
            <a:r>
              <a:rPr lang="en-US" dirty="0"/>
              <a:t>Jn 8:20 — He spoke these words by the treasury, while teaching in the temple. But no one seized him, because his hour had not yet come.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56</a:t>
            </a:fld>
            <a:endParaRPr lang="en-US"/>
          </a:p>
        </p:txBody>
      </p:sp>
    </p:spTree>
    <p:extLst>
      <p:ext uri="{BB962C8B-B14F-4D97-AF65-F5344CB8AC3E}">
        <p14:creationId xmlns:p14="http://schemas.microsoft.com/office/powerpoint/2010/main" val="2937236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Luke 21:3</a:t>
            </a:r>
          </a:p>
          <a:p>
            <a:r>
              <a:rPr lang="en-US" dirty="0"/>
              <a:t>(Christian Standard Bible)</a:t>
            </a:r>
          </a:p>
          <a:p>
            <a:endParaRPr lang="en-US" dirty="0"/>
          </a:p>
          <a:p>
            <a:r>
              <a:rPr lang="en-US" dirty="0"/>
              <a:t>Of</a:t>
            </a:r>
          </a:p>
          <a:p>
            <a:r>
              <a:rPr lang="en-US" dirty="0"/>
              <a:t>Lk 4:25 — But I say to you, there were certainly many widows in Israel in Elijah's days, when the sky was shut up for three years and six months while a great famine came over all the land. </a:t>
            </a:r>
          </a:p>
          <a:p>
            <a:endParaRPr lang="en-US" dirty="0"/>
          </a:p>
          <a:p>
            <a:r>
              <a:rPr lang="en-US" dirty="0"/>
              <a:t>Lk 9:27 — Truly I tell you, there are some standing here who will not taste death until they see the kingdom of God." </a:t>
            </a:r>
          </a:p>
          <a:p>
            <a:endParaRPr lang="en-US" dirty="0"/>
          </a:p>
          <a:p>
            <a:r>
              <a:rPr lang="en-US" dirty="0"/>
              <a:t>Lk 12:44 — Truly I tell you, he will put him in charge of all his possessions. </a:t>
            </a:r>
          </a:p>
          <a:p>
            <a:endParaRPr lang="en-US" dirty="0"/>
          </a:p>
          <a:p>
            <a:r>
              <a:rPr lang="en-US" dirty="0"/>
              <a:t>Ac 4:27 — "For, in fact, in this city both Herod and Pontius Pilate, with the Gentiles and the people of Israel, assembled together against your holy servant Jesus, whom you anointed, </a:t>
            </a:r>
          </a:p>
          <a:p>
            <a:endParaRPr lang="en-US" dirty="0"/>
          </a:p>
          <a:p>
            <a:r>
              <a:rPr lang="en-US" dirty="0"/>
              <a:t>Ac 10:34 — Peter began to speak: "Now I truly understand that God doesn't show favoritism, </a:t>
            </a:r>
          </a:p>
          <a:p>
            <a:endParaRPr lang="en-US" dirty="0"/>
          </a:p>
          <a:p>
            <a:r>
              <a:rPr lang="en-US" dirty="0"/>
              <a:t>more</a:t>
            </a:r>
          </a:p>
          <a:p>
            <a:r>
              <a:rPr lang="en-US" dirty="0"/>
              <a:t>Ex 35:21-29 — Everyone whose heart was moved and whose spirit prompted him came and brought an offering to the LORD for the work on the tent of meeting, for all its services, and for the holy garments. 22 Both men and women came; all who had willing hearts brought brooches, earrings, rings, necklaces, and all kinds of gold jewelry ​— ​everyone who presented a presentation offering of gold to the LORD. 23 Everyone who possessed blue, purple, or scarlet yarn, fine linen or goat hair, ram skins dyed red or fine leather, brought them. 24 Everyone making an offering of silver or bronze brought it as a contribution to the LORD. Everyone who possessed acacia wood useful for any task in the work brought it. 25 Every skilled woman spun yarn with her hands and brought it: blue, purple, and scarlet yarn, and fine linen. 26 And all the women whose hearts were moved spun the goat hair by virtue of their skill. 27 The leaders brought onyx and gemstones to mount on the ephod and </a:t>
            </a:r>
            <a:r>
              <a:rPr lang="en-US" dirty="0" err="1"/>
              <a:t>breastpiece</a:t>
            </a:r>
            <a:r>
              <a:rPr lang="en-US" dirty="0"/>
              <a:t>, 28 as well as the spice and oil for the light, for the anointing oil, and for the fragrant incense. 29 So the Israelites brought a freewill offering to the LORD, all the men and women whose hearts prompted them to bring something for all the work that the LORD, through Moses, had commanded to be done. </a:t>
            </a:r>
          </a:p>
          <a:p>
            <a:endParaRPr lang="en-US" dirty="0"/>
          </a:p>
          <a:p>
            <a:r>
              <a:rPr lang="en-US" dirty="0"/>
              <a:t>Mk 12:43 — Summoning his disciples, he said to them, "Truly I tell you, this poor widow has put more into the treasury than all the others. </a:t>
            </a:r>
          </a:p>
          <a:p>
            <a:endParaRPr lang="en-US" dirty="0"/>
          </a:p>
          <a:p>
            <a:r>
              <a:rPr lang="en-US" dirty="0"/>
              <a:t>Mk 12:44 — For they all gave out of their surplus, but she out of her poverty has put in everything she had ​— ​all she had to live on." </a:t>
            </a:r>
          </a:p>
          <a:p>
            <a:endParaRPr lang="en-US" dirty="0"/>
          </a:p>
          <a:p>
            <a:r>
              <a:rPr lang="en-US" dirty="0"/>
              <a:t>Mk 14:8 — She has done what she could; she has anointed my body in advance for burial. </a:t>
            </a:r>
          </a:p>
          <a:p>
            <a:endParaRPr lang="en-US" dirty="0"/>
          </a:p>
          <a:p>
            <a:r>
              <a:rPr lang="en-US" dirty="0"/>
              <a:t>Mk 14:9 — Truly I tell you, wherever the gospel is proclaimed in the whole world, what she has done will also be told in memory of her." </a:t>
            </a:r>
          </a:p>
          <a:p>
            <a:endParaRPr lang="en-US" dirty="0"/>
          </a:p>
          <a:p>
            <a:r>
              <a:rPr lang="en-US" dirty="0"/>
              <a:t>2Co 8:2 — During a severe trial brought about by affliction, their abundant joy and their extreme poverty overflowed in a wealth of generosity on their part. </a:t>
            </a:r>
          </a:p>
          <a:p>
            <a:endParaRPr lang="en-US" dirty="0"/>
          </a:p>
          <a:p>
            <a:r>
              <a:rPr lang="en-US" dirty="0"/>
              <a:t>2Co 8:3 — I can testify that, according to their ability and even beyond their ability, of their own accord, </a:t>
            </a:r>
          </a:p>
          <a:p>
            <a:endParaRPr lang="en-US" dirty="0"/>
          </a:p>
          <a:p>
            <a:r>
              <a:rPr lang="en-US" dirty="0"/>
              <a:t>2Co 8:12 — For if the eagerness is there, the gift is acceptable according to what a person has, not according to what he does not have. </a:t>
            </a:r>
          </a:p>
          <a:p>
            <a:endParaRPr lang="en-US" dirty="0"/>
          </a:p>
          <a:p>
            <a:r>
              <a:rPr lang="en-US" dirty="0"/>
              <a:t>2Co 9:6 — The point is this: The person who sows sparingly will also reap sparingly, and the person who sows generously will also reap generously. </a:t>
            </a:r>
          </a:p>
          <a:p>
            <a:endParaRPr lang="en-US" dirty="0"/>
          </a:p>
          <a:p>
            <a:r>
              <a:rPr lang="en-US" dirty="0"/>
              <a:t>2Co 9:7 — Each person should do as he has decided in his heart ​— ​not reluctantly or out of compulsion, since God loves a cheerful giver.</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57</a:t>
            </a:fld>
            <a:endParaRPr lang="en-US"/>
          </a:p>
        </p:txBody>
      </p:sp>
    </p:spTree>
    <p:extLst>
      <p:ext uri="{BB962C8B-B14F-4D97-AF65-F5344CB8AC3E}">
        <p14:creationId xmlns:p14="http://schemas.microsoft.com/office/powerpoint/2010/main" val="1965077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Luke 21:4</a:t>
            </a:r>
          </a:p>
          <a:p>
            <a:r>
              <a:rPr lang="en-US" dirty="0"/>
              <a:t>(Christian Standard Bible)</a:t>
            </a:r>
          </a:p>
          <a:p>
            <a:endParaRPr lang="en-US" dirty="0"/>
          </a:p>
          <a:p>
            <a:r>
              <a:rPr lang="en-US" dirty="0"/>
              <a:t>all</a:t>
            </a:r>
          </a:p>
          <a:p>
            <a:r>
              <a:rPr lang="en-US" dirty="0"/>
              <a:t>Lk 8:43 — A woman suffering from bleeding for twelve years, who had spent all she had on doctors and yet could not be healed by any, </a:t>
            </a:r>
          </a:p>
          <a:p>
            <a:endParaRPr lang="en-US" dirty="0"/>
          </a:p>
          <a:p>
            <a:r>
              <a:rPr lang="en-US" dirty="0"/>
              <a:t>Lk 15:12 — The younger of them said to his father, 'Father, give me the share of the estate I have coming to me.' So he distributed the assets to them. </a:t>
            </a:r>
          </a:p>
          <a:p>
            <a:endParaRPr lang="en-US" dirty="0"/>
          </a:p>
          <a:p>
            <a:r>
              <a:rPr lang="en-US" dirty="0"/>
              <a:t>Ac 2:44 — Now all the believers were together and held all things in common. </a:t>
            </a:r>
          </a:p>
          <a:p>
            <a:endParaRPr lang="en-US" dirty="0"/>
          </a:p>
          <a:p>
            <a:r>
              <a:rPr lang="en-US" dirty="0"/>
              <a:t>Ac 2:45 — They sold their possessions and property and distributed the proceeds to all, as any had need. </a:t>
            </a:r>
          </a:p>
          <a:p>
            <a:endParaRPr lang="en-US" dirty="0"/>
          </a:p>
          <a:p>
            <a:r>
              <a:rPr lang="en-US" dirty="0"/>
              <a:t>Ac 4:34 — For there was not a needy person among them because all those who owned lands or houses sold them, brought the proceeds of what was sold, </a:t>
            </a:r>
          </a:p>
          <a:p>
            <a:endParaRPr lang="en-US" dirty="0"/>
          </a:p>
        </p:txBody>
      </p:sp>
      <p:sp>
        <p:nvSpPr>
          <p:cNvPr id="4" name="Slide Number Placeholder 3"/>
          <p:cNvSpPr>
            <a:spLocks noGrp="1"/>
          </p:cNvSpPr>
          <p:nvPr>
            <p:ph type="sldNum" sz="quarter" idx="5"/>
          </p:nvPr>
        </p:nvSpPr>
        <p:spPr/>
        <p:txBody>
          <a:bodyPr/>
          <a:lstStyle/>
          <a:p>
            <a:fld id="{C4B9D030-48EB-42B2-A7CF-447287F97D5B}" type="slidenum">
              <a:rPr lang="en-US" smtClean="0"/>
              <a:t>58</a:t>
            </a:fld>
            <a:endParaRPr lang="en-US"/>
          </a:p>
        </p:txBody>
      </p:sp>
    </p:spTree>
    <p:extLst>
      <p:ext uri="{BB962C8B-B14F-4D97-AF65-F5344CB8AC3E}">
        <p14:creationId xmlns:p14="http://schemas.microsoft.com/office/powerpoint/2010/main" val="183822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and Stewardship: Believers are called to be good stewards of their resources, recognizing that everything they have is a gift from God. This perspective encourages responsible and thoughtful giving. </a:t>
            </a:r>
          </a:p>
        </p:txBody>
      </p:sp>
      <p:sp>
        <p:nvSpPr>
          <p:cNvPr id="4" name="Slide Number Placeholder 3"/>
          <p:cNvSpPr>
            <a:spLocks noGrp="1"/>
          </p:cNvSpPr>
          <p:nvPr>
            <p:ph type="sldNum" sz="quarter" idx="5"/>
          </p:nvPr>
        </p:nvSpPr>
        <p:spPr/>
        <p:txBody>
          <a:bodyPr/>
          <a:lstStyle/>
          <a:p>
            <a:fld id="{C4B9D030-48EB-42B2-A7CF-447287F97D5B}" type="slidenum">
              <a:rPr lang="en-US" smtClean="0"/>
              <a:t>59</a:t>
            </a:fld>
            <a:endParaRPr lang="en-US"/>
          </a:p>
        </p:txBody>
      </p:sp>
    </p:spTree>
    <p:extLst>
      <p:ext uri="{BB962C8B-B14F-4D97-AF65-F5344CB8AC3E}">
        <p14:creationId xmlns:p14="http://schemas.microsoft.com/office/powerpoint/2010/main" val="235602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Romans 12:13</a:t>
            </a:r>
          </a:p>
          <a:p>
            <a:r>
              <a:rPr lang="en-US" dirty="0"/>
              <a:t>(Christian Standard Bible)</a:t>
            </a:r>
          </a:p>
          <a:p>
            <a:endParaRPr lang="en-US" dirty="0"/>
          </a:p>
          <a:p>
            <a:r>
              <a:rPr lang="en-US" dirty="0"/>
              <a:t>Distributing</a:t>
            </a:r>
          </a:p>
          <a:p>
            <a:r>
              <a:rPr lang="en-US" dirty="0"/>
              <a:t>Ro 12:8 — if exhorting, in exhortation; giving, with generosity; leading, with diligence; showing mercy, with cheerfulness. </a:t>
            </a:r>
          </a:p>
          <a:p>
            <a:endParaRPr lang="en-US" dirty="0"/>
          </a:p>
          <a:p>
            <a:r>
              <a:rPr lang="en-US" dirty="0"/>
              <a:t>Ro 15:25-28 — Right now I am traveling to Jerusalem to serve the saints, 26 because Macedonia and Achaia were pleased to make a contribution for the poor among the saints in Jerusalem. 27 Yes, they were pleased, and indeed are indebted to them. For if the Gentiles have shared in their spiritual benefits, then they are obligated to minister to them in material needs. 28 So when I have finished this and safely delivered the funds to them, I will visit you on the way to Spain. </a:t>
            </a:r>
          </a:p>
          <a:p>
            <a:endParaRPr lang="en-US" dirty="0"/>
          </a:p>
          <a:p>
            <a:r>
              <a:rPr lang="en-US" dirty="0"/>
              <a:t>Ps 41:1 — Happy is one who is considerate of the poor; the LORD will save him in a day of adversity. </a:t>
            </a:r>
          </a:p>
          <a:p>
            <a:endParaRPr lang="en-US" dirty="0"/>
          </a:p>
          <a:p>
            <a:r>
              <a:rPr lang="en-US" dirty="0"/>
              <a:t>Ac 4:35 — and laid them at the apostles' feet. This was then distributed to each person as any had need. </a:t>
            </a:r>
          </a:p>
          <a:p>
            <a:endParaRPr lang="en-US" dirty="0"/>
          </a:p>
          <a:p>
            <a:r>
              <a:rPr lang="en-US" dirty="0"/>
              <a:t>Ac 9:36-41 — In Joppa there was a disciple named Tabitha (which is translated Dorcas). She was always doing good works and acts of charity. 37 About that time she became sick and died. After washing her, they placed her in a room upstairs. 38 Since Lydda was near Joppa, the disciples heard that Peter was there and sent two men to him who urged him, "Don't delay in coming with us." 39 Peter got up and went with them. When he arrived, they led him to the room upstairs. And all the widows approached him, weeping and showing him the robes and clothes that Dorcas had made while she was with them. 40 Peter sent them all out of the room. He knelt down, prayed, and turning toward the body said, "Tabitha, get up." She opened her eyes, saw Peter, and sat up. 41 He gave her his hand and helped her stand up. He called the saints and widows and presented her alive. </a:t>
            </a:r>
          </a:p>
          <a:p>
            <a:endParaRPr lang="en-US" dirty="0"/>
          </a:p>
          <a:p>
            <a:r>
              <a:rPr lang="en-US" dirty="0"/>
              <a:t>Ac 10:4 — Staring at him in awe, he said, "What is it, Lord? " The angel told him, "Your prayers and your acts of charity have ascended as a memorial offering before God. </a:t>
            </a:r>
          </a:p>
          <a:p>
            <a:endParaRPr lang="en-US" dirty="0"/>
          </a:p>
          <a:p>
            <a:r>
              <a:rPr lang="en-US" dirty="0"/>
              <a:t>Ac 20:34 — You yourselves know that I worked with my own hands to support myself and those who are with me. </a:t>
            </a:r>
          </a:p>
          <a:p>
            <a:endParaRPr lang="en-US" dirty="0"/>
          </a:p>
          <a:p>
            <a:r>
              <a:rPr lang="en-US" dirty="0"/>
              <a:t>Ac 20:35 — In every way I've shown you that it is necessary to help the weak by laboring like this and to remember the words of the Lord Jesus, because he said, 'It is more blessed to give than to receive.' " </a:t>
            </a:r>
          </a:p>
          <a:p>
            <a:endParaRPr lang="en-US" dirty="0"/>
          </a:p>
          <a:p>
            <a:r>
              <a:rPr lang="en-US" dirty="0"/>
              <a:t>1Co 16:1 — Now about the collection for the saints: Do the same as I instructed the Galatian churches. </a:t>
            </a:r>
          </a:p>
          <a:p>
            <a:endParaRPr lang="en-US" dirty="0"/>
          </a:p>
          <a:p>
            <a:r>
              <a:rPr lang="en-US" dirty="0"/>
              <a:t>1Co 16:2 — On the first day of the week, each of you is to set something aside and save in keeping with how he is prospering, so that no collections will need to be made when I come. </a:t>
            </a:r>
          </a:p>
          <a:p>
            <a:endParaRPr lang="en-US" dirty="0"/>
          </a:p>
          <a:p>
            <a:r>
              <a:rPr lang="en-US" dirty="0"/>
              <a:t>2Co 8:1-4 — We want you to know, brothers and sisters, about the grace of God that was given to the churches of Macedonia: 2 During a severe trial brought about by affliction, their abundant joy and their extreme poverty overflowed in a wealth of generosity on their part. 3 I can testify that, according to their ability and even beyond their ability, of their own accord, 4 they begged us earnestly for the privilege of sharing in the ministry to the saints, </a:t>
            </a:r>
          </a:p>
          <a:p>
            <a:endParaRPr lang="en-US" dirty="0"/>
          </a:p>
          <a:p>
            <a:r>
              <a:rPr lang="en-US" dirty="0"/>
              <a:t>2Co 9:1 — Now concerning the ministry to the saints, it is unnecessary for me to write to you. </a:t>
            </a:r>
          </a:p>
          <a:p>
            <a:endParaRPr lang="en-US" dirty="0"/>
          </a:p>
          <a:p>
            <a:r>
              <a:rPr lang="en-US" dirty="0"/>
              <a:t>2Co 9:12 — For the ministry of this service is not only supplying the needs of the saints but is also overflowing in many expressions of thanks to God. </a:t>
            </a:r>
          </a:p>
          <a:p>
            <a:endParaRPr lang="en-US" dirty="0"/>
          </a:p>
          <a:p>
            <a:r>
              <a:rPr lang="en-US" dirty="0"/>
              <a:t>Gal 6:10 — Therefore, as we have opportunity, let us work for the good of all, especially for those who belong to the household of faith. </a:t>
            </a:r>
          </a:p>
          <a:p>
            <a:endParaRPr lang="en-US" dirty="0"/>
          </a:p>
          <a:p>
            <a:r>
              <a:rPr lang="en-US" dirty="0"/>
              <a:t>Phm 1:7 — For I have great joy and encouragement from your love, because the hearts of the saints have been refreshed through you, brother. </a:t>
            </a:r>
          </a:p>
          <a:p>
            <a:endParaRPr lang="en-US" dirty="0"/>
          </a:p>
          <a:p>
            <a:r>
              <a:rPr lang="en-US" dirty="0"/>
              <a:t>Heb 6:10 — For God is not unjust; he will not forget your work and the love you demonstrated for his name by serving the saints ​— ​and by continuing to serve them. </a:t>
            </a:r>
          </a:p>
          <a:p>
            <a:endParaRPr lang="en-US" dirty="0"/>
          </a:p>
          <a:p>
            <a:r>
              <a:rPr lang="en-US" dirty="0"/>
              <a:t>Heb 13:16 — Don't neglect to do what is good and to share, for God is pleased with such sacrifices. </a:t>
            </a:r>
          </a:p>
          <a:p>
            <a:endParaRPr lang="en-US" dirty="0"/>
          </a:p>
          <a:p>
            <a:r>
              <a:rPr lang="en-US" dirty="0"/>
              <a:t>1Jn 3:17 — If anyone has this world's goods and sees a fellow believer in need but withholds compassion from him ​— ​how does God's love reside in him? </a:t>
            </a:r>
          </a:p>
          <a:p>
            <a:endParaRPr lang="en-US" dirty="0"/>
          </a:p>
          <a:p>
            <a:r>
              <a:rPr lang="en-US" dirty="0"/>
              <a:t>given</a:t>
            </a:r>
          </a:p>
          <a:p>
            <a:r>
              <a:rPr lang="en-US" dirty="0"/>
              <a:t>Ge 18:2-8 — He looked up, and he saw three men standing near him. When he saw them, he ran from the entrance of the tent to meet them, bowed to the ground, 3 and said, "My lord, if I have found favor with you, please do not go on past your servant. 4 Let a little water be brought, that you may wash your feet and rest yourselves under the tree. 5 I will bring a bit of bread so that you may strengthen yourselves. This is why you have passed your servant's way. Later, you can continue on." "Yes," they replied, "do as you have said." 6 So Abraham hurried into the tent and said to Sarah, "Quick! Knead three measures of fine flour and make bread." 7 Abraham ran to the herd and got a tender, choice calf. He gave it to a young man, who hurried to prepare it. 8 Then Abraham took curds and milk, as well as the calf that he had prepared, and set them before the men. He served them as they ate under the tree. </a:t>
            </a:r>
          </a:p>
          <a:p>
            <a:endParaRPr lang="en-US" dirty="0"/>
          </a:p>
          <a:p>
            <a:r>
              <a:rPr lang="en-US" dirty="0"/>
              <a:t>Ge 19:1-3 — The two angels entered Sodom in the evening as Lot was sitting in Sodom's gateway. When Lot saw them, he got up to meet them. He bowed with his face to the ground 2 and said, "My lords, turn aside to your servant's house, wash your feet, and spend the night. Then you can get up early and go on your way." "No," they said. "We would rather spend the night in the square." 3 But he urged them so strongly that they followed him and went into his house. He prepared a feast and baked unleavened bread for them, and they ate. </a:t>
            </a:r>
          </a:p>
          <a:p>
            <a:endParaRPr lang="en-US" dirty="0"/>
          </a:p>
          <a:p>
            <a:r>
              <a:rPr lang="en-US" dirty="0"/>
              <a:t>1Ti 3:2 — An overseer, therefore, must be above reproach, the husband of one wife, self-controlled, sensible, respectable, hospitable, able to teach, </a:t>
            </a:r>
          </a:p>
          <a:p>
            <a:endParaRPr lang="en-US" dirty="0"/>
          </a:p>
          <a:p>
            <a:r>
              <a:rPr lang="en-US" dirty="0"/>
              <a:t>1Ti 5:10 — and is well known for good works ​— ​that is, if she has brought up children, shown hospitality, washed the saints' feet, helped the afflicted, and devoted herself to every good work. </a:t>
            </a:r>
          </a:p>
          <a:p>
            <a:endParaRPr lang="en-US" dirty="0"/>
          </a:p>
          <a:p>
            <a:r>
              <a:rPr lang="en-US" dirty="0"/>
              <a:t>Tit 1:8 — but hospitable, loving what is good, sensible, righteous, holy, self-controlled, </a:t>
            </a:r>
          </a:p>
          <a:p>
            <a:endParaRPr lang="en-US" dirty="0"/>
          </a:p>
          <a:p>
            <a:r>
              <a:rPr lang="en-US" dirty="0"/>
              <a:t>Heb 13:2 — Don't neglect to show hospitality, for by doing this some have welcomed angels as guests without knowing it. </a:t>
            </a:r>
          </a:p>
          <a:p>
            <a:endParaRPr lang="en-US" dirty="0"/>
          </a:p>
          <a:p>
            <a:r>
              <a:rPr lang="en-US" dirty="0"/>
              <a:t>1Pe 4:9 — Be hospitable to one another without complaining. </a:t>
            </a:r>
          </a:p>
          <a:p>
            <a:endParaRPr lang="en-US" dirty="0"/>
          </a:p>
        </p:txBody>
      </p:sp>
      <p:sp>
        <p:nvSpPr>
          <p:cNvPr id="4" name="Slide Number Placeholder 3"/>
          <p:cNvSpPr>
            <a:spLocks noGrp="1"/>
          </p:cNvSpPr>
          <p:nvPr>
            <p:ph type="sldNum" sz="quarter" idx="5"/>
          </p:nvPr>
        </p:nvSpPr>
        <p:spPr/>
        <p:txBody>
          <a:bodyPr/>
          <a:lstStyle/>
          <a:p>
            <a:fld id="{E05F69E5-E341-4A43-A676-360702601CD7}" type="slidenum">
              <a:rPr lang="en-US" smtClean="0"/>
              <a:t>6</a:t>
            </a:fld>
            <a:endParaRPr lang="en-US"/>
          </a:p>
        </p:txBody>
      </p:sp>
    </p:spTree>
    <p:extLst>
      <p:ext uri="{BB962C8B-B14F-4D97-AF65-F5344CB8AC3E}">
        <p14:creationId xmlns:p14="http://schemas.microsoft.com/office/powerpoint/2010/main" val="396792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#6 - Holy Spirit</a:t>
            </a:r>
          </a:p>
          <a:p>
            <a:r>
              <a:rPr lang="en-US" dirty="0"/>
              <a:t>Sometimes, if we are truly blessed, the Holy Spirit will grant us the gift of a liberality (Romans 12:6-8). This gift is one where the Spirit enables a person to give without fault; to seek out opportunities to give; to yearn for more resources with the sole purpose of having an opportunity of exercising this particular spiritual gift.</a:t>
            </a:r>
          </a:p>
          <a:p>
            <a:endParaRPr lang="en-US" dirty="0"/>
          </a:p>
          <a:p>
            <a:r>
              <a:rPr lang="en-US" dirty="0"/>
              <a:t>The Spirit as direct motivator enables one to give graciously, abundantly, regularly and without fear, pride or reservation. While for most of us giving is a struggle, a narrow road or a challenge to overcome our flesh, the one with the "gift" finds it natural, easy, joyful and exciting to reach new levels of giving. There are always a few people in each congregation who possess this gift but would genuinely be embarrassed if their names were mentioned in this context, and this only proves the genuineness of the special gift they possess from God.</a:t>
            </a:r>
          </a:p>
          <a:p>
            <a:endParaRPr lang="en-US" dirty="0"/>
          </a:p>
          <a:p>
            <a:r>
              <a:rPr lang="en-US" dirty="0"/>
              <a:t>I believe that God provides different gifts to different ones in order to inspire us all and to provide the church with spiritual goals to strive for in our maturation process. We would, therefore, do well to pray that the Lord bless us with this gift or bless the ones who have this gift with abundant resources so they can use them to the church's advantage.</a:t>
            </a:r>
          </a:p>
        </p:txBody>
      </p:sp>
      <p:sp>
        <p:nvSpPr>
          <p:cNvPr id="4" name="Slide Number Placeholder 3"/>
          <p:cNvSpPr>
            <a:spLocks noGrp="1"/>
          </p:cNvSpPr>
          <p:nvPr>
            <p:ph type="sldNum" sz="quarter" idx="5"/>
          </p:nvPr>
        </p:nvSpPr>
        <p:spPr/>
        <p:txBody>
          <a:bodyPr/>
          <a:lstStyle/>
          <a:p>
            <a:fld id="{E05F69E5-E341-4A43-A676-360702601CD7}" type="slidenum">
              <a:rPr lang="en-US" smtClean="0"/>
              <a:t>7</a:t>
            </a:fld>
            <a:endParaRPr lang="en-US"/>
          </a:p>
        </p:txBody>
      </p:sp>
    </p:spTree>
    <p:extLst>
      <p:ext uri="{BB962C8B-B14F-4D97-AF65-F5344CB8AC3E}">
        <p14:creationId xmlns:p14="http://schemas.microsoft.com/office/powerpoint/2010/main" val="363011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Romans 12:6</a:t>
            </a:r>
          </a:p>
          <a:p>
            <a:r>
              <a:rPr lang="en-US" dirty="0"/>
              <a:t>(Christian Standard Bible)</a:t>
            </a:r>
          </a:p>
          <a:p>
            <a:endParaRPr lang="en-US" dirty="0"/>
          </a:p>
          <a:p>
            <a:r>
              <a:rPr lang="en-US" dirty="0"/>
              <a:t>then</a:t>
            </a:r>
          </a:p>
          <a:p>
            <a:r>
              <a:rPr lang="en-US" dirty="0"/>
              <a:t>Ro 1:11 — For I want very much to see you, so that I may impart to you some spiritual gift to strengthen you, </a:t>
            </a:r>
          </a:p>
          <a:p>
            <a:endParaRPr lang="en-US" dirty="0"/>
          </a:p>
          <a:p>
            <a:r>
              <a:rPr lang="en-US" dirty="0"/>
              <a:t>1Co 1:5-7 — that you were enriched in him in every way, in all speech and all knowledge. 6 In this way, the testimony about Christ was confirmed among you, 7 so that you do not lack any spiritual gift as you eagerly wait for the revelation of our Lord Jesus Christ. </a:t>
            </a:r>
          </a:p>
          <a:p>
            <a:endParaRPr lang="en-US" dirty="0"/>
          </a:p>
          <a:p>
            <a:r>
              <a:rPr lang="en-US" dirty="0"/>
              <a:t>1Co 4:6 — Now, brothers and sisters, I have applied these things to myself and Apollos for your benefit, so that you may learn from us the meaning of the saying: "Nothing beyond what is written." The purpose is that none of you will be arrogant, favoring one person over another. </a:t>
            </a:r>
          </a:p>
          <a:p>
            <a:endParaRPr lang="en-US" dirty="0"/>
          </a:p>
          <a:p>
            <a:r>
              <a:rPr lang="en-US" dirty="0"/>
              <a:t>1Co 4:7 — For who makes you so superior? What do you have that you didn't receive? If, in fact, you did receive it, why do you boast as if you hadn't received it? </a:t>
            </a:r>
          </a:p>
          <a:p>
            <a:endParaRPr lang="en-US" dirty="0"/>
          </a:p>
          <a:p>
            <a:r>
              <a:rPr lang="en-US" dirty="0"/>
              <a:t>1Co 12:4-11 — Now there are different gifts, but the same Spirit. 5 There are different ministries, but the same Lord. 6 And there are different activities, but the same God produces each gift in each person. 7 A manifestation of the Spirit is given to each person for the common good: 8 to one is given a message of wisdom through the Spirit, to another, a message of knowledge by the same Spirit, 9 to another, faith by the same Spirit, to another, gifts of healing by the one Spirit, 10 to another, the performing of miracles, to another, prophecy, to another, distinguishing between spirits, to another, different kinds of tongues, to another, interpretation of tongues. 11 One and the same Spirit is active in all these, distributing to each person as he wills. </a:t>
            </a:r>
          </a:p>
          <a:p>
            <a:endParaRPr lang="en-US" dirty="0"/>
          </a:p>
          <a:p>
            <a:r>
              <a:rPr lang="en-US" dirty="0"/>
              <a:t>1Co 12:28-31 — And God has appointed these in the church: first apostles, second prophets, third teachers, next miracles, then gifts of healing, helping, administrating, various kinds of tongues. 29 Are all apostles? Are all prophets? Are all teachers? Do all do miracles? 30 Do all have gifts of healing? Do all speak in other tongues? Do all interpret? 31 But desire the greater gifts. And I will show you an even better way. </a:t>
            </a:r>
          </a:p>
          <a:p>
            <a:endParaRPr lang="en-US" dirty="0"/>
          </a:p>
          <a:p>
            <a:r>
              <a:rPr lang="en-US" dirty="0"/>
              <a:t>1Co 13:2 — If I have the gift of prophecy and understand all mysteries and all knowledge, and if I have all faith so that I can move mountains but do not have love, I am nothing. </a:t>
            </a:r>
          </a:p>
          <a:p>
            <a:endParaRPr lang="en-US" dirty="0"/>
          </a:p>
          <a:p>
            <a:r>
              <a:rPr lang="en-US" dirty="0"/>
              <a:t>1Pe 4:10 — Just as each one has received a gift, use it to serve others, as good stewards of the varied grace of God. </a:t>
            </a:r>
          </a:p>
          <a:p>
            <a:endParaRPr lang="en-US" dirty="0"/>
          </a:p>
          <a:p>
            <a:r>
              <a:rPr lang="en-US" dirty="0"/>
              <a:t>1Pe 4:11 — If anyone speaks, let it be as one who speaks God's words; if anyone serves, let it be from the strength God provides, so that God may be glorified through Jesus Christ in everything. To him be the glory and the power forever and ever. Amen. </a:t>
            </a:r>
          </a:p>
          <a:p>
            <a:endParaRPr lang="en-US" dirty="0"/>
          </a:p>
          <a:p>
            <a:r>
              <a:rPr lang="en-US" dirty="0"/>
              <a:t>differing according</a:t>
            </a:r>
          </a:p>
          <a:p>
            <a:r>
              <a:rPr lang="en-US" dirty="0"/>
              <a:t>Ro 12:3 — For by the grace given to me, I tell everyone among you not to think of himself more highly than he should think. Instead, think sensibly, as God has distributed a measure of faith to each one. </a:t>
            </a:r>
          </a:p>
          <a:p>
            <a:endParaRPr lang="en-US" dirty="0"/>
          </a:p>
          <a:p>
            <a:r>
              <a:rPr lang="en-US" dirty="0"/>
              <a:t>whether</a:t>
            </a:r>
          </a:p>
          <a:p>
            <a:r>
              <a:rPr lang="en-US" dirty="0"/>
              <a:t>Mt 23:34 — This is why I am sending you prophets, sages, and scribes. Some of them you will kill and crucify, and some of them you will flog in your synagogues and pursue from town to town. </a:t>
            </a:r>
          </a:p>
          <a:p>
            <a:endParaRPr lang="en-US" dirty="0"/>
          </a:p>
          <a:p>
            <a:r>
              <a:rPr lang="en-US" dirty="0"/>
              <a:t>Lk 11:49 — Because of this, the wisdom of God said, 'I will send them prophets and apostles, and some of them they will kill and persecute,' </a:t>
            </a:r>
          </a:p>
          <a:p>
            <a:endParaRPr lang="en-US" dirty="0"/>
          </a:p>
          <a:p>
            <a:r>
              <a:rPr lang="en-US" dirty="0"/>
              <a:t>Ac 2:17 — And it will be in the last days, says God, that I will pour out my Spirit on all people; then your sons and your daughters will prophesy, your young men will see visions, and your old men will dream dreams. </a:t>
            </a:r>
          </a:p>
          <a:p>
            <a:endParaRPr lang="en-US" dirty="0"/>
          </a:p>
          <a:p>
            <a:r>
              <a:rPr lang="en-US" dirty="0"/>
              <a:t>Ac 11:27 — In those days some prophets came down from Jerusalem to Antioch. </a:t>
            </a:r>
          </a:p>
          <a:p>
            <a:endParaRPr lang="en-US" dirty="0"/>
          </a:p>
          <a:p>
            <a:r>
              <a:rPr lang="en-US" dirty="0"/>
              <a:t>Ac 11:28 — One of them, named Agabus, stood up and predicted by the Spirit that there would be a severe famine throughout the Roman world. This took place during the reign of Claudius. </a:t>
            </a:r>
          </a:p>
          <a:p>
            <a:endParaRPr lang="en-US" dirty="0"/>
          </a:p>
          <a:p>
            <a:r>
              <a:rPr lang="en-US" dirty="0"/>
              <a:t>Ac 13:1 — Now in the church at Antioch there were prophets and teachers: Barnabas, Simeon who was called Niger, Lucius of Cyrene, Manaen, a close friend of Herod the tetrarch, and Saul. </a:t>
            </a:r>
          </a:p>
          <a:p>
            <a:endParaRPr lang="en-US" dirty="0"/>
          </a:p>
          <a:p>
            <a:r>
              <a:rPr lang="en-US" dirty="0"/>
              <a:t>Ac 15:32 — Both Judas and Silas, who were also prophets themselves, encouraged the brothers and sisters and strengthened them with a long message. </a:t>
            </a:r>
          </a:p>
          <a:p>
            <a:endParaRPr lang="en-US" dirty="0"/>
          </a:p>
          <a:p>
            <a:r>
              <a:rPr lang="en-US" dirty="0"/>
              <a:t>Ac 21:9 — This man had four virgin daughters who prophesied. </a:t>
            </a:r>
          </a:p>
          <a:p>
            <a:endParaRPr lang="en-US" dirty="0"/>
          </a:p>
          <a:p>
            <a:r>
              <a:rPr lang="en-US" dirty="0"/>
              <a:t>1Co 12:10 — to another, the performing of miracles, to another, prophecy, to another, distinguishing between spirits, to another, different kinds of tongues, to another, interpretation of tongues. </a:t>
            </a:r>
          </a:p>
          <a:p>
            <a:endParaRPr lang="en-US" dirty="0"/>
          </a:p>
          <a:p>
            <a:r>
              <a:rPr lang="en-US" dirty="0"/>
              <a:t>1Co 12:28 — And God has appointed these in the church: first apostles, second prophets, third teachers, next miracles, then gifts of healing, helping, administrating, various kinds of tongues. </a:t>
            </a:r>
          </a:p>
          <a:p>
            <a:endParaRPr lang="en-US" dirty="0"/>
          </a:p>
          <a:p>
            <a:r>
              <a:rPr lang="en-US" dirty="0"/>
              <a:t>1Co 13:2 — If I have the gift of prophecy and understand all mysteries and all knowledge, and if I have all faith so that I can move mountains but do not have love, I am nothing. </a:t>
            </a:r>
          </a:p>
          <a:p>
            <a:endParaRPr lang="en-US" dirty="0"/>
          </a:p>
          <a:p>
            <a:r>
              <a:rPr lang="en-US" dirty="0"/>
              <a:t>1Co 14:1 — Pursue love and desire spiritual gifts, and especially that you may prophesy. </a:t>
            </a:r>
          </a:p>
          <a:p>
            <a:endParaRPr lang="en-US" dirty="0"/>
          </a:p>
          <a:p>
            <a:r>
              <a:rPr lang="en-US" dirty="0"/>
              <a:t>1Co 14:3-5 — On the other hand, the person who prophesies speaks to people for their strengthening, encouragement, and consolation. 4 The person who speaks in another tongue builds himself up, but the one who prophesies builds up the church. 5 I wish all of you spoke in other tongues, but even more that you prophesied. The person who prophesies is greater than the person who speaks in tongues, unless he interprets so that the church may be built up. </a:t>
            </a:r>
          </a:p>
          <a:p>
            <a:endParaRPr lang="en-US" dirty="0"/>
          </a:p>
          <a:p>
            <a:r>
              <a:rPr lang="en-US" dirty="0"/>
              <a:t>1Co 14:24 — But if all are prophesying and some unbeliever or outsider comes in, he is convicted by all and is called to account by all. </a:t>
            </a:r>
          </a:p>
          <a:p>
            <a:endParaRPr lang="en-US" dirty="0"/>
          </a:p>
          <a:p>
            <a:r>
              <a:rPr lang="en-US" dirty="0"/>
              <a:t>1Co 14:29 — Two or three prophets should speak, and the others should evaluate. </a:t>
            </a:r>
          </a:p>
          <a:p>
            <a:endParaRPr lang="en-US" dirty="0"/>
          </a:p>
          <a:p>
            <a:r>
              <a:rPr lang="en-US" dirty="0"/>
              <a:t>1Co 14:31 — For you can all prophesy one by one, so that everyone may learn and everyone may be encouraged. </a:t>
            </a:r>
          </a:p>
          <a:p>
            <a:endParaRPr lang="en-US" dirty="0"/>
          </a:p>
          <a:p>
            <a:r>
              <a:rPr lang="en-US" dirty="0"/>
              <a:t>1Co 14:32 — And the prophets' spirits are subject to the prophets, </a:t>
            </a:r>
          </a:p>
          <a:p>
            <a:endParaRPr lang="en-US" dirty="0"/>
          </a:p>
          <a:p>
            <a:r>
              <a:rPr lang="en-US" dirty="0"/>
              <a:t>Eph 3:5 — This was not made known to people in other generations as it is now revealed to his holy apostles and prophets by the Spirit: </a:t>
            </a:r>
          </a:p>
          <a:p>
            <a:endParaRPr lang="en-US" dirty="0"/>
          </a:p>
          <a:p>
            <a:r>
              <a:rPr lang="en-US" dirty="0"/>
              <a:t>Eph 4:11 — And he himself gave some to be apostles, some prophets, some evangelists, some pastors and teachers, </a:t>
            </a:r>
          </a:p>
          <a:p>
            <a:endParaRPr lang="en-US" dirty="0"/>
          </a:p>
          <a:p>
            <a:r>
              <a:rPr lang="en-US" dirty="0"/>
              <a:t>1Th 5:20 — Don't despise prophecies, </a:t>
            </a:r>
          </a:p>
          <a:p>
            <a:endParaRPr lang="en-US" dirty="0"/>
          </a:p>
          <a:p>
            <a:r>
              <a:rPr lang="en-US" dirty="0"/>
              <a:t>according to the proportion</a:t>
            </a:r>
          </a:p>
          <a:p>
            <a:r>
              <a:rPr lang="en-US" dirty="0"/>
              <a:t>Ro 12:3 — For by the grace given to me, I tell everyone among you not to think of himself more highly than he should think. Instead, think sensibly, as God has distributed a measure of faith to each one. </a:t>
            </a:r>
          </a:p>
          <a:p>
            <a:endParaRPr lang="en-US" dirty="0"/>
          </a:p>
          <a:p>
            <a:r>
              <a:rPr lang="en-US" dirty="0"/>
              <a:t>Ac 18:24-28 — Now a Jew named Apollos, a native Alexandrian, an eloquent man who was competent in the use of the Scriptures, arrived in Ephesus. 25 He had been instructed in the way of the Lord; and being fervent in spirit, he was speaking and teaching accurately about Jesus, although he knew only John's baptism. 26 He began to speak boldly in the synagogue. After Priscilla and Aquila heard him, they took him aside and explained the way of God to him more accurately. 27 When he wanted to cross over to Achaia, the brothers and sisters wrote to the disciples to welcome him. After he arrived, he was a great help to those who by grace had believed. 28 For he vigorously refuted the Jews in public, demonstrating through the Scriptures that Jesus is the Messiah. </a:t>
            </a:r>
          </a:p>
          <a:p>
            <a:endParaRPr lang="en-US" dirty="0"/>
          </a:p>
          <a:p>
            <a:r>
              <a:rPr lang="en-US" dirty="0"/>
              <a:t>2Co 8:12 — For if the eagerness is there, the gift is acceptable according to what a person has, not according to what he does not have. </a:t>
            </a:r>
          </a:p>
          <a:p>
            <a:endParaRPr lang="en-US" dirty="0"/>
          </a:p>
          <a:p>
            <a:r>
              <a:rPr lang="en-US" dirty="0" err="1"/>
              <a:t>Php</a:t>
            </a:r>
            <a:r>
              <a:rPr lang="en-US" dirty="0"/>
              <a:t> 3:15 — Therefore, let all of us who are mature think this way. And if you think differently about anything, God will reveal this also to you. </a:t>
            </a:r>
          </a:p>
          <a:p>
            <a:endParaRPr lang="en-US" dirty="0"/>
          </a:p>
        </p:txBody>
      </p:sp>
      <p:sp>
        <p:nvSpPr>
          <p:cNvPr id="4" name="Slide Number Placeholder 3"/>
          <p:cNvSpPr>
            <a:spLocks noGrp="1"/>
          </p:cNvSpPr>
          <p:nvPr>
            <p:ph type="sldNum" sz="quarter" idx="5"/>
          </p:nvPr>
        </p:nvSpPr>
        <p:spPr/>
        <p:txBody>
          <a:bodyPr/>
          <a:lstStyle/>
          <a:p>
            <a:fld id="{E05F69E5-E341-4A43-A676-360702601CD7}" type="slidenum">
              <a:rPr lang="en-US" smtClean="0"/>
              <a:t>8</a:t>
            </a:fld>
            <a:endParaRPr lang="en-US"/>
          </a:p>
        </p:txBody>
      </p:sp>
    </p:spTree>
    <p:extLst>
      <p:ext uri="{BB962C8B-B14F-4D97-AF65-F5344CB8AC3E}">
        <p14:creationId xmlns:p14="http://schemas.microsoft.com/office/powerpoint/2010/main" val="105297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Romans 12:8</a:t>
            </a:r>
          </a:p>
          <a:p>
            <a:r>
              <a:rPr lang="en-US" dirty="0"/>
              <a:t>(Christian Standard Bible)</a:t>
            </a:r>
          </a:p>
          <a:p>
            <a:endParaRPr lang="en-US" dirty="0"/>
          </a:p>
          <a:p>
            <a:r>
              <a:rPr lang="en-US" dirty="0" err="1"/>
              <a:t>exhorteth</a:t>
            </a:r>
            <a:endParaRPr lang="en-US" dirty="0"/>
          </a:p>
          <a:p>
            <a:r>
              <a:rPr lang="en-US" dirty="0"/>
              <a:t>Ac 13:15 — After the reading of the Law and the Prophets, the leaders of the synagogue sent word to them, saying, "Brothers, if you have any word of encouragement for the people, you can speak." </a:t>
            </a:r>
          </a:p>
          <a:p>
            <a:endParaRPr lang="en-US" dirty="0"/>
          </a:p>
          <a:p>
            <a:r>
              <a:rPr lang="en-US" dirty="0"/>
              <a:t>Ac 15:32 — Both Judas and Silas, who were also prophets themselves, encouraged the brothers and sisters and strengthened them with a long message. </a:t>
            </a:r>
          </a:p>
          <a:p>
            <a:endParaRPr lang="en-US" dirty="0"/>
          </a:p>
          <a:p>
            <a:r>
              <a:rPr lang="en-US" dirty="0"/>
              <a:t>Ac 20:2 — And when he had passed through those areas and offered them many words of encouragement, he came to Greece </a:t>
            </a:r>
          </a:p>
          <a:p>
            <a:endParaRPr lang="en-US" dirty="0"/>
          </a:p>
          <a:p>
            <a:r>
              <a:rPr lang="en-US" dirty="0"/>
              <a:t>1Co 14:3 — On the other hand, the person who prophesies speaks to people for their strengthening, encouragement, and consolation. </a:t>
            </a:r>
          </a:p>
          <a:p>
            <a:endParaRPr lang="en-US" dirty="0"/>
          </a:p>
          <a:p>
            <a:r>
              <a:rPr lang="en-US" dirty="0"/>
              <a:t>1Th 2:3 — For our exhortation didn't come from error or impurity or an intent to deceive. </a:t>
            </a:r>
          </a:p>
          <a:p>
            <a:endParaRPr lang="en-US" dirty="0"/>
          </a:p>
          <a:p>
            <a:r>
              <a:rPr lang="en-US" dirty="0"/>
              <a:t>1Ti 4:13 — Until I come, give your attention to public reading, exhortation, and teaching. </a:t>
            </a:r>
          </a:p>
          <a:p>
            <a:endParaRPr lang="en-US" dirty="0"/>
          </a:p>
          <a:p>
            <a:r>
              <a:rPr lang="en-US" dirty="0"/>
              <a:t>Heb 10:25 — not neglecting to gather together, as some are in the habit of doing, but encouraging each other, and all the more as you see the day approaching. </a:t>
            </a:r>
          </a:p>
          <a:p>
            <a:endParaRPr lang="en-US" dirty="0"/>
          </a:p>
          <a:p>
            <a:r>
              <a:rPr lang="en-US" dirty="0"/>
              <a:t>Heb 13:22 — Brothers and sisters, I urge you to receive this message of exhortation, for I have written to you briefly. </a:t>
            </a:r>
          </a:p>
          <a:p>
            <a:endParaRPr lang="en-US" dirty="0"/>
          </a:p>
          <a:p>
            <a:r>
              <a:rPr lang="en-US" dirty="0"/>
              <a:t>giveth</a:t>
            </a:r>
          </a:p>
          <a:p>
            <a:r>
              <a:rPr lang="en-US" dirty="0"/>
              <a:t>Ro 12:13 — Share with the saints in their needs; pursue hospitality. </a:t>
            </a:r>
          </a:p>
          <a:p>
            <a:endParaRPr lang="en-US" dirty="0"/>
          </a:p>
          <a:p>
            <a:r>
              <a:rPr lang="en-US" dirty="0"/>
              <a:t>Dt 15:8-11 — Instead, you are to open your hand to him and freely loan him enough for whatever need he has. 9 Be careful that there isn't this wicked thought in your heart, 'The seventh year, the year of canceling debts, is near,' and you are stingy toward your poor brother and give him nothing. He will cry out to the LORD against you, and you will be guilty. 10 Give to him, and don't have a stingy heart when you give, and because of this the LORD your God will bless you in all your work and in everything you do. 11 For there will never cease to be poor people in the land; that is why I am commanding you, 'Open your hand willingly to your poor and needy brother in your land.' </a:t>
            </a:r>
          </a:p>
          <a:p>
            <a:endParaRPr lang="en-US" dirty="0"/>
          </a:p>
          <a:p>
            <a:r>
              <a:rPr lang="en-US" dirty="0"/>
              <a:t>Dt 15:14 — Give generously to him from your flock, your threshing floor, and your winepress. You are to give him whatever the LORD your God has blessed you with. </a:t>
            </a:r>
          </a:p>
          <a:p>
            <a:endParaRPr lang="en-US" dirty="0"/>
          </a:p>
          <a:p>
            <a:r>
              <a:rPr lang="en-US" dirty="0"/>
              <a:t>Job 31:16-20 — If I have refused the wishes of the poor or let the widow's eyes go blind, 17 if I have eaten my few crumbs alone without letting the fatherless eat any of it — 18 for from my youth, I raised him as his father, and since the day I was born I guided the widow — 19 if I have seen anyone dying for lack of clothing or a needy person without a cloak, 20 if he did not bless me while warming himself with the fleece from my sheep, </a:t>
            </a:r>
          </a:p>
          <a:p>
            <a:endParaRPr lang="en-US" dirty="0"/>
          </a:p>
          <a:p>
            <a:r>
              <a:rPr lang="en-US" dirty="0"/>
              <a:t>Ps 112:9 — He distributes freely to the poor; his righteousness endures forever. His horn will be exalted in honor. </a:t>
            </a:r>
          </a:p>
          <a:p>
            <a:endParaRPr lang="en-US" dirty="0"/>
          </a:p>
          <a:p>
            <a:r>
              <a:rPr lang="en-US" dirty="0" err="1"/>
              <a:t>Pr</a:t>
            </a:r>
            <a:r>
              <a:rPr lang="en-US" dirty="0"/>
              <a:t> 22:9 — A generous person will be blessed, for he shares his food with the poor. </a:t>
            </a:r>
          </a:p>
          <a:p>
            <a:endParaRPr lang="en-US" dirty="0"/>
          </a:p>
          <a:p>
            <a:r>
              <a:rPr lang="en-US" dirty="0"/>
              <a:t>Ecc 11:1 — Send your bread on the surface of the water, for after many days you may find it. </a:t>
            </a:r>
          </a:p>
          <a:p>
            <a:endParaRPr lang="en-US" dirty="0"/>
          </a:p>
          <a:p>
            <a:r>
              <a:rPr lang="en-US" dirty="0"/>
              <a:t>Ecc 11:2 — Give a portion to seven or even to eight, for you don't know what disaster may happen on earth. </a:t>
            </a:r>
          </a:p>
          <a:p>
            <a:endParaRPr lang="en-US" dirty="0"/>
          </a:p>
          <a:p>
            <a:r>
              <a:rPr lang="en-US" dirty="0"/>
              <a:t>Ecc 11:6 — In the morning sow your seed, and at evening do not let your hand rest, because you don't know which will succeed, whether one or the other, or if both of them will be equally good. </a:t>
            </a:r>
          </a:p>
          <a:p>
            <a:endParaRPr lang="en-US" dirty="0"/>
          </a:p>
          <a:p>
            <a:r>
              <a:rPr lang="en-US" dirty="0"/>
              <a:t>Isa 32:5 — A fool will no longer be called a noble, nor a scoundrel said to be important. </a:t>
            </a:r>
          </a:p>
          <a:p>
            <a:endParaRPr lang="en-US" dirty="0"/>
          </a:p>
          <a:p>
            <a:r>
              <a:rPr lang="en-US" dirty="0"/>
              <a:t>Isa 32:8 — But a noble person plans noble things; he stands up for noble causes. </a:t>
            </a:r>
          </a:p>
          <a:p>
            <a:endParaRPr lang="en-US" dirty="0"/>
          </a:p>
          <a:p>
            <a:r>
              <a:rPr lang="en-US" dirty="0"/>
              <a:t>Isa 58:7-11 — Is it not to share your bread with the hungry, to bring the poor and homeless into your house, to clothe the naked when you see him, and not to ignore your own flesh and blood? 8 Then your light will appear like the dawn, and your recovery will come quickly. Your righteousness will go before you, and the LORD's glory will be your rear guard. 9 At that time, when you call, the LORD will answer; when you cry out, he will say, 'Here I am.' If you get rid of the yoke among you, the finger-pointing and malicious speaking, 10 and if you offer yourself to the hungry, and satisfy the afflicted one, then your light will shine in the darkness, and your night will be like noonday. 11 The LORD will always lead you, satisfy you in a parched land, and strengthen your bones. You will be like a watered garden and like a spring whose water never runs dry. </a:t>
            </a:r>
          </a:p>
          <a:p>
            <a:endParaRPr lang="en-US" dirty="0"/>
          </a:p>
          <a:p>
            <a:r>
              <a:rPr lang="en-US" dirty="0"/>
              <a:t>Mt 6:2-4 — So whenever you give to the poor, don't sound a trumpet before you, as the hypocrites do in the synagogues and on the streets, to be applauded by people. Truly I tell you, they have their reward. 3 But when you give to the poor, don't let your left hand know what your right hand is doing, 4 so that your giving may be in secret. And your Father who sees in secret will reward you. </a:t>
            </a:r>
          </a:p>
          <a:p>
            <a:endParaRPr lang="en-US" dirty="0"/>
          </a:p>
          <a:p>
            <a:r>
              <a:rPr lang="en-US" dirty="0"/>
              <a:t>Mt 25:40 — “And the King will answer them, ‘Truly I tell you, whatever you did for one of the least of these brothers and sisters of mine, you did for me.’ </a:t>
            </a:r>
          </a:p>
          <a:p>
            <a:endParaRPr lang="en-US" dirty="0"/>
          </a:p>
          <a:p>
            <a:r>
              <a:rPr lang="en-US" dirty="0"/>
              <a:t>Lk 21:1-4 — He looked up and saw the rich dropping their offerings into the temple treasury. 2 He also saw a poor widow dropping in two tiny coins. 3 "Truly I tell you," he said. "This poor widow has put in more than all of them. 4 For all these people have put in gifts out of their surplus, but she out of her poverty has put in all she had to live on." </a:t>
            </a:r>
          </a:p>
          <a:p>
            <a:endParaRPr lang="en-US" dirty="0"/>
          </a:p>
          <a:p>
            <a:r>
              <a:rPr lang="en-US" dirty="0"/>
              <a:t>Ac 2:44-46 — Now all the believers were together and held all things in common. 45 They sold their possessions and property and distributed the proceeds to all, as any had need. 46 Every day they devoted themselves to meeting together in the temple, and broke bread from house to house. They ate their food with joyful and sincere hearts, </a:t>
            </a:r>
          </a:p>
          <a:p>
            <a:endParaRPr lang="en-US" dirty="0"/>
          </a:p>
          <a:p>
            <a:r>
              <a:rPr lang="en-US" dirty="0"/>
              <a:t>Ac 4:33-35 — With great power the apostles were giving testimony to the resurrection of the Lord Jesus, and great grace was on all of them. 34 For there was not a needy person among them because all those who owned lands or houses sold them, brought the proceeds of what was sold, 35 and laid them at the apostles' feet. This was then distributed to each person as any had need. </a:t>
            </a:r>
          </a:p>
          <a:p>
            <a:endParaRPr lang="en-US" dirty="0"/>
          </a:p>
          <a:p>
            <a:r>
              <a:rPr lang="en-US" dirty="0"/>
              <a:t>Ac 11:28-30 — One of them, named Agabus, stood up and predicted by the Spirit that there would be a severe famine throughout the Roman world. This took place during the reign of Claudius. 29 Each of the disciples, according to his ability, determined to send relief to the brothers and sisters who lived in Judea. 30 They did this, sending it to the elders by means of Barnabas and Saul. </a:t>
            </a:r>
          </a:p>
          <a:p>
            <a:endParaRPr lang="en-US" dirty="0"/>
          </a:p>
          <a:p>
            <a:r>
              <a:rPr lang="en-US" dirty="0"/>
              <a:t>2Co 8:1-9 — We want you to know, brothers and sisters, about the grace of God that was given to the churches of Macedonia: 2 During a severe trial brought about by affliction, their abundant joy and their extreme poverty overflowed in a wealth of generosity on their part. 3 I can testify that, according to their ability and even beyond their ability, of their own accord, 4 they begged us earnestly for the privilege of sharing in the ministry to the saints, 5 and not just as we had hoped. Instead, they gave themselves first to the Lord and then to us by God's will. 6 So we urged Titus that just as he had begun, so he should also complete among you this act of grace. 7 Now as you excel in everything ​— ​in faith, speech, knowledge, and in all diligence, and in your love for us ​— ​excel also in this act of grace. 8 I am not saying this as a command. Rather, by means of the diligence of others, I am testing the genuineness of your love. 9 For you know the grace of our Lord Jesus Christ: Though he was rich, for your sake he became poor, so that by his poverty you might become rich. </a:t>
            </a:r>
          </a:p>
          <a:p>
            <a:endParaRPr lang="en-US" dirty="0"/>
          </a:p>
          <a:p>
            <a:r>
              <a:rPr lang="en-US" dirty="0"/>
              <a:t>2Co 8:12 — For if the eagerness is there, the gift is acceptable according to what a person has, not according to what he does not have. </a:t>
            </a:r>
          </a:p>
          <a:p>
            <a:endParaRPr lang="en-US" dirty="0"/>
          </a:p>
          <a:p>
            <a:r>
              <a:rPr lang="en-US" dirty="0"/>
              <a:t>1Th 2:8 — We cared so much for you that we were pleased to share with you not only the gospel of God but also our own lives, because you had become dear to us. </a:t>
            </a:r>
          </a:p>
          <a:p>
            <a:endParaRPr lang="en-US" dirty="0"/>
          </a:p>
          <a:p>
            <a:r>
              <a:rPr lang="en-US" dirty="0"/>
              <a:t>1Pe 4:9-11 — Be hospitable to one another without complaining. 10 Just as each one has received a gift, use it to serve others, as good stewards of the varied grace of God. 11 If anyone speaks, let it be as one who speaks God's words; if anyone serves, let it be from the strength God provides, so that God may be glorified through Jesus Christ in everything. To him be the glory and the power forever and ever. Amen. </a:t>
            </a:r>
          </a:p>
          <a:p>
            <a:endParaRPr lang="en-US" dirty="0"/>
          </a:p>
          <a:p>
            <a:r>
              <a:rPr lang="en-US" dirty="0"/>
              <a:t>with simplicity</a:t>
            </a:r>
          </a:p>
          <a:p>
            <a:r>
              <a:rPr lang="en-US" dirty="0"/>
              <a:t>2Co 1:12 — Indeed, this is our boast: The testimony of our conscience is that we have conducted ourselves in the world, and especially toward you, with godly sincerity and purity, not by human wisdom but by God's grace. </a:t>
            </a:r>
          </a:p>
          <a:p>
            <a:endParaRPr lang="en-US" dirty="0"/>
          </a:p>
          <a:p>
            <a:r>
              <a:rPr lang="en-US" dirty="0"/>
              <a:t>2Co 8:2 — During a severe trial brought about by affliction, their abundant joy and their extreme poverty overflowed in a wealth of generosity on their part. </a:t>
            </a:r>
          </a:p>
          <a:p>
            <a:endParaRPr lang="en-US" dirty="0"/>
          </a:p>
          <a:p>
            <a:r>
              <a:rPr lang="en-US" dirty="0"/>
              <a:t>2Co 11:3 — But I fear that, as the serpent deceived Eve by his cunning, your minds may be seduced from a sincere and pure devotion to Christ. </a:t>
            </a:r>
          </a:p>
          <a:p>
            <a:endParaRPr lang="en-US" dirty="0"/>
          </a:p>
          <a:p>
            <a:r>
              <a:rPr lang="en-US" dirty="0"/>
              <a:t>Eph 6:5 — Slaves, obey your human masters with fear and trembling, in the sincerity of your heart, as you would Christ. </a:t>
            </a:r>
          </a:p>
          <a:p>
            <a:endParaRPr lang="en-US" dirty="0"/>
          </a:p>
          <a:p>
            <a:r>
              <a:rPr lang="en-US" dirty="0"/>
              <a:t>Col 3:22 — Slaves, obey your human masters in everything. Don't work only while being watched, as people-pleasers, but work wholeheartedly, fearing the Lord. </a:t>
            </a:r>
          </a:p>
          <a:p>
            <a:endParaRPr lang="en-US" dirty="0"/>
          </a:p>
          <a:p>
            <a:r>
              <a:rPr lang="en-US" dirty="0" err="1"/>
              <a:t>ruleth</a:t>
            </a:r>
            <a:endParaRPr lang="en-US" dirty="0"/>
          </a:p>
          <a:p>
            <a:r>
              <a:rPr lang="en-US" dirty="0"/>
              <a:t>Ro 13:6 — And for this reason you pay taxes, since the authorities are God's servants, continually attending to these tasks. </a:t>
            </a:r>
          </a:p>
          <a:p>
            <a:endParaRPr lang="en-US" dirty="0"/>
          </a:p>
          <a:p>
            <a:r>
              <a:rPr lang="en-US" dirty="0"/>
              <a:t>Ge 18:19 — For I have chosen him so that he will command his children and his house after him to keep the way of the LORD by doing what is right and just. This is how the LORD will fulfill to Abraham what he promised him." </a:t>
            </a:r>
          </a:p>
          <a:p>
            <a:endParaRPr lang="en-US" dirty="0"/>
          </a:p>
          <a:p>
            <a:r>
              <a:rPr lang="en-US" dirty="0"/>
              <a:t>Ps 101:1-8 — I will sing of faithful love and justice; I will sing praise to you, LORD. 2 I will pay attention to the way of integrity. When will you come to me? I will live with a heart of integrity in my house. 3 I will not let anything worthless guide me. I hate the practice of transgression; it will not cling to me. 4 A devious heart will be far from me; I will not be involved with evil. 5 I will destroy anyone who secretly slanders his neighbor; I cannot tolerate anyone with haughty eyes or an arrogant heart. 6 My eyes favor the faithful of the land so that they may sit down with me. The one who follows the way of integrity may serve me. 7 No one who acts deceitfully will live in my palace; the one who tells lies will not be retained here to guide me. 8 Every morning I will destroy all the wicked of the land, wiping out all evildoers from the LORD's city. </a:t>
            </a:r>
          </a:p>
          <a:p>
            <a:endParaRPr lang="en-US" dirty="0"/>
          </a:p>
          <a:p>
            <a:r>
              <a:rPr lang="en-US" dirty="0"/>
              <a:t>Ac 13:12 — Then, when he saw what happened, the proconsul believed, because he was astonished at the teaching of the Lord. </a:t>
            </a:r>
          </a:p>
          <a:p>
            <a:endParaRPr lang="en-US" dirty="0"/>
          </a:p>
          <a:p>
            <a:r>
              <a:rPr lang="en-US" dirty="0"/>
              <a:t>Ac 20:28 — Be on guard for yourselves and for all the flock of which the Holy Spirit has appointed you as overseers, to shepherd the church of God, which he purchased with his own blood. </a:t>
            </a:r>
          </a:p>
          <a:p>
            <a:endParaRPr lang="en-US" dirty="0"/>
          </a:p>
          <a:p>
            <a:r>
              <a:rPr lang="en-US" dirty="0"/>
              <a:t>1Co 12:28 — And God has appointed these in the church: first apostles, second prophets, third teachers, next miracles, then gifts of healing, helping, administrating, various kinds of tongues. </a:t>
            </a:r>
          </a:p>
          <a:p>
            <a:endParaRPr lang="en-US" dirty="0"/>
          </a:p>
          <a:p>
            <a:r>
              <a:rPr lang="en-US" dirty="0"/>
              <a:t>1Th 5:12-14 — Now we ask you, brothers and sisters, to give recognition to those who labor among you and lead you in the Lord and admonish you, 13 and to regard them very highly in love because of their work. Be at peace among yourselves. 14 And we exhort you, brothers and sisters: warn those who are idle, comfort the discouraged, help the weak, be patient with everyone. </a:t>
            </a:r>
          </a:p>
          <a:p>
            <a:endParaRPr lang="en-US" dirty="0"/>
          </a:p>
          <a:p>
            <a:r>
              <a:rPr lang="en-US" dirty="0"/>
              <a:t>1Ti 3:4 — He must manage his own household competently and have his children under control with all dignity. </a:t>
            </a:r>
          </a:p>
          <a:p>
            <a:endParaRPr lang="en-US" dirty="0"/>
          </a:p>
          <a:p>
            <a:r>
              <a:rPr lang="en-US" dirty="0"/>
              <a:t>1Ti 3:5 — (If anyone does not know how to manage his own household, how will he take care of God's church?) </a:t>
            </a:r>
          </a:p>
          <a:p>
            <a:endParaRPr lang="en-US" dirty="0"/>
          </a:p>
          <a:p>
            <a:r>
              <a:rPr lang="en-US" dirty="0"/>
              <a:t>1Ti 5:17 — The elders who are good leaders are to be considered worthy of double honor, especially those who work hard at preaching and teaching. </a:t>
            </a:r>
          </a:p>
          <a:p>
            <a:endParaRPr lang="en-US" dirty="0"/>
          </a:p>
          <a:p>
            <a:r>
              <a:rPr lang="en-US" dirty="0"/>
              <a:t>Heb 13:7 — Remember your leaders who have spoken God's word to you. As you carefully observe the outcome of their lives, imitate their faith. </a:t>
            </a:r>
          </a:p>
          <a:p>
            <a:endParaRPr lang="en-US" dirty="0"/>
          </a:p>
          <a:p>
            <a:r>
              <a:rPr lang="en-US" dirty="0"/>
              <a:t>Heb 13:17 — Obey your leaders and submit to them, since they keep watch over your souls as those who will give an account, so that they can do this with joy and not with grief, for that would be unprofitable for you. </a:t>
            </a:r>
          </a:p>
          <a:p>
            <a:endParaRPr lang="en-US" dirty="0"/>
          </a:p>
          <a:p>
            <a:r>
              <a:rPr lang="en-US" dirty="0"/>
              <a:t>Heb 13:24 — Greet all your leaders and all the saints. Those who are from Italy send you greetings. </a:t>
            </a:r>
          </a:p>
          <a:p>
            <a:endParaRPr lang="en-US" dirty="0"/>
          </a:p>
          <a:p>
            <a:r>
              <a:rPr lang="en-US" dirty="0"/>
              <a:t>1Pe 5:2 — Shepherd God's flock among you, not overseeing out of compulsion but willingly, as God would have you; not out of greed for money but eagerly; </a:t>
            </a:r>
          </a:p>
          <a:p>
            <a:endParaRPr lang="en-US" dirty="0"/>
          </a:p>
          <a:p>
            <a:r>
              <a:rPr lang="en-US" dirty="0"/>
              <a:t>1Pe 5:3 — not lording it over those entrusted to you, but being examples to the flock. </a:t>
            </a:r>
          </a:p>
          <a:p>
            <a:endParaRPr lang="en-US" dirty="0"/>
          </a:p>
          <a:p>
            <a:r>
              <a:rPr lang="en-US" dirty="0"/>
              <a:t>with diligence</a:t>
            </a:r>
          </a:p>
          <a:p>
            <a:r>
              <a:rPr lang="en-US" dirty="0"/>
              <a:t>Ecc 9:10 — Whatever your hands find to do, do with all your strength, because there is no work, planning, knowledge, or wisdom in </a:t>
            </a:r>
            <a:r>
              <a:rPr lang="en-US" dirty="0" err="1"/>
              <a:t>Sheol</a:t>
            </a:r>
            <a:r>
              <a:rPr lang="en-US" dirty="0"/>
              <a:t> where you are going. </a:t>
            </a:r>
          </a:p>
          <a:p>
            <a:endParaRPr lang="en-US" dirty="0"/>
          </a:p>
          <a:p>
            <a:r>
              <a:rPr lang="en-US" dirty="0" err="1"/>
              <a:t>shewth</a:t>
            </a:r>
            <a:endParaRPr lang="en-US" dirty="0"/>
          </a:p>
          <a:p>
            <a:r>
              <a:rPr lang="en-US" dirty="0"/>
              <a:t>Dt 16:11 — Rejoice before the LORD your God in the place where he chooses to have his name dwell ​— ​you, your son and daughter, your male and female slave, the Levite within your city gates, as well as the resident alien, the fatherless, and the widow among you. </a:t>
            </a:r>
          </a:p>
          <a:p>
            <a:endParaRPr lang="en-US" dirty="0"/>
          </a:p>
          <a:p>
            <a:r>
              <a:rPr lang="en-US" dirty="0"/>
              <a:t>Dt 16:14 — Rejoice during your festival ​— ​you, your son and daughter, your male and female slave, as well as the Levite, the resident alien, the fatherless, and the widow within your city gates. </a:t>
            </a:r>
          </a:p>
          <a:p>
            <a:endParaRPr lang="en-US" dirty="0"/>
          </a:p>
          <a:p>
            <a:r>
              <a:rPr lang="en-US" dirty="0"/>
              <a:t>Dt 16:15 — You are to hold a seven-day festival for the LORD your God in the place he chooses, because the LORD your God will bless you in all your produce and in all the work of your hands, and you will have abundant joy. </a:t>
            </a:r>
          </a:p>
          <a:p>
            <a:endParaRPr lang="en-US" dirty="0"/>
          </a:p>
          <a:p>
            <a:r>
              <a:rPr lang="en-US" dirty="0"/>
              <a:t>Ps 37:21 — The wicked person borrows and does not repay, but the righteous one is gracious and giving. </a:t>
            </a:r>
          </a:p>
          <a:p>
            <a:endParaRPr lang="en-US" dirty="0"/>
          </a:p>
          <a:p>
            <a:r>
              <a:rPr lang="en-US" dirty="0"/>
              <a:t>Isa 64:5 — You welcome the one who joyfully does what is right; they remember you in your ways. But we have sinned, and you were angry. How can we be saved if we remain in our sins? </a:t>
            </a:r>
          </a:p>
          <a:p>
            <a:endParaRPr lang="en-US" dirty="0"/>
          </a:p>
          <a:p>
            <a:r>
              <a:rPr lang="en-US" dirty="0"/>
              <a:t>2Co 9:7 — Each person should do as he has decided in his heart ​— ​not reluctantly or out of compulsion, since God loves a cheerful </a:t>
            </a:r>
          </a:p>
          <a:p>
            <a:endParaRPr lang="en-US" dirty="0"/>
          </a:p>
        </p:txBody>
      </p:sp>
      <p:sp>
        <p:nvSpPr>
          <p:cNvPr id="4" name="Slide Number Placeholder 3"/>
          <p:cNvSpPr>
            <a:spLocks noGrp="1"/>
          </p:cNvSpPr>
          <p:nvPr>
            <p:ph type="sldNum" sz="quarter" idx="5"/>
          </p:nvPr>
        </p:nvSpPr>
        <p:spPr/>
        <p:txBody>
          <a:bodyPr/>
          <a:lstStyle/>
          <a:p>
            <a:fld id="{E05F69E5-E341-4A43-A676-360702601CD7}" type="slidenum">
              <a:rPr lang="en-US" smtClean="0"/>
              <a:t>9</a:t>
            </a:fld>
            <a:endParaRPr lang="en-US"/>
          </a:p>
        </p:txBody>
      </p:sp>
    </p:spTree>
    <p:extLst>
      <p:ext uri="{BB962C8B-B14F-4D97-AF65-F5344CB8AC3E}">
        <p14:creationId xmlns:p14="http://schemas.microsoft.com/office/powerpoint/2010/main" val="311844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 Romans 12:7</a:t>
            </a:r>
          </a:p>
          <a:p>
            <a:r>
              <a:rPr lang="en-US" dirty="0"/>
              <a:t>(Christian Standard Bible)</a:t>
            </a:r>
          </a:p>
          <a:p>
            <a:endParaRPr lang="en-US" dirty="0"/>
          </a:p>
          <a:p>
            <a:r>
              <a:rPr lang="en-US" dirty="0"/>
              <a:t>ministry</a:t>
            </a:r>
          </a:p>
          <a:p>
            <a:r>
              <a:rPr lang="en-US" dirty="0"/>
              <a:t>Isa 21:8 — Then the lookout reported, "Lord, I stand on the watchtower all day, and I stay at my post all night. </a:t>
            </a:r>
          </a:p>
          <a:p>
            <a:endParaRPr lang="en-US" dirty="0"/>
          </a:p>
          <a:p>
            <a:r>
              <a:rPr lang="en-US" dirty="0"/>
              <a:t>Eze 3:17-21 — "Son of man, I have made you a watchman over the house of Israel. When you hear a word from my mouth, give them a warning from me. 18 If I say to the wicked person, 'You will surely die,' but you do not warn him ​— ​you don't speak out to warn him about his wicked way in order to save his life ​— ​that wicked person will die for his iniquity. Yet I will hold you responsible for his blood. 19 But if you warn a wicked person and he does not turn from his wickedness or his wicked way, he will die for his iniquity, but you will have rescued yourself. 20 Now if a righteous person turns from his righteousness and acts unjustly, and I put a stumbling block in front of him, he will die. If you did not warn him, he will die because of his sin, and the righteous acts he did will not be remembered. Yet I will hold you responsible for his blood. 21 But if you warn the righteous person that he should not sin, and he does not sin, he will indeed live because he listened to your warning, and you will have rescued yourself." </a:t>
            </a:r>
          </a:p>
          <a:p>
            <a:endParaRPr lang="en-US" dirty="0"/>
          </a:p>
          <a:p>
            <a:r>
              <a:rPr lang="en-US" dirty="0"/>
              <a:t>Eze 33:7-9 — "As for you, son of man, I have made you a watchman for the house of Israel. When you hear a word from my mouth, give them a warning from me. 8 If I say to the wicked, 'Wicked one, you will surely die,' but you do not speak out to warn him about his way, that wicked person will die for his iniquity, yet I will hold you responsible for his blood. 9 But if you warn a wicked person to turn from his way and he doesn't turn from it, he will die for his iniquity, but you will have rescued yourself. </a:t>
            </a:r>
          </a:p>
          <a:p>
            <a:endParaRPr lang="en-US" dirty="0"/>
          </a:p>
          <a:p>
            <a:r>
              <a:rPr lang="en-US" dirty="0"/>
              <a:t>Mt 24:45-47 — "Who then is a faithful and wise servant, whom his master has put in charge of his household, to give them food at the proper time? 46 Blessed is that servant whom the master finds doing his job when he comes. 47 Truly I tell you, he will put him in charge of all his possessions. </a:t>
            </a:r>
          </a:p>
          <a:p>
            <a:endParaRPr lang="en-US" dirty="0"/>
          </a:p>
          <a:p>
            <a:r>
              <a:rPr lang="en-US" dirty="0"/>
              <a:t>Lk 12:42-44 — The Lord said: "Who then is the faithful and sensible manager his master will put in charge of his household servants to give them their allotted food at the proper time? 43 Blessed is that servant whom the master finds doing his job when he comes. 44 Truly I tell you, he will put him in charge of all his possessions. </a:t>
            </a:r>
          </a:p>
          <a:p>
            <a:endParaRPr lang="en-US" dirty="0"/>
          </a:p>
          <a:p>
            <a:r>
              <a:rPr lang="en-US" dirty="0"/>
              <a:t>Ac 20:20 — You know that I did not avoid proclaiming to you anything that was profitable or from teaching you publicly and from house to house. </a:t>
            </a:r>
          </a:p>
          <a:p>
            <a:endParaRPr lang="en-US" dirty="0"/>
          </a:p>
          <a:p>
            <a:r>
              <a:rPr lang="en-US" dirty="0"/>
              <a:t>Ac 20:28 — Be on guard for yourselves and for all the flock of which the Holy Spirit has appointed you as overseers, to shepherd the church of God, which he purchased with his own blood. </a:t>
            </a:r>
          </a:p>
          <a:p>
            <a:endParaRPr lang="en-US" dirty="0"/>
          </a:p>
          <a:p>
            <a:r>
              <a:rPr lang="en-US" dirty="0"/>
              <a:t>Col 4:17 — And tell Archippus, "Pay attention to the ministry you have received in the Lord, so that you can accomplish it." </a:t>
            </a:r>
          </a:p>
          <a:p>
            <a:endParaRPr lang="en-US" dirty="0"/>
          </a:p>
          <a:p>
            <a:r>
              <a:rPr lang="en-US" dirty="0"/>
              <a:t>1Ti 4:16 — Pay close attention to your life and your teaching; persevere in these things, for in doing this you will save both yourself and your hearers. </a:t>
            </a:r>
          </a:p>
          <a:p>
            <a:endParaRPr lang="en-US" dirty="0"/>
          </a:p>
          <a:p>
            <a:r>
              <a:rPr lang="en-US" dirty="0"/>
              <a:t>2Ti 4:2 — Preach the word; be ready in season and out of season; rebuke, correct, and encourage with great patience and teaching. </a:t>
            </a:r>
          </a:p>
          <a:p>
            <a:endParaRPr lang="en-US" dirty="0"/>
          </a:p>
          <a:p>
            <a:r>
              <a:rPr lang="en-US" dirty="0"/>
              <a:t>1Pe 5:1-4 — I exhort the elders among you as a fellow elder and </a:t>
            </a:r>
            <a:r>
              <a:rPr lang="en-US" dirty="0" err="1"/>
              <a:t>witnessto</a:t>
            </a:r>
            <a:r>
              <a:rPr lang="en-US" dirty="0"/>
              <a:t> the sufferings of Christ, as well as one who shares in the glory about to be revealed: 2 Shepherd God's flock among you, not overseeing out of compulsion but willingly, as God would have you; not out of greed for money but eagerly; 3 not lording it over those entrusted to you, but being examples to the flock. 4 And when the chief Shepherd appears, you will receive the unfading crown of glory. </a:t>
            </a:r>
          </a:p>
          <a:p>
            <a:endParaRPr lang="en-US" dirty="0"/>
          </a:p>
          <a:p>
            <a:r>
              <a:rPr lang="en-US" dirty="0"/>
              <a:t>or he</a:t>
            </a:r>
          </a:p>
          <a:p>
            <a:r>
              <a:rPr lang="en-US" dirty="0"/>
              <a:t>Dt 33:10 — They will teach your ordinances to Jacob and your instruction to Israel; they will set incense before you and whole burnt offerings on your altar. </a:t>
            </a:r>
          </a:p>
          <a:p>
            <a:endParaRPr lang="en-US" dirty="0"/>
          </a:p>
          <a:p>
            <a:r>
              <a:rPr lang="en-US" dirty="0"/>
              <a:t>1Sa 12:23 — "As for me, I vow that I will not sin against the LORD by ceasing to pray for you. I will teach you the good and right way. </a:t>
            </a:r>
          </a:p>
          <a:p>
            <a:endParaRPr lang="en-US" dirty="0"/>
          </a:p>
          <a:p>
            <a:r>
              <a:rPr lang="en-US" dirty="0"/>
              <a:t>Ps 34:11 — Come, children, listen to me; I will teach you the fear of the LORD. </a:t>
            </a:r>
          </a:p>
          <a:p>
            <a:endParaRPr lang="en-US" dirty="0"/>
          </a:p>
          <a:p>
            <a:r>
              <a:rPr lang="en-US" dirty="0"/>
              <a:t>Ps 51:13 — Then I will teach the rebellious your ways, and sinners will return to you. </a:t>
            </a:r>
          </a:p>
          <a:p>
            <a:endParaRPr lang="en-US" dirty="0"/>
          </a:p>
          <a:p>
            <a:r>
              <a:rPr lang="en-US" dirty="0"/>
              <a:t>Ecc 12:9 — In addition to the Teacher being a wise man, he constantly taught the people knowledge; he weighed, explored, and arranged many proverbs. </a:t>
            </a:r>
          </a:p>
          <a:p>
            <a:endParaRPr lang="en-US" dirty="0"/>
          </a:p>
          <a:p>
            <a:r>
              <a:rPr lang="en-US" dirty="0"/>
              <a:t>Mt 28:19 — Go, therefore, and make disciples of all nations, baptizing them in the name of the Father and of the Son and of the Holy Spirit, </a:t>
            </a:r>
          </a:p>
          <a:p>
            <a:endParaRPr lang="en-US" dirty="0"/>
          </a:p>
          <a:p>
            <a:r>
              <a:rPr lang="en-US" dirty="0"/>
              <a:t>Jn 3:2 — This man came to him at night and said, "Rabbi, we know that you are a teacher who has come from God, for no one could perform these signs you do unless God were with him." </a:t>
            </a:r>
          </a:p>
          <a:p>
            <a:endParaRPr lang="en-US" dirty="0"/>
          </a:p>
          <a:p>
            <a:r>
              <a:rPr lang="en-US" dirty="0"/>
              <a:t>Ac 13:1 — Now in the church at Antioch there were prophets and teachers: Barnabas, Simeon who was called Niger, Lucius of Cyrene, Manaen, a close friend of Herod the tetrarch, and Saul. </a:t>
            </a:r>
          </a:p>
          <a:p>
            <a:endParaRPr lang="en-US" dirty="0"/>
          </a:p>
          <a:p>
            <a:r>
              <a:rPr lang="en-US" dirty="0"/>
              <a:t>Gal 6:6 — Let the one who is taught the word share all his good things with the teacher. </a:t>
            </a:r>
          </a:p>
          <a:p>
            <a:endParaRPr lang="en-US" dirty="0"/>
          </a:p>
          <a:p>
            <a:r>
              <a:rPr lang="en-US" dirty="0"/>
              <a:t>Eph 4:11 — And he himself gave some to be apostles, some prophets, some evangelists, some pastors and teachers, </a:t>
            </a:r>
          </a:p>
          <a:p>
            <a:endParaRPr lang="en-US" dirty="0"/>
          </a:p>
          <a:p>
            <a:r>
              <a:rPr lang="en-US" dirty="0"/>
              <a:t>Col 1:28 — We proclaim him, warning and teaching everyone with all wisdom, so that we may present everyone mature in Christ. </a:t>
            </a:r>
          </a:p>
          <a:p>
            <a:endParaRPr lang="en-US" dirty="0"/>
          </a:p>
          <a:p>
            <a:r>
              <a:rPr lang="en-US" dirty="0"/>
              <a:t>Col 1:29 — I labor for this, striving with his strength that works powerfully in me. </a:t>
            </a:r>
          </a:p>
          <a:p>
            <a:endParaRPr lang="en-US" dirty="0"/>
          </a:p>
          <a:p>
            <a:r>
              <a:rPr lang="en-US" dirty="0"/>
              <a:t>1Ti 2:7 — For this I was appointed a herald, an apostle (I am telling the truth; I am not lying), and a teacher of the Gentiles in faith and truth. </a:t>
            </a:r>
          </a:p>
          <a:p>
            <a:endParaRPr lang="en-US" dirty="0"/>
          </a:p>
          <a:p>
            <a:r>
              <a:rPr lang="en-US" dirty="0"/>
              <a:t>1Ti 3:2 — An overseer, therefore, must be above reproach, the husband of one wife, self-controlled, sensible, respectable, hospitable, able to teach, </a:t>
            </a:r>
          </a:p>
          <a:p>
            <a:endParaRPr lang="en-US" dirty="0"/>
          </a:p>
          <a:p>
            <a:r>
              <a:rPr lang="en-US" dirty="0"/>
              <a:t>1Ti 5:17 — The elders who are good leaders are to be considered worthy of double honor, especially those who work hard at preaching and teaching. </a:t>
            </a:r>
          </a:p>
          <a:p>
            <a:endParaRPr lang="en-US" dirty="0"/>
          </a:p>
          <a:p>
            <a:r>
              <a:rPr lang="en-US" dirty="0"/>
              <a:t>2Ti 2:2 — What you have heard from me in the presence of many witnesses, commit to faithful men who will be able to teach others also. </a:t>
            </a:r>
          </a:p>
          <a:p>
            <a:endParaRPr lang="en-US" dirty="0"/>
          </a:p>
          <a:p>
            <a:r>
              <a:rPr lang="en-US" dirty="0"/>
              <a:t>2Ti 2:24 — The Lord's servant must not quarrel, but must be gentle to everyone, able to teach, and patient, </a:t>
            </a:r>
          </a:p>
          <a:p>
            <a:endParaRPr lang="en-US" dirty="0"/>
          </a:p>
        </p:txBody>
      </p:sp>
      <p:sp>
        <p:nvSpPr>
          <p:cNvPr id="4" name="Slide Number Placeholder 3"/>
          <p:cNvSpPr>
            <a:spLocks noGrp="1"/>
          </p:cNvSpPr>
          <p:nvPr>
            <p:ph type="sldNum" sz="quarter" idx="5"/>
          </p:nvPr>
        </p:nvSpPr>
        <p:spPr/>
        <p:txBody>
          <a:bodyPr/>
          <a:lstStyle/>
          <a:p>
            <a:fld id="{E05F69E5-E341-4A43-A676-360702601CD7}" type="slidenum">
              <a:rPr lang="en-US" smtClean="0"/>
              <a:t>10</a:t>
            </a:fld>
            <a:endParaRPr lang="en-US"/>
          </a:p>
        </p:txBody>
      </p:sp>
    </p:spTree>
    <p:extLst>
      <p:ext uri="{BB962C8B-B14F-4D97-AF65-F5344CB8AC3E}">
        <p14:creationId xmlns:p14="http://schemas.microsoft.com/office/powerpoint/2010/main" val="3401427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68738" y="5038952"/>
            <a:ext cx="9687488" cy="2661636"/>
          </a:xfrm>
        </p:spPr>
        <p:txBody>
          <a:bodyPr anchor="b">
            <a:noAutofit/>
          </a:bodyPr>
          <a:lstStyle>
            <a:lvl1pPr marL="0" indent="0" algn="ctr">
              <a:lnSpc>
                <a:spcPct val="80000"/>
              </a:lnSpc>
              <a:buNone/>
              <a:defRPr sz="7200" b="1" spc="0" baseline="0">
                <a:solidFill>
                  <a:schemeClr val="tx1">
                    <a:tint val="75000"/>
                  </a:schemeClr>
                </a:solidFill>
                <a:latin typeface="Lato Black"/>
                <a:cs typeface="Lato Black"/>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Why Study Doctrine?</a:t>
            </a:r>
          </a:p>
        </p:txBody>
      </p:sp>
      <p:sp>
        <p:nvSpPr>
          <p:cNvPr id="13" name="TextBox 12"/>
          <p:cNvSpPr txBox="1"/>
          <p:nvPr/>
        </p:nvSpPr>
        <p:spPr>
          <a:xfrm>
            <a:off x="5209544" y="4361844"/>
            <a:ext cx="7879028" cy="677108"/>
          </a:xfrm>
          <a:prstGeom prst="rect">
            <a:avLst/>
          </a:prstGeom>
          <a:noFill/>
        </p:spPr>
        <p:txBody>
          <a:bodyPr wrap="square" lIns="182880" tIns="91440" rIns="182880" bIns="91440" rtlCol="0" anchor="b">
            <a:spAutoFit/>
          </a:bodyPr>
          <a:lstStyle/>
          <a:p>
            <a:pPr algn="ctr"/>
            <a:r>
              <a:rPr lang="en-US" sz="32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55503" y="2682874"/>
            <a:ext cx="6813242" cy="6727826"/>
          </a:xfrm>
        </p:spPr>
        <p:txBody>
          <a:bodyPr anchor="b">
            <a:normAutofit/>
          </a:bodyPr>
          <a:lstStyle>
            <a:lvl1pPr marL="0" indent="0" algn="ctr">
              <a:buNone/>
              <a:defRPr sz="332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972" y="9007282"/>
            <a:ext cx="3650132" cy="518848"/>
          </a:xfrm>
          <a:prstGeom prst="rect">
            <a:avLst/>
          </a:prstGeom>
        </p:spPr>
      </p:pic>
      <p:cxnSp>
        <p:nvCxnSpPr>
          <p:cNvPr id="4" name="Straight Connector 3"/>
          <p:cNvCxnSpPr/>
          <p:nvPr/>
        </p:nvCxnSpPr>
        <p:spPr>
          <a:xfrm>
            <a:off x="6131737" y="4318706"/>
            <a:ext cx="5767066"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3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1196983" y="2502881"/>
            <a:ext cx="15827374" cy="728448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426449" y="859203"/>
            <a:ext cx="14946170" cy="7360078"/>
          </a:xfr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6000" b="0" i="0">
                <a:latin typeface="Lato" panose="020F0502020204030203" pitchFamily="34" charset="0"/>
                <a:ea typeface="Lato" panose="020F0502020204030203" pitchFamily="34" charset="0"/>
                <a:cs typeface="Lato" panose="020F0502020204030203" pitchFamily="34" charset="0"/>
              </a:defRPr>
            </a:lvl1pPr>
            <a:lvl2pPr marL="914400" indent="0">
              <a:buNone/>
              <a:defRPr/>
            </a:lvl2pPr>
            <a:lvl3pPr marL="1828800" indent="0">
              <a:buNone/>
              <a:defRPr/>
            </a:lvl3pPr>
            <a:lvl4pPr marL="2743200" indent="0">
              <a:buNone/>
              <a:defRPr/>
            </a:lvl4pPr>
            <a:lvl5pPr marL="36576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1426442" y="8219274"/>
            <a:ext cx="8312084" cy="1045976"/>
          </a:xfrm>
        </p:spPr>
        <p:txBody>
          <a:bodyPr>
            <a:normAutofit/>
          </a:bodyPr>
          <a:lstStyle>
            <a:lvl1pPr marL="0" indent="0" algn="l">
              <a:buNone/>
              <a:defRPr sz="5600" b="1" i="0" baseline="0">
                <a:latin typeface="Lato" panose="020F0502020204030203" pitchFamily="34" charset="0"/>
                <a:ea typeface="Lato" panose="020F0502020204030203" pitchFamily="34" charset="0"/>
                <a:cs typeface="Lato" panose="020F0502020204030203" pitchFamily="34" charset="0"/>
              </a:defRPr>
            </a:lvl1pPr>
            <a:lvl2pPr marL="914400" indent="0">
              <a:buNone/>
              <a:defRPr/>
            </a:lvl2pPr>
            <a:lvl3pPr marL="1828800" indent="0">
              <a:buNone/>
              <a:defRPr/>
            </a:lvl3pPr>
            <a:lvl4pPr marL="2743200" indent="0">
              <a:buNone/>
              <a:defRPr/>
            </a:lvl4pPr>
            <a:lvl5pPr marL="36576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0570" y="1228782"/>
            <a:ext cx="15826860" cy="7829436"/>
          </a:xfrm>
        </p:spPr>
        <p:txBody>
          <a:bodyPr anchor="ctr">
            <a:normAutofit/>
          </a:bodyPr>
          <a:lstStyle>
            <a:lvl1pPr algn="ctr">
              <a:defRPr sz="8000" b="1" i="0">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9747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94195" y="6585339"/>
            <a:ext cx="9687488" cy="2661636"/>
          </a:xfrm>
        </p:spPr>
        <p:txBody>
          <a:bodyPr anchor="b">
            <a:noAutofit/>
          </a:bodyPr>
          <a:lstStyle>
            <a:lvl1pPr marL="0" indent="0" algn="ctr">
              <a:lnSpc>
                <a:spcPct val="80000"/>
              </a:lnSpc>
              <a:buNone/>
              <a:defRPr sz="7200" b="1" spc="0" baseline="0">
                <a:solidFill>
                  <a:schemeClr val="tx1">
                    <a:tint val="75000"/>
                  </a:schemeClr>
                </a:solidFill>
                <a:latin typeface="Lato Black"/>
                <a:cs typeface="Lato Black"/>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Why Study Doctrine?</a:t>
            </a:r>
          </a:p>
        </p:txBody>
      </p:sp>
      <p:sp>
        <p:nvSpPr>
          <p:cNvPr id="13" name="TextBox 12"/>
          <p:cNvSpPr txBox="1"/>
          <p:nvPr/>
        </p:nvSpPr>
        <p:spPr>
          <a:xfrm>
            <a:off x="5209544" y="4361844"/>
            <a:ext cx="7879028" cy="677108"/>
          </a:xfrm>
          <a:prstGeom prst="rect">
            <a:avLst/>
          </a:prstGeom>
          <a:noFill/>
        </p:spPr>
        <p:txBody>
          <a:bodyPr wrap="square" lIns="182880" tIns="91440" rIns="182880" bIns="91440" rtlCol="0" anchor="b">
            <a:spAutoFit/>
          </a:bodyPr>
          <a:lstStyle/>
          <a:p>
            <a:pPr algn="ctr"/>
            <a:r>
              <a:rPr lang="en-US" sz="32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69350" y="3693807"/>
            <a:ext cx="6813242" cy="6727826"/>
          </a:xfrm>
        </p:spPr>
        <p:txBody>
          <a:bodyPr anchor="b">
            <a:normAutofit/>
          </a:bodyPr>
          <a:lstStyle>
            <a:lvl1pPr marL="0" indent="0" algn="ctr">
              <a:buNone/>
              <a:defRPr sz="33200">
                <a:latin typeface="Lato Black"/>
                <a:cs typeface="Lato Black"/>
              </a:defRPr>
            </a:lvl1pPr>
          </a:lstStyle>
          <a:p>
            <a:pPr lvl="0"/>
            <a:r>
              <a:rPr lang="en-US" dirty="0"/>
              <a:t>10</a:t>
            </a:r>
          </a:p>
        </p:txBody>
      </p:sp>
      <p:cxnSp>
        <p:nvCxnSpPr>
          <p:cNvPr id="4" name="Straight Connector 3"/>
          <p:cNvCxnSpPr/>
          <p:nvPr/>
        </p:nvCxnSpPr>
        <p:spPr>
          <a:xfrm>
            <a:off x="6131737" y="4318706"/>
            <a:ext cx="5767066"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253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ble Verse Blank">
    <p:bg>
      <p:bgPr>
        <a:solidFill>
          <a:srgbClr val="00881A"/>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426449" y="859203"/>
            <a:ext cx="14946170" cy="7360078"/>
          </a:xfr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6000">
                <a:latin typeface="Lato Regular"/>
                <a:cs typeface="Lato Regular"/>
              </a:defRPr>
            </a:lvl1pPr>
            <a:lvl2pPr marL="914400" indent="0">
              <a:buNone/>
              <a:defRPr/>
            </a:lvl2pPr>
            <a:lvl3pPr marL="1828800" indent="0">
              <a:buNone/>
              <a:defRPr/>
            </a:lvl3pPr>
            <a:lvl4pPr marL="2743200" indent="0">
              <a:buNone/>
              <a:defRPr/>
            </a:lvl4pPr>
            <a:lvl5pPr marL="36576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1426442" y="8219274"/>
            <a:ext cx="8312084" cy="1045976"/>
          </a:xfrm>
        </p:spPr>
        <p:txBody>
          <a:bodyPr>
            <a:normAutofit/>
          </a:bodyPr>
          <a:lstStyle>
            <a:lvl1pPr marL="0" indent="0" algn="l">
              <a:buNone/>
              <a:defRPr sz="5600" b="1" i="0" baseline="0">
                <a:latin typeface="Lato" panose="020F0502020204030203" pitchFamily="34" charset="0"/>
                <a:ea typeface="Lato" panose="020F0502020204030203" pitchFamily="34" charset="0"/>
                <a:cs typeface="Lato" panose="020F0502020204030203" pitchFamily="34" charset="0"/>
              </a:defRPr>
            </a:lvl1pPr>
            <a:lvl2pPr marL="914400" indent="0">
              <a:buNone/>
              <a:defRPr/>
            </a:lvl2pPr>
            <a:lvl3pPr marL="1828800" indent="0">
              <a:buNone/>
              <a:defRPr/>
            </a:lvl3pPr>
            <a:lvl4pPr marL="2743200" indent="0">
              <a:buNone/>
              <a:defRPr/>
            </a:lvl4pPr>
            <a:lvl5pPr marL="36576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3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1196983" y="2502881"/>
            <a:ext cx="15827374" cy="728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00881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0570" y="1228782"/>
            <a:ext cx="15826860" cy="7829436"/>
          </a:xfrm>
        </p:spPr>
        <p:txBody>
          <a:bodyPr anchor="ctr">
            <a:normAutofit/>
          </a:bodyPr>
          <a:lstStyle>
            <a:lvl1pPr algn="ctr">
              <a:defRPr sz="8000" b="1" i="0">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9357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6460" y="411958"/>
            <a:ext cx="15826860" cy="1714500"/>
          </a:xfrm>
          <a:prstGeom prst="rect">
            <a:avLst/>
          </a:prstGeom>
        </p:spPr>
        <p:txBody>
          <a:bodyPr vert="horz" lIns="182880" tIns="91440" rIns="182880"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96460" y="2636966"/>
            <a:ext cx="15826860" cy="6788944"/>
          </a:xfrm>
          <a:prstGeom prst="rect">
            <a:avLst/>
          </a:prstGeom>
        </p:spPr>
        <p:txBody>
          <a:bodyPr vert="horz" lIns="182880" tIns="91440" rIns="18288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3" r:id="rId4"/>
    <p:sldLayoutId id="2147483716" r:id="rId5"/>
    <p:sldLayoutId id="2147483717" r:id="rId6"/>
    <p:sldLayoutId id="2147483718" r:id="rId7"/>
    <p:sldLayoutId id="2147483720" r:id="rId8"/>
  </p:sldLayoutIdLst>
  <p:txStyles>
    <p:titleStyle>
      <a:lvl1pPr algn="l" defTabSz="914400" rtl="0" eaLnBrk="1" latinLnBrk="0" hangingPunct="1">
        <a:spcBef>
          <a:spcPct val="0"/>
        </a:spcBef>
        <a:buNone/>
        <a:defRPr sz="7200" b="1" i="0" kern="1200" spc="-3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685800" indent="-685800" algn="l" defTabSz="914400" rtl="0" eaLnBrk="1" latinLnBrk="0" hangingPunct="1">
        <a:spcBef>
          <a:spcPct val="20000"/>
        </a:spcBef>
        <a:buFont typeface="Arial"/>
        <a:buChar char="•"/>
        <a:defRPr sz="64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1485900" indent="-571500" algn="l" defTabSz="914400" rtl="0" eaLnBrk="1" latinLnBrk="0" hangingPunct="1">
        <a:spcBef>
          <a:spcPct val="20000"/>
        </a:spcBef>
        <a:buFont typeface="Arial"/>
        <a:buChar char="–"/>
        <a:defRPr sz="56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2286000" indent="-457200" algn="l" defTabSz="914400" rtl="0" eaLnBrk="1" latinLnBrk="0" hangingPunct="1">
        <a:spcBef>
          <a:spcPct val="20000"/>
        </a:spcBef>
        <a:buFont typeface="Arial"/>
        <a:buChar char="•"/>
        <a:defRPr sz="48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3200400" indent="-457200" algn="l" defTabSz="914400" rtl="0" eaLnBrk="1" latinLnBrk="0" hangingPunct="1">
        <a:spcBef>
          <a:spcPct val="20000"/>
        </a:spcBef>
        <a:buFont typeface="Arial"/>
        <a:buChar char="–"/>
        <a:defRPr sz="4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4114800" indent="-457200" algn="l" defTabSz="914400" rtl="0" eaLnBrk="1" latinLnBrk="0" hangingPunct="1">
        <a:spcBef>
          <a:spcPct val="20000"/>
        </a:spcBef>
        <a:buFont typeface="Arial"/>
        <a:buChar char="»"/>
        <a:defRPr sz="4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BFDB-52AE-6B4C-8E89-994DB7D3F5A3}"/>
              </a:ext>
            </a:extLst>
          </p:cNvPr>
          <p:cNvSpPr>
            <a:spLocks noGrp="1"/>
          </p:cNvSpPr>
          <p:nvPr>
            <p:ph type="title"/>
          </p:nvPr>
        </p:nvSpPr>
        <p:spPr/>
        <p:txBody>
          <a:bodyPr/>
          <a:lstStyle/>
          <a:p>
            <a:r>
              <a:rPr lang="en-US" dirty="0"/>
              <a:t>What is our Motivation?</a:t>
            </a:r>
          </a:p>
        </p:txBody>
      </p:sp>
      <p:sp>
        <p:nvSpPr>
          <p:cNvPr id="3" name="Text Placeholder 2">
            <a:extLst>
              <a:ext uri="{FF2B5EF4-FFF2-40B4-BE49-F238E27FC236}">
                <a16:creationId xmlns:a16="http://schemas.microsoft.com/office/drawing/2014/main" id="{F97E9222-95D1-3746-B5B4-3F7304111D59}"/>
              </a:ext>
            </a:extLst>
          </p:cNvPr>
          <p:cNvSpPr>
            <a:spLocks noGrp="1"/>
          </p:cNvSpPr>
          <p:nvPr>
            <p:ph type="body" sz="quarter" idx="10"/>
          </p:nvPr>
        </p:nvSpPr>
        <p:spPr/>
        <p:txBody>
          <a:bodyPr/>
          <a:lstStyle/>
          <a:p>
            <a:pPr marL="0" indent="0">
              <a:lnSpc>
                <a:spcPct val="120000"/>
              </a:lnSpc>
              <a:buNone/>
            </a:pPr>
            <a:r>
              <a:rPr lang="en-US" sz="8800" b="1" dirty="0"/>
              <a:t>#4 – </a:t>
            </a:r>
            <a:r>
              <a:rPr lang="en-US" sz="8800" dirty="0"/>
              <a:t>Thanksgiving</a:t>
            </a:r>
            <a:endParaRPr lang="en-US" sz="8800" b="1" dirty="0"/>
          </a:p>
          <a:p>
            <a:pPr lvl="1">
              <a:lnSpc>
                <a:spcPct val="120000"/>
              </a:lnSpc>
            </a:pPr>
            <a:r>
              <a:rPr lang="en-US" dirty="0"/>
              <a:t>“Outflow giving”</a:t>
            </a:r>
          </a:p>
          <a:p>
            <a:pPr lvl="1">
              <a:lnSpc>
                <a:spcPct val="120000"/>
              </a:lnSpc>
            </a:pPr>
            <a:r>
              <a:rPr lang="en-US" dirty="0"/>
              <a:t>Thank-you God type of giving</a:t>
            </a:r>
          </a:p>
          <a:p>
            <a:pPr lvl="1">
              <a:lnSpc>
                <a:spcPct val="120000"/>
              </a:lnSpc>
            </a:pPr>
            <a:r>
              <a:rPr lang="en-US" dirty="0"/>
              <a:t>Evangelistic giving</a:t>
            </a:r>
          </a:p>
          <a:p>
            <a:pPr lvl="1">
              <a:lnSpc>
                <a:spcPct val="120000"/>
              </a:lnSpc>
            </a:pPr>
            <a:r>
              <a:rPr lang="en-US" dirty="0"/>
              <a:t>Tied to level of thankfulness</a:t>
            </a:r>
          </a:p>
        </p:txBody>
      </p:sp>
    </p:spTree>
    <p:extLst>
      <p:ext uri="{BB962C8B-B14F-4D97-AF65-F5344CB8AC3E}">
        <p14:creationId xmlns:p14="http://schemas.microsoft.com/office/powerpoint/2010/main" val="50191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C4115-5D88-29FB-1BE2-3AF2740E8E92}"/>
              </a:ext>
            </a:extLst>
          </p:cNvPr>
          <p:cNvSpPr>
            <a:spLocks noGrp="1"/>
          </p:cNvSpPr>
          <p:nvPr>
            <p:ph type="body" sz="quarter" idx="10"/>
          </p:nvPr>
        </p:nvSpPr>
        <p:spPr/>
        <p:txBody>
          <a:bodyPr/>
          <a:lstStyle/>
          <a:p>
            <a:r>
              <a:rPr lang="en-US" dirty="0"/>
              <a:t>7  Or ministry, let us wait on our ministering: or he that </a:t>
            </a:r>
            <a:r>
              <a:rPr lang="en-US" dirty="0" err="1"/>
              <a:t>teacheth</a:t>
            </a:r>
            <a:r>
              <a:rPr lang="en-US" dirty="0"/>
              <a:t>, on teaching; </a:t>
            </a:r>
          </a:p>
        </p:txBody>
      </p:sp>
      <p:sp>
        <p:nvSpPr>
          <p:cNvPr id="3" name="Text Placeholder 2">
            <a:extLst>
              <a:ext uri="{FF2B5EF4-FFF2-40B4-BE49-F238E27FC236}">
                <a16:creationId xmlns:a16="http://schemas.microsoft.com/office/drawing/2014/main" id="{C12B8A90-CA38-B42C-51C8-64B1F6DD9380}"/>
              </a:ext>
            </a:extLst>
          </p:cNvPr>
          <p:cNvSpPr>
            <a:spLocks noGrp="1"/>
          </p:cNvSpPr>
          <p:nvPr>
            <p:ph type="body" sz="quarter" idx="11"/>
          </p:nvPr>
        </p:nvSpPr>
        <p:spPr/>
        <p:txBody>
          <a:bodyPr/>
          <a:lstStyle/>
          <a:p>
            <a:r>
              <a:rPr lang="en-US" dirty="0"/>
              <a:t>Romans 12:7 (KJV) </a:t>
            </a:r>
          </a:p>
          <a:p>
            <a:endParaRPr lang="en-US" dirty="0"/>
          </a:p>
        </p:txBody>
      </p:sp>
    </p:spTree>
    <p:extLst>
      <p:ext uri="{BB962C8B-B14F-4D97-AF65-F5344CB8AC3E}">
        <p14:creationId xmlns:p14="http://schemas.microsoft.com/office/powerpoint/2010/main" val="368029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CDFD-F6C1-C611-2A5A-24C6D1765A9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A98DB08-3C8D-8B52-41DF-6D143DB17B01}"/>
              </a:ext>
            </a:extLst>
          </p:cNvPr>
          <p:cNvPicPr>
            <a:picLocks noChangeAspect="1"/>
          </p:cNvPicPr>
          <p:nvPr/>
        </p:nvPicPr>
        <p:blipFill>
          <a:blip r:embed="rId3"/>
          <a:stretch>
            <a:fillRect/>
          </a:stretch>
        </p:blipFill>
        <p:spPr>
          <a:xfrm>
            <a:off x="0" y="0"/>
            <a:ext cx="18288000" cy="10287000"/>
          </a:xfrm>
          <a:prstGeom prst="rect">
            <a:avLst/>
          </a:prstGeom>
        </p:spPr>
      </p:pic>
      <p:sp>
        <p:nvSpPr>
          <p:cNvPr id="4" name="Arrow: Down 3">
            <a:extLst>
              <a:ext uri="{FF2B5EF4-FFF2-40B4-BE49-F238E27FC236}">
                <a16:creationId xmlns:a16="http://schemas.microsoft.com/office/drawing/2014/main" id="{282F0534-7205-8003-38B6-61932D595D80}"/>
              </a:ext>
            </a:extLst>
          </p:cNvPr>
          <p:cNvSpPr/>
          <p:nvPr/>
        </p:nvSpPr>
        <p:spPr>
          <a:xfrm>
            <a:off x="609600" y="2705100"/>
            <a:ext cx="2971800" cy="4876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879112-F8AE-FBB1-582C-D6C316A9110F}"/>
              </a:ext>
            </a:extLst>
          </p:cNvPr>
          <p:cNvSpPr txBox="1"/>
          <p:nvPr/>
        </p:nvSpPr>
        <p:spPr>
          <a:xfrm rot="5400000">
            <a:off x="1030471" y="7760260"/>
            <a:ext cx="2646878" cy="2879021"/>
          </a:xfrm>
          <a:prstGeom prst="rect">
            <a:avLst/>
          </a:prstGeom>
          <a:noFill/>
        </p:spPr>
        <p:txBody>
          <a:bodyPr vert="vert270" wrap="square" rtlCol="0">
            <a:spAutoFit/>
          </a:bodyPr>
          <a:lstStyle/>
          <a:p>
            <a:pPr algn="ctr"/>
            <a:r>
              <a:rPr lang="en-US" b="1" dirty="0">
                <a:solidFill>
                  <a:srgbClr val="FF0000"/>
                </a:solidFill>
                <a:effectLst>
                  <a:outerShdw blurRad="38100" dist="38100" dir="2700000" algn="tl">
                    <a:srgbClr val="000000">
                      <a:alpha val="43137"/>
                    </a:srgbClr>
                  </a:outerShdw>
                </a:effectLst>
              </a:rPr>
              <a:t>DOWNSIDE OF MOTIVATION</a:t>
            </a:r>
            <a:r>
              <a:rPr lang="en-US" dirty="0"/>
              <a:t> </a:t>
            </a:r>
          </a:p>
        </p:txBody>
      </p:sp>
      <p:sp>
        <p:nvSpPr>
          <p:cNvPr id="7" name="Rectangle 6">
            <a:extLst>
              <a:ext uri="{FF2B5EF4-FFF2-40B4-BE49-F238E27FC236}">
                <a16:creationId xmlns:a16="http://schemas.microsoft.com/office/drawing/2014/main" id="{25B8B4C4-1D6B-BEF7-9D30-AD063A099191}"/>
              </a:ext>
            </a:extLst>
          </p:cNvPr>
          <p:cNvSpPr/>
          <p:nvPr/>
        </p:nvSpPr>
        <p:spPr>
          <a:xfrm>
            <a:off x="3793421" y="5981700"/>
            <a:ext cx="10303579" cy="1600200"/>
          </a:xfrm>
          <a:prstGeom prst="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39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46CB7-FBB9-5011-E35A-225E40D7AB52}"/>
              </a:ext>
            </a:extLst>
          </p:cNvPr>
          <p:cNvPicPr>
            <a:picLocks noChangeAspect="1"/>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84196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9D6B-B4E8-164C-B4A9-2F7724AF2EF5}"/>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DE94F578-9E51-2B49-A3EA-13DB98EBA792}"/>
              </a:ext>
            </a:extLst>
          </p:cNvPr>
          <p:cNvSpPr>
            <a:spLocks noGrp="1"/>
          </p:cNvSpPr>
          <p:nvPr>
            <p:ph type="body" sz="quarter" idx="10"/>
          </p:nvPr>
        </p:nvSpPr>
        <p:spPr/>
        <p:txBody>
          <a:bodyPr>
            <a:normAutofit/>
          </a:bodyPr>
          <a:lstStyle/>
          <a:p>
            <a:pPr marL="1143000" indent="-1143000">
              <a:buFont typeface="+mj-lt"/>
              <a:buAutoNum type="arabicPeriod"/>
            </a:pPr>
            <a:r>
              <a:rPr lang="en-US" sz="8800" b="1" dirty="0"/>
              <a:t>What is </a:t>
            </a:r>
            <a:r>
              <a:rPr lang="en-US" sz="8800" b="1" u="sng" dirty="0"/>
              <a:t>your</a:t>
            </a:r>
            <a:r>
              <a:rPr lang="en-US" sz="8800" b="1" dirty="0"/>
              <a:t> motivation?</a:t>
            </a:r>
          </a:p>
        </p:txBody>
      </p:sp>
    </p:spTree>
    <p:extLst>
      <p:ext uri="{BB962C8B-B14F-4D97-AF65-F5344CB8AC3E}">
        <p14:creationId xmlns:p14="http://schemas.microsoft.com/office/powerpoint/2010/main" val="373184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9D6B-B4E8-164C-B4A9-2F7724AF2EF5}"/>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DE94F578-9E51-2B49-A3EA-13DB98EBA792}"/>
              </a:ext>
            </a:extLst>
          </p:cNvPr>
          <p:cNvSpPr>
            <a:spLocks noGrp="1"/>
          </p:cNvSpPr>
          <p:nvPr>
            <p:ph type="body" sz="quarter" idx="10"/>
          </p:nvPr>
        </p:nvSpPr>
        <p:spPr/>
        <p:txBody>
          <a:bodyPr>
            <a:normAutofit/>
          </a:bodyPr>
          <a:lstStyle/>
          <a:p>
            <a:pPr marL="1143000" indent="-1143000">
              <a:buFont typeface="+mj-lt"/>
              <a:buAutoNum type="arabicPeriod"/>
            </a:pPr>
            <a:r>
              <a:rPr lang="en-US" sz="6000" dirty="0"/>
              <a:t>What is </a:t>
            </a:r>
            <a:r>
              <a:rPr lang="en-US" sz="6000" u="sng" dirty="0"/>
              <a:t>your</a:t>
            </a:r>
            <a:r>
              <a:rPr lang="en-US" sz="6000" dirty="0"/>
              <a:t> motivation?</a:t>
            </a:r>
          </a:p>
          <a:p>
            <a:pPr marL="1143000" indent="-1143000">
              <a:buFont typeface="+mj-lt"/>
              <a:buAutoNum type="arabicPeriod"/>
            </a:pPr>
            <a:r>
              <a:rPr lang="en-US" sz="8800" b="1" dirty="0"/>
              <a:t>Ask God for new motivation</a:t>
            </a:r>
          </a:p>
        </p:txBody>
      </p:sp>
    </p:spTree>
    <p:extLst>
      <p:ext uri="{BB962C8B-B14F-4D97-AF65-F5344CB8AC3E}">
        <p14:creationId xmlns:p14="http://schemas.microsoft.com/office/powerpoint/2010/main" val="61763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9D6B-B4E8-164C-B4A9-2F7724AF2EF5}"/>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DE94F578-9E51-2B49-A3EA-13DB98EBA792}"/>
              </a:ext>
            </a:extLst>
          </p:cNvPr>
          <p:cNvSpPr>
            <a:spLocks noGrp="1"/>
          </p:cNvSpPr>
          <p:nvPr>
            <p:ph type="body" sz="quarter" idx="10"/>
          </p:nvPr>
        </p:nvSpPr>
        <p:spPr/>
        <p:txBody>
          <a:bodyPr>
            <a:normAutofit/>
          </a:bodyPr>
          <a:lstStyle/>
          <a:p>
            <a:pPr marL="1143000" indent="-1143000">
              <a:buFont typeface="+mj-lt"/>
              <a:buAutoNum type="arabicPeriod"/>
            </a:pPr>
            <a:r>
              <a:rPr lang="en-US" sz="6000" dirty="0"/>
              <a:t>What is </a:t>
            </a:r>
            <a:r>
              <a:rPr lang="en-US" sz="6000" u="sng" dirty="0"/>
              <a:t>your</a:t>
            </a:r>
            <a:r>
              <a:rPr lang="en-US" sz="6000" dirty="0"/>
              <a:t> motivation?</a:t>
            </a:r>
          </a:p>
          <a:p>
            <a:pPr marL="1143000" indent="-1143000">
              <a:buFont typeface="+mj-lt"/>
              <a:buAutoNum type="arabicPeriod"/>
            </a:pPr>
            <a:r>
              <a:rPr lang="en-US" sz="6000" dirty="0"/>
              <a:t>Ask God for new motivation</a:t>
            </a:r>
          </a:p>
          <a:p>
            <a:pPr marL="1143000" indent="-1143000">
              <a:buFont typeface="+mj-lt"/>
              <a:buAutoNum type="arabicPeriod"/>
            </a:pPr>
            <a:r>
              <a:rPr lang="en-US" sz="8800" b="1" dirty="0"/>
              <a:t>Continue to learn</a:t>
            </a:r>
          </a:p>
        </p:txBody>
      </p:sp>
    </p:spTree>
    <p:extLst>
      <p:ext uri="{BB962C8B-B14F-4D97-AF65-F5344CB8AC3E}">
        <p14:creationId xmlns:p14="http://schemas.microsoft.com/office/powerpoint/2010/main" val="334311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72200" y="5448300"/>
            <a:ext cx="10744200" cy="2661636"/>
          </a:xfrm>
        </p:spPr>
        <p:txBody>
          <a:bodyPr/>
          <a:lstStyle/>
          <a:p>
            <a:r>
              <a:rPr lang="en-US" sz="8000" dirty="0"/>
              <a:t>How to Give</a:t>
            </a:r>
          </a:p>
          <a:p>
            <a:r>
              <a:rPr lang="en-US" sz="8000" dirty="0"/>
              <a:t>And </a:t>
            </a:r>
          </a:p>
          <a:p>
            <a:r>
              <a:rPr lang="en-US" sz="8000" dirty="0"/>
              <a:t>What About Tithing?</a:t>
            </a:r>
          </a:p>
        </p:txBody>
      </p:sp>
      <p:sp>
        <p:nvSpPr>
          <p:cNvPr id="3" name="Text Placeholder 2"/>
          <p:cNvSpPr>
            <a:spLocks noGrp="1"/>
          </p:cNvSpPr>
          <p:nvPr>
            <p:ph type="body" sz="quarter" idx="10"/>
          </p:nvPr>
        </p:nvSpPr>
        <p:spPr>
          <a:xfrm>
            <a:off x="457200" y="2857500"/>
            <a:ext cx="6813242" cy="6727826"/>
          </a:xfrm>
        </p:spPr>
        <p:txBody>
          <a:bodyPr>
            <a:noAutofit/>
          </a:bodyPr>
          <a:lstStyle/>
          <a:p>
            <a:r>
              <a:rPr lang="en-US" sz="39800" dirty="0"/>
              <a:t>2</a:t>
            </a:r>
          </a:p>
        </p:txBody>
      </p:sp>
    </p:spTree>
    <p:extLst>
      <p:ext uri="{BB962C8B-B14F-4D97-AF65-F5344CB8AC3E}">
        <p14:creationId xmlns:p14="http://schemas.microsoft.com/office/powerpoint/2010/main" val="26912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2179-0A25-9F91-F4E6-F5B9E7716A7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F7D2218-1D8A-F8E2-B171-3B7A6EEAC25B}"/>
              </a:ext>
            </a:extLst>
          </p:cNvPr>
          <p:cNvPicPr>
            <a:picLocks noChangeAspect="1"/>
          </p:cNvPicPr>
          <p:nvPr/>
        </p:nvPicPr>
        <p:blipFill>
          <a:blip r:embed="rId3"/>
          <a:stretch>
            <a:fillRect/>
          </a:stretch>
        </p:blipFill>
        <p:spPr>
          <a:xfrm>
            <a:off x="1066800" y="952500"/>
            <a:ext cx="16154400" cy="8458200"/>
          </a:xfrm>
          <a:prstGeom prst="rect">
            <a:avLst/>
          </a:prstGeom>
          <a:ln>
            <a:noFill/>
          </a:ln>
          <a:effectLst>
            <a:softEdge rad="112500"/>
          </a:effectLst>
        </p:spPr>
      </p:pic>
      <p:sp>
        <p:nvSpPr>
          <p:cNvPr id="5" name="TextBox 4">
            <a:extLst>
              <a:ext uri="{FF2B5EF4-FFF2-40B4-BE49-F238E27FC236}">
                <a16:creationId xmlns:a16="http://schemas.microsoft.com/office/drawing/2014/main" id="{86CE54ED-C2EA-8791-6A03-2BE0C4EBCE04}"/>
              </a:ext>
            </a:extLst>
          </p:cNvPr>
          <p:cNvSpPr txBox="1"/>
          <p:nvPr/>
        </p:nvSpPr>
        <p:spPr>
          <a:xfrm>
            <a:off x="4876800" y="876300"/>
            <a:ext cx="9144000" cy="1323439"/>
          </a:xfrm>
          <a:prstGeom prst="rect">
            <a:avLst/>
          </a:prstGeom>
          <a:noFill/>
        </p:spPr>
        <p:txBody>
          <a:bodyPr wrap="square">
            <a:spAutoFit/>
          </a:bodyPr>
          <a:lstStyle/>
          <a:p>
            <a:pPr algn="ctr"/>
            <a:r>
              <a:rPr lang="en-US" sz="8000" b="1" dirty="0"/>
              <a:t>Tithing = 1/10</a:t>
            </a:r>
          </a:p>
        </p:txBody>
      </p:sp>
    </p:spTree>
    <p:extLst>
      <p:ext uri="{BB962C8B-B14F-4D97-AF65-F5344CB8AC3E}">
        <p14:creationId xmlns:p14="http://schemas.microsoft.com/office/powerpoint/2010/main" val="397690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47E1-B578-7AF0-1CF6-2BD088F08E49}"/>
              </a:ext>
            </a:extLst>
          </p:cNvPr>
          <p:cNvSpPr>
            <a:spLocks noGrp="1"/>
          </p:cNvSpPr>
          <p:nvPr>
            <p:ph type="title"/>
          </p:nvPr>
        </p:nvSpPr>
        <p:spPr/>
        <p:txBody>
          <a:bodyPr>
            <a:normAutofit fontScale="90000"/>
          </a:bodyPr>
          <a:lstStyle/>
          <a:p>
            <a:pPr algn="l"/>
            <a:r>
              <a:rPr lang="en-US" u="sng" dirty="0">
                <a:solidFill>
                  <a:srgbClr val="FFFF00"/>
                </a:solidFill>
                <a:effectLst>
                  <a:outerShdw blurRad="38100" dist="38100" dir="2700000" algn="tl">
                    <a:srgbClr val="000000">
                      <a:alpha val="43137"/>
                    </a:srgbClr>
                  </a:outerShdw>
                </a:effectLst>
              </a:rPr>
              <a:t>Definition of a Tithe</a:t>
            </a:r>
            <a:br>
              <a:rPr lang="en-US" dirty="0"/>
            </a:br>
            <a:br>
              <a:rPr lang="en-US" dirty="0"/>
            </a:br>
            <a:r>
              <a:rPr lang="en-US" dirty="0"/>
              <a:t>The term </a:t>
            </a:r>
            <a:r>
              <a:rPr lang="en-US" dirty="0">
                <a:solidFill>
                  <a:srgbClr val="FFFF00"/>
                </a:solidFill>
              </a:rPr>
              <a:t>"tithe" </a:t>
            </a:r>
            <a:r>
              <a:rPr lang="en-US" dirty="0"/>
              <a:t>means </a:t>
            </a:r>
            <a:r>
              <a:rPr lang="en-US" dirty="0">
                <a:solidFill>
                  <a:srgbClr val="FFFF00"/>
                </a:solidFill>
              </a:rPr>
              <a:t>"tenth." </a:t>
            </a:r>
            <a:br>
              <a:rPr lang="en-US" dirty="0"/>
            </a:br>
            <a:r>
              <a:rPr lang="en-US" dirty="0"/>
              <a:t>Tithing refers to the practice of giving 10% of one’s </a:t>
            </a:r>
            <a:r>
              <a:rPr lang="en-US" dirty="0">
                <a:solidFill>
                  <a:srgbClr val="FFFF00"/>
                </a:solidFill>
              </a:rPr>
              <a:t>income</a:t>
            </a:r>
            <a:r>
              <a:rPr lang="en-US" dirty="0"/>
              <a:t> or </a:t>
            </a:r>
            <a:r>
              <a:rPr lang="en-US" dirty="0">
                <a:solidFill>
                  <a:srgbClr val="FFFF00"/>
                </a:solidFill>
              </a:rPr>
              <a:t>resources</a:t>
            </a:r>
            <a:r>
              <a:rPr lang="en-US" dirty="0"/>
              <a:t> to the church or religious community. </a:t>
            </a:r>
          </a:p>
        </p:txBody>
      </p:sp>
    </p:spTree>
    <p:extLst>
      <p:ext uri="{BB962C8B-B14F-4D97-AF65-F5344CB8AC3E}">
        <p14:creationId xmlns:p14="http://schemas.microsoft.com/office/powerpoint/2010/main" val="196058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7874-B29E-FD14-6678-F4E2AF7D764F}"/>
              </a:ext>
            </a:extLst>
          </p:cNvPr>
          <p:cNvSpPr>
            <a:spLocks noGrp="1"/>
          </p:cNvSpPr>
          <p:nvPr>
            <p:ph type="title"/>
          </p:nvPr>
        </p:nvSpPr>
        <p:spPr/>
        <p:txBody>
          <a:bodyPr/>
          <a:lstStyle/>
          <a:p>
            <a:r>
              <a:rPr lang="en-US" dirty="0"/>
              <a:t>It is an act deeply rooted in biblical traditions and is </a:t>
            </a:r>
            <a:r>
              <a:rPr lang="en-US" dirty="0">
                <a:solidFill>
                  <a:srgbClr val="FFFF00"/>
                </a:solidFill>
              </a:rPr>
              <a:t>mentioned </a:t>
            </a:r>
            <a:r>
              <a:rPr lang="en-US" dirty="0"/>
              <a:t>throughout the </a:t>
            </a:r>
            <a:r>
              <a:rPr lang="en-US" dirty="0">
                <a:solidFill>
                  <a:srgbClr val="FFFF00"/>
                </a:solidFill>
              </a:rPr>
              <a:t>Old</a:t>
            </a:r>
            <a:r>
              <a:rPr lang="en-US" dirty="0"/>
              <a:t> and </a:t>
            </a:r>
            <a:r>
              <a:rPr lang="en-US" dirty="0">
                <a:solidFill>
                  <a:srgbClr val="FFFF00"/>
                </a:solidFill>
              </a:rPr>
              <a:t>New Testaments.</a:t>
            </a:r>
          </a:p>
        </p:txBody>
      </p:sp>
    </p:spTree>
    <p:extLst>
      <p:ext uri="{BB962C8B-B14F-4D97-AF65-F5344CB8AC3E}">
        <p14:creationId xmlns:p14="http://schemas.microsoft.com/office/powerpoint/2010/main" val="37751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58DF20-59D6-1498-318F-5285441A3D1F}"/>
              </a:ext>
            </a:extLst>
          </p:cNvPr>
          <p:cNvSpPr>
            <a:spLocks noGrp="1"/>
          </p:cNvSpPr>
          <p:nvPr>
            <p:ph type="body" sz="quarter" idx="10"/>
          </p:nvPr>
        </p:nvSpPr>
        <p:spPr/>
        <p:txBody>
          <a:bodyPr/>
          <a:lstStyle/>
          <a:p>
            <a:r>
              <a:rPr lang="en-US" dirty="0"/>
              <a:t>10  But by the grace of God I am what I am: and his grace which was bestowed upon me was not in vain; but I </a:t>
            </a:r>
            <a:r>
              <a:rPr lang="en-US" dirty="0" err="1"/>
              <a:t>laboured</a:t>
            </a:r>
            <a:r>
              <a:rPr lang="en-US" dirty="0"/>
              <a:t> more abundantly than they all: yet not I, but the grace of God which was with me. </a:t>
            </a:r>
          </a:p>
        </p:txBody>
      </p:sp>
      <p:sp>
        <p:nvSpPr>
          <p:cNvPr id="3" name="Text Placeholder 2">
            <a:extLst>
              <a:ext uri="{FF2B5EF4-FFF2-40B4-BE49-F238E27FC236}">
                <a16:creationId xmlns:a16="http://schemas.microsoft.com/office/drawing/2014/main" id="{73072919-6D2C-E887-8FBF-91D3C013F6BF}"/>
              </a:ext>
            </a:extLst>
          </p:cNvPr>
          <p:cNvSpPr>
            <a:spLocks noGrp="1"/>
          </p:cNvSpPr>
          <p:nvPr>
            <p:ph type="body" sz="quarter" idx="11"/>
          </p:nvPr>
        </p:nvSpPr>
        <p:spPr/>
        <p:txBody>
          <a:bodyPr>
            <a:normAutofit fontScale="92500"/>
          </a:bodyPr>
          <a:lstStyle/>
          <a:p>
            <a:r>
              <a:rPr lang="en-US" dirty="0"/>
              <a:t>1 Corinthians 15:10 (KJV) </a:t>
            </a:r>
          </a:p>
          <a:p>
            <a:endParaRPr lang="en-US" dirty="0"/>
          </a:p>
        </p:txBody>
      </p:sp>
    </p:spTree>
    <p:extLst>
      <p:ext uri="{BB962C8B-B14F-4D97-AF65-F5344CB8AC3E}">
        <p14:creationId xmlns:p14="http://schemas.microsoft.com/office/powerpoint/2010/main" val="177324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1BCE-9F55-1D4E-96DC-AA0A130CC979}"/>
              </a:ext>
            </a:extLst>
          </p:cNvPr>
          <p:cNvSpPr>
            <a:spLocks noGrp="1"/>
          </p:cNvSpPr>
          <p:nvPr>
            <p:ph type="title"/>
          </p:nvPr>
        </p:nvSpPr>
        <p:spPr/>
        <p:txBody>
          <a:bodyPr/>
          <a:lstStyle/>
          <a:p>
            <a:r>
              <a:rPr lang="en-US" dirty="0"/>
              <a:t>Tithing in the Old Testament</a:t>
            </a:r>
            <a:br>
              <a:rPr lang="en-US" dirty="0"/>
            </a:br>
            <a:br>
              <a:rPr lang="en-US" dirty="0"/>
            </a:br>
            <a:r>
              <a:rPr lang="en-US" dirty="0"/>
              <a:t>Tithing = 1/10</a:t>
            </a:r>
          </a:p>
        </p:txBody>
      </p:sp>
    </p:spTree>
    <p:extLst>
      <p:ext uri="{BB962C8B-B14F-4D97-AF65-F5344CB8AC3E}">
        <p14:creationId xmlns:p14="http://schemas.microsoft.com/office/powerpoint/2010/main" val="3542453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1BCE-9F55-1D4E-96DC-AA0A130CC979}"/>
              </a:ext>
            </a:extLst>
          </p:cNvPr>
          <p:cNvSpPr>
            <a:spLocks noGrp="1"/>
          </p:cNvSpPr>
          <p:nvPr>
            <p:ph type="title"/>
          </p:nvPr>
        </p:nvSpPr>
        <p:spPr/>
        <p:txBody>
          <a:bodyPr/>
          <a:lstStyle/>
          <a:p>
            <a:r>
              <a:rPr lang="en-US" sz="9600" dirty="0"/>
              <a:t>Existed before the Law </a:t>
            </a:r>
            <a:br>
              <a:rPr lang="en-US" sz="9600" dirty="0"/>
            </a:br>
            <a:r>
              <a:rPr lang="en-US" sz="9600" dirty="0"/>
              <a:t>was given to Moses. </a:t>
            </a:r>
            <a:br>
              <a:rPr lang="en-US" dirty="0"/>
            </a:br>
            <a:r>
              <a:rPr lang="en-US" sz="6600" b="0" dirty="0"/>
              <a:t>(Genesis 14:17-20)</a:t>
            </a:r>
            <a:endParaRPr lang="en-US" b="0" dirty="0"/>
          </a:p>
        </p:txBody>
      </p:sp>
    </p:spTree>
    <p:extLst>
      <p:ext uri="{BB962C8B-B14F-4D97-AF65-F5344CB8AC3E}">
        <p14:creationId xmlns:p14="http://schemas.microsoft.com/office/powerpoint/2010/main" val="418942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C70A-174D-4EBF-4045-CA6B1426C1E7}"/>
              </a:ext>
            </a:extLst>
          </p:cNvPr>
          <p:cNvSpPr>
            <a:spLocks noGrp="1"/>
          </p:cNvSpPr>
          <p:nvPr>
            <p:ph type="title"/>
          </p:nvPr>
        </p:nvSpPr>
        <p:spPr/>
        <p:txBody>
          <a:bodyPr/>
          <a:lstStyle/>
          <a:p>
            <a:r>
              <a:rPr lang="en-US" dirty="0"/>
              <a:t>Abraham offered a tenth of his spoils of war to the priest Melchizedek</a:t>
            </a:r>
          </a:p>
        </p:txBody>
      </p:sp>
    </p:spTree>
    <p:extLst>
      <p:ext uri="{BB962C8B-B14F-4D97-AF65-F5344CB8AC3E}">
        <p14:creationId xmlns:p14="http://schemas.microsoft.com/office/powerpoint/2010/main" val="202968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2E673-C11F-EC95-307A-1969C2877C65}"/>
              </a:ext>
            </a:extLst>
          </p:cNvPr>
          <p:cNvSpPr>
            <a:spLocks noGrp="1"/>
          </p:cNvSpPr>
          <p:nvPr>
            <p:ph type="body" sz="quarter" idx="10"/>
          </p:nvPr>
        </p:nvSpPr>
        <p:spPr/>
        <p:txBody>
          <a:bodyPr/>
          <a:lstStyle/>
          <a:p>
            <a:r>
              <a:rPr lang="en-US" dirty="0"/>
              <a:t>18  And Melchizedek king of Salem brought forth bread and wine: and he was the priest of the most high God. </a:t>
            </a:r>
          </a:p>
        </p:txBody>
      </p:sp>
      <p:sp>
        <p:nvSpPr>
          <p:cNvPr id="3" name="Text Placeholder 2">
            <a:extLst>
              <a:ext uri="{FF2B5EF4-FFF2-40B4-BE49-F238E27FC236}">
                <a16:creationId xmlns:a16="http://schemas.microsoft.com/office/drawing/2014/main" id="{5300CC68-972A-FA74-DFDD-710A0ADB3198}"/>
              </a:ext>
            </a:extLst>
          </p:cNvPr>
          <p:cNvSpPr>
            <a:spLocks noGrp="1"/>
          </p:cNvSpPr>
          <p:nvPr>
            <p:ph type="body" sz="quarter" idx="11"/>
          </p:nvPr>
        </p:nvSpPr>
        <p:spPr/>
        <p:txBody>
          <a:bodyPr/>
          <a:lstStyle/>
          <a:p>
            <a:r>
              <a:rPr lang="en-US" dirty="0"/>
              <a:t>Genesis 14:18 (KJV) </a:t>
            </a:r>
          </a:p>
          <a:p>
            <a:endParaRPr lang="en-US" dirty="0"/>
          </a:p>
        </p:txBody>
      </p:sp>
    </p:spTree>
    <p:extLst>
      <p:ext uri="{BB962C8B-B14F-4D97-AF65-F5344CB8AC3E}">
        <p14:creationId xmlns:p14="http://schemas.microsoft.com/office/powerpoint/2010/main" val="191067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9A034-AF35-08CE-B55E-4745F1739955}"/>
              </a:ext>
            </a:extLst>
          </p:cNvPr>
          <p:cNvSpPr>
            <a:spLocks noGrp="1"/>
          </p:cNvSpPr>
          <p:nvPr>
            <p:ph type="body" sz="quarter" idx="10"/>
          </p:nvPr>
        </p:nvSpPr>
        <p:spPr/>
        <p:txBody>
          <a:bodyPr/>
          <a:lstStyle/>
          <a:p>
            <a:r>
              <a:rPr lang="en-US" dirty="0"/>
              <a:t>19  And he blessed him, and said, Blessed be Abram of the most high God, possessor of heaven and earth: </a:t>
            </a:r>
          </a:p>
        </p:txBody>
      </p:sp>
      <p:sp>
        <p:nvSpPr>
          <p:cNvPr id="3" name="Text Placeholder 2">
            <a:extLst>
              <a:ext uri="{FF2B5EF4-FFF2-40B4-BE49-F238E27FC236}">
                <a16:creationId xmlns:a16="http://schemas.microsoft.com/office/drawing/2014/main" id="{D23B9278-3600-832E-E12E-B2F543849A27}"/>
              </a:ext>
            </a:extLst>
          </p:cNvPr>
          <p:cNvSpPr>
            <a:spLocks noGrp="1"/>
          </p:cNvSpPr>
          <p:nvPr>
            <p:ph type="body" sz="quarter" idx="11"/>
          </p:nvPr>
        </p:nvSpPr>
        <p:spPr/>
        <p:txBody>
          <a:bodyPr/>
          <a:lstStyle/>
          <a:p>
            <a:r>
              <a:rPr lang="en-US" dirty="0"/>
              <a:t>Genesis 14:19 (KJV) </a:t>
            </a:r>
          </a:p>
          <a:p>
            <a:endParaRPr lang="en-US" dirty="0"/>
          </a:p>
        </p:txBody>
      </p:sp>
    </p:spTree>
    <p:extLst>
      <p:ext uri="{BB962C8B-B14F-4D97-AF65-F5344CB8AC3E}">
        <p14:creationId xmlns:p14="http://schemas.microsoft.com/office/powerpoint/2010/main" val="338576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EC03-AE19-0C0B-D08B-31CA9526B534}"/>
              </a:ext>
            </a:extLst>
          </p:cNvPr>
          <p:cNvSpPr>
            <a:spLocks noGrp="1"/>
          </p:cNvSpPr>
          <p:nvPr>
            <p:ph type="title"/>
          </p:nvPr>
        </p:nvSpPr>
        <p:spPr/>
        <p:txBody>
          <a:bodyPr/>
          <a:lstStyle/>
          <a:p>
            <a:r>
              <a:rPr lang="en-US" dirty="0"/>
              <a:t>Mosaic Law: </a:t>
            </a:r>
          </a:p>
        </p:txBody>
      </p:sp>
    </p:spTree>
    <p:extLst>
      <p:ext uri="{BB962C8B-B14F-4D97-AF65-F5344CB8AC3E}">
        <p14:creationId xmlns:p14="http://schemas.microsoft.com/office/powerpoint/2010/main" val="238065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76FAF-C221-9A5F-9D7A-B04CD918F9AE}"/>
              </a:ext>
            </a:extLst>
          </p:cNvPr>
          <p:cNvSpPr>
            <a:spLocks noGrp="1"/>
          </p:cNvSpPr>
          <p:nvPr>
            <p:ph type="body" sz="quarter" idx="10"/>
          </p:nvPr>
        </p:nvSpPr>
        <p:spPr/>
        <p:txBody>
          <a:bodyPr/>
          <a:lstStyle/>
          <a:p>
            <a:r>
              <a:rPr lang="en-US" dirty="0"/>
              <a:t>26  Only the firstling of the beasts, which should be the LORD'S firstling, no man shall sanctify it; whether it be ox, or sheep: it is the LORD'S. </a:t>
            </a:r>
          </a:p>
        </p:txBody>
      </p:sp>
      <p:sp>
        <p:nvSpPr>
          <p:cNvPr id="3" name="Text Placeholder 2">
            <a:extLst>
              <a:ext uri="{FF2B5EF4-FFF2-40B4-BE49-F238E27FC236}">
                <a16:creationId xmlns:a16="http://schemas.microsoft.com/office/drawing/2014/main" id="{E6027634-2EBC-AA15-8757-14EF6401324E}"/>
              </a:ext>
            </a:extLst>
          </p:cNvPr>
          <p:cNvSpPr>
            <a:spLocks noGrp="1"/>
          </p:cNvSpPr>
          <p:nvPr>
            <p:ph type="body" sz="quarter" idx="11"/>
          </p:nvPr>
        </p:nvSpPr>
        <p:spPr/>
        <p:txBody>
          <a:bodyPr/>
          <a:lstStyle/>
          <a:p>
            <a:r>
              <a:rPr lang="en-US" dirty="0"/>
              <a:t>Leviticus 27:26 (KJV) </a:t>
            </a:r>
          </a:p>
          <a:p>
            <a:endParaRPr lang="en-US" dirty="0"/>
          </a:p>
        </p:txBody>
      </p:sp>
    </p:spTree>
    <p:extLst>
      <p:ext uri="{BB962C8B-B14F-4D97-AF65-F5344CB8AC3E}">
        <p14:creationId xmlns:p14="http://schemas.microsoft.com/office/powerpoint/2010/main" val="2865048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B41CCC-9DA3-2CD2-3B48-F18FB7821C99}"/>
              </a:ext>
            </a:extLst>
          </p:cNvPr>
          <p:cNvSpPr>
            <a:spLocks noGrp="1"/>
          </p:cNvSpPr>
          <p:nvPr>
            <p:ph type="body" sz="quarter" idx="10"/>
          </p:nvPr>
        </p:nvSpPr>
        <p:spPr/>
        <p:txBody>
          <a:bodyPr/>
          <a:lstStyle/>
          <a:p>
            <a:r>
              <a:rPr lang="en-US" dirty="0"/>
              <a:t>27  And if it be of an unclean beast, then he shall redeem it according to thine estimation, and shall add a fifth part of it thereto: or if it be not redeemed, then it shall be sold according to thy estimation. </a:t>
            </a:r>
          </a:p>
        </p:txBody>
      </p:sp>
      <p:sp>
        <p:nvSpPr>
          <p:cNvPr id="3" name="Text Placeholder 2">
            <a:extLst>
              <a:ext uri="{FF2B5EF4-FFF2-40B4-BE49-F238E27FC236}">
                <a16:creationId xmlns:a16="http://schemas.microsoft.com/office/drawing/2014/main" id="{4BB6F5CE-232A-CCD8-4AA0-7F7BAC985976}"/>
              </a:ext>
            </a:extLst>
          </p:cNvPr>
          <p:cNvSpPr>
            <a:spLocks noGrp="1"/>
          </p:cNvSpPr>
          <p:nvPr>
            <p:ph type="body" sz="quarter" idx="11"/>
          </p:nvPr>
        </p:nvSpPr>
        <p:spPr/>
        <p:txBody>
          <a:bodyPr/>
          <a:lstStyle/>
          <a:p>
            <a:r>
              <a:rPr lang="en-US" dirty="0"/>
              <a:t>Leviticus 27:27 (KJV) </a:t>
            </a:r>
          </a:p>
          <a:p>
            <a:endParaRPr lang="en-US" dirty="0"/>
          </a:p>
        </p:txBody>
      </p:sp>
    </p:spTree>
    <p:extLst>
      <p:ext uri="{BB962C8B-B14F-4D97-AF65-F5344CB8AC3E}">
        <p14:creationId xmlns:p14="http://schemas.microsoft.com/office/powerpoint/2010/main" val="2889020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E91E7-6A79-FCDC-1A95-1A90456D80E4}"/>
              </a:ext>
            </a:extLst>
          </p:cNvPr>
          <p:cNvSpPr>
            <a:spLocks noGrp="1"/>
          </p:cNvSpPr>
          <p:nvPr>
            <p:ph type="body" sz="quarter" idx="10"/>
          </p:nvPr>
        </p:nvSpPr>
        <p:spPr/>
        <p:txBody>
          <a:bodyPr/>
          <a:lstStyle/>
          <a:p>
            <a:r>
              <a:rPr lang="en-US" dirty="0"/>
              <a:t>28  Notwithstanding no devoted thing, that a man shall devote unto the LORD of all that he hath, both of man and beast, and of the field of his possession, shall be sold or redeemed: every devoted thing is most holy unto the LORD. </a:t>
            </a:r>
          </a:p>
        </p:txBody>
      </p:sp>
      <p:sp>
        <p:nvSpPr>
          <p:cNvPr id="3" name="Text Placeholder 2">
            <a:extLst>
              <a:ext uri="{FF2B5EF4-FFF2-40B4-BE49-F238E27FC236}">
                <a16:creationId xmlns:a16="http://schemas.microsoft.com/office/drawing/2014/main" id="{FC7DD375-CE49-8F59-DB86-7025DBE476EE}"/>
              </a:ext>
            </a:extLst>
          </p:cNvPr>
          <p:cNvSpPr>
            <a:spLocks noGrp="1"/>
          </p:cNvSpPr>
          <p:nvPr>
            <p:ph type="body" sz="quarter" idx="11"/>
          </p:nvPr>
        </p:nvSpPr>
        <p:spPr/>
        <p:txBody>
          <a:bodyPr/>
          <a:lstStyle/>
          <a:p>
            <a:r>
              <a:rPr lang="en-US" dirty="0"/>
              <a:t>Leviticus 27:28 (KJV) </a:t>
            </a:r>
          </a:p>
          <a:p>
            <a:endParaRPr lang="en-US" dirty="0"/>
          </a:p>
        </p:txBody>
      </p:sp>
    </p:spTree>
    <p:extLst>
      <p:ext uri="{BB962C8B-B14F-4D97-AF65-F5344CB8AC3E}">
        <p14:creationId xmlns:p14="http://schemas.microsoft.com/office/powerpoint/2010/main" val="337261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01C1D4-1B66-659E-095E-41EFDFFF9335}"/>
              </a:ext>
            </a:extLst>
          </p:cNvPr>
          <p:cNvSpPr>
            <a:spLocks noGrp="1"/>
          </p:cNvSpPr>
          <p:nvPr>
            <p:ph type="body" sz="quarter" idx="10"/>
          </p:nvPr>
        </p:nvSpPr>
        <p:spPr/>
        <p:txBody>
          <a:bodyPr/>
          <a:lstStyle/>
          <a:p>
            <a:r>
              <a:rPr lang="en-US" dirty="0"/>
              <a:t>29  None devoted, which shall be devoted of men, shall be redeemed; but shall surely be put to death. </a:t>
            </a:r>
          </a:p>
        </p:txBody>
      </p:sp>
      <p:sp>
        <p:nvSpPr>
          <p:cNvPr id="3" name="Text Placeholder 2">
            <a:extLst>
              <a:ext uri="{FF2B5EF4-FFF2-40B4-BE49-F238E27FC236}">
                <a16:creationId xmlns:a16="http://schemas.microsoft.com/office/drawing/2014/main" id="{3257264E-978D-1C82-6BD1-C05D094CAF72}"/>
              </a:ext>
            </a:extLst>
          </p:cNvPr>
          <p:cNvSpPr>
            <a:spLocks noGrp="1"/>
          </p:cNvSpPr>
          <p:nvPr>
            <p:ph type="body" sz="quarter" idx="11"/>
          </p:nvPr>
        </p:nvSpPr>
        <p:spPr/>
        <p:txBody>
          <a:bodyPr/>
          <a:lstStyle/>
          <a:p>
            <a:r>
              <a:rPr lang="en-US" dirty="0"/>
              <a:t>Leviticus 27:29 (KJV) </a:t>
            </a:r>
          </a:p>
          <a:p>
            <a:endParaRPr lang="en-US" dirty="0"/>
          </a:p>
        </p:txBody>
      </p:sp>
    </p:spTree>
    <p:extLst>
      <p:ext uri="{BB962C8B-B14F-4D97-AF65-F5344CB8AC3E}">
        <p14:creationId xmlns:p14="http://schemas.microsoft.com/office/powerpoint/2010/main" val="350743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BFDB-52AE-6B4C-8E89-994DB7D3F5A3}"/>
              </a:ext>
            </a:extLst>
          </p:cNvPr>
          <p:cNvSpPr>
            <a:spLocks noGrp="1"/>
          </p:cNvSpPr>
          <p:nvPr>
            <p:ph type="title"/>
          </p:nvPr>
        </p:nvSpPr>
        <p:spPr/>
        <p:txBody>
          <a:bodyPr/>
          <a:lstStyle/>
          <a:p>
            <a:r>
              <a:rPr lang="en-US" dirty="0"/>
              <a:t>What is our Motivation?</a:t>
            </a:r>
          </a:p>
        </p:txBody>
      </p:sp>
      <p:sp>
        <p:nvSpPr>
          <p:cNvPr id="3" name="Text Placeholder 2">
            <a:extLst>
              <a:ext uri="{FF2B5EF4-FFF2-40B4-BE49-F238E27FC236}">
                <a16:creationId xmlns:a16="http://schemas.microsoft.com/office/drawing/2014/main" id="{F97E9222-95D1-3746-B5B4-3F7304111D59}"/>
              </a:ext>
            </a:extLst>
          </p:cNvPr>
          <p:cNvSpPr>
            <a:spLocks noGrp="1"/>
          </p:cNvSpPr>
          <p:nvPr>
            <p:ph type="body" sz="quarter" idx="10"/>
          </p:nvPr>
        </p:nvSpPr>
        <p:spPr/>
        <p:txBody>
          <a:bodyPr>
            <a:normAutofit/>
          </a:bodyPr>
          <a:lstStyle/>
          <a:p>
            <a:pPr marL="0" indent="0">
              <a:lnSpc>
                <a:spcPct val="120000"/>
              </a:lnSpc>
              <a:buNone/>
            </a:pPr>
            <a:r>
              <a:rPr lang="en-US" sz="8800" b="1" dirty="0"/>
              <a:t>#5 – Worship</a:t>
            </a:r>
          </a:p>
          <a:p>
            <a:pPr lvl="1">
              <a:lnSpc>
                <a:spcPct val="120000"/>
              </a:lnSpc>
            </a:pPr>
            <a:r>
              <a:rPr lang="en-US" dirty="0"/>
              <a:t>Outflow of personal relationship with God</a:t>
            </a:r>
          </a:p>
          <a:p>
            <a:pPr lvl="1">
              <a:lnSpc>
                <a:spcPct val="120000"/>
              </a:lnSpc>
            </a:pPr>
            <a:r>
              <a:rPr lang="en-US" dirty="0"/>
              <a:t>Romans 2:1</a:t>
            </a:r>
          </a:p>
          <a:p>
            <a:pPr lvl="1">
              <a:lnSpc>
                <a:spcPct val="120000"/>
              </a:lnSpc>
            </a:pPr>
            <a:r>
              <a:rPr lang="en-US" dirty="0"/>
              <a:t>Giving </a:t>
            </a:r>
            <a:r>
              <a:rPr lang="en-US" b="1" dirty="0"/>
              <a:t>as</a:t>
            </a:r>
            <a:r>
              <a:rPr lang="en-US" dirty="0"/>
              <a:t> worship</a:t>
            </a:r>
          </a:p>
          <a:p>
            <a:pPr lvl="1">
              <a:lnSpc>
                <a:spcPct val="120000"/>
              </a:lnSpc>
            </a:pPr>
            <a:r>
              <a:rPr lang="en-US" dirty="0"/>
              <a:t>No downside</a:t>
            </a:r>
          </a:p>
        </p:txBody>
      </p:sp>
    </p:spTree>
    <p:extLst>
      <p:ext uri="{BB962C8B-B14F-4D97-AF65-F5344CB8AC3E}">
        <p14:creationId xmlns:p14="http://schemas.microsoft.com/office/powerpoint/2010/main" val="377382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1DFBB-4D5E-A57B-0072-A1064504EF2E}"/>
              </a:ext>
            </a:extLst>
          </p:cNvPr>
          <p:cNvSpPr>
            <a:spLocks noGrp="1"/>
          </p:cNvSpPr>
          <p:nvPr>
            <p:ph type="body" sz="quarter" idx="10"/>
          </p:nvPr>
        </p:nvSpPr>
        <p:spPr/>
        <p:txBody>
          <a:bodyPr/>
          <a:lstStyle/>
          <a:p>
            <a:r>
              <a:rPr lang="en-US" dirty="0"/>
              <a:t>30  And all the tithe of the land, whether of the seed of the land, or of the fruit of the tree, is the LORD'S: it is holy unto the LORD. </a:t>
            </a:r>
          </a:p>
        </p:txBody>
      </p:sp>
      <p:sp>
        <p:nvSpPr>
          <p:cNvPr id="3" name="Text Placeholder 2">
            <a:extLst>
              <a:ext uri="{FF2B5EF4-FFF2-40B4-BE49-F238E27FC236}">
                <a16:creationId xmlns:a16="http://schemas.microsoft.com/office/drawing/2014/main" id="{DC2E473E-FF71-7E33-D755-5A310E89D890}"/>
              </a:ext>
            </a:extLst>
          </p:cNvPr>
          <p:cNvSpPr>
            <a:spLocks noGrp="1"/>
          </p:cNvSpPr>
          <p:nvPr>
            <p:ph type="body" sz="quarter" idx="11"/>
          </p:nvPr>
        </p:nvSpPr>
        <p:spPr/>
        <p:txBody>
          <a:bodyPr/>
          <a:lstStyle/>
          <a:p>
            <a:r>
              <a:rPr lang="en-US" dirty="0"/>
              <a:t>Leviticus 27:30 (KJV) </a:t>
            </a:r>
          </a:p>
          <a:p>
            <a:endParaRPr lang="en-US" dirty="0"/>
          </a:p>
        </p:txBody>
      </p:sp>
    </p:spTree>
    <p:extLst>
      <p:ext uri="{BB962C8B-B14F-4D97-AF65-F5344CB8AC3E}">
        <p14:creationId xmlns:p14="http://schemas.microsoft.com/office/powerpoint/2010/main" val="295789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375A-230B-E5D1-8FC2-E8E9882554CD}"/>
              </a:ext>
            </a:extLst>
          </p:cNvPr>
          <p:cNvSpPr>
            <a:spLocks noGrp="1"/>
          </p:cNvSpPr>
          <p:nvPr>
            <p:ph type="title"/>
          </p:nvPr>
        </p:nvSpPr>
        <p:spPr/>
        <p:txBody>
          <a:bodyPr/>
          <a:lstStyle/>
          <a:p>
            <a:r>
              <a:rPr lang="en-US" dirty="0"/>
              <a:t>INSTRUCTION GIVEN – AN INDIVIDUAL REFUSES TO GIVE 10</a:t>
            </a:r>
            <a:r>
              <a:rPr lang="en-US" baseline="30000" dirty="0"/>
              <a:t>TH</a:t>
            </a:r>
            <a:r>
              <a:rPr lang="en-US" dirty="0"/>
              <a:t> </a:t>
            </a:r>
          </a:p>
        </p:txBody>
      </p:sp>
    </p:spTree>
    <p:extLst>
      <p:ext uri="{BB962C8B-B14F-4D97-AF65-F5344CB8AC3E}">
        <p14:creationId xmlns:p14="http://schemas.microsoft.com/office/powerpoint/2010/main" val="3129568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A1C9-9590-DE6A-F7FC-F7F56A3F442F}"/>
              </a:ext>
            </a:extLst>
          </p:cNvPr>
          <p:cNvSpPr>
            <a:spLocks noGrp="1"/>
          </p:cNvSpPr>
          <p:nvPr>
            <p:ph type="title"/>
          </p:nvPr>
        </p:nvSpPr>
        <p:spPr/>
        <p:txBody>
          <a:bodyPr/>
          <a:lstStyle/>
          <a:p>
            <a:r>
              <a:rPr lang="en-US" dirty="0"/>
              <a:t>Malachi's Message:</a:t>
            </a:r>
          </a:p>
        </p:txBody>
      </p:sp>
    </p:spTree>
    <p:extLst>
      <p:ext uri="{BB962C8B-B14F-4D97-AF65-F5344CB8AC3E}">
        <p14:creationId xmlns:p14="http://schemas.microsoft.com/office/powerpoint/2010/main" val="2821806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05AF0-65F0-68BE-458B-F98479078C9F}"/>
              </a:ext>
            </a:extLst>
          </p:cNvPr>
          <p:cNvSpPr>
            <a:spLocks noGrp="1"/>
          </p:cNvSpPr>
          <p:nvPr>
            <p:ph type="body" sz="quarter" idx="10"/>
          </p:nvPr>
        </p:nvSpPr>
        <p:spPr/>
        <p:txBody>
          <a:bodyPr>
            <a:normAutofit/>
          </a:bodyPr>
          <a:lstStyle/>
          <a:p>
            <a:r>
              <a:rPr lang="en-US" dirty="0"/>
              <a:t>10  Bring ye all the tithes into the storehouse, that there may be meat in mine house, and prove me now herewith, saith the LORD of hosts, if I will not open you the windows of heaven, and pour you out a blessing, that there shall not be room enough to receive it. </a:t>
            </a:r>
          </a:p>
        </p:txBody>
      </p:sp>
      <p:sp>
        <p:nvSpPr>
          <p:cNvPr id="3" name="Text Placeholder 2">
            <a:extLst>
              <a:ext uri="{FF2B5EF4-FFF2-40B4-BE49-F238E27FC236}">
                <a16:creationId xmlns:a16="http://schemas.microsoft.com/office/drawing/2014/main" id="{2B32CD95-294F-BC9F-65A3-DC9F31DD14B0}"/>
              </a:ext>
            </a:extLst>
          </p:cNvPr>
          <p:cNvSpPr>
            <a:spLocks noGrp="1"/>
          </p:cNvSpPr>
          <p:nvPr>
            <p:ph type="body" sz="quarter" idx="11"/>
          </p:nvPr>
        </p:nvSpPr>
        <p:spPr/>
        <p:txBody>
          <a:bodyPr/>
          <a:lstStyle/>
          <a:p>
            <a:r>
              <a:rPr lang="en-US" dirty="0"/>
              <a:t>Malachi 3:10 (KJV) </a:t>
            </a:r>
          </a:p>
          <a:p>
            <a:endParaRPr lang="en-US" dirty="0"/>
          </a:p>
        </p:txBody>
      </p:sp>
    </p:spTree>
    <p:extLst>
      <p:ext uri="{BB962C8B-B14F-4D97-AF65-F5344CB8AC3E}">
        <p14:creationId xmlns:p14="http://schemas.microsoft.com/office/powerpoint/2010/main" val="1179886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66A1DD-AE74-924A-B2B8-CD4853B3A3D5}"/>
              </a:ext>
            </a:extLst>
          </p:cNvPr>
          <p:cNvPicPr>
            <a:picLocks noChangeAspect="1"/>
          </p:cNvPicPr>
          <p:nvPr/>
        </p:nvPicPr>
        <p:blipFill>
          <a:blip r:embed="rId2"/>
          <a:stretch>
            <a:fillRect/>
          </a:stretch>
        </p:blipFill>
        <p:spPr>
          <a:xfrm>
            <a:off x="6210300" y="597033"/>
            <a:ext cx="5867400" cy="9092934"/>
          </a:xfrm>
          <a:prstGeom prst="rect">
            <a:avLst/>
          </a:prstGeom>
        </p:spPr>
      </p:pic>
    </p:spTree>
    <p:extLst>
      <p:ext uri="{BB962C8B-B14F-4D97-AF65-F5344CB8AC3E}">
        <p14:creationId xmlns:p14="http://schemas.microsoft.com/office/powerpoint/2010/main" val="1459106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B7A0-F143-C046-AB81-675450674B74}"/>
              </a:ext>
            </a:extLst>
          </p:cNvPr>
          <p:cNvSpPr>
            <a:spLocks noGrp="1"/>
          </p:cNvSpPr>
          <p:nvPr>
            <p:ph type="title"/>
          </p:nvPr>
        </p:nvSpPr>
        <p:spPr/>
        <p:txBody>
          <a:bodyPr/>
          <a:lstStyle/>
          <a:p>
            <a:r>
              <a:rPr lang="en-US" dirty="0"/>
              <a:t>Division of the Promised Land</a:t>
            </a:r>
          </a:p>
        </p:txBody>
      </p:sp>
      <p:sp>
        <p:nvSpPr>
          <p:cNvPr id="3" name="Text Placeholder 2">
            <a:extLst>
              <a:ext uri="{FF2B5EF4-FFF2-40B4-BE49-F238E27FC236}">
                <a16:creationId xmlns:a16="http://schemas.microsoft.com/office/drawing/2014/main" id="{2E1A49EA-D2C3-9F41-B26C-BDBBE119CB56}"/>
              </a:ext>
            </a:extLst>
          </p:cNvPr>
          <p:cNvSpPr>
            <a:spLocks noGrp="1"/>
          </p:cNvSpPr>
          <p:nvPr>
            <p:ph type="body" sz="quarter" idx="10"/>
          </p:nvPr>
        </p:nvSpPr>
        <p:spPr>
          <a:xfrm>
            <a:off x="1196460" y="4665516"/>
            <a:ext cx="15827374" cy="1905001"/>
          </a:xfrm>
        </p:spPr>
        <p:txBody>
          <a:bodyPr>
            <a:normAutofit/>
          </a:bodyPr>
          <a:lstStyle/>
          <a:p>
            <a:pPr marL="0" indent="0" algn="ctr">
              <a:buNone/>
            </a:pPr>
            <a:r>
              <a:rPr lang="en-US" sz="8800" b="1" dirty="0"/>
              <a:t>People</a:t>
            </a:r>
            <a:r>
              <a:rPr lang="en-US" sz="8800" dirty="0"/>
              <a:t>  →  </a:t>
            </a:r>
            <a:r>
              <a:rPr lang="en-US" sz="8800" b="1" dirty="0"/>
              <a:t>Levite</a:t>
            </a:r>
            <a:r>
              <a:rPr lang="en-US" sz="8800" dirty="0"/>
              <a:t>  →  </a:t>
            </a:r>
            <a:r>
              <a:rPr lang="en-US" sz="8800" b="1" dirty="0"/>
              <a:t>Priests</a:t>
            </a:r>
          </a:p>
        </p:txBody>
      </p:sp>
      <p:sp>
        <p:nvSpPr>
          <p:cNvPr id="4" name="TextBox 3">
            <a:extLst>
              <a:ext uri="{FF2B5EF4-FFF2-40B4-BE49-F238E27FC236}">
                <a16:creationId xmlns:a16="http://schemas.microsoft.com/office/drawing/2014/main" id="{29154723-368B-8C4B-BF56-A0A9310A34F1}"/>
              </a:ext>
            </a:extLst>
          </p:cNvPr>
          <p:cNvSpPr txBox="1"/>
          <p:nvPr/>
        </p:nvSpPr>
        <p:spPr>
          <a:xfrm>
            <a:off x="11201400" y="4373128"/>
            <a:ext cx="1082348" cy="584775"/>
          </a:xfrm>
          <a:prstGeom prst="rect">
            <a:avLst/>
          </a:prstGeom>
          <a:noFill/>
        </p:spPr>
        <p:txBody>
          <a:bodyPr wrap="none" rtlCol="0">
            <a:spAutoFit/>
          </a:bodyPr>
          <a:lstStyle/>
          <a:p>
            <a:r>
              <a:rPr lang="en-US" dirty="0">
                <a:latin typeface="Lato" panose="020F0502020204030203" pitchFamily="34" charset="0"/>
                <a:ea typeface="Lato" panose="020F0502020204030203" pitchFamily="34" charset="0"/>
                <a:cs typeface="Lato" panose="020F0502020204030203" pitchFamily="34" charset="0"/>
              </a:rPr>
              <a:t>1/10</a:t>
            </a:r>
          </a:p>
        </p:txBody>
      </p:sp>
      <p:sp>
        <p:nvSpPr>
          <p:cNvPr id="5" name="TextBox 4">
            <a:extLst>
              <a:ext uri="{FF2B5EF4-FFF2-40B4-BE49-F238E27FC236}">
                <a16:creationId xmlns:a16="http://schemas.microsoft.com/office/drawing/2014/main" id="{939A8EA0-4700-7840-9C9F-89CBB9824816}"/>
              </a:ext>
            </a:extLst>
          </p:cNvPr>
          <p:cNvSpPr txBox="1"/>
          <p:nvPr/>
        </p:nvSpPr>
        <p:spPr>
          <a:xfrm>
            <a:off x="5920140" y="4373127"/>
            <a:ext cx="1082348" cy="584775"/>
          </a:xfrm>
          <a:prstGeom prst="rect">
            <a:avLst/>
          </a:prstGeom>
          <a:noFill/>
        </p:spPr>
        <p:txBody>
          <a:bodyPr wrap="none" rtlCol="0">
            <a:spAutoFit/>
          </a:bodyPr>
          <a:lstStyle/>
          <a:p>
            <a:r>
              <a:rPr lang="en-US" dirty="0">
                <a:latin typeface="Lato" panose="020F0502020204030203" pitchFamily="34" charset="0"/>
                <a:ea typeface="Lato" panose="020F0502020204030203" pitchFamily="34" charset="0"/>
                <a:cs typeface="Lato" panose="020F0502020204030203" pitchFamily="34" charset="0"/>
              </a:rPr>
              <a:t>1/10</a:t>
            </a:r>
          </a:p>
        </p:txBody>
      </p:sp>
    </p:spTree>
    <p:extLst>
      <p:ext uri="{BB962C8B-B14F-4D97-AF65-F5344CB8AC3E}">
        <p14:creationId xmlns:p14="http://schemas.microsoft.com/office/powerpoint/2010/main" val="2045269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AE871-570D-C440-9E31-ED0F78166A27}"/>
              </a:ext>
            </a:extLst>
          </p:cNvPr>
          <p:cNvSpPr>
            <a:spLocks noGrp="1"/>
          </p:cNvSpPr>
          <p:nvPr>
            <p:ph type="body" sz="quarter" idx="10"/>
          </p:nvPr>
        </p:nvSpPr>
        <p:spPr/>
        <p:txBody>
          <a:bodyPr/>
          <a:lstStyle/>
          <a:p>
            <a:r>
              <a:rPr lang="en-US" dirty="0"/>
              <a:t>23  Woe unto you, scribes and Pharisees, hypocrites! for ye pay tithe of mint and anise and cummin, and have omitted the weightier matters of the law, judgment, mercy, and faith: these ought ye to have done, and not to leave the other undone. </a:t>
            </a:r>
          </a:p>
        </p:txBody>
      </p:sp>
      <p:sp>
        <p:nvSpPr>
          <p:cNvPr id="3" name="Text Placeholder 2">
            <a:extLst>
              <a:ext uri="{FF2B5EF4-FFF2-40B4-BE49-F238E27FC236}">
                <a16:creationId xmlns:a16="http://schemas.microsoft.com/office/drawing/2014/main" id="{01FF5030-35D2-6443-A329-C52626BAF967}"/>
              </a:ext>
            </a:extLst>
          </p:cNvPr>
          <p:cNvSpPr>
            <a:spLocks noGrp="1"/>
          </p:cNvSpPr>
          <p:nvPr>
            <p:ph type="body" sz="quarter" idx="11"/>
          </p:nvPr>
        </p:nvSpPr>
        <p:spPr/>
        <p:txBody>
          <a:bodyPr>
            <a:normAutofit/>
          </a:bodyPr>
          <a:lstStyle/>
          <a:p>
            <a:r>
              <a:rPr lang="en-US" dirty="0"/>
              <a:t>Matthew 23:23 (KJV) </a:t>
            </a:r>
          </a:p>
          <a:p>
            <a:endParaRPr lang="en-US" dirty="0"/>
          </a:p>
        </p:txBody>
      </p:sp>
    </p:spTree>
    <p:extLst>
      <p:ext uri="{BB962C8B-B14F-4D97-AF65-F5344CB8AC3E}">
        <p14:creationId xmlns:p14="http://schemas.microsoft.com/office/powerpoint/2010/main" val="455268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2CAD-49A4-1B5E-7EF8-5E3D2B828E1B}"/>
              </a:ext>
            </a:extLst>
          </p:cNvPr>
          <p:cNvSpPr>
            <a:spLocks noGrp="1"/>
          </p:cNvSpPr>
          <p:nvPr>
            <p:ph type="title"/>
          </p:nvPr>
        </p:nvSpPr>
        <p:spPr>
          <a:xfrm>
            <a:off x="1230570" y="2019300"/>
            <a:ext cx="15826860" cy="7467600"/>
          </a:xfrm>
        </p:spPr>
        <p:txBody>
          <a:bodyPr>
            <a:noAutofit/>
          </a:bodyPr>
          <a:lstStyle/>
          <a:p>
            <a:pPr algn="l"/>
            <a:r>
              <a:rPr lang="en-US" sz="5400" dirty="0">
                <a:solidFill>
                  <a:srgbClr val="FFFF00"/>
                </a:solidFill>
              </a:rPr>
              <a:t>Obedience and Trust: </a:t>
            </a:r>
            <a:r>
              <a:rPr lang="en-US" sz="5400" dirty="0"/>
              <a:t>Tithing demonstrates obedience to God and trust in His provision.</a:t>
            </a:r>
            <a:br>
              <a:rPr lang="en-US" sz="5400" dirty="0"/>
            </a:br>
            <a:br>
              <a:rPr lang="en-US" sz="5400" dirty="0"/>
            </a:br>
            <a:r>
              <a:rPr lang="en-US" sz="5400" dirty="0">
                <a:solidFill>
                  <a:srgbClr val="FFFF00"/>
                </a:solidFill>
              </a:rPr>
              <a:t>Supporting Ministry and Outreach:</a:t>
            </a:r>
            <a:r>
              <a:rPr lang="en-US" sz="5400" dirty="0"/>
              <a:t> Tithing enables churches to sustain their ministries and outreach programs.</a:t>
            </a:r>
            <a:br>
              <a:rPr lang="en-US" sz="5400" dirty="0"/>
            </a:br>
            <a:br>
              <a:rPr lang="en-US" sz="5400" dirty="0"/>
            </a:br>
            <a:r>
              <a:rPr lang="en-US" sz="5400" dirty="0">
                <a:solidFill>
                  <a:srgbClr val="FFFF00"/>
                </a:solidFill>
              </a:rPr>
              <a:t>Blessings and Gratitude: </a:t>
            </a:r>
            <a:r>
              <a:rPr lang="en-US" sz="5400" dirty="0"/>
              <a:t>Tithing expresses gratitude to God for His blessings and provision.</a:t>
            </a:r>
          </a:p>
        </p:txBody>
      </p:sp>
      <p:sp>
        <p:nvSpPr>
          <p:cNvPr id="4" name="TextBox 3">
            <a:extLst>
              <a:ext uri="{FF2B5EF4-FFF2-40B4-BE49-F238E27FC236}">
                <a16:creationId xmlns:a16="http://schemas.microsoft.com/office/drawing/2014/main" id="{9E2ADAE4-A196-29EE-2A55-5A2B39733A9A}"/>
              </a:ext>
            </a:extLst>
          </p:cNvPr>
          <p:cNvSpPr txBox="1"/>
          <p:nvPr/>
        </p:nvSpPr>
        <p:spPr>
          <a:xfrm>
            <a:off x="914400" y="936394"/>
            <a:ext cx="9144000" cy="830997"/>
          </a:xfrm>
          <a:prstGeom prst="rect">
            <a:avLst/>
          </a:prstGeom>
          <a:noFill/>
        </p:spPr>
        <p:txBody>
          <a:bodyPr wrap="square">
            <a:spAutoFit/>
          </a:bodyPr>
          <a:lstStyle/>
          <a:p>
            <a:r>
              <a:rPr lang="en-US" sz="4800" b="1" i="1" dirty="0">
                <a:solidFill>
                  <a:srgbClr val="FFFF00"/>
                </a:solidFill>
              </a:rPr>
              <a:t>The Significance of Tithing</a:t>
            </a:r>
          </a:p>
        </p:txBody>
      </p:sp>
    </p:spTree>
    <p:extLst>
      <p:ext uri="{BB962C8B-B14F-4D97-AF65-F5344CB8AC3E}">
        <p14:creationId xmlns:p14="http://schemas.microsoft.com/office/powerpoint/2010/main" val="1862672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41D3-72F7-E946-80D8-E70029182343}"/>
              </a:ext>
            </a:extLst>
          </p:cNvPr>
          <p:cNvSpPr>
            <a:spLocks noGrp="1"/>
          </p:cNvSpPr>
          <p:nvPr>
            <p:ph type="title"/>
          </p:nvPr>
        </p:nvSpPr>
        <p:spPr/>
        <p:txBody>
          <a:bodyPr/>
          <a:lstStyle/>
          <a:p>
            <a:r>
              <a:rPr lang="en-US" dirty="0"/>
              <a:t>The Tithe</a:t>
            </a:r>
          </a:p>
        </p:txBody>
      </p:sp>
      <p:sp>
        <p:nvSpPr>
          <p:cNvPr id="3" name="Text Placeholder 2">
            <a:extLst>
              <a:ext uri="{FF2B5EF4-FFF2-40B4-BE49-F238E27FC236}">
                <a16:creationId xmlns:a16="http://schemas.microsoft.com/office/drawing/2014/main" id="{11B28003-71B7-5C4A-BD33-CDAC4DABF223}"/>
              </a:ext>
            </a:extLst>
          </p:cNvPr>
          <p:cNvSpPr>
            <a:spLocks noGrp="1"/>
          </p:cNvSpPr>
          <p:nvPr>
            <p:ph type="body" sz="quarter" idx="10"/>
          </p:nvPr>
        </p:nvSpPr>
        <p:spPr>
          <a:xfrm>
            <a:off x="1676399" y="2857499"/>
            <a:ext cx="16002001" cy="6929867"/>
          </a:xfrm>
        </p:spPr>
        <p:txBody>
          <a:bodyPr/>
          <a:lstStyle/>
          <a:p>
            <a:pPr marL="0" indent="0">
              <a:buNone/>
            </a:pPr>
            <a:r>
              <a:rPr lang="en-US" sz="9600" b="1" dirty="0"/>
              <a:t>#10 = </a:t>
            </a:r>
            <a:br>
              <a:rPr lang="en-US" dirty="0"/>
            </a:br>
            <a:r>
              <a:rPr lang="en-US" sz="8000" dirty="0"/>
              <a:t>Fullness, maturity, completeness</a:t>
            </a:r>
            <a:endParaRPr lang="en-US" dirty="0"/>
          </a:p>
        </p:txBody>
      </p:sp>
    </p:spTree>
    <p:extLst>
      <p:ext uri="{BB962C8B-B14F-4D97-AF65-F5344CB8AC3E}">
        <p14:creationId xmlns:p14="http://schemas.microsoft.com/office/powerpoint/2010/main" val="536246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7DDBA-1A7F-A540-B2AB-D37FF07AE168}"/>
              </a:ext>
            </a:extLst>
          </p:cNvPr>
          <p:cNvSpPr>
            <a:spLocks noGrp="1"/>
          </p:cNvSpPr>
          <p:nvPr>
            <p:ph type="body" sz="quarter" idx="10"/>
          </p:nvPr>
        </p:nvSpPr>
        <p:spPr/>
        <p:txBody>
          <a:bodyPr/>
          <a:lstStyle/>
          <a:p>
            <a:r>
              <a:rPr lang="en-US" dirty="0"/>
              <a:t>Now then, if you will indeed obey My voice and keep My covenant, then you shall be My own possession among all the peoples, for all the earth is Mine;</a:t>
            </a:r>
          </a:p>
        </p:txBody>
      </p:sp>
      <p:sp>
        <p:nvSpPr>
          <p:cNvPr id="3" name="Text Placeholder 2">
            <a:extLst>
              <a:ext uri="{FF2B5EF4-FFF2-40B4-BE49-F238E27FC236}">
                <a16:creationId xmlns:a16="http://schemas.microsoft.com/office/drawing/2014/main" id="{6862005F-F455-B640-8ACB-EFF14E770151}"/>
              </a:ext>
            </a:extLst>
          </p:cNvPr>
          <p:cNvSpPr>
            <a:spLocks noGrp="1"/>
          </p:cNvSpPr>
          <p:nvPr>
            <p:ph type="body" sz="quarter" idx="11"/>
          </p:nvPr>
        </p:nvSpPr>
        <p:spPr/>
        <p:txBody>
          <a:bodyPr/>
          <a:lstStyle/>
          <a:p>
            <a:r>
              <a:rPr lang="en-US" dirty="0"/>
              <a:t>- Exodus 19:5</a:t>
            </a:r>
          </a:p>
        </p:txBody>
      </p:sp>
    </p:spTree>
    <p:extLst>
      <p:ext uri="{BB962C8B-B14F-4D97-AF65-F5344CB8AC3E}">
        <p14:creationId xmlns:p14="http://schemas.microsoft.com/office/powerpoint/2010/main" val="387476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7C74F5-F012-4F42-A609-4E7A9CE3BE92}"/>
              </a:ext>
            </a:extLst>
          </p:cNvPr>
          <p:cNvSpPr>
            <a:spLocks noGrp="1"/>
          </p:cNvSpPr>
          <p:nvPr>
            <p:ph type="body" sz="quarter" idx="10"/>
          </p:nvPr>
        </p:nvSpPr>
        <p:spPr/>
        <p:txBody>
          <a:bodyPr/>
          <a:lstStyle/>
          <a:p>
            <a:r>
              <a:rPr lang="en-US"/>
              <a:t>Therefore I urge you, brethren, by the mercies of God, to present your bodies a living and holy sacrifice, acceptable to God, which is your spiritual service of worship.</a:t>
            </a:r>
          </a:p>
        </p:txBody>
      </p:sp>
      <p:sp>
        <p:nvSpPr>
          <p:cNvPr id="3" name="Text Placeholder 2">
            <a:extLst>
              <a:ext uri="{FF2B5EF4-FFF2-40B4-BE49-F238E27FC236}">
                <a16:creationId xmlns:a16="http://schemas.microsoft.com/office/drawing/2014/main" id="{8D7C216B-4A02-7346-9C79-BD3845111E3B}"/>
              </a:ext>
            </a:extLst>
          </p:cNvPr>
          <p:cNvSpPr>
            <a:spLocks noGrp="1"/>
          </p:cNvSpPr>
          <p:nvPr>
            <p:ph type="body" sz="quarter" idx="11"/>
          </p:nvPr>
        </p:nvSpPr>
        <p:spPr/>
        <p:txBody>
          <a:bodyPr/>
          <a:lstStyle/>
          <a:p>
            <a:r>
              <a:rPr lang="en-US" dirty="0"/>
              <a:t>- Romans 12:1</a:t>
            </a:r>
          </a:p>
        </p:txBody>
      </p:sp>
    </p:spTree>
    <p:extLst>
      <p:ext uri="{BB962C8B-B14F-4D97-AF65-F5344CB8AC3E}">
        <p14:creationId xmlns:p14="http://schemas.microsoft.com/office/powerpoint/2010/main" val="3313187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954F-8AAD-F54F-9F1E-6BFA9F785B1D}"/>
              </a:ext>
            </a:extLst>
          </p:cNvPr>
          <p:cNvSpPr>
            <a:spLocks noGrp="1"/>
          </p:cNvSpPr>
          <p:nvPr>
            <p:ph type="title"/>
          </p:nvPr>
        </p:nvSpPr>
        <p:spPr/>
        <p:txBody>
          <a:bodyPr>
            <a:normAutofit/>
          </a:bodyPr>
          <a:lstStyle/>
          <a:p>
            <a:r>
              <a:rPr lang="en-US" sz="9600" dirty="0"/>
              <a:t>The first 10% sanctified</a:t>
            </a:r>
            <a:br>
              <a:rPr lang="en-US" sz="9600" dirty="0"/>
            </a:br>
            <a:r>
              <a:rPr lang="en-US" sz="9600" dirty="0"/>
              <a:t>the remaining 90%.</a:t>
            </a:r>
          </a:p>
        </p:txBody>
      </p:sp>
    </p:spTree>
    <p:extLst>
      <p:ext uri="{BB962C8B-B14F-4D97-AF65-F5344CB8AC3E}">
        <p14:creationId xmlns:p14="http://schemas.microsoft.com/office/powerpoint/2010/main" val="99531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A7F6-7B91-3B47-994E-4FF3664C1A45}"/>
              </a:ext>
            </a:extLst>
          </p:cNvPr>
          <p:cNvSpPr>
            <a:spLocks noGrp="1"/>
          </p:cNvSpPr>
          <p:nvPr>
            <p:ph type="title"/>
          </p:nvPr>
        </p:nvSpPr>
        <p:spPr/>
        <p:txBody>
          <a:bodyPr/>
          <a:lstStyle/>
          <a:p>
            <a:r>
              <a:rPr lang="en-US" dirty="0"/>
              <a:t>Tithing and the New Testament</a:t>
            </a:r>
          </a:p>
        </p:txBody>
      </p:sp>
      <p:sp>
        <p:nvSpPr>
          <p:cNvPr id="3" name="Text Placeholder 2">
            <a:extLst>
              <a:ext uri="{FF2B5EF4-FFF2-40B4-BE49-F238E27FC236}">
                <a16:creationId xmlns:a16="http://schemas.microsoft.com/office/drawing/2014/main" id="{13A1B09C-A0CA-F840-B8CD-31A430DCCF27}"/>
              </a:ext>
            </a:extLst>
          </p:cNvPr>
          <p:cNvSpPr>
            <a:spLocks noGrp="1"/>
          </p:cNvSpPr>
          <p:nvPr>
            <p:ph type="body" sz="quarter" idx="10"/>
          </p:nvPr>
        </p:nvSpPr>
        <p:spPr/>
        <p:txBody>
          <a:bodyPr>
            <a:normAutofit/>
          </a:bodyPr>
          <a:lstStyle/>
          <a:p>
            <a:r>
              <a:rPr lang="en-US" sz="8000" b="1" dirty="0"/>
              <a:t>Not a New Testament Concept</a:t>
            </a:r>
          </a:p>
        </p:txBody>
      </p:sp>
      <p:pic>
        <p:nvPicPr>
          <p:cNvPr id="4" name="Picture 3">
            <a:extLst>
              <a:ext uri="{FF2B5EF4-FFF2-40B4-BE49-F238E27FC236}">
                <a16:creationId xmlns:a16="http://schemas.microsoft.com/office/drawing/2014/main" id="{B0425197-3807-0F0D-1B7A-49F383B301D2}"/>
              </a:ext>
            </a:extLst>
          </p:cNvPr>
          <p:cNvPicPr>
            <a:picLocks noChangeAspect="1"/>
          </p:cNvPicPr>
          <p:nvPr/>
        </p:nvPicPr>
        <p:blipFill>
          <a:blip r:embed="rId2"/>
          <a:stretch>
            <a:fillRect/>
          </a:stretch>
        </p:blipFill>
        <p:spPr>
          <a:xfrm>
            <a:off x="5486400" y="4361428"/>
            <a:ext cx="7315200" cy="5486400"/>
          </a:xfrm>
          <a:prstGeom prst="rect">
            <a:avLst/>
          </a:prstGeom>
          <a:ln>
            <a:noFill/>
          </a:ln>
          <a:effectLst>
            <a:softEdge rad="112500"/>
          </a:effectLst>
        </p:spPr>
      </p:pic>
    </p:spTree>
    <p:extLst>
      <p:ext uri="{BB962C8B-B14F-4D97-AF65-F5344CB8AC3E}">
        <p14:creationId xmlns:p14="http://schemas.microsoft.com/office/powerpoint/2010/main" val="2619154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A7F6-7B91-3B47-994E-4FF3664C1A45}"/>
              </a:ext>
            </a:extLst>
          </p:cNvPr>
          <p:cNvSpPr>
            <a:spLocks noGrp="1"/>
          </p:cNvSpPr>
          <p:nvPr>
            <p:ph type="title"/>
          </p:nvPr>
        </p:nvSpPr>
        <p:spPr/>
        <p:txBody>
          <a:bodyPr/>
          <a:lstStyle/>
          <a:p>
            <a:r>
              <a:rPr lang="en-US" dirty="0"/>
              <a:t>Tithing and the New Testament</a:t>
            </a:r>
          </a:p>
        </p:txBody>
      </p:sp>
      <p:sp>
        <p:nvSpPr>
          <p:cNvPr id="3" name="Text Placeholder 2">
            <a:extLst>
              <a:ext uri="{FF2B5EF4-FFF2-40B4-BE49-F238E27FC236}">
                <a16:creationId xmlns:a16="http://schemas.microsoft.com/office/drawing/2014/main" id="{13A1B09C-A0CA-F840-B8CD-31A430DCCF27}"/>
              </a:ext>
            </a:extLst>
          </p:cNvPr>
          <p:cNvSpPr>
            <a:spLocks noGrp="1"/>
          </p:cNvSpPr>
          <p:nvPr>
            <p:ph type="body" sz="quarter" idx="10"/>
          </p:nvPr>
        </p:nvSpPr>
        <p:spPr/>
        <p:txBody>
          <a:bodyPr>
            <a:normAutofit/>
          </a:bodyPr>
          <a:lstStyle/>
          <a:p>
            <a:r>
              <a:rPr lang="en-US" sz="5400" dirty="0"/>
              <a:t>Not a New Testament Concept</a:t>
            </a:r>
          </a:p>
          <a:p>
            <a:r>
              <a:rPr lang="en-US" sz="8800" b="1" dirty="0"/>
              <a:t>Pledging = </a:t>
            </a:r>
            <a:br>
              <a:rPr lang="en-US" sz="8800" b="1" dirty="0"/>
            </a:br>
            <a:r>
              <a:rPr lang="en-US" sz="8800" b="1" dirty="0"/>
              <a:t>Personal Commitment</a:t>
            </a:r>
          </a:p>
        </p:txBody>
      </p:sp>
    </p:spTree>
    <p:extLst>
      <p:ext uri="{BB962C8B-B14F-4D97-AF65-F5344CB8AC3E}">
        <p14:creationId xmlns:p14="http://schemas.microsoft.com/office/powerpoint/2010/main" val="2291263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B578-5562-24E2-E547-0249825A8B65}"/>
              </a:ext>
            </a:extLst>
          </p:cNvPr>
          <p:cNvSpPr>
            <a:spLocks noGrp="1"/>
          </p:cNvSpPr>
          <p:nvPr>
            <p:ph type="title"/>
          </p:nvPr>
        </p:nvSpPr>
        <p:spPr>
          <a:xfrm>
            <a:off x="381000" y="1047750"/>
            <a:ext cx="17526000" cy="1933518"/>
          </a:xfrm>
        </p:spPr>
        <p:txBody>
          <a:bodyPr>
            <a:normAutofit/>
          </a:bodyPr>
          <a:lstStyle/>
          <a:p>
            <a:r>
              <a:rPr lang="en-US" sz="6600" dirty="0"/>
              <a:t>Key Principles of Giving in the New Testament</a:t>
            </a:r>
          </a:p>
        </p:txBody>
      </p:sp>
      <p:pic>
        <p:nvPicPr>
          <p:cNvPr id="3" name="Picture 2">
            <a:extLst>
              <a:ext uri="{FF2B5EF4-FFF2-40B4-BE49-F238E27FC236}">
                <a16:creationId xmlns:a16="http://schemas.microsoft.com/office/drawing/2014/main" id="{AB817B9E-DB41-3BEF-98B2-889E1BCC1BDF}"/>
              </a:ext>
            </a:extLst>
          </p:cNvPr>
          <p:cNvPicPr>
            <a:picLocks noChangeAspect="1"/>
          </p:cNvPicPr>
          <p:nvPr/>
        </p:nvPicPr>
        <p:blipFill>
          <a:blip r:embed="rId3"/>
          <a:stretch>
            <a:fillRect/>
          </a:stretch>
        </p:blipFill>
        <p:spPr>
          <a:xfrm>
            <a:off x="990600" y="2781300"/>
            <a:ext cx="16230600" cy="6457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3147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6F85-E51B-4544-97D7-113CBB115972}"/>
              </a:ext>
            </a:extLst>
          </p:cNvPr>
          <p:cNvSpPr>
            <a:spLocks noGrp="1"/>
          </p:cNvSpPr>
          <p:nvPr>
            <p:ph type="body" sz="quarter" idx="10"/>
          </p:nvPr>
        </p:nvSpPr>
        <p:spPr/>
        <p:txBody>
          <a:bodyPr/>
          <a:lstStyle/>
          <a:p>
            <a:r>
              <a:rPr lang="en-US" sz="6600" b="1" dirty="0"/>
              <a:t>New Testament Teaching on Giving</a:t>
            </a:r>
          </a:p>
          <a:p>
            <a:endParaRPr lang="en-US" dirty="0"/>
          </a:p>
          <a:p>
            <a:r>
              <a:rPr lang="en-US" dirty="0"/>
              <a:t>On the first day of every week each one of you is to put aside and save, as he may prosper, so that no collections be made when I come.</a:t>
            </a:r>
          </a:p>
        </p:txBody>
      </p:sp>
      <p:sp>
        <p:nvSpPr>
          <p:cNvPr id="3" name="Text Placeholder 2">
            <a:extLst>
              <a:ext uri="{FF2B5EF4-FFF2-40B4-BE49-F238E27FC236}">
                <a16:creationId xmlns:a16="http://schemas.microsoft.com/office/drawing/2014/main" id="{B64EC367-FD43-E942-904D-1F1F65C5B975}"/>
              </a:ext>
            </a:extLst>
          </p:cNvPr>
          <p:cNvSpPr>
            <a:spLocks noGrp="1"/>
          </p:cNvSpPr>
          <p:nvPr>
            <p:ph type="body" sz="quarter" idx="11"/>
          </p:nvPr>
        </p:nvSpPr>
        <p:spPr/>
        <p:txBody>
          <a:bodyPr/>
          <a:lstStyle/>
          <a:p>
            <a:r>
              <a:rPr lang="en-US" dirty="0"/>
              <a:t>- I Corinthians 16:2</a:t>
            </a:r>
          </a:p>
        </p:txBody>
      </p:sp>
      <p:sp>
        <p:nvSpPr>
          <p:cNvPr id="4" name="Rectangle 3">
            <a:extLst>
              <a:ext uri="{FF2B5EF4-FFF2-40B4-BE49-F238E27FC236}">
                <a16:creationId xmlns:a16="http://schemas.microsoft.com/office/drawing/2014/main" id="{3E27C9BB-DADE-BE40-81F3-F1E48D35CE2F}"/>
              </a:ext>
            </a:extLst>
          </p:cNvPr>
          <p:cNvSpPr/>
          <p:nvPr/>
        </p:nvSpPr>
        <p:spPr>
          <a:xfrm>
            <a:off x="1066800" y="3162300"/>
            <a:ext cx="1219200" cy="1524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56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12F5-83C2-539F-3E0F-ECC118554776}"/>
              </a:ext>
            </a:extLst>
          </p:cNvPr>
          <p:cNvSpPr>
            <a:spLocks noGrp="1"/>
          </p:cNvSpPr>
          <p:nvPr>
            <p:ph type="title"/>
          </p:nvPr>
        </p:nvSpPr>
        <p:spPr/>
        <p:txBody>
          <a:bodyPr/>
          <a:lstStyle/>
          <a:p>
            <a:r>
              <a:rPr lang="en-US" dirty="0"/>
              <a:t>Mandatory Nature of Giving: </a:t>
            </a:r>
          </a:p>
        </p:txBody>
      </p:sp>
    </p:spTree>
    <p:extLst>
      <p:ext uri="{BB962C8B-B14F-4D97-AF65-F5344CB8AC3E}">
        <p14:creationId xmlns:p14="http://schemas.microsoft.com/office/powerpoint/2010/main" val="3919352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32B68-3902-BED4-48CE-BE5C809FF998}"/>
              </a:ext>
            </a:extLst>
          </p:cNvPr>
          <p:cNvSpPr>
            <a:spLocks noGrp="1"/>
          </p:cNvSpPr>
          <p:nvPr>
            <p:ph type="body" sz="quarter" idx="10"/>
          </p:nvPr>
        </p:nvSpPr>
        <p:spPr/>
        <p:txBody>
          <a:bodyPr/>
          <a:lstStyle/>
          <a:p>
            <a:r>
              <a:rPr lang="en-US" dirty="0"/>
              <a:t>2  Therefore when thou </a:t>
            </a:r>
            <a:r>
              <a:rPr lang="en-US" dirty="0" err="1"/>
              <a:t>doest</a:t>
            </a:r>
            <a:r>
              <a:rPr lang="en-US" dirty="0"/>
              <a:t> thine alms, do not sound a trumpet before thee, as the hypocrites do in the synagogues and in the streets, that they may have glory of men. Verily I say unto you, They have their reward. </a:t>
            </a:r>
          </a:p>
        </p:txBody>
      </p:sp>
      <p:sp>
        <p:nvSpPr>
          <p:cNvPr id="3" name="Text Placeholder 2">
            <a:extLst>
              <a:ext uri="{FF2B5EF4-FFF2-40B4-BE49-F238E27FC236}">
                <a16:creationId xmlns:a16="http://schemas.microsoft.com/office/drawing/2014/main" id="{65BE7E16-1837-D315-F726-497BF87CA8D8}"/>
              </a:ext>
            </a:extLst>
          </p:cNvPr>
          <p:cNvSpPr>
            <a:spLocks noGrp="1"/>
          </p:cNvSpPr>
          <p:nvPr>
            <p:ph type="body" sz="quarter" idx="11"/>
          </p:nvPr>
        </p:nvSpPr>
        <p:spPr/>
        <p:txBody>
          <a:bodyPr/>
          <a:lstStyle/>
          <a:p>
            <a:r>
              <a:rPr lang="en-US" dirty="0"/>
              <a:t>Matthew 6:2 (KJV) </a:t>
            </a:r>
          </a:p>
          <a:p>
            <a:endParaRPr lang="en-US" dirty="0"/>
          </a:p>
        </p:txBody>
      </p:sp>
    </p:spTree>
    <p:extLst>
      <p:ext uri="{BB962C8B-B14F-4D97-AF65-F5344CB8AC3E}">
        <p14:creationId xmlns:p14="http://schemas.microsoft.com/office/powerpoint/2010/main" val="3893613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A5BB-E101-1927-B43D-1CD06941E208}"/>
              </a:ext>
            </a:extLst>
          </p:cNvPr>
          <p:cNvSpPr>
            <a:spLocks noGrp="1"/>
          </p:cNvSpPr>
          <p:nvPr>
            <p:ph type="title"/>
          </p:nvPr>
        </p:nvSpPr>
        <p:spPr/>
        <p:txBody>
          <a:bodyPr/>
          <a:lstStyle/>
          <a:p>
            <a:r>
              <a:rPr lang="en-US" dirty="0"/>
              <a:t>Right Motives: </a:t>
            </a:r>
          </a:p>
        </p:txBody>
      </p:sp>
    </p:spTree>
    <p:extLst>
      <p:ext uri="{BB962C8B-B14F-4D97-AF65-F5344CB8AC3E}">
        <p14:creationId xmlns:p14="http://schemas.microsoft.com/office/powerpoint/2010/main" val="3436572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5D8E0-552E-5B0C-2A4B-0EE128A4BC53}"/>
              </a:ext>
            </a:extLst>
          </p:cNvPr>
          <p:cNvSpPr>
            <a:spLocks noGrp="1"/>
          </p:cNvSpPr>
          <p:nvPr>
            <p:ph type="body" sz="quarter" idx="10"/>
          </p:nvPr>
        </p:nvSpPr>
        <p:spPr/>
        <p:txBody>
          <a:bodyPr/>
          <a:lstStyle/>
          <a:p>
            <a:r>
              <a:rPr lang="en-US" dirty="0"/>
              <a:t>1  Take heed that ye do not your alms before men, to be seen of them: otherwise ye have no reward of your Father which is in heaven. </a:t>
            </a:r>
          </a:p>
        </p:txBody>
      </p:sp>
      <p:sp>
        <p:nvSpPr>
          <p:cNvPr id="3" name="Text Placeholder 2">
            <a:extLst>
              <a:ext uri="{FF2B5EF4-FFF2-40B4-BE49-F238E27FC236}">
                <a16:creationId xmlns:a16="http://schemas.microsoft.com/office/drawing/2014/main" id="{4F103456-4EFC-78CF-E14D-A7051B6F11ED}"/>
              </a:ext>
            </a:extLst>
          </p:cNvPr>
          <p:cNvSpPr>
            <a:spLocks noGrp="1"/>
          </p:cNvSpPr>
          <p:nvPr>
            <p:ph type="body" sz="quarter" idx="11"/>
          </p:nvPr>
        </p:nvSpPr>
        <p:spPr/>
        <p:txBody>
          <a:bodyPr/>
          <a:lstStyle/>
          <a:p>
            <a:r>
              <a:rPr lang="en-US" dirty="0"/>
              <a:t>Matthew 6:1 (KJV) </a:t>
            </a:r>
          </a:p>
          <a:p>
            <a:endParaRPr lang="en-US" dirty="0"/>
          </a:p>
        </p:txBody>
      </p:sp>
    </p:spTree>
    <p:extLst>
      <p:ext uri="{BB962C8B-B14F-4D97-AF65-F5344CB8AC3E}">
        <p14:creationId xmlns:p14="http://schemas.microsoft.com/office/powerpoint/2010/main" val="2054033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DCEF-A25A-C7B5-F7F5-081FC69DF382}"/>
              </a:ext>
            </a:extLst>
          </p:cNvPr>
          <p:cNvSpPr>
            <a:spLocks noGrp="1"/>
          </p:cNvSpPr>
          <p:nvPr>
            <p:ph type="title"/>
          </p:nvPr>
        </p:nvSpPr>
        <p:spPr/>
        <p:txBody>
          <a:bodyPr/>
          <a:lstStyle/>
          <a:p>
            <a:r>
              <a:rPr lang="en-US" dirty="0"/>
              <a:t>Charitable Giving: </a:t>
            </a:r>
          </a:p>
        </p:txBody>
      </p:sp>
    </p:spTree>
    <p:extLst>
      <p:ext uri="{BB962C8B-B14F-4D97-AF65-F5344CB8AC3E}">
        <p14:creationId xmlns:p14="http://schemas.microsoft.com/office/powerpoint/2010/main" val="427298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F1DEA-2316-C656-9717-58A29D46469B}"/>
              </a:ext>
            </a:extLst>
          </p:cNvPr>
          <p:cNvSpPr>
            <a:spLocks noGrp="1"/>
          </p:cNvSpPr>
          <p:nvPr>
            <p:ph type="body" sz="quarter" idx="10"/>
          </p:nvPr>
        </p:nvSpPr>
        <p:spPr/>
        <p:txBody>
          <a:bodyPr/>
          <a:lstStyle/>
          <a:p>
            <a:r>
              <a:rPr lang="en-US" dirty="0"/>
              <a:t>11  Not slothful in business; fervent in spirit; serving the Lord; </a:t>
            </a:r>
          </a:p>
        </p:txBody>
      </p:sp>
      <p:sp>
        <p:nvSpPr>
          <p:cNvPr id="3" name="Text Placeholder 2">
            <a:extLst>
              <a:ext uri="{FF2B5EF4-FFF2-40B4-BE49-F238E27FC236}">
                <a16:creationId xmlns:a16="http://schemas.microsoft.com/office/drawing/2014/main" id="{2DA974BA-F346-D182-CDA5-1F932577F1AF}"/>
              </a:ext>
            </a:extLst>
          </p:cNvPr>
          <p:cNvSpPr>
            <a:spLocks noGrp="1"/>
          </p:cNvSpPr>
          <p:nvPr>
            <p:ph type="body" sz="quarter" idx="11"/>
          </p:nvPr>
        </p:nvSpPr>
        <p:spPr/>
        <p:txBody>
          <a:bodyPr/>
          <a:lstStyle/>
          <a:p>
            <a:r>
              <a:rPr lang="en-US" dirty="0"/>
              <a:t>Romans 12:11 (KJV) </a:t>
            </a:r>
          </a:p>
          <a:p>
            <a:endParaRPr lang="en-US" dirty="0"/>
          </a:p>
        </p:txBody>
      </p:sp>
    </p:spTree>
    <p:extLst>
      <p:ext uri="{BB962C8B-B14F-4D97-AF65-F5344CB8AC3E}">
        <p14:creationId xmlns:p14="http://schemas.microsoft.com/office/powerpoint/2010/main" val="2550988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08F0A-F5EF-4DE9-5B26-804ED1EDAD67}"/>
              </a:ext>
            </a:extLst>
          </p:cNvPr>
          <p:cNvSpPr>
            <a:spLocks noGrp="1"/>
          </p:cNvSpPr>
          <p:nvPr>
            <p:ph type="body" sz="quarter" idx="10"/>
          </p:nvPr>
        </p:nvSpPr>
        <p:spPr/>
        <p:txBody>
          <a:bodyPr/>
          <a:lstStyle/>
          <a:p>
            <a:r>
              <a:rPr lang="en-US" dirty="0"/>
              <a:t>7  Every man according as he </a:t>
            </a:r>
            <a:r>
              <a:rPr lang="en-US" dirty="0" err="1"/>
              <a:t>purposeth</a:t>
            </a:r>
            <a:r>
              <a:rPr lang="en-US" dirty="0"/>
              <a:t> in his heart, so let him give; not grudgingly, or of necessity: for God loveth a cheerful giver. </a:t>
            </a:r>
          </a:p>
        </p:txBody>
      </p:sp>
      <p:sp>
        <p:nvSpPr>
          <p:cNvPr id="3" name="Text Placeholder 2">
            <a:extLst>
              <a:ext uri="{FF2B5EF4-FFF2-40B4-BE49-F238E27FC236}">
                <a16:creationId xmlns:a16="http://schemas.microsoft.com/office/drawing/2014/main" id="{4181AC07-4736-61D8-A117-3D3CD52C728D}"/>
              </a:ext>
            </a:extLst>
          </p:cNvPr>
          <p:cNvSpPr>
            <a:spLocks noGrp="1"/>
          </p:cNvSpPr>
          <p:nvPr>
            <p:ph type="body" sz="quarter" idx="11"/>
          </p:nvPr>
        </p:nvSpPr>
        <p:spPr/>
        <p:txBody>
          <a:bodyPr/>
          <a:lstStyle/>
          <a:p>
            <a:r>
              <a:rPr lang="en-US" dirty="0"/>
              <a:t>2 Corinthians 9:7 (KJV) </a:t>
            </a:r>
          </a:p>
          <a:p>
            <a:endParaRPr lang="en-US" dirty="0"/>
          </a:p>
        </p:txBody>
      </p:sp>
    </p:spTree>
    <p:extLst>
      <p:ext uri="{BB962C8B-B14F-4D97-AF65-F5344CB8AC3E}">
        <p14:creationId xmlns:p14="http://schemas.microsoft.com/office/powerpoint/2010/main" val="435880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9D39-AD52-93C6-F130-BB641D5B838E}"/>
              </a:ext>
            </a:extLst>
          </p:cNvPr>
          <p:cNvSpPr>
            <a:spLocks noGrp="1"/>
          </p:cNvSpPr>
          <p:nvPr>
            <p:ph type="title"/>
          </p:nvPr>
        </p:nvSpPr>
        <p:spPr/>
        <p:txBody>
          <a:bodyPr/>
          <a:lstStyle/>
          <a:p>
            <a:r>
              <a:rPr lang="en-US" dirty="0"/>
              <a:t>Regular and Systematic Giving: </a:t>
            </a:r>
          </a:p>
        </p:txBody>
      </p:sp>
    </p:spTree>
    <p:extLst>
      <p:ext uri="{BB962C8B-B14F-4D97-AF65-F5344CB8AC3E}">
        <p14:creationId xmlns:p14="http://schemas.microsoft.com/office/powerpoint/2010/main" val="3340532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A9EE6-EECC-4DA9-E207-144E58CEE15E}"/>
              </a:ext>
            </a:extLst>
          </p:cNvPr>
          <p:cNvSpPr>
            <a:spLocks noGrp="1"/>
          </p:cNvSpPr>
          <p:nvPr>
            <p:ph type="body" sz="quarter" idx="10"/>
          </p:nvPr>
        </p:nvSpPr>
        <p:spPr/>
        <p:txBody>
          <a:bodyPr>
            <a:normAutofit/>
          </a:bodyPr>
          <a:lstStyle/>
          <a:p>
            <a:r>
              <a:rPr lang="en-US" dirty="0"/>
              <a:t>1  Now concerning the collection for the saints, as I have given order to the churches of Galatia, even so do ye. </a:t>
            </a:r>
          </a:p>
          <a:p>
            <a:r>
              <a:rPr lang="en-US" dirty="0"/>
              <a:t>2  Upon the first day of the week let every one of you lay by him in store, as God hath prospered him, that there be no gatherings when I come. </a:t>
            </a:r>
          </a:p>
        </p:txBody>
      </p:sp>
      <p:sp>
        <p:nvSpPr>
          <p:cNvPr id="3" name="Text Placeholder 2">
            <a:extLst>
              <a:ext uri="{FF2B5EF4-FFF2-40B4-BE49-F238E27FC236}">
                <a16:creationId xmlns:a16="http://schemas.microsoft.com/office/drawing/2014/main" id="{18467F3D-B543-B93C-FA93-CD86CC40EE00}"/>
              </a:ext>
            </a:extLst>
          </p:cNvPr>
          <p:cNvSpPr>
            <a:spLocks noGrp="1"/>
          </p:cNvSpPr>
          <p:nvPr>
            <p:ph type="body" sz="quarter" idx="11"/>
          </p:nvPr>
        </p:nvSpPr>
        <p:spPr/>
        <p:txBody>
          <a:bodyPr>
            <a:normAutofit fontScale="92500"/>
          </a:bodyPr>
          <a:lstStyle/>
          <a:p>
            <a:r>
              <a:rPr lang="en-US" dirty="0"/>
              <a:t>1 Corinthians 16:1-2 (KJV) </a:t>
            </a:r>
          </a:p>
          <a:p>
            <a:endParaRPr lang="en-US" dirty="0"/>
          </a:p>
        </p:txBody>
      </p:sp>
    </p:spTree>
    <p:extLst>
      <p:ext uri="{BB962C8B-B14F-4D97-AF65-F5344CB8AC3E}">
        <p14:creationId xmlns:p14="http://schemas.microsoft.com/office/powerpoint/2010/main" val="3552702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E391-E826-621B-C9CF-45F97F1E176C}"/>
              </a:ext>
            </a:extLst>
          </p:cNvPr>
          <p:cNvSpPr>
            <a:spLocks noGrp="1"/>
          </p:cNvSpPr>
          <p:nvPr>
            <p:ph type="title"/>
          </p:nvPr>
        </p:nvSpPr>
        <p:spPr/>
        <p:txBody>
          <a:bodyPr/>
          <a:lstStyle/>
          <a:p>
            <a:r>
              <a:rPr lang="en-US" dirty="0"/>
              <a:t>Personal Responsibility: </a:t>
            </a:r>
          </a:p>
        </p:txBody>
      </p:sp>
    </p:spTree>
    <p:extLst>
      <p:ext uri="{BB962C8B-B14F-4D97-AF65-F5344CB8AC3E}">
        <p14:creationId xmlns:p14="http://schemas.microsoft.com/office/powerpoint/2010/main" val="2459949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383BF8-BDDC-785A-742D-BA23E97AA7D8}"/>
              </a:ext>
            </a:extLst>
          </p:cNvPr>
          <p:cNvSpPr>
            <a:spLocks noGrp="1"/>
          </p:cNvSpPr>
          <p:nvPr>
            <p:ph type="body" sz="quarter" idx="10"/>
          </p:nvPr>
        </p:nvSpPr>
        <p:spPr/>
        <p:txBody>
          <a:bodyPr/>
          <a:lstStyle/>
          <a:p>
            <a:r>
              <a:rPr lang="en-US" dirty="0"/>
              <a:t>if exhorting, in exhortation; giving, with generosity; leading, with diligence; showing mercy, with cheerfulness. </a:t>
            </a:r>
          </a:p>
        </p:txBody>
      </p:sp>
      <p:sp>
        <p:nvSpPr>
          <p:cNvPr id="3" name="Text Placeholder 2">
            <a:extLst>
              <a:ext uri="{FF2B5EF4-FFF2-40B4-BE49-F238E27FC236}">
                <a16:creationId xmlns:a16="http://schemas.microsoft.com/office/drawing/2014/main" id="{0A63908D-F6DE-8452-1CB9-EEF5EA0F0F6A}"/>
              </a:ext>
            </a:extLst>
          </p:cNvPr>
          <p:cNvSpPr>
            <a:spLocks noGrp="1"/>
          </p:cNvSpPr>
          <p:nvPr>
            <p:ph type="body" sz="quarter" idx="11"/>
          </p:nvPr>
        </p:nvSpPr>
        <p:spPr/>
        <p:txBody>
          <a:bodyPr/>
          <a:lstStyle/>
          <a:p>
            <a:r>
              <a:rPr lang="en-US" dirty="0"/>
              <a:t>Ro 12:8</a:t>
            </a:r>
          </a:p>
        </p:txBody>
      </p:sp>
    </p:spTree>
    <p:extLst>
      <p:ext uri="{BB962C8B-B14F-4D97-AF65-F5344CB8AC3E}">
        <p14:creationId xmlns:p14="http://schemas.microsoft.com/office/powerpoint/2010/main" val="215143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8E05-0511-BB59-E6FF-59846981FD5C}"/>
              </a:ext>
            </a:extLst>
          </p:cNvPr>
          <p:cNvSpPr>
            <a:spLocks noGrp="1"/>
          </p:cNvSpPr>
          <p:nvPr>
            <p:ph type="title"/>
          </p:nvPr>
        </p:nvSpPr>
        <p:spPr/>
        <p:txBody>
          <a:bodyPr/>
          <a:lstStyle/>
          <a:p>
            <a:r>
              <a:rPr lang="en-US" dirty="0"/>
              <a:t>Generosity and Sacrifice: </a:t>
            </a:r>
          </a:p>
        </p:txBody>
      </p:sp>
    </p:spTree>
    <p:extLst>
      <p:ext uri="{BB962C8B-B14F-4D97-AF65-F5344CB8AC3E}">
        <p14:creationId xmlns:p14="http://schemas.microsoft.com/office/powerpoint/2010/main" val="3189351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E37C61-5A24-B257-678A-66560452100C}"/>
              </a:ext>
            </a:extLst>
          </p:cNvPr>
          <p:cNvSpPr>
            <a:spLocks noGrp="1"/>
          </p:cNvSpPr>
          <p:nvPr>
            <p:ph type="body" sz="quarter" idx="10"/>
          </p:nvPr>
        </p:nvSpPr>
        <p:spPr/>
        <p:txBody>
          <a:bodyPr/>
          <a:lstStyle/>
          <a:p>
            <a:r>
              <a:rPr lang="en-US" dirty="0"/>
              <a:t>1  And he looked up, and saw the rich men casting their gifts into the treasury. </a:t>
            </a:r>
          </a:p>
          <a:p>
            <a:r>
              <a:rPr lang="en-US" dirty="0"/>
              <a:t>2  And he saw also a certain poor widow casting in thither two mites. </a:t>
            </a:r>
          </a:p>
        </p:txBody>
      </p:sp>
      <p:sp>
        <p:nvSpPr>
          <p:cNvPr id="3" name="Text Placeholder 2">
            <a:extLst>
              <a:ext uri="{FF2B5EF4-FFF2-40B4-BE49-F238E27FC236}">
                <a16:creationId xmlns:a16="http://schemas.microsoft.com/office/drawing/2014/main" id="{182F02D3-62F1-27F8-C6A0-CF5C9CA24497}"/>
              </a:ext>
            </a:extLst>
          </p:cNvPr>
          <p:cNvSpPr>
            <a:spLocks noGrp="1"/>
          </p:cNvSpPr>
          <p:nvPr>
            <p:ph type="body" sz="quarter" idx="11"/>
          </p:nvPr>
        </p:nvSpPr>
        <p:spPr/>
        <p:txBody>
          <a:bodyPr/>
          <a:lstStyle/>
          <a:p>
            <a:r>
              <a:rPr lang="en-US" dirty="0"/>
              <a:t>Luke 21:1-2 (KJV) </a:t>
            </a:r>
          </a:p>
          <a:p>
            <a:endParaRPr lang="en-US" dirty="0"/>
          </a:p>
        </p:txBody>
      </p:sp>
    </p:spTree>
    <p:extLst>
      <p:ext uri="{BB962C8B-B14F-4D97-AF65-F5344CB8AC3E}">
        <p14:creationId xmlns:p14="http://schemas.microsoft.com/office/powerpoint/2010/main" val="3143295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9FC24-0132-A605-8327-E41A07830581}"/>
              </a:ext>
            </a:extLst>
          </p:cNvPr>
          <p:cNvSpPr>
            <a:spLocks noGrp="1"/>
          </p:cNvSpPr>
          <p:nvPr>
            <p:ph type="body" sz="quarter" idx="10"/>
          </p:nvPr>
        </p:nvSpPr>
        <p:spPr/>
        <p:txBody>
          <a:bodyPr/>
          <a:lstStyle/>
          <a:p>
            <a:r>
              <a:rPr lang="en-US" dirty="0"/>
              <a:t>3  And he said, Of a truth I say unto you, that this poor widow hath cast in more than they all: </a:t>
            </a:r>
          </a:p>
        </p:txBody>
      </p:sp>
      <p:sp>
        <p:nvSpPr>
          <p:cNvPr id="3" name="Text Placeholder 2">
            <a:extLst>
              <a:ext uri="{FF2B5EF4-FFF2-40B4-BE49-F238E27FC236}">
                <a16:creationId xmlns:a16="http://schemas.microsoft.com/office/drawing/2014/main" id="{3A68597F-A8FF-0E2D-CC74-118F0E061776}"/>
              </a:ext>
            </a:extLst>
          </p:cNvPr>
          <p:cNvSpPr>
            <a:spLocks noGrp="1"/>
          </p:cNvSpPr>
          <p:nvPr>
            <p:ph type="body" sz="quarter" idx="11"/>
          </p:nvPr>
        </p:nvSpPr>
        <p:spPr/>
        <p:txBody>
          <a:bodyPr/>
          <a:lstStyle/>
          <a:p>
            <a:r>
              <a:rPr lang="en-US" dirty="0"/>
              <a:t>Luke 21:3 (KJV) </a:t>
            </a:r>
          </a:p>
          <a:p>
            <a:endParaRPr lang="en-US" dirty="0"/>
          </a:p>
        </p:txBody>
      </p:sp>
    </p:spTree>
    <p:extLst>
      <p:ext uri="{BB962C8B-B14F-4D97-AF65-F5344CB8AC3E}">
        <p14:creationId xmlns:p14="http://schemas.microsoft.com/office/powerpoint/2010/main" val="2013756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9F4D07-A728-0594-928D-20E075691CDF}"/>
              </a:ext>
            </a:extLst>
          </p:cNvPr>
          <p:cNvSpPr>
            <a:spLocks noGrp="1"/>
          </p:cNvSpPr>
          <p:nvPr>
            <p:ph type="body" sz="quarter" idx="10"/>
          </p:nvPr>
        </p:nvSpPr>
        <p:spPr/>
        <p:txBody>
          <a:bodyPr/>
          <a:lstStyle/>
          <a:p>
            <a:r>
              <a:rPr lang="en-US" dirty="0"/>
              <a:t>4  For all these have of their abundance cast in unto the offerings of God: but she of her penury hath cast in all the living that she had. </a:t>
            </a:r>
          </a:p>
        </p:txBody>
      </p:sp>
      <p:sp>
        <p:nvSpPr>
          <p:cNvPr id="3" name="Text Placeholder 2">
            <a:extLst>
              <a:ext uri="{FF2B5EF4-FFF2-40B4-BE49-F238E27FC236}">
                <a16:creationId xmlns:a16="http://schemas.microsoft.com/office/drawing/2014/main" id="{BD8EC0D4-A2CF-C218-C561-5B52C40884A6}"/>
              </a:ext>
            </a:extLst>
          </p:cNvPr>
          <p:cNvSpPr>
            <a:spLocks noGrp="1"/>
          </p:cNvSpPr>
          <p:nvPr>
            <p:ph type="body" sz="quarter" idx="11"/>
          </p:nvPr>
        </p:nvSpPr>
        <p:spPr/>
        <p:txBody>
          <a:bodyPr/>
          <a:lstStyle/>
          <a:p>
            <a:r>
              <a:rPr lang="en-US" dirty="0"/>
              <a:t>Luke 21:4 (KJV) </a:t>
            </a:r>
          </a:p>
          <a:p>
            <a:endParaRPr lang="en-US" dirty="0"/>
          </a:p>
        </p:txBody>
      </p:sp>
    </p:spTree>
    <p:extLst>
      <p:ext uri="{BB962C8B-B14F-4D97-AF65-F5344CB8AC3E}">
        <p14:creationId xmlns:p14="http://schemas.microsoft.com/office/powerpoint/2010/main" val="2778306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035A-A94F-2A29-D09E-A42F7BC1A493}"/>
              </a:ext>
            </a:extLst>
          </p:cNvPr>
          <p:cNvSpPr>
            <a:spLocks noGrp="1"/>
          </p:cNvSpPr>
          <p:nvPr>
            <p:ph type="title"/>
          </p:nvPr>
        </p:nvSpPr>
        <p:spPr/>
        <p:txBody>
          <a:bodyPr/>
          <a:lstStyle/>
          <a:p>
            <a:r>
              <a:rPr lang="en-US" dirty="0"/>
              <a:t>Accountability and Stewardship: </a:t>
            </a:r>
          </a:p>
        </p:txBody>
      </p:sp>
    </p:spTree>
    <p:extLst>
      <p:ext uri="{BB962C8B-B14F-4D97-AF65-F5344CB8AC3E}">
        <p14:creationId xmlns:p14="http://schemas.microsoft.com/office/powerpoint/2010/main" val="381072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31E3D-266D-F02D-488A-2BBF4894372E}"/>
              </a:ext>
            </a:extLst>
          </p:cNvPr>
          <p:cNvSpPr>
            <a:spLocks noGrp="1"/>
          </p:cNvSpPr>
          <p:nvPr>
            <p:ph type="body" sz="quarter" idx="10"/>
          </p:nvPr>
        </p:nvSpPr>
        <p:spPr/>
        <p:txBody>
          <a:bodyPr/>
          <a:lstStyle/>
          <a:p>
            <a:r>
              <a:rPr lang="en-US" dirty="0"/>
              <a:t>12  Rejoicing in hope; patient in tribulation; continuing instant in prayer; </a:t>
            </a:r>
          </a:p>
          <a:p>
            <a:r>
              <a:rPr lang="en-US" dirty="0"/>
              <a:t>13  </a:t>
            </a:r>
            <a:r>
              <a:rPr lang="en-US" b="1" dirty="0">
                <a:solidFill>
                  <a:srgbClr val="FFFF00"/>
                </a:solidFill>
              </a:rPr>
              <a:t>Distributing to the necessity of saints; </a:t>
            </a:r>
            <a:r>
              <a:rPr lang="en-US" dirty="0"/>
              <a:t>given to hospitality. </a:t>
            </a:r>
          </a:p>
        </p:txBody>
      </p:sp>
      <p:sp>
        <p:nvSpPr>
          <p:cNvPr id="3" name="Text Placeholder 2">
            <a:extLst>
              <a:ext uri="{FF2B5EF4-FFF2-40B4-BE49-F238E27FC236}">
                <a16:creationId xmlns:a16="http://schemas.microsoft.com/office/drawing/2014/main" id="{C2535CA8-CD37-67C9-0D2C-8A40AD74BE08}"/>
              </a:ext>
            </a:extLst>
          </p:cNvPr>
          <p:cNvSpPr>
            <a:spLocks noGrp="1"/>
          </p:cNvSpPr>
          <p:nvPr>
            <p:ph type="body" sz="quarter" idx="11"/>
          </p:nvPr>
        </p:nvSpPr>
        <p:spPr/>
        <p:txBody>
          <a:bodyPr/>
          <a:lstStyle/>
          <a:p>
            <a:r>
              <a:rPr lang="en-US" dirty="0"/>
              <a:t>Romans 12:12-13 (KJV) </a:t>
            </a:r>
          </a:p>
          <a:p>
            <a:endParaRPr lang="en-US" dirty="0"/>
          </a:p>
        </p:txBody>
      </p:sp>
    </p:spTree>
    <p:extLst>
      <p:ext uri="{BB962C8B-B14F-4D97-AF65-F5344CB8AC3E}">
        <p14:creationId xmlns:p14="http://schemas.microsoft.com/office/powerpoint/2010/main" val="2469990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A7F6-7B91-3B47-994E-4FF3664C1A45}"/>
              </a:ext>
            </a:extLst>
          </p:cNvPr>
          <p:cNvSpPr>
            <a:spLocks noGrp="1"/>
          </p:cNvSpPr>
          <p:nvPr>
            <p:ph type="title"/>
          </p:nvPr>
        </p:nvSpPr>
        <p:spPr/>
        <p:txBody>
          <a:bodyPr/>
          <a:lstStyle/>
          <a:p>
            <a:r>
              <a:rPr lang="en-US" dirty="0"/>
              <a:t>Tithing and the New Testament</a:t>
            </a:r>
          </a:p>
        </p:txBody>
      </p:sp>
      <p:sp>
        <p:nvSpPr>
          <p:cNvPr id="3" name="Text Placeholder 2">
            <a:extLst>
              <a:ext uri="{FF2B5EF4-FFF2-40B4-BE49-F238E27FC236}">
                <a16:creationId xmlns:a16="http://schemas.microsoft.com/office/drawing/2014/main" id="{13A1B09C-A0CA-F840-B8CD-31A430DCCF27}"/>
              </a:ext>
            </a:extLst>
          </p:cNvPr>
          <p:cNvSpPr>
            <a:spLocks noGrp="1"/>
          </p:cNvSpPr>
          <p:nvPr>
            <p:ph type="body" sz="quarter" idx="10"/>
          </p:nvPr>
        </p:nvSpPr>
        <p:spPr/>
        <p:txBody>
          <a:bodyPr>
            <a:normAutofit/>
          </a:bodyPr>
          <a:lstStyle/>
          <a:p>
            <a:r>
              <a:rPr lang="en-US" sz="5400" dirty="0"/>
              <a:t>Not a New Testament Concept</a:t>
            </a:r>
          </a:p>
          <a:p>
            <a:r>
              <a:rPr lang="en-US" sz="5400" dirty="0"/>
              <a:t>Pledging = Personal Commitment</a:t>
            </a:r>
          </a:p>
          <a:p>
            <a:r>
              <a:rPr lang="en-US" sz="9600" b="1" dirty="0"/>
              <a:t>Tithing an obligation</a:t>
            </a:r>
          </a:p>
        </p:txBody>
      </p:sp>
    </p:spTree>
    <p:extLst>
      <p:ext uri="{BB962C8B-B14F-4D97-AF65-F5344CB8AC3E}">
        <p14:creationId xmlns:p14="http://schemas.microsoft.com/office/powerpoint/2010/main" val="1572850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0132-4CEF-7244-97AC-4C8EB9B86859}"/>
              </a:ext>
            </a:extLst>
          </p:cNvPr>
          <p:cNvSpPr>
            <a:spLocks noGrp="1"/>
          </p:cNvSpPr>
          <p:nvPr>
            <p:ph type="title"/>
          </p:nvPr>
        </p:nvSpPr>
        <p:spPr/>
        <p:txBody>
          <a:bodyPr>
            <a:normAutofit/>
          </a:bodyPr>
          <a:lstStyle/>
          <a:p>
            <a:r>
              <a:rPr lang="en-US" dirty="0"/>
              <a:t>New Testament Teaching on Giving</a:t>
            </a:r>
          </a:p>
        </p:txBody>
      </p:sp>
      <p:sp>
        <p:nvSpPr>
          <p:cNvPr id="3" name="Text Placeholder 2">
            <a:extLst>
              <a:ext uri="{FF2B5EF4-FFF2-40B4-BE49-F238E27FC236}">
                <a16:creationId xmlns:a16="http://schemas.microsoft.com/office/drawing/2014/main" id="{B7D77817-18FF-1E4D-BD5F-B78F9940384D}"/>
              </a:ext>
            </a:extLst>
          </p:cNvPr>
          <p:cNvSpPr>
            <a:spLocks noGrp="1"/>
          </p:cNvSpPr>
          <p:nvPr>
            <p:ph type="body" sz="quarter" idx="10"/>
          </p:nvPr>
        </p:nvSpPr>
        <p:spPr/>
        <p:txBody>
          <a:bodyPr>
            <a:normAutofit/>
          </a:bodyPr>
          <a:lstStyle/>
          <a:p>
            <a:pPr marL="1143000" indent="-1143000">
              <a:buFont typeface="+mj-lt"/>
              <a:buAutoNum type="arabicPeriod"/>
            </a:pPr>
            <a:r>
              <a:rPr lang="en-US" sz="8800" b="1" dirty="0"/>
              <a:t>Give regularly</a:t>
            </a:r>
          </a:p>
        </p:txBody>
      </p:sp>
    </p:spTree>
    <p:extLst>
      <p:ext uri="{BB962C8B-B14F-4D97-AF65-F5344CB8AC3E}">
        <p14:creationId xmlns:p14="http://schemas.microsoft.com/office/powerpoint/2010/main" val="3985800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0132-4CEF-7244-97AC-4C8EB9B86859}"/>
              </a:ext>
            </a:extLst>
          </p:cNvPr>
          <p:cNvSpPr>
            <a:spLocks noGrp="1"/>
          </p:cNvSpPr>
          <p:nvPr>
            <p:ph type="title"/>
          </p:nvPr>
        </p:nvSpPr>
        <p:spPr/>
        <p:txBody>
          <a:bodyPr>
            <a:normAutofit/>
          </a:bodyPr>
          <a:lstStyle/>
          <a:p>
            <a:r>
              <a:rPr lang="en-US" dirty="0"/>
              <a:t>New Testament Teaching on Giving</a:t>
            </a:r>
          </a:p>
        </p:txBody>
      </p:sp>
      <p:sp>
        <p:nvSpPr>
          <p:cNvPr id="3" name="Text Placeholder 2">
            <a:extLst>
              <a:ext uri="{FF2B5EF4-FFF2-40B4-BE49-F238E27FC236}">
                <a16:creationId xmlns:a16="http://schemas.microsoft.com/office/drawing/2014/main" id="{B7D77817-18FF-1E4D-BD5F-B78F9940384D}"/>
              </a:ext>
            </a:extLst>
          </p:cNvPr>
          <p:cNvSpPr>
            <a:spLocks noGrp="1"/>
          </p:cNvSpPr>
          <p:nvPr>
            <p:ph type="body" sz="quarter" idx="10"/>
          </p:nvPr>
        </p:nvSpPr>
        <p:spPr/>
        <p:txBody>
          <a:bodyPr>
            <a:normAutofit/>
          </a:bodyPr>
          <a:lstStyle/>
          <a:p>
            <a:pPr marL="1143000" indent="-1143000">
              <a:buFont typeface="+mj-lt"/>
              <a:buAutoNum type="arabicPeriod"/>
            </a:pPr>
            <a:r>
              <a:rPr lang="en-US" sz="6600" dirty="0"/>
              <a:t>Give regularly</a:t>
            </a:r>
          </a:p>
          <a:p>
            <a:pPr marL="1143000" indent="-1143000">
              <a:buFont typeface="+mj-lt"/>
              <a:buAutoNum type="arabicPeriod"/>
            </a:pPr>
            <a:r>
              <a:rPr lang="en-US" sz="8800" b="1" dirty="0"/>
              <a:t>Each member gives</a:t>
            </a:r>
          </a:p>
        </p:txBody>
      </p:sp>
    </p:spTree>
    <p:extLst>
      <p:ext uri="{BB962C8B-B14F-4D97-AF65-F5344CB8AC3E}">
        <p14:creationId xmlns:p14="http://schemas.microsoft.com/office/powerpoint/2010/main" val="604125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0132-4CEF-7244-97AC-4C8EB9B86859}"/>
              </a:ext>
            </a:extLst>
          </p:cNvPr>
          <p:cNvSpPr>
            <a:spLocks noGrp="1"/>
          </p:cNvSpPr>
          <p:nvPr>
            <p:ph type="title"/>
          </p:nvPr>
        </p:nvSpPr>
        <p:spPr/>
        <p:txBody>
          <a:bodyPr>
            <a:normAutofit/>
          </a:bodyPr>
          <a:lstStyle/>
          <a:p>
            <a:r>
              <a:rPr lang="en-US" dirty="0"/>
              <a:t>New Testament Teaching on Giving</a:t>
            </a:r>
          </a:p>
        </p:txBody>
      </p:sp>
      <p:sp>
        <p:nvSpPr>
          <p:cNvPr id="3" name="Text Placeholder 2">
            <a:extLst>
              <a:ext uri="{FF2B5EF4-FFF2-40B4-BE49-F238E27FC236}">
                <a16:creationId xmlns:a16="http://schemas.microsoft.com/office/drawing/2014/main" id="{B7D77817-18FF-1E4D-BD5F-B78F9940384D}"/>
              </a:ext>
            </a:extLst>
          </p:cNvPr>
          <p:cNvSpPr>
            <a:spLocks noGrp="1"/>
          </p:cNvSpPr>
          <p:nvPr>
            <p:ph type="body" sz="quarter" idx="10"/>
          </p:nvPr>
        </p:nvSpPr>
        <p:spPr/>
        <p:txBody>
          <a:bodyPr>
            <a:normAutofit/>
          </a:bodyPr>
          <a:lstStyle/>
          <a:p>
            <a:pPr marL="1143000" indent="-1143000">
              <a:buFont typeface="+mj-lt"/>
              <a:buAutoNum type="arabicPeriod"/>
            </a:pPr>
            <a:r>
              <a:rPr lang="en-US" sz="6600" dirty="0"/>
              <a:t>Give regularly</a:t>
            </a:r>
          </a:p>
          <a:p>
            <a:pPr marL="1143000" indent="-1143000">
              <a:buFont typeface="+mj-lt"/>
              <a:buAutoNum type="arabicPeriod"/>
            </a:pPr>
            <a:r>
              <a:rPr lang="en-US" sz="6000" dirty="0"/>
              <a:t>Each member gives</a:t>
            </a:r>
          </a:p>
          <a:p>
            <a:pPr marL="1143000" indent="-1143000">
              <a:buFont typeface="+mj-lt"/>
              <a:buAutoNum type="arabicPeriod"/>
            </a:pPr>
            <a:r>
              <a:rPr lang="en-US" sz="8800" b="1" dirty="0"/>
              <a:t>Each member prepares </a:t>
            </a:r>
            <a:br>
              <a:rPr lang="en-US" sz="8800" b="1" dirty="0"/>
            </a:br>
            <a:r>
              <a:rPr lang="en-US" sz="8800" b="1" dirty="0"/>
              <a:t>for the gift</a:t>
            </a:r>
          </a:p>
        </p:txBody>
      </p:sp>
    </p:spTree>
    <p:extLst>
      <p:ext uri="{BB962C8B-B14F-4D97-AF65-F5344CB8AC3E}">
        <p14:creationId xmlns:p14="http://schemas.microsoft.com/office/powerpoint/2010/main" val="2688398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0132-4CEF-7244-97AC-4C8EB9B86859}"/>
              </a:ext>
            </a:extLst>
          </p:cNvPr>
          <p:cNvSpPr>
            <a:spLocks noGrp="1"/>
          </p:cNvSpPr>
          <p:nvPr>
            <p:ph type="title"/>
          </p:nvPr>
        </p:nvSpPr>
        <p:spPr/>
        <p:txBody>
          <a:bodyPr>
            <a:normAutofit/>
          </a:bodyPr>
          <a:lstStyle/>
          <a:p>
            <a:r>
              <a:rPr lang="en-US" dirty="0"/>
              <a:t>New Testament Teaching on Giving</a:t>
            </a:r>
          </a:p>
        </p:txBody>
      </p:sp>
      <p:sp>
        <p:nvSpPr>
          <p:cNvPr id="3" name="Text Placeholder 2">
            <a:extLst>
              <a:ext uri="{FF2B5EF4-FFF2-40B4-BE49-F238E27FC236}">
                <a16:creationId xmlns:a16="http://schemas.microsoft.com/office/drawing/2014/main" id="{B7D77817-18FF-1E4D-BD5F-B78F9940384D}"/>
              </a:ext>
            </a:extLst>
          </p:cNvPr>
          <p:cNvSpPr>
            <a:spLocks noGrp="1"/>
          </p:cNvSpPr>
          <p:nvPr>
            <p:ph type="body" sz="quarter" idx="10"/>
          </p:nvPr>
        </p:nvSpPr>
        <p:spPr/>
        <p:txBody>
          <a:bodyPr>
            <a:normAutofit/>
          </a:bodyPr>
          <a:lstStyle/>
          <a:p>
            <a:pPr marL="1143000" indent="-1143000">
              <a:buFont typeface="+mj-lt"/>
              <a:buAutoNum type="arabicPeriod"/>
            </a:pPr>
            <a:r>
              <a:rPr lang="en-US" sz="6600" dirty="0"/>
              <a:t>Give regularly</a:t>
            </a:r>
          </a:p>
          <a:p>
            <a:pPr marL="1143000" indent="-1143000">
              <a:buFont typeface="+mj-lt"/>
              <a:buAutoNum type="arabicPeriod"/>
            </a:pPr>
            <a:r>
              <a:rPr lang="en-US" sz="6000" dirty="0"/>
              <a:t>Each member gives</a:t>
            </a:r>
          </a:p>
          <a:p>
            <a:pPr marL="1143000" indent="-1143000">
              <a:buFont typeface="+mj-lt"/>
              <a:buAutoNum type="arabicPeriod"/>
            </a:pPr>
            <a:r>
              <a:rPr lang="en-US" sz="6600" dirty="0"/>
              <a:t>Each member prepares for the gift</a:t>
            </a:r>
          </a:p>
          <a:p>
            <a:pPr marL="1143000" indent="-1143000">
              <a:buFont typeface="+mj-lt"/>
              <a:buAutoNum type="arabicPeriod"/>
            </a:pPr>
            <a:r>
              <a:rPr lang="en-US" sz="8800" b="1" dirty="0"/>
              <a:t>Give according to </a:t>
            </a:r>
            <a:br>
              <a:rPr lang="en-US" sz="8800" b="1" dirty="0"/>
            </a:br>
            <a:r>
              <a:rPr lang="en-US" sz="8800" b="1" dirty="0"/>
              <a:t>what is received</a:t>
            </a:r>
          </a:p>
        </p:txBody>
      </p:sp>
    </p:spTree>
    <p:extLst>
      <p:ext uri="{BB962C8B-B14F-4D97-AF65-F5344CB8AC3E}">
        <p14:creationId xmlns:p14="http://schemas.microsoft.com/office/powerpoint/2010/main" val="2482822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608E6-CA32-FD41-BE7D-CDA3650358D9}"/>
              </a:ext>
            </a:extLst>
          </p:cNvPr>
          <p:cNvSpPr>
            <a:spLocks noGrp="1"/>
          </p:cNvSpPr>
          <p:nvPr>
            <p:ph type="body" sz="quarter" idx="10"/>
          </p:nvPr>
        </p:nvSpPr>
        <p:spPr/>
        <p:txBody>
          <a:bodyPr/>
          <a:lstStyle/>
          <a:p>
            <a:r>
              <a:rPr lang="en-US" dirty="0"/>
              <a:t>But when you give to the poor, do not let your left hand know what your right hand is doing,</a:t>
            </a:r>
          </a:p>
        </p:txBody>
      </p:sp>
      <p:sp>
        <p:nvSpPr>
          <p:cNvPr id="3" name="Text Placeholder 2">
            <a:extLst>
              <a:ext uri="{FF2B5EF4-FFF2-40B4-BE49-F238E27FC236}">
                <a16:creationId xmlns:a16="http://schemas.microsoft.com/office/drawing/2014/main" id="{063E5724-9427-3047-A0CF-6DF3650B4B58}"/>
              </a:ext>
            </a:extLst>
          </p:cNvPr>
          <p:cNvSpPr>
            <a:spLocks noGrp="1"/>
          </p:cNvSpPr>
          <p:nvPr>
            <p:ph type="body" sz="quarter" idx="11"/>
          </p:nvPr>
        </p:nvSpPr>
        <p:spPr/>
        <p:txBody>
          <a:bodyPr/>
          <a:lstStyle/>
          <a:p>
            <a:r>
              <a:rPr lang="en-US" dirty="0"/>
              <a:t>- Matthew 6:3</a:t>
            </a:r>
          </a:p>
        </p:txBody>
      </p:sp>
    </p:spTree>
    <p:extLst>
      <p:ext uri="{BB962C8B-B14F-4D97-AF65-F5344CB8AC3E}">
        <p14:creationId xmlns:p14="http://schemas.microsoft.com/office/powerpoint/2010/main" val="1827376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7128-B777-D24A-B0B0-26ECBE39C958}"/>
              </a:ext>
            </a:extLst>
          </p:cNvPr>
          <p:cNvSpPr>
            <a:spLocks noGrp="1"/>
          </p:cNvSpPr>
          <p:nvPr>
            <p:ph type="title"/>
          </p:nvPr>
        </p:nvSpPr>
        <p:spPr/>
        <p:txBody>
          <a:bodyPr/>
          <a:lstStyle/>
          <a:p>
            <a:r>
              <a:rPr lang="en-US" dirty="0"/>
              <a:t>Summary: Giving</a:t>
            </a:r>
          </a:p>
        </p:txBody>
      </p:sp>
      <p:sp>
        <p:nvSpPr>
          <p:cNvPr id="3" name="Text Placeholder 2">
            <a:extLst>
              <a:ext uri="{FF2B5EF4-FFF2-40B4-BE49-F238E27FC236}">
                <a16:creationId xmlns:a16="http://schemas.microsoft.com/office/drawing/2014/main" id="{164041A5-1927-B54C-9800-F9C62F366294}"/>
              </a:ext>
            </a:extLst>
          </p:cNvPr>
          <p:cNvSpPr>
            <a:spLocks noGrp="1"/>
          </p:cNvSpPr>
          <p:nvPr>
            <p:ph type="body" sz="quarter" idx="10"/>
          </p:nvPr>
        </p:nvSpPr>
        <p:spPr/>
        <p:txBody>
          <a:bodyPr>
            <a:normAutofit lnSpcReduction="10000"/>
          </a:bodyPr>
          <a:lstStyle/>
          <a:p>
            <a:pPr>
              <a:lnSpc>
                <a:spcPct val="140000"/>
              </a:lnSpc>
            </a:pPr>
            <a:r>
              <a:rPr lang="en-US" sz="8000" dirty="0"/>
              <a:t>On the first day</a:t>
            </a:r>
          </a:p>
          <a:p>
            <a:pPr>
              <a:lnSpc>
                <a:spcPct val="140000"/>
              </a:lnSpc>
            </a:pPr>
            <a:r>
              <a:rPr lang="en-US" sz="8000" dirty="0"/>
              <a:t>Each person</a:t>
            </a:r>
          </a:p>
          <a:p>
            <a:pPr>
              <a:lnSpc>
                <a:spcPct val="140000"/>
              </a:lnSpc>
            </a:pPr>
            <a:r>
              <a:rPr lang="en-US" sz="8000" dirty="0"/>
              <a:t>A prepared amount</a:t>
            </a:r>
          </a:p>
          <a:p>
            <a:pPr>
              <a:lnSpc>
                <a:spcPct val="140000"/>
              </a:lnSpc>
            </a:pPr>
            <a:r>
              <a:rPr lang="en-US" sz="8000" dirty="0"/>
              <a:t>Tied to gratitude and not Law</a:t>
            </a:r>
          </a:p>
        </p:txBody>
      </p:sp>
    </p:spTree>
    <p:extLst>
      <p:ext uri="{BB962C8B-B14F-4D97-AF65-F5344CB8AC3E}">
        <p14:creationId xmlns:p14="http://schemas.microsoft.com/office/powerpoint/2010/main" val="377193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BFDB-52AE-6B4C-8E89-994DB7D3F5A3}"/>
              </a:ext>
            </a:extLst>
          </p:cNvPr>
          <p:cNvSpPr>
            <a:spLocks noGrp="1"/>
          </p:cNvSpPr>
          <p:nvPr>
            <p:ph type="title"/>
          </p:nvPr>
        </p:nvSpPr>
        <p:spPr/>
        <p:txBody>
          <a:bodyPr/>
          <a:lstStyle/>
          <a:p>
            <a:r>
              <a:rPr lang="en-US" dirty="0"/>
              <a:t>What is our Motivation?</a:t>
            </a:r>
          </a:p>
        </p:txBody>
      </p:sp>
      <p:sp>
        <p:nvSpPr>
          <p:cNvPr id="3" name="Text Placeholder 2">
            <a:extLst>
              <a:ext uri="{FF2B5EF4-FFF2-40B4-BE49-F238E27FC236}">
                <a16:creationId xmlns:a16="http://schemas.microsoft.com/office/drawing/2014/main" id="{F97E9222-95D1-3746-B5B4-3F7304111D59}"/>
              </a:ext>
            </a:extLst>
          </p:cNvPr>
          <p:cNvSpPr>
            <a:spLocks noGrp="1"/>
          </p:cNvSpPr>
          <p:nvPr>
            <p:ph type="body" sz="quarter" idx="10"/>
          </p:nvPr>
        </p:nvSpPr>
        <p:spPr/>
        <p:txBody>
          <a:bodyPr>
            <a:normAutofit/>
          </a:bodyPr>
          <a:lstStyle/>
          <a:p>
            <a:pPr marL="0" indent="0">
              <a:lnSpc>
                <a:spcPct val="120000"/>
              </a:lnSpc>
              <a:buNone/>
            </a:pPr>
            <a:r>
              <a:rPr lang="en-US" sz="8800" b="1" dirty="0"/>
              <a:t>#6 – Holy Spirit</a:t>
            </a:r>
          </a:p>
          <a:p>
            <a:pPr lvl="1">
              <a:lnSpc>
                <a:spcPct val="120000"/>
              </a:lnSpc>
            </a:pPr>
            <a:r>
              <a:rPr lang="en-US" dirty="0"/>
              <a:t>“Gift” – Romans 12:6-8</a:t>
            </a:r>
          </a:p>
          <a:p>
            <a:pPr lvl="1">
              <a:lnSpc>
                <a:spcPct val="120000"/>
              </a:lnSpc>
            </a:pPr>
            <a:r>
              <a:rPr lang="en-US" dirty="0"/>
              <a:t>Holy Spirit enables giving</a:t>
            </a:r>
          </a:p>
          <a:p>
            <a:pPr lvl="1">
              <a:lnSpc>
                <a:spcPct val="120000"/>
              </a:lnSpc>
            </a:pPr>
            <a:r>
              <a:rPr lang="en-US" dirty="0"/>
              <a:t>Pray for this gift or these people</a:t>
            </a:r>
          </a:p>
        </p:txBody>
      </p:sp>
    </p:spTree>
    <p:extLst>
      <p:ext uri="{BB962C8B-B14F-4D97-AF65-F5344CB8AC3E}">
        <p14:creationId xmlns:p14="http://schemas.microsoft.com/office/powerpoint/2010/main" val="130389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AF147-FA44-9044-EE13-FFD3D2F994B7}"/>
              </a:ext>
            </a:extLst>
          </p:cNvPr>
          <p:cNvSpPr>
            <a:spLocks noGrp="1"/>
          </p:cNvSpPr>
          <p:nvPr>
            <p:ph type="body" sz="quarter" idx="10"/>
          </p:nvPr>
        </p:nvSpPr>
        <p:spPr/>
        <p:txBody>
          <a:bodyPr/>
          <a:lstStyle/>
          <a:p>
            <a:r>
              <a:rPr lang="en-US" dirty="0"/>
              <a:t>6  Having then gifts differing according to the grace that is given to us, whether prophecy, let us prophesy according to the proportion of faith; </a:t>
            </a:r>
          </a:p>
        </p:txBody>
      </p:sp>
      <p:sp>
        <p:nvSpPr>
          <p:cNvPr id="3" name="Text Placeholder 2">
            <a:extLst>
              <a:ext uri="{FF2B5EF4-FFF2-40B4-BE49-F238E27FC236}">
                <a16:creationId xmlns:a16="http://schemas.microsoft.com/office/drawing/2014/main" id="{38049978-0E0E-0CDA-DC22-B744CC6C76C6}"/>
              </a:ext>
            </a:extLst>
          </p:cNvPr>
          <p:cNvSpPr>
            <a:spLocks noGrp="1"/>
          </p:cNvSpPr>
          <p:nvPr>
            <p:ph type="body" sz="quarter" idx="11"/>
          </p:nvPr>
        </p:nvSpPr>
        <p:spPr/>
        <p:txBody>
          <a:bodyPr/>
          <a:lstStyle/>
          <a:p>
            <a:r>
              <a:rPr lang="en-US" dirty="0"/>
              <a:t>Romans 12:6 (KJV) </a:t>
            </a:r>
          </a:p>
          <a:p>
            <a:endParaRPr lang="en-US" dirty="0"/>
          </a:p>
        </p:txBody>
      </p:sp>
    </p:spTree>
    <p:extLst>
      <p:ext uri="{BB962C8B-B14F-4D97-AF65-F5344CB8AC3E}">
        <p14:creationId xmlns:p14="http://schemas.microsoft.com/office/powerpoint/2010/main" val="358191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24608-4ED6-9CB7-F75F-38AD1AA340A8}"/>
              </a:ext>
            </a:extLst>
          </p:cNvPr>
          <p:cNvSpPr>
            <a:spLocks noGrp="1"/>
          </p:cNvSpPr>
          <p:nvPr>
            <p:ph type="body" sz="quarter" idx="10"/>
          </p:nvPr>
        </p:nvSpPr>
        <p:spPr/>
        <p:txBody>
          <a:bodyPr/>
          <a:lstStyle/>
          <a:p>
            <a:r>
              <a:rPr lang="en-US" dirty="0"/>
              <a:t>8  Or he that </a:t>
            </a:r>
            <a:r>
              <a:rPr lang="en-US" dirty="0" err="1"/>
              <a:t>exhorteth</a:t>
            </a:r>
            <a:r>
              <a:rPr lang="en-US" dirty="0"/>
              <a:t>, on exhortation: he that giveth, let him do it with simplicity; he that </a:t>
            </a:r>
            <a:r>
              <a:rPr lang="en-US" dirty="0" err="1"/>
              <a:t>ruleth</a:t>
            </a:r>
            <a:r>
              <a:rPr lang="en-US" dirty="0"/>
              <a:t>, with diligence; he that </a:t>
            </a:r>
            <a:r>
              <a:rPr lang="en-US" dirty="0" err="1"/>
              <a:t>sheweth</a:t>
            </a:r>
            <a:r>
              <a:rPr lang="en-US" dirty="0"/>
              <a:t> mercy, with cheerfulness. </a:t>
            </a:r>
          </a:p>
        </p:txBody>
      </p:sp>
      <p:sp>
        <p:nvSpPr>
          <p:cNvPr id="3" name="Text Placeholder 2">
            <a:extLst>
              <a:ext uri="{FF2B5EF4-FFF2-40B4-BE49-F238E27FC236}">
                <a16:creationId xmlns:a16="http://schemas.microsoft.com/office/drawing/2014/main" id="{6E1FA67C-518B-1C54-258D-88896A0B6B87}"/>
              </a:ext>
            </a:extLst>
          </p:cNvPr>
          <p:cNvSpPr>
            <a:spLocks noGrp="1"/>
          </p:cNvSpPr>
          <p:nvPr>
            <p:ph type="body" sz="quarter" idx="11"/>
          </p:nvPr>
        </p:nvSpPr>
        <p:spPr/>
        <p:txBody>
          <a:bodyPr/>
          <a:lstStyle/>
          <a:p>
            <a:r>
              <a:rPr lang="en-US" dirty="0"/>
              <a:t>Romans 12:8 (KJV) </a:t>
            </a:r>
          </a:p>
          <a:p>
            <a:endParaRPr lang="en-US" dirty="0"/>
          </a:p>
        </p:txBody>
      </p:sp>
    </p:spTree>
    <p:extLst>
      <p:ext uri="{BB962C8B-B14F-4D97-AF65-F5344CB8AC3E}">
        <p14:creationId xmlns:p14="http://schemas.microsoft.com/office/powerpoint/2010/main" val="1398632158"/>
      </p:ext>
    </p:extLst>
  </p:cSld>
  <p:clrMapOvr>
    <a:masterClrMapping/>
  </p:clrMapOvr>
</p:sld>
</file>

<file path=ppt/theme/theme1.xml><?xml version="1.0" encoding="utf-8"?>
<a:theme xmlns:a="http://schemas.openxmlformats.org/drawingml/2006/main" name="C4b">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524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C4b.thmx</Template>
  <TotalTime>435</TotalTime>
  <Words>28116</Words>
  <Application>Microsoft Office PowerPoint</Application>
  <PresentationFormat>Custom</PresentationFormat>
  <Paragraphs>1390</Paragraphs>
  <Slides>66</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Aptos</vt:lpstr>
      <vt:lpstr>Arial</vt:lpstr>
      <vt:lpstr>Lato</vt:lpstr>
      <vt:lpstr>Lato Black</vt:lpstr>
      <vt:lpstr>Lato Regular</vt:lpstr>
      <vt:lpstr>C4b</vt:lpstr>
      <vt:lpstr>What is our Motivation?</vt:lpstr>
      <vt:lpstr>PowerPoint Presentation</vt:lpstr>
      <vt:lpstr>What is our Motivation?</vt:lpstr>
      <vt:lpstr>PowerPoint Presentation</vt:lpstr>
      <vt:lpstr>PowerPoint Presentation</vt:lpstr>
      <vt:lpstr>PowerPoint Presentation</vt:lpstr>
      <vt:lpstr>What is our Motivation?</vt:lpstr>
      <vt:lpstr>PowerPoint Presentation</vt:lpstr>
      <vt:lpstr>PowerPoint Presentation</vt:lpstr>
      <vt:lpstr>PowerPoint Presentation</vt:lpstr>
      <vt:lpstr>PowerPoint Presentation</vt:lpstr>
      <vt:lpstr>PowerPoint Presentation</vt:lpstr>
      <vt:lpstr>Summary</vt:lpstr>
      <vt:lpstr>Summary</vt:lpstr>
      <vt:lpstr>Summary</vt:lpstr>
      <vt:lpstr>PowerPoint Presentation</vt:lpstr>
      <vt:lpstr>PowerPoint Presentation</vt:lpstr>
      <vt:lpstr>Definition of a Tithe  The term "tithe" means "tenth."  Tithing refers to the practice of giving 10% of one’s income or resources to the church or religious community. </vt:lpstr>
      <vt:lpstr>It is an act deeply rooted in biblical traditions and is mentioned throughout the Old and New Testaments.</vt:lpstr>
      <vt:lpstr>Tithing in the Old Testament  Tithing = 1/10</vt:lpstr>
      <vt:lpstr>Existed before the Law  was given to Moses.  (Genesis 14:17-20)</vt:lpstr>
      <vt:lpstr>Abraham offered a tenth of his spoils of war to the priest Melchizedek</vt:lpstr>
      <vt:lpstr>PowerPoint Presentation</vt:lpstr>
      <vt:lpstr>PowerPoint Presentation</vt:lpstr>
      <vt:lpstr>Mosaic Law: </vt:lpstr>
      <vt:lpstr>PowerPoint Presentation</vt:lpstr>
      <vt:lpstr>PowerPoint Presentation</vt:lpstr>
      <vt:lpstr>PowerPoint Presentation</vt:lpstr>
      <vt:lpstr>PowerPoint Presentation</vt:lpstr>
      <vt:lpstr>PowerPoint Presentation</vt:lpstr>
      <vt:lpstr>INSTRUCTION GIVEN – AN INDIVIDUAL REFUSES TO GIVE 10TH </vt:lpstr>
      <vt:lpstr>Malachi's Message:</vt:lpstr>
      <vt:lpstr>PowerPoint Presentation</vt:lpstr>
      <vt:lpstr>PowerPoint Presentation</vt:lpstr>
      <vt:lpstr>Division of the Promised Land</vt:lpstr>
      <vt:lpstr>PowerPoint Presentation</vt:lpstr>
      <vt:lpstr>Obedience and Trust: Tithing demonstrates obedience to God and trust in His provision.  Supporting Ministry and Outreach: Tithing enables churches to sustain their ministries and outreach programs.  Blessings and Gratitude: Tithing expresses gratitude to God for His blessings and provision.</vt:lpstr>
      <vt:lpstr>The Tithe</vt:lpstr>
      <vt:lpstr>PowerPoint Presentation</vt:lpstr>
      <vt:lpstr>The first 10% sanctified the remaining 90%.</vt:lpstr>
      <vt:lpstr>Tithing and the New Testament</vt:lpstr>
      <vt:lpstr>Tithing and the New Testament</vt:lpstr>
      <vt:lpstr>Key Principles of Giving in the New Testament</vt:lpstr>
      <vt:lpstr>PowerPoint Presentation</vt:lpstr>
      <vt:lpstr>Mandatory Nature of Giving: </vt:lpstr>
      <vt:lpstr>PowerPoint Presentation</vt:lpstr>
      <vt:lpstr>Right Motives: </vt:lpstr>
      <vt:lpstr>PowerPoint Presentation</vt:lpstr>
      <vt:lpstr>Charitable Giving: </vt:lpstr>
      <vt:lpstr>PowerPoint Presentation</vt:lpstr>
      <vt:lpstr>Regular and Systematic Giving: </vt:lpstr>
      <vt:lpstr>PowerPoint Presentation</vt:lpstr>
      <vt:lpstr>Personal Responsibility: </vt:lpstr>
      <vt:lpstr>PowerPoint Presentation</vt:lpstr>
      <vt:lpstr>Generosity and Sacrifice: </vt:lpstr>
      <vt:lpstr>PowerPoint Presentation</vt:lpstr>
      <vt:lpstr>PowerPoint Presentation</vt:lpstr>
      <vt:lpstr>PowerPoint Presentation</vt:lpstr>
      <vt:lpstr>Accountability and Stewardship: </vt:lpstr>
      <vt:lpstr>Tithing and the New Testament</vt:lpstr>
      <vt:lpstr>New Testament Teaching on Giving</vt:lpstr>
      <vt:lpstr>New Testament Teaching on Giving</vt:lpstr>
      <vt:lpstr>New Testament Teaching on Giving</vt:lpstr>
      <vt:lpstr>New Testament Teaching on Giving</vt:lpstr>
      <vt:lpstr>PowerPoint Presentation</vt:lpstr>
      <vt:lpstr>Summary: Giving</vt:lpstr>
    </vt:vector>
  </TitlesOfParts>
  <Company>Verdun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for Beginners</dc:title>
  <dc:creator>Michael Mazzalongo</dc:creator>
  <cp:lastModifiedBy>Kevin Dansby</cp:lastModifiedBy>
  <cp:revision>84</cp:revision>
  <dcterms:created xsi:type="dcterms:W3CDTF">2008-02-13T20:31:39Z</dcterms:created>
  <dcterms:modified xsi:type="dcterms:W3CDTF">2025-08-20T18:16:47Z</dcterms:modified>
</cp:coreProperties>
</file>