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70" r:id="rId3"/>
    <p:sldId id="271" r:id="rId4"/>
    <p:sldId id="272" r:id="rId5"/>
    <p:sldId id="273" r:id="rId6"/>
    <p:sldId id="274" r:id="rId7"/>
    <p:sldId id="301" r:id="rId8"/>
    <p:sldId id="275" r:id="rId9"/>
    <p:sldId id="276" r:id="rId10"/>
    <p:sldId id="302" r:id="rId11"/>
    <p:sldId id="277" r:id="rId12"/>
    <p:sldId id="279" r:id="rId13"/>
    <p:sldId id="278" r:id="rId14"/>
    <p:sldId id="280" r:id="rId15"/>
    <p:sldId id="281" r:id="rId16"/>
    <p:sldId id="282" r:id="rId17"/>
    <p:sldId id="283" r:id="rId18"/>
    <p:sldId id="284" r:id="rId19"/>
    <p:sldId id="286" r:id="rId20"/>
    <p:sldId id="287" r:id="rId21"/>
    <p:sldId id="285" r:id="rId22"/>
    <p:sldId id="303" r:id="rId23"/>
    <p:sldId id="304" r:id="rId24"/>
    <p:sldId id="305" r:id="rId25"/>
    <p:sldId id="288" r:id="rId26"/>
    <p:sldId id="289" r:id="rId27"/>
    <p:sldId id="290" r:id="rId28"/>
    <p:sldId id="306" r:id="rId29"/>
    <p:sldId id="291" r:id="rId30"/>
    <p:sldId id="292" r:id="rId31"/>
    <p:sldId id="294" r:id="rId32"/>
    <p:sldId id="293" r:id="rId33"/>
    <p:sldId id="295" r:id="rId34"/>
    <p:sldId id="297" r:id="rId35"/>
    <p:sldId id="296" r:id="rId36"/>
    <p:sldId id="298" r:id="rId37"/>
    <p:sldId id="299" r:id="rId38"/>
    <p:sldId id="300"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6A0D"/>
    <a:srgbClr val="466265"/>
    <a:srgbClr val="6B6B6B"/>
    <a:srgbClr val="B19F74"/>
    <a:srgbClr val="F0DE9E"/>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262" autoAdjust="0"/>
  </p:normalViewPr>
  <p:slideViewPr>
    <p:cSldViewPr snapToGrid="0" snapToObjects="1">
      <p:cViewPr varScale="1">
        <p:scale>
          <a:sx n="38" d="100"/>
          <a:sy n="38" d="100"/>
        </p:scale>
        <p:origin x="2100" y="2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AE680-DFC9-4ED6-B109-03C1F1C1CFA8}"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CD305-63B7-4059-9DC7-5E164EFB42E9}" type="slidenum">
              <a:rPr lang="en-US" smtClean="0"/>
              <a:t>‹#›</a:t>
            </a:fld>
            <a:endParaRPr lang="en-US"/>
          </a:p>
        </p:txBody>
      </p:sp>
    </p:spTree>
    <p:extLst>
      <p:ext uri="{BB962C8B-B14F-4D97-AF65-F5344CB8AC3E}">
        <p14:creationId xmlns:p14="http://schemas.microsoft.com/office/powerpoint/2010/main" val="286882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crossbooks.com/book.asp?pub=0&amp;book=-101&amp;sec=50469160" TargetMode="External"/><Relationship Id="rId13" Type="http://schemas.openxmlformats.org/officeDocument/2006/relationships/hyperlink" Target="http://www.crossbooks.com/book.asp?pub=0&amp;book=-101&amp;sec=51190803" TargetMode="External"/><Relationship Id="rId3" Type="http://schemas.openxmlformats.org/officeDocument/2006/relationships/hyperlink" Target="http://www.crossbooks.com/book.asp?pub=0&amp;book=-101&amp;sec=54135049" TargetMode="External"/><Relationship Id="rId7" Type="http://schemas.openxmlformats.org/officeDocument/2006/relationships/hyperlink" Target="http://www.crossbooks.com/book.asp?pub=0&amp;book=-101&amp;sec=53674513" TargetMode="External"/><Relationship Id="rId12" Type="http://schemas.openxmlformats.org/officeDocument/2006/relationships/hyperlink" Target="http://www.crossbooks.com/book.asp?pub=0&amp;book=-101&amp;sec=51190796"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crossbooks.com/book.asp?pub=0&amp;book=-101&amp;sec=54135297" TargetMode="External"/><Relationship Id="rId11" Type="http://schemas.openxmlformats.org/officeDocument/2006/relationships/hyperlink" Target="http://www.crossbooks.com/book.asp?pub=0&amp;book=-101&amp;sec=50595844" TargetMode="External"/><Relationship Id="rId5" Type="http://schemas.openxmlformats.org/officeDocument/2006/relationships/hyperlink" Target="http://www.crossbooks.com/book.asp?pub=0&amp;book=-101&amp;sec=54135064" TargetMode="External"/><Relationship Id="rId10" Type="http://schemas.openxmlformats.org/officeDocument/2006/relationships/hyperlink" Target="http://www.crossbooks.com/book.asp?pub=0&amp;book=-101&amp;sec=50469640" TargetMode="External"/><Relationship Id="rId4" Type="http://schemas.openxmlformats.org/officeDocument/2006/relationships/hyperlink" Target="http://www.crossbooks.com/book.asp?pub=0&amp;book=-101&amp;sec=54135063" TargetMode="External"/><Relationship Id="rId9" Type="http://schemas.openxmlformats.org/officeDocument/2006/relationships/hyperlink" Target="http://www.crossbooks.com/book.asp?pub=0&amp;book=-101&amp;sec=50469406" TargetMode="External"/><Relationship Id="rId14" Type="http://schemas.openxmlformats.org/officeDocument/2006/relationships/hyperlink" Target="http://www.crossbooks.com/book.asp?pub=0&amp;book=-101&amp;sec=5321706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ibletalk.tv/verse/1382"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bibletalk.tv/verse/1384" TargetMode="External"/><Relationship Id="rId4" Type="http://schemas.openxmlformats.org/officeDocument/2006/relationships/hyperlink" Target="https://bibletalk.tv/verse/138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bibletalk.tv/verse/42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crossbooks.com/book.asp?pub=0&amp;book=-101&amp;sec=52045593" TargetMode="External"/><Relationship Id="rId13" Type="http://schemas.openxmlformats.org/officeDocument/2006/relationships/hyperlink" Target="http://www.crossbooks.com/book.asp?pub=0&amp;book=-101&amp;sec=53216267" TargetMode="External"/><Relationship Id="rId18" Type="http://schemas.openxmlformats.org/officeDocument/2006/relationships/hyperlink" Target="http://www.crossbooks.com/book.asp?pub=0&amp;book=-101&amp;sec=51577345" TargetMode="External"/><Relationship Id="rId3" Type="http://schemas.openxmlformats.org/officeDocument/2006/relationships/hyperlink" Target="http://www.crossbooks.com/book.asp?pub=0&amp;book=-101&amp;sec=51905028" TargetMode="External"/><Relationship Id="rId21" Type="http://schemas.openxmlformats.org/officeDocument/2006/relationships/hyperlink" Target="http://www.crossbooks.com/book.asp?pub=0&amp;book=-101&amp;sec=53150500" TargetMode="External"/><Relationship Id="rId7" Type="http://schemas.openxmlformats.org/officeDocument/2006/relationships/hyperlink" Target="http://www.crossbooks.com/book.asp?pub=0&amp;book=-101&amp;sec=52044318" TargetMode="External"/><Relationship Id="rId12" Type="http://schemas.openxmlformats.org/officeDocument/2006/relationships/hyperlink" Target="http://www.crossbooks.com/book.asp?pub=0&amp;book=-101&amp;sec=53215767" TargetMode="External"/><Relationship Id="rId17" Type="http://schemas.openxmlformats.org/officeDocument/2006/relationships/hyperlink" Target="http://www.crossbooks.com/book.asp?pub=0&amp;book=-101&amp;sec=53217828" TargetMode="External"/><Relationship Id="rId25" Type="http://schemas.openxmlformats.org/officeDocument/2006/relationships/hyperlink" Target="http://www.crossbooks.com/book.asp?pub=0&amp;book=-101&amp;sec=53805319" TargetMode="External"/><Relationship Id="rId2" Type="http://schemas.openxmlformats.org/officeDocument/2006/relationships/slide" Target="../slides/slide22.xml"/><Relationship Id="rId16" Type="http://schemas.openxmlformats.org/officeDocument/2006/relationships/hyperlink" Target="http://www.crossbooks.com/book.asp?pub=0&amp;book=-101&amp;sec=53216543" TargetMode="External"/><Relationship Id="rId20" Type="http://schemas.openxmlformats.org/officeDocument/2006/relationships/hyperlink" Target="http://www.crossbooks.com/book.asp?pub=0&amp;book=-101&amp;sec=53150499"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1912974" TargetMode="External"/><Relationship Id="rId11" Type="http://schemas.openxmlformats.org/officeDocument/2006/relationships/hyperlink" Target="http://www.crossbooks.com/book.asp?pub=0&amp;book=-101&amp;sec=53215766" TargetMode="External"/><Relationship Id="rId24" Type="http://schemas.openxmlformats.org/officeDocument/2006/relationships/hyperlink" Target="http://www.crossbooks.com/book.asp?pub=0&amp;book=-101&amp;sec=53413130" TargetMode="External"/><Relationship Id="rId5" Type="http://schemas.openxmlformats.org/officeDocument/2006/relationships/hyperlink" Target="http://www.crossbooks.com/book.asp?pub=0&amp;book=-101&amp;sec=51912479" TargetMode="External"/><Relationship Id="rId15" Type="http://schemas.openxmlformats.org/officeDocument/2006/relationships/hyperlink" Target="http://www.crossbooks.com/book.asp?pub=0&amp;book=-101&amp;sec=53216542" TargetMode="External"/><Relationship Id="rId23" Type="http://schemas.openxmlformats.org/officeDocument/2006/relationships/hyperlink" Target="http://www.crossbooks.com/book.asp?pub=0&amp;book=-101&amp;sec=53284360" TargetMode="External"/><Relationship Id="rId10" Type="http://schemas.openxmlformats.org/officeDocument/2006/relationships/hyperlink" Target="http://www.crossbooks.com/book.asp?pub=0&amp;book=-101&amp;sec=53283075" TargetMode="External"/><Relationship Id="rId19" Type="http://schemas.openxmlformats.org/officeDocument/2006/relationships/hyperlink" Target="http://www.crossbooks.com/book.asp?pub=0&amp;book=-101&amp;sec=52960274" TargetMode="External"/><Relationship Id="rId4" Type="http://schemas.openxmlformats.org/officeDocument/2006/relationships/hyperlink" Target="http://www.crossbooks.com/book.asp?pub=0&amp;book=-101&amp;sec=51906842" TargetMode="External"/><Relationship Id="rId9" Type="http://schemas.openxmlformats.org/officeDocument/2006/relationships/hyperlink" Target="http://www.crossbooks.com/book.asp?pub=0&amp;book=-101&amp;sec=52825345" TargetMode="External"/><Relationship Id="rId14" Type="http://schemas.openxmlformats.org/officeDocument/2006/relationships/hyperlink" Target="http://www.crossbooks.com/book.asp?pub=0&amp;book=-101&amp;sec=53216268" TargetMode="External"/><Relationship Id="rId22" Type="http://schemas.openxmlformats.org/officeDocument/2006/relationships/hyperlink" Target="http://www.crossbooks.com/book.asp?pub=0&amp;book=-101&amp;sec=53150998"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crossbooks.com/book.asp?pub=0&amp;book=-101&amp;sec=53151753" TargetMode="External"/><Relationship Id="rId13" Type="http://schemas.openxmlformats.org/officeDocument/2006/relationships/hyperlink" Target="http://www.crossbooks.com/book.asp?pub=0&amp;book=-101&amp;sec=54133772" TargetMode="External"/><Relationship Id="rId18" Type="http://schemas.openxmlformats.org/officeDocument/2006/relationships/hyperlink" Target="http://www.crossbooks.com/book.asp?pub=0&amp;book=-101&amp;sec=53219357" TargetMode="External"/><Relationship Id="rId3" Type="http://schemas.openxmlformats.org/officeDocument/2006/relationships/hyperlink" Target="http://www.crossbooks.com/book.asp?pub=0&amp;book=-101&amp;sec=53216545" TargetMode="External"/><Relationship Id="rId21" Type="http://schemas.openxmlformats.org/officeDocument/2006/relationships/hyperlink" Target="http://www.crossbooks.com/book.asp?pub=0&amp;book=-101&amp;sec=53221402" TargetMode="External"/><Relationship Id="rId7" Type="http://schemas.openxmlformats.org/officeDocument/2006/relationships/hyperlink" Target="http://www.crossbooks.com/book.asp?pub=0&amp;book=-101&amp;sec=53084938" TargetMode="External"/><Relationship Id="rId12" Type="http://schemas.openxmlformats.org/officeDocument/2006/relationships/hyperlink" Target="http://www.crossbooks.com/book.asp?pub=0&amp;book=-101&amp;sec=53349913" TargetMode="External"/><Relationship Id="rId17" Type="http://schemas.openxmlformats.org/officeDocument/2006/relationships/hyperlink" Target="http://www.crossbooks.com/book.asp?pub=0&amp;book=-101&amp;sec=53217542" TargetMode="External"/><Relationship Id="rId2" Type="http://schemas.openxmlformats.org/officeDocument/2006/relationships/slide" Target="../slides/slide23.xml"/><Relationship Id="rId16" Type="http://schemas.openxmlformats.org/officeDocument/2006/relationships/hyperlink" Target="http://www.crossbooks.com/book.asp?pub=0&amp;book=-101&amp;sec=53217541" TargetMode="External"/><Relationship Id="rId20" Type="http://schemas.openxmlformats.org/officeDocument/2006/relationships/hyperlink" Target="http://www.crossbooks.com/book.asp?pub=0&amp;book=-101&amp;sec=53221401"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2825098" TargetMode="External"/><Relationship Id="rId11" Type="http://schemas.openxmlformats.org/officeDocument/2006/relationships/hyperlink" Target="http://www.crossbooks.com/book.asp?pub=0&amp;book=-101&amp;sec=53349912" TargetMode="External"/><Relationship Id="rId5" Type="http://schemas.openxmlformats.org/officeDocument/2006/relationships/hyperlink" Target="http://www.crossbooks.com/book.asp?pub=0&amp;book=-101&amp;sec=52037392" TargetMode="External"/><Relationship Id="rId15" Type="http://schemas.openxmlformats.org/officeDocument/2006/relationships/hyperlink" Target="http://www.crossbooks.com/book.asp?pub=0&amp;book=-101&amp;sec=53215504" TargetMode="External"/><Relationship Id="rId10" Type="http://schemas.openxmlformats.org/officeDocument/2006/relationships/hyperlink" Target="http://www.crossbooks.com/book.asp?pub=0&amp;book=-101&amp;sec=53282569" TargetMode="External"/><Relationship Id="rId19" Type="http://schemas.openxmlformats.org/officeDocument/2006/relationships/hyperlink" Target="http://www.crossbooks.com/book.asp?pub=0&amp;book=-101&amp;sec=53220874" TargetMode="External"/><Relationship Id="rId4" Type="http://schemas.openxmlformats.org/officeDocument/2006/relationships/hyperlink" Target="http://www.crossbooks.com/book.asp?pub=0&amp;book=-101&amp;sec=53217078" TargetMode="External"/><Relationship Id="rId9" Type="http://schemas.openxmlformats.org/officeDocument/2006/relationships/hyperlink" Target="http://www.crossbooks.com/book.asp?pub=0&amp;book=-101&amp;sec=53153800" TargetMode="External"/><Relationship Id="rId14" Type="http://schemas.openxmlformats.org/officeDocument/2006/relationships/hyperlink" Target="http://www.crossbooks.com/book.asp?pub=0&amp;book=-101&amp;sec=54133773" TargetMode="External"/></Relationships>
</file>

<file path=ppt/notesSlides/_rels/notesSlide23.xml.rels><?xml version="1.0" encoding="UTF-8" standalone="yes"?>
<Relationships xmlns="http://schemas.openxmlformats.org/package/2006/relationships"><Relationship Id="rId13" Type="http://schemas.openxmlformats.org/officeDocument/2006/relationships/hyperlink" Target="http://www.crossbooks.com/book.asp?pub=0&amp;book=-101&amp;sec=53090351" TargetMode="External"/><Relationship Id="rId18" Type="http://schemas.openxmlformats.org/officeDocument/2006/relationships/hyperlink" Target="http://www.crossbooks.com/book.asp?pub=0&amp;book=-101&amp;sec=54002437" TargetMode="External"/><Relationship Id="rId26" Type="http://schemas.openxmlformats.org/officeDocument/2006/relationships/hyperlink" Target="http://www.crossbooks.com/book.asp?pub=0&amp;book=-101&amp;sec=53282307" TargetMode="External"/><Relationship Id="rId39" Type="http://schemas.openxmlformats.org/officeDocument/2006/relationships/hyperlink" Target="http://www.crossbooks.com/book.asp?pub=0&amp;book=-101&amp;sec=52232733" TargetMode="External"/><Relationship Id="rId21" Type="http://schemas.openxmlformats.org/officeDocument/2006/relationships/hyperlink" Target="http://www.crossbooks.com/book.asp?pub=0&amp;book=-101&amp;sec=53217296" TargetMode="External"/><Relationship Id="rId34" Type="http://schemas.openxmlformats.org/officeDocument/2006/relationships/hyperlink" Target="http://www.crossbooks.com/book.asp?pub=0&amp;book=-101&amp;sec=51850244" TargetMode="External"/><Relationship Id="rId7" Type="http://schemas.openxmlformats.org/officeDocument/2006/relationships/hyperlink" Target="http://www.crossbooks.com/book.asp?pub=0&amp;book=-101&amp;sec=52953858" TargetMode="External"/><Relationship Id="rId12" Type="http://schemas.openxmlformats.org/officeDocument/2006/relationships/hyperlink" Target="http://www.crossbooks.com/book.asp?pub=0&amp;book=-101&amp;sec=53088001" TargetMode="External"/><Relationship Id="rId17" Type="http://schemas.openxmlformats.org/officeDocument/2006/relationships/hyperlink" Target="http://www.crossbooks.com/book.asp?pub=0&amp;book=-101&amp;sec=53220880" TargetMode="External"/><Relationship Id="rId25" Type="http://schemas.openxmlformats.org/officeDocument/2006/relationships/hyperlink" Target="http://www.crossbooks.com/book.asp?pub=0&amp;book=-101&amp;sec=52960275" TargetMode="External"/><Relationship Id="rId33" Type="http://schemas.openxmlformats.org/officeDocument/2006/relationships/hyperlink" Target="http://www.crossbooks.com/book.asp?pub=0&amp;book=-101&amp;sec=51850243" TargetMode="External"/><Relationship Id="rId38" Type="http://schemas.openxmlformats.org/officeDocument/2006/relationships/hyperlink" Target="http://www.crossbooks.com/book.asp?pub=0&amp;book=-101&amp;sec=52232732" TargetMode="External"/><Relationship Id="rId2" Type="http://schemas.openxmlformats.org/officeDocument/2006/relationships/slide" Target="../slides/slide24.xml"/><Relationship Id="rId16" Type="http://schemas.openxmlformats.org/officeDocument/2006/relationships/hyperlink" Target="http://www.crossbooks.com/book.asp?pub=0&amp;book=-101&amp;sec=53219359" TargetMode="External"/><Relationship Id="rId20" Type="http://schemas.openxmlformats.org/officeDocument/2006/relationships/hyperlink" Target="http://www.crossbooks.com/book.asp?pub=0&amp;book=-101&amp;sec=53217292" TargetMode="External"/><Relationship Id="rId29" Type="http://schemas.openxmlformats.org/officeDocument/2006/relationships/hyperlink" Target="http://www.crossbooks.com/book.asp?pub=0&amp;book=-101&amp;sec=53217295"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3221908" TargetMode="External"/><Relationship Id="rId11" Type="http://schemas.openxmlformats.org/officeDocument/2006/relationships/hyperlink" Target="http://www.crossbooks.com/book.asp?pub=0&amp;book=-101&amp;sec=52958492" TargetMode="External"/><Relationship Id="rId24" Type="http://schemas.openxmlformats.org/officeDocument/2006/relationships/hyperlink" Target="http://www.crossbooks.com/book.asp?pub=0&amp;book=-101&amp;sec=53220101" TargetMode="External"/><Relationship Id="rId32" Type="http://schemas.openxmlformats.org/officeDocument/2006/relationships/hyperlink" Target="http://www.crossbooks.com/book.asp?pub=0&amp;book=-101&amp;sec=51847183" TargetMode="External"/><Relationship Id="rId37" Type="http://schemas.openxmlformats.org/officeDocument/2006/relationships/hyperlink" Target="http://www.crossbooks.com/book.asp?pub=0&amp;book=-101&amp;sec=52045597" TargetMode="External"/><Relationship Id="rId40" Type="http://schemas.openxmlformats.org/officeDocument/2006/relationships/hyperlink" Target="http://www.crossbooks.com/book.asp?pub=0&amp;book=-101&amp;sec=52825098" TargetMode="External"/><Relationship Id="rId5" Type="http://schemas.openxmlformats.org/officeDocument/2006/relationships/hyperlink" Target="http://www.crossbooks.com/book.asp?pub=0&amp;book=-101&amp;sec=53220373" TargetMode="External"/><Relationship Id="rId15" Type="http://schemas.openxmlformats.org/officeDocument/2006/relationships/hyperlink" Target="http://www.crossbooks.com/book.asp?pub=0&amp;book=-101&amp;sec=53219343" TargetMode="External"/><Relationship Id="rId23" Type="http://schemas.openxmlformats.org/officeDocument/2006/relationships/hyperlink" Target="http://www.crossbooks.com/book.asp?pub=0&amp;book=-101&amp;sec=53220100" TargetMode="External"/><Relationship Id="rId28" Type="http://schemas.openxmlformats.org/officeDocument/2006/relationships/hyperlink" Target="http://www.crossbooks.com/book.asp?pub=0&amp;book=-101&amp;sec=53215760" TargetMode="External"/><Relationship Id="rId36" Type="http://schemas.openxmlformats.org/officeDocument/2006/relationships/hyperlink" Target="http://www.crossbooks.com/book.asp?pub=0&amp;book=-101&amp;sec=52044825" TargetMode="External"/><Relationship Id="rId10" Type="http://schemas.openxmlformats.org/officeDocument/2006/relationships/hyperlink" Target="http://www.crossbooks.com/book.asp?pub=0&amp;book=-101&amp;sec=52954129" TargetMode="External"/><Relationship Id="rId19" Type="http://schemas.openxmlformats.org/officeDocument/2006/relationships/hyperlink" Target="http://www.crossbooks.com/book.asp?pub=0&amp;book=-101&amp;sec=54264597" TargetMode="External"/><Relationship Id="rId31" Type="http://schemas.openxmlformats.org/officeDocument/2006/relationships/hyperlink" Target="http://www.crossbooks.com/book.asp?pub=0&amp;book=-101&amp;sec=53217837" TargetMode="External"/><Relationship Id="rId4" Type="http://schemas.openxmlformats.org/officeDocument/2006/relationships/hyperlink" Target="http://www.crossbooks.com/book.asp?pub=0&amp;book=-101&amp;sec=53219614" TargetMode="External"/><Relationship Id="rId9" Type="http://schemas.openxmlformats.org/officeDocument/2006/relationships/hyperlink" Target="http://www.crossbooks.com/book.asp?pub=0&amp;book=-101&amp;sec=52953865" TargetMode="External"/><Relationship Id="rId14" Type="http://schemas.openxmlformats.org/officeDocument/2006/relationships/hyperlink" Target="http://www.crossbooks.com/book.asp?pub=0&amp;book=-101&amp;sec=53217316" TargetMode="External"/><Relationship Id="rId22" Type="http://schemas.openxmlformats.org/officeDocument/2006/relationships/hyperlink" Target="http://www.crossbooks.com/book.asp?pub=0&amp;book=-101&amp;sec=53217840" TargetMode="External"/><Relationship Id="rId27" Type="http://schemas.openxmlformats.org/officeDocument/2006/relationships/hyperlink" Target="http://www.crossbooks.com/book.asp?pub=0&amp;book=-101&amp;sec=53346573" TargetMode="External"/><Relationship Id="rId30" Type="http://schemas.openxmlformats.org/officeDocument/2006/relationships/hyperlink" Target="http://www.crossbooks.com/book.asp?pub=0&amp;book=-101&amp;sec=53217836" TargetMode="External"/><Relationship Id="rId35" Type="http://schemas.openxmlformats.org/officeDocument/2006/relationships/hyperlink" Target="http://www.crossbooks.com/book.asp?pub=0&amp;book=-101&amp;sec=51854101" TargetMode="External"/><Relationship Id="rId8" Type="http://schemas.openxmlformats.org/officeDocument/2006/relationships/hyperlink" Target="http://www.crossbooks.com/book.asp?pub=0&amp;book=-101&amp;sec=52953864" TargetMode="External"/><Relationship Id="rId3" Type="http://schemas.openxmlformats.org/officeDocument/2006/relationships/hyperlink" Target="http://www.crossbooks.com/book.asp?pub=0&amp;book=-101&amp;sec=53216019"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crossbooks.com/book.asp?pub=0&amp;book=-101&amp;sec=53478164" TargetMode="External"/><Relationship Id="rId13" Type="http://schemas.openxmlformats.org/officeDocument/2006/relationships/hyperlink" Target="http://www.crossbooks.com/book.asp?pub=0&amp;book=-101&amp;sec=54001922" TargetMode="External"/><Relationship Id="rId3" Type="http://schemas.openxmlformats.org/officeDocument/2006/relationships/hyperlink" Target="http://www.crossbooks.com/book.asp?pub=0&amp;book=-101&amp;sec=54134791" TargetMode="External"/><Relationship Id="rId7" Type="http://schemas.openxmlformats.org/officeDocument/2006/relationships/hyperlink" Target="http://www.crossbooks.com/book.asp?pub=0&amp;book=-101&amp;sec=53478163" TargetMode="External"/><Relationship Id="rId12" Type="http://schemas.openxmlformats.org/officeDocument/2006/relationships/hyperlink" Target="http://www.crossbooks.com/book.asp?pub=0&amp;book=-101&amp;sec=53478160"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crossbooks.com/book.asp?pub=0&amp;book=-101&amp;sec=54135832" TargetMode="External"/><Relationship Id="rId11" Type="http://schemas.openxmlformats.org/officeDocument/2006/relationships/hyperlink" Target="http://www.crossbooks.com/book.asp?pub=0&amp;book=-101&amp;sec=53283076" TargetMode="External"/><Relationship Id="rId5" Type="http://schemas.openxmlformats.org/officeDocument/2006/relationships/hyperlink" Target="http://www.crossbooks.com/book.asp?pub=0&amp;book=-101&amp;sec=54134550" TargetMode="External"/><Relationship Id="rId10" Type="http://schemas.openxmlformats.org/officeDocument/2006/relationships/hyperlink" Target="http://www.crossbooks.com/book.asp?pub=0&amp;book=-101&amp;sec=54134794" TargetMode="External"/><Relationship Id="rId4" Type="http://schemas.openxmlformats.org/officeDocument/2006/relationships/hyperlink" Target="http://www.crossbooks.com/book.asp?pub=0&amp;book=-101&amp;sec=53412614" TargetMode="External"/><Relationship Id="rId9" Type="http://schemas.openxmlformats.org/officeDocument/2006/relationships/hyperlink" Target="http://www.crossbooks.com/book.asp?pub=0&amp;book=-101&amp;sec=54135055" TargetMode="External"/><Relationship Id="rId14" Type="http://schemas.openxmlformats.org/officeDocument/2006/relationships/hyperlink" Target="http://www.crossbooks.com/book.asp?pub=0&amp;book=-101&amp;sec=54329604"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rossbooks.com/book.asp?pub=0&amp;book=-101&amp;sec=54134790"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crossbooks.com/book.asp?pub=0&amp;book=-101&amp;sec=53478165" TargetMode="External"/><Relationship Id="rId5" Type="http://schemas.openxmlformats.org/officeDocument/2006/relationships/hyperlink" Target="http://www.crossbooks.com/book.asp?pub=0&amp;book=-101&amp;sec=54134546" TargetMode="External"/><Relationship Id="rId4" Type="http://schemas.openxmlformats.org/officeDocument/2006/relationships/hyperlink" Target="http://www.crossbooks.com/book.asp?pub=0&amp;book=-101&amp;sec=54134539"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crossbooks.com/book.asp?pub=0&amp;book=-101&amp;sec=51910407" TargetMode="External"/><Relationship Id="rId13" Type="http://schemas.openxmlformats.org/officeDocument/2006/relationships/hyperlink" Target="http://www.crossbooks.com/book.asp?pub=0&amp;book=-101&amp;sec=54135055" TargetMode="External"/><Relationship Id="rId18" Type="http://schemas.openxmlformats.org/officeDocument/2006/relationships/hyperlink" Target="http://www.crossbooks.com/book.asp?pub=0&amp;book=-101&amp;sec=53349145" TargetMode="External"/><Relationship Id="rId3" Type="http://schemas.openxmlformats.org/officeDocument/2006/relationships/hyperlink" Target="https://www.biblegateway.com/passage/?search=Jeremiah+31%3A31-ff&amp;version=NASB1995" TargetMode="External"/><Relationship Id="rId21" Type="http://schemas.openxmlformats.org/officeDocument/2006/relationships/hyperlink" Target="http://www.crossbooks.com/book.asp?pub=0&amp;book=-101&amp;sec=51912744" TargetMode="External"/><Relationship Id="rId7" Type="http://schemas.openxmlformats.org/officeDocument/2006/relationships/hyperlink" Target="http://www.crossbooks.com/book.asp?pub=0&amp;book=-101&amp;sec=51910405" TargetMode="External"/><Relationship Id="rId12" Type="http://schemas.openxmlformats.org/officeDocument/2006/relationships/hyperlink" Target="http://www.crossbooks.com/book.asp?pub=0&amp;book=-101&amp;sec=53088534" TargetMode="External"/><Relationship Id="rId17" Type="http://schemas.openxmlformats.org/officeDocument/2006/relationships/hyperlink" Target="http://www.crossbooks.com/book.asp?pub=0&amp;book=-101&amp;sec=53089812" TargetMode="External"/><Relationship Id="rId25" Type="http://schemas.openxmlformats.org/officeDocument/2006/relationships/hyperlink" Target="http://www.crossbooks.com/book.asp?pub=0&amp;book=-101&amp;sec=52045082" TargetMode="External"/><Relationship Id="rId2" Type="http://schemas.openxmlformats.org/officeDocument/2006/relationships/slide" Target="../slides/slide27.xml"/><Relationship Id="rId16" Type="http://schemas.openxmlformats.org/officeDocument/2006/relationships/hyperlink" Target="http://www.crossbooks.com/book.asp?pub=0&amp;book=-101&amp;sec=53022232" TargetMode="External"/><Relationship Id="rId20" Type="http://schemas.openxmlformats.org/officeDocument/2006/relationships/hyperlink" Target="http://www.crossbooks.com/book.asp?pub=0&amp;book=-101&amp;sec=51853059"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4135313" TargetMode="External"/><Relationship Id="rId11" Type="http://schemas.openxmlformats.org/officeDocument/2006/relationships/hyperlink" Target="http://www.crossbooks.com/book.asp?pub=0&amp;book=-101&amp;sec=51912486" TargetMode="External"/><Relationship Id="rId24" Type="http://schemas.openxmlformats.org/officeDocument/2006/relationships/hyperlink" Target="http://www.crossbooks.com/book.asp?pub=0&amp;book=-101&amp;sec=52039741" TargetMode="External"/><Relationship Id="rId5" Type="http://schemas.openxmlformats.org/officeDocument/2006/relationships/hyperlink" Target="http://www.crossbooks.com/book.asp?pub=0&amp;book=-101&amp;sec=54135312" TargetMode="External"/><Relationship Id="rId15" Type="http://schemas.openxmlformats.org/officeDocument/2006/relationships/hyperlink" Target="http://www.crossbooks.com/book.asp?pub=0&amp;book=-101&amp;sec=52959772" TargetMode="External"/><Relationship Id="rId23" Type="http://schemas.openxmlformats.org/officeDocument/2006/relationships/hyperlink" Target="http://www.crossbooks.com/book.asp?pub=0&amp;book=-101&amp;sec=52039740" TargetMode="External"/><Relationship Id="rId10" Type="http://schemas.openxmlformats.org/officeDocument/2006/relationships/hyperlink" Target="http://www.crossbooks.com/book.asp?pub=0&amp;book=-101&amp;sec=51912475" TargetMode="External"/><Relationship Id="rId19" Type="http://schemas.openxmlformats.org/officeDocument/2006/relationships/hyperlink" Target="http://www.crossbooks.com/book.asp?pub=0&amp;book=-101&amp;sec=53412614" TargetMode="External"/><Relationship Id="rId4" Type="http://schemas.openxmlformats.org/officeDocument/2006/relationships/hyperlink" Target="http://www.crossbooks.com/book.asp?pub=0&amp;book=-101&amp;sec=51912479" TargetMode="External"/><Relationship Id="rId9" Type="http://schemas.openxmlformats.org/officeDocument/2006/relationships/hyperlink" Target="http://www.crossbooks.com/book.asp?pub=0&amp;book=-101&amp;sec=51912195" TargetMode="External"/><Relationship Id="rId14" Type="http://schemas.openxmlformats.org/officeDocument/2006/relationships/hyperlink" Target="http://www.crossbooks.com/book.asp?pub=0&amp;book=-101&amp;sec=54135832" TargetMode="External"/><Relationship Id="rId22" Type="http://schemas.openxmlformats.org/officeDocument/2006/relationships/hyperlink" Target="http://www.crossbooks.com/book.asp?pub=0&amp;book=-101&amp;sec=51912984"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www.crossbooks.com/book.asp?pub=0&amp;book=-101&amp;sec=51912744" TargetMode="External"/><Relationship Id="rId13" Type="http://schemas.openxmlformats.org/officeDocument/2006/relationships/hyperlink" Target="http://www.crossbooks.com/book.asp?pub=0&amp;book=-101&amp;sec=53349145" TargetMode="External"/><Relationship Id="rId18" Type="http://schemas.openxmlformats.org/officeDocument/2006/relationships/hyperlink" Target="http://www.crossbooks.com/book.asp?pub=0&amp;book=-101&amp;sec=54135313" TargetMode="External"/><Relationship Id="rId3" Type="http://schemas.openxmlformats.org/officeDocument/2006/relationships/hyperlink" Target="http://www.crossbooks.com/book.asp?pub=0&amp;book=-101&amp;sec=51912475" TargetMode="External"/><Relationship Id="rId21" Type="http://schemas.openxmlformats.org/officeDocument/2006/relationships/hyperlink" Target="http://www.crossbooks.com/book.asp?pub=0&amp;book=-101&amp;sec=51917316" TargetMode="External"/><Relationship Id="rId7" Type="http://schemas.openxmlformats.org/officeDocument/2006/relationships/hyperlink" Target="http://www.crossbooks.com/book.asp?pub=0&amp;book=-101&amp;sec=52300045" TargetMode="External"/><Relationship Id="rId12" Type="http://schemas.openxmlformats.org/officeDocument/2006/relationships/hyperlink" Target="http://www.crossbooks.com/book.asp?pub=0&amp;book=-101&amp;sec=53089812" TargetMode="External"/><Relationship Id="rId17" Type="http://schemas.openxmlformats.org/officeDocument/2006/relationships/hyperlink" Target="http://www.crossbooks.com/book.asp?pub=0&amp;book=-101&amp;sec=54135312" TargetMode="External"/><Relationship Id="rId2" Type="http://schemas.openxmlformats.org/officeDocument/2006/relationships/slide" Target="../slides/slide28.xml"/><Relationship Id="rId16" Type="http://schemas.openxmlformats.org/officeDocument/2006/relationships/hyperlink" Target="http://www.crossbooks.com/book.asp?pub=0&amp;book=-101&amp;sec=54135055" TargetMode="External"/><Relationship Id="rId20" Type="http://schemas.openxmlformats.org/officeDocument/2006/relationships/hyperlink" Target="http://www.crossbooks.com/book.asp?pub=0&amp;book=-101&amp;sec=54136084"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1912974" TargetMode="External"/><Relationship Id="rId11" Type="http://schemas.openxmlformats.org/officeDocument/2006/relationships/hyperlink" Target="http://www.crossbooks.com/book.asp?pub=0&amp;book=-101&amp;sec=53022232" TargetMode="External"/><Relationship Id="rId24" Type="http://schemas.openxmlformats.org/officeDocument/2006/relationships/hyperlink" Target="http://www.crossbooks.com/book.asp?pub=0&amp;book=-101&amp;sec=53609219" TargetMode="External"/><Relationship Id="rId5" Type="http://schemas.openxmlformats.org/officeDocument/2006/relationships/hyperlink" Target="http://www.crossbooks.com/book.asp?pub=0&amp;book=-101&amp;sec=51912195" TargetMode="External"/><Relationship Id="rId15" Type="http://schemas.openxmlformats.org/officeDocument/2006/relationships/hyperlink" Target="http://www.crossbooks.com/book.asp?pub=0&amp;book=-101&amp;sec=54134790" TargetMode="External"/><Relationship Id="rId23" Type="http://schemas.openxmlformats.org/officeDocument/2006/relationships/hyperlink" Target="http://www.crossbooks.com/book.asp?pub=0&amp;book=-101&amp;sec=53478928" TargetMode="External"/><Relationship Id="rId10" Type="http://schemas.openxmlformats.org/officeDocument/2006/relationships/hyperlink" Target="http://www.crossbooks.com/book.asp?pub=0&amp;book=-101&amp;sec=52959772" TargetMode="External"/><Relationship Id="rId19" Type="http://schemas.openxmlformats.org/officeDocument/2006/relationships/hyperlink" Target="http://www.crossbooks.com/book.asp?pub=0&amp;book=-101&amp;sec=54135832" TargetMode="External"/><Relationship Id="rId4" Type="http://schemas.openxmlformats.org/officeDocument/2006/relationships/hyperlink" Target="http://www.crossbooks.com/book.asp?pub=0&amp;book=-101&amp;sec=51910405" TargetMode="External"/><Relationship Id="rId9" Type="http://schemas.openxmlformats.org/officeDocument/2006/relationships/hyperlink" Target="http://www.crossbooks.com/book.asp?pub=0&amp;book=-101&amp;sec=52045082" TargetMode="External"/><Relationship Id="rId14" Type="http://schemas.openxmlformats.org/officeDocument/2006/relationships/hyperlink" Target="http://www.crossbooks.com/book.asp?pub=0&amp;book=-101&amp;sec=53412614" TargetMode="External"/><Relationship Id="rId22" Type="http://schemas.openxmlformats.org/officeDocument/2006/relationships/hyperlink" Target="http://www.crossbooks.com/book.asp?pub=0&amp;book=-101&amp;sec=51917317" TargetMode="External"/></Relationships>
</file>

<file path=ppt/notesSlides/_rels/notesSlide28.xml.rels><?xml version="1.0" encoding="UTF-8" standalone="yes"?>
<Relationships xmlns="http://schemas.openxmlformats.org/package/2006/relationships"><Relationship Id="rId13" Type="http://schemas.openxmlformats.org/officeDocument/2006/relationships/hyperlink" Target="http://www.crossbooks.com/book.asp?pub=0&amp;book=-101&amp;sec=53478424" TargetMode="External"/><Relationship Id="rId18" Type="http://schemas.openxmlformats.org/officeDocument/2006/relationships/hyperlink" Target="http://www.crossbooks.com/book.asp?pub=0&amp;book=-101&amp;sec=51852050" TargetMode="External"/><Relationship Id="rId26" Type="http://schemas.openxmlformats.org/officeDocument/2006/relationships/hyperlink" Target="http://www.crossbooks.com/book.asp?pub=0&amp;book=-101&amp;sec=51603755" TargetMode="External"/><Relationship Id="rId39" Type="http://schemas.openxmlformats.org/officeDocument/2006/relationships/hyperlink" Target="http://www.crossbooks.com/book.asp?pub=0&amp;book=-101&amp;sec=51596857" TargetMode="External"/><Relationship Id="rId21" Type="http://schemas.openxmlformats.org/officeDocument/2006/relationships/hyperlink" Target="http://www.crossbooks.com/book.asp?pub=0&amp;book=-101&amp;sec=53218571" TargetMode="External"/><Relationship Id="rId34" Type="http://schemas.openxmlformats.org/officeDocument/2006/relationships/hyperlink" Target="http://www.crossbooks.com/book.asp?pub=0&amp;book=-101&amp;sec=50730767" TargetMode="External"/><Relationship Id="rId42" Type="http://schemas.openxmlformats.org/officeDocument/2006/relationships/hyperlink" Target="http://www.crossbooks.com/book.asp?pub=0&amp;book=-101&amp;sec=51907335" TargetMode="External"/><Relationship Id="rId47" Type="http://schemas.openxmlformats.org/officeDocument/2006/relationships/hyperlink" Target="http://www.crossbooks.com/book.asp?pub=0&amp;book=-101&amp;sec=52039688" TargetMode="External"/><Relationship Id="rId50" Type="http://schemas.openxmlformats.org/officeDocument/2006/relationships/hyperlink" Target="http://www.crossbooks.com/book.asp?pub=0&amp;book=-101&amp;sec=52040742" TargetMode="External"/><Relationship Id="rId55" Type="http://schemas.openxmlformats.org/officeDocument/2006/relationships/hyperlink" Target="http://www.crossbooks.com/book.asp?pub=0&amp;book=-101&amp;sec=52888077" TargetMode="External"/><Relationship Id="rId7" Type="http://schemas.openxmlformats.org/officeDocument/2006/relationships/hyperlink" Target="http://www.crossbooks.com/book.asp?pub=0&amp;book=-101&amp;sec=50471452" TargetMode="External"/><Relationship Id="rId2" Type="http://schemas.openxmlformats.org/officeDocument/2006/relationships/slide" Target="../slides/slide29.xml"/><Relationship Id="rId16" Type="http://schemas.openxmlformats.org/officeDocument/2006/relationships/hyperlink" Target="http://www.crossbooks.com/book.asp?pub=0&amp;book=-101&amp;sec=51775493" TargetMode="External"/><Relationship Id="rId29" Type="http://schemas.openxmlformats.org/officeDocument/2006/relationships/hyperlink" Target="http://www.crossbooks.com/book.asp?pub=0&amp;book=-101&amp;sec=51855113" TargetMode="External"/><Relationship Id="rId11" Type="http://schemas.openxmlformats.org/officeDocument/2006/relationships/hyperlink" Target="http://www.crossbooks.com/book.asp?pub=0&amp;book=-101&amp;sec=50666764" TargetMode="External"/><Relationship Id="rId24" Type="http://schemas.openxmlformats.org/officeDocument/2006/relationships/hyperlink" Target="http://www.crossbooks.com/book.asp?pub=0&amp;book=-101&amp;sec=51596564" TargetMode="External"/><Relationship Id="rId32" Type="http://schemas.openxmlformats.org/officeDocument/2006/relationships/hyperlink" Target="http://www.crossbooks.com/book.asp?pub=0&amp;book=-101&amp;sec=50666777" TargetMode="External"/><Relationship Id="rId37" Type="http://schemas.openxmlformats.org/officeDocument/2006/relationships/hyperlink" Target="http://www.crossbooks.com/book.asp?pub=0&amp;book=-101&amp;sec=51596810" TargetMode="External"/><Relationship Id="rId40" Type="http://schemas.openxmlformats.org/officeDocument/2006/relationships/hyperlink" Target="http://www.crossbooks.com/book.asp?pub=0&amp;book=-101&amp;sec=51845125" TargetMode="External"/><Relationship Id="rId45" Type="http://schemas.openxmlformats.org/officeDocument/2006/relationships/hyperlink" Target="http://www.crossbooks.com/book.asp?pub=0&amp;book=-101&amp;sec=51910153" TargetMode="External"/><Relationship Id="rId53" Type="http://schemas.openxmlformats.org/officeDocument/2006/relationships/hyperlink" Target="http://www.crossbooks.com/book.asp?pub=0&amp;book=-101&amp;sec=51971088" TargetMode="External"/><Relationship Id="rId5" Type="http://schemas.openxmlformats.org/officeDocument/2006/relationships/hyperlink" Target="http://www.crossbooks.com/book.asp?pub=0&amp;book=-101&amp;sec=50471434" TargetMode="External"/><Relationship Id="rId10" Type="http://schemas.openxmlformats.org/officeDocument/2006/relationships/hyperlink" Target="http://www.crossbooks.com/book.asp?pub=0&amp;book=-101&amp;sec=50666753" TargetMode="External"/><Relationship Id="rId19" Type="http://schemas.openxmlformats.org/officeDocument/2006/relationships/hyperlink" Target="http://www.crossbooks.com/book.asp?pub=0&amp;book=-101&amp;sec=53020695" TargetMode="External"/><Relationship Id="rId31" Type="http://schemas.openxmlformats.org/officeDocument/2006/relationships/hyperlink" Target="http://www.crossbooks.com/book.asp?pub=0&amp;book=-101&amp;sec=50470920" TargetMode="External"/><Relationship Id="rId44" Type="http://schemas.openxmlformats.org/officeDocument/2006/relationships/hyperlink" Target="http://www.crossbooks.com/book.asp?pub=0&amp;book=-101&amp;sec=51910152" TargetMode="External"/><Relationship Id="rId52" Type="http://schemas.openxmlformats.org/officeDocument/2006/relationships/hyperlink" Target="http://www.crossbooks.com/book.asp?pub=0&amp;book=-101&amp;sec=50792974" TargetMode="External"/><Relationship Id="rId4" Type="http://schemas.openxmlformats.org/officeDocument/2006/relationships/hyperlink" Target="http://www.crossbooks.com/book.asp?pub=0&amp;book=-101&amp;sec=50468867" TargetMode="External"/><Relationship Id="rId9" Type="http://schemas.openxmlformats.org/officeDocument/2006/relationships/hyperlink" Target="http://www.crossbooks.com/book.asp?pub=0&amp;book=-101&amp;sec=50660611" TargetMode="External"/><Relationship Id="rId14" Type="http://schemas.openxmlformats.org/officeDocument/2006/relationships/hyperlink" Target="http://www.crossbooks.com/book.asp?pub=0&amp;book=-101&amp;sec=50402064" TargetMode="External"/><Relationship Id="rId22" Type="http://schemas.openxmlformats.org/officeDocument/2006/relationships/hyperlink" Target="http://www.crossbooks.com/book.asp?pub=0&amp;book=-101&amp;sec=50467588" TargetMode="External"/><Relationship Id="rId27" Type="http://schemas.openxmlformats.org/officeDocument/2006/relationships/hyperlink" Target="http://www.crossbooks.com/book.asp?pub=0&amp;book=-101&amp;sec=51611659" TargetMode="External"/><Relationship Id="rId30" Type="http://schemas.openxmlformats.org/officeDocument/2006/relationships/hyperlink" Target="http://www.crossbooks.com/book.asp?pub=0&amp;book=-101&amp;sec=51855115" TargetMode="External"/><Relationship Id="rId35" Type="http://schemas.openxmlformats.org/officeDocument/2006/relationships/hyperlink" Target="http://www.crossbooks.com/book.asp?pub=0&amp;book=-101&amp;sec=50730768" TargetMode="External"/><Relationship Id="rId43" Type="http://schemas.openxmlformats.org/officeDocument/2006/relationships/hyperlink" Target="http://www.crossbooks.com/book.asp?pub=0&amp;book=-101&amp;sec=51907336" TargetMode="External"/><Relationship Id="rId48" Type="http://schemas.openxmlformats.org/officeDocument/2006/relationships/hyperlink" Target="http://www.crossbooks.com/book.asp?pub=0&amp;book=-101&amp;sec=52039739" TargetMode="External"/><Relationship Id="rId8" Type="http://schemas.openxmlformats.org/officeDocument/2006/relationships/hyperlink" Target="http://www.crossbooks.com/book.asp?pub=0&amp;book=-101&amp;sec=50660610" TargetMode="External"/><Relationship Id="rId51" Type="http://schemas.openxmlformats.org/officeDocument/2006/relationships/hyperlink" Target="http://www.crossbooks.com/book.asp?pub=0&amp;book=-101&amp;sec=50792973" TargetMode="External"/><Relationship Id="rId3" Type="http://schemas.openxmlformats.org/officeDocument/2006/relationships/hyperlink" Target="http://www.crossbooks.com/book.asp?pub=0&amp;book=-101&amp;sec=54135058" TargetMode="External"/><Relationship Id="rId12" Type="http://schemas.openxmlformats.org/officeDocument/2006/relationships/hyperlink" Target="http://www.crossbooks.com/book.asp?pub=0&amp;book=-101&amp;sec=53478159" TargetMode="External"/><Relationship Id="rId17" Type="http://schemas.openxmlformats.org/officeDocument/2006/relationships/hyperlink" Target="http://www.crossbooks.com/book.asp?pub=0&amp;book=-101&amp;sec=51849485" TargetMode="External"/><Relationship Id="rId25" Type="http://schemas.openxmlformats.org/officeDocument/2006/relationships/hyperlink" Target="http://www.crossbooks.com/book.asp?pub=0&amp;book=-101&amp;sec=51596852" TargetMode="External"/><Relationship Id="rId33" Type="http://schemas.openxmlformats.org/officeDocument/2006/relationships/hyperlink" Target="http://www.crossbooks.com/book.asp?pub=0&amp;book=-101&amp;sec=50667280" TargetMode="External"/><Relationship Id="rId38" Type="http://schemas.openxmlformats.org/officeDocument/2006/relationships/hyperlink" Target="http://www.crossbooks.com/book.asp?pub=0&amp;book=-101&amp;sec=51596811" TargetMode="External"/><Relationship Id="rId46" Type="http://schemas.openxmlformats.org/officeDocument/2006/relationships/hyperlink" Target="http://www.crossbooks.com/book.asp?pub=0&amp;book=-101&amp;sec=51912480" TargetMode="External"/><Relationship Id="rId20" Type="http://schemas.openxmlformats.org/officeDocument/2006/relationships/hyperlink" Target="http://www.crossbooks.com/book.asp?pub=0&amp;book=-101&amp;sec=53217544" TargetMode="External"/><Relationship Id="rId41" Type="http://schemas.openxmlformats.org/officeDocument/2006/relationships/hyperlink" Target="http://www.crossbooks.com/book.asp?pub=0&amp;book=-101&amp;sec=51845126" TargetMode="External"/><Relationship Id="rId54" Type="http://schemas.openxmlformats.org/officeDocument/2006/relationships/hyperlink" Target="http://www.crossbooks.com/book.asp?pub=0&amp;book=-101&amp;sec=52299030"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0471451" TargetMode="External"/><Relationship Id="rId15" Type="http://schemas.openxmlformats.org/officeDocument/2006/relationships/hyperlink" Target="http://www.crossbooks.com/book.asp?pub=0&amp;book=-101&amp;sec=51513364" TargetMode="External"/><Relationship Id="rId23" Type="http://schemas.openxmlformats.org/officeDocument/2006/relationships/hyperlink" Target="http://www.crossbooks.com/book.asp?pub=0&amp;book=-101&amp;sec=50467589" TargetMode="External"/><Relationship Id="rId28" Type="http://schemas.openxmlformats.org/officeDocument/2006/relationships/hyperlink" Target="http://www.crossbooks.com/book.asp?pub=0&amp;book=-101&amp;sec=51849227" TargetMode="External"/><Relationship Id="rId36" Type="http://schemas.openxmlformats.org/officeDocument/2006/relationships/hyperlink" Target="http://www.crossbooks.com/book.asp?pub=0&amp;book=-101&amp;sec=51122447" TargetMode="External"/><Relationship Id="rId49" Type="http://schemas.openxmlformats.org/officeDocument/2006/relationships/hyperlink" Target="http://www.crossbooks.com/book.asp?pub=0&amp;book=-101&amp;sec=52040741"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bibletalk.tv/verse/1386"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bibletalk.tv/verse/138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3" Type="http://schemas.openxmlformats.org/officeDocument/2006/relationships/hyperlink" Target="http://www.crossbooks.com/book.asp?pub=0&amp;book=-101&amp;sec=52044826" TargetMode="External"/><Relationship Id="rId18" Type="http://schemas.openxmlformats.org/officeDocument/2006/relationships/hyperlink" Target="http://www.crossbooks.com/book.asp?pub=0&amp;book=-101&amp;sec=54198546" TargetMode="External"/><Relationship Id="rId26" Type="http://schemas.openxmlformats.org/officeDocument/2006/relationships/hyperlink" Target="http://www.crossbooks.com/book.asp?pub=0&amp;book=-101&amp;sec=51912449" TargetMode="External"/><Relationship Id="rId39" Type="http://schemas.openxmlformats.org/officeDocument/2006/relationships/hyperlink" Target="http://www.crossbooks.com/book.asp?pub=0&amp;book=-101&amp;sec=50467590" TargetMode="External"/><Relationship Id="rId21" Type="http://schemas.openxmlformats.org/officeDocument/2006/relationships/hyperlink" Target="http://www.crossbooks.com/book.asp?pub=0&amp;book=-101&amp;sec=54135568" TargetMode="External"/><Relationship Id="rId34" Type="http://schemas.openxmlformats.org/officeDocument/2006/relationships/hyperlink" Target="http://www.crossbooks.com/book.asp?pub=0&amp;book=-101&amp;sec=52824072" TargetMode="External"/><Relationship Id="rId42" Type="http://schemas.openxmlformats.org/officeDocument/2006/relationships/hyperlink" Target="http://www.crossbooks.com/book.asp?pub=0&amp;book=-101&amp;sec=54002190" TargetMode="External"/><Relationship Id="rId7" Type="http://schemas.openxmlformats.org/officeDocument/2006/relationships/hyperlink" Target="http://www.crossbooks.com/book.asp?pub=0&amp;book=-101&amp;sec=50471425" TargetMode="External"/><Relationship Id="rId2" Type="http://schemas.openxmlformats.org/officeDocument/2006/relationships/slide" Target="../slides/slide31.xml"/><Relationship Id="rId16" Type="http://schemas.openxmlformats.org/officeDocument/2006/relationships/hyperlink" Target="http://www.crossbooks.com/book.asp?pub=0&amp;book=-101&amp;sec=53412615" TargetMode="External"/><Relationship Id="rId20" Type="http://schemas.openxmlformats.org/officeDocument/2006/relationships/hyperlink" Target="http://www.crossbooks.com/book.asp?pub=0&amp;book=-101&amp;sec=54264087" TargetMode="External"/><Relationship Id="rId29" Type="http://schemas.openxmlformats.org/officeDocument/2006/relationships/hyperlink" Target="http://www.crossbooks.com/book.asp?pub=0&amp;book=-101&amp;sec=52044828" TargetMode="External"/><Relationship Id="rId41" Type="http://schemas.openxmlformats.org/officeDocument/2006/relationships/hyperlink" Target="http://www.crossbooks.com/book.asp?pub=0&amp;book=-101&amp;sec=53283098"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0468871" TargetMode="External"/><Relationship Id="rId11" Type="http://schemas.openxmlformats.org/officeDocument/2006/relationships/hyperlink" Target="http://www.crossbooks.com/book.asp?pub=0&amp;book=-101&amp;sec=51912744" TargetMode="External"/><Relationship Id="rId24" Type="http://schemas.openxmlformats.org/officeDocument/2006/relationships/hyperlink" Target="http://www.crossbooks.com/book.asp?pub=0&amp;book=-101&amp;sec=51773968" TargetMode="External"/><Relationship Id="rId32" Type="http://schemas.openxmlformats.org/officeDocument/2006/relationships/hyperlink" Target="http://www.crossbooks.com/book.asp?pub=0&amp;book=-101&amp;sec=52166922" TargetMode="External"/><Relationship Id="rId37" Type="http://schemas.openxmlformats.org/officeDocument/2006/relationships/hyperlink" Target="http://www.crossbooks.com/book.asp?pub=0&amp;book=-101&amp;sec=53347856" TargetMode="External"/><Relationship Id="rId40" Type="http://schemas.openxmlformats.org/officeDocument/2006/relationships/hyperlink" Target="http://www.crossbooks.com/book.asp?pub=0&amp;book=-101&amp;sec=53283097" TargetMode="External"/><Relationship Id="rId5" Type="http://schemas.openxmlformats.org/officeDocument/2006/relationships/hyperlink" Target="http://www.crossbooks.com/book.asp?pub=0&amp;book=-101&amp;sec=50468868" TargetMode="External"/><Relationship Id="rId15" Type="http://schemas.openxmlformats.org/officeDocument/2006/relationships/hyperlink" Target="http://www.crossbooks.com/book.asp?pub=0&amp;book=-101&amp;sec=53412611" TargetMode="External"/><Relationship Id="rId23" Type="http://schemas.openxmlformats.org/officeDocument/2006/relationships/hyperlink" Target="http://www.crossbooks.com/book.asp?pub=0&amp;book=-101&amp;sec=50401544" TargetMode="External"/><Relationship Id="rId28" Type="http://schemas.openxmlformats.org/officeDocument/2006/relationships/hyperlink" Target="http://www.crossbooks.com/book.asp?pub=0&amp;book=-101&amp;sec=52038420" TargetMode="External"/><Relationship Id="rId36" Type="http://schemas.openxmlformats.org/officeDocument/2006/relationships/hyperlink" Target="http://www.crossbooks.com/book.asp?pub=0&amp;book=-101&amp;sec=52958752" TargetMode="External"/><Relationship Id="rId10" Type="http://schemas.openxmlformats.org/officeDocument/2006/relationships/hyperlink" Target="http://www.crossbooks.com/book.asp?pub=0&amp;book=-101&amp;sec=51912481" TargetMode="External"/><Relationship Id="rId19" Type="http://schemas.openxmlformats.org/officeDocument/2006/relationships/hyperlink" Target="http://www.crossbooks.com/book.asp?pub=0&amp;book=-101&amp;sec=54198549" TargetMode="External"/><Relationship Id="rId31" Type="http://schemas.openxmlformats.org/officeDocument/2006/relationships/hyperlink" Target="http://www.crossbooks.com/book.asp?pub=0&amp;book=-101&amp;sec=52045590" TargetMode="External"/><Relationship Id="rId4" Type="http://schemas.openxmlformats.org/officeDocument/2006/relationships/hyperlink" Target="http://www.crossbooks.com/book.asp?pub=0&amp;book=-101&amp;sec=54135313" TargetMode="External"/><Relationship Id="rId9" Type="http://schemas.openxmlformats.org/officeDocument/2006/relationships/hyperlink" Target="http://www.crossbooks.com/book.asp?pub=0&amp;book=-101&amp;sec=50667014" TargetMode="External"/><Relationship Id="rId14" Type="http://schemas.openxmlformats.org/officeDocument/2006/relationships/hyperlink" Target="http://www.crossbooks.com/book.asp?pub=0&amp;book=-101&amp;sec=52044827" TargetMode="External"/><Relationship Id="rId22" Type="http://schemas.openxmlformats.org/officeDocument/2006/relationships/hyperlink" Target="http://www.crossbooks.com/book.asp?pub=0&amp;book=-101&amp;sec=50401543" TargetMode="External"/><Relationship Id="rId27" Type="http://schemas.openxmlformats.org/officeDocument/2006/relationships/hyperlink" Target="http://www.crossbooks.com/book.asp?pub=0&amp;book=-101&amp;sec=51912742" TargetMode="External"/><Relationship Id="rId30" Type="http://schemas.openxmlformats.org/officeDocument/2006/relationships/hyperlink" Target="http://www.crossbooks.com/book.asp?pub=0&amp;book=-101&amp;sec=52045083" TargetMode="External"/><Relationship Id="rId35" Type="http://schemas.openxmlformats.org/officeDocument/2006/relationships/hyperlink" Target="http://www.crossbooks.com/book.asp?pub=0&amp;book=-101&amp;sec=52825353" TargetMode="External"/><Relationship Id="rId43" Type="http://schemas.openxmlformats.org/officeDocument/2006/relationships/hyperlink" Target="http://www.crossbooks.com/book.asp?pub=0&amp;book=-101&amp;sec=54264329" TargetMode="External"/><Relationship Id="rId8" Type="http://schemas.openxmlformats.org/officeDocument/2006/relationships/hyperlink" Target="http://www.crossbooks.com/book.asp?pub=0&amp;book=-101&amp;sec=50471451" TargetMode="External"/><Relationship Id="rId3" Type="http://schemas.openxmlformats.org/officeDocument/2006/relationships/hyperlink" Target="http://www.crossbooks.com/book.asp?pub=0&amp;book=-101&amp;sec=54135312" TargetMode="External"/><Relationship Id="rId12" Type="http://schemas.openxmlformats.org/officeDocument/2006/relationships/hyperlink" Target="http://www.crossbooks.com/book.asp?pub=0&amp;book=-101&amp;sec=52038419" TargetMode="External"/><Relationship Id="rId17" Type="http://schemas.openxmlformats.org/officeDocument/2006/relationships/hyperlink" Target="http://www.crossbooks.com/book.asp?pub=0&amp;book=-101&amp;sec=53412616" TargetMode="External"/><Relationship Id="rId25" Type="http://schemas.openxmlformats.org/officeDocument/2006/relationships/hyperlink" Target="http://www.crossbooks.com/book.asp?pub=0&amp;book=-101&amp;sec=51910663" TargetMode="External"/><Relationship Id="rId33" Type="http://schemas.openxmlformats.org/officeDocument/2006/relationships/hyperlink" Target="http://www.crossbooks.com/book.asp?pub=0&amp;book=-101&amp;sec=52167191" TargetMode="External"/><Relationship Id="rId38" Type="http://schemas.openxmlformats.org/officeDocument/2006/relationships/hyperlink" Target="http://www.crossbooks.com/book.asp?pub=0&amp;book=-101&amp;sec=50467589"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www.crossbooks.com/book.asp?pub=0&amp;book=-101&amp;sec=51122459" TargetMode="External"/><Relationship Id="rId13" Type="http://schemas.openxmlformats.org/officeDocument/2006/relationships/hyperlink" Target="http://www.crossbooks.com/book.asp?pub=0&amp;book=-101&amp;sec=51910663" TargetMode="External"/><Relationship Id="rId18" Type="http://schemas.openxmlformats.org/officeDocument/2006/relationships/hyperlink" Target="http://www.crossbooks.com/book.asp?pub=0&amp;book=-101&amp;sec=51915265" TargetMode="External"/><Relationship Id="rId3" Type="http://schemas.openxmlformats.org/officeDocument/2006/relationships/hyperlink" Target="http://www.crossbooks.com/book.asp?pub=0&amp;book=-101&amp;sec=51839491" TargetMode="External"/><Relationship Id="rId21" Type="http://schemas.openxmlformats.org/officeDocument/2006/relationships/hyperlink" Target="http://www.crossbooks.com/book.asp?pub=0&amp;book=-101&amp;sec=53217290" TargetMode="External"/><Relationship Id="rId7" Type="http://schemas.openxmlformats.org/officeDocument/2006/relationships/hyperlink" Target="http://www.crossbooks.com/book.asp?pub=0&amp;book=-101&amp;sec=54395419" TargetMode="External"/><Relationship Id="rId12" Type="http://schemas.openxmlformats.org/officeDocument/2006/relationships/hyperlink" Target="http://www.crossbooks.com/book.asp?pub=0&amp;book=-101&amp;sec=51316505" TargetMode="External"/><Relationship Id="rId17" Type="http://schemas.openxmlformats.org/officeDocument/2006/relationships/hyperlink" Target="http://www.crossbooks.com/book.asp?pub=0&amp;book=-101&amp;sec=51906061" TargetMode="External"/><Relationship Id="rId2" Type="http://schemas.openxmlformats.org/officeDocument/2006/relationships/slide" Target="../slides/slide33.xml"/><Relationship Id="rId16" Type="http://schemas.openxmlformats.org/officeDocument/2006/relationships/hyperlink" Target="http://www.crossbooks.com/book.asp?pub=0&amp;book=-101&amp;sec=54396180" TargetMode="External"/><Relationship Id="rId20" Type="http://schemas.openxmlformats.org/officeDocument/2006/relationships/hyperlink" Target="http://www.crossbooks.com/book.asp?pub=0&amp;book=-101&amp;sec=51915788"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3151277" TargetMode="External"/><Relationship Id="rId11" Type="http://schemas.openxmlformats.org/officeDocument/2006/relationships/hyperlink" Target="http://www.crossbooks.com/book.asp?pub=0&amp;book=-101&amp;sec=51256854" TargetMode="External"/><Relationship Id="rId5" Type="http://schemas.openxmlformats.org/officeDocument/2006/relationships/hyperlink" Target="http://www.crossbooks.com/book.asp?pub=0&amp;book=-101&amp;sec=51912482" TargetMode="External"/><Relationship Id="rId15" Type="http://schemas.openxmlformats.org/officeDocument/2006/relationships/hyperlink" Target="http://www.crossbooks.com/book.asp?pub=0&amp;book=-101&amp;sec=52625934" TargetMode="External"/><Relationship Id="rId10" Type="http://schemas.openxmlformats.org/officeDocument/2006/relationships/hyperlink" Target="http://www.crossbooks.com/book.asp?pub=0&amp;book=-101&amp;sec=51190793" TargetMode="External"/><Relationship Id="rId19" Type="http://schemas.openxmlformats.org/officeDocument/2006/relationships/hyperlink" Target="http://www.crossbooks.com/book.asp?pub=0&amp;book=-101&amp;sec=51915272" TargetMode="External"/><Relationship Id="rId4" Type="http://schemas.openxmlformats.org/officeDocument/2006/relationships/hyperlink" Target="http://www.crossbooks.com/book.asp?pub=0&amp;book=-101&amp;sec=51852813" TargetMode="External"/><Relationship Id="rId9" Type="http://schemas.openxmlformats.org/officeDocument/2006/relationships/hyperlink" Target="http://www.crossbooks.com/book.asp?pub=0&amp;book=-101&amp;sec=51122460" TargetMode="External"/><Relationship Id="rId14" Type="http://schemas.openxmlformats.org/officeDocument/2006/relationships/hyperlink" Target="http://www.crossbooks.com/book.asp?pub=0&amp;book=-101&amp;sec=52044318"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www.crossbooks.com/book.asp?pub=0&amp;book=-101&amp;sec=51850262" TargetMode="External"/><Relationship Id="rId13" Type="http://schemas.openxmlformats.org/officeDocument/2006/relationships/hyperlink" Target="http://www.crossbooks.com/book.asp?pub=0&amp;book=-101&amp;sec=53218599" TargetMode="External"/><Relationship Id="rId18" Type="http://schemas.openxmlformats.org/officeDocument/2006/relationships/hyperlink" Target="http://www.crossbooks.com/book.asp?pub=0&amp;book=-101&amp;sec=54395393" TargetMode="External"/><Relationship Id="rId3" Type="http://schemas.openxmlformats.org/officeDocument/2006/relationships/hyperlink" Target="http://www.crossbooks.com/book.asp?pub=0&amp;book=-101&amp;sec=54135312" TargetMode="External"/><Relationship Id="rId7" Type="http://schemas.openxmlformats.org/officeDocument/2006/relationships/hyperlink" Target="http://www.crossbooks.com/book.asp?pub=0&amp;book=-101&amp;sec=51850009" TargetMode="External"/><Relationship Id="rId12" Type="http://schemas.openxmlformats.org/officeDocument/2006/relationships/hyperlink" Target="http://www.crossbooks.com/book.asp?pub=0&amp;book=-101&amp;sec=53218598" TargetMode="External"/><Relationship Id="rId17" Type="http://schemas.openxmlformats.org/officeDocument/2006/relationships/hyperlink" Target="http://www.crossbooks.com/book.asp?pub=0&amp;book=-101&amp;sec=54395143" TargetMode="External"/><Relationship Id="rId2" Type="http://schemas.openxmlformats.org/officeDocument/2006/relationships/slide" Target="../slides/slide34.xml"/><Relationship Id="rId16" Type="http://schemas.openxmlformats.org/officeDocument/2006/relationships/hyperlink" Target="http://www.crossbooks.com/book.asp?pub=0&amp;book=-101&amp;sec=53674254" TargetMode="External"/><Relationship Id="rId20" Type="http://schemas.openxmlformats.org/officeDocument/2006/relationships/hyperlink" Target="http://www.crossbooks.com/book.asp?pub=0&amp;book=-101&amp;sec=54657285"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1593475" TargetMode="External"/><Relationship Id="rId11" Type="http://schemas.openxmlformats.org/officeDocument/2006/relationships/hyperlink" Target="http://www.crossbooks.com/book.asp?pub=0&amp;book=-101&amp;sec=52496147" TargetMode="External"/><Relationship Id="rId5" Type="http://schemas.openxmlformats.org/officeDocument/2006/relationships/hyperlink" Target="http://www.crossbooks.com/book.asp?pub=0&amp;book=-101&amp;sec=51583239" TargetMode="External"/><Relationship Id="rId15" Type="http://schemas.openxmlformats.org/officeDocument/2006/relationships/hyperlink" Target="http://www.crossbooks.com/book.asp?pub=0&amp;book=-101&amp;sec=53543175" TargetMode="External"/><Relationship Id="rId10" Type="http://schemas.openxmlformats.org/officeDocument/2006/relationships/hyperlink" Target="http://www.crossbooks.com/book.asp?pub=0&amp;book=-101&amp;sec=51917332" TargetMode="External"/><Relationship Id="rId19" Type="http://schemas.openxmlformats.org/officeDocument/2006/relationships/hyperlink" Target="http://www.crossbooks.com/book.asp?pub=0&amp;book=-101&amp;sec=54395394" TargetMode="External"/><Relationship Id="rId4" Type="http://schemas.openxmlformats.org/officeDocument/2006/relationships/hyperlink" Target="http://www.crossbooks.com/book.asp?pub=0&amp;book=-101&amp;sec=54135313" TargetMode="External"/><Relationship Id="rId9" Type="http://schemas.openxmlformats.org/officeDocument/2006/relationships/hyperlink" Target="http://www.crossbooks.com/book.asp?pub=0&amp;book=-101&amp;sec=51912968" TargetMode="External"/><Relationship Id="rId14" Type="http://schemas.openxmlformats.org/officeDocument/2006/relationships/hyperlink" Target="http://www.crossbooks.com/book.asp?pub=0&amp;book=-101&amp;sec=53283611"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www.crossbooks.com/book.asp?pub=0&amp;book=-101&amp;sec=54135049" TargetMode="External"/><Relationship Id="rId13" Type="http://schemas.openxmlformats.org/officeDocument/2006/relationships/hyperlink" Target="http://www.crossbooks.com/book.asp?pub=0&amp;book=-101&amp;sec=53413137" TargetMode="External"/><Relationship Id="rId3" Type="http://schemas.openxmlformats.org/officeDocument/2006/relationships/hyperlink" Target="http://www.crossbooks.com/book.asp?pub=0&amp;book=-101&amp;sec=54134792" TargetMode="External"/><Relationship Id="rId7" Type="http://schemas.openxmlformats.org/officeDocument/2006/relationships/hyperlink" Target="http://www.crossbooks.com/book.asp?pub=0&amp;book=-101&amp;sec=54134547" TargetMode="External"/><Relationship Id="rId12" Type="http://schemas.openxmlformats.org/officeDocument/2006/relationships/hyperlink" Target="http://www.crossbooks.com/book.asp?pub=0&amp;book=-101&amp;sec=53349640"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www.crossbooks.com/book.asp?pub=0&amp;book=-101&amp;sec=54134546" TargetMode="External"/><Relationship Id="rId11" Type="http://schemas.openxmlformats.org/officeDocument/2006/relationships/hyperlink" Target="http://www.crossbooks.com/book.asp?pub=0&amp;book=-101&amp;sec=52959267" TargetMode="External"/><Relationship Id="rId5" Type="http://schemas.openxmlformats.org/officeDocument/2006/relationships/hyperlink" Target="http://www.crossbooks.com/book.asp?pub=0&amp;book=-101&amp;sec=54134540" TargetMode="External"/><Relationship Id="rId10" Type="http://schemas.openxmlformats.org/officeDocument/2006/relationships/hyperlink" Target="http://www.crossbooks.com/book.asp?pub=0&amp;book=-101&amp;sec=51852038" TargetMode="External"/><Relationship Id="rId4" Type="http://schemas.openxmlformats.org/officeDocument/2006/relationships/hyperlink" Target="http://www.crossbooks.com/book.asp?pub=0&amp;book=-101&amp;sec=54134539" TargetMode="External"/><Relationship Id="rId9" Type="http://schemas.openxmlformats.org/officeDocument/2006/relationships/hyperlink" Target="http://www.crossbooks.com/book.asp?pub=0&amp;book=-101&amp;sec=54135050"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crossbooks.com/book.asp?pub=0&amp;book=-101&amp;sec=53544468" TargetMode="External"/><Relationship Id="rId13" Type="http://schemas.openxmlformats.org/officeDocument/2006/relationships/hyperlink" Target="http://www.crossbooks.com/book.asp?pub=0&amp;book=-101&amp;sec=51582213" TargetMode="External"/><Relationship Id="rId18" Type="http://schemas.openxmlformats.org/officeDocument/2006/relationships/hyperlink" Target="http://www.crossbooks.com/book.asp?pub=0&amp;book=-101&amp;sec=51845134" TargetMode="External"/><Relationship Id="rId3" Type="http://schemas.openxmlformats.org/officeDocument/2006/relationships/hyperlink" Target="http://www.crossbooks.com/book.asp?pub=0&amp;book=-101&amp;sec=54134554" TargetMode="External"/><Relationship Id="rId7" Type="http://schemas.openxmlformats.org/officeDocument/2006/relationships/hyperlink" Target="http://www.crossbooks.com/book.asp?pub=0&amp;book=-101&amp;sec=54135810" TargetMode="External"/><Relationship Id="rId12" Type="http://schemas.openxmlformats.org/officeDocument/2006/relationships/hyperlink" Target="http://www.crossbooks.com/book.asp?pub=0&amp;book=-101&amp;sec=51520790" TargetMode="External"/><Relationship Id="rId17" Type="http://schemas.openxmlformats.org/officeDocument/2006/relationships/hyperlink" Target="http://www.crossbooks.com/book.asp?pub=0&amp;book=-101&amp;sec=51613964" TargetMode="External"/><Relationship Id="rId2" Type="http://schemas.openxmlformats.org/officeDocument/2006/relationships/slide" Target="../slides/slide6.xml"/><Relationship Id="rId16" Type="http://schemas.openxmlformats.org/officeDocument/2006/relationships/hyperlink" Target="http://www.crossbooks.com/book.asp?pub=0&amp;book=-101&amp;sec=51603457"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4135308" TargetMode="External"/><Relationship Id="rId11" Type="http://schemas.openxmlformats.org/officeDocument/2006/relationships/hyperlink" Target="http://www.crossbooks.com/book.asp?pub=0&amp;book=-101&amp;sec=51191051" TargetMode="External"/><Relationship Id="rId5" Type="http://schemas.openxmlformats.org/officeDocument/2006/relationships/hyperlink" Target="http://www.crossbooks.com/book.asp?pub=0&amp;book=-101&amp;sec=54133005" TargetMode="External"/><Relationship Id="rId15" Type="http://schemas.openxmlformats.org/officeDocument/2006/relationships/hyperlink" Target="http://www.crossbooks.com/book.asp?pub=0&amp;book=-101&amp;sec=51588356" TargetMode="External"/><Relationship Id="rId10" Type="http://schemas.openxmlformats.org/officeDocument/2006/relationships/hyperlink" Target="http://www.crossbooks.com/book.asp?pub=0&amp;book=-101&amp;sec=54657813" TargetMode="External"/><Relationship Id="rId19" Type="http://schemas.openxmlformats.org/officeDocument/2006/relationships/hyperlink" Target="http://www.crossbooks.com/book.asp?pub=0&amp;book=-101&amp;sec=52495620" TargetMode="External"/><Relationship Id="rId4" Type="http://schemas.openxmlformats.org/officeDocument/2006/relationships/hyperlink" Target="http://www.crossbooks.com/book.asp?pub=0&amp;book=-101&amp;sec=54132995" TargetMode="External"/><Relationship Id="rId9" Type="http://schemas.openxmlformats.org/officeDocument/2006/relationships/hyperlink" Target="http://www.crossbooks.com/book.asp?pub=0&amp;book=-101&amp;sec=53674753" TargetMode="External"/><Relationship Id="rId14" Type="http://schemas.openxmlformats.org/officeDocument/2006/relationships/hyperlink" Target="http://www.crossbooks.com/book.asp?pub=0&amp;book=-101&amp;sec=51588355"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crossbooks.com/book.asp?pub=0&amp;book=-101&amp;sec=53284616" TargetMode="External"/><Relationship Id="rId13" Type="http://schemas.openxmlformats.org/officeDocument/2006/relationships/hyperlink" Target="http://www.crossbooks.com/book.asp?pub=0&amp;book=-101&amp;sec=53413121" TargetMode="External"/><Relationship Id="rId3" Type="http://schemas.openxmlformats.org/officeDocument/2006/relationships/hyperlink" Target="http://www.crossbooks.com/book.asp?pub=0&amp;book=-101&amp;sec=54135048" TargetMode="External"/><Relationship Id="rId7" Type="http://schemas.openxmlformats.org/officeDocument/2006/relationships/hyperlink" Target="http://www.crossbooks.com/book.asp?pub=0&amp;book=-101&amp;sec=53090348" TargetMode="External"/><Relationship Id="rId12" Type="http://schemas.openxmlformats.org/officeDocument/2006/relationships/hyperlink" Target="http://www.crossbooks.com/book.asp?pub=0&amp;book=-101&amp;sec=5413556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crossbooks.com/book.asp?pub=0&amp;book=-101&amp;sec=50469923" TargetMode="External"/><Relationship Id="rId11" Type="http://schemas.openxmlformats.org/officeDocument/2006/relationships/hyperlink" Target="http://www.crossbooks.com/book.asp?pub=0&amp;book=-101&amp;sec=54135064" TargetMode="External"/><Relationship Id="rId5" Type="http://schemas.openxmlformats.org/officeDocument/2006/relationships/hyperlink" Target="http://www.crossbooks.com/book.asp?pub=0&amp;book=-101&amp;sec=50469889" TargetMode="External"/><Relationship Id="rId10" Type="http://schemas.openxmlformats.org/officeDocument/2006/relationships/hyperlink" Target="http://www.crossbooks.com/book.asp?pub=0&amp;book=-101&amp;sec=54135063" TargetMode="External"/><Relationship Id="rId4" Type="http://schemas.openxmlformats.org/officeDocument/2006/relationships/hyperlink" Target="http://www.crossbooks.com/book.asp?pub=0&amp;book=-101&amp;sec=54135317" TargetMode="External"/><Relationship Id="rId9" Type="http://schemas.openxmlformats.org/officeDocument/2006/relationships/hyperlink" Target="http://www.crossbooks.com/book.asp?pub=0&amp;book=-101&amp;sec=54135051" TargetMode="External"/><Relationship Id="rId14" Type="http://schemas.openxmlformats.org/officeDocument/2006/relationships/hyperlink" Target="http://www.crossbooks.com/book.asp?pub=0&amp;book=-101&amp;sec=53674507"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crossbooks.com/book.asp?pub=0&amp;book=-101&amp;sec=53544194" TargetMode="External"/><Relationship Id="rId3" Type="http://schemas.openxmlformats.org/officeDocument/2006/relationships/hyperlink" Target="http://www.crossbooks.com/book.asp?pub=0&amp;book=-101&amp;sec=54134017" TargetMode="External"/><Relationship Id="rId7" Type="http://schemas.openxmlformats.org/officeDocument/2006/relationships/hyperlink" Target="http://www.crossbooks.com/book.asp?pub=0&amp;book=-101&amp;sec=53151283"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crossbooks.com/book.asp?pub=0&amp;book=-101&amp;sec=54135305" TargetMode="External"/><Relationship Id="rId5" Type="http://schemas.openxmlformats.org/officeDocument/2006/relationships/hyperlink" Target="http://www.crossbooks.com/book.asp?pub=0&amp;book=-101&amp;sec=54135054" TargetMode="External"/><Relationship Id="rId4" Type="http://schemas.openxmlformats.org/officeDocument/2006/relationships/hyperlink" Target="http://www.crossbooks.com/book.asp?pub=0&amp;book=-101&amp;sec=54134555" TargetMode="External"/><Relationship Id="rId9" Type="http://schemas.openxmlformats.org/officeDocument/2006/relationships/hyperlink" Target="http://www.crossbooks.com/book.asp?pub=0&amp;book=-101&amp;sec=54002190"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crossbooks.com/book.asp?pub=0&amp;book=-101&amp;sec=51255826" TargetMode="External"/><Relationship Id="rId3" Type="http://schemas.openxmlformats.org/officeDocument/2006/relationships/hyperlink" Target="http://www.crossbooks.com/book.asp?pub=0&amp;book=-101&amp;sec=54134539" TargetMode="External"/><Relationship Id="rId7" Type="http://schemas.openxmlformats.org/officeDocument/2006/relationships/hyperlink" Target="http://www.crossbooks.com/book.asp?pub=0&amp;book=-101&amp;sec=50598405"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crossbooks.com/book.asp?pub=0&amp;book=-101&amp;sec=50598157" TargetMode="External"/><Relationship Id="rId5" Type="http://schemas.openxmlformats.org/officeDocument/2006/relationships/hyperlink" Target="http://www.crossbooks.com/book.asp?pub=0&amp;book=-101&amp;sec=50598156" TargetMode="External"/><Relationship Id="rId10" Type="http://schemas.openxmlformats.org/officeDocument/2006/relationships/hyperlink" Target="http://www.crossbooks.com/book.asp?pub=0&amp;book=-101&amp;sec=54135556" TargetMode="External"/><Relationship Id="rId4" Type="http://schemas.openxmlformats.org/officeDocument/2006/relationships/hyperlink" Target="http://www.crossbooks.com/book.asp?pub=0&amp;book=-101&amp;sec=50597928" TargetMode="External"/><Relationship Id="rId9" Type="http://schemas.openxmlformats.org/officeDocument/2006/relationships/hyperlink" Target="http://www.crossbooks.com/book.asp?pub=0&amp;book=-101&amp;sec=51255827"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bletalk.tv/verse/138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In the previous chapter we finished the section in the letter to the Hebrews that explained Jesus' superiority as high priest over Aaron.</a:t>
            </a:r>
            <a:br>
              <a:rPr lang="en-US" b="0" i="0" dirty="0">
                <a:solidFill>
                  <a:srgbClr val="1C1C1C"/>
                </a:solidFill>
                <a:effectLst/>
                <a:latin typeface="Merriweather" panose="00000500000000000000" pitchFamily="2" charset="0"/>
              </a:rPr>
            </a:br>
            <a:endParaRPr lang="en-US" b="0" i="0" dirty="0">
              <a:solidFill>
                <a:srgbClr val="1C1C1C"/>
              </a:solidFill>
              <a:effectLst/>
              <a:latin typeface="Merriweather" panose="00000500000000000000" pitchFamily="2" charset="0"/>
            </a:endParaRPr>
          </a:p>
          <a:p>
            <a:pPr algn="l">
              <a:buFont typeface="Arial" panose="020B0604020202020204" pitchFamily="34" charset="0"/>
              <a:buChar char="•"/>
            </a:pPr>
            <a:r>
              <a:rPr lang="en-US" b="0" i="0" dirty="0">
                <a:solidFill>
                  <a:srgbClr val="1C1C1C"/>
                </a:solidFill>
                <a:effectLst/>
                <a:latin typeface="Merriweather" panose="00000500000000000000" pitchFamily="2" charset="0"/>
              </a:rPr>
              <a:t>Aaron and descendants as high priests - appointed by the Law, temporary and serviced by sinful men.</a:t>
            </a:r>
          </a:p>
          <a:p>
            <a:pPr algn="l">
              <a:buFont typeface="Arial" panose="020B0604020202020204" pitchFamily="34" charset="0"/>
              <a:buChar char="•"/>
            </a:pPr>
            <a:r>
              <a:rPr lang="en-US" b="0" i="0" dirty="0">
                <a:solidFill>
                  <a:srgbClr val="1C1C1C"/>
                </a:solidFill>
                <a:effectLst/>
                <a:latin typeface="Merriweather" panose="00000500000000000000" pitchFamily="2" charset="0"/>
              </a:rPr>
              <a:t>Jesus as high priest - appointed by God, eternal in nature (Melchizedek type), serviced by a perfectly righteous divine being.</a:t>
            </a:r>
          </a:p>
          <a:p>
            <a:pPr algn="l">
              <a:buNone/>
            </a:pPr>
            <a:r>
              <a:rPr lang="en-US" b="0" i="0" dirty="0">
                <a:solidFill>
                  <a:srgbClr val="1C1C1C"/>
                </a:solidFill>
                <a:effectLst/>
                <a:latin typeface="Merriweather" panose="00000500000000000000" pitchFamily="2" charset="0"/>
              </a:rPr>
              <a:t>The point was that Jesus was a better and more effective high priest and they should not abandon Him for the lessor of the two.</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2</a:t>
            </a:fld>
            <a:endParaRPr lang="en-US"/>
          </a:p>
        </p:txBody>
      </p:sp>
    </p:spTree>
    <p:extLst>
      <p:ext uri="{BB962C8B-B14F-4D97-AF65-F5344CB8AC3E}">
        <p14:creationId xmlns:p14="http://schemas.microsoft.com/office/powerpoint/2010/main" val="3490446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the example</a:t>
            </a:r>
          </a:p>
          <a:p>
            <a:pPr>
              <a:buNone/>
            </a:pPr>
            <a:r>
              <a:rPr lang="en-US" dirty="0">
                <a:solidFill>
                  <a:srgbClr val="000000"/>
                </a:solidFill>
                <a:effectLst/>
                <a:latin typeface="Verdana" panose="020B0604030504040204" pitchFamily="34" charset="0"/>
                <a:hlinkClick r:id="rId3"/>
              </a:rPr>
              <a:t>Heb 9:9</a:t>
            </a:r>
            <a:r>
              <a:rPr lang="en-US" dirty="0">
                <a:solidFill>
                  <a:srgbClr val="000000"/>
                </a:solidFill>
                <a:effectLst/>
                <a:latin typeface="Verdana" panose="020B0604030504040204" pitchFamily="34" charset="0"/>
              </a:rPr>
              <a:t> — This is a symbol for the present time, during which gifts and sacrifices are offered that cannot perfect the worshiper's conscience. </a:t>
            </a:r>
          </a:p>
          <a:p>
            <a:pPr>
              <a:buNone/>
            </a:pPr>
            <a:r>
              <a:rPr lang="en-US" dirty="0">
                <a:solidFill>
                  <a:srgbClr val="000000"/>
                </a:solidFill>
                <a:effectLst/>
                <a:latin typeface="Verdana" panose="020B0604030504040204" pitchFamily="34" charset="0"/>
                <a:hlinkClick r:id="rId4"/>
              </a:rPr>
              <a:t>Heb 9:23</a:t>
            </a:r>
            <a:r>
              <a:rPr lang="en-US" dirty="0">
                <a:solidFill>
                  <a:srgbClr val="000000"/>
                </a:solidFill>
                <a:effectLst/>
                <a:latin typeface="Verdana" panose="020B0604030504040204" pitchFamily="34" charset="0"/>
              </a:rPr>
              <a:t> — Therefore, it was necessary for the copies of the things in the heavens to be purified with these sacrifices, but the heavenly things themselves to be purified with better sacrifices than these. </a:t>
            </a:r>
          </a:p>
          <a:p>
            <a:pPr>
              <a:buNone/>
            </a:pPr>
            <a:r>
              <a:rPr lang="en-US" dirty="0">
                <a:solidFill>
                  <a:srgbClr val="000000"/>
                </a:solidFill>
                <a:effectLst/>
                <a:latin typeface="Verdana" panose="020B0604030504040204" pitchFamily="34" charset="0"/>
                <a:hlinkClick r:id="rId5"/>
              </a:rPr>
              <a:t>Heb 9:24</a:t>
            </a:r>
            <a:r>
              <a:rPr lang="en-US" dirty="0">
                <a:solidFill>
                  <a:srgbClr val="000000"/>
                </a:solidFill>
                <a:effectLst/>
                <a:latin typeface="Verdana" panose="020B0604030504040204" pitchFamily="34" charset="0"/>
              </a:rPr>
              <a:t> — For Christ did not enter a sanctuary made with hands (only a model of the true one) but into heaven itself, so that he might now appear in the presence of God for us. </a:t>
            </a:r>
          </a:p>
          <a:p>
            <a:pPr>
              <a:buNone/>
            </a:pPr>
            <a:r>
              <a:rPr lang="en-US" dirty="0">
                <a:solidFill>
                  <a:srgbClr val="000000"/>
                </a:solidFill>
                <a:effectLst/>
                <a:latin typeface="Verdana" panose="020B0604030504040204" pitchFamily="34" charset="0"/>
                <a:hlinkClick r:id="rId6"/>
              </a:rPr>
              <a:t>Heb 10:1</a:t>
            </a:r>
            <a:r>
              <a:rPr lang="en-US" dirty="0">
                <a:solidFill>
                  <a:srgbClr val="000000"/>
                </a:solidFill>
                <a:effectLst/>
                <a:latin typeface="Verdana" panose="020B0604030504040204" pitchFamily="34" charset="0"/>
              </a:rPr>
              <a:t> — Since the law has only a shadow of the good things to come, and not the reality itself of those things, it can never perfect the worshipers by the same sacrifices they continually offer year after year. </a:t>
            </a:r>
          </a:p>
          <a:p>
            <a:pPr>
              <a:buNone/>
            </a:pPr>
            <a:r>
              <a:rPr lang="en-US" dirty="0">
                <a:solidFill>
                  <a:srgbClr val="000000"/>
                </a:solidFill>
                <a:effectLst/>
                <a:latin typeface="Verdana" panose="020B0604030504040204" pitchFamily="34" charset="0"/>
                <a:hlinkClick r:id="rId7"/>
              </a:rPr>
              <a:t>Col 2:17</a:t>
            </a:r>
            <a:r>
              <a:rPr lang="en-US" dirty="0">
                <a:solidFill>
                  <a:srgbClr val="000000"/>
                </a:solidFill>
                <a:effectLst/>
                <a:latin typeface="Verdana" panose="020B0604030504040204" pitchFamily="34" charset="0"/>
              </a:rPr>
              <a:t> — These are a shadow of what was to come; the substance is Christ. </a:t>
            </a:r>
          </a:p>
          <a:p>
            <a:pPr>
              <a:buNone/>
            </a:pPr>
            <a:r>
              <a:rPr lang="en-US" b="1" dirty="0">
                <a:solidFill>
                  <a:srgbClr val="000000"/>
                </a:solidFill>
                <a:effectLst/>
                <a:latin typeface="Verdana" panose="020B0604030504040204" pitchFamily="34" charset="0"/>
              </a:rPr>
              <a:t>See</a:t>
            </a:r>
          </a:p>
          <a:p>
            <a:pPr>
              <a:buNone/>
            </a:pPr>
            <a:r>
              <a:rPr lang="en-US" dirty="0">
                <a:solidFill>
                  <a:srgbClr val="000000"/>
                </a:solidFill>
                <a:effectLst/>
                <a:latin typeface="Verdana" panose="020B0604030504040204" pitchFamily="34" charset="0"/>
                <a:hlinkClick r:id="rId8"/>
              </a:rPr>
              <a:t>Ex 25:40</a:t>
            </a:r>
            <a:r>
              <a:rPr lang="en-US" dirty="0">
                <a:solidFill>
                  <a:srgbClr val="000000"/>
                </a:solidFill>
                <a:effectLst/>
                <a:latin typeface="Verdana" panose="020B0604030504040204" pitchFamily="34" charset="0"/>
              </a:rPr>
              <a:t> — Be careful to make them according to the pattern you have been shown on the mountain. </a:t>
            </a:r>
          </a:p>
          <a:p>
            <a:pPr>
              <a:buNone/>
            </a:pPr>
            <a:r>
              <a:rPr lang="en-US" dirty="0">
                <a:solidFill>
                  <a:srgbClr val="000000"/>
                </a:solidFill>
                <a:effectLst/>
                <a:latin typeface="Verdana" panose="020B0604030504040204" pitchFamily="34" charset="0"/>
                <a:hlinkClick r:id="rId9"/>
              </a:rPr>
              <a:t>Ex 26:30</a:t>
            </a:r>
            <a:r>
              <a:rPr lang="en-US" dirty="0">
                <a:solidFill>
                  <a:srgbClr val="000000"/>
                </a:solidFill>
                <a:effectLst/>
                <a:latin typeface="Verdana" panose="020B0604030504040204" pitchFamily="34" charset="0"/>
              </a:rPr>
              <a:t> — You are to set up the tabernacle according to the plan for it that you have been shown on the mountain. </a:t>
            </a:r>
          </a:p>
          <a:p>
            <a:pPr>
              <a:buNone/>
            </a:pPr>
            <a:r>
              <a:rPr lang="en-US" dirty="0">
                <a:solidFill>
                  <a:srgbClr val="000000"/>
                </a:solidFill>
                <a:effectLst/>
                <a:latin typeface="Verdana" panose="020B0604030504040204" pitchFamily="34" charset="0"/>
                <a:hlinkClick r:id="rId10"/>
              </a:rPr>
              <a:t>Ex 27:8</a:t>
            </a:r>
            <a:r>
              <a:rPr lang="en-US" dirty="0">
                <a:solidFill>
                  <a:srgbClr val="000000"/>
                </a:solidFill>
                <a:effectLst/>
                <a:latin typeface="Verdana" panose="020B0604030504040204" pitchFamily="34" charset="0"/>
              </a:rPr>
              <a:t> — Construct the altar with boards so that it is hollow. They are to make it just as it was shown to you on the mountain. </a:t>
            </a:r>
          </a:p>
          <a:p>
            <a:pPr>
              <a:buNone/>
            </a:pPr>
            <a:r>
              <a:rPr lang="en-US" dirty="0">
                <a:solidFill>
                  <a:srgbClr val="000000"/>
                </a:solidFill>
                <a:effectLst/>
                <a:latin typeface="Verdana" panose="020B0604030504040204" pitchFamily="34" charset="0"/>
                <a:hlinkClick r:id="rId11"/>
              </a:rPr>
              <a:t>Nu 8:4</a:t>
            </a:r>
            <a:r>
              <a:rPr lang="en-US" dirty="0">
                <a:solidFill>
                  <a:srgbClr val="000000"/>
                </a:solidFill>
                <a:effectLst/>
                <a:latin typeface="Verdana" panose="020B0604030504040204" pitchFamily="34" charset="0"/>
              </a:rPr>
              <a:t> — This is the way the lampstand was made: it was a hammered work of gold, hammered from its base to its flower petals. The lampstand was made according to the pattern the LORD had shown Moses. </a:t>
            </a:r>
          </a:p>
          <a:p>
            <a:pPr>
              <a:buNone/>
            </a:pPr>
            <a:r>
              <a:rPr lang="en-US" dirty="0">
                <a:solidFill>
                  <a:srgbClr val="000000"/>
                </a:solidFill>
                <a:effectLst/>
                <a:latin typeface="Verdana" panose="020B0604030504040204" pitchFamily="34" charset="0"/>
                <a:hlinkClick r:id="rId12"/>
              </a:rPr>
              <a:t>1Ch 28:12</a:t>
            </a:r>
            <a:r>
              <a:rPr lang="en-US" dirty="0">
                <a:solidFill>
                  <a:srgbClr val="000000"/>
                </a:solidFill>
                <a:effectLst/>
                <a:latin typeface="Verdana" panose="020B0604030504040204" pitchFamily="34" charset="0"/>
              </a:rPr>
              <a:t> — The plans contained everything he had in mind for the courts of the LORD's house, all the surrounding chambers, the treasuries of God's house, and the treasuries for what is dedicated. </a:t>
            </a:r>
          </a:p>
          <a:p>
            <a:pPr>
              <a:buNone/>
            </a:pPr>
            <a:r>
              <a:rPr lang="en-US" dirty="0">
                <a:solidFill>
                  <a:srgbClr val="000000"/>
                </a:solidFill>
                <a:effectLst/>
                <a:latin typeface="Verdana" panose="020B0604030504040204" pitchFamily="34" charset="0"/>
                <a:hlinkClick r:id="rId13"/>
              </a:rPr>
              <a:t>1Ch 28:19</a:t>
            </a:r>
            <a:r>
              <a:rPr lang="en-US" dirty="0">
                <a:solidFill>
                  <a:srgbClr val="000000"/>
                </a:solidFill>
                <a:effectLst/>
                <a:latin typeface="Verdana" panose="020B0604030504040204" pitchFamily="34" charset="0"/>
              </a:rPr>
              <a:t> — David concluded, "By the LORD's hand on me, he enabled me to understand everything in writing, all the details of the plan." </a:t>
            </a:r>
          </a:p>
          <a:p>
            <a:pPr>
              <a:buNone/>
            </a:pPr>
            <a:r>
              <a:rPr lang="en-US" dirty="0">
                <a:solidFill>
                  <a:srgbClr val="000000"/>
                </a:solidFill>
                <a:effectLst/>
                <a:latin typeface="Verdana" panose="020B0604030504040204" pitchFamily="34" charset="0"/>
                <a:hlinkClick r:id="rId14"/>
              </a:rPr>
              <a:t>Ac 7:44</a:t>
            </a:r>
            <a:r>
              <a:rPr lang="en-US" dirty="0">
                <a:solidFill>
                  <a:srgbClr val="000000"/>
                </a:solidFill>
                <a:effectLst/>
                <a:latin typeface="Verdana" panose="020B0604030504040204" pitchFamily="34" charset="0"/>
              </a:rPr>
              <a:t> — "Our ancestors had the tabernacle of the testimony in the wilderness, just as he who spoke to Moses commanded him to make it according to the pattern he had seen.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11</a:t>
            </a:fld>
            <a:endParaRPr lang="en-US"/>
          </a:p>
        </p:txBody>
      </p:sp>
    </p:spTree>
    <p:extLst>
      <p:ext uri="{BB962C8B-B14F-4D97-AF65-F5344CB8AC3E}">
        <p14:creationId xmlns:p14="http://schemas.microsoft.com/office/powerpoint/2010/main" val="281112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1C1C1C"/>
                </a:solidFill>
                <a:effectLst/>
                <a:latin typeface="Merriweather" panose="00000500000000000000" pitchFamily="2" charset="0"/>
              </a:rPr>
              <a:t>The tabernacle had two compartments and very few furnishings. It was where the priests did their work in offering sacrifices.</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12</a:t>
            </a:fld>
            <a:endParaRPr lang="en-US"/>
          </a:p>
        </p:txBody>
      </p:sp>
    </p:spTree>
    <p:extLst>
      <p:ext uri="{BB962C8B-B14F-4D97-AF65-F5344CB8AC3E}">
        <p14:creationId xmlns:p14="http://schemas.microsoft.com/office/powerpoint/2010/main" val="314707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1C1C1C"/>
                </a:solidFill>
                <a:effectLst/>
                <a:latin typeface="Merriweather" panose="00000500000000000000" pitchFamily="2" charset="0"/>
              </a:rPr>
              <a:t>While in the desert it was assembled and disassembled by the Levites, and the Israelite tribes camped around it, each in their specific location so that the tabernacle was located in the center of the camp.</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13</a:t>
            </a:fld>
            <a:endParaRPr lang="en-US"/>
          </a:p>
        </p:txBody>
      </p:sp>
    </p:spTree>
    <p:extLst>
      <p:ext uri="{BB962C8B-B14F-4D97-AF65-F5344CB8AC3E}">
        <p14:creationId xmlns:p14="http://schemas.microsoft.com/office/powerpoint/2010/main" val="689239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1C1C1C"/>
                </a:solidFill>
                <a:effectLst/>
                <a:latin typeface="Merriweather" panose="00000500000000000000" pitchFamily="2" charset="0"/>
              </a:rPr>
              <a:t>God's presence was marked by pillar of smoke in the day and a pillar of fire at night.</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14</a:t>
            </a:fld>
            <a:endParaRPr lang="en-US"/>
          </a:p>
        </p:txBody>
      </p:sp>
    </p:spTree>
    <p:extLst>
      <p:ext uri="{BB962C8B-B14F-4D97-AF65-F5344CB8AC3E}">
        <p14:creationId xmlns:p14="http://schemas.microsoft.com/office/powerpoint/2010/main" val="3245500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1C1C1C"/>
                </a:solidFill>
                <a:effectLst/>
                <a:latin typeface="Merriweather" panose="00000500000000000000" pitchFamily="2" charset="0"/>
              </a:rPr>
              <a:t>Its construction and furnishings were designed by God and it was the model for the temple that would later be built by Solomon in Jerusalem.</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15</a:t>
            </a:fld>
            <a:endParaRPr lang="en-US"/>
          </a:p>
        </p:txBody>
      </p:sp>
    </p:spTree>
    <p:extLst>
      <p:ext uri="{BB962C8B-B14F-4D97-AF65-F5344CB8AC3E}">
        <p14:creationId xmlns:p14="http://schemas.microsoft.com/office/powerpoint/2010/main" val="2707028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The author was showing them the different locations where the ministry of the old high priest and the new high priest took place. The priests after Aaron were imperfect and temporal, and they served in a copy or shadow of the true sanctuary where Christ, the righteous and eternal high priest serves, which is in heaven.</a:t>
            </a:r>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16</a:t>
            </a:fld>
            <a:endParaRPr lang="en-US"/>
          </a:p>
        </p:txBody>
      </p:sp>
    </p:spTree>
    <p:extLst>
      <p:ext uri="{BB962C8B-B14F-4D97-AF65-F5344CB8AC3E}">
        <p14:creationId xmlns:p14="http://schemas.microsoft.com/office/powerpoint/2010/main" val="93829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cap="all" dirty="0">
                <a:solidFill>
                  <a:srgbClr val="1C1C1C"/>
                </a:solidFill>
                <a:effectLst/>
                <a:latin typeface="D-DIN Condensed"/>
              </a:rPr>
              <a:t>He Ministers According to a Better Covenant - Hebrews 8:6-13</a:t>
            </a:r>
          </a:p>
          <a:p>
            <a:pPr algn="l">
              <a:buNone/>
            </a:pPr>
            <a:r>
              <a:rPr lang="en-US" b="0" i="0" dirty="0">
                <a:solidFill>
                  <a:srgbClr val="1C1C1C"/>
                </a:solidFill>
                <a:effectLst/>
                <a:latin typeface="Merriweather" panose="00000500000000000000" pitchFamily="2" charset="0"/>
              </a:rPr>
              <a:t>The author adds another argument to his presentation of the idea that Jesus' ministry is superior to Aaron's, not only does Jesus minister in a better place, but He does so by the authority of a better covenant which He mediates.</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17</a:t>
            </a:fld>
            <a:endParaRPr lang="en-US"/>
          </a:p>
        </p:txBody>
      </p:sp>
    </p:spTree>
    <p:extLst>
      <p:ext uri="{BB962C8B-B14F-4D97-AF65-F5344CB8AC3E}">
        <p14:creationId xmlns:p14="http://schemas.microsoft.com/office/powerpoint/2010/main" val="2462231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The word "covenant" means agreement, but God's covenants with men were promises which He bound Himself to keep. The word does not mean "a contract" in the business sense; these contracts are usually negotiated by two parties each contributing ideas, requests, etc., and then ratified by an agreement once everyone is satisfied.</a:t>
            </a:r>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18</a:t>
            </a:fld>
            <a:endParaRPr lang="en-US"/>
          </a:p>
        </p:txBody>
      </p:sp>
    </p:spTree>
    <p:extLst>
      <p:ext uri="{BB962C8B-B14F-4D97-AF65-F5344CB8AC3E}">
        <p14:creationId xmlns:p14="http://schemas.microsoft.com/office/powerpoint/2010/main" val="1218932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God, on the other hand, used covenants (promises) to progressively reveal His ultimate plan of saving man and granting him eternal life in heaven. Because of sin, men were slow to understand God's will and way, therefore God slowly revealed what He was doing through a series of promises or covenants. For example:</a:t>
            </a:r>
          </a:p>
          <a:p>
            <a:pPr algn="l">
              <a:buFont typeface="Arial" panose="020B0604020202020204" pitchFamily="34" charset="0"/>
              <a:buChar char="•"/>
            </a:pPr>
            <a:r>
              <a:rPr lang="en-US" b="1" i="0" dirty="0">
                <a:solidFill>
                  <a:srgbClr val="1C1C1C"/>
                </a:solidFill>
                <a:effectLst/>
                <a:latin typeface="Merriweather" panose="00000500000000000000" pitchFamily="2" charset="0"/>
              </a:rPr>
              <a:t>Noah</a:t>
            </a:r>
            <a:r>
              <a:rPr lang="en-US" b="0" i="0" dirty="0">
                <a:solidFill>
                  <a:srgbClr val="1C1C1C"/>
                </a:solidFill>
                <a:effectLst/>
                <a:latin typeface="Merriweather" panose="00000500000000000000" pitchFamily="2" charset="0"/>
              </a:rPr>
              <a:t> (</a:t>
            </a:r>
            <a:r>
              <a:rPr lang="en-US" b="0" i="0" u="none" strike="noStrike" dirty="0">
                <a:solidFill>
                  <a:srgbClr val="666666"/>
                </a:solidFill>
                <a:effectLst/>
                <a:latin typeface="Merriweather" panose="00000500000000000000" pitchFamily="2" charset="0"/>
                <a:hlinkClick r:id="rId3"/>
              </a:rPr>
              <a:t>Genesis 9:9-17</a:t>
            </a:r>
            <a:r>
              <a:rPr lang="en-US" b="0" i="0" dirty="0">
                <a:solidFill>
                  <a:srgbClr val="1C1C1C"/>
                </a:solidFill>
                <a:effectLst/>
                <a:latin typeface="Merriweather" panose="00000500000000000000" pitchFamily="2" charset="0"/>
              </a:rPr>
              <a:t>) - Covenant/promise not to destroy the earth again with a flood and to guarantee the seasons despite man's failures.</a:t>
            </a:r>
          </a:p>
          <a:p>
            <a:pPr algn="l">
              <a:buFont typeface="Arial" panose="020B0604020202020204" pitchFamily="34" charset="0"/>
              <a:buChar char="•"/>
            </a:pPr>
            <a:r>
              <a:rPr lang="en-US" b="1" i="0" dirty="0">
                <a:solidFill>
                  <a:srgbClr val="1C1C1C"/>
                </a:solidFill>
                <a:effectLst/>
                <a:latin typeface="Merriweather" panose="00000500000000000000" pitchFamily="2" charset="0"/>
              </a:rPr>
              <a:t>Abraham</a:t>
            </a:r>
            <a:r>
              <a:rPr lang="en-US" b="0" i="0" dirty="0">
                <a:solidFill>
                  <a:srgbClr val="1C1C1C"/>
                </a:solidFill>
                <a:effectLst/>
                <a:latin typeface="Merriweather" panose="00000500000000000000" pitchFamily="2" charset="0"/>
              </a:rPr>
              <a:t> (</a:t>
            </a:r>
            <a:r>
              <a:rPr lang="en-US" b="0" i="0" u="none" strike="noStrike" dirty="0">
                <a:solidFill>
                  <a:srgbClr val="666666"/>
                </a:solidFill>
                <a:effectLst/>
                <a:latin typeface="Merriweather" panose="00000500000000000000" pitchFamily="2" charset="0"/>
                <a:hlinkClick r:id="rId4"/>
              </a:rPr>
              <a:t>Genesis 17:1-8</a:t>
            </a:r>
            <a:r>
              <a:rPr lang="en-US" b="0" i="0" dirty="0">
                <a:solidFill>
                  <a:srgbClr val="1C1C1C"/>
                </a:solidFill>
                <a:effectLst/>
                <a:latin typeface="Merriweather" panose="00000500000000000000" pitchFamily="2" charset="0"/>
              </a:rPr>
              <a:t>) - Covenant/promise to give him a special land and bless the world through his descendants.</a:t>
            </a:r>
          </a:p>
          <a:p>
            <a:pPr algn="l">
              <a:buFont typeface="Arial" panose="020B0604020202020204" pitchFamily="34" charset="0"/>
              <a:buChar char="•"/>
            </a:pPr>
            <a:r>
              <a:rPr lang="en-US" b="1" i="0" dirty="0">
                <a:solidFill>
                  <a:srgbClr val="1C1C1C"/>
                </a:solidFill>
                <a:effectLst/>
                <a:latin typeface="Merriweather" panose="00000500000000000000" pitchFamily="2" charset="0"/>
              </a:rPr>
              <a:t>Moses</a:t>
            </a:r>
            <a:r>
              <a:rPr lang="en-US" b="0" i="0" dirty="0">
                <a:solidFill>
                  <a:srgbClr val="1C1C1C"/>
                </a:solidFill>
                <a:effectLst/>
                <a:latin typeface="Merriweather" panose="00000500000000000000" pitchFamily="2" charset="0"/>
              </a:rPr>
              <a:t> (</a:t>
            </a:r>
            <a:r>
              <a:rPr lang="en-US" b="0" i="0" u="none" strike="noStrike" dirty="0">
                <a:solidFill>
                  <a:srgbClr val="666666"/>
                </a:solidFill>
                <a:effectLst/>
                <a:latin typeface="Merriweather" panose="00000500000000000000" pitchFamily="2" charset="0"/>
                <a:hlinkClick r:id="rId5"/>
              </a:rPr>
              <a:t>Exodus 6:7</a:t>
            </a:r>
            <a:r>
              <a:rPr lang="en-US" b="0" i="0" dirty="0">
                <a:solidFill>
                  <a:srgbClr val="1C1C1C"/>
                </a:solidFill>
                <a:effectLst/>
                <a:latin typeface="Merriweather" panose="00000500000000000000" pitchFamily="2" charset="0"/>
              </a:rPr>
              <a:t>) - Covenant/promise to make the Jews His special people and to bless them in particular.</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19</a:t>
            </a:fld>
            <a:endParaRPr lang="en-US"/>
          </a:p>
        </p:txBody>
      </p:sp>
    </p:spTree>
    <p:extLst>
      <p:ext uri="{BB962C8B-B14F-4D97-AF65-F5344CB8AC3E}">
        <p14:creationId xmlns:p14="http://schemas.microsoft.com/office/powerpoint/2010/main" val="4202762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These covenants had special features that made them different than what we refer to as "contracts":</a:t>
            </a:r>
          </a:p>
          <a:p>
            <a:pPr algn="l">
              <a:buFont typeface="+mj-lt"/>
              <a:buAutoNum type="arabicPeriod"/>
            </a:pPr>
            <a:r>
              <a:rPr lang="en-US" b="0" i="0" dirty="0">
                <a:solidFill>
                  <a:srgbClr val="1C1C1C"/>
                </a:solidFill>
                <a:effectLst/>
                <a:latin typeface="Merriweather" panose="00000500000000000000" pitchFamily="2" charset="0"/>
              </a:rPr>
              <a:t>God conceived and established all the details within the covenant, not man. Man had no input.</a:t>
            </a:r>
          </a:p>
          <a:p>
            <a:pPr algn="l">
              <a:buFont typeface="+mj-lt"/>
              <a:buAutoNum type="arabicPeriod"/>
            </a:pPr>
            <a:r>
              <a:rPr lang="en-US" b="0" i="0" dirty="0">
                <a:solidFill>
                  <a:srgbClr val="1C1C1C"/>
                </a:solidFill>
                <a:effectLst/>
                <a:latin typeface="Merriweather" panose="00000500000000000000" pitchFamily="2" charset="0"/>
              </a:rPr>
              <a:t>The covenant included all to whom it spoke. For example, Noah's covenant spoke to the whole human race; Abraham's, to his descendants only; Mosaic, to the Jewish nation.</a:t>
            </a:r>
          </a:p>
          <a:p>
            <a:pPr algn="l">
              <a:buFont typeface="+mj-lt"/>
              <a:buAutoNum type="arabicPeriod"/>
            </a:pPr>
            <a:r>
              <a:rPr lang="en-US" b="0" i="0" dirty="0">
                <a:solidFill>
                  <a:srgbClr val="1C1C1C"/>
                </a:solidFill>
                <a:effectLst/>
                <a:latin typeface="Merriweather" panose="00000500000000000000" pitchFamily="2" charset="0"/>
              </a:rPr>
              <a:t>God's covenants could not be changed by man. Man could, by his choosing, not benefit from the covenant, but he couldn't change the terms or prevent it from being fulfilled. For example, Noah could have refused to build the ark and drowned; Abraham could have refused circumcision as the sign of God's promise and remained a nomad without descendants or land; Moses could have disobeyed God's laws and separated himself from the nation.</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20</a:t>
            </a:fld>
            <a:endParaRPr lang="en-US"/>
          </a:p>
        </p:txBody>
      </p:sp>
    </p:spTree>
    <p:extLst>
      <p:ext uri="{BB962C8B-B14F-4D97-AF65-F5344CB8AC3E}">
        <p14:creationId xmlns:p14="http://schemas.microsoft.com/office/powerpoint/2010/main" val="359439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The final section in part one of this epistle, chapter 8:10-18, will deal with His ministry. In other words, the author reviews Jesus' work as high priest, not only His credentials. He will say that:</a:t>
            </a:r>
          </a:p>
          <a:p>
            <a:pPr algn="l">
              <a:buFont typeface="Arial" panose="020B0604020202020204" pitchFamily="34" charset="0"/>
              <a:buChar char="•"/>
            </a:pPr>
            <a:r>
              <a:rPr lang="en-US" b="0" i="0" dirty="0">
                <a:solidFill>
                  <a:srgbClr val="1C1C1C"/>
                </a:solidFill>
                <a:effectLst/>
                <a:latin typeface="Merriweather" panose="00000500000000000000" pitchFamily="2" charset="0"/>
              </a:rPr>
              <a:t>Where He works is superior (the sanctuary in heaven).</a:t>
            </a:r>
          </a:p>
          <a:p>
            <a:pPr algn="l">
              <a:buFont typeface="Arial" panose="020B0604020202020204" pitchFamily="34" charset="0"/>
              <a:buChar char="•"/>
            </a:pPr>
            <a:r>
              <a:rPr lang="en-US" b="0" i="0" dirty="0">
                <a:solidFill>
                  <a:srgbClr val="1C1C1C"/>
                </a:solidFill>
                <a:effectLst/>
                <a:latin typeface="Merriweather" panose="00000500000000000000" pitchFamily="2" charset="0"/>
              </a:rPr>
              <a:t>The authority by which He works is superior (a new covenant based on better provisions).</a:t>
            </a:r>
          </a:p>
          <a:p>
            <a:pPr algn="l">
              <a:buFont typeface="Arial" panose="020B0604020202020204" pitchFamily="34" charset="0"/>
              <a:buChar char="•"/>
            </a:pPr>
            <a:r>
              <a:rPr lang="en-US" b="0" i="0" dirty="0">
                <a:solidFill>
                  <a:srgbClr val="1C1C1C"/>
                </a:solidFill>
                <a:effectLst/>
                <a:latin typeface="Merriweather" panose="00000500000000000000" pitchFamily="2" charset="0"/>
              </a:rPr>
              <a:t>He will demonstrate that His work is superior (He offers a better sacrifice).</a:t>
            </a:r>
          </a:p>
          <a:p>
            <a:pPr algn="l">
              <a:buNone/>
            </a:pPr>
            <a:r>
              <a:rPr lang="en-US" b="0" i="0" dirty="0">
                <a:solidFill>
                  <a:srgbClr val="1C1C1C"/>
                </a:solidFill>
                <a:effectLst/>
                <a:latin typeface="Merriweather" panose="00000500000000000000" pitchFamily="2" charset="0"/>
              </a:rPr>
              <a:t>Chapter 8 serves as a bridge between the discussion on credentials and ministry as it introduces the two key ideas.</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3</a:t>
            </a:fld>
            <a:endParaRPr lang="en-US"/>
          </a:p>
        </p:txBody>
      </p:sp>
    </p:spTree>
    <p:extLst>
      <p:ext uri="{BB962C8B-B14F-4D97-AF65-F5344CB8AC3E}">
        <p14:creationId xmlns:p14="http://schemas.microsoft.com/office/powerpoint/2010/main" val="4091419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The word "mediator" would have been familiar to the readers of this letter. It meant arbitrator, someone to help bring two parties together. One who "stood in the middle." Jesus was the ideal representative for both God and man, the two parties included in this covenant. He not only revealed its details to man (through the preaching of the gospel) but also fulfilled its conditions for both God and man. As mediator, Jesus offered Himself as a perfect sacrifice on behalf of men to God, and then gave man the Holy Spirit on behalf of God (</a:t>
            </a:r>
            <a:r>
              <a:rPr lang="en-US" b="0" i="0" u="none" strike="noStrike" dirty="0">
                <a:solidFill>
                  <a:srgbClr val="666666"/>
                </a:solidFill>
                <a:effectLst/>
                <a:latin typeface="Merriweather" panose="00000500000000000000" pitchFamily="2" charset="0"/>
                <a:hlinkClick r:id="rId3"/>
              </a:rPr>
              <a:t>Acts 2:36-38</a:t>
            </a:r>
            <a:r>
              <a:rPr lang="en-US" b="0" i="0" dirty="0">
                <a:solidFill>
                  <a:srgbClr val="1C1C1C"/>
                </a:solidFill>
                <a:effectLst/>
                <a:latin typeface="Merriweather" panose="00000500000000000000" pitchFamily="2" charset="0"/>
              </a:rPr>
              <a:t>).</a:t>
            </a:r>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21</a:t>
            </a:fld>
            <a:endParaRPr lang="en-US"/>
          </a:p>
        </p:txBody>
      </p:sp>
    </p:spTree>
    <p:extLst>
      <p:ext uri="{BB962C8B-B14F-4D97-AF65-F5344CB8AC3E}">
        <p14:creationId xmlns:p14="http://schemas.microsoft.com/office/powerpoint/2010/main" val="2196227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Acts 2:36</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all</a:t>
            </a:r>
          </a:p>
          <a:p>
            <a:pPr>
              <a:buNone/>
            </a:pPr>
            <a:r>
              <a:rPr lang="en-US" dirty="0">
                <a:solidFill>
                  <a:srgbClr val="000000"/>
                </a:solidFill>
                <a:effectLst/>
                <a:latin typeface="Verdana" panose="020B0604030504040204" pitchFamily="34" charset="0"/>
                <a:hlinkClick r:id="rId3"/>
              </a:rPr>
              <a:t>Jer 2:4</a:t>
            </a:r>
            <a:r>
              <a:rPr lang="en-US" dirty="0">
                <a:solidFill>
                  <a:srgbClr val="000000"/>
                </a:solidFill>
                <a:effectLst/>
                <a:latin typeface="Verdana" panose="020B0604030504040204" pitchFamily="34" charset="0"/>
              </a:rPr>
              <a:t> — Hear the word of the LORD, house of Jacob and all families of the house of Israel. </a:t>
            </a:r>
          </a:p>
          <a:p>
            <a:pPr>
              <a:buNone/>
            </a:pPr>
            <a:r>
              <a:rPr lang="en-US" dirty="0">
                <a:solidFill>
                  <a:srgbClr val="000000"/>
                </a:solidFill>
                <a:effectLst/>
                <a:latin typeface="Verdana" panose="020B0604030504040204" pitchFamily="34" charset="0"/>
                <a:hlinkClick r:id="rId4"/>
              </a:rPr>
              <a:t>Jer 9:26</a:t>
            </a:r>
            <a:r>
              <a:rPr lang="en-US" dirty="0">
                <a:solidFill>
                  <a:srgbClr val="000000"/>
                </a:solidFill>
                <a:effectLst/>
                <a:latin typeface="Verdana" panose="020B0604030504040204" pitchFamily="34" charset="0"/>
              </a:rPr>
              <a:t> — Egypt, Judah, Edom, the Ammonites, Moab, and all the inhabitants of the desert who clip the hair on their temples. All these nations are uncircumcised, and the whole house of Israel is uncircumcised in heart.' " </a:t>
            </a:r>
          </a:p>
          <a:p>
            <a:pPr>
              <a:buNone/>
            </a:pPr>
            <a:r>
              <a:rPr lang="en-US" dirty="0">
                <a:solidFill>
                  <a:srgbClr val="000000"/>
                </a:solidFill>
                <a:effectLst/>
                <a:latin typeface="Verdana" panose="020B0604030504040204" pitchFamily="34" charset="0"/>
                <a:hlinkClick r:id="rId5"/>
              </a:rPr>
              <a:t>Jer 31:31</a:t>
            </a:r>
            <a:r>
              <a:rPr lang="en-US" dirty="0">
                <a:solidFill>
                  <a:srgbClr val="000000"/>
                </a:solidFill>
                <a:effectLst/>
                <a:latin typeface="Verdana" panose="020B0604030504040204" pitchFamily="34" charset="0"/>
              </a:rPr>
              <a:t> — "Look, the days are coming" ​— ​this is the LORD's declaration ​— ​"when I will make a new covenant with the house of Israel and with the house of Judah. </a:t>
            </a:r>
          </a:p>
          <a:p>
            <a:pPr>
              <a:buNone/>
            </a:pPr>
            <a:r>
              <a:rPr lang="en-US" dirty="0">
                <a:solidFill>
                  <a:srgbClr val="000000"/>
                </a:solidFill>
                <a:effectLst/>
                <a:latin typeface="Verdana" panose="020B0604030504040204" pitchFamily="34" charset="0"/>
                <a:hlinkClick r:id="rId6"/>
              </a:rPr>
              <a:t>Jer 33:14</a:t>
            </a:r>
            <a:r>
              <a:rPr lang="en-US" dirty="0">
                <a:solidFill>
                  <a:srgbClr val="000000"/>
                </a:solidFill>
                <a:effectLst/>
                <a:latin typeface="Verdana" panose="020B0604030504040204" pitchFamily="34" charset="0"/>
              </a:rPr>
              <a:t> — "Look, the days are coming" — this is the LORD's declaration — "when I will fulfill the good promise that I have spoken concerning the house of Israel and the house of Judah. </a:t>
            </a:r>
          </a:p>
          <a:p>
            <a:pPr>
              <a:buNone/>
            </a:pPr>
            <a:r>
              <a:rPr lang="en-US" dirty="0">
                <a:solidFill>
                  <a:srgbClr val="000000"/>
                </a:solidFill>
                <a:effectLst/>
                <a:latin typeface="Verdana" panose="020B0604030504040204" pitchFamily="34" charset="0"/>
                <a:hlinkClick r:id="rId7"/>
              </a:rPr>
              <a:t>Eze 34:30</a:t>
            </a:r>
            <a:r>
              <a:rPr lang="en-US" dirty="0">
                <a:solidFill>
                  <a:srgbClr val="000000"/>
                </a:solidFill>
                <a:effectLst/>
                <a:latin typeface="Verdana" panose="020B0604030504040204" pitchFamily="34" charset="0"/>
              </a:rPr>
              <a:t> — Then they will know that I, the LORD their God, am with them, and that they, the house of Israel, are my people. This is the declaration of the Lord GOD. </a:t>
            </a:r>
          </a:p>
          <a:p>
            <a:pPr>
              <a:buNone/>
            </a:pPr>
            <a:r>
              <a:rPr lang="en-US" dirty="0">
                <a:solidFill>
                  <a:srgbClr val="000000"/>
                </a:solidFill>
                <a:effectLst/>
                <a:latin typeface="Verdana" panose="020B0604030504040204" pitchFamily="34" charset="0"/>
                <a:hlinkClick r:id="rId8"/>
              </a:rPr>
              <a:t>Eze 39:25-29</a:t>
            </a:r>
            <a:r>
              <a:rPr lang="en-US" dirty="0">
                <a:solidFill>
                  <a:srgbClr val="000000"/>
                </a:solidFill>
                <a:effectLst/>
                <a:latin typeface="Verdana" panose="020B0604030504040204" pitchFamily="34" charset="0"/>
              </a:rPr>
              <a:t> — "So this is what the Lord GOD says: Now I will restore the fortunes of Jacob and have compassion on the whole house of Israel, and I will be jealous for my holy name. </a:t>
            </a:r>
            <a:r>
              <a:rPr lang="en-US" b="1" baseline="30000" dirty="0">
                <a:solidFill>
                  <a:srgbClr val="0000FF"/>
                </a:solidFill>
                <a:effectLst/>
                <a:latin typeface="Verdana" panose="020B0604030504040204" pitchFamily="34" charset="0"/>
              </a:rPr>
              <a:t>26</a:t>
            </a:r>
            <a:r>
              <a:rPr lang="en-US" dirty="0">
                <a:solidFill>
                  <a:srgbClr val="000000"/>
                </a:solidFill>
                <a:effectLst/>
                <a:latin typeface="Verdana" panose="020B0604030504040204" pitchFamily="34" charset="0"/>
              </a:rPr>
              <a:t> They will feel remorse for their disgrace and all the unfaithfulness they committed against me, when they live securely in their land with no one to frighten them. </a:t>
            </a:r>
            <a:r>
              <a:rPr lang="en-US" b="1" baseline="30000" dirty="0">
                <a:solidFill>
                  <a:srgbClr val="0000FF"/>
                </a:solidFill>
                <a:effectLst/>
                <a:latin typeface="Verdana" panose="020B0604030504040204" pitchFamily="34" charset="0"/>
              </a:rPr>
              <a:t>27</a:t>
            </a:r>
            <a:r>
              <a:rPr lang="en-US" dirty="0">
                <a:solidFill>
                  <a:srgbClr val="000000"/>
                </a:solidFill>
                <a:effectLst/>
                <a:latin typeface="Verdana" panose="020B0604030504040204" pitchFamily="34" charset="0"/>
              </a:rPr>
              <a:t> When I bring them back from the peoples and gather them from the countries of their enemies, I will demonstrate my holiness through them in the sight of many nations. </a:t>
            </a:r>
            <a:r>
              <a:rPr lang="en-US" b="1" baseline="30000" dirty="0">
                <a:solidFill>
                  <a:srgbClr val="0000FF"/>
                </a:solidFill>
                <a:effectLst/>
                <a:latin typeface="Verdana" panose="020B0604030504040204" pitchFamily="34" charset="0"/>
              </a:rPr>
              <a:t>28</a:t>
            </a:r>
            <a:r>
              <a:rPr lang="en-US" dirty="0">
                <a:solidFill>
                  <a:srgbClr val="000000"/>
                </a:solidFill>
                <a:effectLst/>
                <a:latin typeface="Verdana" panose="020B0604030504040204" pitchFamily="34" charset="0"/>
              </a:rPr>
              <a:t> They will know that I am the LORD their God when I regather them to their own land after having exiled them among the nations. I will leave none of them behind. </a:t>
            </a:r>
            <a:r>
              <a:rPr lang="en-US" b="1" baseline="30000" dirty="0">
                <a:solidFill>
                  <a:srgbClr val="0000FF"/>
                </a:solidFill>
                <a:effectLst/>
                <a:latin typeface="Verdana" panose="020B0604030504040204" pitchFamily="34" charset="0"/>
              </a:rPr>
              <a:t>29</a:t>
            </a:r>
            <a:r>
              <a:rPr lang="en-US" dirty="0">
                <a:solidFill>
                  <a:srgbClr val="000000"/>
                </a:solidFill>
                <a:effectLst/>
                <a:latin typeface="Verdana" panose="020B0604030504040204" pitchFamily="34" charset="0"/>
              </a:rPr>
              <a:t> I will no longer hide my face from them, for I will pour out my Spirit on the house of Israel." This is the declaration of the Lord GOD. </a:t>
            </a:r>
          </a:p>
          <a:p>
            <a:pPr>
              <a:buNone/>
            </a:pPr>
            <a:r>
              <a:rPr lang="en-US" dirty="0">
                <a:solidFill>
                  <a:srgbClr val="000000"/>
                </a:solidFill>
                <a:effectLst/>
                <a:latin typeface="Verdana" panose="020B0604030504040204" pitchFamily="34" charset="0"/>
                <a:hlinkClick r:id="rId9"/>
              </a:rPr>
              <a:t>Zec 13:1</a:t>
            </a:r>
            <a:r>
              <a:rPr lang="en-US" dirty="0">
                <a:solidFill>
                  <a:srgbClr val="000000"/>
                </a:solidFill>
                <a:effectLst/>
                <a:latin typeface="Verdana" panose="020B0604030504040204" pitchFamily="34" charset="0"/>
              </a:rPr>
              <a:t> — "On that day a fountain will be opened for the house of David and for the residents of Jerusalem, to wash away sin and impurity. </a:t>
            </a:r>
          </a:p>
          <a:p>
            <a:pPr>
              <a:buNone/>
            </a:pPr>
            <a:r>
              <a:rPr lang="en-US" dirty="0">
                <a:solidFill>
                  <a:srgbClr val="000000"/>
                </a:solidFill>
                <a:effectLst/>
                <a:latin typeface="Verdana" panose="020B0604030504040204" pitchFamily="34" charset="0"/>
                <a:hlinkClick r:id="rId10"/>
              </a:rPr>
              <a:t>Ro 9:3-6</a:t>
            </a:r>
            <a:r>
              <a:rPr lang="en-US" dirty="0">
                <a:solidFill>
                  <a:srgbClr val="000000"/>
                </a:solidFill>
                <a:effectLst/>
                <a:latin typeface="Verdana" panose="020B0604030504040204" pitchFamily="34" charset="0"/>
              </a:rPr>
              <a:t> — For I could wish that I myself were cursed and cut off from Christ for the benefit of my brothers and sisters, my own flesh and blood.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They are Israelites, and to them belong the adoption, the glory, the covenants, the giving of the law, the temple service, and the promises. </a:t>
            </a:r>
            <a:r>
              <a:rPr lang="en-US" b="1" baseline="30000" dirty="0">
                <a:solidFill>
                  <a:srgbClr val="0000FF"/>
                </a:solidFill>
                <a:effectLst/>
                <a:latin typeface="Verdana" panose="020B0604030504040204" pitchFamily="34" charset="0"/>
              </a:rPr>
              <a:t>5</a:t>
            </a:r>
            <a:r>
              <a:rPr lang="en-US" dirty="0">
                <a:solidFill>
                  <a:srgbClr val="000000"/>
                </a:solidFill>
                <a:effectLst/>
                <a:latin typeface="Verdana" panose="020B0604030504040204" pitchFamily="34" charset="0"/>
              </a:rPr>
              <a:t> The ancestors are theirs, and from them, by physical descent, came the Christ, who is God over all, praised forever. Amen. </a:t>
            </a:r>
            <a:r>
              <a:rPr lang="en-US" b="1" baseline="30000" dirty="0">
                <a:solidFill>
                  <a:srgbClr val="0000FF"/>
                </a:solidFill>
                <a:effectLst/>
                <a:latin typeface="Verdana" panose="020B0604030504040204" pitchFamily="34" charset="0"/>
              </a:rPr>
              <a:t>6</a:t>
            </a:r>
            <a:r>
              <a:rPr lang="en-US" dirty="0">
                <a:solidFill>
                  <a:srgbClr val="000000"/>
                </a:solidFill>
                <a:effectLst/>
                <a:latin typeface="Verdana" panose="020B0604030504040204" pitchFamily="34" charset="0"/>
              </a:rPr>
              <a:t> Now it is not as though the word of God has failed, because not all who are descended from Israel are Israel. </a:t>
            </a:r>
          </a:p>
          <a:p>
            <a:pPr>
              <a:buNone/>
            </a:pPr>
            <a:r>
              <a:rPr lang="en-US" b="1" dirty="0">
                <a:solidFill>
                  <a:srgbClr val="000000"/>
                </a:solidFill>
                <a:effectLst/>
                <a:latin typeface="Verdana" panose="020B0604030504040204" pitchFamily="34" charset="0"/>
              </a:rPr>
              <a:t>that same</a:t>
            </a:r>
          </a:p>
          <a:p>
            <a:pPr>
              <a:buNone/>
            </a:pPr>
            <a:r>
              <a:rPr lang="en-US" dirty="0">
                <a:solidFill>
                  <a:srgbClr val="000000"/>
                </a:solidFill>
                <a:effectLst/>
                <a:latin typeface="Verdana" panose="020B0604030504040204" pitchFamily="34" charset="0"/>
                <a:hlinkClick r:id="rId11"/>
              </a:rPr>
              <a:t>Ac 2:22</a:t>
            </a:r>
            <a:r>
              <a:rPr lang="en-US" dirty="0">
                <a:solidFill>
                  <a:srgbClr val="000000"/>
                </a:solidFill>
                <a:effectLst/>
                <a:latin typeface="Verdana" panose="020B0604030504040204" pitchFamily="34" charset="0"/>
              </a:rPr>
              <a:t> — "Fellow Israelites, listen to these words: This Jesus of Nazareth was a man attested to you by God with miracles, wonders, and signs that God did among you through him, just as you yourselves know. </a:t>
            </a:r>
          </a:p>
          <a:p>
            <a:pPr>
              <a:buNone/>
            </a:pPr>
            <a:r>
              <a:rPr lang="en-US" dirty="0">
                <a:solidFill>
                  <a:srgbClr val="000000"/>
                </a:solidFill>
                <a:effectLst/>
                <a:latin typeface="Verdana" panose="020B0604030504040204" pitchFamily="34" charset="0"/>
                <a:hlinkClick r:id="rId12"/>
              </a:rPr>
              <a:t>Ac 2:23</a:t>
            </a:r>
            <a:r>
              <a:rPr lang="en-US" dirty="0">
                <a:solidFill>
                  <a:srgbClr val="000000"/>
                </a:solidFill>
                <a:effectLst/>
                <a:latin typeface="Verdana" panose="020B0604030504040204" pitchFamily="34" charset="0"/>
              </a:rPr>
              <a:t> — Though he was delivered up according to God's determined plan and foreknowledge, you used lawless people to nail him to a cross and kill him. </a:t>
            </a:r>
          </a:p>
          <a:p>
            <a:pPr>
              <a:buNone/>
            </a:pPr>
            <a:r>
              <a:rPr lang="en-US" dirty="0">
                <a:solidFill>
                  <a:srgbClr val="000000"/>
                </a:solidFill>
                <a:effectLst/>
                <a:latin typeface="Verdana" panose="020B0604030504040204" pitchFamily="34" charset="0"/>
                <a:hlinkClick r:id="rId13"/>
              </a:rPr>
              <a:t>Ac 4:11</a:t>
            </a:r>
            <a:r>
              <a:rPr lang="en-US" dirty="0">
                <a:solidFill>
                  <a:srgbClr val="000000"/>
                </a:solidFill>
                <a:effectLst/>
                <a:latin typeface="Verdana" panose="020B0604030504040204" pitchFamily="34" charset="0"/>
              </a:rPr>
              <a:t> — This Jesus is the stone rejected by you builders, which has become the cornerstone. </a:t>
            </a:r>
          </a:p>
          <a:p>
            <a:pPr>
              <a:buNone/>
            </a:pPr>
            <a:r>
              <a:rPr lang="en-US" dirty="0">
                <a:solidFill>
                  <a:srgbClr val="000000"/>
                </a:solidFill>
                <a:effectLst/>
                <a:latin typeface="Verdana" panose="020B0604030504040204" pitchFamily="34" charset="0"/>
                <a:hlinkClick r:id="rId14"/>
              </a:rPr>
              <a:t>Ac 4:12</a:t>
            </a:r>
            <a:r>
              <a:rPr lang="en-US" dirty="0">
                <a:solidFill>
                  <a:srgbClr val="000000"/>
                </a:solidFill>
                <a:effectLst/>
                <a:latin typeface="Verdana" panose="020B0604030504040204" pitchFamily="34" charset="0"/>
              </a:rPr>
              <a:t> — There is salvation in no one else, for there is no other name under heaven given to people by which we must be saved." </a:t>
            </a:r>
          </a:p>
          <a:p>
            <a:pPr>
              <a:buNone/>
            </a:pPr>
            <a:r>
              <a:rPr lang="en-US" dirty="0">
                <a:solidFill>
                  <a:srgbClr val="000000"/>
                </a:solidFill>
                <a:effectLst/>
                <a:latin typeface="Verdana" panose="020B0604030504040204" pitchFamily="34" charset="0"/>
                <a:hlinkClick r:id="rId15"/>
              </a:rPr>
              <a:t>Ac 5:30</a:t>
            </a:r>
            <a:r>
              <a:rPr lang="en-US" dirty="0">
                <a:solidFill>
                  <a:srgbClr val="000000"/>
                </a:solidFill>
                <a:effectLst/>
                <a:latin typeface="Verdana" panose="020B0604030504040204" pitchFamily="34" charset="0"/>
              </a:rPr>
              <a:t> — The God of our ancestors raised up Jesus, whom you had murdered by hanging him on a tree. </a:t>
            </a:r>
          </a:p>
          <a:p>
            <a:pPr>
              <a:buNone/>
            </a:pPr>
            <a:r>
              <a:rPr lang="en-US" dirty="0">
                <a:solidFill>
                  <a:srgbClr val="000000"/>
                </a:solidFill>
                <a:effectLst/>
                <a:latin typeface="Verdana" panose="020B0604030504040204" pitchFamily="34" charset="0"/>
                <a:hlinkClick r:id="rId16"/>
              </a:rPr>
              <a:t>Ac 5:31</a:t>
            </a:r>
            <a:r>
              <a:rPr lang="en-US" dirty="0">
                <a:solidFill>
                  <a:srgbClr val="000000"/>
                </a:solidFill>
                <a:effectLst/>
                <a:latin typeface="Verdana" panose="020B0604030504040204" pitchFamily="34" charset="0"/>
              </a:rPr>
              <a:t> — God exalted this man to his right hand as ruler and Savior, to give repentance to Israel and forgiveness of sins. </a:t>
            </a:r>
          </a:p>
          <a:p>
            <a:pPr>
              <a:buNone/>
            </a:pPr>
            <a:r>
              <a:rPr lang="en-US" dirty="0">
                <a:solidFill>
                  <a:srgbClr val="000000"/>
                </a:solidFill>
                <a:effectLst/>
                <a:latin typeface="Verdana" panose="020B0604030504040204" pitchFamily="34" charset="0"/>
                <a:hlinkClick r:id="rId17"/>
              </a:rPr>
              <a:t>Ac 10:36-42</a:t>
            </a:r>
            <a:r>
              <a:rPr lang="en-US" dirty="0">
                <a:solidFill>
                  <a:srgbClr val="000000"/>
                </a:solidFill>
                <a:effectLst/>
                <a:latin typeface="Verdana" panose="020B0604030504040204" pitchFamily="34" charset="0"/>
              </a:rPr>
              <a:t> — He sent the message to the Israelites, proclaiming the good news of peace through Jesus Christ ​— ​he is Lord of all. </a:t>
            </a:r>
            <a:r>
              <a:rPr lang="en-US" b="1" baseline="30000" dirty="0">
                <a:solidFill>
                  <a:srgbClr val="0000FF"/>
                </a:solidFill>
                <a:effectLst/>
                <a:latin typeface="Verdana" panose="020B0604030504040204" pitchFamily="34" charset="0"/>
              </a:rPr>
              <a:t>37</a:t>
            </a:r>
            <a:r>
              <a:rPr lang="en-US" dirty="0">
                <a:solidFill>
                  <a:srgbClr val="000000"/>
                </a:solidFill>
                <a:effectLst/>
                <a:latin typeface="Verdana" panose="020B0604030504040204" pitchFamily="34" charset="0"/>
              </a:rPr>
              <a:t> You know the events that took place throughout all Judea, beginning from Galilee after the baptism that John preached: </a:t>
            </a:r>
            <a:r>
              <a:rPr lang="en-US" b="1" baseline="30000" dirty="0">
                <a:solidFill>
                  <a:srgbClr val="0000FF"/>
                </a:solidFill>
                <a:effectLst/>
                <a:latin typeface="Verdana" panose="020B0604030504040204" pitchFamily="34" charset="0"/>
              </a:rPr>
              <a:t>38</a:t>
            </a:r>
            <a:r>
              <a:rPr lang="en-US" dirty="0">
                <a:solidFill>
                  <a:srgbClr val="000000"/>
                </a:solidFill>
                <a:effectLst/>
                <a:latin typeface="Verdana" panose="020B0604030504040204" pitchFamily="34" charset="0"/>
              </a:rPr>
              <a:t> how God anointed Jesus of Nazareth with the Holy Spirit and with power, and how he went about doing good and healing all who were under the tyranny of the devil, because God was with him. </a:t>
            </a:r>
            <a:r>
              <a:rPr lang="en-US" b="1" baseline="30000" dirty="0">
                <a:solidFill>
                  <a:srgbClr val="0000FF"/>
                </a:solidFill>
                <a:effectLst/>
                <a:latin typeface="Verdana" panose="020B0604030504040204" pitchFamily="34" charset="0"/>
              </a:rPr>
              <a:t>39</a:t>
            </a:r>
            <a:r>
              <a:rPr lang="en-US" dirty="0">
                <a:solidFill>
                  <a:srgbClr val="000000"/>
                </a:solidFill>
                <a:effectLst/>
                <a:latin typeface="Verdana" panose="020B0604030504040204" pitchFamily="34" charset="0"/>
              </a:rPr>
              <a:t> We ourselves are witnesses of everything he did in both the Judean country and in Jerusalem, and yet they killed him by hanging him on a tree. </a:t>
            </a:r>
            <a:r>
              <a:rPr lang="en-US" b="1" baseline="30000" dirty="0">
                <a:solidFill>
                  <a:srgbClr val="0000FF"/>
                </a:solidFill>
                <a:effectLst/>
                <a:latin typeface="Verdana" panose="020B0604030504040204" pitchFamily="34" charset="0"/>
              </a:rPr>
              <a:t>40</a:t>
            </a:r>
            <a:r>
              <a:rPr lang="en-US" dirty="0">
                <a:solidFill>
                  <a:srgbClr val="000000"/>
                </a:solidFill>
                <a:effectLst/>
                <a:latin typeface="Verdana" panose="020B0604030504040204" pitchFamily="34" charset="0"/>
              </a:rPr>
              <a:t> God raised up this man on the third day and caused him to be seen, </a:t>
            </a:r>
            <a:r>
              <a:rPr lang="en-US" b="1" baseline="30000" dirty="0">
                <a:solidFill>
                  <a:srgbClr val="0000FF"/>
                </a:solidFill>
                <a:effectLst/>
                <a:latin typeface="Verdana" panose="020B0604030504040204" pitchFamily="34" charset="0"/>
              </a:rPr>
              <a:t>41</a:t>
            </a:r>
            <a:r>
              <a:rPr lang="en-US" dirty="0">
                <a:solidFill>
                  <a:srgbClr val="000000"/>
                </a:solidFill>
                <a:effectLst/>
                <a:latin typeface="Verdana" panose="020B0604030504040204" pitchFamily="34" charset="0"/>
              </a:rPr>
              <a:t> not by all the people, but by us whom God appointed as witnesses, who ate and drank with him after he rose from the dead. </a:t>
            </a:r>
            <a:r>
              <a:rPr lang="en-US" b="1" baseline="30000" dirty="0">
                <a:solidFill>
                  <a:srgbClr val="0000FF"/>
                </a:solidFill>
                <a:effectLst/>
                <a:latin typeface="Verdana" panose="020B0604030504040204" pitchFamily="34" charset="0"/>
              </a:rPr>
              <a:t>42</a:t>
            </a:r>
            <a:r>
              <a:rPr lang="en-US" dirty="0">
                <a:solidFill>
                  <a:srgbClr val="000000"/>
                </a:solidFill>
                <a:effectLst/>
                <a:latin typeface="Verdana" panose="020B0604030504040204" pitchFamily="34" charset="0"/>
              </a:rPr>
              <a:t> He commanded us to preach to the people and to testify that he is the one appointed by God to be the judge of the living and the dead. </a:t>
            </a:r>
          </a:p>
          <a:p>
            <a:pPr>
              <a:buNone/>
            </a:pPr>
            <a:r>
              <a:rPr lang="en-US" dirty="0">
                <a:solidFill>
                  <a:srgbClr val="000000"/>
                </a:solidFill>
                <a:effectLst/>
                <a:latin typeface="Verdana" panose="020B0604030504040204" pitchFamily="34" charset="0"/>
                <a:hlinkClick r:id="rId18"/>
              </a:rPr>
              <a:t>Ps 2:1-8</a:t>
            </a:r>
            <a:r>
              <a:rPr lang="en-US" dirty="0">
                <a:solidFill>
                  <a:srgbClr val="000000"/>
                </a:solidFill>
                <a:effectLst/>
                <a:latin typeface="Verdana" panose="020B0604030504040204" pitchFamily="34" charset="0"/>
              </a:rPr>
              <a:t> — Why do the nations rage and the peoples plot in vain? </a:t>
            </a:r>
            <a:r>
              <a:rPr lang="en-US" b="1" baseline="30000" dirty="0">
                <a:solidFill>
                  <a:srgbClr val="0000FF"/>
                </a:solidFill>
                <a:effectLst/>
                <a:latin typeface="Verdana" panose="020B0604030504040204" pitchFamily="34" charset="0"/>
              </a:rPr>
              <a:t>2</a:t>
            </a:r>
            <a:r>
              <a:rPr lang="en-US" dirty="0">
                <a:solidFill>
                  <a:srgbClr val="000000"/>
                </a:solidFill>
                <a:effectLst/>
                <a:latin typeface="Verdana" panose="020B0604030504040204" pitchFamily="34" charset="0"/>
              </a:rPr>
              <a:t> The kings of the earth take their stand, and the rulers conspire together against the LORD and his Anointed One: </a:t>
            </a:r>
            <a:r>
              <a:rPr lang="en-US" b="1" baseline="30000" dirty="0">
                <a:solidFill>
                  <a:srgbClr val="0000FF"/>
                </a:solidFill>
                <a:effectLst/>
                <a:latin typeface="Verdana" panose="020B0604030504040204" pitchFamily="34" charset="0"/>
              </a:rPr>
              <a:t>3</a:t>
            </a:r>
            <a:r>
              <a:rPr lang="en-US" dirty="0">
                <a:solidFill>
                  <a:srgbClr val="000000"/>
                </a:solidFill>
                <a:effectLst/>
                <a:latin typeface="Verdana" panose="020B0604030504040204" pitchFamily="34" charset="0"/>
              </a:rPr>
              <a:t> "Let's tear off their chains and throw their ropes off of us."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The one enthroned in heaven laughs; the Lord ridicules them. </a:t>
            </a:r>
            <a:r>
              <a:rPr lang="en-US" b="1" baseline="30000" dirty="0">
                <a:solidFill>
                  <a:srgbClr val="0000FF"/>
                </a:solidFill>
                <a:effectLst/>
                <a:latin typeface="Verdana" panose="020B0604030504040204" pitchFamily="34" charset="0"/>
              </a:rPr>
              <a:t>5</a:t>
            </a:r>
            <a:r>
              <a:rPr lang="en-US" dirty="0">
                <a:solidFill>
                  <a:srgbClr val="000000"/>
                </a:solidFill>
                <a:effectLst/>
                <a:latin typeface="Verdana" panose="020B0604030504040204" pitchFamily="34" charset="0"/>
              </a:rPr>
              <a:t> Then he speaks to them in his anger and terrifies them in his wrath: </a:t>
            </a:r>
            <a:r>
              <a:rPr lang="en-US" b="1" baseline="30000" dirty="0">
                <a:solidFill>
                  <a:srgbClr val="0000FF"/>
                </a:solidFill>
                <a:effectLst/>
                <a:latin typeface="Verdana" panose="020B0604030504040204" pitchFamily="34" charset="0"/>
              </a:rPr>
              <a:t>6</a:t>
            </a:r>
            <a:r>
              <a:rPr lang="en-US" dirty="0">
                <a:solidFill>
                  <a:srgbClr val="000000"/>
                </a:solidFill>
                <a:effectLst/>
                <a:latin typeface="Verdana" panose="020B0604030504040204" pitchFamily="34" charset="0"/>
              </a:rPr>
              <a:t> "I have installed my king on Zion, my holy mountain." </a:t>
            </a:r>
            <a:r>
              <a:rPr lang="en-US" b="1" baseline="30000" dirty="0">
                <a:solidFill>
                  <a:srgbClr val="0000FF"/>
                </a:solidFill>
                <a:effectLst/>
                <a:latin typeface="Verdana" panose="020B0604030504040204" pitchFamily="34" charset="0"/>
              </a:rPr>
              <a:t>7</a:t>
            </a:r>
            <a:r>
              <a:rPr lang="en-US" dirty="0">
                <a:solidFill>
                  <a:srgbClr val="000000"/>
                </a:solidFill>
                <a:effectLst/>
                <a:latin typeface="Verdana" panose="020B0604030504040204" pitchFamily="34" charset="0"/>
              </a:rPr>
              <a:t> I will declare the LORD's decree. He said to me, "You are my Son; today I have become your Father. </a:t>
            </a:r>
            <a:r>
              <a:rPr lang="en-US" b="1" baseline="30000" dirty="0">
                <a:solidFill>
                  <a:srgbClr val="0000FF"/>
                </a:solidFill>
                <a:effectLst/>
                <a:latin typeface="Verdana" panose="020B0604030504040204" pitchFamily="34" charset="0"/>
              </a:rPr>
              <a:t>8</a:t>
            </a:r>
            <a:r>
              <a:rPr lang="en-US" dirty="0">
                <a:solidFill>
                  <a:srgbClr val="000000"/>
                </a:solidFill>
                <a:effectLst/>
                <a:latin typeface="Verdana" panose="020B0604030504040204" pitchFamily="34" charset="0"/>
              </a:rPr>
              <a:t> Ask of me, and I will make the nations your inheritance and the ends of the earth your possession. </a:t>
            </a:r>
          </a:p>
          <a:p>
            <a:pPr>
              <a:buNone/>
            </a:pPr>
            <a:r>
              <a:rPr lang="en-US" dirty="0">
                <a:solidFill>
                  <a:srgbClr val="000000"/>
                </a:solidFill>
                <a:effectLst/>
                <a:latin typeface="Verdana" panose="020B0604030504040204" pitchFamily="34" charset="0"/>
                <a:hlinkClick r:id="rId19"/>
              </a:rPr>
              <a:t>Mt 28:18-20</a:t>
            </a:r>
            <a:r>
              <a:rPr lang="en-US" dirty="0">
                <a:solidFill>
                  <a:srgbClr val="000000"/>
                </a:solidFill>
                <a:effectLst/>
                <a:latin typeface="Verdana" panose="020B0604030504040204" pitchFamily="34" charset="0"/>
              </a:rPr>
              <a:t> — Jesus came near and said to them, "All authority has been given to me in heaven and on earth. </a:t>
            </a:r>
            <a:r>
              <a:rPr lang="en-US" b="1" baseline="30000" dirty="0">
                <a:solidFill>
                  <a:srgbClr val="0000FF"/>
                </a:solidFill>
                <a:effectLst/>
                <a:latin typeface="Verdana" panose="020B0604030504040204" pitchFamily="34" charset="0"/>
              </a:rPr>
              <a:t>19</a:t>
            </a:r>
            <a:r>
              <a:rPr lang="en-US" dirty="0">
                <a:solidFill>
                  <a:srgbClr val="000000"/>
                </a:solidFill>
                <a:effectLst/>
                <a:latin typeface="Verdana" panose="020B0604030504040204" pitchFamily="34" charset="0"/>
              </a:rPr>
              <a:t> Go, therefore, and make disciples of all nations, baptizing them in the name of the Father and of the Son and of the Holy Spirit, </a:t>
            </a:r>
            <a:r>
              <a:rPr lang="en-US" b="1" baseline="30000" dirty="0">
                <a:solidFill>
                  <a:srgbClr val="0000FF"/>
                </a:solidFill>
                <a:effectLst/>
                <a:latin typeface="Verdana" panose="020B0604030504040204" pitchFamily="34" charset="0"/>
              </a:rPr>
              <a:t>20</a:t>
            </a:r>
            <a:r>
              <a:rPr lang="en-US" dirty="0">
                <a:solidFill>
                  <a:srgbClr val="000000"/>
                </a:solidFill>
                <a:effectLst/>
                <a:latin typeface="Verdana" panose="020B0604030504040204" pitchFamily="34" charset="0"/>
              </a:rPr>
              <a:t> teaching them to observe everything I have commanded you. And remember, I am with you always, to the end of the age." </a:t>
            </a:r>
          </a:p>
          <a:p>
            <a:pPr>
              <a:buNone/>
            </a:pPr>
            <a:r>
              <a:rPr lang="en-US" dirty="0">
                <a:solidFill>
                  <a:srgbClr val="000000"/>
                </a:solidFill>
                <a:effectLst/>
                <a:latin typeface="Verdana" panose="020B0604030504040204" pitchFamily="34" charset="0"/>
                <a:hlinkClick r:id="rId20"/>
              </a:rPr>
              <a:t>Jn 3:35</a:t>
            </a:r>
            <a:r>
              <a:rPr lang="en-US" dirty="0">
                <a:solidFill>
                  <a:srgbClr val="000000"/>
                </a:solidFill>
                <a:effectLst/>
                <a:latin typeface="Verdana" panose="020B0604030504040204" pitchFamily="34" charset="0"/>
              </a:rPr>
              <a:t> — The Father loves the Son and has given all things into his hands. </a:t>
            </a:r>
          </a:p>
          <a:p>
            <a:pPr>
              <a:buNone/>
            </a:pPr>
            <a:r>
              <a:rPr lang="en-US" dirty="0">
                <a:solidFill>
                  <a:srgbClr val="000000"/>
                </a:solidFill>
                <a:effectLst/>
                <a:latin typeface="Verdana" panose="020B0604030504040204" pitchFamily="34" charset="0"/>
                <a:hlinkClick r:id="rId21"/>
              </a:rPr>
              <a:t>Jn 3:36</a:t>
            </a:r>
            <a:r>
              <a:rPr lang="en-US" dirty="0">
                <a:solidFill>
                  <a:srgbClr val="000000"/>
                </a:solidFill>
                <a:effectLst/>
                <a:latin typeface="Verdana" panose="020B0604030504040204" pitchFamily="34" charset="0"/>
              </a:rPr>
              <a:t> — The one who believes in the Son has eternal life, but the one who rejects the Son will not see life; instead, the wrath of God remains on him. </a:t>
            </a:r>
          </a:p>
          <a:p>
            <a:pPr>
              <a:buNone/>
            </a:pPr>
            <a:r>
              <a:rPr lang="en-US" dirty="0">
                <a:solidFill>
                  <a:srgbClr val="000000"/>
                </a:solidFill>
                <a:effectLst/>
                <a:latin typeface="Verdana" panose="020B0604030504040204" pitchFamily="34" charset="0"/>
                <a:hlinkClick r:id="rId22"/>
              </a:rPr>
              <a:t>Jn 5:22-29</a:t>
            </a:r>
            <a:r>
              <a:rPr lang="en-US" dirty="0">
                <a:solidFill>
                  <a:srgbClr val="000000"/>
                </a:solidFill>
                <a:effectLst/>
                <a:latin typeface="Verdana" panose="020B0604030504040204" pitchFamily="34" charset="0"/>
              </a:rPr>
              <a:t> — The Father, in fact, judges no one but has given all judgment to the Son, </a:t>
            </a:r>
            <a:r>
              <a:rPr lang="en-US" b="1" baseline="30000" dirty="0">
                <a:solidFill>
                  <a:srgbClr val="0000FF"/>
                </a:solidFill>
                <a:effectLst/>
                <a:latin typeface="Verdana" panose="020B0604030504040204" pitchFamily="34" charset="0"/>
              </a:rPr>
              <a:t>23</a:t>
            </a:r>
            <a:r>
              <a:rPr lang="en-US" dirty="0">
                <a:solidFill>
                  <a:srgbClr val="000000"/>
                </a:solidFill>
                <a:effectLst/>
                <a:latin typeface="Verdana" panose="020B0604030504040204" pitchFamily="34" charset="0"/>
              </a:rPr>
              <a:t> so that all people may honor the Son just as they honor the Father. Anyone who does not honor the Son does not honor the Father who sent him. </a:t>
            </a:r>
            <a:r>
              <a:rPr lang="en-US" b="1" baseline="30000" dirty="0">
                <a:solidFill>
                  <a:srgbClr val="0000FF"/>
                </a:solidFill>
                <a:effectLst/>
                <a:latin typeface="Verdana" panose="020B0604030504040204" pitchFamily="34" charset="0"/>
              </a:rPr>
              <a:t>24</a:t>
            </a:r>
            <a:r>
              <a:rPr lang="en-US" dirty="0">
                <a:solidFill>
                  <a:srgbClr val="000000"/>
                </a:solidFill>
                <a:effectLst/>
                <a:latin typeface="Verdana" panose="020B0604030504040204" pitchFamily="34" charset="0"/>
              </a:rPr>
              <a:t> "Truly I tell you, anyone who hears my word and believes him who sent me has eternal life and will not come under judgment but has passed from death to life. </a:t>
            </a:r>
            <a:r>
              <a:rPr lang="en-US" b="1" baseline="30000" dirty="0">
                <a:solidFill>
                  <a:srgbClr val="0000FF"/>
                </a:solidFill>
                <a:effectLst/>
                <a:latin typeface="Verdana" panose="020B0604030504040204" pitchFamily="34" charset="0"/>
              </a:rPr>
              <a:t>25</a:t>
            </a:r>
            <a:r>
              <a:rPr lang="en-US" dirty="0">
                <a:solidFill>
                  <a:srgbClr val="000000"/>
                </a:solidFill>
                <a:effectLst/>
                <a:latin typeface="Verdana" panose="020B0604030504040204" pitchFamily="34" charset="0"/>
              </a:rPr>
              <a:t> "Truly I tell you, an hour is coming, and is now here, when the dead will hear the voice of the Son of God, and those who hear will live. </a:t>
            </a:r>
            <a:r>
              <a:rPr lang="en-US" b="1" baseline="30000" dirty="0">
                <a:solidFill>
                  <a:srgbClr val="0000FF"/>
                </a:solidFill>
                <a:effectLst/>
                <a:latin typeface="Verdana" panose="020B0604030504040204" pitchFamily="34" charset="0"/>
              </a:rPr>
              <a:t>26</a:t>
            </a:r>
            <a:r>
              <a:rPr lang="en-US" dirty="0">
                <a:solidFill>
                  <a:srgbClr val="000000"/>
                </a:solidFill>
                <a:effectLst/>
                <a:latin typeface="Verdana" panose="020B0604030504040204" pitchFamily="34" charset="0"/>
              </a:rPr>
              <a:t> For just as the Father has life in himself, so also he has granted to the Son to have life in himself. </a:t>
            </a:r>
            <a:r>
              <a:rPr lang="en-US" b="1" baseline="30000" dirty="0">
                <a:solidFill>
                  <a:srgbClr val="0000FF"/>
                </a:solidFill>
                <a:effectLst/>
                <a:latin typeface="Verdana" panose="020B0604030504040204" pitchFamily="34" charset="0"/>
              </a:rPr>
              <a:t>27</a:t>
            </a:r>
            <a:r>
              <a:rPr lang="en-US" dirty="0">
                <a:solidFill>
                  <a:srgbClr val="000000"/>
                </a:solidFill>
                <a:effectLst/>
                <a:latin typeface="Verdana" panose="020B0604030504040204" pitchFamily="34" charset="0"/>
              </a:rPr>
              <a:t> And he has granted him the right to pass judgment, because he is the Son of Man. </a:t>
            </a:r>
            <a:r>
              <a:rPr lang="en-US" b="1" baseline="30000" dirty="0">
                <a:solidFill>
                  <a:srgbClr val="0000FF"/>
                </a:solidFill>
                <a:effectLst/>
                <a:latin typeface="Verdana" panose="020B0604030504040204" pitchFamily="34" charset="0"/>
              </a:rPr>
              <a:t>28</a:t>
            </a:r>
            <a:r>
              <a:rPr lang="en-US" dirty="0">
                <a:solidFill>
                  <a:srgbClr val="000000"/>
                </a:solidFill>
                <a:effectLst/>
                <a:latin typeface="Verdana" panose="020B0604030504040204" pitchFamily="34" charset="0"/>
              </a:rPr>
              <a:t> Do not be amazed at this, because a time is coming when all who are in the graves will hear his voice </a:t>
            </a:r>
            <a:r>
              <a:rPr lang="en-US" b="1" baseline="30000" dirty="0">
                <a:solidFill>
                  <a:srgbClr val="0000FF"/>
                </a:solidFill>
                <a:effectLst/>
                <a:latin typeface="Verdana" panose="020B0604030504040204" pitchFamily="34" charset="0"/>
              </a:rPr>
              <a:t>29</a:t>
            </a:r>
            <a:r>
              <a:rPr lang="en-US" dirty="0">
                <a:solidFill>
                  <a:srgbClr val="000000"/>
                </a:solidFill>
                <a:effectLst/>
                <a:latin typeface="Verdana" panose="020B0604030504040204" pitchFamily="34" charset="0"/>
              </a:rPr>
              <a:t> and come out ​— ​those who have done good things, to the resurrection of life, but those who have done wicked things, to the resurrection of condemnation. </a:t>
            </a:r>
          </a:p>
          <a:p>
            <a:pPr>
              <a:buNone/>
            </a:pPr>
            <a:r>
              <a:rPr lang="en-US" dirty="0">
                <a:solidFill>
                  <a:srgbClr val="000000"/>
                </a:solidFill>
                <a:effectLst/>
                <a:latin typeface="Verdana" panose="020B0604030504040204" pitchFamily="34" charset="0"/>
                <a:hlinkClick r:id="rId23"/>
              </a:rPr>
              <a:t>Ro 14:8-12</a:t>
            </a:r>
            <a:r>
              <a:rPr lang="en-US" dirty="0">
                <a:solidFill>
                  <a:srgbClr val="000000"/>
                </a:solidFill>
                <a:effectLst/>
                <a:latin typeface="Verdana" panose="020B0604030504040204" pitchFamily="34" charset="0"/>
              </a:rPr>
              <a:t> — If we live, we live for the Lord; and if we die, we die for the Lord. Therefore, whether we live or die, we belong to the Lord. </a:t>
            </a:r>
            <a:r>
              <a:rPr lang="en-US" b="1" baseline="30000" dirty="0">
                <a:solidFill>
                  <a:srgbClr val="0000FF"/>
                </a:solidFill>
                <a:effectLst/>
                <a:latin typeface="Verdana" panose="020B0604030504040204" pitchFamily="34" charset="0"/>
              </a:rPr>
              <a:t>9</a:t>
            </a:r>
            <a:r>
              <a:rPr lang="en-US" dirty="0">
                <a:solidFill>
                  <a:srgbClr val="000000"/>
                </a:solidFill>
                <a:effectLst/>
                <a:latin typeface="Verdana" panose="020B0604030504040204" pitchFamily="34" charset="0"/>
              </a:rPr>
              <a:t> Christ died and returned to life for this: that he might be Lord over both the dead and the living.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But you, why do you judge your brother or sister? Or you, why do you despise your brother or sister? For we will all stand before the judgment seat of God.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For it is written, As I live, says the Lord, every knee will bow to me, and every tongue will give praise to God.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So then, each of us will give an account of himself to God. </a:t>
            </a:r>
          </a:p>
          <a:p>
            <a:pPr>
              <a:buNone/>
            </a:pPr>
            <a:r>
              <a:rPr lang="en-US" dirty="0">
                <a:solidFill>
                  <a:srgbClr val="000000"/>
                </a:solidFill>
                <a:effectLst/>
                <a:latin typeface="Verdana" panose="020B0604030504040204" pitchFamily="34" charset="0"/>
                <a:hlinkClick r:id="rId24"/>
              </a:rPr>
              <a:t>2Co 5:10</a:t>
            </a:r>
            <a:r>
              <a:rPr lang="en-US" dirty="0">
                <a:solidFill>
                  <a:srgbClr val="000000"/>
                </a:solidFill>
                <a:effectLst/>
                <a:latin typeface="Verdana" panose="020B0604030504040204" pitchFamily="34" charset="0"/>
              </a:rPr>
              <a:t> — For we must all appear before the judgment seat of Christ, so that each may be repaid for what he has done in the body, whether good or evil. </a:t>
            </a:r>
          </a:p>
          <a:p>
            <a:pPr>
              <a:buNone/>
            </a:pPr>
            <a:r>
              <a:rPr lang="en-US" dirty="0">
                <a:solidFill>
                  <a:srgbClr val="000000"/>
                </a:solidFill>
                <a:effectLst/>
                <a:latin typeface="Verdana" panose="020B0604030504040204" pitchFamily="34" charset="0"/>
                <a:hlinkClick r:id="rId25"/>
              </a:rPr>
              <a:t>2Th 1:7-10</a:t>
            </a:r>
            <a:r>
              <a:rPr lang="en-US" dirty="0">
                <a:solidFill>
                  <a:srgbClr val="000000"/>
                </a:solidFill>
                <a:effectLst/>
                <a:latin typeface="Verdana" panose="020B0604030504040204" pitchFamily="34" charset="0"/>
              </a:rPr>
              <a:t> — and to give relief to you who are afflicted, along with us. This will take place at the revelation of the Lord Jesus from heaven with his powerful angels, </a:t>
            </a:r>
            <a:r>
              <a:rPr lang="en-US" b="1" baseline="30000" dirty="0">
                <a:solidFill>
                  <a:srgbClr val="0000FF"/>
                </a:solidFill>
                <a:effectLst/>
                <a:latin typeface="Verdana" panose="020B0604030504040204" pitchFamily="34" charset="0"/>
              </a:rPr>
              <a:t>8</a:t>
            </a:r>
            <a:r>
              <a:rPr lang="en-US" dirty="0">
                <a:solidFill>
                  <a:srgbClr val="000000"/>
                </a:solidFill>
                <a:effectLst/>
                <a:latin typeface="Verdana" panose="020B0604030504040204" pitchFamily="34" charset="0"/>
              </a:rPr>
              <a:t> when he takes vengeance with flaming fire on those who don't know God and on those who don't obey the gospel of our Lord Jesus. </a:t>
            </a:r>
            <a:r>
              <a:rPr lang="en-US" b="1" baseline="30000" dirty="0">
                <a:solidFill>
                  <a:srgbClr val="0000FF"/>
                </a:solidFill>
                <a:effectLst/>
                <a:latin typeface="Verdana" panose="020B0604030504040204" pitchFamily="34" charset="0"/>
              </a:rPr>
              <a:t>9</a:t>
            </a:r>
            <a:r>
              <a:rPr lang="en-US" dirty="0">
                <a:solidFill>
                  <a:srgbClr val="000000"/>
                </a:solidFill>
                <a:effectLst/>
                <a:latin typeface="Verdana" panose="020B0604030504040204" pitchFamily="34" charset="0"/>
              </a:rPr>
              <a:t> They will pay the penalty of eternal destruction from the Lord's presence and from his glorious strength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on that day when he comes to be glorified by his saints and to be marveled at by all those who have believed, because our testimony among you was believed.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22</a:t>
            </a:fld>
            <a:endParaRPr lang="en-US"/>
          </a:p>
        </p:txBody>
      </p:sp>
    </p:spTree>
    <p:extLst>
      <p:ext uri="{BB962C8B-B14F-4D97-AF65-F5344CB8AC3E}">
        <p14:creationId xmlns:p14="http://schemas.microsoft.com/office/powerpoint/2010/main" val="1288573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Acts 2:37</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they</a:t>
            </a:r>
          </a:p>
          <a:p>
            <a:pPr>
              <a:buNone/>
            </a:pPr>
            <a:r>
              <a:rPr lang="en-US" dirty="0">
                <a:solidFill>
                  <a:srgbClr val="000000"/>
                </a:solidFill>
                <a:effectLst/>
                <a:latin typeface="Verdana" panose="020B0604030504040204" pitchFamily="34" charset="0"/>
                <a:hlinkClick r:id="rId3"/>
              </a:rPr>
              <a:t>Ac 5:33</a:t>
            </a:r>
            <a:r>
              <a:rPr lang="en-US" dirty="0">
                <a:solidFill>
                  <a:srgbClr val="000000"/>
                </a:solidFill>
                <a:effectLst/>
                <a:latin typeface="Verdana" panose="020B0604030504040204" pitchFamily="34" charset="0"/>
              </a:rPr>
              <a:t> — When they heard this, they were enraged and wanted to kill them. </a:t>
            </a:r>
          </a:p>
          <a:p>
            <a:pPr>
              <a:buNone/>
            </a:pPr>
            <a:r>
              <a:rPr lang="en-US" dirty="0">
                <a:solidFill>
                  <a:srgbClr val="000000"/>
                </a:solidFill>
                <a:effectLst/>
                <a:latin typeface="Verdana" panose="020B0604030504040204" pitchFamily="34" charset="0"/>
                <a:hlinkClick r:id="rId4"/>
              </a:rPr>
              <a:t>Ac 7:54</a:t>
            </a:r>
            <a:r>
              <a:rPr lang="en-US" dirty="0">
                <a:solidFill>
                  <a:srgbClr val="000000"/>
                </a:solidFill>
                <a:effectLst/>
                <a:latin typeface="Verdana" panose="020B0604030504040204" pitchFamily="34" charset="0"/>
              </a:rPr>
              <a:t> — When they heard these things, they were enraged and gnashed their teeth at him. </a:t>
            </a:r>
          </a:p>
          <a:p>
            <a:pPr>
              <a:buNone/>
            </a:pPr>
            <a:r>
              <a:rPr lang="en-US" dirty="0">
                <a:solidFill>
                  <a:srgbClr val="000000"/>
                </a:solidFill>
                <a:effectLst/>
                <a:latin typeface="Verdana" panose="020B0604030504040204" pitchFamily="34" charset="0"/>
                <a:hlinkClick r:id="rId5"/>
              </a:rPr>
              <a:t>Eze 7:16</a:t>
            </a:r>
            <a:r>
              <a:rPr lang="en-US" dirty="0">
                <a:solidFill>
                  <a:srgbClr val="000000"/>
                </a:solidFill>
                <a:effectLst/>
                <a:latin typeface="Verdana" panose="020B0604030504040204" pitchFamily="34" charset="0"/>
              </a:rPr>
              <a:t> — The survivors among them will escape and live on the mountains. Like doves of the valley, all of them will moan, each over his own iniquity. </a:t>
            </a:r>
          </a:p>
          <a:p>
            <a:pPr>
              <a:buNone/>
            </a:pPr>
            <a:r>
              <a:rPr lang="en-US" dirty="0">
                <a:solidFill>
                  <a:srgbClr val="000000"/>
                </a:solidFill>
                <a:effectLst/>
                <a:latin typeface="Verdana" panose="020B0604030504040204" pitchFamily="34" charset="0"/>
                <a:hlinkClick r:id="rId6"/>
              </a:rPr>
              <a:t>Zec 12:10</a:t>
            </a:r>
            <a:r>
              <a:rPr lang="en-US" dirty="0">
                <a:solidFill>
                  <a:srgbClr val="000000"/>
                </a:solidFill>
                <a:effectLst/>
                <a:latin typeface="Verdana" panose="020B0604030504040204" pitchFamily="34" charset="0"/>
              </a:rPr>
              <a:t> — "Then I will pour out a spirit of grace and prayer on the house of David and the residents of Jerusalem, and they will look at me whom they pierced. They will mourn for him as one mourns for an only child and weep bitterly for him as one weeps for a firstborn. </a:t>
            </a:r>
          </a:p>
          <a:p>
            <a:pPr>
              <a:buNone/>
            </a:pPr>
            <a:r>
              <a:rPr lang="en-US" dirty="0">
                <a:solidFill>
                  <a:srgbClr val="000000"/>
                </a:solidFill>
                <a:effectLst/>
                <a:latin typeface="Verdana" panose="020B0604030504040204" pitchFamily="34" charset="0"/>
                <a:hlinkClick r:id="rId7"/>
              </a:rPr>
              <a:t>Lk 3:10</a:t>
            </a:r>
            <a:r>
              <a:rPr lang="en-US" dirty="0">
                <a:solidFill>
                  <a:srgbClr val="000000"/>
                </a:solidFill>
                <a:effectLst/>
                <a:latin typeface="Verdana" panose="020B0604030504040204" pitchFamily="34" charset="0"/>
              </a:rPr>
              <a:t> — "What then should we do? " the crowds were asking him. </a:t>
            </a:r>
          </a:p>
          <a:p>
            <a:pPr>
              <a:buNone/>
            </a:pPr>
            <a:r>
              <a:rPr lang="en-US" dirty="0">
                <a:solidFill>
                  <a:srgbClr val="000000"/>
                </a:solidFill>
                <a:effectLst/>
                <a:latin typeface="Verdana" panose="020B0604030504040204" pitchFamily="34" charset="0"/>
                <a:hlinkClick r:id="rId8"/>
              </a:rPr>
              <a:t>Jn 8:9</a:t>
            </a:r>
            <a:r>
              <a:rPr lang="en-US" dirty="0">
                <a:solidFill>
                  <a:srgbClr val="000000"/>
                </a:solidFill>
                <a:effectLst/>
                <a:latin typeface="Verdana" panose="020B0604030504040204" pitchFamily="34" charset="0"/>
              </a:rPr>
              <a:t> — When they heard this, they left one by one, starting with the older men. Only he was left, with the woman in the center. </a:t>
            </a:r>
          </a:p>
          <a:p>
            <a:pPr>
              <a:buNone/>
            </a:pPr>
            <a:r>
              <a:rPr lang="en-US" dirty="0">
                <a:solidFill>
                  <a:srgbClr val="000000"/>
                </a:solidFill>
                <a:effectLst/>
                <a:latin typeface="Verdana" panose="020B0604030504040204" pitchFamily="34" charset="0"/>
                <a:hlinkClick r:id="rId9"/>
              </a:rPr>
              <a:t>Jn 16:8-11</a:t>
            </a:r>
            <a:r>
              <a:rPr lang="en-US" dirty="0">
                <a:solidFill>
                  <a:srgbClr val="000000"/>
                </a:solidFill>
                <a:effectLst/>
                <a:latin typeface="Verdana" panose="020B0604030504040204" pitchFamily="34" charset="0"/>
              </a:rPr>
              <a:t> — When he comes, he will convict the world about sin, righteousness, and judgment: </a:t>
            </a:r>
            <a:r>
              <a:rPr lang="en-US" b="1" baseline="30000" dirty="0">
                <a:solidFill>
                  <a:srgbClr val="0000FF"/>
                </a:solidFill>
                <a:effectLst/>
                <a:latin typeface="Verdana" panose="020B0604030504040204" pitchFamily="34" charset="0"/>
              </a:rPr>
              <a:t>9</a:t>
            </a:r>
            <a:r>
              <a:rPr lang="en-US" dirty="0">
                <a:solidFill>
                  <a:srgbClr val="000000"/>
                </a:solidFill>
                <a:effectLst/>
                <a:latin typeface="Verdana" panose="020B0604030504040204" pitchFamily="34" charset="0"/>
              </a:rPr>
              <a:t> About sin, because they do not believe in me;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about righteousness, because I am going to the Father and you will no longer see me;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and about judgment, because the ruler of this world has been judged. </a:t>
            </a:r>
          </a:p>
          <a:p>
            <a:pPr>
              <a:buNone/>
            </a:pPr>
            <a:r>
              <a:rPr lang="en-US" dirty="0">
                <a:solidFill>
                  <a:srgbClr val="000000"/>
                </a:solidFill>
                <a:effectLst/>
                <a:latin typeface="Verdana" panose="020B0604030504040204" pitchFamily="34" charset="0"/>
                <a:hlinkClick r:id="rId10"/>
              </a:rPr>
              <a:t>Ro 7:9</a:t>
            </a:r>
            <a:r>
              <a:rPr lang="en-US" dirty="0">
                <a:solidFill>
                  <a:srgbClr val="000000"/>
                </a:solidFill>
                <a:effectLst/>
                <a:latin typeface="Verdana" panose="020B0604030504040204" pitchFamily="34" charset="0"/>
              </a:rPr>
              <a:t> — Once I was alive apart from the law, but when the commandment came, sin sprang to life again </a:t>
            </a:r>
          </a:p>
          <a:p>
            <a:pPr>
              <a:buNone/>
            </a:pPr>
            <a:r>
              <a:rPr lang="en-US" dirty="0">
                <a:solidFill>
                  <a:srgbClr val="000000"/>
                </a:solidFill>
                <a:effectLst/>
                <a:latin typeface="Verdana" panose="020B0604030504040204" pitchFamily="34" charset="0"/>
                <a:hlinkClick r:id="rId11"/>
              </a:rPr>
              <a:t>1Co 14:24</a:t>
            </a:r>
            <a:r>
              <a:rPr lang="en-US" dirty="0">
                <a:solidFill>
                  <a:srgbClr val="000000"/>
                </a:solidFill>
                <a:effectLst/>
                <a:latin typeface="Verdana" panose="020B0604030504040204" pitchFamily="34" charset="0"/>
              </a:rPr>
              <a:t> — But if all are prophesying and some unbeliever or outsider comes in, he is convicted by all and is called to account by all. </a:t>
            </a:r>
          </a:p>
          <a:p>
            <a:pPr>
              <a:buNone/>
            </a:pPr>
            <a:r>
              <a:rPr lang="en-US" dirty="0">
                <a:solidFill>
                  <a:srgbClr val="000000"/>
                </a:solidFill>
                <a:effectLst/>
                <a:latin typeface="Verdana" panose="020B0604030504040204" pitchFamily="34" charset="0"/>
                <a:hlinkClick r:id="rId12"/>
              </a:rPr>
              <a:t>1Co 14:25</a:t>
            </a:r>
            <a:r>
              <a:rPr lang="en-US" dirty="0">
                <a:solidFill>
                  <a:srgbClr val="000000"/>
                </a:solidFill>
                <a:effectLst/>
                <a:latin typeface="Verdana" panose="020B0604030504040204" pitchFamily="34" charset="0"/>
              </a:rPr>
              <a:t> — The secrets of his heart will be revealed, and as a result he will fall facedown and worship God, proclaiming, "God is really among you." </a:t>
            </a:r>
          </a:p>
          <a:p>
            <a:pPr>
              <a:buNone/>
            </a:pPr>
            <a:r>
              <a:rPr lang="en-US" dirty="0">
                <a:solidFill>
                  <a:srgbClr val="000000"/>
                </a:solidFill>
                <a:effectLst/>
                <a:latin typeface="Verdana" panose="020B0604030504040204" pitchFamily="34" charset="0"/>
                <a:hlinkClick r:id="rId13"/>
              </a:rPr>
              <a:t>Heb 4:12</a:t>
            </a:r>
            <a:r>
              <a:rPr lang="en-US" dirty="0">
                <a:solidFill>
                  <a:srgbClr val="000000"/>
                </a:solidFill>
                <a:effectLst/>
                <a:latin typeface="Verdana" panose="020B0604030504040204" pitchFamily="34" charset="0"/>
              </a:rPr>
              <a:t> — For the word of God is living and effective and sharper than any double-edged sword, penetrating as far as the separation of soul and spirit, joints and marrow. It is able to judge the thoughts and intentions of the heart. </a:t>
            </a:r>
          </a:p>
          <a:p>
            <a:pPr>
              <a:buNone/>
            </a:pPr>
            <a:r>
              <a:rPr lang="en-US" dirty="0">
                <a:solidFill>
                  <a:srgbClr val="000000"/>
                </a:solidFill>
                <a:effectLst/>
                <a:latin typeface="Verdana" panose="020B0604030504040204" pitchFamily="34" charset="0"/>
                <a:hlinkClick r:id="rId14"/>
              </a:rPr>
              <a:t>Heb 4:13</a:t>
            </a:r>
            <a:r>
              <a:rPr lang="en-US" dirty="0">
                <a:solidFill>
                  <a:srgbClr val="000000"/>
                </a:solidFill>
                <a:effectLst/>
                <a:latin typeface="Verdana" panose="020B0604030504040204" pitchFamily="34" charset="0"/>
              </a:rPr>
              <a:t> — No creature is hidden from him, but all things are naked and exposed to the eyes of him to whom we must give an account. </a:t>
            </a:r>
          </a:p>
          <a:p>
            <a:pPr>
              <a:buNone/>
            </a:pPr>
            <a:r>
              <a:rPr lang="en-US" b="1" dirty="0">
                <a:solidFill>
                  <a:srgbClr val="000000"/>
                </a:solidFill>
                <a:effectLst/>
                <a:latin typeface="Verdana" panose="020B0604030504040204" pitchFamily="34" charset="0"/>
              </a:rPr>
              <a:t>Men</a:t>
            </a:r>
          </a:p>
          <a:p>
            <a:pPr>
              <a:buNone/>
            </a:pPr>
            <a:r>
              <a:rPr lang="en-US" dirty="0">
                <a:solidFill>
                  <a:srgbClr val="000000"/>
                </a:solidFill>
                <a:effectLst/>
                <a:latin typeface="Verdana" panose="020B0604030504040204" pitchFamily="34" charset="0"/>
                <a:hlinkClick r:id="rId15"/>
              </a:rPr>
              <a:t>Ac 1:16</a:t>
            </a:r>
            <a:r>
              <a:rPr lang="en-US" dirty="0">
                <a:solidFill>
                  <a:srgbClr val="000000"/>
                </a:solidFill>
                <a:effectLst/>
                <a:latin typeface="Verdana" panose="020B0604030504040204" pitchFamily="34" charset="0"/>
              </a:rPr>
              <a:t> — "Brothers and sisters, it was necessary that the Scripture be fulfilled that the Holy Spirit through the mouth of David foretold about Judas, who became a guide to those who arrested Jesus. </a:t>
            </a:r>
          </a:p>
          <a:p>
            <a:pPr>
              <a:buNone/>
            </a:pPr>
            <a:r>
              <a:rPr lang="en-US" b="1" dirty="0">
                <a:solidFill>
                  <a:srgbClr val="000000"/>
                </a:solidFill>
                <a:effectLst/>
                <a:latin typeface="Verdana" panose="020B0604030504040204" pitchFamily="34" charset="0"/>
              </a:rPr>
              <a:t>what</a:t>
            </a:r>
          </a:p>
          <a:p>
            <a:pPr>
              <a:buNone/>
            </a:pPr>
            <a:r>
              <a:rPr lang="en-US" dirty="0">
                <a:solidFill>
                  <a:srgbClr val="000000"/>
                </a:solidFill>
                <a:effectLst/>
                <a:latin typeface="Verdana" panose="020B0604030504040204" pitchFamily="34" charset="0"/>
                <a:hlinkClick r:id="rId16"/>
              </a:rPr>
              <a:t>Ac 9:5</a:t>
            </a:r>
            <a:r>
              <a:rPr lang="en-US" dirty="0">
                <a:solidFill>
                  <a:srgbClr val="000000"/>
                </a:solidFill>
                <a:effectLst/>
                <a:latin typeface="Verdana" panose="020B0604030504040204" pitchFamily="34" charset="0"/>
              </a:rPr>
              <a:t> — "Who are you, Lord? " Saul said. </a:t>
            </a:r>
          </a:p>
          <a:p>
            <a:pPr>
              <a:buNone/>
            </a:pPr>
            <a:r>
              <a:rPr lang="en-US" dirty="0">
                <a:solidFill>
                  <a:srgbClr val="000000"/>
                </a:solidFill>
                <a:effectLst/>
                <a:latin typeface="Verdana" panose="020B0604030504040204" pitchFamily="34" charset="0"/>
                <a:hlinkClick r:id="rId17"/>
              </a:rPr>
              <a:t>Ac 9:6</a:t>
            </a:r>
            <a:r>
              <a:rPr lang="en-US" dirty="0">
                <a:solidFill>
                  <a:srgbClr val="000000"/>
                </a:solidFill>
                <a:effectLst/>
                <a:latin typeface="Verdana" panose="020B0604030504040204" pitchFamily="34" charset="0"/>
              </a:rPr>
              <a:t> — "But get up and go into the city, and you will be told what you must do." </a:t>
            </a:r>
          </a:p>
          <a:p>
            <a:pPr>
              <a:buNone/>
            </a:pPr>
            <a:r>
              <a:rPr lang="en-US" dirty="0">
                <a:solidFill>
                  <a:srgbClr val="000000"/>
                </a:solidFill>
                <a:effectLst/>
                <a:latin typeface="Verdana" panose="020B0604030504040204" pitchFamily="34" charset="0"/>
                <a:hlinkClick r:id="rId18"/>
              </a:rPr>
              <a:t>Ac 16:29-31</a:t>
            </a:r>
            <a:r>
              <a:rPr lang="en-US" dirty="0">
                <a:solidFill>
                  <a:srgbClr val="000000"/>
                </a:solidFill>
                <a:effectLst/>
                <a:latin typeface="Verdana" panose="020B0604030504040204" pitchFamily="34" charset="0"/>
              </a:rPr>
              <a:t> — The jailer called for lights, rushed in, and fell down trembling before Paul and Silas. </a:t>
            </a:r>
            <a:r>
              <a:rPr lang="en-US" b="1" baseline="30000" dirty="0">
                <a:solidFill>
                  <a:srgbClr val="0000FF"/>
                </a:solidFill>
                <a:effectLst/>
                <a:latin typeface="Verdana" panose="020B0604030504040204" pitchFamily="34" charset="0"/>
              </a:rPr>
              <a:t>30</a:t>
            </a:r>
            <a:r>
              <a:rPr lang="en-US" dirty="0">
                <a:solidFill>
                  <a:srgbClr val="000000"/>
                </a:solidFill>
                <a:effectLst/>
                <a:latin typeface="Verdana" panose="020B0604030504040204" pitchFamily="34" charset="0"/>
              </a:rPr>
              <a:t> He escorted them out and said, "Sirs, what must I do to be saved? " </a:t>
            </a:r>
            <a:r>
              <a:rPr lang="en-US" b="1" baseline="30000" dirty="0">
                <a:solidFill>
                  <a:srgbClr val="0000FF"/>
                </a:solidFill>
                <a:effectLst/>
                <a:latin typeface="Verdana" panose="020B0604030504040204" pitchFamily="34" charset="0"/>
              </a:rPr>
              <a:t>31</a:t>
            </a:r>
            <a:r>
              <a:rPr lang="en-US" dirty="0">
                <a:solidFill>
                  <a:srgbClr val="000000"/>
                </a:solidFill>
                <a:effectLst/>
                <a:latin typeface="Verdana" panose="020B0604030504040204" pitchFamily="34" charset="0"/>
              </a:rPr>
              <a:t> They said, "Believe in the Lord Jesus, and you will be saved ​— ​you and your household." </a:t>
            </a:r>
          </a:p>
          <a:p>
            <a:pPr>
              <a:buNone/>
            </a:pPr>
            <a:r>
              <a:rPr lang="en-US" dirty="0">
                <a:solidFill>
                  <a:srgbClr val="000000"/>
                </a:solidFill>
                <a:effectLst/>
                <a:latin typeface="Verdana" panose="020B0604030504040204" pitchFamily="34" charset="0"/>
                <a:hlinkClick r:id="rId19"/>
              </a:rPr>
              <a:t>Ac 22:10</a:t>
            </a:r>
            <a:r>
              <a:rPr lang="en-US" dirty="0">
                <a:solidFill>
                  <a:srgbClr val="000000"/>
                </a:solidFill>
                <a:effectLst/>
                <a:latin typeface="Verdana" panose="020B0604030504040204" pitchFamily="34" charset="0"/>
              </a:rPr>
              <a:t> — "I said, 'What should I do, Lord? ' "The Lord told me, 'Get up and go into Damascus, and there you will be told everything that you have been assigned to do.' </a:t>
            </a:r>
          </a:p>
          <a:p>
            <a:pPr>
              <a:buNone/>
            </a:pPr>
            <a:r>
              <a:rPr lang="en-US" dirty="0">
                <a:solidFill>
                  <a:srgbClr val="000000"/>
                </a:solidFill>
                <a:effectLst/>
                <a:latin typeface="Verdana" panose="020B0604030504040204" pitchFamily="34" charset="0"/>
                <a:hlinkClick r:id="rId20"/>
              </a:rPr>
              <a:t>Ac 24:25</a:t>
            </a:r>
            <a:r>
              <a:rPr lang="en-US" dirty="0">
                <a:solidFill>
                  <a:srgbClr val="000000"/>
                </a:solidFill>
                <a:effectLst/>
                <a:latin typeface="Verdana" panose="020B0604030504040204" pitchFamily="34" charset="0"/>
              </a:rPr>
              <a:t> — Now as he spoke about righteousness, self-control, and the judgment to come, Felix became afraid and replied, "Leave for now, but when I have an opportunity I'll call for you." </a:t>
            </a:r>
          </a:p>
          <a:p>
            <a:pPr>
              <a:buNone/>
            </a:pPr>
            <a:r>
              <a:rPr lang="en-US" dirty="0">
                <a:solidFill>
                  <a:srgbClr val="000000"/>
                </a:solidFill>
                <a:effectLst/>
                <a:latin typeface="Verdana" panose="020B0604030504040204" pitchFamily="34" charset="0"/>
                <a:hlinkClick r:id="rId21"/>
              </a:rPr>
              <a:t>Ac 24:26</a:t>
            </a:r>
            <a:r>
              <a:rPr lang="en-US" dirty="0">
                <a:solidFill>
                  <a:srgbClr val="000000"/>
                </a:solidFill>
                <a:effectLst/>
                <a:latin typeface="Verdana" panose="020B0604030504040204" pitchFamily="34" charset="0"/>
              </a:rPr>
              <a:t> — At the same time he was also hoping that Paul would offer him money. So he sent for him quite often and conversed with him.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23</a:t>
            </a:fld>
            <a:endParaRPr lang="en-US"/>
          </a:p>
        </p:txBody>
      </p:sp>
    </p:spTree>
    <p:extLst>
      <p:ext uri="{BB962C8B-B14F-4D97-AF65-F5344CB8AC3E}">
        <p14:creationId xmlns:p14="http://schemas.microsoft.com/office/powerpoint/2010/main" val="3055545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Acts 2:38</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Repent</a:t>
            </a:r>
          </a:p>
          <a:p>
            <a:pPr>
              <a:buNone/>
            </a:pPr>
            <a:r>
              <a:rPr lang="en-US" dirty="0">
                <a:solidFill>
                  <a:srgbClr val="000000"/>
                </a:solidFill>
                <a:effectLst/>
                <a:latin typeface="Verdana" panose="020B0604030504040204" pitchFamily="34" charset="0"/>
                <a:hlinkClick r:id="rId3"/>
              </a:rPr>
              <a:t>Ac 3:19</a:t>
            </a:r>
            <a:r>
              <a:rPr lang="en-US" dirty="0">
                <a:solidFill>
                  <a:srgbClr val="000000"/>
                </a:solidFill>
                <a:effectLst/>
                <a:latin typeface="Verdana" panose="020B0604030504040204" pitchFamily="34" charset="0"/>
              </a:rPr>
              <a:t> — Therefore repent and turn back, so that your sins may be wiped out, </a:t>
            </a:r>
          </a:p>
          <a:p>
            <a:pPr>
              <a:buNone/>
            </a:pPr>
            <a:r>
              <a:rPr lang="en-US" dirty="0">
                <a:solidFill>
                  <a:srgbClr val="000000"/>
                </a:solidFill>
                <a:effectLst/>
                <a:latin typeface="Verdana" panose="020B0604030504040204" pitchFamily="34" charset="0"/>
                <a:hlinkClick r:id="rId4"/>
              </a:rPr>
              <a:t>Ac 17:30</a:t>
            </a:r>
            <a:r>
              <a:rPr lang="en-US" dirty="0">
                <a:solidFill>
                  <a:srgbClr val="000000"/>
                </a:solidFill>
                <a:effectLst/>
                <a:latin typeface="Verdana" panose="020B0604030504040204" pitchFamily="34" charset="0"/>
              </a:rPr>
              <a:t> — "Therefore, having overlooked the times of ignorance, God now commands all people everywhere to repent, </a:t>
            </a:r>
          </a:p>
          <a:p>
            <a:pPr>
              <a:buNone/>
            </a:pPr>
            <a:r>
              <a:rPr lang="en-US" dirty="0">
                <a:solidFill>
                  <a:srgbClr val="000000"/>
                </a:solidFill>
                <a:effectLst/>
                <a:latin typeface="Verdana" panose="020B0604030504040204" pitchFamily="34" charset="0"/>
                <a:hlinkClick r:id="rId5"/>
              </a:rPr>
              <a:t>Ac 20:21</a:t>
            </a:r>
            <a:r>
              <a:rPr lang="en-US" dirty="0">
                <a:solidFill>
                  <a:srgbClr val="000000"/>
                </a:solidFill>
                <a:effectLst/>
                <a:latin typeface="Verdana" panose="020B0604030504040204" pitchFamily="34" charset="0"/>
              </a:rPr>
              <a:t> — I testified to both Jews and Greeks about repentance toward God and faith in our Lord Jesus. </a:t>
            </a:r>
          </a:p>
          <a:p>
            <a:pPr>
              <a:buNone/>
            </a:pPr>
            <a:r>
              <a:rPr lang="en-US" dirty="0">
                <a:solidFill>
                  <a:srgbClr val="000000"/>
                </a:solidFill>
                <a:effectLst/>
                <a:latin typeface="Verdana" panose="020B0604030504040204" pitchFamily="34" charset="0"/>
                <a:hlinkClick r:id="rId6"/>
              </a:rPr>
              <a:t>Ac 26:20</a:t>
            </a:r>
            <a:r>
              <a:rPr lang="en-US" dirty="0">
                <a:solidFill>
                  <a:srgbClr val="000000"/>
                </a:solidFill>
                <a:effectLst/>
                <a:latin typeface="Verdana" panose="020B0604030504040204" pitchFamily="34" charset="0"/>
              </a:rPr>
              <a:t> — Instead, I preached to those in Damascus first, and to those in Jerusalem and in all the region of Judea, and to the Gentiles, that they should repent and turn to God, and do works worthy of repentance. </a:t>
            </a:r>
          </a:p>
          <a:p>
            <a:pPr>
              <a:buNone/>
            </a:pPr>
            <a:r>
              <a:rPr lang="en-US" dirty="0">
                <a:solidFill>
                  <a:srgbClr val="000000"/>
                </a:solidFill>
                <a:effectLst/>
                <a:latin typeface="Verdana" panose="020B0604030504040204" pitchFamily="34" charset="0"/>
                <a:hlinkClick r:id="rId7"/>
              </a:rPr>
              <a:t>Mt 3:2</a:t>
            </a:r>
            <a:r>
              <a:rPr lang="en-US" dirty="0">
                <a:solidFill>
                  <a:srgbClr val="000000"/>
                </a:solidFill>
                <a:effectLst/>
                <a:latin typeface="Verdana" panose="020B0604030504040204" pitchFamily="34" charset="0"/>
              </a:rPr>
              <a:t> — and saying, "Repent, because the kingdom of heaven has come near! " </a:t>
            </a:r>
          </a:p>
          <a:p>
            <a:pPr>
              <a:buNone/>
            </a:pPr>
            <a:r>
              <a:rPr lang="en-US" dirty="0">
                <a:solidFill>
                  <a:srgbClr val="000000"/>
                </a:solidFill>
                <a:effectLst/>
                <a:latin typeface="Verdana" panose="020B0604030504040204" pitchFamily="34" charset="0"/>
                <a:hlinkClick r:id="rId8"/>
              </a:rPr>
              <a:t>Mt 3:8</a:t>
            </a:r>
            <a:r>
              <a:rPr lang="en-US" dirty="0">
                <a:solidFill>
                  <a:srgbClr val="000000"/>
                </a:solidFill>
                <a:effectLst/>
                <a:latin typeface="Verdana" panose="020B0604030504040204" pitchFamily="34" charset="0"/>
              </a:rPr>
              <a:t> — Therefore produce fruit consistent with repentance. </a:t>
            </a:r>
          </a:p>
          <a:p>
            <a:pPr>
              <a:buNone/>
            </a:pPr>
            <a:r>
              <a:rPr lang="en-US" dirty="0">
                <a:solidFill>
                  <a:srgbClr val="000000"/>
                </a:solidFill>
                <a:effectLst/>
                <a:latin typeface="Verdana" panose="020B0604030504040204" pitchFamily="34" charset="0"/>
                <a:hlinkClick r:id="rId9"/>
              </a:rPr>
              <a:t>Mt 3:9</a:t>
            </a:r>
            <a:r>
              <a:rPr lang="en-US" dirty="0">
                <a:solidFill>
                  <a:srgbClr val="000000"/>
                </a:solidFill>
                <a:effectLst/>
                <a:latin typeface="Verdana" panose="020B0604030504040204" pitchFamily="34" charset="0"/>
              </a:rPr>
              <a:t> — And don't presume to say to yourselves, 'We have Abraham as our father.' For I tell you that God is able to raise up children for Abraham from these stones. </a:t>
            </a:r>
          </a:p>
          <a:p>
            <a:pPr>
              <a:buNone/>
            </a:pPr>
            <a:r>
              <a:rPr lang="en-US" dirty="0">
                <a:solidFill>
                  <a:srgbClr val="000000"/>
                </a:solidFill>
                <a:effectLst/>
                <a:latin typeface="Verdana" panose="020B0604030504040204" pitchFamily="34" charset="0"/>
                <a:hlinkClick r:id="rId10"/>
              </a:rPr>
              <a:t>Mt 4:17</a:t>
            </a:r>
            <a:r>
              <a:rPr lang="en-US" dirty="0">
                <a:solidFill>
                  <a:srgbClr val="000000"/>
                </a:solidFill>
                <a:effectLst/>
                <a:latin typeface="Verdana" panose="020B0604030504040204" pitchFamily="34" charset="0"/>
              </a:rPr>
              <a:t> — From then on Jesus began to preach, "Repent, because the kingdom of heaven has come near." </a:t>
            </a:r>
          </a:p>
          <a:p>
            <a:pPr>
              <a:buNone/>
            </a:pPr>
            <a:r>
              <a:rPr lang="en-US" dirty="0">
                <a:solidFill>
                  <a:srgbClr val="000000"/>
                </a:solidFill>
                <a:effectLst/>
                <a:latin typeface="Verdana" panose="020B0604030504040204" pitchFamily="34" charset="0"/>
                <a:hlinkClick r:id="rId11"/>
              </a:rPr>
              <a:t>Mt 21:28-32</a:t>
            </a:r>
            <a:r>
              <a:rPr lang="en-US" dirty="0">
                <a:solidFill>
                  <a:srgbClr val="000000"/>
                </a:solidFill>
                <a:effectLst/>
                <a:latin typeface="Verdana" panose="020B0604030504040204" pitchFamily="34" charset="0"/>
              </a:rPr>
              <a:t> — "What do you think? A man had two sons. He went to the first and said, 'My son, go work in the vineyard today.' </a:t>
            </a:r>
            <a:r>
              <a:rPr lang="en-US" b="1" baseline="30000" dirty="0">
                <a:solidFill>
                  <a:srgbClr val="0000FF"/>
                </a:solidFill>
                <a:effectLst/>
                <a:latin typeface="Verdana" panose="020B0604030504040204" pitchFamily="34" charset="0"/>
              </a:rPr>
              <a:t>29</a:t>
            </a:r>
            <a:r>
              <a:rPr lang="en-US" dirty="0">
                <a:solidFill>
                  <a:srgbClr val="000000"/>
                </a:solidFill>
                <a:effectLst/>
                <a:latin typeface="Verdana" panose="020B0604030504040204" pitchFamily="34" charset="0"/>
              </a:rPr>
              <a:t> "He answered, 'I don't want to,' but later he changed his mind and went. </a:t>
            </a:r>
            <a:r>
              <a:rPr lang="en-US" b="1" baseline="30000" dirty="0">
                <a:solidFill>
                  <a:srgbClr val="0000FF"/>
                </a:solidFill>
                <a:effectLst/>
                <a:latin typeface="Verdana" panose="020B0604030504040204" pitchFamily="34" charset="0"/>
              </a:rPr>
              <a:t>30</a:t>
            </a:r>
            <a:r>
              <a:rPr lang="en-US" dirty="0">
                <a:solidFill>
                  <a:srgbClr val="000000"/>
                </a:solidFill>
                <a:effectLst/>
                <a:latin typeface="Verdana" panose="020B0604030504040204" pitchFamily="34" charset="0"/>
              </a:rPr>
              <a:t> Then the man went to the other and said the same thing. 'I will, sir,' he answered, but he didn't go. </a:t>
            </a:r>
            <a:r>
              <a:rPr lang="en-US" b="1" baseline="30000" dirty="0">
                <a:solidFill>
                  <a:srgbClr val="0000FF"/>
                </a:solidFill>
                <a:effectLst/>
                <a:latin typeface="Verdana" panose="020B0604030504040204" pitchFamily="34" charset="0"/>
              </a:rPr>
              <a:t>31</a:t>
            </a:r>
            <a:r>
              <a:rPr lang="en-US" dirty="0">
                <a:solidFill>
                  <a:srgbClr val="000000"/>
                </a:solidFill>
                <a:effectLst/>
                <a:latin typeface="Verdana" panose="020B0604030504040204" pitchFamily="34" charset="0"/>
              </a:rPr>
              <a:t> Which of the two did his father's will? " They said, "The first." Jesus said to them, "Truly I tell you, tax collectors and prostitutes are entering the kingdom of God before you. </a:t>
            </a:r>
            <a:r>
              <a:rPr lang="en-US" b="1" baseline="30000" dirty="0">
                <a:solidFill>
                  <a:srgbClr val="0000FF"/>
                </a:solidFill>
                <a:effectLst/>
                <a:latin typeface="Verdana" panose="020B0604030504040204" pitchFamily="34" charset="0"/>
              </a:rPr>
              <a:t>32</a:t>
            </a:r>
            <a:r>
              <a:rPr lang="en-US" dirty="0">
                <a:solidFill>
                  <a:srgbClr val="000000"/>
                </a:solidFill>
                <a:effectLst/>
                <a:latin typeface="Verdana" panose="020B0604030504040204" pitchFamily="34" charset="0"/>
              </a:rPr>
              <a:t> For John came to you in the way of righteousness, and you didn't believe him. Tax collectors and prostitutes did believe him; but you, when you saw it, didn't even change your minds then and believe him. </a:t>
            </a:r>
          </a:p>
          <a:p>
            <a:pPr>
              <a:buNone/>
            </a:pPr>
            <a:r>
              <a:rPr lang="en-US" dirty="0">
                <a:solidFill>
                  <a:srgbClr val="000000"/>
                </a:solidFill>
                <a:effectLst/>
                <a:latin typeface="Verdana" panose="020B0604030504040204" pitchFamily="34" charset="0"/>
                <a:hlinkClick r:id="rId12"/>
              </a:rPr>
              <a:t>Lk 15:1-32</a:t>
            </a:r>
            <a:r>
              <a:rPr lang="en-US" dirty="0">
                <a:solidFill>
                  <a:srgbClr val="000000"/>
                </a:solidFill>
                <a:effectLst/>
                <a:latin typeface="Verdana" panose="020B0604030504040204" pitchFamily="34" charset="0"/>
              </a:rPr>
              <a:t> — All the tax collectors and sinners were approaching to listen to him. </a:t>
            </a:r>
            <a:r>
              <a:rPr lang="en-US" b="1" baseline="30000" dirty="0">
                <a:solidFill>
                  <a:srgbClr val="0000FF"/>
                </a:solidFill>
                <a:effectLst/>
                <a:latin typeface="Verdana" panose="020B0604030504040204" pitchFamily="34" charset="0"/>
              </a:rPr>
              <a:t>2</a:t>
            </a:r>
            <a:r>
              <a:rPr lang="en-US" dirty="0">
                <a:solidFill>
                  <a:srgbClr val="000000"/>
                </a:solidFill>
                <a:effectLst/>
                <a:latin typeface="Verdana" panose="020B0604030504040204" pitchFamily="34" charset="0"/>
              </a:rPr>
              <a:t> And the Pharisees and scribes were complaining, "This man welcomes sinners and eats with them." </a:t>
            </a:r>
            <a:r>
              <a:rPr lang="en-US" b="1" baseline="30000" dirty="0">
                <a:solidFill>
                  <a:srgbClr val="0000FF"/>
                </a:solidFill>
                <a:effectLst/>
                <a:latin typeface="Verdana" panose="020B0604030504040204" pitchFamily="34" charset="0"/>
              </a:rPr>
              <a:t>3</a:t>
            </a:r>
            <a:r>
              <a:rPr lang="en-US" dirty="0">
                <a:solidFill>
                  <a:srgbClr val="000000"/>
                </a:solidFill>
                <a:effectLst/>
                <a:latin typeface="Verdana" panose="020B0604030504040204" pitchFamily="34" charset="0"/>
              </a:rPr>
              <a:t> So he told them this parable: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"What man among you, who has a hundred sheep and loses one of them, does not leave the ninety-nine in the open field and go after the lost one until he finds it? </a:t>
            </a:r>
            <a:r>
              <a:rPr lang="en-US" b="1" baseline="30000" dirty="0">
                <a:solidFill>
                  <a:srgbClr val="0000FF"/>
                </a:solidFill>
                <a:effectLst/>
                <a:latin typeface="Verdana" panose="020B0604030504040204" pitchFamily="34" charset="0"/>
              </a:rPr>
              <a:t>5</a:t>
            </a:r>
            <a:r>
              <a:rPr lang="en-US" dirty="0">
                <a:solidFill>
                  <a:srgbClr val="000000"/>
                </a:solidFill>
                <a:effectLst/>
                <a:latin typeface="Verdana" panose="020B0604030504040204" pitchFamily="34" charset="0"/>
              </a:rPr>
              <a:t> When he has found it, he joyfully puts it on his shoulders, </a:t>
            </a:r>
            <a:r>
              <a:rPr lang="en-US" b="1" baseline="30000" dirty="0">
                <a:solidFill>
                  <a:srgbClr val="0000FF"/>
                </a:solidFill>
                <a:effectLst/>
                <a:latin typeface="Verdana" panose="020B0604030504040204" pitchFamily="34" charset="0"/>
              </a:rPr>
              <a:t>6</a:t>
            </a:r>
            <a:r>
              <a:rPr lang="en-US" dirty="0">
                <a:solidFill>
                  <a:srgbClr val="000000"/>
                </a:solidFill>
                <a:effectLst/>
                <a:latin typeface="Verdana" panose="020B0604030504040204" pitchFamily="34" charset="0"/>
              </a:rPr>
              <a:t> and coming home, he calls his friends and neighbors together, saying to them, 'Rejoice with me, because I have found my lost sheep! ' </a:t>
            </a:r>
            <a:r>
              <a:rPr lang="en-US" b="1" baseline="30000" dirty="0">
                <a:solidFill>
                  <a:srgbClr val="0000FF"/>
                </a:solidFill>
                <a:effectLst/>
                <a:latin typeface="Verdana" panose="020B0604030504040204" pitchFamily="34" charset="0"/>
              </a:rPr>
              <a:t>7</a:t>
            </a:r>
            <a:r>
              <a:rPr lang="en-US" dirty="0">
                <a:solidFill>
                  <a:srgbClr val="000000"/>
                </a:solidFill>
                <a:effectLst/>
                <a:latin typeface="Verdana" panose="020B0604030504040204" pitchFamily="34" charset="0"/>
              </a:rPr>
              <a:t> I tell you, in the same way, there will be more joy in heaven over one sinner who repents than over ninety-nine righteous people who don't need repentance. </a:t>
            </a:r>
            <a:r>
              <a:rPr lang="en-US" b="1" baseline="30000" dirty="0">
                <a:solidFill>
                  <a:srgbClr val="0000FF"/>
                </a:solidFill>
                <a:effectLst/>
                <a:latin typeface="Verdana" panose="020B0604030504040204" pitchFamily="34" charset="0"/>
              </a:rPr>
              <a:t>8</a:t>
            </a:r>
            <a:r>
              <a:rPr lang="en-US" dirty="0">
                <a:solidFill>
                  <a:srgbClr val="000000"/>
                </a:solidFill>
                <a:effectLst/>
                <a:latin typeface="Verdana" panose="020B0604030504040204" pitchFamily="34" charset="0"/>
              </a:rPr>
              <a:t> "Or what woman who has ten silver coins, if she loses one coin, does not light a lamp, sweep the house, and search carefully until she finds it? </a:t>
            </a:r>
            <a:r>
              <a:rPr lang="en-US" b="1" baseline="30000" dirty="0">
                <a:solidFill>
                  <a:srgbClr val="0000FF"/>
                </a:solidFill>
                <a:effectLst/>
                <a:latin typeface="Verdana" panose="020B0604030504040204" pitchFamily="34" charset="0"/>
              </a:rPr>
              <a:t>9</a:t>
            </a:r>
            <a:r>
              <a:rPr lang="en-US" dirty="0">
                <a:solidFill>
                  <a:srgbClr val="000000"/>
                </a:solidFill>
                <a:effectLst/>
                <a:latin typeface="Verdana" panose="020B0604030504040204" pitchFamily="34" charset="0"/>
              </a:rPr>
              <a:t> When she finds it, she calls her friends and neighbors together, saying, 'Rejoice with me, because I have found the silver coin I lost! '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I tell you, in the same way, there is joy in the presence of God's angels over one sinner who repents."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He also said: "A man had two sons.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The younger of them said to his father, 'Father, give me the share of the estate I have coming to me.' So he distributed the assets to them. </a:t>
            </a:r>
            <a:r>
              <a:rPr lang="en-US" b="1" baseline="30000" dirty="0">
                <a:solidFill>
                  <a:srgbClr val="0000FF"/>
                </a:solidFill>
                <a:effectLst/>
                <a:latin typeface="Verdana" panose="020B0604030504040204" pitchFamily="34" charset="0"/>
              </a:rPr>
              <a:t>13</a:t>
            </a:r>
            <a:r>
              <a:rPr lang="en-US" dirty="0">
                <a:solidFill>
                  <a:srgbClr val="000000"/>
                </a:solidFill>
                <a:effectLst/>
                <a:latin typeface="Verdana" panose="020B0604030504040204" pitchFamily="34" charset="0"/>
              </a:rPr>
              <a:t> Not many days later, the younger son gathered together all he had and traveled to a distant country, where he squandered his estate in foolish living. </a:t>
            </a:r>
            <a:r>
              <a:rPr lang="en-US" b="1" baseline="30000" dirty="0">
                <a:solidFill>
                  <a:srgbClr val="0000FF"/>
                </a:solidFill>
                <a:effectLst/>
                <a:latin typeface="Verdana" panose="020B0604030504040204" pitchFamily="34" charset="0"/>
              </a:rPr>
              <a:t>14</a:t>
            </a:r>
            <a:r>
              <a:rPr lang="en-US" dirty="0">
                <a:solidFill>
                  <a:srgbClr val="000000"/>
                </a:solidFill>
                <a:effectLst/>
                <a:latin typeface="Verdana" panose="020B0604030504040204" pitchFamily="34" charset="0"/>
              </a:rPr>
              <a:t> After he had spent everything, a severe famine struck that country, and he had nothing. </a:t>
            </a:r>
            <a:r>
              <a:rPr lang="en-US" b="1" baseline="30000" dirty="0">
                <a:solidFill>
                  <a:srgbClr val="0000FF"/>
                </a:solidFill>
                <a:effectLst/>
                <a:latin typeface="Verdana" panose="020B0604030504040204" pitchFamily="34" charset="0"/>
              </a:rPr>
              <a:t>15</a:t>
            </a:r>
            <a:r>
              <a:rPr lang="en-US" dirty="0">
                <a:solidFill>
                  <a:srgbClr val="000000"/>
                </a:solidFill>
                <a:effectLst/>
                <a:latin typeface="Verdana" panose="020B0604030504040204" pitchFamily="34" charset="0"/>
              </a:rPr>
              <a:t> Then he went to work for one of the citizens of that country, who sent him into his fields to feed pigs. </a:t>
            </a:r>
            <a:r>
              <a:rPr lang="en-US" b="1" baseline="30000" dirty="0">
                <a:solidFill>
                  <a:srgbClr val="0000FF"/>
                </a:solidFill>
                <a:effectLst/>
                <a:latin typeface="Verdana" panose="020B0604030504040204" pitchFamily="34" charset="0"/>
              </a:rPr>
              <a:t>16</a:t>
            </a:r>
            <a:r>
              <a:rPr lang="en-US" dirty="0">
                <a:solidFill>
                  <a:srgbClr val="000000"/>
                </a:solidFill>
                <a:effectLst/>
                <a:latin typeface="Verdana" panose="020B0604030504040204" pitchFamily="34" charset="0"/>
              </a:rPr>
              <a:t> He longed to eat his fill from the pods that the pigs were eating, but no one would give him anything. </a:t>
            </a:r>
            <a:r>
              <a:rPr lang="en-US" b="1" baseline="30000" dirty="0">
                <a:solidFill>
                  <a:srgbClr val="0000FF"/>
                </a:solidFill>
                <a:effectLst/>
                <a:latin typeface="Verdana" panose="020B0604030504040204" pitchFamily="34" charset="0"/>
              </a:rPr>
              <a:t>17</a:t>
            </a:r>
            <a:r>
              <a:rPr lang="en-US" dirty="0">
                <a:solidFill>
                  <a:srgbClr val="000000"/>
                </a:solidFill>
                <a:effectLst/>
                <a:latin typeface="Verdana" panose="020B0604030504040204" pitchFamily="34" charset="0"/>
              </a:rPr>
              <a:t> When he came to his senses, he said, 'How many of my father's hired workers have more than enough food, and here I am dying of hunger! </a:t>
            </a:r>
            <a:r>
              <a:rPr lang="en-US" b="1" baseline="30000" dirty="0">
                <a:solidFill>
                  <a:srgbClr val="0000FF"/>
                </a:solidFill>
                <a:effectLst/>
                <a:latin typeface="Verdana" panose="020B0604030504040204" pitchFamily="34" charset="0"/>
              </a:rPr>
              <a:t>18</a:t>
            </a:r>
            <a:r>
              <a:rPr lang="en-US" dirty="0">
                <a:solidFill>
                  <a:srgbClr val="000000"/>
                </a:solidFill>
                <a:effectLst/>
                <a:latin typeface="Verdana" panose="020B0604030504040204" pitchFamily="34" charset="0"/>
              </a:rPr>
              <a:t> I'll get up, go to my father, and say to him, Father, I have sinned against heaven and in your sight. </a:t>
            </a:r>
            <a:r>
              <a:rPr lang="en-US" b="1" baseline="30000" dirty="0">
                <a:solidFill>
                  <a:srgbClr val="0000FF"/>
                </a:solidFill>
                <a:effectLst/>
                <a:latin typeface="Verdana" panose="020B0604030504040204" pitchFamily="34" charset="0"/>
              </a:rPr>
              <a:t>19</a:t>
            </a:r>
            <a:r>
              <a:rPr lang="en-US" dirty="0">
                <a:solidFill>
                  <a:srgbClr val="000000"/>
                </a:solidFill>
                <a:effectLst/>
                <a:latin typeface="Verdana" panose="020B0604030504040204" pitchFamily="34" charset="0"/>
              </a:rPr>
              <a:t> I'm no longer worthy to be called your son. Make me like one of your hired workers.' </a:t>
            </a:r>
            <a:r>
              <a:rPr lang="en-US" b="1" baseline="30000" dirty="0">
                <a:solidFill>
                  <a:srgbClr val="0000FF"/>
                </a:solidFill>
                <a:effectLst/>
                <a:latin typeface="Verdana" panose="020B0604030504040204" pitchFamily="34" charset="0"/>
              </a:rPr>
              <a:t>20</a:t>
            </a:r>
            <a:r>
              <a:rPr lang="en-US" dirty="0">
                <a:solidFill>
                  <a:srgbClr val="000000"/>
                </a:solidFill>
                <a:effectLst/>
                <a:latin typeface="Verdana" panose="020B0604030504040204" pitchFamily="34" charset="0"/>
              </a:rPr>
              <a:t> So he got up and went to his father. But while the son was still a long way off, his father saw him and was filled with compassion. He ran, threw his arms around his neck, and kissed him. </a:t>
            </a:r>
            <a:r>
              <a:rPr lang="en-US" b="1" baseline="30000" dirty="0">
                <a:solidFill>
                  <a:srgbClr val="0000FF"/>
                </a:solidFill>
                <a:effectLst/>
                <a:latin typeface="Verdana" panose="020B0604030504040204" pitchFamily="34" charset="0"/>
              </a:rPr>
              <a:t>21</a:t>
            </a:r>
            <a:r>
              <a:rPr lang="en-US" dirty="0">
                <a:solidFill>
                  <a:srgbClr val="000000"/>
                </a:solidFill>
                <a:effectLst/>
                <a:latin typeface="Verdana" panose="020B0604030504040204" pitchFamily="34" charset="0"/>
              </a:rPr>
              <a:t> The son said to him, 'Father, I have sinned against heaven and in your sight. I'm no longer worthy to be called your son.' </a:t>
            </a:r>
            <a:r>
              <a:rPr lang="en-US" b="1" baseline="30000" dirty="0">
                <a:solidFill>
                  <a:srgbClr val="0000FF"/>
                </a:solidFill>
                <a:effectLst/>
                <a:latin typeface="Verdana" panose="020B0604030504040204" pitchFamily="34" charset="0"/>
              </a:rPr>
              <a:t>22</a:t>
            </a:r>
            <a:r>
              <a:rPr lang="en-US" dirty="0">
                <a:solidFill>
                  <a:srgbClr val="000000"/>
                </a:solidFill>
                <a:effectLst/>
                <a:latin typeface="Verdana" panose="020B0604030504040204" pitchFamily="34" charset="0"/>
              </a:rPr>
              <a:t> "But the father told his servants, 'Quick! Bring out the best robe and put it on him; put a ring on his finger and sandals on his feet. </a:t>
            </a:r>
            <a:r>
              <a:rPr lang="en-US" b="1" baseline="30000" dirty="0">
                <a:solidFill>
                  <a:srgbClr val="0000FF"/>
                </a:solidFill>
                <a:effectLst/>
                <a:latin typeface="Verdana" panose="020B0604030504040204" pitchFamily="34" charset="0"/>
              </a:rPr>
              <a:t>23</a:t>
            </a:r>
            <a:r>
              <a:rPr lang="en-US" dirty="0">
                <a:solidFill>
                  <a:srgbClr val="000000"/>
                </a:solidFill>
                <a:effectLst/>
                <a:latin typeface="Verdana" panose="020B0604030504040204" pitchFamily="34" charset="0"/>
              </a:rPr>
              <a:t> Then bring the fattened calf and slaughter it, and let's celebrate with a feast, </a:t>
            </a:r>
            <a:r>
              <a:rPr lang="en-US" b="1" baseline="30000" dirty="0">
                <a:solidFill>
                  <a:srgbClr val="0000FF"/>
                </a:solidFill>
                <a:effectLst/>
                <a:latin typeface="Verdana" panose="020B0604030504040204" pitchFamily="34" charset="0"/>
              </a:rPr>
              <a:t>24</a:t>
            </a:r>
            <a:r>
              <a:rPr lang="en-US" dirty="0">
                <a:solidFill>
                  <a:srgbClr val="000000"/>
                </a:solidFill>
                <a:effectLst/>
                <a:latin typeface="Verdana" panose="020B0604030504040204" pitchFamily="34" charset="0"/>
              </a:rPr>
              <a:t> because this son of mine was dead and is alive again; he was lost and is found! ' So they began to celebrate. </a:t>
            </a:r>
            <a:r>
              <a:rPr lang="en-US" b="1" baseline="30000" dirty="0">
                <a:solidFill>
                  <a:srgbClr val="0000FF"/>
                </a:solidFill>
                <a:effectLst/>
                <a:latin typeface="Verdana" panose="020B0604030504040204" pitchFamily="34" charset="0"/>
              </a:rPr>
              <a:t>25</a:t>
            </a:r>
            <a:r>
              <a:rPr lang="en-US" dirty="0">
                <a:solidFill>
                  <a:srgbClr val="000000"/>
                </a:solidFill>
                <a:effectLst/>
                <a:latin typeface="Verdana" panose="020B0604030504040204" pitchFamily="34" charset="0"/>
              </a:rPr>
              <a:t> "Now his older son was in the field; as he came near the house, he heard music and dancing. </a:t>
            </a:r>
            <a:r>
              <a:rPr lang="en-US" b="1" baseline="30000" dirty="0">
                <a:solidFill>
                  <a:srgbClr val="0000FF"/>
                </a:solidFill>
                <a:effectLst/>
                <a:latin typeface="Verdana" panose="020B0604030504040204" pitchFamily="34" charset="0"/>
              </a:rPr>
              <a:t>26</a:t>
            </a:r>
            <a:r>
              <a:rPr lang="en-US" dirty="0">
                <a:solidFill>
                  <a:srgbClr val="000000"/>
                </a:solidFill>
                <a:effectLst/>
                <a:latin typeface="Verdana" panose="020B0604030504040204" pitchFamily="34" charset="0"/>
              </a:rPr>
              <a:t> So he summoned one of the servants, questioning what these things meant. </a:t>
            </a:r>
            <a:r>
              <a:rPr lang="en-US" b="1" baseline="30000" dirty="0">
                <a:solidFill>
                  <a:srgbClr val="0000FF"/>
                </a:solidFill>
                <a:effectLst/>
                <a:latin typeface="Verdana" panose="020B0604030504040204" pitchFamily="34" charset="0"/>
              </a:rPr>
              <a:t>27</a:t>
            </a:r>
            <a:r>
              <a:rPr lang="en-US" dirty="0">
                <a:solidFill>
                  <a:srgbClr val="000000"/>
                </a:solidFill>
                <a:effectLst/>
                <a:latin typeface="Verdana" panose="020B0604030504040204" pitchFamily="34" charset="0"/>
              </a:rPr>
              <a:t> 'Your brother is here,' he told him, 'and your father has slaughtered the fattened calf because he has him back safe and sound.' </a:t>
            </a:r>
            <a:r>
              <a:rPr lang="en-US" b="1" baseline="30000" dirty="0">
                <a:solidFill>
                  <a:srgbClr val="0000FF"/>
                </a:solidFill>
                <a:effectLst/>
                <a:latin typeface="Verdana" panose="020B0604030504040204" pitchFamily="34" charset="0"/>
              </a:rPr>
              <a:t>28</a:t>
            </a:r>
            <a:r>
              <a:rPr lang="en-US" dirty="0">
                <a:solidFill>
                  <a:srgbClr val="000000"/>
                </a:solidFill>
                <a:effectLst/>
                <a:latin typeface="Verdana" panose="020B0604030504040204" pitchFamily="34" charset="0"/>
              </a:rPr>
              <a:t> "Then he became angry and didn't want to go in. So his father came out and pleaded with him. </a:t>
            </a:r>
            <a:r>
              <a:rPr lang="en-US" b="1" baseline="30000" dirty="0">
                <a:solidFill>
                  <a:srgbClr val="0000FF"/>
                </a:solidFill>
                <a:effectLst/>
                <a:latin typeface="Verdana" panose="020B0604030504040204" pitchFamily="34" charset="0"/>
              </a:rPr>
              <a:t>29</a:t>
            </a:r>
            <a:r>
              <a:rPr lang="en-US" dirty="0">
                <a:solidFill>
                  <a:srgbClr val="000000"/>
                </a:solidFill>
                <a:effectLst/>
                <a:latin typeface="Verdana" panose="020B0604030504040204" pitchFamily="34" charset="0"/>
              </a:rPr>
              <a:t> But he replied to his father, 'Look, I have been slaving many years for you, and I have never disobeyed your orders, yet you never gave me a goat so that I could celebrate with my friends. </a:t>
            </a:r>
            <a:r>
              <a:rPr lang="en-US" b="1" baseline="30000" dirty="0">
                <a:solidFill>
                  <a:srgbClr val="0000FF"/>
                </a:solidFill>
                <a:effectLst/>
                <a:latin typeface="Verdana" panose="020B0604030504040204" pitchFamily="34" charset="0"/>
              </a:rPr>
              <a:t>30</a:t>
            </a:r>
            <a:r>
              <a:rPr lang="en-US" dirty="0">
                <a:solidFill>
                  <a:srgbClr val="000000"/>
                </a:solidFill>
                <a:effectLst/>
                <a:latin typeface="Verdana" panose="020B0604030504040204" pitchFamily="34" charset="0"/>
              </a:rPr>
              <a:t> But when this son of yours came, who has devoured your assets with prostitutes, you slaughtered the fattened calf for him.' </a:t>
            </a:r>
            <a:r>
              <a:rPr lang="en-US" b="1" baseline="30000" dirty="0">
                <a:solidFill>
                  <a:srgbClr val="0000FF"/>
                </a:solidFill>
                <a:effectLst/>
                <a:latin typeface="Verdana" panose="020B0604030504040204" pitchFamily="34" charset="0"/>
              </a:rPr>
              <a:t>31</a:t>
            </a:r>
            <a:r>
              <a:rPr lang="en-US" dirty="0">
                <a:solidFill>
                  <a:srgbClr val="000000"/>
                </a:solidFill>
                <a:effectLst/>
                <a:latin typeface="Verdana" panose="020B0604030504040204" pitchFamily="34" charset="0"/>
              </a:rPr>
              <a:t> " 'Son,' he said to him, 'you are always with me, and everything I have is yours. </a:t>
            </a:r>
            <a:r>
              <a:rPr lang="en-US" b="1" baseline="30000" dirty="0">
                <a:solidFill>
                  <a:srgbClr val="0000FF"/>
                </a:solidFill>
                <a:effectLst/>
                <a:latin typeface="Verdana" panose="020B0604030504040204" pitchFamily="34" charset="0"/>
              </a:rPr>
              <a:t>32</a:t>
            </a:r>
            <a:r>
              <a:rPr lang="en-US" dirty="0">
                <a:solidFill>
                  <a:srgbClr val="000000"/>
                </a:solidFill>
                <a:effectLst/>
                <a:latin typeface="Verdana" panose="020B0604030504040204" pitchFamily="34" charset="0"/>
              </a:rPr>
              <a:t> But we had to celebrate and rejoice, because this brother of yours was dead and is alive again; he was lost and is found.' " </a:t>
            </a:r>
          </a:p>
          <a:p>
            <a:pPr>
              <a:buNone/>
            </a:pPr>
            <a:r>
              <a:rPr lang="en-US" dirty="0">
                <a:solidFill>
                  <a:srgbClr val="000000"/>
                </a:solidFill>
                <a:effectLst/>
                <a:latin typeface="Verdana" panose="020B0604030504040204" pitchFamily="34" charset="0"/>
                <a:hlinkClick r:id="rId13"/>
              </a:rPr>
              <a:t>Lk 24:47</a:t>
            </a:r>
            <a:r>
              <a:rPr lang="en-US" dirty="0">
                <a:solidFill>
                  <a:srgbClr val="000000"/>
                </a:solidFill>
                <a:effectLst/>
                <a:latin typeface="Verdana" panose="020B0604030504040204" pitchFamily="34" charset="0"/>
              </a:rPr>
              <a:t> — and repentance for forgiveness of sins would be proclaimed in his name to all the nations, beginning at Jerusalem. </a:t>
            </a:r>
          </a:p>
          <a:p>
            <a:pPr>
              <a:buNone/>
            </a:pPr>
            <a:r>
              <a:rPr lang="en-US" b="1" dirty="0">
                <a:solidFill>
                  <a:srgbClr val="000000"/>
                </a:solidFill>
                <a:effectLst/>
                <a:latin typeface="Verdana" panose="020B0604030504040204" pitchFamily="34" charset="0"/>
              </a:rPr>
              <a:t>be</a:t>
            </a:r>
          </a:p>
          <a:p>
            <a:pPr>
              <a:buNone/>
            </a:pPr>
            <a:r>
              <a:rPr lang="en-US" dirty="0">
                <a:solidFill>
                  <a:srgbClr val="000000"/>
                </a:solidFill>
                <a:effectLst/>
                <a:latin typeface="Verdana" panose="020B0604030504040204" pitchFamily="34" charset="0"/>
                <a:hlinkClick r:id="rId14"/>
              </a:rPr>
              <a:t>Ac 8:36-38</a:t>
            </a:r>
            <a:r>
              <a:rPr lang="en-US" dirty="0">
                <a:solidFill>
                  <a:srgbClr val="000000"/>
                </a:solidFill>
                <a:effectLst/>
                <a:latin typeface="Verdana" panose="020B0604030504040204" pitchFamily="34" charset="0"/>
              </a:rPr>
              <a:t> — As they were traveling down the road, they came to some water. The eunuch said, "Look, there's water. What would keep me from being baptized? " </a:t>
            </a:r>
            <a:r>
              <a:rPr lang="en-US" b="1" baseline="30000" dirty="0">
                <a:solidFill>
                  <a:srgbClr val="0000FF"/>
                </a:solidFill>
                <a:effectLst/>
                <a:latin typeface="Verdana" panose="020B0604030504040204" pitchFamily="34" charset="0"/>
              </a:rPr>
              <a:t>37</a:t>
            </a:r>
            <a:r>
              <a:rPr lang="en-US" dirty="0">
                <a:solidFill>
                  <a:srgbClr val="000000"/>
                </a:solidFill>
                <a:effectLst/>
                <a:latin typeface="Verdana" panose="020B0604030504040204" pitchFamily="34" charset="0"/>
              </a:rPr>
              <a:t> </a:t>
            </a:r>
            <a:r>
              <a:rPr lang="en-US" b="1" baseline="30000" dirty="0">
                <a:solidFill>
                  <a:srgbClr val="0000FF"/>
                </a:solidFill>
                <a:effectLst/>
                <a:latin typeface="Verdana" panose="020B0604030504040204" pitchFamily="34" charset="0"/>
              </a:rPr>
              <a:t>38</a:t>
            </a:r>
            <a:r>
              <a:rPr lang="en-US" dirty="0">
                <a:solidFill>
                  <a:srgbClr val="000000"/>
                </a:solidFill>
                <a:effectLst/>
                <a:latin typeface="Verdana" panose="020B0604030504040204" pitchFamily="34" charset="0"/>
              </a:rPr>
              <a:t> So he ordered the chariot to stop, and both Philip and the eunuch went down into the water, and he baptized him. </a:t>
            </a:r>
          </a:p>
          <a:p>
            <a:pPr>
              <a:buNone/>
            </a:pPr>
            <a:r>
              <a:rPr lang="en-US" dirty="0">
                <a:solidFill>
                  <a:srgbClr val="000000"/>
                </a:solidFill>
                <a:effectLst/>
                <a:latin typeface="Verdana" panose="020B0604030504040204" pitchFamily="34" charset="0"/>
                <a:hlinkClick r:id="rId15"/>
              </a:rPr>
              <a:t>Ac 16:15</a:t>
            </a:r>
            <a:r>
              <a:rPr lang="en-US" dirty="0">
                <a:solidFill>
                  <a:srgbClr val="000000"/>
                </a:solidFill>
                <a:effectLst/>
                <a:latin typeface="Verdana" panose="020B0604030504040204" pitchFamily="34" charset="0"/>
              </a:rPr>
              <a:t> — After she and her household were baptized, she urged us, "If you consider me a believer in the Lord, come and stay at my house." And she persuaded us. </a:t>
            </a:r>
          </a:p>
          <a:p>
            <a:pPr>
              <a:buNone/>
            </a:pPr>
            <a:r>
              <a:rPr lang="en-US" dirty="0">
                <a:solidFill>
                  <a:srgbClr val="000000"/>
                </a:solidFill>
                <a:effectLst/>
                <a:latin typeface="Verdana" panose="020B0604030504040204" pitchFamily="34" charset="0"/>
                <a:hlinkClick r:id="rId16"/>
              </a:rPr>
              <a:t>Ac 16:31-34</a:t>
            </a:r>
            <a:r>
              <a:rPr lang="en-US" dirty="0">
                <a:solidFill>
                  <a:srgbClr val="000000"/>
                </a:solidFill>
                <a:effectLst/>
                <a:latin typeface="Verdana" panose="020B0604030504040204" pitchFamily="34" charset="0"/>
              </a:rPr>
              <a:t> — They said, "Believe in the Lord Jesus, and you will be saved ​— ​you and your household." </a:t>
            </a:r>
            <a:r>
              <a:rPr lang="en-US" b="1" baseline="30000" dirty="0">
                <a:solidFill>
                  <a:srgbClr val="0000FF"/>
                </a:solidFill>
                <a:effectLst/>
                <a:latin typeface="Verdana" panose="020B0604030504040204" pitchFamily="34" charset="0"/>
              </a:rPr>
              <a:t>32</a:t>
            </a:r>
            <a:r>
              <a:rPr lang="en-US" dirty="0">
                <a:solidFill>
                  <a:srgbClr val="000000"/>
                </a:solidFill>
                <a:effectLst/>
                <a:latin typeface="Verdana" panose="020B0604030504040204" pitchFamily="34" charset="0"/>
              </a:rPr>
              <a:t> And they spoke the word of the Lord to him along with everyone in his house. </a:t>
            </a:r>
            <a:r>
              <a:rPr lang="en-US" b="1" baseline="30000" dirty="0">
                <a:solidFill>
                  <a:srgbClr val="0000FF"/>
                </a:solidFill>
                <a:effectLst/>
                <a:latin typeface="Verdana" panose="020B0604030504040204" pitchFamily="34" charset="0"/>
              </a:rPr>
              <a:t>33</a:t>
            </a:r>
            <a:r>
              <a:rPr lang="en-US" dirty="0">
                <a:solidFill>
                  <a:srgbClr val="000000"/>
                </a:solidFill>
                <a:effectLst/>
                <a:latin typeface="Verdana" panose="020B0604030504040204" pitchFamily="34" charset="0"/>
              </a:rPr>
              <a:t> He took them the same hour of the night and washed their wounds. Right away he and all his family were baptized. </a:t>
            </a:r>
            <a:r>
              <a:rPr lang="en-US" b="1" baseline="30000" dirty="0">
                <a:solidFill>
                  <a:srgbClr val="0000FF"/>
                </a:solidFill>
                <a:effectLst/>
                <a:latin typeface="Verdana" panose="020B0604030504040204" pitchFamily="34" charset="0"/>
              </a:rPr>
              <a:t>34</a:t>
            </a:r>
            <a:r>
              <a:rPr lang="en-US" dirty="0">
                <a:solidFill>
                  <a:srgbClr val="000000"/>
                </a:solidFill>
                <a:effectLst/>
                <a:latin typeface="Verdana" panose="020B0604030504040204" pitchFamily="34" charset="0"/>
              </a:rPr>
              <a:t> He brought them into his house, set a meal before them, and rejoiced because he had come to believe in God with his entire household. </a:t>
            </a:r>
          </a:p>
          <a:p>
            <a:pPr>
              <a:buNone/>
            </a:pPr>
            <a:r>
              <a:rPr lang="en-US" dirty="0">
                <a:solidFill>
                  <a:srgbClr val="000000"/>
                </a:solidFill>
                <a:effectLst/>
                <a:latin typeface="Verdana" panose="020B0604030504040204" pitchFamily="34" charset="0"/>
                <a:hlinkClick r:id="rId17"/>
              </a:rPr>
              <a:t>Ac 22:16</a:t>
            </a:r>
            <a:r>
              <a:rPr lang="en-US" dirty="0">
                <a:solidFill>
                  <a:srgbClr val="000000"/>
                </a:solidFill>
                <a:effectLst/>
                <a:latin typeface="Verdana" panose="020B0604030504040204" pitchFamily="34" charset="0"/>
              </a:rPr>
              <a:t> — And now, why are you delaying? Get up and be baptized, and wash away your sins, calling on his name.' </a:t>
            </a:r>
          </a:p>
          <a:p>
            <a:pPr>
              <a:buNone/>
            </a:pPr>
            <a:r>
              <a:rPr lang="en-US" dirty="0">
                <a:solidFill>
                  <a:srgbClr val="000000"/>
                </a:solidFill>
                <a:effectLst/>
                <a:latin typeface="Verdana" panose="020B0604030504040204" pitchFamily="34" charset="0"/>
                <a:hlinkClick r:id="rId18"/>
              </a:rPr>
              <a:t>Tit 3:5</a:t>
            </a:r>
            <a:r>
              <a:rPr lang="en-US" dirty="0">
                <a:solidFill>
                  <a:srgbClr val="000000"/>
                </a:solidFill>
                <a:effectLst/>
                <a:latin typeface="Verdana" panose="020B0604030504040204" pitchFamily="34" charset="0"/>
              </a:rPr>
              <a:t> — he saved us — not by works of righteousness that we had done, but according to his mercy  ​— ​through the washing of regeneration and renewal by the Holy Spirit. </a:t>
            </a:r>
          </a:p>
          <a:p>
            <a:pPr>
              <a:buNone/>
            </a:pPr>
            <a:r>
              <a:rPr lang="en-US" dirty="0">
                <a:solidFill>
                  <a:srgbClr val="000000"/>
                </a:solidFill>
                <a:effectLst/>
                <a:latin typeface="Verdana" panose="020B0604030504040204" pitchFamily="34" charset="0"/>
                <a:hlinkClick r:id="rId19"/>
              </a:rPr>
              <a:t>1Pe 3:21</a:t>
            </a:r>
            <a:r>
              <a:rPr lang="en-US" dirty="0">
                <a:solidFill>
                  <a:srgbClr val="000000"/>
                </a:solidFill>
                <a:effectLst/>
                <a:latin typeface="Verdana" panose="020B0604030504040204" pitchFamily="34" charset="0"/>
              </a:rPr>
              <a:t> — Baptism, which corresponds to this, now saves you (not as the removal of dirt from the body, but the pledge of a good conscience toward God) through the resurrection of Jesus Christ, </a:t>
            </a:r>
          </a:p>
          <a:p>
            <a:pPr>
              <a:buNone/>
            </a:pPr>
            <a:r>
              <a:rPr lang="en-US" b="1" dirty="0">
                <a:solidFill>
                  <a:srgbClr val="000000"/>
                </a:solidFill>
                <a:effectLst/>
                <a:latin typeface="Verdana" panose="020B0604030504040204" pitchFamily="34" charset="0"/>
              </a:rPr>
              <a:t>in</a:t>
            </a:r>
          </a:p>
          <a:p>
            <a:pPr>
              <a:buNone/>
            </a:pPr>
            <a:r>
              <a:rPr lang="en-US" dirty="0">
                <a:solidFill>
                  <a:srgbClr val="000000"/>
                </a:solidFill>
                <a:effectLst/>
                <a:latin typeface="Verdana" panose="020B0604030504040204" pitchFamily="34" charset="0"/>
                <a:hlinkClick r:id="rId20"/>
              </a:rPr>
              <a:t>Ac 8:12</a:t>
            </a:r>
            <a:r>
              <a:rPr lang="en-US" dirty="0">
                <a:solidFill>
                  <a:srgbClr val="000000"/>
                </a:solidFill>
                <a:effectLst/>
                <a:latin typeface="Verdana" panose="020B0604030504040204" pitchFamily="34" charset="0"/>
              </a:rPr>
              <a:t> — But when they believed Philip, as he proclaimed the good news about the kingdom of God and the name of Jesus Christ, both men and women were baptized. </a:t>
            </a:r>
          </a:p>
          <a:p>
            <a:pPr>
              <a:buNone/>
            </a:pPr>
            <a:r>
              <a:rPr lang="en-US" dirty="0">
                <a:solidFill>
                  <a:srgbClr val="000000"/>
                </a:solidFill>
                <a:effectLst/>
                <a:latin typeface="Verdana" panose="020B0604030504040204" pitchFamily="34" charset="0"/>
                <a:hlinkClick r:id="rId21"/>
              </a:rPr>
              <a:t>Ac 8:16</a:t>
            </a:r>
            <a:r>
              <a:rPr lang="en-US" dirty="0">
                <a:solidFill>
                  <a:srgbClr val="000000"/>
                </a:solidFill>
                <a:effectLst/>
                <a:latin typeface="Verdana" panose="020B0604030504040204" pitchFamily="34" charset="0"/>
              </a:rPr>
              <a:t> — (They had only been baptized in the name of the Lord Jesus.) </a:t>
            </a:r>
          </a:p>
          <a:p>
            <a:pPr>
              <a:buNone/>
            </a:pPr>
            <a:r>
              <a:rPr lang="en-US" dirty="0">
                <a:solidFill>
                  <a:srgbClr val="000000"/>
                </a:solidFill>
                <a:effectLst/>
                <a:latin typeface="Verdana" panose="020B0604030504040204" pitchFamily="34" charset="0"/>
                <a:hlinkClick r:id="rId22"/>
              </a:rPr>
              <a:t>Ac 10:48</a:t>
            </a:r>
            <a:r>
              <a:rPr lang="en-US" dirty="0">
                <a:solidFill>
                  <a:srgbClr val="000000"/>
                </a:solidFill>
                <a:effectLst/>
                <a:latin typeface="Verdana" panose="020B0604030504040204" pitchFamily="34" charset="0"/>
              </a:rPr>
              <a:t> — He commanded them to be baptized in the name of Jesus Christ. Then they asked him to stay for a few days. </a:t>
            </a:r>
          </a:p>
          <a:p>
            <a:pPr>
              <a:buNone/>
            </a:pPr>
            <a:r>
              <a:rPr lang="en-US" dirty="0">
                <a:solidFill>
                  <a:srgbClr val="000000"/>
                </a:solidFill>
                <a:effectLst/>
                <a:latin typeface="Verdana" panose="020B0604030504040204" pitchFamily="34" charset="0"/>
                <a:hlinkClick r:id="rId23"/>
              </a:rPr>
              <a:t>Ac 19:4</a:t>
            </a:r>
            <a:r>
              <a:rPr lang="en-US" dirty="0">
                <a:solidFill>
                  <a:srgbClr val="000000"/>
                </a:solidFill>
                <a:effectLst/>
                <a:latin typeface="Verdana" panose="020B0604030504040204" pitchFamily="34" charset="0"/>
              </a:rPr>
              <a:t> — Paul said, "John baptized with a baptism of repentance, telling the people that they should believe in the one who would come after him, that is, in Jesus." </a:t>
            </a:r>
          </a:p>
          <a:p>
            <a:pPr>
              <a:buNone/>
            </a:pPr>
            <a:r>
              <a:rPr lang="en-US" dirty="0">
                <a:solidFill>
                  <a:srgbClr val="000000"/>
                </a:solidFill>
                <a:effectLst/>
                <a:latin typeface="Verdana" panose="020B0604030504040204" pitchFamily="34" charset="0"/>
                <a:hlinkClick r:id="rId24"/>
              </a:rPr>
              <a:t>Ac 19:5</a:t>
            </a:r>
            <a:r>
              <a:rPr lang="en-US" dirty="0">
                <a:solidFill>
                  <a:srgbClr val="000000"/>
                </a:solidFill>
                <a:effectLst/>
                <a:latin typeface="Verdana" panose="020B0604030504040204" pitchFamily="34" charset="0"/>
              </a:rPr>
              <a:t> — When they heard this, they were baptized into the name of the Lord Jesus. </a:t>
            </a:r>
          </a:p>
          <a:p>
            <a:pPr>
              <a:buNone/>
            </a:pPr>
            <a:r>
              <a:rPr lang="en-US" dirty="0">
                <a:solidFill>
                  <a:srgbClr val="000000"/>
                </a:solidFill>
                <a:effectLst/>
                <a:latin typeface="Verdana" panose="020B0604030504040204" pitchFamily="34" charset="0"/>
                <a:hlinkClick r:id="rId25"/>
              </a:rPr>
              <a:t>Mt 28:19</a:t>
            </a:r>
            <a:r>
              <a:rPr lang="en-US" dirty="0">
                <a:solidFill>
                  <a:srgbClr val="000000"/>
                </a:solidFill>
                <a:effectLst/>
                <a:latin typeface="Verdana" panose="020B0604030504040204" pitchFamily="34" charset="0"/>
              </a:rPr>
              <a:t> — Go, therefore, and make disciples of all nations, baptizing them in the name of the Father and of the Son and of the Holy Spirit, </a:t>
            </a:r>
          </a:p>
          <a:p>
            <a:pPr>
              <a:buNone/>
            </a:pPr>
            <a:r>
              <a:rPr lang="en-US" dirty="0">
                <a:solidFill>
                  <a:srgbClr val="000000"/>
                </a:solidFill>
                <a:effectLst/>
                <a:latin typeface="Verdana" panose="020B0604030504040204" pitchFamily="34" charset="0"/>
                <a:hlinkClick r:id="rId26"/>
              </a:rPr>
              <a:t>Ro 6:3</a:t>
            </a:r>
            <a:r>
              <a:rPr lang="en-US" dirty="0">
                <a:solidFill>
                  <a:srgbClr val="000000"/>
                </a:solidFill>
                <a:effectLst/>
                <a:latin typeface="Verdana" panose="020B0604030504040204" pitchFamily="34" charset="0"/>
              </a:rPr>
              <a:t> — Or are you unaware that all of us who were baptized into Christ Jesus were baptized into his death? </a:t>
            </a:r>
          </a:p>
          <a:p>
            <a:pPr>
              <a:buNone/>
            </a:pPr>
            <a:r>
              <a:rPr lang="en-US" dirty="0">
                <a:solidFill>
                  <a:srgbClr val="000000"/>
                </a:solidFill>
                <a:effectLst/>
                <a:latin typeface="Verdana" panose="020B0604030504040204" pitchFamily="34" charset="0"/>
                <a:hlinkClick r:id="rId27"/>
              </a:rPr>
              <a:t>1Co 1:13-17</a:t>
            </a:r>
            <a:r>
              <a:rPr lang="en-US" dirty="0">
                <a:solidFill>
                  <a:srgbClr val="000000"/>
                </a:solidFill>
                <a:effectLst/>
                <a:latin typeface="Verdana" panose="020B0604030504040204" pitchFamily="34" charset="0"/>
              </a:rPr>
              <a:t> — Is Christ divided? Was Paul crucified for you? Or were you baptized in Paul's name? </a:t>
            </a:r>
            <a:r>
              <a:rPr lang="en-US" b="1" baseline="30000" dirty="0">
                <a:solidFill>
                  <a:srgbClr val="0000FF"/>
                </a:solidFill>
                <a:effectLst/>
                <a:latin typeface="Verdana" panose="020B0604030504040204" pitchFamily="34" charset="0"/>
              </a:rPr>
              <a:t>14</a:t>
            </a:r>
            <a:r>
              <a:rPr lang="en-US" dirty="0">
                <a:solidFill>
                  <a:srgbClr val="000000"/>
                </a:solidFill>
                <a:effectLst/>
                <a:latin typeface="Verdana" panose="020B0604030504040204" pitchFamily="34" charset="0"/>
              </a:rPr>
              <a:t> I thank God that I baptized none of you except Crispus and Gaius, </a:t>
            </a:r>
            <a:r>
              <a:rPr lang="en-US" b="1" baseline="30000" dirty="0">
                <a:solidFill>
                  <a:srgbClr val="0000FF"/>
                </a:solidFill>
                <a:effectLst/>
                <a:latin typeface="Verdana" panose="020B0604030504040204" pitchFamily="34" charset="0"/>
              </a:rPr>
              <a:t>15</a:t>
            </a:r>
            <a:r>
              <a:rPr lang="en-US" dirty="0">
                <a:solidFill>
                  <a:srgbClr val="000000"/>
                </a:solidFill>
                <a:effectLst/>
                <a:latin typeface="Verdana" panose="020B0604030504040204" pitchFamily="34" charset="0"/>
              </a:rPr>
              <a:t> so that no one can say you were baptized in my name. </a:t>
            </a:r>
            <a:r>
              <a:rPr lang="en-US" b="1" baseline="30000" dirty="0">
                <a:solidFill>
                  <a:srgbClr val="0000FF"/>
                </a:solidFill>
                <a:effectLst/>
                <a:latin typeface="Verdana" panose="020B0604030504040204" pitchFamily="34" charset="0"/>
              </a:rPr>
              <a:t>16</a:t>
            </a:r>
            <a:r>
              <a:rPr lang="en-US" dirty="0">
                <a:solidFill>
                  <a:srgbClr val="000000"/>
                </a:solidFill>
                <a:effectLst/>
                <a:latin typeface="Verdana" panose="020B0604030504040204" pitchFamily="34" charset="0"/>
              </a:rPr>
              <a:t> I did, in fact, baptize the household of Stephanas; beyond that, I don't recall if I baptized anyone else. </a:t>
            </a:r>
            <a:r>
              <a:rPr lang="en-US" b="1" baseline="30000" dirty="0">
                <a:solidFill>
                  <a:srgbClr val="0000FF"/>
                </a:solidFill>
                <a:effectLst/>
                <a:latin typeface="Verdana" panose="020B0604030504040204" pitchFamily="34" charset="0"/>
              </a:rPr>
              <a:t>17</a:t>
            </a:r>
            <a:r>
              <a:rPr lang="en-US" dirty="0">
                <a:solidFill>
                  <a:srgbClr val="000000"/>
                </a:solidFill>
                <a:effectLst/>
                <a:latin typeface="Verdana" panose="020B0604030504040204" pitchFamily="34" charset="0"/>
              </a:rPr>
              <a:t> For Christ did not send me to baptize, but to preach the gospel ​— ​not with eloquent wisdom, so that the cross of Christ will not be emptied of its effect. </a:t>
            </a:r>
          </a:p>
          <a:p>
            <a:pPr>
              <a:buNone/>
            </a:pPr>
            <a:r>
              <a:rPr lang="en-US" b="1" dirty="0">
                <a:solidFill>
                  <a:srgbClr val="000000"/>
                </a:solidFill>
                <a:effectLst/>
                <a:latin typeface="Verdana" panose="020B0604030504040204" pitchFamily="34" charset="0"/>
              </a:rPr>
              <a:t>and ye</a:t>
            </a:r>
          </a:p>
          <a:p>
            <a:pPr>
              <a:buNone/>
            </a:pPr>
            <a:r>
              <a:rPr lang="en-US" dirty="0">
                <a:solidFill>
                  <a:srgbClr val="000000"/>
                </a:solidFill>
                <a:effectLst/>
                <a:latin typeface="Verdana" panose="020B0604030504040204" pitchFamily="34" charset="0"/>
                <a:hlinkClick r:id="rId28"/>
              </a:rPr>
              <a:t>Ac 2:16-18</a:t>
            </a:r>
            <a:r>
              <a:rPr lang="en-US" dirty="0">
                <a:solidFill>
                  <a:srgbClr val="000000"/>
                </a:solidFill>
                <a:effectLst/>
                <a:latin typeface="Verdana" panose="020B0604030504040204" pitchFamily="34" charset="0"/>
              </a:rPr>
              <a:t> — On the contrary, this is what was spoken through the prophet Joel: </a:t>
            </a:r>
            <a:r>
              <a:rPr lang="en-US" b="1" baseline="30000" dirty="0">
                <a:solidFill>
                  <a:srgbClr val="0000FF"/>
                </a:solidFill>
                <a:effectLst/>
                <a:latin typeface="Verdana" panose="020B0604030504040204" pitchFamily="34" charset="0"/>
              </a:rPr>
              <a:t>17</a:t>
            </a:r>
            <a:r>
              <a:rPr lang="en-US" dirty="0">
                <a:solidFill>
                  <a:srgbClr val="000000"/>
                </a:solidFill>
                <a:effectLst/>
                <a:latin typeface="Verdana" panose="020B0604030504040204" pitchFamily="34" charset="0"/>
              </a:rPr>
              <a:t> And it will be in the last days, says God, that I will pour out my Spirit on all people; then your sons and your daughters will prophesy, your young men will see visions, and your old men will dream dreams. </a:t>
            </a:r>
            <a:r>
              <a:rPr lang="en-US" b="1" baseline="30000" dirty="0">
                <a:solidFill>
                  <a:srgbClr val="0000FF"/>
                </a:solidFill>
                <a:effectLst/>
                <a:latin typeface="Verdana" panose="020B0604030504040204" pitchFamily="34" charset="0"/>
              </a:rPr>
              <a:t>18</a:t>
            </a:r>
            <a:r>
              <a:rPr lang="en-US" dirty="0">
                <a:solidFill>
                  <a:srgbClr val="000000"/>
                </a:solidFill>
                <a:effectLst/>
                <a:latin typeface="Verdana" panose="020B0604030504040204" pitchFamily="34" charset="0"/>
              </a:rPr>
              <a:t> I will even pour out my Spirit on my servants in those days, both men and women and they will prophesy. </a:t>
            </a:r>
          </a:p>
          <a:p>
            <a:pPr>
              <a:buNone/>
            </a:pPr>
            <a:r>
              <a:rPr lang="en-US" dirty="0">
                <a:solidFill>
                  <a:srgbClr val="000000"/>
                </a:solidFill>
                <a:effectLst/>
                <a:latin typeface="Verdana" panose="020B0604030504040204" pitchFamily="34" charset="0"/>
                <a:hlinkClick r:id="rId29"/>
              </a:rPr>
              <a:t>Ac 8:15-17</a:t>
            </a:r>
            <a:r>
              <a:rPr lang="en-US" dirty="0">
                <a:solidFill>
                  <a:srgbClr val="000000"/>
                </a:solidFill>
                <a:effectLst/>
                <a:latin typeface="Verdana" panose="020B0604030504040204" pitchFamily="34" charset="0"/>
              </a:rPr>
              <a:t> — After they went down there, they prayed for them so the Samaritans might receive the Holy Spirit because he had not yet come down on any of them. </a:t>
            </a:r>
            <a:r>
              <a:rPr lang="en-US" b="1" baseline="30000" dirty="0">
                <a:solidFill>
                  <a:srgbClr val="0000FF"/>
                </a:solidFill>
                <a:effectLst/>
                <a:latin typeface="Verdana" panose="020B0604030504040204" pitchFamily="34" charset="0"/>
              </a:rPr>
              <a:t>16</a:t>
            </a:r>
            <a:r>
              <a:rPr lang="en-US" dirty="0">
                <a:solidFill>
                  <a:srgbClr val="000000"/>
                </a:solidFill>
                <a:effectLst/>
                <a:latin typeface="Verdana" panose="020B0604030504040204" pitchFamily="34" charset="0"/>
              </a:rPr>
              <a:t> (They had only been baptized in the name of the Lord Jesus.) </a:t>
            </a:r>
            <a:r>
              <a:rPr lang="en-US" b="1" baseline="30000" dirty="0">
                <a:solidFill>
                  <a:srgbClr val="0000FF"/>
                </a:solidFill>
                <a:effectLst/>
                <a:latin typeface="Verdana" panose="020B0604030504040204" pitchFamily="34" charset="0"/>
              </a:rPr>
              <a:t>17</a:t>
            </a:r>
            <a:r>
              <a:rPr lang="en-US" dirty="0">
                <a:solidFill>
                  <a:srgbClr val="000000"/>
                </a:solidFill>
                <a:effectLst/>
                <a:latin typeface="Verdana" panose="020B0604030504040204" pitchFamily="34" charset="0"/>
              </a:rPr>
              <a:t> Then Peter and John laid their hands on them, and they received the Holy Spirit. </a:t>
            </a:r>
          </a:p>
          <a:p>
            <a:pPr>
              <a:buNone/>
            </a:pPr>
            <a:r>
              <a:rPr lang="en-US" dirty="0">
                <a:solidFill>
                  <a:srgbClr val="000000"/>
                </a:solidFill>
                <a:effectLst/>
                <a:latin typeface="Verdana" panose="020B0604030504040204" pitchFamily="34" charset="0"/>
                <a:hlinkClick r:id="rId30"/>
              </a:rPr>
              <a:t>Ac 10:44</a:t>
            </a:r>
            <a:r>
              <a:rPr lang="en-US" dirty="0">
                <a:solidFill>
                  <a:srgbClr val="000000"/>
                </a:solidFill>
                <a:effectLst/>
                <a:latin typeface="Verdana" panose="020B0604030504040204" pitchFamily="34" charset="0"/>
              </a:rPr>
              <a:t> — While Peter was still speaking these words, the Holy Spirit came down on all those who heard the message. </a:t>
            </a:r>
          </a:p>
          <a:p>
            <a:pPr>
              <a:buNone/>
            </a:pPr>
            <a:r>
              <a:rPr lang="en-US" dirty="0">
                <a:solidFill>
                  <a:srgbClr val="000000"/>
                </a:solidFill>
                <a:effectLst/>
                <a:latin typeface="Verdana" panose="020B0604030504040204" pitchFamily="34" charset="0"/>
                <a:hlinkClick r:id="rId31"/>
              </a:rPr>
              <a:t>Ac 10:45</a:t>
            </a:r>
            <a:r>
              <a:rPr lang="en-US" dirty="0">
                <a:solidFill>
                  <a:srgbClr val="000000"/>
                </a:solidFill>
                <a:effectLst/>
                <a:latin typeface="Verdana" panose="020B0604030504040204" pitchFamily="34" charset="0"/>
              </a:rPr>
              <a:t> — The circumcised believers who had come with Peter were amazed because the gift of the Holy Spirit had been poured out even on the Gentiles. </a:t>
            </a:r>
          </a:p>
          <a:p>
            <a:pPr>
              <a:buNone/>
            </a:pPr>
            <a:r>
              <a:rPr lang="en-US" dirty="0">
                <a:solidFill>
                  <a:srgbClr val="000000"/>
                </a:solidFill>
                <a:effectLst/>
                <a:latin typeface="Verdana" panose="020B0604030504040204" pitchFamily="34" charset="0"/>
                <a:hlinkClick r:id="rId32"/>
              </a:rPr>
              <a:t>Isa 32:15</a:t>
            </a:r>
            <a:r>
              <a:rPr lang="en-US" dirty="0">
                <a:solidFill>
                  <a:srgbClr val="000000"/>
                </a:solidFill>
                <a:effectLst/>
                <a:latin typeface="Verdana" panose="020B0604030504040204" pitchFamily="34" charset="0"/>
              </a:rPr>
              <a:t> — until the Spirit from on high is poured out on us. Then the desert will become an orchard, and the orchard will seem like a forest. </a:t>
            </a:r>
          </a:p>
          <a:p>
            <a:pPr>
              <a:buNone/>
            </a:pPr>
            <a:r>
              <a:rPr lang="en-US" dirty="0">
                <a:solidFill>
                  <a:srgbClr val="000000"/>
                </a:solidFill>
                <a:effectLst/>
                <a:latin typeface="Verdana" panose="020B0604030504040204" pitchFamily="34" charset="0"/>
                <a:hlinkClick r:id="rId33"/>
              </a:rPr>
              <a:t>Isa 44:3</a:t>
            </a:r>
            <a:r>
              <a:rPr lang="en-US" dirty="0">
                <a:solidFill>
                  <a:srgbClr val="000000"/>
                </a:solidFill>
                <a:effectLst/>
                <a:latin typeface="Verdana" panose="020B0604030504040204" pitchFamily="34" charset="0"/>
              </a:rPr>
              <a:t> — For I will pour water on the thirsty land and streams on the dry ground; I will pour out my Spirit on your descendants and my blessing on your offspring. </a:t>
            </a:r>
          </a:p>
          <a:p>
            <a:pPr>
              <a:buNone/>
            </a:pPr>
            <a:r>
              <a:rPr lang="en-US" dirty="0">
                <a:solidFill>
                  <a:srgbClr val="000000"/>
                </a:solidFill>
                <a:effectLst/>
                <a:latin typeface="Verdana" panose="020B0604030504040204" pitchFamily="34" charset="0"/>
                <a:hlinkClick r:id="rId34"/>
              </a:rPr>
              <a:t>Isa 44:4</a:t>
            </a:r>
            <a:r>
              <a:rPr lang="en-US" dirty="0">
                <a:solidFill>
                  <a:srgbClr val="000000"/>
                </a:solidFill>
                <a:effectLst/>
                <a:latin typeface="Verdana" panose="020B0604030504040204" pitchFamily="34" charset="0"/>
              </a:rPr>
              <a:t> — They will sprout among the grass like poplars by flowing streams. </a:t>
            </a:r>
          </a:p>
          <a:p>
            <a:pPr>
              <a:buNone/>
            </a:pPr>
            <a:r>
              <a:rPr lang="en-US" dirty="0">
                <a:solidFill>
                  <a:srgbClr val="000000"/>
                </a:solidFill>
                <a:effectLst/>
                <a:latin typeface="Verdana" panose="020B0604030504040204" pitchFamily="34" charset="0"/>
                <a:hlinkClick r:id="rId35"/>
              </a:rPr>
              <a:t>Isa 59:21</a:t>
            </a:r>
            <a:r>
              <a:rPr lang="en-US" dirty="0">
                <a:solidFill>
                  <a:srgbClr val="000000"/>
                </a:solidFill>
                <a:effectLst/>
                <a:latin typeface="Verdana" panose="020B0604030504040204" pitchFamily="34" charset="0"/>
              </a:rPr>
              <a:t> — "As for me, this is my covenant with them," says the LORD: "My Spirit who is on you, and my words that I have put in your mouth, will not depart from your mouth, or from the mouths of your children, or from the mouths of your children's children, from now on and forever," says the LORD. </a:t>
            </a:r>
          </a:p>
          <a:p>
            <a:pPr>
              <a:buNone/>
            </a:pPr>
            <a:r>
              <a:rPr lang="en-US" dirty="0">
                <a:solidFill>
                  <a:srgbClr val="000000"/>
                </a:solidFill>
                <a:effectLst/>
                <a:latin typeface="Verdana" panose="020B0604030504040204" pitchFamily="34" charset="0"/>
                <a:hlinkClick r:id="rId36"/>
              </a:rPr>
              <a:t>Eze 36:25-27</a:t>
            </a:r>
            <a:r>
              <a:rPr lang="en-US" dirty="0">
                <a:solidFill>
                  <a:srgbClr val="000000"/>
                </a:solidFill>
                <a:effectLst/>
                <a:latin typeface="Verdana" panose="020B0604030504040204" pitchFamily="34" charset="0"/>
              </a:rPr>
              <a:t> — I will also sprinkle clean water on you, and you will be clean. I will cleanse you from all your impurities and all your idols. </a:t>
            </a:r>
            <a:r>
              <a:rPr lang="en-US" b="1" baseline="30000" dirty="0">
                <a:solidFill>
                  <a:srgbClr val="0000FF"/>
                </a:solidFill>
                <a:effectLst/>
                <a:latin typeface="Verdana" panose="020B0604030504040204" pitchFamily="34" charset="0"/>
              </a:rPr>
              <a:t>26</a:t>
            </a:r>
            <a:r>
              <a:rPr lang="en-US" dirty="0">
                <a:solidFill>
                  <a:srgbClr val="000000"/>
                </a:solidFill>
                <a:effectLst/>
                <a:latin typeface="Verdana" panose="020B0604030504040204" pitchFamily="34" charset="0"/>
              </a:rPr>
              <a:t> I will give you a new heart and put a new spirit within you; I will remove your heart of stone and give you a heart of flesh. </a:t>
            </a:r>
            <a:r>
              <a:rPr lang="en-US" b="1" baseline="30000" dirty="0">
                <a:solidFill>
                  <a:srgbClr val="0000FF"/>
                </a:solidFill>
                <a:effectLst/>
                <a:latin typeface="Verdana" panose="020B0604030504040204" pitchFamily="34" charset="0"/>
              </a:rPr>
              <a:t>27</a:t>
            </a:r>
            <a:r>
              <a:rPr lang="en-US" dirty="0">
                <a:solidFill>
                  <a:srgbClr val="000000"/>
                </a:solidFill>
                <a:effectLst/>
                <a:latin typeface="Verdana" panose="020B0604030504040204" pitchFamily="34" charset="0"/>
              </a:rPr>
              <a:t> I will place my Spirit within you and cause you to follow my statutes and carefully observe my ordinances. </a:t>
            </a:r>
          </a:p>
          <a:p>
            <a:pPr>
              <a:buNone/>
            </a:pPr>
            <a:r>
              <a:rPr lang="en-US" dirty="0">
                <a:solidFill>
                  <a:srgbClr val="000000"/>
                </a:solidFill>
                <a:effectLst/>
                <a:latin typeface="Verdana" panose="020B0604030504040204" pitchFamily="34" charset="0"/>
                <a:hlinkClick r:id="rId37"/>
              </a:rPr>
              <a:t>Eze 39:29</a:t>
            </a:r>
            <a:r>
              <a:rPr lang="en-US" dirty="0">
                <a:solidFill>
                  <a:srgbClr val="000000"/>
                </a:solidFill>
                <a:effectLst/>
                <a:latin typeface="Verdana" panose="020B0604030504040204" pitchFamily="34" charset="0"/>
              </a:rPr>
              <a:t> — I will no longer hide my face from them, for I will pour out my Spirit on the house of Israel." This is the declaration of the Lord GOD. </a:t>
            </a:r>
          </a:p>
          <a:p>
            <a:pPr>
              <a:buNone/>
            </a:pPr>
            <a:r>
              <a:rPr lang="en-US" dirty="0">
                <a:solidFill>
                  <a:srgbClr val="000000"/>
                </a:solidFill>
                <a:effectLst/>
                <a:latin typeface="Verdana" panose="020B0604030504040204" pitchFamily="34" charset="0"/>
                <a:hlinkClick r:id="rId38"/>
              </a:rPr>
              <a:t>Joel 2:28</a:t>
            </a:r>
            <a:r>
              <a:rPr lang="en-US" dirty="0">
                <a:solidFill>
                  <a:srgbClr val="000000"/>
                </a:solidFill>
                <a:effectLst/>
                <a:latin typeface="Verdana" panose="020B0604030504040204" pitchFamily="34" charset="0"/>
              </a:rPr>
              <a:t> — After this I will pour out my Spirit on all humanity; then your sons and your daughters will prophesy, your old men will have dreams, and your young men will see visions. </a:t>
            </a:r>
          </a:p>
          <a:p>
            <a:pPr>
              <a:buNone/>
            </a:pPr>
            <a:r>
              <a:rPr lang="en-US" dirty="0">
                <a:solidFill>
                  <a:srgbClr val="000000"/>
                </a:solidFill>
                <a:effectLst/>
                <a:latin typeface="Verdana" panose="020B0604030504040204" pitchFamily="34" charset="0"/>
                <a:hlinkClick r:id="rId39"/>
              </a:rPr>
              <a:t>Joel 2:29</a:t>
            </a:r>
            <a:r>
              <a:rPr lang="en-US" dirty="0">
                <a:solidFill>
                  <a:srgbClr val="000000"/>
                </a:solidFill>
                <a:effectLst/>
                <a:latin typeface="Verdana" panose="020B0604030504040204" pitchFamily="34" charset="0"/>
              </a:rPr>
              <a:t> — I will even pour out my Spirit on the male and female slaves in those days. </a:t>
            </a:r>
          </a:p>
          <a:p>
            <a:pPr>
              <a:buNone/>
            </a:pPr>
            <a:r>
              <a:rPr lang="en-US" dirty="0">
                <a:solidFill>
                  <a:srgbClr val="000000"/>
                </a:solidFill>
                <a:effectLst/>
                <a:latin typeface="Verdana" panose="020B0604030504040204" pitchFamily="34" charset="0"/>
                <a:hlinkClick r:id="rId40"/>
              </a:rPr>
              <a:t>Zec 12:10</a:t>
            </a:r>
            <a:r>
              <a:rPr lang="en-US" dirty="0">
                <a:solidFill>
                  <a:srgbClr val="000000"/>
                </a:solidFill>
                <a:effectLst/>
                <a:latin typeface="Verdana" panose="020B0604030504040204" pitchFamily="34" charset="0"/>
              </a:rPr>
              <a:t> — "Then I will pour out a spirit of grace and prayer on the house of David and the residents of Jerusalem, and they will look at me whom they pierced. They will mourn for him as one mourns for an only child and weep bitterly for him as one weeps for a firstborn.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24</a:t>
            </a:fld>
            <a:endParaRPr lang="en-US"/>
          </a:p>
        </p:txBody>
      </p:sp>
    </p:spTree>
    <p:extLst>
      <p:ext uri="{BB962C8B-B14F-4D97-AF65-F5344CB8AC3E}">
        <p14:creationId xmlns:p14="http://schemas.microsoft.com/office/powerpoint/2010/main" val="2531615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i="0" dirty="0">
                <a:solidFill>
                  <a:srgbClr val="1C1C1C"/>
                </a:solidFill>
                <a:effectLst/>
                <a:latin typeface="Merriweather" panose="00000500000000000000" pitchFamily="2" charset="0"/>
              </a:rPr>
              <a:t>His ministry is better because the covenant upon which it is based is better. This better covenant has been enacted (put into operation) because it is based on better promises (ones which reveal the fulfillment of God's purpose which is to save man and give all believers in Jesus eternal life). No other religion offers better promises.</a:t>
            </a:r>
            <a:endParaRPr lang="en-US" dirty="0">
              <a:solidFill>
                <a:srgbClr val="000000"/>
              </a:solidFill>
              <a:effectLst/>
              <a:latin typeface="Verdana" panose="020B0604030504040204" pitchFamily="34" charset="0"/>
            </a:endParaRPr>
          </a:p>
          <a:p>
            <a:pPr>
              <a:buNone/>
            </a:pPr>
            <a:endParaRPr lang="en-US" dirty="0">
              <a:solidFill>
                <a:srgbClr val="000000"/>
              </a:solidFill>
              <a:effectLst/>
              <a:latin typeface="Verdana" panose="020B0604030504040204" pitchFamily="34" charset="0"/>
            </a:endParaRPr>
          </a:p>
          <a:p>
            <a:pPr>
              <a:buNone/>
            </a:pPr>
            <a:r>
              <a:rPr lang="en-US" dirty="0">
                <a:solidFill>
                  <a:srgbClr val="000000"/>
                </a:solidFill>
                <a:effectLst/>
                <a:latin typeface="Verdana" panose="020B0604030504040204" pitchFamily="34" charset="0"/>
              </a:rPr>
              <a:t>Treasury - Heb 8:6</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obtained</a:t>
            </a:r>
          </a:p>
          <a:p>
            <a:pPr>
              <a:buNone/>
            </a:pPr>
            <a:r>
              <a:rPr lang="en-US" dirty="0">
                <a:solidFill>
                  <a:srgbClr val="000000"/>
                </a:solidFill>
                <a:effectLst/>
                <a:latin typeface="Verdana" panose="020B0604030504040204" pitchFamily="34" charset="0"/>
                <a:hlinkClick r:id="rId3"/>
              </a:rPr>
              <a:t>Heb 8:7-13</a:t>
            </a:r>
            <a:r>
              <a:rPr lang="en-US" dirty="0">
                <a:solidFill>
                  <a:srgbClr val="000000"/>
                </a:solidFill>
                <a:effectLst/>
                <a:latin typeface="Verdana" panose="020B0604030504040204" pitchFamily="34" charset="0"/>
              </a:rPr>
              <a:t> — For if that first covenant had been faultless, there would have been no occasion for a second one. </a:t>
            </a:r>
            <a:r>
              <a:rPr lang="en-US" b="1" baseline="30000" dirty="0">
                <a:solidFill>
                  <a:srgbClr val="0000FF"/>
                </a:solidFill>
                <a:effectLst/>
                <a:latin typeface="Verdana" panose="020B0604030504040204" pitchFamily="34" charset="0"/>
              </a:rPr>
              <a:t>8</a:t>
            </a:r>
            <a:r>
              <a:rPr lang="en-US" dirty="0">
                <a:solidFill>
                  <a:srgbClr val="000000"/>
                </a:solidFill>
                <a:effectLst/>
                <a:latin typeface="Verdana" panose="020B0604030504040204" pitchFamily="34" charset="0"/>
              </a:rPr>
              <a:t> But finding fault with his people, he says: See, the days are coming, says the Lord, when I will make a new covenant with the house of Israel and with the house of Judah — </a:t>
            </a:r>
            <a:r>
              <a:rPr lang="en-US" b="1" baseline="30000" dirty="0">
                <a:solidFill>
                  <a:srgbClr val="0000FF"/>
                </a:solidFill>
                <a:effectLst/>
                <a:latin typeface="Verdana" panose="020B0604030504040204" pitchFamily="34" charset="0"/>
              </a:rPr>
              <a:t>9</a:t>
            </a:r>
            <a:r>
              <a:rPr lang="en-US" dirty="0">
                <a:solidFill>
                  <a:srgbClr val="000000"/>
                </a:solidFill>
                <a:effectLst/>
                <a:latin typeface="Verdana" panose="020B0604030504040204" pitchFamily="34" charset="0"/>
              </a:rPr>
              <a:t> not like the covenant that I made with their ancestors on the day I took them by the hand to lead them out of the land of Egypt. I showed no concern for them, says the Lord, because they did not continue in my covenant.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For this is the covenant that I will make with the house of Israel after those days, says the Lord: I will put my laws into their minds and write them on their hearts. I will be their God, and they will be my people.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And each person will not teach his fellow citizen, and each his brother or sister, saying, "Know the Lord," because they will all know me, from the least to the greatest of them.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For I will forgive their wrongdoing, and I will never again remember their sins. </a:t>
            </a:r>
            <a:r>
              <a:rPr lang="en-US" b="1" baseline="30000" dirty="0">
                <a:solidFill>
                  <a:srgbClr val="0000FF"/>
                </a:solidFill>
                <a:effectLst/>
                <a:latin typeface="Verdana" panose="020B0604030504040204" pitchFamily="34" charset="0"/>
              </a:rPr>
              <a:t>13</a:t>
            </a:r>
            <a:r>
              <a:rPr lang="en-US" dirty="0">
                <a:solidFill>
                  <a:srgbClr val="000000"/>
                </a:solidFill>
                <a:effectLst/>
                <a:latin typeface="Verdana" panose="020B0604030504040204" pitchFamily="34" charset="0"/>
              </a:rPr>
              <a:t> By saying a new covenant, he has declared that the first is obsolete. And what is obsolete and growing old is about to pass away. </a:t>
            </a:r>
          </a:p>
          <a:p>
            <a:pPr>
              <a:buNone/>
            </a:pPr>
            <a:r>
              <a:rPr lang="en-US" dirty="0">
                <a:solidFill>
                  <a:srgbClr val="000000"/>
                </a:solidFill>
                <a:effectLst/>
                <a:latin typeface="Verdana" panose="020B0604030504040204" pitchFamily="34" charset="0"/>
                <a:hlinkClick r:id="rId4"/>
              </a:rPr>
              <a:t>2Co 3:6-11</a:t>
            </a:r>
            <a:r>
              <a:rPr lang="en-US" dirty="0">
                <a:solidFill>
                  <a:srgbClr val="000000"/>
                </a:solidFill>
                <a:effectLst/>
                <a:latin typeface="Verdana" panose="020B0604030504040204" pitchFamily="34" charset="0"/>
              </a:rPr>
              <a:t> — He has made us competent to be ministers of a new covenant, not of the letter, but of the Spirit. For the letter kills, but the Spirit gives life. </a:t>
            </a:r>
            <a:r>
              <a:rPr lang="en-US" b="1" baseline="30000" dirty="0">
                <a:solidFill>
                  <a:srgbClr val="0000FF"/>
                </a:solidFill>
                <a:effectLst/>
                <a:latin typeface="Verdana" panose="020B0604030504040204" pitchFamily="34" charset="0"/>
              </a:rPr>
              <a:t>7</a:t>
            </a:r>
            <a:r>
              <a:rPr lang="en-US" dirty="0">
                <a:solidFill>
                  <a:srgbClr val="000000"/>
                </a:solidFill>
                <a:effectLst/>
                <a:latin typeface="Verdana" panose="020B0604030504040204" pitchFamily="34" charset="0"/>
              </a:rPr>
              <a:t> Now if the ministry that brought death, chiseled in letters on stones, came with glory, so that the Israelites were not able to gaze steadily at Moses's face because of its glory, which was set aside, </a:t>
            </a:r>
            <a:r>
              <a:rPr lang="en-US" b="1" baseline="30000" dirty="0">
                <a:solidFill>
                  <a:srgbClr val="0000FF"/>
                </a:solidFill>
                <a:effectLst/>
                <a:latin typeface="Verdana" panose="020B0604030504040204" pitchFamily="34" charset="0"/>
              </a:rPr>
              <a:t>8</a:t>
            </a:r>
            <a:r>
              <a:rPr lang="en-US" dirty="0">
                <a:solidFill>
                  <a:srgbClr val="000000"/>
                </a:solidFill>
                <a:effectLst/>
                <a:latin typeface="Verdana" panose="020B0604030504040204" pitchFamily="34" charset="0"/>
              </a:rPr>
              <a:t> how will the ministry of the Spirit not be more glorious? </a:t>
            </a:r>
            <a:r>
              <a:rPr lang="en-US" b="1" baseline="30000" dirty="0">
                <a:solidFill>
                  <a:srgbClr val="0000FF"/>
                </a:solidFill>
                <a:effectLst/>
                <a:latin typeface="Verdana" panose="020B0604030504040204" pitchFamily="34" charset="0"/>
              </a:rPr>
              <a:t>9</a:t>
            </a:r>
            <a:r>
              <a:rPr lang="en-US" dirty="0">
                <a:solidFill>
                  <a:srgbClr val="000000"/>
                </a:solidFill>
                <a:effectLst/>
                <a:latin typeface="Verdana" panose="020B0604030504040204" pitchFamily="34" charset="0"/>
              </a:rPr>
              <a:t> For if the ministry that brought condemnation had glory, the ministry that brings righteousness overflows with even more glory.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In fact, what had been glorious is not glorious now by comparison because of the glory that surpasses it.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For if what was set aside was glorious, what endures will be even more glorious. </a:t>
            </a:r>
          </a:p>
          <a:p>
            <a:pPr>
              <a:buNone/>
            </a:pPr>
            <a:r>
              <a:rPr lang="en-US" b="1" dirty="0">
                <a:solidFill>
                  <a:srgbClr val="000000"/>
                </a:solidFill>
                <a:effectLst/>
                <a:latin typeface="Verdana" panose="020B0604030504040204" pitchFamily="34" charset="0"/>
              </a:rPr>
              <a:t>the mediator</a:t>
            </a:r>
          </a:p>
          <a:p>
            <a:pPr>
              <a:buNone/>
            </a:pPr>
            <a:r>
              <a:rPr lang="en-US" dirty="0">
                <a:solidFill>
                  <a:srgbClr val="000000"/>
                </a:solidFill>
                <a:effectLst/>
                <a:latin typeface="Verdana" panose="020B0604030504040204" pitchFamily="34" charset="0"/>
                <a:hlinkClick r:id="rId5"/>
              </a:rPr>
              <a:t>Heb 7:22</a:t>
            </a:r>
            <a:r>
              <a:rPr lang="en-US" dirty="0">
                <a:solidFill>
                  <a:srgbClr val="000000"/>
                </a:solidFill>
                <a:effectLst/>
                <a:latin typeface="Verdana" panose="020B0604030504040204" pitchFamily="34" charset="0"/>
              </a:rPr>
              <a:t> — Because of this oath, Jesus has also become the guarantee of a better covenant. </a:t>
            </a:r>
          </a:p>
          <a:p>
            <a:pPr>
              <a:buNone/>
            </a:pPr>
            <a:r>
              <a:rPr lang="en-US" dirty="0">
                <a:solidFill>
                  <a:srgbClr val="000000"/>
                </a:solidFill>
                <a:effectLst/>
                <a:latin typeface="Verdana" panose="020B0604030504040204" pitchFamily="34" charset="0"/>
                <a:hlinkClick r:id="rId6"/>
              </a:rPr>
              <a:t>Heb 12:24</a:t>
            </a:r>
            <a:r>
              <a:rPr lang="en-US" dirty="0">
                <a:solidFill>
                  <a:srgbClr val="000000"/>
                </a:solidFill>
                <a:effectLst/>
                <a:latin typeface="Verdana" panose="020B0604030504040204" pitchFamily="34" charset="0"/>
              </a:rPr>
              <a:t> — and to Jesus, the mediator of a new covenant, and to the sprinkled blood, which says better things than the blood of Abel. </a:t>
            </a:r>
          </a:p>
          <a:p>
            <a:pPr>
              <a:buNone/>
            </a:pPr>
            <a:r>
              <a:rPr lang="en-US" dirty="0">
                <a:solidFill>
                  <a:srgbClr val="000000"/>
                </a:solidFill>
                <a:effectLst/>
                <a:latin typeface="Verdana" panose="020B0604030504040204" pitchFamily="34" charset="0"/>
                <a:hlinkClick r:id="rId7"/>
              </a:rPr>
              <a:t>Gal 3:19</a:t>
            </a:r>
            <a:r>
              <a:rPr lang="en-US" dirty="0">
                <a:solidFill>
                  <a:srgbClr val="000000"/>
                </a:solidFill>
                <a:effectLst/>
                <a:latin typeface="Verdana" panose="020B0604030504040204" pitchFamily="34" charset="0"/>
              </a:rPr>
              <a:t> — Why then was the law given? It was added for the sake of transgressions until the Seed to whom the promise was made would come. The law was put into effect through angels by means of a mediator. </a:t>
            </a:r>
          </a:p>
          <a:p>
            <a:pPr>
              <a:buNone/>
            </a:pPr>
            <a:r>
              <a:rPr lang="en-US" dirty="0">
                <a:solidFill>
                  <a:srgbClr val="000000"/>
                </a:solidFill>
                <a:effectLst/>
                <a:latin typeface="Verdana" panose="020B0604030504040204" pitchFamily="34" charset="0"/>
                <a:hlinkClick r:id="rId8"/>
              </a:rPr>
              <a:t>Gal 3:20</a:t>
            </a:r>
            <a:r>
              <a:rPr lang="en-US" dirty="0">
                <a:solidFill>
                  <a:srgbClr val="000000"/>
                </a:solidFill>
                <a:effectLst/>
                <a:latin typeface="Verdana" panose="020B0604030504040204" pitchFamily="34" charset="0"/>
              </a:rPr>
              <a:t> — Now a mediator is not just for one person alone, but God is one. </a:t>
            </a:r>
          </a:p>
          <a:p>
            <a:pPr>
              <a:buNone/>
            </a:pPr>
            <a:r>
              <a:rPr lang="en-US" b="1" dirty="0">
                <a:solidFill>
                  <a:srgbClr val="000000"/>
                </a:solidFill>
                <a:effectLst/>
                <a:latin typeface="Verdana" panose="020B0604030504040204" pitchFamily="34" charset="0"/>
              </a:rPr>
              <a:t>covenant</a:t>
            </a:r>
          </a:p>
          <a:p>
            <a:pPr>
              <a:buNone/>
            </a:pPr>
            <a:r>
              <a:rPr lang="en-US" dirty="0">
                <a:solidFill>
                  <a:srgbClr val="000000"/>
                </a:solidFill>
                <a:effectLst/>
                <a:latin typeface="Verdana" panose="020B0604030504040204" pitchFamily="34" charset="0"/>
                <a:hlinkClick r:id="rId5"/>
              </a:rPr>
              <a:t>Heb 7:22</a:t>
            </a:r>
            <a:r>
              <a:rPr lang="en-US" dirty="0">
                <a:solidFill>
                  <a:srgbClr val="000000"/>
                </a:solidFill>
                <a:effectLst/>
                <a:latin typeface="Verdana" panose="020B0604030504040204" pitchFamily="34" charset="0"/>
              </a:rPr>
              <a:t> — Because of this oath, Jesus has also become the guarantee of a better covenant. </a:t>
            </a:r>
          </a:p>
          <a:p>
            <a:pPr>
              <a:buNone/>
            </a:pPr>
            <a:r>
              <a:rPr lang="en-US" dirty="0">
                <a:solidFill>
                  <a:srgbClr val="000000"/>
                </a:solidFill>
                <a:effectLst/>
                <a:latin typeface="Verdana" panose="020B0604030504040204" pitchFamily="34" charset="0"/>
                <a:hlinkClick r:id="rId9"/>
              </a:rPr>
              <a:t>Heb 9:15-20</a:t>
            </a:r>
            <a:r>
              <a:rPr lang="en-US" dirty="0">
                <a:solidFill>
                  <a:srgbClr val="000000"/>
                </a:solidFill>
                <a:effectLst/>
                <a:latin typeface="Verdana" panose="020B0604030504040204" pitchFamily="34" charset="0"/>
              </a:rPr>
              <a:t> — Therefore, he is the mediator of a new covenant, so that those who are called might receive the promise of the eternal inheritance, because a death has taken place for redemption from the transgressions committed under the first covenant. </a:t>
            </a:r>
            <a:r>
              <a:rPr lang="en-US" b="1" baseline="30000" dirty="0">
                <a:solidFill>
                  <a:srgbClr val="0000FF"/>
                </a:solidFill>
                <a:effectLst/>
                <a:latin typeface="Verdana" panose="020B0604030504040204" pitchFamily="34" charset="0"/>
              </a:rPr>
              <a:t>16</a:t>
            </a:r>
            <a:r>
              <a:rPr lang="en-US" dirty="0">
                <a:solidFill>
                  <a:srgbClr val="000000"/>
                </a:solidFill>
                <a:effectLst/>
                <a:latin typeface="Verdana" panose="020B0604030504040204" pitchFamily="34" charset="0"/>
              </a:rPr>
              <a:t> Where a will exists, the death of the one who made it must be established. </a:t>
            </a:r>
            <a:r>
              <a:rPr lang="en-US" b="1" baseline="30000" dirty="0">
                <a:solidFill>
                  <a:srgbClr val="0000FF"/>
                </a:solidFill>
                <a:effectLst/>
                <a:latin typeface="Verdana" panose="020B0604030504040204" pitchFamily="34" charset="0"/>
              </a:rPr>
              <a:t>17</a:t>
            </a:r>
            <a:r>
              <a:rPr lang="en-US" dirty="0">
                <a:solidFill>
                  <a:srgbClr val="000000"/>
                </a:solidFill>
                <a:effectLst/>
                <a:latin typeface="Verdana" panose="020B0604030504040204" pitchFamily="34" charset="0"/>
              </a:rPr>
              <a:t> For a will is valid only when people die, since it is never in effect while the one who made it is living. </a:t>
            </a:r>
            <a:r>
              <a:rPr lang="en-US" b="1" baseline="30000" dirty="0">
                <a:solidFill>
                  <a:srgbClr val="0000FF"/>
                </a:solidFill>
                <a:effectLst/>
                <a:latin typeface="Verdana" panose="020B0604030504040204" pitchFamily="34" charset="0"/>
              </a:rPr>
              <a:t>18</a:t>
            </a:r>
            <a:r>
              <a:rPr lang="en-US" dirty="0">
                <a:solidFill>
                  <a:srgbClr val="000000"/>
                </a:solidFill>
                <a:effectLst/>
                <a:latin typeface="Verdana" panose="020B0604030504040204" pitchFamily="34" charset="0"/>
              </a:rPr>
              <a:t> That is why even the first covenant was inaugurated with blood. </a:t>
            </a:r>
            <a:r>
              <a:rPr lang="en-US" b="1" baseline="30000" dirty="0">
                <a:solidFill>
                  <a:srgbClr val="0000FF"/>
                </a:solidFill>
                <a:effectLst/>
                <a:latin typeface="Verdana" panose="020B0604030504040204" pitchFamily="34" charset="0"/>
              </a:rPr>
              <a:t>19</a:t>
            </a:r>
            <a:r>
              <a:rPr lang="en-US" dirty="0">
                <a:solidFill>
                  <a:srgbClr val="000000"/>
                </a:solidFill>
                <a:effectLst/>
                <a:latin typeface="Verdana" panose="020B0604030504040204" pitchFamily="34" charset="0"/>
              </a:rPr>
              <a:t> For when every command had been proclaimed by Moses to all the people according to the law, he took the blood of calves and goats, along with water, scarlet wool, and hyssop, and sprinkled the scroll itself and all the people, </a:t>
            </a:r>
            <a:r>
              <a:rPr lang="en-US" b="1" baseline="30000" dirty="0">
                <a:solidFill>
                  <a:srgbClr val="0000FF"/>
                </a:solidFill>
                <a:effectLst/>
                <a:latin typeface="Verdana" panose="020B0604030504040204" pitchFamily="34" charset="0"/>
              </a:rPr>
              <a:t>20</a:t>
            </a:r>
            <a:r>
              <a:rPr lang="en-US" dirty="0">
                <a:solidFill>
                  <a:srgbClr val="000000"/>
                </a:solidFill>
                <a:effectLst/>
                <a:latin typeface="Verdana" panose="020B0604030504040204" pitchFamily="34" charset="0"/>
              </a:rPr>
              <a:t> saying, This is the blood of the covenant that God has ordained for you. </a:t>
            </a:r>
          </a:p>
          <a:p>
            <a:pPr>
              <a:buNone/>
            </a:pPr>
            <a:r>
              <a:rPr lang="en-US" b="1" dirty="0">
                <a:solidFill>
                  <a:srgbClr val="000000"/>
                </a:solidFill>
                <a:effectLst/>
                <a:latin typeface="Verdana" panose="020B0604030504040204" pitchFamily="34" charset="0"/>
              </a:rPr>
              <a:t>upon</a:t>
            </a:r>
          </a:p>
          <a:p>
            <a:pPr>
              <a:buNone/>
            </a:pPr>
            <a:r>
              <a:rPr lang="en-US" dirty="0">
                <a:solidFill>
                  <a:srgbClr val="000000"/>
                </a:solidFill>
                <a:effectLst/>
                <a:latin typeface="Verdana" panose="020B0604030504040204" pitchFamily="34" charset="0"/>
                <a:hlinkClick r:id="rId10"/>
              </a:rPr>
              <a:t>Heb 8:10-12</a:t>
            </a:r>
            <a:r>
              <a:rPr lang="en-US" dirty="0">
                <a:solidFill>
                  <a:srgbClr val="000000"/>
                </a:solidFill>
                <a:effectLst/>
                <a:latin typeface="Verdana" panose="020B0604030504040204" pitchFamily="34" charset="0"/>
              </a:rPr>
              <a:t> — For this is the covenant that I will make with the house of Israel after those days, says the Lord: I will put my laws into their minds and write them on their hearts. I will be their God, and they will be my people.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And each person will not teach his fellow citizen, and each his brother or sister, saying, "Know the Lord," because they will all know me, from the least to the greatest of them.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For I will forgive their wrongdoing, and I will never again remember their sins. </a:t>
            </a:r>
          </a:p>
          <a:p>
            <a:pPr>
              <a:buNone/>
            </a:pPr>
            <a:r>
              <a:rPr lang="en-US" dirty="0">
                <a:solidFill>
                  <a:srgbClr val="000000"/>
                </a:solidFill>
                <a:effectLst/>
                <a:latin typeface="Verdana" panose="020B0604030504040204" pitchFamily="34" charset="0"/>
                <a:hlinkClick r:id="rId11"/>
              </a:rPr>
              <a:t>Ro 9:4</a:t>
            </a:r>
            <a:r>
              <a:rPr lang="en-US" dirty="0">
                <a:solidFill>
                  <a:srgbClr val="000000"/>
                </a:solidFill>
                <a:effectLst/>
                <a:latin typeface="Verdana" panose="020B0604030504040204" pitchFamily="34" charset="0"/>
              </a:rPr>
              <a:t> — They are Israelites, and to them belong the adoption, the glory, the covenants, the giving of the law, the temple service, and the promises. </a:t>
            </a:r>
          </a:p>
          <a:p>
            <a:pPr>
              <a:buNone/>
            </a:pPr>
            <a:r>
              <a:rPr lang="en-US" dirty="0">
                <a:solidFill>
                  <a:srgbClr val="000000"/>
                </a:solidFill>
                <a:effectLst/>
                <a:latin typeface="Verdana" panose="020B0604030504040204" pitchFamily="34" charset="0"/>
                <a:hlinkClick r:id="rId12"/>
              </a:rPr>
              <a:t>Gal 3:16-21</a:t>
            </a:r>
            <a:r>
              <a:rPr lang="en-US" dirty="0">
                <a:solidFill>
                  <a:srgbClr val="000000"/>
                </a:solidFill>
                <a:effectLst/>
                <a:latin typeface="Verdana" panose="020B0604030504040204" pitchFamily="34" charset="0"/>
              </a:rPr>
              <a:t> — Now the promises were spoken to Abraham and to his seed. He does not say "and to seeds," as though referring to many, but referring to one, and to your seed, who is Christ. </a:t>
            </a:r>
            <a:r>
              <a:rPr lang="en-US" b="1" baseline="30000" dirty="0">
                <a:solidFill>
                  <a:srgbClr val="0000FF"/>
                </a:solidFill>
                <a:effectLst/>
                <a:latin typeface="Verdana" panose="020B0604030504040204" pitchFamily="34" charset="0"/>
              </a:rPr>
              <a:t>17</a:t>
            </a:r>
            <a:r>
              <a:rPr lang="en-US" dirty="0">
                <a:solidFill>
                  <a:srgbClr val="000000"/>
                </a:solidFill>
                <a:effectLst/>
                <a:latin typeface="Verdana" panose="020B0604030504040204" pitchFamily="34" charset="0"/>
              </a:rPr>
              <a:t> My point is this: The law, which came 430 years later, does not invalidate a covenant previously established by God and thus cancel the promise. </a:t>
            </a:r>
            <a:r>
              <a:rPr lang="en-US" b="1" baseline="30000" dirty="0">
                <a:solidFill>
                  <a:srgbClr val="0000FF"/>
                </a:solidFill>
                <a:effectLst/>
                <a:latin typeface="Verdana" panose="020B0604030504040204" pitchFamily="34" charset="0"/>
              </a:rPr>
              <a:t>18</a:t>
            </a:r>
            <a:r>
              <a:rPr lang="en-US" dirty="0">
                <a:solidFill>
                  <a:srgbClr val="000000"/>
                </a:solidFill>
                <a:effectLst/>
                <a:latin typeface="Verdana" panose="020B0604030504040204" pitchFamily="34" charset="0"/>
              </a:rPr>
              <a:t> For if the inheritance is based on the law, it is no longer based on the promise; but God has graciously given it to Abraham through the promise. </a:t>
            </a:r>
            <a:r>
              <a:rPr lang="en-US" b="1" baseline="30000" dirty="0">
                <a:solidFill>
                  <a:srgbClr val="0000FF"/>
                </a:solidFill>
                <a:effectLst/>
                <a:latin typeface="Verdana" panose="020B0604030504040204" pitchFamily="34" charset="0"/>
              </a:rPr>
              <a:t>19</a:t>
            </a:r>
            <a:r>
              <a:rPr lang="en-US" dirty="0">
                <a:solidFill>
                  <a:srgbClr val="000000"/>
                </a:solidFill>
                <a:effectLst/>
                <a:latin typeface="Verdana" panose="020B0604030504040204" pitchFamily="34" charset="0"/>
              </a:rPr>
              <a:t> Why then was the law given? It was added for the sake of transgressions until the Seed to whom the promise was made would come. The law was put into effect through angels by means of a mediator. </a:t>
            </a:r>
            <a:r>
              <a:rPr lang="en-US" b="1" baseline="30000" dirty="0">
                <a:solidFill>
                  <a:srgbClr val="0000FF"/>
                </a:solidFill>
                <a:effectLst/>
                <a:latin typeface="Verdana" panose="020B0604030504040204" pitchFamily="34" charset="0"/>
              </a:rPr>
              <a:t>20</a:t>
            </a:r>
            <a:r>
              <a:rPr lang="en-US" dirty="0">
                <a:solidFill>
                  <a:srgbClr val="000000"/>
                </a:solidFill>
                <a:effectLst/>
                <a:latin typeface="Verdana" panose="020B0604030504040204" pitchFamily="34" charset="0"/>
              </a:rPr>
              <a:t> Now a mediator is not just for one person alone, but God is one. </a:t>
            </a:r>
            <a:r>
              <a:rPr lang="en-US" b="1" baseline="30000" dirty="0">
                <a:solidFill>
                  <a:srgbClr val="0000FF"/>
                </a:solidFill>
                <a:effectLst/>
                <a:latin typeface="Verdana" panose="020B0604030504040204" pitchFamily="34" charset="0"/>
              </a:rPr>
              <a:t>21</a:t>
            </a:r>
            <a:r>
              <a:rPr lang="en-US" dirty="0">
                <a:solidFill>
                  <a:srgbClr val="000000"/>
                </a:solidFill>
                <a:effectLst/>
                <a:latin typeface="Verdana" panose="020B0604030504040204" pitchFamily="34" charset="0"/>
              </a:rPr>
              <a:t> Is the law therefore contrary to God's promises? Absolutely not! For if the law had been granted with the ability to give life, then righteousness would certainly be on the basis of the law. </a:t>
            </a:r>
          </a:p>
          <a:p>
            <a:pPr>
              <a:buNone/>
            </a:pPr>
            <a:r>
              <a:rPr lang="en-US" dirty="0">
                <a:solidFill>
                  <a:srgbClr val="000000"/>
                </a:solidFill>
                <a:effectLst/>
                <a:latin typeface="Verdana" panose="020B0604030504040204" pitchFamily="34" charset="0"/>
                <a:hlinkClick r:id="rId13"/>
              </a:rPr>
              <a:t>Tit 1:2</a:t>
            </a:r>
            <a:r>
              <a:rPr lang="en-US" dirty="0">
                <a:solidFill>
                  <a:srgbClr val="000000"/>
                </a:solidFill>
                <a:effectLst/>
                <a:latin typeface="Verdana" panose="020B0604030504040204" pitchFamily="34" charset="0"/>
              </a:rPr>
              <a:t> — in the hope of eternal life that God, who cannot lie, promised before time began. </a:t>
            </a:r>
          </a:p>
          <a:p>
            <a:pPr>
              <a:buNone/>
            </a:pPr>
            <a:r>
              <a:rPr lang="en-US" dirty="0">
                <a:solidFill>
                  <a:srgbClr val="000000"/>
                </a:solidFill>
                <a:effectLst/>
                <a:latin typeface="Verdana" panose="020B0604030504040204" pitchFamily="34" charset="0"/>
                <a:hlinkClick r:id="rId14"/>
              </a:rPr>
              <a:t>2Pe 1:4</a:t>
            </a:r>
            <a:r>
              <a:rPr lang="en-US" dirty="0">
                <a:solidFill>
                  <a:srgbClr val="000000"/>
                </a:solidFill>
                <a:effectLst/>
                <a:latin typeface="Verdana" panose="020B0604030504040204" pitchFamily="34" charset="0"/>
              </a:rPr>
              <a:t> — By these he has given us very great and precious promises, so that through them you may share in the divine nature, escaping the corruption that is in the world because of evil desire.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25</a:t>
            </a:fld>
            <a:endParaRPr lang="en-US"/>
          </a:p>
        </p:txBody>
      </p:sp>
    </p:spTree>
    <p:extLst>
      <p:ext uri="{BB962C8B-B14F-4D97-AF65-F5344CB8AC3E}">
        <p14:creationId xmlns:p14="http://schemas.microsoft.com/office/powerpoint/2010/main" val="1340175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baseline="30000" dirty="0">
                <a:solidFill>
                  <a:srgbClr val="1C1C1C"/>
                </a:solidFill>
                <a:effectLst/>
                <a:latin typeface="Merriweather" panose="00000500000000000000" pitchFamily="2" charset="0"/>
              </a:rPr>
              <a:t>7</a:t>
            </a:r>
            <a:r>
              <a:rPr lang="en-US" b="0" i="0" dirty="0">
                <a:solidFill>
                  <a:srgbClr val="1C1C1C"/>
                </a:solidFill>
                <a:effectLst/>
                <a:latin typeface="Merriweather" panose="00000500000000000000" pitchFamily="2" charset="0"/>
              </a:rPr>
              <a:t>For if that first covenant had been faultless, there would have been no occasion sought for a second.</a:t>
            </a:r>
          </a:p>
          <a:p>
            <a:pPr algn="l">
              <a:buNone/>
            </a:pPr>
            <a:r>
              <a:rPr lang="en-US" b="0" i="0" dirty="0">
                <a:solidFill>
                  <a:srgbClr val="1C1C1C"/>
                </a:solidFill>
                <a:effectLst/>
                <a:latin typeface="Merriweather" panose="00000500000000000000" pitchFamily="2" charset="0"/>
              </a:rPr>
              <a:t>The author confirms his statement by pointing to a self-evident fact: there would be no need for the new if the old one had succeeded (they knew it hadn't and so they could not argue with this reasoning). This did not mean that God had failed, it simply meant that His intentions were not completed with the old covenant.</a:t>
            </a:r>
          </a:p>
          <a:p>
            <a:pPr>
              <a:buNone/>
            </a:pPr>
            <a:endParaRPr lang="en-US" dirty="0">
              <a:solidFill>
                <a:srgbClr val="000000"/>
              </a:solidFill>
              <a:effectLst/>
              <a:latin typeface="Verdana" panose="020B0604030504040204" pitchFamily="34" charset="0"/>
            </a:endParaRPr>
          </a:p>
          <a:p>
            <a:pPr>
              <a:buNone/>
            </a:pPr>
            <a:endParaRPr lang="en-US" dirty="0">
              <a:solidFill>
                <a:srgbClr val="000000"/>
              </a:solidFill>
              <a:effectLst/>
              <a:latin typeface="Verdana" panose="020B0604030504040204" pitchFamily="34" charset="0"/>
            </a:endParaRPr>
          </a:p>
          <a:p>
            <a:pPr>
              <a:buNone/>
            </a:pPr>
            <a:r>
              <a:rPr lang="en-US" dirty="0">
                <a:solidFill>
                  <a:srgbClr val="000000"/>
                </a:solidFill>
                <a:effectLst/>
                <a:latin typeface="Verdana" panose="020B0604030504040204" pitchFamily="34" charset="0"/>
              </a:rPr>
              <a:t>Treasury - Heb 8:7</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had</a:t>
            </a:r>
          </a:p>
          <a:p>
            <a:pPr>
              <a:buNone/>
            </a:pPr>
            <a:r>
              <a:rPr lang="en-US" dirty="0">
                <a:solidFill>
                  <a:srgbClr val="000000"/>
                </a:solidFill>
                <a:effectLst/>
                <a:latin typeface="Verdana" panose="020B0604030504040204" pitchFamily="34" charset="0"/>
                <a:hlinkClick r:id="rId3"/>
              </a:rPr>
              <a:t>Heb 8:6</a:t>
            </a:r>
            <a:r>
              <a:rPr lang="en-US" dirty="0">
                <a:solidFill>
                  <a:srgbClr val="000000"/>
                </a:solidFill>
                <a:effectLst/>
                <a:latin typeface="Verdana" panose="020B0604030504040204" pitchFamily="34" charset="0"/>
              </a:rPr>
              <a:t> — But Jesus has now obtained a superior ministry, and to that degree he is the mediator of a better covenant, which has been established on better promises. </a:t>
            </a:r>
          </a:p>
          <a:p>
            <a:pPr>
              <a:buNone/>
            </a:pPr>
            <a:r>
              <a:rPr lang="en-US" dirty="0">
                <a:solidFill>
                  <a:srgbClr val="000000"/>
                </a:solidFill>
                <a:effectLst/>
                <a:latin typeface="Verdana" panose="020B0604030504040204" pitchFamily="34" charset="0"/>
                <a:hlinkClick r:id="rId4"/>
              </a:rPr>
              <a:t>Heb 7:11</a:t>
            </a:r>
            <a:r>
              <a:rPr lang="en-US" dirty="0">
                <a:solidFill>
                  <a:srgbClr val="000000"/>
                </a:solidFill>
                <a:effectLst/>
                <a:latin typeface="Verdana" panose="020B0604030504040204" pitchFamily="34" charset="0"/>
              </a:rPr>
              <a:t> — Now if perfection came through the Levitical priesthood (for on the basis of it the people received the law), what further need was there for another priest to appear, said to be according to the order of Melchizedek and not according to the order of Aaron? </a:t>
            </a:r>
          </a:p>
          <a:p>
            <a:pPr>
              <a:buNone/>
            </a:pPr>
            <a:r>
              <a:rPr lang="en-US" dirty="0">
                <a:solidFill>
                  <a:srgbClr val="000000"/>
                </a:solidFill>
                <a:effectLst/>
                <a:latin typeface="Verdana" panose="020B0604030504040204" pitchFamily="34" charset="0"/>
                <a:hlinkClick r:id="rId5"/>
              </a:rPr>
              <a:t>Heb 7:18</a:t>
            </a:r>
            <a:r>
              <a:rPr lang="en-US" dirty="0">
                <a:solidFill>
                  <a:srgbClr val="000000"/>
                </a:solidFill>
                <a:effectLst/>
                <a:latin typeface="Verdana" panose="020B0604030504040204" pitchFamily="34" charset="0"/>
              </a:rPr>
              <a:t> — So the previous command is annulled because it was weak and unprofitable </a:t>
            </a:r>
          </a:p>
          <a:p>
            <a:pPr>
              <a:buNone/>
            </a:pPr>
            <a:r>
              <a:rPr lang="en-US" dirty="0">
                <a:solidFill>
                  <a:srgbClr val="000000"/>
                </a:solidFill>
                <a:effectLst/>
                <a:latin typeface="Verdana" panose="020B0604030504040204" pitchFamily="34" charset="0"/>
                <a:hlinkClick r:id="rId6"/>
              </a:rPr>
              <a:t>Gal 3:21</a:t>
            </a:r>
            <a:r>
              <a:rPr lang="en-US" dirty="0">
                <a:solidFill>
                  <a:srgbClr val="000000"/>
                </a:solidFill>
                <a:effectLst/>
                <a:latin typeface="Verdana" panose="020B0604030504040204" pitchFamily="34" charset="0"/>
              </a:rPr>
              <a:t> — Is the law therefore contrary to God's promises? Absolutely not! For if the law had been granted with the ability to give life, then righteousness would certainly be on the basis of the law.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26</a:t>
            </a:fld>
            <a:endParaRPr lang="en-US"/>
          </a:p>
        </p:txBody>
      </p:sp>
    </p:spTree>
    <p:extLst>
      <p:ext uri="{BB962C8B-B14F-4D97-AF65-F5344CB8AC3E}">
        <p14:creationId xmlns:p14="http://schemas.microsoft.com/office/powerpoint/2010/main" val="1015194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baseline="30000" dirty="0">
                <a:solidFill>
                  <a:srgbClr val="1C1C1C"/>
                </a:solidFill>
                <a:effectLst/>
                <a:latin typeface="Merriweather" panose="00000500000000000000" pitchFamily="2" charset="0"/>
              </a:rPr>
              <a:t>8</a:t>
            </a:r>
            <a:r>
              <a:rPr lang="en-US" b="0" i="0" dirty="0">
                <a:solidFill>
                  <a:srgbClr val="1C1C1C"/>
                </a:solidFill>
                <a:effectLst/>
                <a:latin typeface="Merriweather" panose="00000500000000000000" pitchFamily="2" charset="0"/>
              </a:rPr>
              <a:t>For finding fault with them, He says,</a:t>
            </a:r>
            <a:br>
              <a:rPr lang="en-US" b="0" i="0" dirty="0">
                <a:solidFill>
                  <a:srgbClr val="1C1C1C"/>
                </a:solidFill>
                <a:effectLst/>
                <a:latin typeface="Merriweather" panose="00000500000000000000" pitchFamily="2" charset="0"/>
              </a:rPr>
            </a:br>
            <a:r>
              <a:rPr lang="en-US" b="0" i="0" dirty="0">
                <a:solidFill>
                  <a:srgbClr val="1C1C1C"/>
                </a:solidFill>
                <a:effectLst/>
                <a:latin typeface="Merriweather" panose="00000500000000000000" pitchFamily="2" charset="0"/>
              </a:rPr>
              <a:t>"Behold, days are coming, says the Lord,</a:t>
            </a:r>
            <a:br>
              <a:rPr lang="en-US" b="0" i="0" dirty="0">
                <a:solidFill>
                  <a:srgbClr val="1C1C1C"/>
                </a:solidFill>
                <a:effectLst/>
                <a:latin typeface="Merriweather" panose="00000500000000000000" pitchFamily="2" charset="0"/>
              </a:rPr>
            </a:br>
            <a:r>
              <a:rPr lang="en-US" b="0" i="0" dirty="0">
                <a:solidFill>
                  <a:srgbClr val="1C1C1C"/>
                </a:solidFill>
                <a:effectLst/>
                <a:latin typeface="Merriweather" panose="00000500000000000000" pitchFamily="2" charset="0"/>
              </a:rPr>
              <a:t>When I will effect a new covenant</a:t>
            </a:r>
            <a:br>
              <a:rPr lang="en-US" b="0" i="0" dirty="0">
                <a:solidFill>
                  <a:srgbClr val="1C1C1C"/>
                </a:solidFill>
                <a:effectLst/>
                <a:latin typeface="Merriweather" panose="00000500000000000000" pitchFamily="2" charset="0"/>
              </a:rPr>
            </a:br>
            <a:r>
              <a:rPr lang="en-US" b="0" i="0" dirty="0">
                <a:solidFill>
                  <a:srgbClr val="1C1C1C"/>
                </a:solidFill>
                <a:effectLst/>
                <a:latin typeface="Merriweather" panose="00000500000000000000" pitchFamily="2" charset="0"/>
              </a:rPr>
              <a:t>With the house of Israel and with the house of Judah;</a:t>
            </a:r>
            <a:br>
              <a:rPr lang="en-US" b="0" i="0" dirty="0">
                <a:solidFill>
                  <a:srgbClr val="1C1C1C"/>
                </a:solidFill>
                <a:effectLst/>
                <a:latin typeface="Merriweather" panose="00000500000000000000" pitchFamily="2" charset="0"/>
              </a:rPr>
            </a:br>
            <a:r>
              <a:rPr lang="en-US" b="0" i="0" baseline="30000" dirty="0">
                <a:solidFill>
                  <a:srgbClr val="1C1C1C"/>
                </a:solidFill>
                <a:effectLst/>
                <a:latin typeface="Merriweather" panose="00000500000000000000" pitchFamily="2" charset="0"/>
              </a:rPr>
              <a:t>9</a:t>
            </a:r>
            <a:r>
              <a:rPr lang="en-US" b="0" i="0" dirty="0">
                <a:solidFill>
                  <a:srgbClr val="1C1C1C"/>
                </a:solidFill>
                <a:effectLst/>
                <a:latin typeface="Merriweather" panose="00000500000000000000" pitchFamily="2" charset="0"/>
              </a:rPr>
              <a:t>Not like the covenant which I made with their fathers</a:t>
            </a:r>
            <a:br>
              <a:rPr lang="en-US" b="0" i="0" dirty="0">
                <a:solidFill>
                  <a:srgbClr val="1C1C1C"/>
                </a:solidFill>
                <a:effectLst/>
                <a:latin typeface="Merriweather" panose="00000500000000000000" pitchFamily="2" charset="0"/>
              </a:rPr>
            </a:br>
            <a:r>
              <a:rPr lang="en-US" b="0" i="0" dirty="0">
                <a:solidFill>
                  <a:srgbClr val="1C1C1C"/>
                </a:solidFill>
                <a:effectLst/>
                <a:latin typeface="Merriweather" panose="00000500000000000000" pitchFamily="2" charset="0"/>
              </a:rPr>
              <a:t>On the day when I took them by the hand</a:t>
            </a:r>
            <a:br>
              <a:rPr lang="en-US" b="0" i="0" dirty="0">
                <a:solidFill>
                  <a:srgbClr val="1C1C1C"/>
                </a:solidFill>
                <a:effectLst/>
                <a:latin typeface="Merriweather" panose="00000500000000000000" pitchFamily="2" charset="0"/>
              </a:rPr>
            </a:br>
            <a:r>
              <a:rPr lang="en-US" b="0" i="0" dirty="0">
                <a:solidFill>
                  <a:srgbClr val="1C1C1C"/>
                </a:solidFill>
                <a:effectLst/>
                <a:latin typeface="Merriweather" panose="00000500000000000000" pitchFamily="2" charset="0"/>
              </a:rPr>
              <a:t>To lead them out of the land of Egypt;</a:t>
            </a:r>
            <a:br>
              <a:rPr lang="en-US" b="0" i="0" dirty="0">
                <a:solidFill>
                  <a:srgbClr val="1C1C1C"/>
                </a:solidFill>
                <a:effectLst/>
                <a:latin typeface="Merriweather" panose="00000500000000000000" pitchFamily="2" charset="0"/>
              </a:rPr>
            </a:br>
            <a:r>
              <a:rPr lang="en-US" b="0" i="0" dirty="0">
                <a:solidFill>
                  <a:srgbClr val="1C1C1C"/>
                </a:solidFill>
                <a:effectLst/>
                <a:latin typeface="Merriweather" panose="00000500000000000000" pitchFamily="2" charset="0"/>
              </a:rPr>
              <a:t>For they did not continue in My covenant,</a:t>
            </a:r>
            <a:br>
              <a:rPr lang="en-US" b="0" i="0" dirty="0">
                <a:solidFill>
                  <a:srgbClr val="1C1C1C"/>
                </a:solidFill>
                <a:effectLst/>
                <a:latin typeface="Merriweather" panose="00000500000000000000" pitchFamily="2" charset="0"/>
              </a:rPr>
            </a:br>
            <a:r>
              <a:rPr lang="en-US" b="0" i="0" dirty="0">
                <a:solidFill>
                  <a:srgbClr val="1C1C1C"/>
                </a:solidFill>
                <a:effectLst/>
                <a:latin typeface="Merriweather" panose="00000500000000000000" pitchFamily="2" charset="0"/>
              </a:rPr>
              <a:t>And I did not care for them, says the Lord.</a:t>
            </a:r>
          </a:p>
          <a:p>
            <a:pPr algn="l">
              <a:buNone/>
            </a:pPr>
            <a:r>
              <a:rPr lang="en-US" b="0" i="0" dirty="0">
                <a:solidFill>
                  <a:srgbClr val="1C1C1C"/>
                </a:solidFill>
                <a:effectLst/>
                <a:latin typeface="Merriweather" panose="00000500000000000000" pitchFamily="2" charset="0"/>
              </a:rPr>
              <a:t>He quotes </a:t>
            </a:r>
            <a:r>
              <a:rPr lang="en-US" b="0" i="0" u="none" strike="noStrike" dirty="0">
                <a:solidFill>
                  <a:srgbClr val="666666"/>
                </a:solidFill>
                <a:effectLst/>
                <a:latin typeface="Merriweather" panose="00000500000000000000" pitchFamily="2" charset="0"/>
                <a:hlinkClick r:id="rId3"/>
              </a:rPr>
              <a:t>Jeremiah 31:31-ff</a:t>
            </a:r>
            <a:r>
              <a:rPr lang="en-US" b="0" i="0" dirty="0">
                <a:solidFill>
                  <a:srgbClr val="1C1C1C"/>
                </a:solidFill>
                <a:effectLst/>
                <a:latin typeface="Merriweather" panose="00000500000000000000" pitchFamily="2" charset="0"/>
              </a:rPr>
              <a:t>, an Old Testament prophet, to show that even six centuries before Christ the setting aside of the covenant with the Jews would be necessary, not because God could not fulfill its promises (to bless them), but because they could not live within the conditions of the covenant given to them by God. The prophet says that a new covenant would be given, a different type was necessary, and the author of Hebrews is saying that this covenant has now been enacted by Jesus Christ. For Jewish Christians of that time this was the proof text from the Bible that they needed to accept this idea.</a:t>
            </a:r>
          </a:p>
          <a:p>
            <a:pPr>
              <a:buNone/>
            </a:pPr>
            <a:endParaRPr lang="en-US" dirty="0">
              <a:solidFill>
                <a:srgbClr val="000000"/>
              </a:solidFill>
              <a:effectLst/>
              <a:latin typeface="Verdana" panose="020B0604030504040204" pitchFamily="34" charset="0"/>
            </a:endParaRPr>
          </a:p>
          <a:p>
            <a:pPr>
              <a:buNone/>
            </a:pPr>
            <a:endParaRPr lang="en-US" dirty="0">
              <a:solidFill>
                <a:srgbClr val="000000"/>
              </a:solidFill>
              <a:effectLst/>
              <a:latin typeface="Verdana" panose="020B0604030504040204" pitchFamily="34" charset="0"/>
            </a:endParaRPr>
          </a:p>
          <a:p>
            <a:pPr>
              <a:buNone/>
            </a:pPr>
            <a:r>
              <a:rPr lang="en-US" dirty="0">
                <a:solidFill>
                  <a:srgbClr val="000000"/>
                </a:solidFill>
                <a:effectLst/>
                <a:latin typeface="Verdana" panose="020B0604030504040204" pitchFamily="34" charset="0"/>
              </a:rPr>
              <a:t>Treasury - Heb 8:8</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he saith</a:t>
            </a:r>
          </a:p>
          <a:p>
            <a:pPr>
              <a:buNone/>
            </a:pPr>
            <a:r>
              <a:rPr lang="en-US" dirty="0">
                <a:solidFill>
                  <a:srgbClr val="000000"/>
                </a:solidFill>
                <a:effectLst/>
                <a:latin typeface="Verdana" panose="020B0604030504040204" pitchFamily="34" charset="0"/>
                <a:hlinkClick r:id="rId4"/>
              </a:rPr>
              <a:t>Jer 31:31-34</a:t>
            </a:r>
            <a:r>
              <a:rPr lang="en-US" dirty="0">
                <a:solidFill>
                  <a:srgbClr val="000000"/>
                </a:solidFill>
                <a:effectLst/>
                <a:latin typeface="Verdana" panose="020B0604030504040204" pitchFamily="34" charset="0"/>
              </a:rPr>
              <a:t> — "Look, the days are coming" ​— ​this is the LORD's declaration ​— ​"when I will make a new covenant with the house of Israel and with the house of Judah. </a:t>
            </a:r>
            <a:r>
              <a:rPr lang="en-US" b="1" baseline="30000" dirty="0">
                <a:solidFill>
                  <a:srgbClr val="0000FF"/>
                </a:solidFill>
                <a:effectLst/>
                <a:latin typeface="Verdana" panose="020B0604030504040204" pitchFamily="34" charset="0"/>
              </a:rPr>
              <a:t>32</a:t>
            </a:r>
            <a:r>
              <a:rPr lang="en-US" dirty="0">
                <a:solidFill>
                  <a:srgbClr val="000000"/>
                </a:solidFill>
                <a:effectLst/>
                <a:latin typeface="Verdana" panose="020B0604030504040204" pitchFamily="34" charset="0"/>
              </a:rPr>
              <a:t> This one will not be like the covenant I made with their ancestors on the day I took them by the hand to lead them out of the land of Egypt ​— ​my covenant that they broke even though I am their master" ​— ​the LORD's declaration. </a:t>
            </a:r>
            <a:r>
              <a:rPr lang="en-US" b="1" baseline="30000" dirty="0">
                <a:solidFill>
                  <a:srgbClr val="0000FF"/>
                </a:solidFill>
                <a:effectLst/>
                <a:latin typeface="Verdana" panose="020B0604030504040204" pitchFamily="34" charset="0"/>
              </a:rPr>
              <a:t>33</a:t>
            </a:r>
            <a:r>
              <a:rPr lang="en-US" dirty="0">
                <a:solidFill>
                  <a:srgbClr val="000000"/>
                </a:solidFill>
                <a:effectLst/>
                <a:latin typeface="Verdana" panose="020B0604030504040204" pitchFamily="34" charset="0"/>
              </a:rPr>
              <a:t> "Instead, this is the covenant I will make with the house of Israel after those days" ​— ​the LORD's declaration. "I will put my teaching within them and write it on their hearts. I will be their God, and they will be my people. </a:t>
            </a:r>
            <a:r>
              <a:rPr lang="en-US" b="1" baseline="30000" dirty="0">
                <a:solidFill>
                  <a:srgbClr val="0000FF"/>
                </a:solidFill>
                <a:effectLst/>
                <a:latin typeface="Verdana" panose="020B0604030504040204" pitchFamily="34" charset="0"/>
              </a:rPr>
              <a:t>34</a:t>
            </a:r>
            <a:r>
              <a:rPr lang="en-US" dirty="0">
                <a:solidFill>
                  <a:srgbClr val="000000"/>
                </a:solidFill>
                <a:effectLst/>
                <a:latin typeface="Verdana" panose="020B0604030504040204" pitchFamily="34" charset="0"/>
              </a:rPr>
              <a:t> No longer will one teach his neighbor or his brother, saying, 'Know the LORD,' for they will all know me, from the least to the greatest of them" ​— ​this is the LORD's declaration. "For I will forgive their iniquity and never again remember their sin. </a:t>
            </a:r>
          </a:p>
          <a:p>
            <a:pPr>
              <a:buNone/>
            </a:pPr>
            <a:r>
              <a:rPr lang="en-US" b="1" dirty="0">
                <a:solidFill>
                  <a:srgbClr val="000000"/>
                </a:solidFill>
                <a:effectLst/>
                <a:latin typeface="Verdana" panose="020B0604030504040204" pitchFamily="34" charset="0"/>
              </a:rPr>
              <a:t>the days</a:t>
            </a:r>
          </a:p>
          <a:p>
            <a:pPr>
              <a:buNone/>
            </a:pPr>
            <a:r>
              <a:rPr lang="en-US" dirty="0">
                <a:solidFill>
                  <a:srgbClr val="000000"/>
                </a:solidFill>
                <a:effectLst/>
                <a:latin typeface="Verdana" panose="020B0604030504040204" pitchFamily="34" charset="0"/>
                <a:hlinkClick r:id="rId5"/>
              </a:rPr>
              <a:t>Heb 10:16</a:t>
            </a:r>
            <a:r>
              <a:rPr lang="en-US" dirty="0">
                <a:solidFill>
                  <a:srgbClr val="000000"/>
                </a:solidFill>
                <a:effectLst/>
                <a:latin typeface="Verdana" panose="020B0604030504040204" pitchFamily="34" charset="0"/>
              </a:rPr>
              <a:t> — This is the covenant I will make with them after those days, the Lord says, I will put my laws on their hearts and write them on their minds, </a:t>
            </a:r>
          </a:p>
          <a:p>
            <a:pPr>
              <a:buNone/>
            </a:pPr>
            <a:r>
              <a:rPr lang="en-US" dirty="0">
                <a:solidFill>
                  <a:srgbClr val="000000"/>
                </a:solidFill>
                <a:effectLst/>
                <a:latin typeface="Verdana" panose="020B0604030504040204" pitchFamily="34" charset="0"/>
                <a:hlinkClick r:id="rId6"/>
              </a:rPr>
              <a:t>Heb 10:17</a:t>
            </a:r>
            <a:r>
              <a:rPr lang="en-US" dirty="0">
                <a:solidFill>
                  <a:srgbClr val="000000"/>
                </a:solidFill>
                <a:effectLst/>
                <a:latin typeface="Verdana" panose="020B0604030504040204" pitchFamily="34" charset="0"/>
              </a:rPr>
              <a:t> — and I will never again remember their sins and their lawless acts. </a:t>
            </a:r>
          </a:p>
          <a:p>
            <a:pPr>
              <a:buNone/>
            </a:pPr>
            <a:r>
              <a:rPr lang="en-US" dirty="0">
                <a:solidFill>
                  <a:srgbClr val="000000"/>
                </a:solidFill>
                <a:effectLst/>
                <a:latin typeface="Verdana" panose="020B0604030504040204" pitchFamily="34" charset="0"/>
                <a:hlinkClick r:id="rId7"/>
              </a:rPr>
              <a:t>Jer 23:5</a:t>
            </a:r>
            <a:r>
              <a:rPr lang="en-US" dirty="0">
                <a:solidFill>
                  <a:srgbClr val="000000"/>
                </a:solidFill>
                <a:effectLst/>
                <a:latin typeface="Verdana" panose="020B0604030504040204" pitchFamily="34" charset="0"/>
              </a:rPr>
              <a:t> — "Look, the days are coming" ​— ​this is the LORD's declaration — "when I will raise up a Righteous Branch for David. He will reign wisely as king and administer justice and righteousness in the land. </a:t>
            </a:r>
          </a:p>
          <a:p>
            <a:pPr>
              <a:buNone/>
            </a:pPr>
            <a:r>
              <a:rPr lang="en-US" dirty="0">
                <a:solidFill>
                  <a:srgbClr val="000000"/>
                </a:solidFill>
                <a:effectLst/>
                <a:latin typeface="Verdana" panose="020B0604030504040204" pitchFamily="34" charset="0"/>
                <a:hlinkClick r:id="rId8"/>
              </a:rPr>
              <a:t>Jer 23:7</a:t>
            </a:r>
            <a:r>
              <a:rPr lang="en-US" dirty="0">
                <a:solidFill>
                  <a:srgbClr val="000000"/>
                </a:solidFill>
                <a:effectLst/>
                <a:latin typeface="Verdana" panose="020B0604030504040204" pitchFamily="34" charset="0"/>
              </a:rPr>
              <a:t> — "Look, the days are coming" ​— ​the LORD's declaration ​— ​"when it will no longer be said, 'As the LORD lives who brought the Israelites from the land of Egypt,' </a:t>
            </a:r>
          </a:p>
          <a:p>
            <a:pPr>
              <a:buNone/>
            </a:pPr>
            <a:r>
              <a:rPr lang="en-US" dirty="0">
                <a:solidFill>
                  <a:srgbClr val="000000"/>
                </a:solidFill>
                <a:effectLst/>
                <a:latin typeface="Verdana" panose="020B0604030504040204" pitchFamily="34" charset="0"/>
                <a:hlinkClick r:id="rId9"/>
              </a:rPr>
              <a:t>Jer 30:3</a:t>
            </a:r>
            <a:r>
              <a:rPr lang="en-US" dirty="0">
                <a:solidFill>
                  <a:srgbClr val="000000"/>
                </a:solidFill>
                <a:effectLst/>
                <a:latin typeface="Verdana" panose="020B0604030504040204" pitchFamily="34" charset="0"/>
              </a:rPr>
              <a:t> — for look, the days are coming" ​— ​this is the LORD's declaration ​— ​"when I will restore the fortunes of my people Israel and Judah," says the LORD. "I will restore them to the land I gave to their ancestors and they will possess it." </a:t>
            </a:r>
          </a:p>
          <a:p>
            <a:pPr>
              <a:buNone/>
            </a:pPr>
            <a:r>
              <a:rPr lang="en-US" dirty="0">
                <a:solidFill>
                  <a:srgbClr val="000000"/>
                </a:solidFill>
                <a:effectLst/>
                <a:latin typeface="Verdana" panose="020B0604030504040204" pitchFamily="34" charset="0"/>
                <a:hlinkClick r:id="rId10"/>
              </a:rPr>
              <a:t>Jer 31:27</a:t>
            </a:r>
            <a:r>
              <a:rPr lang="en-US" dirty="0">
                <a:solidFill>
                  <a:srgbClr val="000000"/>
                </a:solidFill>
                <a:effectLst/>
                <a:latin typeface="Verdana" panose="020B0604030504040204" pitchFamily="34" charset="0"/>
              </a:rPr>
              <a:t> — "Look, the days are coming" ​— ​this is the LORD's declaration ​— ​"when I will sow the house of Israel and the house of Judah with the seed of people and the seed of animals. </a:t>
            </a:r>
          </a:p>
          <a:p>
            <a:pPr>
              <a:buNone/>
            </a:pPr>
            <a:r>
              <a:rPr lang="en-US" dirty="0">
                <a:solidFill>
                  <a:srgbClr val="000000"/>
                </a:solidFill>
                <a:effectLst/>
                <a:latin typeface="Verdana" panose="020B0604030504040204" pitchFamily="34" charset="0"/>
                <a:hlinkClick r:id="rId4"/>
              </a:rPr>
              <a:t>Jer 31:31-34</a:t>
            </a:r>
            <a:r>
              <a:rPr lang="en-US" dirty="0">
                <a:solidFill>
                  <a:srgbClr val="000000"/>
                </a:solidFill>
                <a:effectLst/>
                <a:latin typeface="Verdana" panose="020B0604030504040204" pitchFamily="34" charset="0"/>
              </a:rPr>
              <a:t> — "Look, the days are coming" ​— ​this is the LORD's declaration ​— ​"when I will make a new covenant with the house of Israel and with the house of Judah. </a:t>
            </a:r>
            <a:r>
              <a:rPr lang="en-US" b="1" baseline="30000" dirty="0">
                <a:solidFill>
                  <a:srgbClr val="0000FF"/>
                </a:solidFill>
                <a:effectLst/>
                <a:latin typeface="Verdana" panose="020B0604030504040204" pitchFamily="34" charset="0"/>
              </a:rPr>
              <a:t>32</a:t>
            </a:r>
            <a:r>
              <a:rPr lang="en-US" dirty="0">
                <a:solidFill>
                  <a:srgbClr val="000000"/>
                </a:solidFill>
                <a:effectLst/>
                <a:latin typeface="Verdana" panose="020B0604030504040204" pitchFamily="34" charset="0"/>
              </a:rPr>
              <a:t> This one will not be like the covenant I made with their ancestors on the day I took them by the hand to lead them out of the land of Egypt ​— ​my covenant that they broke even though I am their master" ​— ​the LORD's declaration. </a:t>
            </a:r>
            <a:r>
              <a:rPr lang="en-US" b="1" baseline="30000" dirty="0">
                <a:solidFill>
                  <a:srgbClr val="0000FF"/>
                </a:solidFill>
                <a:effectLst/>
                <a:latin typeface="Verdana" panose="020B0604030504040204" pitchFamily="34" charset="0"/>
              </a:rPr>
              <a:t>33</a:t>
            </a:r>
            <a:r>
              <a:rPr lang="en-US" dirty="0">
                <a:solidFill>
                  <a:srgbClr val="000000"/>
                </a:solidFill>
                <a:effectLst/>
                <a:latin typeface="Verdana" panose="020B0604030504040204" pitchFamily="34" charset="0"/>
              </a:rPr>
              <a:t> "Instead, this is the covenant I will make with the house of Israel after those days" ​— ​the LORD's declaration. "I will put my teaching within them and write it on their hearts. I will be their God, and they will be my people. </a:t>
            </a:r>
            <a:r>
              <a:rPr lang="en-US" b="1" baseline="30000" dirty="0">
                <a:solidFill>
                  <a:srgbClr val="0000FF"/>
                </a:solidFill>
                <a:effectLst/>
                <a:latin typeface="Verdana" panose="020B0604030504040204" pitchFamily="34" charset="0"/>
              </a:rPr>
              <a:t>34</a:t>
            </a:r>
            <a:r>
              <a:rPr lang="en-US" dirty="0">
                <a:solidFill>
                  <a:srgbClr val="000000"/>
                </a:solidFill>
                <a:effectLst/>
                <a:latin typeface="Verdana" panose="020B0604030504040204" pitchFamily="34" charset="0"/>
              </a:rPr>
              <a:t> No longer will one teach his neighbor or his brother, saying, 'Know the LORD,' for they will all know me, from the least to the greatest of them" ​— ​this is the LORD's declaration. "For I will forgive their iniquity and never again remember their sin. </a:t>
            </a:r>
          </a:p>
          <a:p>
            <a:pPr>
              <a:buNone/>
            </a:pPr>
            <a:r>
              <a:rPr lang="en-US" dirty="0">
                <a:solidFill>
                  <a:srgbClr val="000000"/>
                </a:solidFill>
                <a:effectLst/>
                <a:latin typeface="Verdana" panose="020B0604030504040204" pitchFamily="34" charset="0"/>
                <a:hlinkClick r:id="rId11"/>
              </a:rPr>
              <a:t>Jer 31:38</a:t>
            </a:r>
            <a:r>
              <a:rPr lang="en-US" dirty="0">
                <a:solidFill>
                  <a:srgbClr val="000000"/>
                </a:solidFill>
                <a:effectLst/>
                <a:latin typeface="Verdana" panose="020B0604030504040204" pitchFamily="34" charset="0"/>
              </a:rPr>
              <a:t> — "Look, the days are coming" ​— ​the LORD's declaration ​— ​"when the city from the Tower of Hananel to the Corner Gate will be rebuilt for the LORD. </a:t>
            </a:r>
          </a:p>
          <a:p>
            <a:pPr>
              <a:buNone/>
            </a:pPr>
            <a:r>
              <a:rPr lang="en-US" dirty="0">
                <a:solidFill>
                  <a:srgbClr val="000000"/>
                </a:solidFill>
                <a:effectLst/>
                <a:latin typeface="Verdana" panose="020B0604030504040204" pitchFamily="34" charset="0"/>
                <a:hlinkClick r:id="rId12"/>
              </a:rPr>
              <a:t>Lk 17:22</a:t>
            </a:r>
            <a:r>
              <a:rPr lang="en-US" dirty="0">
                <a:solidFill>
                  <a:srgbClr val="000000"/>
                </a:solidFill>
                <a:effectLst/>
                <a:latin typeface="Verdana" panose="020B0604030504040204" pitchFamily="34" charset="0"/>
              </a:rPr>
              <a:t> — Then he told the disciples: "The days are coming when you will long to see one of the days of the Son of Man, but you won't see it. </a:t>
            </a:r>
          </a:p>
          <a:p>
            <a:pPr>
              <a:buNone/>
            </a:pPr>
            <a:r>
              <a:rPr lang="en-US" b="1" dirty="0">
                <a:solidFill>
                  <a:srgbClr val="000000"/>
                </a:solidFill>
                <a:effectLst/>
                <a:latin typeface="Verdana" panose="020B0604030504040204" pitchFamily="34" charset="0"/>
              </a:rPr>
              <a:t>a new</a:t>
            </a:r>
          </a:p>
          <a:p>
            <a:pPr>
              <a:buNone/>
            </a:pPr>
            <a:r>
              <a:rPr lang="en-US" dirty="0">
                <a:solidFill>
                  <a:srgbClr val="000000"/>
                </a:solidFill>
                <a:effectLst/>
                <a:latin typeface="Verdana" panose="020B0604030504040204" pitchFamily="34" charset="0"/>
                <a:hlinkClick r:id="rId13"/>
              </a:rPr>
              <a:t>Heb 9:15</a:t>
            </a:r>
            <a:r>
              <a:rPr lang="en-US" dirty="0">
                <a:solidFill>
                  <a:srgbClr val="000000"/>
                </a:solidFill>
                <a:effectLst/>
                <a:latin typeface="Verdana" panose="020B0604030504040204" pitchFamily="34" charset="0"/>
              </a:rPr>
              <a:t> — Therefore, he is the mediator of a new covenant, so that those who are called might receive the promise of the eternal inheritance, because a death has taken place for redemption from the transgressions committed under the first covenant. </a:t>
            </a:r>
          </a:p>
          <a:p>
            <a:pPr>
              <a:buNone/>
            </a:pPr>
            <a:r>
              <a:rPr lang="en-US" dirty="0">
                <a:solidFill>
                  <a:srgbClr val="000000"/>
                </a:solidFill>
                <a:effectLst/>
                <a:latin typeface="Verdana" panose="020B0604030504040204" pitchFamily="34" charset="0"/>
                <a:hlinkClick r:id="rId14"/>
              </a:rPr>
              <a:t>Heb 12:24</a:t>
            </a:r>
            <a:r>
              <a:rPr lang="en-US" dirty="0">
                <a:solidFill>
                  <a:srgbClr val="000000"/>
                </a:solidFill>
                <a:effectLst/>
                <a:latin typeface="Verdana" panose="020B0604030504040204" pitchFamily="34" charset="0"/>
              </a:rPr>
              <a:t> — and to Jesus, the mediator of a new covenant, and to the sprinkled blood, which says better things than the blood of Abel. </a:t>
            </a:r>
          </a:p>
          <a:p>
            <a:pPr>
              <a:buNone/>
            </a:pPr>
            <a:r>
              <a:rPr lang="en-US" dirty="0">
                <a:solidFill>
                  <a:srgbClr val="000000"/>
                </a:solidFill>
                <a:effectLst/>
                <a:latin typeface="Verdana" panose="020B0604030504040204" pitchFamily="34" charset="0"/>
                <a:hlinkClick r:id="rId15"/>
              </a:rPr>
              <a:t>Mt 26:28</a:t>
            </a:r>
            <a:r>
              <a:rPr lang="en-US" dirty="0">
                <a:solidFill>
                  <a:srgbClr val="000000"/>
                </a:solidFill>
                <a:effectLst/>
                <a:latin typeface="Verdana" panose="020B0604030504040204" pitchFamily="34" charset="0"/>
              </a:rPr>
              <a:t> — For this is my blood of the covenant, which is poured out for many for the forgiveness of sins. </a:t>
            </a:r>
          </a:p>
          <a:p>
            <a:pPr>
              <a:buNone/>
            </a:pPr>
            <a:r>
              <a:rPr lang="en-US" dirty="0">
                <a:solidFill>
                  <a:srgbClr val="000000"/>
                </a:solidFill>
                <a:effectLst/>
                <a:latin typeface="Verdana" panose="020B0604030504040204" pitchFamily="34" charset="0"/>
                <a:hlinkClick r:id="rId16"/>
              </a:rPr>
              <a:t>Mk 14:24</a:t>
            </a:r>
            <a:r>
              <a:rPr lang="en-US" dirty="0">
                <a:solidFill>
                  <a:srgbClr val="000000"/>
                </a:solidFill>
                <a:effectLst/>
                <a:latin typeface="Verdana" panose="020B0604030504040204" pitchFamily="34" charset="0"/>
              </a:rPr>
              <a:t> — He said to them, "This is my blood of the covenant, which is poured out for many. </a:t>
            </a:r>
          </a:p>
          <a:p>
            <a:pPr>
              <a:buNone/>
            </a:pPr>
            <a:r>
              <a:rPr lang="en-US" dirty="0">
                <a:solidFill>
                  <a:srgbClr val="000000"/>
                </a:solidFill>
                <a:effectLst/>
                <a:latin typeface="Verdana" panose="020B0604030504040204" pitchFamily="34" charset="0"/>
                <a:hlinkClick r:id="rId17"/>
              </a:rPr>
              <a:t>Lk 22:20</a:t>
            </a:r>
            <a:r>
              <a:rPr lang="en-US" dirty="0">
                <a:solidFill>
                  <a:srgbClr val="000000"/>
                </a:solidFill>
                <a:effectLst/>
                <a:latin typeface="Verdana" panose="020B0604030504040204" pitchFamily="34" charset="0"/>
              </a:rPr>
              <a:t> — In the same way he also took the cup after supper and said, "This cup is the new covenant in my blood, which is poured out for you. </a:t>
            </a:r>
          </a:p>
          <a:p>
            <a:pPr>
              <a:buNone/>
            </a:pPr>
            <a:r>
              <a:rPr lang="en-US" dirty="0">
                <a:solidFill>
                  <a:srgbClr val="000000"/>
                </a:solidFill>
                <a:effectLst/>
                <a:latin typeface="Verdana" panose="020B0604030504040204" pitchFamily="34" charset="0"/>
                <a:hlinkClick r:id="rId18"/>
              </a:rPr>
              <a:t>1Co 11:25</a:t>
            </a:r>
            <a:r>
              <a:rPr lang="en-US" dirty="0">
                <a:solidFill>
                  <a:srgbClr val="000000"/>
                </a:solidFill>
                <a:effectLst/>
                <a:latin typeface="Verdana" panose="020B0604030504040204" pitchFamily="34" charset="0"/>
              </a:rPr>
              <a:t> — In the same way also he took the cup, after supper, and said, "This cup is the new covenant in my blood. Do this, as often as you drink it, in remembrance of me." </a:t>
            </a:r>
          </a:p>
          <a:p>
            <a:pPr>
              <a:buNone/>
            </a:pPr>
            <a:r>
              <a:rPr lang="en-US" dirty="0">
                <a:solidFill>
                  <a:srgbClr val="000000"/>
                </a:solidFill>
                <a:effectLst/>
                <a:latin typeface="Verdana" panose="020B0604030504040204" pitchFamily="34" charset="0"/>
                <a:hlinkClick r:id="rId19"/>
              </a:rPr>
              <a:t>2Co 3:6</a:t>
            </a:r>
            <a:r>
              <a:rPr lang="en-US" dirty="0">
                <a:solidFill>
                  <a:srgbClr val="000000"/>
                </a:solidFill>
                <a:effectLst/>
                <a:latin typeface="Verdana" panose="020B0604030504040204" pitchFamily="34" charset="0"/>
              </a:rPr>
              <a:t> — He has made us competent to be ministers of a new covenant, not of the letter, but of the Spirit. For the letter kills, but the Spirit gives life. </a:t>
            </a:r>
          </a:p>
          <a:p>
            <a:pPr>
              <a:buNone/>
            </a:pPr>
            <a:r>
              <a:rPr lang="en-US" b="1" dirty="0">
                <a:solidFill>
                  <a:srgbClr val="000000"/>
                </a:solidFill>
                <a:effectLst/>
                <a:latin typeface="Verdana" panose="020B0604030504040204" pitchFamily="34" charset="0"/>
              </a:rPr>
              <a:t>covenant</a:t>
            </a:r>
          </a:p>
          <a:p>
            <a:pPr>
              <a:buNone/>
            </a:pPr>
            <a:r>
              <a:rPr lang="en-US" dirty="0">
                <a:solidFill>
                  <a:srgbClr val="000000"/>
                </a:solidFill>
                <a:effectLst/>
                <a:latin typeface="Verdana" panose="020B0604030504040204" pitchFamily="34" charset="0"/>
                <a:hlinkClick r:id="rId20"/>
              </a:rPr>
              <a:t>Isa 55:3</a:t>
            </a:r>
            <a:r>
              <a:rPr lang="en-US" dirty="0">
                <a:solidFill>
                  <a:srgbClr val="000000"/>
                </a:solidFill>
                <a:effectLst/>
                <a:latin typeface="Verdana" panose="020B0604030504040204" pitchFamily="34" charset="0"/>
              </a:rPr>
              <a:t> — Pay attention and come to me; listen, so that you will live. I will make a permanent covenant with you on the basis of the faithful kindnesses of David. </a:t>
            </a:r>
          </a:p>
          <a:p>
            <a:pPr>
              <a:buNone/>
            </a:pPr>
            <a:r>
              <a:rPr lang="en-US" dirty="0">
                <a:solidFill>
                  <a:srgbClr val="000000"/>
                </a:solidFill>
                <a:effectLst/>
                <a:latin typeface="Verdana" panose="020B0604030504040204" pitchFamily="34" charset="0"/>
                <a:hlinkClick r:id="rId21"/>
              </a:rPr>
              <a:t>Jer 32:40</a:t>
            </a:r>
            <a:r>
              <a:rPr lang="en-US" dirty="0">
                <a:solidFill>
                  <a:srgbClr val="000000"/>
                </a:solidFill>
                <a:effectLst/>
                <a:latin typeface="Verdana" panose="020B0604030504040204" pitchFamily="34" charset="0"/>
              </a:rPr>
              <a:t> — "I will make a permanent covenant with them: I will never turn away from doing good to them, and I will put fear of me in their hearts so they will never again turn away from me. </a:t>
            </a:r>
          </a:p>
          <a:p>
            <a:pPr>
              <a:buNone/>
            </a:pPr>
            <a:r>
              <a:rPr lang="en-US" dirty="0">
                <a:solidFill>
                  <a:srgbClr val="000000"/>
                </a:solidFill>
                <a:effectLst/>
                <a:latin typeface="Verdana" panose="020B0604030504040204" pitchFamily="34" charset="0"/>
                <a:hlinkClick r:id="rId22"/>
              </a:rPr>
              <a:t>Jer 33:24-26</a:t>
            </a:r>
            <a:r>
              <a:rPr lang="en-US" dirty="0">
                <a:solidFill>
                  <a:srgbClr val="000000"/>
                </a:solidFill>
                <a:effectLst/>
                <a:latin typeface="Verdana" panose="020B0604030504040204" pitchFamily="34" charset="0"/>
              </a:rPr>
              <a:t> — "Have you not noticed what these people have said? They say, 'The LORD has rejected the two families he had chosen.' My people are treated with contempt and no longer regarded as a nation among them. </a:t>
            </a:r>
            <a:r>
              <a:rPr lang="en-US" b="1" baseline="30000" dirty="0">
                <a:solidFill>
                  <a:srgbClr val="0000FF"/>
                </a:solidFill>
                <a:effectLst/>
                <a:latin typeface="Verdana" panose="020B0604030504040204" pitchFamily="34" charset="0"/>
              </a:rPr>
              <a:t>25</a:t>
            </a:r>
            <a:r>
              <a:rPr lang="en-US" dirty="0">
                <a:solidFill>
                  <a:srgbClr val="000000"/>
                </a:solidFill>
                <a:effectLst/>
                <a:latin typeface="Verdana" panose="020B0604030504040204" pitchFamily="34" charset="0"/>
              </a:rPr>
              <a:t> This is what the LORD says: If I do not keep my covenant with the day and with the night, and if I fail to establish the fixed order of heaven and earth, </a:t>
            </a:r>
            <a:r>
              <a:rPr lang="en-US" b="1" baseline="30000" dirty="0">
                <a:solidFill>
                  <a:srgbClr val="0000FF"/>
                </a:solidFill>
                <a:effectLst/>
                <a:latin typeface="Verdana" panose="020B0604030504040204" pitchFamily="34" charset="0"/>
              </a:rPr>
              <a:t>26</a:t>
            </a:r>
            <a:r>
              <a:rPr lang="en-US" dirty="0">
                <a:solidFill>
                  <a:srgbClr val="000000"/>
                </a:solidFill>
                <a:effectLst/>
                <a:latin typeface="Verdana" panose="020B0604030504040204" pitchFamily="34" charset="0"/>
              </a:rPr>
              <a:t> then I might also reject the descendants of Jacob and of my servant David. That is, I would not take rulers from his descendants to rule over the descendants of Abraham, Isaac, and Jacob. But in fact, I will restore their fortunes and have compassion on them." </a:t>
            </a:r>
          </a:p>
          <a:p>
            <a:pPr>
              <a:buNone/>
            </a:pPr>
            <a:r>
              <a:rPr lang="en-US" dirty="0">
                <a:solidFill>
                  <a:srgbClr val="000000"/>
                </a:solidFill>
                <a:effectLst/>
                <a:latin typeface="Verdana" panose="020B0604030504040204" pitchFamily="34" charset="0"/>
                <a:hlinkClick r:id="rId23"/>
              </a:rPr>
              <a:t>Eze 16:60</a:t>
            </a:r>
            <a:r>
              <a:rPr lang="en-US" dirty="0">
                <a:solidFill>
                  <a:srgbClr val="000000"/>
                </a:solidFill>
                <a:effectLst/>
                <a:latin typeface="Verdana" panose="020B0604030504040204" pitchFamily="34" charset="0"/>
              </a:rPr>
              <a:t> — But I will remember the covenant I made with you in the days of your youth, and I will establish a permanent covenant with you. </a:t>
            </a:r>
          </a:p>
          <a:p>
            <a:pPr>
              <a:buNone/>
            </a:pPr>
            <a:r>
              <a:rPr lang="en-US" dirty="0">
                <a:solidFill>
                  <a:srgbClr val="000000"/>
                </a:solidFill>
                <a:effectLst/>
                <a:latin typeface="Verdana" panose="020B0604030504040204" pitchFamily="34" charset="0"/>
                <a:hlinkClick r:id="rId24"/>
              </a:rPr>
              <a:t>Eze 16:61</a:t>
            </a:r>
            <a:r>
              <a:rPr lang="en-US" dirty="0">
                <a:solidFill>
                  <a:srgbClr val="000000"/>
                </a:solidFill>
                <a:effectLst/>
                <a:latin typeface="Verdana" panose="020B0604030504040204" pitchFamily="34" charset="0"/>
              </a:rPr>
              <a:t> — Then you will remember your ways and be ashamed when you receive your older and younger sisters. I will give them to you as daughters, but not because of your covenant. </a:t>
            </a:r>
          </a:p>
          <a:p>
            <a:pPr>
              <a:buNone/>
            </a:pPr>
            <a:r>
              <a:rPr lang="en-US" dirty="0">
                <a:solidFill>
                  <a:srgbClr val="000000"/>
                </a:solidFill>
                <a:effectLst/>
                <a:latin typeface="Verdana" panose="020B0604030504040204" pitchFamily="34" charset="0"/>
                <a:hlinkClick r:id="rId25"/>
              </a:rPr>
              <a:t>Eze 37:26</a:t>
            </a:r>
            <a:r>
              <a:rPr lang="en-US" dirty="0">
                <a:solidFill>
                  <a:srgbClr val="000000"/>
                </a:solidFill>
                <a:effectLst/>
                <a:latin typeface="Verdana" panose="020B0604030504040204" pitchFamily="34" charset="0"/>
              </a:rPr>
              <a:t> — I will make a covenant of peace with them; it will be a permanent covenant with them. I will establish and multiply them and will set my sanctuary among them forever.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27</a:t>
            </a:fld>
            <a:endParaRPr lang="en-US"/>
          </a:p>
        </p:txBody>
      </p:sp>
    </p:spTree>
    <p:extLst>
      <p:ext uri="{BB962C8B-B14F-4D97-AF65-F5344CB8AC3E}">
        <p14:creationId xmlns:p14="http://schemas.microsoft.com/office/powerpoint/2010/main" val="494249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Jer 31:31</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the days</a:t>
            </a:r>
          </a:p>
          <a:p>
            <a:pPr>
              <a:buNone/>
            </a:pPr>
            <a:r>
              <a:rPr lang="en-US" dirty="0">
                <a:solidFill>
                  <a:srgbClr val="000000"/>
                </a:solidFill>
                <a:effectLst/>
                <a:latin typeface="Verdana" panose="020B0604030504040204" pitchFamily="34" charset="0"/>
                <a:hlinkClick r:id="rId3"/>
              </a:rPr>
              <a:t>Jer 31:27</a:t>
            </a:r>
            <a:r>
              <a:rPr lang="en-US" dirty="0">
                <a:solidFill>
                  <a:srgbClr val="000000"/>
                </a:solidFill>
                <a:effectLst/>
                <a:latin typeface="Verdana" panose="020B0604030504040204" pitchFamily="34" charset="0"/>
              </a:rPr>
              <a:t> — "Look, the days are coming" ​— ​this is the LORD's declaration ​— ​"when I will sow the house of Israel and the house of Judah with the seed of people and the seed of animals. </a:t>
            </a:r>
          </a:p>
          <a:p>
            <a:pPr>
              <a:buNone/>
            </a:pPr>
            <a:r>
              <a:rPr lang="en-US" dirty="0">
                <a:solidFill>
                  <a:srgbClr val="000000"/>
                </a:solidFill>
                <a:effectLst/>
                <a:latin typeface="Verdana" panose="020B0604030504040204" pitchFamily="34" charset="0"/>
                <a:hlinkClick r:id="rId4"/>
              </a:rPr>
              <a:t>Jer 23:5</a:t>
            </a:r>
            <a:r>
              <a:rPr lang="en-US" dirty="0">
                <a:solidFill>
                  <a:srgbClr val="000000"/>
                </a:solidFill>
                <a:effectLst/>
                <a:latin typeface="Verdana" panose="020B0604030504040204" pitchFamily="34" charset="0"/>
              </a:rPr>
              <a:t> — "Look, the days are coming" ​— ​this is the LORD's declaration — "when I will raise up a Righteous Branch for David. He will reign wisely as king and administer justice and righteousness in the land. </a:t>
            </a:r>
          </a:p>
          <a:p>
            <a:pPr>
              <a:buNone/>
            </a:pPr>
            <a:r>
              <a:rPr lang="en-US" dirty="0">
                <a:solidFill>
                  <a:srgbClr val="000000"/>
                </a:solidFill>
                <a:effectLst/>
                <a:latin typeface="Verdana" panose="020B0604030504040204" pitchFamily="34" charset="0"/>
                <a:hlinkClick r:id="rId5"/>
              </a:rPr>
              <a:t>Jer 30:3</a:t>
            </a:r>
            <a:r>
              <a:rPr lang="en-US" dirty="0">
                <a:solidFill>
                  <a:srgbClr val="000000"/>
                </a:solidFill>
                <a:effectLst/>
                <a:latin typeface="Verdana" panose="020B0604030504040204" pitchFamily="34" charset="0"/>
              </a:rPr>
              <a:t> — for look, the days are coming" ​— ​this is the LORD's declaration ​— ​"when I will restore the fortunes of my people Israel and Judah," says the LORD. "I will restore them to the land I gave to their ancestors and they will possess it." </a:t>
            </a:r>
          </a:p>
          <a:p>
            <a:pPr>
              <a:buNone/>
            </a:pPr>
            <a:r>
              <a:rPr lang="en-US" dirty="0">
                <a:solidFill>
                  <a:srgbClr val="000000"/>
                </a:solidFill>
                <a:effectLst/>
                <a:latin typeface="Verdana" panose="020B0604030504040204" pitchFamily="34" charset="0"/>
                <a:hlinkClick r:id="rId6"/>
              </a:rPr>
              <a:t>Jer 33:14-16</a:t>
            </a:r>
            <a:r>
              <a:rPr lang="en-US" dirty="0">
                <a:solidFill>
                  <a:srgbClr val="000000"/>
                </a:solidFill>
                <a:effectLst/>
                <a:latin typeface="Verdana" panose="020B0604030504040204" pitchFamily="34" charset="0"/>
              </a:rPr>
              <a:t> — "Look, the days are coming" — this is the LORD's declaration — "when I will fulfill the good promise that I have spoken concerning the house of Israel and the house of Judah. </a:t>
            </a:r>
            <a:r>
              <a:rPr lang="en-US" b="1" baseline="30000" dirty="0">
                <a:solidFill>
                  <a:srgbClr val="0000FF"/>
                </a:solidFill>
                <a:effectLst/>
                <a:latin typeface="Verdana" panose="020B0604030504040204" pitchFamily="34" charset="0"/>
              </a:rPr>
              <a:t>15</a:t>
            </a:r>
            <a:r>
              <a:rPr lang="en-US" dirty="0">
                <a:solidFill>
                  <a:srgbClr val="000000"/>
                </a:solidFill>
                <a:effectLst/>
                <a:latin typeface="Verdana" panose="020B0604030504040204" pitchFamily="34" charset="0"/>
              </a:rPr>
              <a:t> In those days and at that time I will cause a Righteous Branch to sprout up for David, and he will administer justice and righteousness in the land. </a:t>
            </a:r>
            <a:r>
              <a:rPr lang="en-US" b="1" baseline="30000" dirty="0">
                <a:solidFill>
                  <a:srgbClr val="0000FF"/>
                </a:solidFill>
                <a:effectLst/>
                <a:latin typeface="Verdana" panose="020B0604030504040204" pitchFamily="34" charset="0"/>
              </a:rPr>
              <a:t>16</a:t>
            </a:r>
            <a:r>
              <a:rPr lang="en-US" dirty="0">
                <a:solidFill>
                  <a:srgbClr val="000000"/>
                </a:solidFill>
                <a:effectLst/>
                <a:latin typeface="Verdana" panose="020B0604030504040204" pitchFamily="34" charset="0"/>
              </a:rPr>
              <a:t> In those days Judah will be saved, and Jerusalem will dwell securely, and this is what she will be named: The LORD Is Our Righteousness. </a:t>
            </a:r>
          </a:p>
          <a:p>
            <a:pPr>
              <a:buNone/>
            </a:pPr>
            <a:r>
              <a:rPr lang="en-US" dirty="0">
                <a:solidFill>
                  <a:srgbClr val="000000"/>
                </a:solidFill>
                <a:effectLst/>
                <a:latin typeface="Verdana" panose="020B0604030504040204" pitchFamily="34" charset="0"/>
                <a:hlinkClick r:id="rId7"/>
              </a:rPr>
              <a:t>Am 9:13</a:t>
            </a:r>
            <a:r>
              <a:rPr lang="en-US" dirty="0">
                <a:solidFill>
                  <a:srgbClr val="000000"/>
                </a:solidFill>
                <a:effectLst/>
                <a:latin typeface="Verdana" panose="020B0604030504040204" pitchFamily="34" charset="0"/>
              </a:rPr>
              <a:t> — Look, the days are coming — this is the LORD's declaration — when the plowman will overtake the reaper and the one who treads grapes, the </a:t>
            </a:r>
            <a:r>
              <a:rPr lang="en-US" dirty="0" err="1">
                <a:solidFill>
                  <a:srgbClr val="000000"/>
                </a:solidFill>
                <a:effectLst/>
                <a:latin typeface="Verdana" panose="020B0604030504040204" pitchFamily="34" charset="0"/>
              </a:rPr>
              <a:t>sower</a:t>
            </a:r>
            <a:r>
              <a:rPr lang="en-US" dirty="0">
                <a:solidFill>
                  <a:srgbClr val="000000"/>
                </a:solidFill>
                <a:effectLst/>
                <a:latin typeface="Verdana" panose="020B0604030504040204" pitchFamily="34" charset="0"/>
              </a:rPr>
              <a:t> of seed. The mountains will drip with sweet wine, and all the hills will flow with it. </a:t>
            </a:r>
          </a:p>
          <a:p>
            <a:pPr>
              <a:buNone/>
            </a:pPr>
            <a:r>
              <a:rPr lang="en-US" b="1" dirty="0">
                <a:solidFill>
                  <a:srgbClr val="000000"/>
                </a:solidFill>
                <a:effectLst/>
                <a:latin typeface="Verdana" panose="020B0604030504040204" pitchFamily="34" charset="0"/>
              </a:rPr>
              <a:t>I</a:t>
            </a:r>
          </a:p>
          <a:p>
            <a:pPr>
              <a:buNone/>
            </a:pPr>
            <a:r>
              <a:rPr lang="en-US" dirty="0">
                <a:solidFill>
                  <a:srgbClr val="000000"/>
                </a:solidFill>
                <a:effectLst/>
                <a:latin typeface="Verdana" panose="020B0604030504040204" pitchFamily="34" charset="0"/>
                <a:hlinkClick r:id="rId8"/>
              </a:rPr>
              <a:t>Jer 32:40</a:t>
            </a:r>
            <a:r>
              <a:rPr lang="en-US" dirty="0">
                <a:solidFill>
                  <a:srgbClr val="000000"/>
                </a:solidFill>
                <a:effectLst/>
                <a:latin typeface="Verdana" panose="020B0604030504040204" pitchFamily="34" charset="0"/>
              </a:rPr>
              <a:t> — "I will make a permanent covenant with them: I will never turn away from doing good to them, and I will put fear of me in their hearts so they will never again turn away from me. </a:t>
            </a:r>
          </a:p>
          <a:p>
            <a:pPr>
              <a:buNone/>
            </a:pPr>
            <a:r>
              <a:rPr lang="en-US" dirty="0">
                <a:solidFill>
                  <a:srgbClr val="000000"/>
                </a:solidFill>
                <a:effectLst/>
                <a:latin typeface="Verdana" panose="020B0604030504040204" pitchFamily="34" charset="0"/>
                <a:hlinkClick r:id="rId9"/>
              </a:rPr>
              <a:t>Eze 37:26</a:t>
            </a:r>
            <a:r>
              <a:rPr lang="en-US" dirty="0">
                <a:solidFill>
                  <a:srgbClr val="000000"/>
                </a:solidFill>
                <a:effectLst/>
                <a:latin typeface="Verdana" panose="020B0604030504040204" pitchFamily="34" charset="0"/>
              </a:rPr>
              <a:t> — I will make a covenant of peace with them; it will be a permanent covenant with them. I will establish and multiply them and will set my sanctuary among them forever. </a:t>
            </a:r>
          </a:p>
          <a:p>
            <a:pPr>
              <a:buNone/>
            </a:pPr>
            <a:r>
              <a:rPr lang="en-US" dirty="0">
                <a:solidFill>
                  <a:srgbClr val="000000"/>
                </a:solidFill>
                <a:effectLst/>
                <a:latin typeface="Verdana" panose="020B0604030504040204" pitchFamily="34" charset="0"/>
                <a:hlinkClick r:id="rId10"/>
              </a:rPr>
              <a:t>Mt 26:28</a:t>
            </a:r>
            <a:r>
              <a:rPr lang="en-US" dirty="0">
                <a:solidFill>
                  <a:srgbClr val="000000"/>
                </a:solidFill>
                <a:effectLst/>
                <a:latin typeface="Verdana" panose="020B0604030504040204" pitchFamily="34" charset="0"/>
              </a:rPr>
              <a:t> — For this is my blood of the covenant, which is poured out for many for the forgiveness of sins. </a:t>
            </a:r>
          </a:p>
          <a:p>
            <a:pPr>
              <a:buNone/>
            </a:pPr>
            <a:r>
              <a:rPr lang="en-US" dirty="0">
                <a:solidFill>
                  <a:srgbClr val="000000"/>
                </a:solidFill>
                <a:effectLst/>
                <a:latin typeface="Verdana" panose="020B0604030504040204" pitchFamily="34" charset="0"/>
                <a:hlinkClick r:id="rId11"/>
              </a:rPr>
              <a:t>Mk 14:24</a:t>
            </a:r>
            <a:r>
              <a:rPr lang="en-US" dirty="0">
                <a:solidFill>
                  <a:srgbClr val="000000"/>
                </a:solidFill>
                <a:effectLst/>
                <a:latin typeface="Verdana" panose="020B0604030504040204" pitchFamily="34" charset="0"/>
              </a:rPr>
              <a:t> — He said to them, "This is my blood of the covenant, which is poured out for many. </a:t>
            </a:r>
          </a:p>
          <a:p>
            <a:pPr>
              <a:buNone/>
            </a:pPr>
            <a:r>
              <a:rPr lang="en-US" dirty="0">
                <a:solidFill>
                  <a:srgbClr val="000000"/>
                </a:solidFill>
                <a:effectLst/>
                <a:latin typeface="Verdana" panose="020B0604030504040204" pitchFamily="34" charset="0"/>
                <a:hlinkClick r:id="rId12"/>
              </a:rPr>
              <a:t>Lk 22:20</a:t>
            </a:r>
            <a:r>
              <a:rPr lang="en-US" dirty="0">
                <a:solidFill>
                  <a:srgbClr val="000000"/>
                </a:solidFill>
                <a:effectLst/>
                <a:latin typeface="Verdana" panose="020B0604030504040204" pitchFamily="34" charset="0"/>
              </a:rPr>
              <a:t> — In the same way he also took the cup after supper and said, "This cup is the new covenant in my blood, which is poured out for you. </a:t>
            </a:r>
          </a:p>
          <a:p>
            <a:pPr>
              <a:buNone/>
            </a:pPr>
            <a:r>
              <a:rPr lang="en-US" dirty="0">
                <a:solidFill>
                  <a:srgbClr val="000000"/>
                </a:solidFill>
                <a:effectLst/>
                <a:latin typeface="Verdana" panose="020B0604030504040204" pitchFamily="34" charset="0"/>
                <a:hlinkClick r:id="rId13"/>
              </a:rPr>
              <a:t>1Co 11:25</a:t>
            </a:r>
            <a:r>
              <a:rPr lang="en-US" dirty="0">
                <a:solidFill>
                  <a:srgbClr val="000000"/>
                </a:solidFill>
                <a:effectLst/>
                <a:latin typeface="Verdana" panose="020B0604030504040204" pitchFamily="34" charset="0"/>
              </a:rPr>
              <a:t> — In the same way also he took the cup, after supper, and said, "This cup is the new covenant in my blood. Do this, as often as you drink it, in remembrance of me." </a:t>
            </a:r>
          </a:p>
          <a:p>
            <a:pPr>
              <a:buNone/>
            </a:pPr>
            <a:r>
              <a:rPr lang="en-US" dirty="0">
                <a:solidFill>
                  <a:srgbClr val="000000"/>
                </a:solidFill>
                <a:effectLst/>
                <a:latin typeface="Verdana" panose="020B0604030504040204" pitchFamily="34" charset="0"/>
                <a:hlinkClick r:id="rId14"/>
              </a:rPr>
              <a:t>2Co 3:6</a:t>
            </a:r>
            <a:r>
              <a:rPr lang="en-US" dirty="0">
                <a:solidFill>
                  <a:srgbClr val="000000"/>
                </a:solidFill>
                <a:effectLst/>
                <a:latin typeface="Verdana" panose="020B0604030504040204" pitchFamily="34" charset="0"/>
              </a:rPr>
              <a:t> — He has made us competent to be ministers of a new covenant, not of the letter, but of the Spirit. For the letter kills, but the Spirit gives life. </a:t>
            </a:r>
          </a:p>
          <a:p>
            <a:pPr>
              <a:buNone/>
            </a:pPr>
            <a:r>
              <a:rPr lang="en-US" dirty="0">
                <a:solidFill>
                  <a:srgbClr val="000000"/>
                </a:solidFill>
                <a:effectLst/>
                <a:latin typeface="Verdana" panose="020B0604030504040204" pitchFamily="34" charset="0"/>
                <a:hlinkClick r:id="rId15"/>
              </a:rPr>
              <a:t>Heb 8:6-13</a:t>
            </a:r>
            <a:r>
              <a:rPr lang="en-US" dirty="0">
                <a:solidFill>
                  <a:srgbClr val="000000"/>
                </a:solidFill>
                <a:effectLst/>
                <a:latin typeface="Verdana" panose="020B0604030504040204" pitchFamily="34" charset="0"/>
              </a:rPr>
              <a:t> — But Jesus has now obtained a superior ministry, and to that degree he is the mediator of a better covenant, which has been established on better promises. </a:t>
            </a:r>
            <a:r>
              <a:rPr lang="en-US" b="1" baseline="30000" dirty="0">
                <a:solidFill>
                  <a:srgbClr val="0000FF"/>
                </a:solidFill>
                <a:effectLst/>
                <a:latin typeface="Verdana" panose="020B0604030504040204" pitchFamily="34" charset="0"/>
              </a:rPr>
              <a:t>7</a:t>
            </a:r>
            <a:r>
              <a:rPr lang="en-US" dirty="0">
                <a:solidFill>
                  <a:srgbClr val="000000"/>
                </a:solidFill>
                <a:effectLst/>
                <a:latin typeface="Verdana" panose="020B0604030504040204" pitchFamily="34" charset="0"/>
              </a:rPr>
              <a:t> For if that first covenant had been faultless, there would have been no occasion for a second one. </a:t>
            </a:r>
            <a:r>
              <a:rPr lang="en-US" b="1" baseline="30000" dirty="0">
                <a:solidFill>
                  <a:srgbClr val="0000FF"/>
                </a:solidFill>
                <a:effectLst/>
                <a:latin typeface="Verdana" panose="020B0604030504040204" pitchFamily="34" charset="0"/>
              </a:rPr>
              <a:t>8</a:t>
            </a:r>
            <a:r>
              <a:rPr lang="en-US" dirty="0">
                <a:solidFill>
                  <a:srgbClr val="000000"/>
                </a:solidFill>
                <a:effectLst/>
                <a:latin typeface="Verdana" panose="020B0604030504040204" pitchFamily="34" charset="0"/>
              </a:rPr>
              <a:t> But finding fault with his people, he says: See, the days are coming, says the Lord, when I will make a new covenant with the house of Israel and with the house of Judah — </a:t>
            </a:r>
            <a:r>
              <a:rPr lang="en-US" b="1" baseline="30000" dirty="0">
                <a:solidFill>
                  <a:srgbClr val="0000FF"/>
                </a:solidFill>
                <a:effectLst/>
                <a:latin typeface="Verdana" panose="020B0604030504040204" pitchFamily="34" charset="0"/>
              </a:rPr>
              <a:t>9</a:t>
            </a:r>
            <a:r>
              <a:rPr lang="en-US" dirty="0">
                <a:solidFill>
                  <a:srgbClr val="000000"/>
                </a:solidFill>
                <a:effectLst/>
                <a:latin typeface="Verdana" panose="020B0604030504040204" pitchFamily="34" charset="0"/>
              </a:rPr>
              <a:t> not like the covenant that I made with their ancestors on the day I took them by the hand to lead them out of the land of Egypt. I showed no concern for them, says the Lord, because they did not continue in my covenant.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For this is the covenant that I will make with the house of Israel after those days, says the Lord: I will put my laws into their minds and write them on their hearts. I will be their God, and they will be my people.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And each person will not teach his fellow citizen, and each his brother or sister, saying, "Know the Lord," because they will all know me, from the least to the greatest of them.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For I will forgive their wrongdoing, and I will never again remember their sins. </a:t>
            </a:r>
            <a:r>
              <a:rPr lang="en-US" b="1" baseline="30000" dirty="0">
                <a:solidFill>
                  <a:srgbClr val="0000FF"/>
                </a:solidFill>
                <a:effectLst/>
                <a:latin typeface="Verdana" panose="020B0604030504040204" pitchFamily="34" charset="0"/>
              </a:rPr>
              <a:t>13</a:t>
            </a:r>
            <a:r>
              <a:rPr lang="en-US" dirty="0">
                <a:solidFill>
                  <a:srgbClr val="000000"/>
                </a:solidFill>
                <a:effectLst/>
                <a:latin typeface="Verdana" panose="020B0604030504040204" pitchFamily="34" charset="0"/>
              </a:rPr>
              <a:t> By saying a new covenant, he has declared that the first is obsolete. And what is obsolete and growing old is about to pass away. </a:t>
            </a:r>
          </a:p>
          <a:p>
            <a:pPr>
              <a:buNone/>
            </a:pPr>
            <a:r>
              <a:rPr lang="en-US" dirty="0">
                <a:solidFill>
                  <a:srgbClr val="000000"/>
                </a:solidFill>
                <a:effectLst/>
                <a:latin typeface="Verdana" panose="020B0604030504040204" pitchFamily="34" charset="0"/>
                <a:hlinkClick r:id="rId16"/>
              </a:rPr>
              <a:t>Heb 9:15</a:t>
            </a:r>
            <a:r>
              <a:rPr lang="en-US" dirty="0">
                <a:solidFill>
                  <a:srgbClr val="000000"/>
                </a:solidFill>
                <a:effectLst/>
                <a:latin typeface="Verdana" panose="020B0604030504040204" pitchFamily="34" charset="0"/>
              </a:rPr>
              <a:t> — Therefore, he is the mediator of a new covenant, so that those who are called might receive the promise of the eternal inheritance, because a death has taken place for redemption from the transgressions committed under the first covenant. </a:t>
            </a:r>
          </a:p>
          <a:p>
            <a:pPr>
              <a:buNone/>
            </a:pPr>
            <a:r>
              <a:rPr lang="en-US" dirty="0">
                <a:solidFill>
                  <a:srgbClr val="000000"/>
                </a:solidFill>
                <a:effectLst/>
                <a:latin typeface="Verdana" panose="020B0604030504040204" pitchFamily="34" charset="0"/>
                <a:hlinkClick r:id="rId17"/>
              </a:rPr>
              <a:t>Heb 10:16</a:t>
            </a:r>
            <a:r>
              <a:rPr lang="en-US" dirty="0">
                <a:solidFill>
                  <a:srgbClr val="000000"/>
                </a:solidFill>
                <a:effectLst/>
                <a:latin typeface="Verdana" panose="020B0604030504040204" pitchFamily="34" charset="0"/>
              </a:rPr>
              <a:t> — This is the covenant I will make with them after those days, the Lord says, I will put my laws on their hearts and write them on their minds, </a:t>
            </a:r>
          </a:p>
          <a:p>
            <a:pPr>
              <a:buNone/>
            </a:pPr>
            <a:r>
              <a:rPr lang="en-US" dirty="0">
                <a:solidFill>
                  <a:srgbClr val="000000"/>
                </a:solidFill>
                <a:effectLst/>
                <a:latin typeface="Verdana" panose="020B0604030504040204" pitchFamily="34" charset="0"/>
                <a:hlinkClick r:id="rId18"/>
              </a:rPr>
              <a:t>Heb 10:17</a:t>
            </a:r>
            <a:r>
              <a:rPr lang="en-US" dirty="0">
                <a:solidFill>
                  <a:srgbClr val="000000"/>
                </a:solidFill>
                <a:effectLst/>
                <a:latin typeface="Verdana" panose="020B0604030504040204" pitchFamily="34" charset="0"/>
              </a:rPr>
              <a:t> — and I will never again remember their sins and their lawless acts. </a:t>
            </a:r>
          </a:p>
          <a:p>
            <a:pPr>
              <a:buNone/>
            </a:pPr>
            <a:r>
              <a:rPr lang="en-US" dirty="0">
                <a:solidFill>
                  <a:srgbClr val="000000"/>
                </a:solidFill>
                <a:effectLst/>
                <a:latin typeface="Verdana" panose="020B0604030504040204" pitchFamily="34" charset="0"/>
                <a:hlinkClick r:id="rId19"/>
              </a:rPr>
              <a:t>Heb 12:24</a:t>
            </a:r>
            <a:r>
              <a:rPr lang="en-US" dirty="0">
                <a:solidFill>
                  <a:srgbClr val="000000"/>
                </a:solidFill>
                <a:effectLst/>
                <a:latin typeface="Verdana" panose="020B0604030504040204" pitchFamily="34" charset="0"/>
              </a:rPr>
              <a:t> — and to Jesus, the mediator of a new covenant, and to the sprinkled blood, which says better things than the blood of Abel. </a:t>
            </a:r>
          </a:p>
          <a:p>
            <a:pPr>
              <a:buNone/>
            </a:pPr>
            <a:r>
              <a:rPr lang="en-US" dirty="0">
                <a:solidFill>
                  <a:srgbClr val="000000"/>
                </a:solidFill>
                <a:effectLst/>
                <a:latin typeface="Verdana" panose="020B0604030504040204" pitchFamily="34" charset="0"/>
                <a:hlinkClick r:id="rId20"/>
              </a:rPr>
              <a:t>Heb 13:20</a:t>
            </a:r>
            <a:r>
              <a:rPr lang="en-US" dirty="0">
                <a:solidFill>
                  <a:srgbClr val="000000"/>
                </a:solidFill>
                <a:effectLst/>
                <a:latin typeface="Verdana" panose="020B0604030504040204" pitchFamily="34" charset="0"/>
              </a:rPr>
              <a:t> — Now may the God of peace, who brought up from the dead our Lord Jesus ​— ​the great Shepherd of the sheep ​— ​through the blood of the everlasting covenant, </a:t>
            </a:r>
          </a:p>
          <a:p>
            <a:pPr>
              <a:buNone/>
            </a:pPr>
            <a:r>
              <a:rPr lang="en-US" b="1" dirty="0">
                <a:solidFill>
                  <a:srgbClr val="000000"/>
                </a:solidFill>
                <a:effectLst/>
                <a:latin typeface="Verdana" panose="020B0604030504040204" pitchFamily="34" charset="0"/>
              </a:rPr>
              <a:t>with</a:t>
            </a:r>
          </a:p>
          <a:p>
            <a:pPr>
              <a:buNone/>
            </a:pPr>
            <a:r>
              <a:rPr lang="en-US" dirty="0">
                <a:solidFill>
                  <a:srgbClr val="000000"/>
                </a:solidFill>
                <a:effectLst/>
                <a:latin typeface="Verdana" panose="020B0604030504040204" pitchFamily="34" charset="0"/>
                <a:hlinkClick r:id="rId21"/>
              </a:rPr>
              <a:t>Jer 50:4</a:t>
            </a:r>
            <a:r>
              <a:rPr lang="en-US" dirty="0">
                <a:solidFill>
                  <a:srgbClr val="000000"/>
                </a:solidFill>
                <a:effectLst/>
                <a:latin typeface="Verdana" panose="020B0604030504040204" pitchFamily="34" charset="0"/>
              </a:rPr>
              <a:t> — In those days and at that time — this is the LORD's declaration — the Israelites and Judeans will come together, weeping as they come, and will seek the LORD their God. </a:t>
            </a:r>
          </a:p>
          <a:p>
            <a:pPr>
              <a:buNone/>
            </a:pPr>
            <a:r>
              <a:rPr lang="en-US" dirty="0">
                <a:solidFill>
                  <a:srgbClr val="000000"/>
                </a:solidFill>
                <a:effectLst/>
                <a:latin typeface="Verdana" panose="020B0604030504040204" pitchFamily="34" charset="0"/>
                <a:hlinkClick r:id="rId22"/>
              </a:rPr>
              <a:t>Jer 50:5</a:t>
            </a:r>
            <a:r>
              <a:rPr lang="en-US" dirty="0">
                <a:solidFill>
                  <a:srgbClr val="000000"/>
                </a:solidFill>
                <a:effectLst/>
                <a:latin typeface="Verdana" panose="020B0604030504040204" pitchFamily="34" charset="0"/>
              </a:rPr>
              <a:t> — They will ask about Zion, turning their faces to this road. They will come and join themselves to the LORD in a permanent covenant that will never be forgotten. </a:t>
            </a:r>
          </a:p>
          <a:p>
            <a:pPr>
              <a:buNone/>
            </a:pPr>
            <a:r>
              <a:rPr lang="en-US" dirty="0">
                <a:solidFill>
                  <a:srgbClr val="000000"/>
                </a:solidFill>
                <a:effectLst/>
                <a:latin typeface="Verdana" panose="020B0604030504040204" pitchFamily="34" charset="0"/>
                <a:hlinkClick r:id="rId23"/>
              </a:rPr>
              <a:t>Gal 6:16</a:t>
            </a:r>
            <a:r>
              <a:rPr lang="en-US" dirty="0">
                <a:solidFill>
                  <a:srgbClr val="000000"/>
                </a:solidFill>
                <a:effectLst/>
                <a:latin typeface="Verdana" panose="020B0604030504040204" pitchFamily="34" charset="0"/>
              </a:rPr>
              <a:t> — May peace come to all those who follow this standard, and mercy even to the Israel of God! </a:t>
            </a:r>
          </a:p>
          <a:p>
            <a:pPr>
              <a:buNone/>
            </a:pPr>
            <a:r>
              <a:rPr lang="en-US" dirty="0" err="1">
                <a:solidFill>
                  <a:srgbClr val="000000"/>
                </a:solidFill>
                <a:effectLst/>
                <a:latin typeface="Verdana" panose="020B0604030504040204" pitchFamily="34" charset="0"/>
                <a:hlinkClick r:id="rId24"/>
              </a:rPr>
              <a:t>Php</a:t>
            </a:r>
            <a:r>
              <a:rPr lang="en-US" dirty="0">
                <a:solidFill>
                  <a:srgbClr val="000000"/>
                </a:solidFill>
                <a:effectLst/>
                <a:latin typeface="Verdana" panose="020B0604030504040204" pitchFamily="34" charset="0"/>
                <a:hlinkClick r:id="rId24"/>
              </a:rPr>
              <a:t> 3:3</a:t>
            </a:r>
            <a:r>
              <a:rPr lang="en-US" dirty="0">
                <a:solidFill>
                  <a:srgbClr val="000000"/>
                </a:solidFill>
                <a:effectLst/>
                <a:latin typeface="Verdana" panose="020B0604030504040204" pitchFamily="34" charset="0"/>
              </a:rPr>
              <a:t> — For we are the circumcision, the ones who worship by the Spirit of God, boast in Christ Jesus, and do not put confidence in the flesh —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28</a:t>
            </a:fld>
            <a:endParaRPr lang="en-US"/>
          </a:p>
        </p:txBody>
      </p:sp>
    </p:spTree>
    <p:extLst>
      <p:ext uri="{BB962C8B-B14F-4D97-AF65-F5344CB8AC3E}">
        <p14:creationId xmlns:p14="http://schemas.microsoft.com/office/powerpoint/2010/main" val="683311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Heb 8:9</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the covenant</a:t>
            </a:r>
          </a:p>
          <a:p>
            <a:pPr>
              <a:buNone/>
            </a:pPr>
            <a:r>
              <a:rPr lang="en-US" dirty="0">
                <a:solidFill>
                  <a:srgbClr val="000000"/>
                </a:solidFill>
                <a:effectLst/>
                <a:latin typeface="Verdana" panose="020B0604030504040204" pitchFamily="34" charset="0"/>
                <a:hlinkClick r:id="rId3"/>
              </a:rPr>
              <a:t>Heb 9:18-20</a:t>
            </a:r>
            <a:r>
              <a:rPr lang="en-US" dirty="0">
                <a:solidFill>
                  <a:srgbClr val="000000"/>
                </a:solidFill>
                <a:effectLst/>
                <a:latin typeface="Verdana" panose="020B0604030504040204" pitchFamily="34" charset="0"/>
              </a:rPr>
              <a:t> — That is why even the first covenant was inaugurated with blood. </a:t>
            </a:r>
            <a:r>
              <a:rPr lang="en-US" b="1" baseline="30000" dirty="0">
                <a:solidFill>
                  <a:srgbClr val="0000FF"/>
                </a:solidFill>
                <a:effectLst/>
                <a:latin typeface="Verdana" panose="020B0604030504040204" pitchFamily="34" charset="0"/>
              </a:rPr>
              <a:t>19</a:t>
            </a:r>
            <a:r>
              <a:rPr lang="en-US" dirty="0">
                <a:solidFill>
                  <a:srgbClr val="000000"/>
                </a:solidFill>
                <a:effectLst/>
                <a:latin typeface="Verdana" panose="020B0604030504040204" pitchFamily="34" charset="0"/>
              </a:rPr>
              <a:t> For when every command had been proclaimed by Moses to all the people according to the law, he took the blood of calves and goats, along with water, scarlet wool, and hyssop, and sprinkled the scroll itself and all the people, </a:t>
            </a:r>
            <a:r>
              <a:rPr lang="en-US" b="1" baseline="30000" dirty="0">
                <a:solidFill>
                  <a:srgbClr val="0000FF"/>
                </a:solidFill>
                <a:effectLst/>
                <a:latin typeface="Verdana" panose="020B0604030504040204" pitchFamily="34" charset="0"/>
              </a:rPr>
              <a:t>20</a:t>
            </a:r>
            <a:r>
              <a:rPr lang="en-US" dirty="0">
                <a:solidFill>
                  <a:srgbClr val="000000"/>
                </a:solidFill>
                <a:effectLst/>
                <a:latin typeface="Verdana" panose="020B0604030504040204" pitchFamily="34" charset="0"/>
              </a:rPr>
              <a:t> saying, This is the blood of the covenant that God has ordained for you. </a:t>
            </a:r>
          </a:p>
          <a:p>
            <a:pPr>
              <a:buNone/>
            </a:pPr>
            <a:r>
              <a:rPr lang="en-US" dirty="0">
                <a:solidFill>
                  <a:srgbClr val="000000"/>
                </a:solidFill>
                <a:effectLst/>
                <a:latin typeface="Verdana" panose="020B0604030504040204" pitchFamily="34" charset="0"/>
                <a:hlinkClick r:id="rId4"/>
              </a:rPr>
              <a:t>Ex 24:3-11</a:t>
            </a:r>
            <a:r>
              <a:rPr lang="en-US" dirty="0">
                <a:solidFill>
                  <a:srgbClr val="000000"/>
                </a:solidFill>
                <a:effectLst/>
                <a:latin typeface="Verdana" panose="020B0604030504040204" pitchFamily="34" charset="0"/>
              </a:rPr>
              <a:t> — Moses came and told the people all the commands of the LORD and all the ordinances. Then all the people responded with a single voice, "We will do everything that the LORD has commanded."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And Moses wrote down all the words of the LORD. He rose early the next morning and set up an altar and twelve pillars for the twelve tribes of Israel at the base of the mountain. </a:t>
            </a:r>
            <a:r>
              <a:rPr lang="en-US" b="1" baseline="30000" dirty="0">
                <a:solidFill>
                  <a:srgbClr val="0000FF"/>
                </a:solidFill>
                <a:effectLst/>
                <a:latin typeface="Verdana" panose="020B0604030504040204" pitchFamily="34" charset="0"/>
              </a:rPr>
              <a:t>5</a:t>
            </a:r>
            <a:r>
              <a:rPr lang="en-US" dirty="0">
                <a:solidFill>
                  <a:srgbClr val="000000"/>
                </a:solidFill>
                <a:effectLst/>
                <a:latin typeface="Verdana" panose="020B0604030504040204" pitchFamily="34" charset="0"/>
              </a:rPr>
              <a:t> Then he sent out young Israelite men, and they offered burnt offerings and sacrificed bulls as fellowship offerings to the LORD. </a:t>
            </a:r>
            <a:r>
              <a:rPr lang="en-US" b="1" baseline="30000" dirty="0">
                <a:solidFill>
                  <a:srgbClr val="0000FF"/>
                </a:solidFill>
                <a:effectLst/>
                <a:latin typeface="Verdana" panose="020B0604030504040204" pitchFamily="34" charset="0"/>
              </a:rPr>
              <a:t>6</a:t>
            </a:r>
            <a:r>
              <a:rPr lang="en-US" dirty="0">
                <a:solidFill>
                  <a:srgbClr val="000000"/>
                </a:solidFill>
                <a:effectLst/>
                <a:latin typeface="Verdana" panose="020B0604030504040204" pitchFamily="34" charset="0"/>
              </a:rPr>
              <a:t> Moses took half the blood and set it in basins; the other half of the blood he splattered on the altar. </a:t>
            </a:r>
            <a:r>
              <a:rPr lang="en-US" b="1" baseline="30000" dirty="0">
                <a:solidFill>
                  <a:srgbClr val="0000FF"/>
                </a:solidFill>
                <a:effectLst/>
                <a:latin typeface="Verdana" panose="020B0604030504040204" pitchFamily="34" charset="0"/>
              </a:rPr>
              <a:t>7</a:t>
            </a:r>
            <a:r>
              <a:rPr lang="en-US" dirty="0">
                <a:solidFill>
                  <a:srgbClr val="000000"/>
                </a:solidFill>
                <a:effectLst/>
                <a:latin typeface="Verdana" panose="020B0604030504040204" pitchFamily="34" charset="0"/>
              </a:rPr>
              <a:t> He then took the covenant scroll and read it aloud to the people. They responded, "We will do and obey all that the LORD has commanded." </a:t>
            </a:r>
            <a:r>
              <a:rPr lang="en-US" b="1" baseline="30000" dirty="0">
                <a:solidFill>
                  <a:srgbClr val="0000FF"/>
                </a:solidFill>
                <a:effectLst/>
                <a:latin typeface="Verdana" panose="020B0604030504040204" pitchFamily="34" charset="0"/>
              </a:rPr>
              <a:t>8</a:t>
            </a:r>
            <a:r>
              <a:rPr lang="en-US" dirty="0">
                <a:solidFill>
                  <a:srgbClr val="000000"/>
                </a:solidFill>
                <a:effectLst/>
                <a:latin typeface="Verdana" panose="020B0604030504040204" pitchFamily="34" charset="0"/>
              </a:rPr>
              <a:t> Moses took the blood, splattered it on the people, and said, "This is the blood of the covenant that the LORD has made with you concerning all these words." </a:t>
            </a:r>
            <a:r>
              <a:rPr lang="en-US" b="1" baseline="30000" dirty="0">
                <a:solidFill>
                  <a:srgbClr val="0000FF"/>
                </a:solidFill>
                <a:effectLst/>
                <a:latin typeface="Verdana" panose="020B0604030504040204" pitchFamily="34" charset="0"/>
              </a:rPr>
              <a:t>9</a:t>
            </a:r>
            <a:r>
              <a:rPr lang="en-US" dirty="0">
                <a:solidFill>
                  <a:srgbClr val="000000"/>
                </a:solidFill>
                <a:effectLst/>
                <a:latin typeface="Verdana" panose="020B0604030504040204" pitchFamily="34" charset="0"/>
              </a:rPr>
              <a:t> Then Moses went up with Aaron, Nadab, and Abihu, and seventy of Israel's elders,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and they saw the God of Israel. Beneath his feet was something like a pavement made of lapis lazuli, as clear as the sky itself.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God did not harm the Israelite nobles; they saw him, and they ate and drank. </a:t>
            </a:r>
          </a:p>
          <a:p>
            <a:pPr>
              <a:buNone/>
            </a:pPr>
            <a:r>
              <a:rPr lang="en-US" dirty="0">
                <a:solidFill>
                  <a:srgbClr val="000000"/>
                </a:solidFill>
                <a:effectLst/>
                <a:latin typeface="Verdana" panose="020B0604030504040204" pitchFamily="34" charset="0"/>
                <a:hlinkClick r:id="rId5"/>
              </a:rPr>
              <a:t>Ex 34:10</a:t>
            </a:r>
            <a:r>
              <a:rPr lang="en-US" dirty="0">
                <a:solidFill>
                  <a:srgbClr val="000000"/>
                </a:solidFill>
                <a:effectLst/>
                <a:latin typeface="Verdana" panose="020B0604030504040204" pitchFamily="34" charset="0"/>
              </a:rPr>
              <a:t> — And the LORD responded: "Look, I am making a covenant. I will perform wonders in the presence of all your people that have never been done in the whole earth or in any nation. All the people you live among will see the LORD's work, for what I am doing with you is awe-inspiring. </a:t>
            </a:r>
          </a:p>
          <a:p>
            <a:pPr>
              <a:buNone/>
            </a:pPr>
            <a:r>
              <a:rPr lang="en-US" dirty="0">
                <a:solidFill>
                  <a:srgbClr val="000000"/>
                </a:solidFill>
                <a:effectLst/>
                <a:latin typeface="Verdana" panose="020B0604030504040204" pitchFamily="34" charset="0"/>
                <a:hlinkClick r:id="rId6"/>
              </a:rPr>
              <a:t>Ex 34:27</a:t>
            </a:r>
            <a:r>
              <a:rPr lang="en-US" dirty="0">
                <a:solidFill>
                  <a:srgbClr val="000000"/>
                </a:solidFill>
                <a:effectLst/>
                <a:latin typeface="Verdana" panose="020B0604030504040204" pitchFamily="34" charset="0"/>
              </a:rPr>
              <a:t> — The LORD also said to Moses, "Write down these words, for I have made a covenant with you and with Israel based on these words." </a:t>
            </a:r>
          </a:p>
          <a:p>
            <a:pPr>
              <a:buNone/>
            </a:pPr>
            <a:r>
              <a:rPr lang="en-US" dirty="0">
                <a:solidFill>
                  <a:srgbClr val="000000"/>
                </a:solidFill>
                <a:effectLst/>
                <a:latin typeface="Verdana" panose="020B0604030504040204" pitchFamily="34" charset="0"/>
                <a:hlinkClick r:id="rId7"/>
              </a:rPr>
              <a:t>Ex 34:28</a:t>
            </a:r>
            <a:r>
              <a:rPr lang="en-US" dirty="0">
                <a:solidFill>
                  <a:srgbClr val="000000"/>
                </a:solidFill>
                <a:effectLst/>
                <a:latin typeface="Verdana" panose="020B0604030504040204" pitchFamily="34" charset="0"/>
              </a:rPr>
              <a:t> — Moses was there with the LORD forty days and forty nights; he did not eat food or drink water. He wrote the Ten Commandments, the words of the covenant, on the tablets. </a:t>
            </a:r>
          </a:p>
          <a:p>
            <a:pPr>
              <a:buNone/>
            </a:pPr>
            <a:r>
              <a:rPr lang="en-US" dirty="0">
                <a:solidFill>
                  <a:srgbClr val="000000"/>
                </a:solidFill>
                <a:effectLst/>
                <a:latin typeface="Verdana" panose="020B0604030504040204" pitchFamily="34" charset="0"/>
                <a:hlinkClick r:id="rId8"/>
              </a:rPr>
              <a:t>Dt 5:2</a:t>
            </a:r>
            <a:r>
              <a:rPr lang="en-US" dirty="0">
                <a:solidFill>
                  <a:srgbClr val="000000"/>
                </a:solidFill>
                <a:effectLst/>
                <a:latin typeface="Verdana" panose="020B0604030504040204" pitchFamily="34" charset="0"/>
              </a:rPr>
              <a:t> — The LORD our God made a covenant with us at Horeb. </a:t>
            </a:r>
          </a:p>
          <a:p>
            <a:pPr>
              <a:buNone/>
            </a:pPr>
            <a:r>
              <a:rPr lang="en-US" dirty="0">
                <a:solidFill>
                  <a:srgbClr val="000000"/>
                </a:solidFill>
                <a:effectLst/>
                <a:latin typeface="Verdana" panose="020B0604030504040204" pitchFamily="34" charset="0"/>
                <a:hlinkClick r:id="rId9"/>
              </a:rPr>
              <a:t>Dt 5:3</a:t>
            </a:r>
            <a:r>
              <a:rPr lang="en-US" dirty="0">
                <a:solidFill>
                  <a:srgbClr val="000000"/>
                </a:solidFill>
                <a:effectLst/>
                <a:latin typeface="Verdana" panose="020B0604030504040204" pitchFamily="34" charset="0"/>
              </a:rPr>
              <a:t> — He did not make this covenant with our fathers, but with all of us who are alive here today. </a:t>
            </a:r>
          </a:p>
          <a:p>
            <a:pPr>
              <a:buNone/>
            </a:pPr>
            <a:r>
              <a:rPr lang="en-US" dirty="0">
                <a:solidFill>
                  <a:srgbClr val="000000"/>
                </a:solidFill>
                <a:effectLst/>
                <a:latin typeface="Verdana" panose="020B0604030504040204" pitchFamily="34" charset="0"/>
                <a:hlinkClick r:id="rId10"/>
              </a:rPr>
              <a:t>Dt 29:1</a:t>
            </a:r>
            <a:r>
              <a:rPr lang="en-US" dirty="0">
                <a:solidFill>
                  <a:srgbClr val="000000"/>
                </a:solidFill>
                <a:effectLst/>
                <a:latin typeface="Verdana" panose="020B0604030504040204" pitchFamily="34" charset="0"/>
              </a:rPr>
              <a:t> — These are the words of the covenant the LORD commanded Moses to make with the Israelites in the land of Moab, in addition to the covenant he had made with them at Horeb. </a:t>
            </a:r>
          </a:p>
          <a:p>
            <a:pPr>
              <a:buNone/>
            </a:pPr>
            <a:r>
              <a:rPr lang="en-US" dirty="0">
                <a:solidFill>
                  <a:srgbClr val="000000"/>
                </a:solidFill>
                <a:effectLst/>
                <a:latin typeface="Verdana" panose="020B0604030504040204" pitchFamily="34" charset="0"/>
                <a:hlinkClick r:id="rId11"/>
              </a:rPr>
              <a:t>Dt 29:12</a:t>
            </a:r>
            <a:r>
              <a:rPr lang="en-US" dirty="0">
                <a:solidFill>
                  <a:srgbClr val="000000"/>
                </a:solidFill>
                <a:effectLst/>
                <a:latin typeface="Verdana" panose="020B0604030504040204" pitchFamily="34" charset="0"/>
              </a:rPr>
              <a:t> — so that you may enter into the covenant of the LORD your God, which he is making with you today, so that you may enter into his oath </a:t>
            </a:r>
          </a:p>
          <a:p>
            <a:pPr>
              <a:buNone/>
            </a:pPr>
            <a:r>
              <a:rPr lang="en-US" dirty="0">
                <a:solidFill>
                  <a:srgbClr val="000000"/>
                </a:solidFill>
                <a:effectLst/>
                <a:latin typeface="Verdana" panose="020B0604030504040204" pitchFamily="34" charset="0"/>
                <a:hlinkClick r:id="rId12"/>
              </a:rPr>
              <a:t>Gal 3:15-19</a:t>
            </a:r>
            <a:r>
              <a:rPr lang="en-US" dirty="0">
                <a:solidFill>
                  <a:srgbClr val="000000"/>
                </a:solidFill>
                <a:effectLst/>
                <a:latin typeface="Verdana" panose="020B0604030504040204" pitchFamily="34" charset="0"/>
              </a:rPr>
              <a:t> — Brothers and sisters, I'm using a human illustration. No one sets aside or makes additions to a validated human will. </a:t>
            </a:r>
            <a:r>
              <a:rPr lang="en-US" b="1" baseline="30000" dirty="0">
                <a:solidFill>
                  <a:srgbClr val="0000FF"/>
                </a:solidFill>
                <a:effectLst/>
                <a:latin typeface="Verdana" panose="020B0604030504040204" pitchFamily="34" charset="0"/>
              </a:rPr>
              <a:t>16</a:t>
            </a:r>
            <a:r>
              <a:rPr lang="en-US" dirty="0">
                <a:solidFill>
                  <a:srgbClr val="000000"/>
                </a:solidFill>
                <a:effectLst/>
                <a:latin typeface="Verdana" panose="020B0604030504040204" pitchFamily="34" charset="0"/>
              </a:rPr>
              <a:t> Now the promises were spoken to Abraham and to his seed. He does not say "and to seeds," as though referring to many, but referring to one, and to your seed, who is Christ. </a:t>
            </a:r>
            <a:r>
              <a:rPr lang="en-US" b="1" baseline="30000" dirty="0">
                <a:solidFill>
                  <a:srgbClr val="0000FF"/>
                </a:solidFill>
                <a:effectLst/>
                <a:latin typeface="Verdana" panose="020B0604030504040204" pitchFamily="34" charset="0"/>
              </a:rPr>
              <a:t>17</a:t>
            </a:r>
            <a:r>
              <a:rPr lang="en-US" dirty="0">
                <a:solidFill>
                  <a:srgbClr val="000000"/>
                </a:solidFill>
                <a:effectLst/>
                <a:latin typeface="Verdana" panose="020B0604030504040204" pitchFamily="34" charset="0"/>
              </a:rPr>
              <a:t> My point is this: The law, which came 430 years later, does not invalidate a covenant previously established by God and thus cancel the promise. </a:t>
            </a:r>
            <a:r>
              <a:rPr lang="en-US" b="1" baseline="30000" dirty="0">
                <a:solidFill>
                  <a:srgbClr val="0000FF"/>
                </a:solidFill>
                <a:effectLst/>
                <a:latin typeface="Verdana" panose="020B0604030504040204" pitchFamily="34" charset="0"/>
              </a:rPr>
              <a:t>18</a:t>
            </a:r>
            <a:r>
              <a:rPr lang="en-US" dirty="0">
                <a:solidFill>
                  <a:srgbClr val="000000"/>
                </a:solidFill>
                <a:effectLst/>
                <a:latin typeface="Verdana" panose="020B0604030504040204" pitchFamily="34" charset="0"/>
              </a:rPr>
              <a:t> For if the inheritance is based on the law, it is no longer based on the promise; but God has graciously given it to Abraham through the promise. </a:t>
            </a:r>
            <a:r>
              <a:rPr lang="en-US" b="1" baseline="30000" dirty="0">
                <a:solidFill>
                  <a:srgbClr val="0000FF"/>
                </a:solidFill>
                <a:effectLst/>
                <a:latin typeface="Verdana" panose="020B0604030504040204" pitchFamily="34" charset="0"/>
              </a:rPr>
              <a:t>19</a:t>
            </a:r>
            <a:r>
              <a:rPr lang="en-US" dirty="0">
                <a:solidFill>
                  <a:srgbClr val="000000"/>
                </a:solidFill>
                <a:effectLst/>
                <a:latin typeface="Verdana" panose="020B0604030504040204" pitchFamily="34" charset="0"/>
              </a:rPr>
              <a:t> Why then was the law given? It was added for the sake of transgressions until the Seed to whom the promise was made would come. The law was put into effect through angels by means of a mediator. </a:t>
            </a:r>
          </a:p>
          <a:p>
            <a:pPr>
              <a:buNone/>
            </a:pPr>
            <a:r>
              <a:rPr lang="en-US" dirty="0">
                <a:solidFill>
                  <a:srgbClr val="000000"/>
                </a:solidFill>
                <a:effectLst/>
                <a:latin typeface="Verdana" panose="020B0604030504040204" pitchFamily="34" charset="0"/>
                <a:hlinkClick r:id="rId13"/>
              </a:rPr>
              <a:t>Gal 4:24</a:t>
            </a:r>
            <a:r>
              <a:rPr lang="en-US" dirty="0">
                <a:solidFill>
                  <a:srgbClr val="000000"/>
                </a:solidFill>
                <a:effectLst/>
                <a:latin typeface="Verdana" panose="020B0604030504040204" pitchFamily="34" charset="0"/>
              </a:rPr>
              <a:t> — These things are being taken figuratively, for the women represent two covenants. One is from Mount Sinai and bears children into slavery ​— ​this is Hagar. </a:t>
            </a:r>
          </a:p>
          <a:p>
            <a:pPr>
              <a:buNone/>
            </a:pPr>
            <a:r>
              <a:rPr lang="en-US" b="1" dirty="0">
                <a:solidFill>
                  <a:srgbClr val="000000"/>
                </a:solidFill>
                <a:effectLst/>
                <a:latin typeface="Verdana" panose="020B0604030504040204" pitchFamily="34" charset="0"/>
              </a:rPr>
              <a:t>I took</a:t>
            </a:r>
          </a:p>
          <a:p>
            <a:pPr>
              <a:buNone/>
            </a:pPr>
            <a:r>
              <a:rPr lang="en-US" dirty="0">
                <a:solidFill>
                  <a:srgbClr val="000000"/>
                </a:solidFill>
                <a:effectLst/>
                <a:latin typeface="Verdana" panose="020B0604030504040204" pitchFamily="34" charset="0"/>
                <a:hlinkClick r:id="rId14"/>
              </a:rPr>
              <a:t>Ge 19:16</a:t>
            </a:r>
            <a:r>
              <a:rPr lang="en-US" dirty="0">
                <a:solidFill>
                  <a:srgbClr val="000000"/>
                </a:solidFill>
                <a:effectLst/>
                <a:latin typeface="Verdana" panose="020B0604030504040204" pitchFamily="34" charset="0"/>
              </a:rPr>
              <a:t> — But he hesitated. Because of the LORD's compassion for him, the men grabbed his hand, his wife's hand, and the hands of his two daughters. They brought him out and left him outside the city. </a:t>
            </a:r>
          </a:p>
          <a:p>
            <a:pPr>
              <a:buNone/>
            </a:pPr>
            <a:r>
              <a:rPr lang="en-US" dirty="0">
                <a:solidFill>
                  <a:srgbClr val="000000"/>
                </a:solidFill>
                <a:effectLst/>
                <a:latin typeface="Verdana" panose="020B0604030504040204" pitchFamily="34" charset="0"/>
                <a:hlinkClick r:id="rId15"/>
              </a:rPr>
              <a:t>Job 8:20</a:t>
            </a:r>
            <a:r>
              <a:rPr lang="en-US" dirty="0">
                <a:solidFill>
                  <a:srgbClr val="000000"/>
                </a:solidFill>
                <a:effectLst/>
                <a:latin typeface="Verdana" panose="020B0604030504040204" pitchFamily="34" charset="0"/>
              </a:rPr>
              <a:t> — Look, God does not reject a person of integrity, and he will not support evildoers. </a:t>
            </a:r>
          </a:p>
          <a:p>
            <a:pPr>
              <a:buNone/>
            </a:pPr>
            <a:r>
              <a:rPr lang="en-US" dirty="0">
                <a:solidFill>
                  <a:srgbClr val="000000"/>
                </a:solidFill>
                <a:effectLst/>
                <a:latin typeface="Verdana" panose="020B0604030504040204" pitchFamily="34" charset="0"/>
                <a:hlinkClick r:id="rId16"/>
              </a:rPr>
              <a:t>SS 8:5</a:t>
            </a:r>
            <a:r>
              <a:rPr lang="en-US" dirty="0">
                <a:solidFill>
                  <a:srgbClr val="000000"/>
                </a:solidFill>
                <a:effectLst/>
                <a:latin typeface="Verdana" panose="020B0604030504040204" pitchFamily="34" charset="0"/>
              </a:rPr>
              <a:t> — Who is this coming up from the wilderness, leaning on the one she loves? Woman I awakened you under the apricot tree. There your mother conceived you; there she conceived and gave you birth. </a:t>
            </a:r>
          </a:p>
          <a:p>
            <a:pPr>
              <a:buNone/>
            </a:pPr>
            <a:r>
              <a:rPr lang="en-US" dirty="0">
                <a:solidFill>
                  <a:srgbClr val="000000"/>
                </a:solidFill>
                <a:effectLst/>
                <a:latin typeface="Verdana" panose="020B0604030504040204" pitchFamily="34" charset="0"/>
                <a:hlinkClick r:id="rId17"/>
              </a:rPr>
              <a:t>Isa 41:13</a:t>
            </a:r>
            <a:r>
              <a:rPr lang="en-US" dirty="0">
                <a:solidFill>
                  <a:srgbClr val="000000"/>
                </a:solidFill>
                <a:effectLst/>
                <a:latin typeface="Verdana" panose="020B0604030504040204" pitchFamily="34" charset="0"/>
              </a:rPr>
              <a:t> — For I am the LORD your God, who holds your right hand, who says to you, 'Do not fear, I will help you. </a:t>
            </a:r>
          </a:p>
          <a:p>
            <a:pPr>
              <a:buNone/>
            </a:pPr>
            <a:r>
              <a:rPr lang="en-US" dirty="0">
                <a:solidFill>
                  <a:srgbClr val="000000"/>
                </a:solidFill>
                <a:effectLst/>
                <a:latin typeface="Verdana" panose="020B0604030504040204" pitchFamily="34" charset="0"/>
                <a:hlinkClick r:id="rId18"/>
              </a:rPr>
              <a:t>Isa 51:18</a:t>
            </a:r>
            <a:r>
              <a:rPr lang="en-US" dirty="0">
                <a:solidFill>
                  <a:srgbClr val="000000"/>
                </a:solidFill>
                <a:effectLst/>
                <a:latin typeface="Verdana" panose="020B0604030504040204" pitchFamily="34" charset="0"/>
              </a:rPr>
              <a:t> — There is no one to guide her among all the children she has raised; there is no one to take hold of her hand among all the offspring she has brought up. </a:t>
            </a:r>
          </a:p>
          <a:p>
            <a:pPr>
              <a:buNone/>
            </a:pPr>
            <a:r>
              <a:rPr lang="en-US" dirty="0">
                <a:solidFill>
                  <a:srgbClr val="000000"/>
                </a:solidFill>
                <a:effectLst/>
                <a:latin typeface="Verdana" panose="020B0604030504040204" pitchFamily="34" charset="0"/>
                <a:hlinkClick r:id="rId19"/>
              </a:rPr>
              <a:t>Mk 8:23</a:t>
            </a:r>
            <a:r>
              <a:rPr lang="en-US" dirty="0">
                <a:solidFill>
                  <a:srgbClr val="000000"/>
                </a:solidFill>
                <a:effectLst/>
                <a:latin typeface="Verdana" panose="020B0604030504040204" pitchFamily="34" charset="0"/>
              </a:rPr>
              <a:t> — He took the blind man by the hand and brought him out of the village. Spitting on his eyes and laying his hands on him, he asked him, "Do you see anything? " </a:t>
            </a:r>
          </a:p>
          <a:p>
            <a:pPr>
              <a:buNone/>
            </a:pPr>
            <a:r>
              <a:rPr lang="en-US" dirty="0">
                <a:solidFill>
                  <a:srgbClr val="000000"/>
                </a:solidFill>
                <a:effectLst/>
                <a:latin typeface="Verdana" panose="020B0604030504040204" pitchFamily="34" charset="0"/>
                <a:hlinkClick r:id="rId20"/>
              </a:rPr>
              <a:t>Ac 9:8</a:t>
            </a:r>
            <a:r>
              <a:rPr lang="en-US" dirty="0">
                <a:solidFill>
                  <a:srgbClr val="000000"/>
                </a:solidFill>
                <a:effectLst/>
                <a:latin typeface="Verdana" panose="020B0604030504040204" pitchFamily="34" charset="0"/>
              </a:rPr>
              <a:t> — Saul got up from the ground, and though his eyes were open, he could see nothing. So they took him by the hand and led him into Damascus. </a:t>
            </a:r>
          </a:p>
          <a:p>
            <a:pPr>
              <a:buNone/>
            </a:pPr>
            <a:r>
              <a:rPr lang="en-US" dirty="0">
                <a:solidFill>
                  <a:srgbClr val="000000"/>
                </a:solidFill>
                <a:effectLst/>
                <a:latin typeface="Verdana" panose="020B0604030504040204" pitchFamily="34" charset="0"/>
                <a:hlinkClick r:id="rId21"/>
              </a:rPr>
              <a:t>Ac 13:11</a:t>
            </a:r>
            <a:r>
              <a:rPr lang="en-US" dirty="0">
                <a:solidFill>
                  <a:srgbClr val="000000"/>
                </a:solidFill>
                <a:effectLst/>
                <a:latin typeface="Verdana" panose="020B0604030504040204" pitchFamily="34" charset="0"/>
              </a:rPr>
              <a:t> — Now, look, the Lord's hand is against you. You are going to be blind, and will not see the sun for a time." Immediately a mist and darkness fell on him, and he went around seeking someone to lead him by the hand. </a:t>
            </a:r>
          </a:p>
          <a:p>
            <a:pPr>
              <a:buNone/>
            </a:pPr>
            <a:r>
              <a:rPr lang="en-US" b="1" dirty="0">
                <a:solidFill>
                  <a:srgbClr val="000000"/>
                </a:solidFill>
                <a:effectLst/>
                <a:latin typeface="Verdana" panose="020B0604030504040204" pitchFamily="34" charset="0"/>
              </a:rPr>
              <a:t>to lead</a:t>
            </a:r>
          </a:p>
          <a:p>
            <a:pPr>
              <a:buNone/>
            </a:pPr>
            <a:r>
              <a:rPr lang="en-US" dirty="0">
                <a:solidFill>
                  <a:srgbClr val="000000"/>
                </a:solidFill>
                <a:effectLst/>
                <a:latin typeface="Verdana" panose="020B0604030504040204" pitchFamily="34" charset="0"/>
                <a:hlinkClick r:id="rId22"/>
              </a:rPr>
              <a:t>Ex 19:4</a:t>
            </a:r>
            <a:r>
              <a:rPr lang="en-US" dirty="0">
                <a:solidFill>
                  <a:srgbClr val="000000"/>
                </a:solidFill>
                <a:effectLst/>
                <a:latin typeface="Verdana" panose="020B0604030504040204" pitchFamily="34" charset="0"/>
              </a:rPr>
              <a:t> — 'You have seen what I did to the Egyptians and how I carried you on eagles' wings and brought you to myself. </a:t>
            </a:r>
          </a:p>
          <a:p>
            <a:pPr>
              <a:buNone/>
            </a:pPr>
            <a:r>
              <a:rPr lang="en-US" dirty="0">
                <a:solidFill>
                  <a:srgbClr val="000000"/>
                </a:solidFill>
                <a:effectLst/>
                <a:latin typeface="Verdana" panose="020B0604030504040204" pitchFamily="34" charset="0"/>
                <a:hlinkClick r:id="rId23"/>
              </a:rPr>
              <a:t>Ex 19:5</a:t>
            </a:r>
            <a:r>
              <a:rPr lang="en-US" dirty="0">
                <a:solidFill>
                  <a:srgbClr val="000000"/>
                </a:solidFill>
                <a:effectLst/>
                <a:latin typeface="Verdana" panose="020B0604030504040204" pitchFamily="34" charset="0"/>
              </a:rPr>
              <a:t> — Now if you will carefully listen to me and keep my covenant, you will be my own possession out of all the peoples, although the whole earth is mine, </a:t>
            </a:r>
          </a:p>
          <a:p>
            <a:pPr>
              <a:buNone/>
            </a:pPr>
            <a:r>
              <a:rPr lang="en-US" dirty="0">
                <a:solidFill>
                  <a:srgbClr val="000000"/>
                </a:solidFill>
                <a:effectLst/>
                <a:latin typeface="Verdana" panose="020B0604030504040204" pitchFamily="34" charset="0"/>
                <a:hlinkClick r:id="rId24"/>
              </a:rPr>
              <a:t>Ps 77:20</a:t>
            </a:r>
            <a:r>
              <a:rPr lang="en-US" dirty="0">
                <a:solidFill>
                  <a:srgbClr val="000000"/>
                </a:solidFill>
                <a:effectLst/>
                <a:latin typeface="Verdana" panose="020B0604030504040204" pitchFamily="34" charset="0"/>
              </a:rPr>
              <a:t> — You led your people like a flock by the hand of Moses and Aaron. </a:t>
            </a:r>
          </a:p>
          <a:p>
            <a:pPr>
              <a:buNone/>
            </a:pPr>
            <a:r>
              <a:rPr lang="en-US" dirty="0">
                <a:solidFill>
                  <a:srgbClr val="000000"/>
                </a:solidFill>
                <a:effectLst/>
                <a:latin typeface="Verdana" panose="020B0604030504040204" pitchFamily="34" charset="0"/>
                <a:hlinkClick r:id="rId25"/>
              </a:rPr>
              <a:t>Ps 78:52-54</a:t>
            </a:r>
            <a:r>
              <a:rPr lang="en-US" dirty="0">
                <a:solidFill>
                  <a:srgbClr val="000000"/>
                </a:solidFill>
                <a:effectLst/>
                <a:latin typeface="Verdana" panose="020B0604030504040204" pitchFamily="34" charset="0"/>
              </a:rPr>
              <a:t> — He led his people out like sheep and guided them like a flock in the wilderness. </a:t>
            </a:r>
            <a:r>
              <a:rPr lang="en-US" b="1" baseline="30000" dirty="0">
                <a:solidFill>
                  <a:srgbClr val="0000FF"/>
                </a:solidFill>
                <a:effectLst/>
                <a:latin typeface="Verdana" panose="020B0604030504040204" pitchFamily="34" charset="0"/>
              </a:rPr>
              <a:t>53</a:t>
            </a:r>
            <a:r>
              <a:rPr lang="en-US" dirty="0">
                <a:solidFill>
                  <a:srgbClr val="000000"/>
                </a:solidFill>
                <a:effectLst/>
                <a:latin typeface="Verdana" panose="020B0604030504040204" pitchFamily="34" charset="0"/>
              </a:rPr>
              <a:t> He led them safely, and they were not afraid; but the sea covered their enemies. </a:t>
            </a:r>
            <a:r>
              <a:rPr lang="en-US" b="1" baseline="30000" dirty="0">
                <a:solidFill>
                  <a:srgbClr val="0000FF"/>
                </a:solidFill>
                <a:effectLst/>
                <a:latin typeface="Verdana" panose="020B0604030504040204" pitchFamily="34" charset="0"/>
              </a:rPr>
              <a:t>54</a:t>
            </a:r>
            <a:r>
              <a:rPr lang="en-US" dirty="0">
                <a:solidFill>
                  <a:srgbClr val="000000"/>
                </a:solidFill>
                <a:effectLst/>
                <a:latin typeface="Verdana" panose="020B0604030504040204" pitchFamily="34" charset="0"/>
              </a:rPr>
              <a:t> He brought them to his holy territory, to the mountain his right hand acquired. </a:t>
            </a:r>
          </a:p>
          <a:p>
            <a:pPr>
              <a:buNone/>
            </a:pPr>
            <a:r>
              <a:rPr lang="en-US" dirty="0">
                <a:solidFill>
                  <a:srgbClr val="000000"/>
                </a:solidFill>
                <a:effectLst/>
                <a:latin typeface="Verdana" panose="020B0604030504040204" pitchFamily="34" charset="0"/>
                <a:hlinkClick r:id="rId26"/>
              </a:rPr>
              <a:t>Ps 105:43</a:t>
            </a:r>
            <a:r>
              <a:rPr lang="en-US" dirty="0">
                <a:solidFill>
                  <a:srgbClr val="000000"/>
                </a:solidFill>
                <a:effectLst/>
                <a:latin typeface="Verdana" panose="020B0604030504040204" pitchFamily="34" charset="0"/>
              </a:rPr>
              <a:t> — He brought his people out with rejoicing, his chosen ones with shouts of joy. </a:t>
            </a:r>
          </a:p>
          <a:p>
            <a:pPr>
              <a:buNone/>
            </a:pPr>
            <a:r>
              <a:rPr lang="en-US" dirty="0">
                <a:solidFill>
                  <a:srgbClr val="000000"/>
                </a:solidFill>
                <a:effectLst/>
                <a:latin typeface="Verdana" panose="020B0604030504040204" pitchFamily="34" charset="0"/>
                <a:hlinkClick r:id="rId27"/>
              </a:rPr>
              <a:t>Ps 136:11-14</a:t>
            </a:r>
            <a:r>
              <a:rPr lang="en-US" dirty="0">
                <a:solidFill>
                  <a:srgbClr val="000000"/>
                </a:solidFill>
                <a:effectLst/>
                <a:latin typeface="Verdana" panose="020B0604030504040204" pitchFamily="34" charset="0"/>
              </a:rPr>
              <a:t> — and brought Israel out from among them His faithful love endures forever.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with a strong hand and outstretched arm. His faithful love endures forever. </a:t>
            </a:r>
            <a:r>
              <a:rPr lang="en-US" b="1" baseline="30000" dirty="0">
                <a:solidFill>
                  <a:srgbClr val="0000FF"/>
                </a:solidFill>
                <a:effectLst/>
                <a:latin typeface="Verdana" panose="020B0604030504040204" pitchFamily="34" charset="0"/>
              </a:rPr>
              <a:t>13</a:t>
            </a:r>
            <a:r>
              <a:rPr lang="en-US" dirty="0">
                <a:solidFill>
                  <a:srgbClr val="000000"/>
                </a:solidFill>
                <a:effectLst/>
                <a:latin typeface="Verdana" panose="020B0604030504040204" pitchFamily="34" charset="0"/>
              </a:rPr>
              <a:t> He divided the Red Sea His faithful love endures forever. </a:t>
            </a:r>
            <a:r>
              <a:rPr lang="en-US" b="1" baseline="30000" dirty="0">
                <a:solidFill>
                  <a:srgbClr val="0000FF"/>
                </a:solidFill>
                <a:effectLst/>
                <a:latin typeface="Verdana" panose="020B0604030504040204" pitchFamily="34" charset="0"/>
              </a:rPr>
              <a:t>14</a:t>
            </a:r>
            <a:r>
              <a:rPr lang="en-US" dirty="0">
                <a:solidFill>
                  <a:srgbClr val="000000"/>
                </a:solidFill>
                <a:effectLst/>
                <a:latin typeface="Verdana" panose="020B0604030504040204" pitchFamily="34" charset="0"/>
              </a:rPr>
              <a:t> and led Israel through, His faithful love endures forever. </a:t>
            </a:r>
          </a:p>
          <a:p>
            <a:pPr>
              <a:buNone/>
            </a:pPr>
            <a:r>
              <a:rPr lang="en-US" dirty="0">
                <a:solidFill>
                  <a:srgbClr val="000000"/>
                </a:solidFill>
                <a:effectLst/>
                <a:latin typeface="Verdana" panose="020B0604030504040204" pitchFamily="34" charset="0"/>
                <a:hlinkClick r:id="rId28"/>
              </a:rPr>
              <a:t>Isa 40:11</a:t>
            </a:r>
            <a:r>
              <a:rPr lang="en-US" dirty="0">
                <a:solidFill>
                  <a:srgbClr val="000000"/>
                </a:solidFill>
                <a:effectLst/>
                <a:latin typeface="Verdana" panose="020B0604030504040204" pitchFamily="34" charset="0"/>
              </a:rPr>
              <a:t> — He protects his flock like a shepherd; he gathers the lambs in his arms and carries them in the fold of his garment. He gently leads those that are nursing. </a:t>
            </a:r>
          </a:p>
          <a:p>
            <a:pPr>
              <a:buNone/>
            </a:pPr>
            <a:r>
              <a:rPr lang="en-US" dirty="0">
                <a:solidFill>
                  <a:srgbClr val="000000"/>
                </a:solidFill>
                <a:effectLst/>
                <a:latin typeface="Verdana" panose="020B0604030504040204" pitchFamily="34" charset="0"/>
                <a:hlinkClick r:id="rId29"/>
              </a:rPr>
              <a:t>Isa 63:9</a:t>
            </a:r>
            <a:r>
              <a:rPr lang="en-US" dirty="0">
                <a:solidFill>
                  <a:srgbClr val="000000"/>
                </a:solidFill>
                <a:effectLst/>
                <a:latin typeface="Verdana" panose="020B0604030504040204" pitchFamily="34" charset="0"/>
              </a:rPr>
              <a:t> — In all their suffering, he suffered, and the angel of his presence saved them. He redeemed them because of his love and compassion; he lifted them up and carried them all the days of the past. </a:t>
            </a:r>
          </a:p>
          <a:p>
            <a:pPr>
              <a:buNone/>
            </a:pPr>
            <a:r>
              <a:rPr lang="en-US" dirty="0">
                <a:solidFill>
                  <a:srgbClr val="000000"/>
                </a:solidFill>
                <a:effectLst/>
                <a:latin typeface="Verdana" panose="020B0604030504040204" pitchFamily="34" charset="0"/>
                <a:hlinkClick r:id="rId30"/>
              </a:rPr>
              <a:t>Isa 63:11-13</a:t>
            </a:r>
            <a:r>
              <a:rPr lang="en-US" dirty="0">
                <a:solidFill>
                  <a:srgbClr val="000000"/>
                </a:solidFill>
                <a:effectLst/>
                <a:latin typeface="Verdana" panose="020B0604030504040204" pitchFamily="34" charset="0"/>
              </a:rPr>
              <a:t> — Then he remembered the days of the past, the days of Moses and his people. Where is he who brought them out of the sea with the shepherds of his flock? Where is he who put his Holy Spirit among the flock?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He made his glorious strength available at the right hand of Moses, divided the water before them to make an eternal name for himself, </a:t>
            </a:r>
            <a:r>
              <a:rPr lang="en-US" b="1" baseline="30000" dirty="0">
                <a:solidFill>
                  <a:srgbClr val="0000FF"/>
                </a:solidFill>
                <a:effectLst/>
                <a:latin typeface="Verdana" panose="020B0604030504040204" pitchFamily="34" charset="0"/>
              </a:rPr>
              <a:t>13</a:t>
            </a:r>
            <a:r>
              <a:rPr lang="en-US" dirty="0">
                <a:solidFill>
                  <a:srgbClr val="000000"/>
                </a:solidFill>
                <a:effectLst/>
                <a:latin typeface="Verdana" panose="020B0604030504040204" pitchFamily="34" charset="0"/>
              </a:rPr>
              <a:t> and led them through the depths like a horse in the wilderness, so that they did not stumble. </a:t>
            </a:r>
          </a:p>
          <a:p>
            <a:pPr>
              <a:buNone/>
            </a:pPr>
            <a:r>
              <a:rPr lang="en-US" b="1" dirty="0">
                <a:solidFill>
                  <a:srgbClr val="000000"/>
                </a:solidFill>
                <a:effectLst/>
                <a:latin typeface="Verdana" panose="020B0604030504040204" pitchFamily="34" charset="0"/>
              </a:rPr>
              <a:t>they continued</a:t>
            </a:r>
          </a:p>
          <a:p>
            <a:pPr>
              <a:buNone/>
            </a:pPr>
            <a:r>
              <a:rPr lang="en-US" dirty="0">
                <a:solidFill>
                  <a:srgbClr val="000000"/>
                </a:solidFill>
                <a:effectLst/>
                <a:latin typeface="Verdana" panose="020B0604030504040204" pitchFamily="34" charset="0"/>
                <a:hlinkClick r:id="rId31"/>
              </a:rPr>
              <a:t>Ex 32:8</a:t>
            </a:r>
            <a:r>
              <a:rPr lang="en-US" dirty="0">
                <a:solidFill>
                  <a:srgbClr val="000000"/>
                </a:solidFill>
                <a:effectLst/>
                <a:latin typeface="Verdana" panose="020B0604030504040204" pitchFamily="34" charset="0"/>
              </a:rPr>
              <a:t> — They have quickly turned from the way I commanded them; they have made for themselves an image of a calf. They have bowed down to it, sacrificed to it, and said, 'Israel, these are your gods, who brought you up from the land of Egypt.' " </a:t>
            </a:r>
          </a:p>
          <a:p>
            <a:pPr>
              <a:buNone/>
            </a:pPr>
            <a:r>
              <a:rPr lang="en-US" dirty="0">
                <a:solidFill>
                  <a:srgbClr val="000000"/>
                </a:solidFill>
                <a:effectLst/>
                <a:latin typeface="Verdana" panose="020B0604030504040204" pitchFamily="34" charset="0"/>
                <a:hlinkClick r:id="rId32"/>
              </a:rPr>
              <a:t>Dt 29:25</a:t>
            </a:r>
            <a:r>
              <a:rPr lang="en-US" dirty="0">
                <a:solidFill>
                  <a:srgbClr val="000000"/>
                </a:solidFill>
                <a:effectLst/>
                <a:latin typeface="Verdana" panose="020B0604030504040204" pitchFamily="34" charset="0"/>
              </a:rPr>
              <a:t> — Then people will answer, 'It is because they abandoned the covenant of the LORD, the God of their fathers, which he had made with them when he brought them out of the land of Egypt. </a:t>
            </a:r>
          </a:p>
          <a:p>
            <a:pPr>
              <a:buNone/>
            </a:pPr>
            <a:r>
              <a:rPr lang="en-US" dirty="0">
                <a:solidFill>
                  <a:srgbClr val="000000"/>
                </a:solidFill>
                <a:effectLst/>
                <a:latin typeface="Verdana" panose="020B0604030504040204" pitchFamily="34" charset="0"/>
                <a:hlinkClick r:id="rId33"/>
              </a:rPr>
              <a:t>Dt 31:16-18</a:t>
            </a:r>
            <a:r>
              <a:rPr lang="en-US" dirty="0">
                <a:solidFill>
                  <a:srgbClr val="000000"/>
                </a:solidFill>
                <a:effectLst/>
                <a:latin typeface="Verdana" panose="020B0604030504040204" pitchFamily="34" charset="0"/>
              </a:rPr>
              <a:t> — The LORD said to Moses, "You are about to rest with your fathers, and these people will soon prostitute themselves with the foreign gods of the land they are entering. They will abandon me and break the covenant I have made with them. </a:t>
            </a:r>
            <a:r>
              <a:rPr lang="en-US" b="1" baseline="30000" dirty="0">
                <a:solidFill>
                  <a:srgbClr val="0000FF"/>
                </a:solidFill>
                <a:effectLst/>
                <a:latin typeface="Verdana" panose="020B0604030504040204" pitchFamily="34" charset="0"/>
              </a:rPr>
              <a:t>17</a:t>
            </a:r>
            <a:r>
              <a:rPr lang="en-US" dirty="0">
                <a:solidFill>
                  <a:srgbClr val="000000"/>
                </a:solidFill>
                <a:effectLst/>
                <a:latin typeface="Verdana" panose="020B0604030504040204" pitchFamily="34" charset="0"/>
              </a:rPr>
              <a:t> My anger will burn against them on that day; I will abandon them and hide my face from them so that they will become easy prey. Many troubles and afflictions will come to them. On that day they will say, 'Haven't these troubles come to us because our God is no longer with us? ' </a:t>
            </a:r>
            <a:r>
              <a:rPr lang="en-US" b="1" baseline="30000" dirty="0">
                <a:solidFill>
                  <a:srgbClr val="0000FF"/>
                </a:solidFill>
                <a:effectLst/>
                <a:latin typeface="Verdana" panose="020B0604030504040204" pitchFamily="34" charset="0"/>
              </a:rPr>
              <a:t>18</a:t>
            </a:r>
            <a:r>
              <a:rPr lang="en-US" dirty="0">
                <a:solidFill>
                  <a:srgbClr val="000000"/>
                </a:solidFill>
                <a:effectLst/>
                <a:latin typeface="Verdana" panose="020B0604030504040204" pitchFamily="34" charset="0"/>
              </a:rPr>
              <a:t> I will certainly hide my face on that day because of all the evil they have done by turning to other gods. </a:t>
            </a:r>
          </a:p>
          <a:p>
            <a:pPr>
              <a:buNone/>
            </a:pPr>
            <a:r>
              <a:rPr lang="en-US" dirty="0">
                <a:solidFill>
                  <a:srgbClr val="000000"/>
                </a:solidFill>
                <a:effectLst/>
                <a:latin typeface="Verdana" panose="020B0604030504040204" pitchFamily="34" charset="0"/>
                <a:hlinkClick r:id="rId34"/>
              </a:rPr>
              <a:t>Jos 23:15</a:t>
            </a:r>
            <a:r>
              <a:rPr lang="en-US" dirty="0">
                <a:solidFill>
                  <a:srgbClr val="000000"/>
                </a:solidFill>
                <a:effectLst/>
                <a:latin typeface="Verdana" panose="020B0604030504040204" pitchFamily="34" charset="0"/>
              </a:rPr>
              <a:t> — Since every good thing the LORD your God promised you has come about, so he will bring on you every bad thing until he has annihilated you from this good land the LORD your God has given you. </a:t>
            </a:r>
          </a:p>
          <a:p>
            <a:pPr>
              <a:buNone/>
            </a:pPr>
            <a:r>
              <a:rPr lang="en-US" dirty="0">
                <a:solidFill>
                  <a:srgbClr val="000000"/>
                </a:solidFill>
                <a:effectLst/>
                <a:latin typeface="Verdana" panose="020B0604030504040204" pitchFamily="34" charset="0"/>
                <a:hlinkClick r:id="rId35"/>
              </a:rPr>
              <a:t>Jos 23:16</a:t>
            </a:r>
            <a:r>
              <a:rPr lang="en-US" dirty="0">
                <a:solidFill>
                  <a:srgbClr val="000000"/>
                </a:solidFill>
                <a:effectLst/>
                <a:latin typeface="Verdana" panose="020B0604030504040204" pitchFamily="34" charset="0"/>
              </a:rPr>
              <a:t> — If you break the covenant of the LORD your God, which he commanded you, and go and serve other gods, and bow in worship to them, the LORD's anger will burn against you, and you will quickly disappear from this good land he has given you." </a:t>
            </a:r>
          </a:p>
          <a:p>
            <a:pPr>
              <a:buNone/>
            </a:pPr>
            <a:r>
              <a:rPr lang="en-US" dirty="0">
                <a:solidFill>
                  <a:srgbClr val="000000"/>
                </a:solidFill>
                <a:effectLst/>
                <a:latin typeface="Verdana" panose="020B0604030504040204" pitchFamily="34" charset="0"/>
                <a:hlinkClick r:id="rId36"/>
              </a:rPr>
              <a:t>2Ki 17:15-18</a:t>
            </a:r>
            <a:r>
              <a:rPr lang="en-US" dirty="0">
                <a:solidFill>
                  <a:srgbClr val="000000"/>
                </a:solidFill>
                <a:effectLst/>
                <a:latin typeface="Verdana" panose="020B0604030504040204" pitchFamily="34" charset="0"/>
              </a:rPr>
              <a:t> — They rejected his statutes and his covenant he had made with their ancestors and the warnings he had given them. They followed worthless idols and became worthless themselves, following the surrounding nations the LORD had commanded them not to imitate. </a:t>
            </a:r>
            <a:r>
              <a:rPr lang="en-US" b="1" baseline="30000" dirty="0">
                <a:solidFill>
                  <a:srgbClr val="0000FF"/>
                </a:solidFill>
                <a:effectLst/>
                <a:latin typeface="Verdana" panose="020B0604030504040204" pitchFamily="34" charset="0"/>
              </a:rPr>
              <a:t>16</a:t>
            </a:r>
            <a:r>
              <a:rPr lang="en-US" dirty="0">
                <a:solidFill>
                  <a:srgbClr val="000000"/>
                </a:solidFill>
                <a:effectLst/>
                <a:latin typeface="Verdana" panose="020B0604030504040204" pitchFamily="34" charset="0"/>
              </a:rPr>
              <a:t> They abandoned all the commands of the LORD their God. They made cast images for themselves, two calves, and an Asherah pole. They bowed in worship to all the stars in the sky and served Baal. </a:t>
            </a:r>
            <a:r>
              <a:rPr lang="en-US" b="1" baseline="30000" dirty="0">
                <a:solidFill>
                  <a:srgbClr val="0000FF"/>
                </a:solidFill>
                <a:effectLst/>
                <a:latin typeface="Verdana" panose="020B0604030504040204" pitchFamily="34" charset="0"/>
              </a:rPr>
              <a:t>17</a:t>
            </a:r>
            <a:r>
              <a:rPr lang="en-US" dirty="0">
                <a:solidFill>
                  <a:srgbClr val="000000"/>
                </a:solidFill>
                <a:effectLst/>
                <a:latin typeface="Verdana" panose="020B0604030504040204" pitchFamily="34" charset="0"/>
              </a:rPr>
              <a:t> They sacrificed their sons and daughters in the fire and practiced divination and interpreted omens. They devoted themselves to do what was evil in the LORD's sight and angered him. </a:t>
            </a:r>
            <a:r>
              <a:rPr lang="en-US" b="1" baseline="30000" dirty="0">
                <a:solidFill>
                  <a:srgbClr val="0000FF"/>
                </a:solidFill>
                <a:effectLst/>
                <a:latin typeface="Verdana" panose="020B0604030504040204" pitchFamily="34" charset="0"/>
              </a:rPr>
              <a:t>18</a:t>
            </a:r>
            <a:r>
              <a:rPr lang="en-US" dirty="0">
                <a:solidFill>
                  <a:srgbClr val="000000"/>
                </a:solidFill>
                <a:effectLst/>
                <a:latin typeface="Verdana" panose="020B0604030504040204" pitchFamily="34" charset="0"/>
              </a:rPr>
              <a:t> Therefore, the LORD was very angry with Israel, and he removed them from his presence. Only the tribe of Judah remained. </a:t>
            </a:r>
          </a:p>
          <a:p>
            <a:pPr>
              <a:buNone/>
            </a:pPr>
            <a:r>
              <a:rPr lang="en-US" dirty="0">
                <a:solidFill>
                  <a:srgbClr val="000000"/>
                </a:solidFill>
                <a:effectLst/>
                <a:latin typeface="Verdana" panose="020B0604030504040204" pitchFamily="34" charset="0"/>
                <a:hlinkClick r:id="rId37"/>
              </a:rPr>
              <a:t>Ps 78:10</a:t>
            </a:r>
            <a:r>
              <a:rPr lang="en-US" dirty="0">
                <a:solidFill>
                  <a:srgbClr val="000000"/>
                </a:solidFill>
                <a:effectLst/>
                <a:latin typeface="Verdana" panose="020B0604030504040204" pitchFamily="34" charset="0"/>
              </a:rPr>
              <a:t> — They did not keep God's covenant and refused to live by his law. </a:t>
            </a:r>
          </a:p>
          <a:p>
            <a:pPr>
              <a:buNone/>
            </a:pPr>
            <a:r>
              <a:rPr lang="en-US" dirty="0">
                <a:solidFill>
                  <a:srgbClr val="000000"/>
                </a:solidFill>
                <a:effectLst/>
                <a:latin typeface="Verdana" panose="020B0604030504040204" pitchFamily="34" charset="0"/>
                <a:hlinkClick r:id="rId38"/>
              </a:rPr>
              <a:t>Ps 78:11</a:t>
            </a:r>
            <a:r>
              <a:rPr lang="en-US" dirty="0">
                <a:solidFill>
                  <a:srgbClr val="000000"/>
                </a:solidFill>
                <a:effectLst/>
                <a:latin typeface="Verdana" panose="020B0604030504040204" pitchFamily="34" charset="0"/>
              </a:rPr>
              <a:t> — They forgot what he had done, the wondrous works he had shown them. </a:t>
            </a:r>
          </a:p>
          <a:p>
            <a:pPr>
              <a:buNone/>
            </a:pPr>
            <a:r>
              <a:rPr lang="en-US" dirty="0">
                <a:solidFill>
                  <a:srgbClr val="000000"/>
                </a:solidFill>
                <a:effectLst/>
                <a:latin typeface="Verdana" panose="020B0604030504040204" pitchFamily="34" charset="0"/>
                <a:hlinkClick r:id="rId39"/>
              </a:rPr>
              <a:t>Ps 78:57</a:t>
            </a:r>
            <a:r>
              <a:rPr lang="en-US" dirty="0">
                <a:solidFill>
                  <a:srgbClr val="000000"/>
                </a:solidFill>
                <a:effectLst/>
                <a:latin typeface="Verdana" panose="020B0604030504040204" pitchFamily="34" charset="0"/>
              </a:rPr>
              <a:t> — They treacherously turned away like their fathers; they became warped like a faulty bow. </a:t>
            </a:r>
          </a:p>
          <a:p>
            <a:pPr>
              <a:buNone/>
            </a:pPr>
            <a:r>
              <a:rPr lang="en-US" dirty="0">
                <a:solidFill>
                  <a:srgbClr val="000000"/>
                </a:solidFill>
                <a:effectLst/>
                <a:latin typeface="Verdana" panose="020B0604030504040204" pitchFamily="34" charset="0"/>
                <a:hlinkClick r:id="rId40"/>
              </a:rPr>
              <a:t>Isa 24:5</a:t>
            </a:r>
            <a:r>
              <a:rPr lang="en-US" dirty="0">
                <a:solidFill>
                  <a:srgbClr val="000000"/>
                </a:solidFill>
                <a:effectLst/>
                <a:latin typeface="Verdana" panose="020B0604030504040204" pitchFamily="34" charset="0"/>
              </a:rPr>
              <a:t> — The earth is polluted by its inhabitants, for they have transgressed teachings, overstepped decrees, and broken the permanent covenant. </a:t>
            </a:r>
          </a:p>
          <a:p>
            <a:pPr>
              <a:buNone/>
            </a:pPr>
            <a:r>
              <a:rPr lang="en-US" dirty="0">
                <a:solidFill>
                  <a:srgbClr val="000000"/>
                </a:solidFill>
                <a:effectLst/>
                <a:latin typeface="Verdana" panose="020B0604030504040204" pitchFamily="34" charset="0"/>
                <a:hlinkClick r:id="rId41"/>
              </a:rPr>
              <a:t>Isa 24:6</a:t>
            </a:r>
            <a:r>
              <a:rPr lang="en-US" dirty="0">
                <a:solidFill>
                  <a:srgbClr val="000000"/>
                </a:solidFill>
                <a:effectLst/>
                <a:latin typeface="Verdana" panose="020B0604030504040204" pitchFamily="34" charset="0"/>
              </a:rPr>
              <a:t> — Therefore a curse has consumed the earth, and its inhabitants have become guilty; the earth's inhabitants have been burned, and only a few survive. </a:t>
            </a:r>
          </a:p>
          <a:p>
            <a:pPr>
              <a:buNone/>
            </a:pPr>
            <a:r>
              <a:rPr lang="en-US" dirty="0">
                <a:solidFill>
                  <a:srgbClr val="000000"/>
                </a:solidFill>
                <a:effectLst/>
                <a:latin typeface="Verdana" panose="020B0604030504040204" pitchFamily="34" charset="0"/>
                <a:hlinkClick r:id="rId42"/>
              </a:rPr>
              <a:t>Jer 11:7</a:t>
            </a:r>
            <a:r>
              <a:rPr lang="en-US" dirty="0">
                <a:solidFill>
                  <a:srgbClr val="000000"/>
                </a:solidFill>
                <a:effectLst/>
                <a:latin typeface="Verdana" panose="020B0604030504040204" pitchFamily="34" charset="0"/>
              </a:rPr>
              <a:t> — For I strongly warned your ancestors when I brought them out of the land of Egypt until today, warning them time and time again, 'Obey me.' </a:t>
            </a:r>
          </a:p>
          <a:p>
            <a:pPr>
              <a:buNone/>
            </a:pPr>
            <a:r>
              <a:rPr lang="en-US" dirty="0">
                <a:solidFill>
                  <a:srgbClr val="000000"/>
                </a:solidFill>
                <a:effectLst/>
                <a:latin typeface="Verdana" panose="020B0604030504040204" pitchFamily="34" charset="0"/>
                <a:hlinkClick r:id="rId43"/>
              </a:rPr>
              <a:t>Jer 11:8</a:t>
            </a:r>
            <a:r>
              <a:rPr lang="en-US" dirty="0">
                <a:solidFill>
                  <a:srgbClr val="000000"/>
                </a:solidFill>
                <a:effectLst/>
                <a:latin typeface="Verdana" panose="020B0604030504040204" pitchFamily="34" charset="0"/>
              </a:rPr>
              <a:t> — Yet they would not obey or pay attention; each one followed the stubbornness of his evil heart. So I brought on them all the curses of this covenant, because they had not done what I commanded them to do." </a:t>
            </a:r>
          </a:p>
          <a:p>
            <a:pPr>
              <a:buNone/>
            </a:pPr>
            <a:r>
              <a:rPr lang="en-US" dirty="0">
                <a:solidFill>
                  <a:srgbClr val="000000"/>
                </a:solidFill>
                <a:effectLst/>
                <a:latin typeface="Verdana" panose="020B0604030504040204" pitchFamily="34" charset="0"/>
                <a:hlinkClick r:id="rId44"/>
              </a:rPr>
              <a:t>Jer 22:8</a:t>
            </a:r>
            <a:r>
              <a:rPr lang="en-US" dirty="0">
                <a:solidFill>
                  <a:srgbClr val="000000"/>
                </a:solidFill>
                <a:effectLst/>
                <a:latin typeface="Verdana" panose="020B0604030504040204" pitchFamily="34" charset="0"/>
              </a:rPr>
              <a:t> — "Many nations will pass by this city and ask one another, 'Why did the LORD do such a thing to this great city? ' </a:t>
            </a:r>
          </a:p>
          <a:p>
            <a:pPr>
              <a:buNone/>
            </a:pPr>
            <a:r>
              <a:rPr lang="en-US" dirty="0">
                <a:solidFill>
                  <a:srgbClr val="000000"/>
                </a:solidFill>
                <a:effectLst/>
                <a:latin typeface="Verdana" panose="020B0604030504040204" pitchFamily="34" charset="0"/>
                <a:hlinkClick r:id="rId45"/>
              </a:rPr>
              <a:t>Jer 22:9</a:t>
            </a:r>
            <a:r>
              <a:rPr lang="en-US" dirty="0">
                <a:solidFill>
                  <a:srgbClr val="000000"/>
                </a:solidFill>
                <a:effectLst/>
                <a:latin typeface="Verdana" panose="020B0604030504040204" pitchFamily="34" charset="0"/>
              </a:rPr>
              <a:t> — They will answer, 'Because they abandoned the covenant of the LORD their God and bowed in worship to other gods and served them.' " </a:t>
            </a:r>
          </a:p>
          <a:p>
            <a:pPr>
              <a:buNone/>
            </a:pPr>
            <a:r>
              <a:rPr lang="en-US" dirty="0">
                <a:solidFill>
                  <a:srgbClr val="000000"/>
                </a:solidFill>
                <a:effectLst/>
                <a:latin typeface="Verdana" panose="020B0604030504040204" pitchFamily="34" charset="0"/>
                <a:hlinkClick r:id="rId46"/>
              </a:rPr>
              <a:t>Jer 31:32</a:t>
            </a:r>
            <a:r>
              <a:rPr lang="en-US" dirty="0">
                <a:solidFill>
                  <a:srgbClr val="000000"/>
                </a:solidFill>
                <a:effectLst/>
                <a:latin typeface="Verdana" panose="020B0604030504040204" pitchFamily="34" charset="0"/>
              </a:rPr>
              <a:t> — This one will not be like the covenant I made with their ancestors on the day I took them by the hand to lead them out of the land of Egypt ​— ​my covenant that they broke even though I am their master" ​— ​the LORD's declaration. </a:t>
            </a:r>
          </a:p>
          <a:p>
            <a:pPr>
              <a:buNone/>
            </a:pPr>
            <a:r>
              <a:rPr lang="en-US" dirty="0">
                <a:solidFill>
                  <a:srgbClr val="000000"/>
                </a:solidFill>
                <a:effectLst/>
                <a:latin typeface="Verdana" panose="020B0604030504040204" pitchFamily="34" charset="0"/>
                <a:hlinkClick r:id="rId47"/>
              </a:rPr>
              <a:t>Eze 16:8</a:t>
            </a:r>
            <a:r>
              <a:rPr lang="en-US" dirty="0">
                <a:solidFill>
                  <a:srgbClr val="000000"/>
                </a:solidFill>
                <a:effectLst/>
                <a:latin typeface="Verdana" panose="020B0604030504040204" pitchFamily="34" charset="0"/>
              </a:rPr>
              <a:t> — " 'Then I passed by you and saw you, and you were indeed at the age for love. So I spread the edge of my garment over you and covered your nakedness. I pledged myself to you, entered into a covenant with you ​— ​this is the declaration of the Lord GOD ​— ​and you became mine. </a:t>
            </a:r>
          </a:p>
          <a:p>
            <a:pPr>
              <a:buNone/>
            </a:pPr>
            <a:r>
              <a:rPr lang="en-US" dirty="0">
                <a:solidFill>
                  <a:srgbClr val="000000"/>
                </a:solidFill>
                <a:effectLst/>
                <a:latin typeface="Verdana" panose="020B0604030504040204" pitchFamily="34" charset="0"/>
                <a:hlinkClick r:id="rId48"/>
              </a:rPr>
              <a:t>Eze 16:59</a:t>
            </a:r>
            <a:r>
              <a:rPr lang="en-US" dirty="0">
                <a:solidFill>
                  <a:srgbClr val="000000"/>
                </a:solidFill>
                <a:effectLst/>
                <a:latin typeface="Verdana" panose="020B0604030504040204" pitchFamily="34" charset="0"/>
              </a:rPr>
              <a:t> — " 'For this is what the Lord GOD says: I will deal with you according to what you have done, since you have despised the oath by breaking the covenant. </a:t>
            </a:r>
          </a:p>
          <a:p>
            <a:pPr>
              <a:buNone/>
            </a:pPr>
            <a:r>
              <a:rPr lang="en-US" dirty="0">
                <a:solidFill>
                  <a:srgbClr val="000000"/>
                </a:solidFill>
                <a:effectLst/>
                <a:latin typeface="Verdana" panose="020B0604030504040204" pitchFamily="34" charset="0"/>
                <a:hlinkClick r:id="rId49"/>
              </a:rPr>
              <a:t>Eze 20:37</a:t>
            </a:r>
            <a:r>
              <a:rPr lang="en-US" dirty="0">
                <a:solidFill>
                  <a:srgbClr val="000000"/>
                </a:solidFill>
                <a:effectLst/>
                <a:latin typeface="Verdana" panose="020B0604030504040204" pitchFamily="34" charset="0"/>
              </a:rPr>
              <a:t> — I will make you pass under the rod and will bring you into the bond of the covenant. </a:t>
            </a:r>
          </a:p>
          <a:p>
            <a:pPr>
              <a:buNone/>
            </a:pPr>
            <a:r>
              <a:rPr lang="en-US" dirty="0">
                <a:solidFill>
                  <a:srgbClr val="000000"/>
                </a:solidFill>
                <a:effectLst/>
                <a:latin typeface="Verdana" panose="020B0604030504040204" pitchFamily="34" charset="0"/>
                <a:hlinkClick r:id="rId50"/>
              </a:rPr>
              <a:t>Eze 20:38</a:t>
            </a:r>
            <a:r>
              <a:rPr lang="en-US" dirty="0">
                <a:solidFill>
                  <a:srgbClr val="000000"/>
                </a:solidFill>
                <a:effectLst/>
                <a:latin typeface="Verdana" panose="020B0604030504040204" pitchFamily="34" charset="0"/>
              </a:rPr>
              <a:t> — I will purge you of those who rebel and transgress against me. I will bring them out of the land where they live as foreign residents, but they will not enter the land of Israel. Then you will know that I am the LORD. </a:t>
            </a:r>
          </a:p>
          <a:p>
            <a:pPr>
              <a:buNone/>
            </a:pPr>
            <a:r>
              <a:rPr lang="en-US" b="1" dirty="0">
                <a:solidFill>
                  <a:srgbClr val="000000"/>
                </a:solidFill>
                <a:effectLst/>
                <a:latin typeface="Verdana" panose="020B0604030504040204" pitchFamily="34" charset="0"/>
              </a:rPr>
              <a:t>regarded</a:t>
            </a:r>
          </a:p>
          <a:p>
            <a:pPr>
              <a:buNone/>
            </a:pPr>
            <a:r>
              <a:rPr lang="en-US" dirty="0" err="1">
                <a:solidFill>
                  <a:srgbClr val="000000"/>
                </a:solidFill>
                <a:effectLst/>
                <a:latin typeface="Verdana" panose="020B0604030504040204" pitchFamily="34" charset="0"/>
                <a:hlinkClick r:id="rId51"/>
              </a:rPr>
              <a:t>Jdg</a:t>
            </a:r>
            <a:r>
              <a:rPr lang="en-US" dirty="0">
                <a:solidFill>
                  <a:srgbClr val="000000"/>
                </a:solidFill>
                <a:effectLst/>
                <a:latin typeface="Verdana" panose="020B0604030504040204" pitchFamily="34" charset="0"/>
                <a:hlinkClick r:id="rId51"/>
              </a:rPr>
              <a:t> 10:13</a:t>
            </a:r>
            <a:r>
              <a:rPr lang="en-US" dirty="0">
                <a:solidFill>
                  <a:srgbClr val="000000"/>
                </a:solidFill>
                <a:effectLst/>
                <a:latin typeface="Verdana" panose="020B0604030504040204" pitchFamily="34" charset="0"/>
              </a:rPr>
              <a:t> — But you have abandoned me and worshiped other gods. Therefore, I will not deliver you again. </a:t>
            </a:r>
          </a:p>
          <a:p>
            <a:pPr>
              <a:buNone/>
            </a:pPr>
            <a:r>
              <a:rPr lang="en-US" dirty="0" err="1">
                <a:solidFill>
                  <a:srgbClr val="000000"/>
                </a:solidFill>
                <a:effectLst/>
                <a:latin typeface="Verdana" panose="020B0604030504040204" pitchFamily="34" charset="0"/>
                <a:hlinkClick r:id="rId52"/>
              </a:rPr>
              <a:t>Jdg</a:t>
            </a:r>
            <a:r>
              <a:rPr lang="en-US" dirty="0">
                <a:solidFill>
                  <a:srgbClr val="000000"/>
                </a:solidFill>
                <a:effectLst/>
                <a:latin typeface="Verdana" panose="020B0604030504040204" pitchFamily="34" charset="0"/>
                <a:hlinkClick r:id="rId52"/>
              </a:rPr>
              <a:t> 10:14</a:t>
            </a:r>
            <a:r>
              <a:rPr lang="en-US" dirty="0">
                <a:solidFill>
                  <a:srgbClr val="000000"/>
                </a:solidFill>
                <a:effectLst/>
                <a:latin typeface="Verdana" panose="020B0604030504040204" pitchFamily="34" charset="0"/>
              </a:rPr>
              <a:t> — Go and cry out to the gods you have chosen. Let them deliver you whenever you are oppressed." </a:t>
            </a:r>
          </a:p>
          <a:p>
            <a:pPr>
              <a:buNone/>
            </a:pPr>
            <a:r>
              <a:rPr lang="en-US" dirty="0">
                <a:solidFill>
                  <a:srgbClr val="000000"/>
                </a:solidFill>
                <a:effectLst/>
                <a:latin typeface="Verdana" panose="020B0604030504040204" pitchFamily="34" charset="0"/>
                <a:hlinkClick r:id="rId53"/>
              </a:rPr>
              <a:t>La 4:16</a:t>
            </a:r>
            <a:r>
              <a:rPr lang="en-US" dirty="0">
                <a:solidFill>
                  <a:srgbClr val="000000"/>
                </a:solidFill>
                <a:effectLst/>
                <a:latin typeface="Verdana" panose="020B0604030504040204" pitchFamily="34" charset="0"/>
              </a:rPr>
              <a:t> — The LORD himself has scattered them; he no longer watches over them. The priests are not respected; the elders find no favor. </a:t>
            </a:r>
          </a:p>
          <a:p>
            <a:pPr>
              <a:buNone/>
            </a:pPr>
            <a:r>
              <a:rPr lang="en-US" dirty="0">
                <a:solidFill>
                  <a:srgbClr val="000000"/>
                </a:solidFill>
                <a:effectLst/>
                <a:latin typeface="Verdana" panose="020B0604030504040204" pitchFamily="34" charset="0"/>
                <a:hlinkClick r:id="rId54"/>
              </a:rPr>
              <a:t>Am 5:22</a:t>
            </a:r>
            <a:r>
              <a:rPr lang="en-US" dirty="0">
                <a:solidFill>
                  <a:srgbClr val="000000"/>
                </a:solidFill>
                <a:effectLst/>
                <a:latin typeface="Verdana" panose="020B0604030504040204" pitchFamily="34" charset="0"/>
              </a:rPr>
              <a:t> — Even if you offer me your burnt offerings and grain offerings, I will not accept them; I will have no regard for your fellowship offerings of fattened cattle. </a:t>
            </a:r>
          </a:p>
          <a:p>
            <a:pPr>
              <a:buNone/>
            </a:pPr>
            <a:r>
              <a:rPr lang="en-US" dirty="0">
                <a:solidFill>
                  <a:srgbClr val="000000"/>
                </a:solidFill>
                <a:effectLst/>
                <a:latin typeface="Verdana" panose="020B0604030504040204" pitchFamily="34" charset="0"/>
                <a:hlinkClick r:id="rId55"/>
              </a:rPr>
              <a:t>Mal 2:13</a:t>
            </a:r>
            <a:r>
              <a:rPr lang="en-US" dirty="0">
                <a:solidFill>
                  <a:srgbClr val="000000"/>
                </a:solidFill>
                <a:effectLst/>
                <a:latin typeface="Verdana" panose="020B0604030504040204" pitchFamily="34" charset="0"/>
              </a:rPr>
              <a:t> — This is another thing you do. You are covering the LORD's altar with tears, with weeping and groaning, because he no longer respects your offerings or receives them gladly from your hands.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29</a:t>
            </a:fld>
            <a:endParaRPr lang="en-US"/>
          </a:p>
        </p:txBody>
      </p:sp>
    </p:spTree>
    <p:extLst>
      <p:ext uri="{BB962C8B-B14F-4D97-AF65-F5344CB8AC3E}">
        <p14:creationId xmlns:p14="http://schemas.microsoft.com/office/powerpoint/2010/main" val="2201248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750"/>
              </a:spcAft>
              <a:buNone/>
            </a:pPr>
            <a:r>
              <a:rPr lang="en-US" b="1" i="0" cap="all" dirty="0">
                <a:solidFill>
                  <a:srgbClr val="1C1C1C"/>
                </a:solidFill>
                <a:effectLst/>
                <a:latin typeface="D-DIN Condensed"/>
              </a:rPr>
              <a:t>Conditions of the New Covenant</a:t>
            </a:r>
          </a:p>
          <a:p>
            <a:pPr algn="l">
              <a:buNone/>
            </a:pPr>
            <a:r>
              <a:rPr lang="en-US" b="0" i="0" dirty="0">
                <a:solidFill>
                  <a:srgbClr val="1C1C1C"/>
                </a:solidFill>
                <a:effectLst/>
                <a:latin typeface="Merriweather" panose="00000500000000000000" pitchFamily="2" charset="0"/>
              </a:rPr>
              <a:t>In the final section we see that this new covenant has three important features.</a:t>
            </a:r>
          </a:p>
          <a:p>
            <a:pPr algn="l">
              <a:buNone/>
            </a:pPr>
            <a:endParaRPr lang="en-US" b="0" i="0" baseline="30000" dirty="0">
              <a:solidFill>
                <a:srgbClr val="1C1C1C"/>
              </a:solidFill>
              <a:effectLst/>
              <a:latin typeface="Merriweather" panose="00000500000000000000" pitchFamily="2" charset="0"/>
            </a:endParaRPr>
          </a:p>
          <a:p>
            <a:pPr algn="l">
              <a:buNone/>
            </a:pPr>
            <a:r>
              <a:rPr lang="en-US" b="0" i="0" baseline="30000" dirty="0">
                <a:solidFill>
                  <a:srgbClr val="1C1C1C"/>
                </a:solidFill>
                <a:effectLst/>
                <a:latin typeface="Merriweather" panose="00000500000000000000" pitchFamily="2" charset="0"/>
              </a:rPr>
              <a:t>10</a:t>
            </a:r>
            <a:r>
              <a:rPr lang="en-US" b="0" i="0" dirty="0">
                <a:solidFill>
                  <a:srgbClr val="1C1C1C"/>
                </a:solidFill>
                <a:effectLst/>
                <a:latin typeface="Merriweather" panose="00000500000000000000" pitchFamily="2" charset="0"/>
              </a:rPr>
              <a:t>"For this is the covenant that I will make with the house of Israel</a:t>
            </a:r>
            <a:br>
              <a:rPr lang="en-US" b="0" i="0" dirty="0">
                <a:solidFill>
                  <a:srgbClr val="1C1C1C"/>
                </a:solidFill>
                <a:effectLst/>
                <a:latin typeface="Merriweather" panose="00000500000000000000" pitchFamily="2" charset="0"/>
              </a:rPr>
            </a:br>
            <a:r>
              <a:rPr lang="en-US" b="0" i="0" dirty="0">
                <a:solidFill>
                  <a:srgbClr val="1C1C1C"/>
                </a:solidFill>
                <a:effectLst/>
                <a:latin typeface="Merriweather" panose="00000500000000000000" pitchFamily="2" charset="0"/>
              </a:rPr>
              <a:t>After those days, says the Lord:</a:t>
            </a:r>
            <a:br>
              <a:rPr lang="en-US" b="0" i="0" dirty="0">
                <a:solidFill>
                  <a:srgbClr val="1C1C1C"/>
                </a:solidFill>
                <a:effectLst/>
                <a:latin typeface="Merriweather" panose="00000500000000000000" pitchFamily="2" charset="0"/>
              </a:rPr>
            </a:br>
            <a:r>
              <a:rPr lang="en-US" b="0" i="0" dirty="0">
                <a:solidFill>
                  <a:srgbClr val="1C1C1C"/>
                </a:solidFill>
                <a:effectLst/>
                <a:latin typeface="Merriweather" panose="00000500000000000000" pitchFamily="2" charset="0"/>
              </a:rPr>
              <a:t>I will put My laws into their minds,</a:t>
            </a:r>
            <a:br>
              <a:rPr lang="en-US" b="0" i="0" dirty="0">
                <a:solidFill>
                  <a:srgbClr val="1C1C1C"/>
                </a:solidFill>
                <a:effectLst/>
                <a:latin typeface="Merriweather" panose="00000500000000000000" pitchFamily="2" charset="0"/>
              </a:rPr>
            </a:br>
            <a:r>
              <a:rPr lang="en-US" b="0" i="0" dirty="0">
                <a:solidFill>
                  <a:srgbClr val="1C1C1C"/>
                </a:solidFill>
                <a:effectLst/>
                <a:latin typeface="Merriweather" panose="00000500000000000000" pitchFamily="2" charset="0"/>
              </a:rPr>
              <a:t>And I will write them on their hearts.</a:t>
            </a:r>
            <a:br>
              <a:rPr lang="en-US" b="0" i="0" dirty="0">
                <a:solidFill>
                  <a:srgbClr val="1C1C1C"/>
                </a:solidFill>
                <a:effectLst/>
                <a:latin typeface="Merriweather" panose="00000500000000000000" pitchFamily="2" charset="0"/>
              </a:rPr>
            </a:br>
            <a:r>
              <a:rPr lang="en-US" b="0" i="0" dirty="0">
                <a:solidFill>
                  <a:srgbClr val="1C1C1C"/>
                </a:solidFill>
                <a:effectLst/>
                <a:latin typeface="Merriweather" panose="00000500000000000000" pitchFamily="2" charset="0"/>
              </a:rPr>
              <a:t>And I will be their God,</a:t>
            </a:r>
            <a:br>
              <a:rPr lang="en-US" b="0" i="0" dirty="0">
                <a:solidFill>
                  <a:srgbClr val="1C1C1C"/>
                </a:solidFill>
                <a:effectLst/>
                <a:latin typeface="Merriweather" panose="00000500000000000000" pitchFamily="2" charset="0"/>
              </a:rPr>
            </a:br>
            <a:r>
              <a:rPr lang="en-US" b="0" i="0" dirty="0">
                <a:solidFill>
                  <a:srgbClr val="1C1C1C"/>
                </a:solidFill>
                <a:effectLst/>
                <a:latin typeface="Merriweather" panose="00000500000000000000" pitchFamily="2" charset="0"/>
              </a:rPr>
              <a:t>And they shall be My people.</a:t>
            </a:r>
          </a:p>
          <a:p>
            <a:endParaRPr lang="en-US" dirty="0"/>
          </a:p>
          <a:p>
            <a:pPr algn="l">
              <a:spcBef>
                <a:spcPts val="750"/>
              </a:spcBef>
              <a:spcAft>
                <a:spcPts val="375"/>
              </a:spcAft>
              <a:buNone/>
            </a:pPr>
            <a:r>
              <a:rPr lang="en-US" b="1" i="0" cap="all" dirty="0">
                <a:solidFill>
                  <a:srgbClr val="1C1C1C"/>
                </a:solidFill>
                <a:effectLst/>
                <a:latin typeface="D-DIN Condensed"/>
              </a:rPr>
              <a:t>1. The new covenant is inward focused and spiritual in nature</a:t>
            </a:r>
          </a:p>
          <a:p>
            <a:pPr algn="l">
              <a:buNone/>
            </a:pPr>
            <a:r>
              <a:rPr lang="en-US" b="0" i="0" dirty="0">
                <a:solidFill>
                  <a:srgbClr val="1C1C1C"/>
                </a:solidFill>
                <a:effectLst/>
                <a:latin typeface="Merriweather" panose="00000500000000000000" pitchFamily="2" charset="0"/>
              </a:rPr>
              <a:t>The Old Testament had the externals of ritual and God's commandments exposed on stone for all to see, learn and be measured by (the basic purpose of the Law - </a:t>
            </a:r>
            <a:r>
              <a:rPr lang="en-US" b="0" i="0" u="none" strike="noStrike" dirty="0">
                <a:solidFill>
                  <a:srgbClr val="666666"/>
                </a:solidFill>
                <a:effectLst/>
                <a:latin typeface="Merriweather" panose="00000500000000000000" pitchFamily="2" charset="0"/>
                <a:hlinkClick r:id="rId3"/>
              </a:rPr>
              <a:t>Romans 3:20</a:t>
            </a:r>
            <a:r>
              <a:rPr lang="en-US" b="0" i="0" dirty="0">
                <a:solidFill>
                  <a:srgbClr val="1C1C1C"/>
                </a:solidFill>
                <a:effectLst/>
                <a:latin typeface="Merriweather" panose="00000500000000000000" pitchFamily="2" charset="0"/>
              </a:rPr>
              <a:t>). The rituals and architecture of the place of worship showed them that they could not come near to God. The Law revealed to them why this was so, they were not worthy.</a:t>
            </a:r>
          </a:p>
          <a:p>
            <a:pPr algn="l">
              <a:buNone/>
            </a:pPr>
            <a:r>
              <a:rPr lang="en-US" b="0" i="0" dirty="0">
                <a:solidFill>
                  <a:srgbClr val="1C1C1C"/>
                </a:solidFill>
                <a:effectLst/>
                <a:latin typeface="Merriweather" panose="00000500000000000000" pitchFamily="2" charset="0"/>
              </a:rPr>
              <a:t>With the new covenant, men would know God's laws, would have the willingness, hunger and thirst to do His will because they would have a sense of Him from within themselves. Not an outward sense, through religious rites, but inwardly through intimate knowledge. It was akin to what Jesus referred to as being "born again" (</a:t>
            </a:r>
            <a:r>
              <a:rPr lang="en-US" b="0" i="0" u="none" strike="noStrike" dirty="0">
                <a:solidFill>
                  <a:srgbClr val="666666"/>
                </a:solidFill>
                <a:effectLst/>
                <a:latin typeface="Merriweather" panose="00000500000000000000" pitchFamily="2" charset="0"/>
                <a:hlinkClick r:id="rId4"/>
              </a:rPr>
              <a:t>John 3:3-6</a:t>
            </a:r>
            <a:r>
              <a:rPr lang="en-US" b="0" i="0" dirty="0">
                <a:solidFill>
                  <a:srgbClr val="1C1C1C"/>
                </a:solidFill>
                <a:effectLst/>
                <a:latin typeface="Merriweather" panose="00000500000000000000" pitchFamily="2" charset="0"/>
              </a:rPr>
              <a:t>). This inward transformation would be accomplished by the Word as revealed by Christ, and the transforming power of the Holy Spirit given at baptism (Acts 2:38).</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30</a:t>
            </a:fld>
            <a:endParaRPr lang="en-US"/>
          </a:p>
        </p:txBody>
      </p:sp>
    </p:spTree>
    <p:extLst>
      <p:ext uri="{BB962C8B-B14F-4D97-AF65-F5344CB8AC3E}">
        <p14:creationId xmlns:p14="http://schemas.microsoft.com/office/powerpoint/2010/main" val="29895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750"/>
              </a:spcAft>
              <a:buNone/>
            </a:pPr>
            <a:r>
              <a:rPr lang="en-US" b="1" i="0" cap="all" dirty="0">
                <a:solidFill>
                  <a:srgbClr val="1C1C1C"/>
                </a:solidFill>
                <a:effectLst/>
                <a:latin typeface="D-DIN Condensed"/>
              </a:rPr>
              <a:t>Jesus' Ministry is Superior to Aaron's Ministry</a:t>
            </a:r>
          </a:p>
          <a:p>
            <a:pPr algn="l">
              <a:buNone/>
            </a:pPr>
            <a:r>
              <a:rPr lang="en-US" b="0" i="0" dirty="0">
                <a:solidFill>
                  <a:srgbClr val="1C1C1C"/>
                </a:solidFill>
                <a:effectLst/>
                <a:latin typeface="Merriweather" panose="00000500000000000000" pitchFamily="2" charset="0"/>
              </a:rPr>
              <a:t>He has just demonstrated that Jesus is a more qualified high priest than Aaron. Now he will explain why Jesus' ministry is superior as well.</a:t>
            </a:r>
          </a:p>
          <a:p>
            <a:pPr algn="l">
              <a:spcBef>
                <a:spcPts val="750"/>
              </a:spcBef>
              <a:spcAft>
                <a:spcPts val="375"/>
              </a:spcAft>
              <a:buNone/>
            </a:pPr>
            <a:r>
              <a:rPr lang="en-US" b="1" i="0" cap="all" dirty="0">
                <a:solidFill>
                  <a:srgbClr val="1C1C1C"/>
                </a:solidFill>
                <a:effectLst/>
                <a:latin typeface="D-DIN Condensed"/>
              </a:rPr>
              <a:t>He Ministers in a Better Place - Hebrews 8:1-15</a:t>
            </a:r>
          </a:p>
          <a:p>
            <a:pPr algn="l">
              <a:buNone/>
            </a:pPr>
            <a:r>
              <a:rPr lang="en-US" b="0" i="0" baseline="30000" dirty="0">
                <a:solidFill>
                  <a:srgbClr val="1C1C1C"/>
                </a:solidFill>
                <a:effectLst/>
                <a:latin typeface="Merriweather" panose="00000500000000000000" pitchFamily="2" charset="0"/>
              </a:rPr>
              <a:t>1</a:t>
            </a:r>
            <a:r>
              <a:rPr lang="en-US" b="0" i="0" dirty="0">
                <a:solidFill>
                  <a:srgbClr val="1C1C1C"/>
                </a:solidFill>
                <a:effectLst/>
                <a:latin typeface="Merriweather" panose="00000500000000000000" pitchFamily="2" charset="0"/>
              </a:rPr>
              <a:t>Now the main point in what has been said is this: we have such a high priest, who has taken His seat at the right hand of the throne of the Majesty in the heavens, </a:t>
            </a:r>
            <a:r>
              <a:rPr lang="en-US" b="0" i="0" baseline="30000" dirty="0">
                <a:solidFill>
                  <a:srgbClr val="1C1C1C"/>
                </a:solidFill>
                <a:effectLst/>
                <a:latin typeface="Merriweather" panose="00000500000000000000" pitchFamily="2" charset="0"/>
              </a:rPr>
              <a:t>2</a:t>
            </a:r>
            <a:r>
              <a:rPr lang="en-US" b="0" i="0" dirty="0">
                <a:solidFill>
                  <a:srgbClr val="1C1C1C"/>
                </a:solidFill>
                <a:effectLst/>
                <a:latin typeface="Merriweather" panose="00000500000000000000" pitchFamily="2" charset="0"/>
              </a:rPr>
              <a:t>a minister in the sanctuary and in the true tabernacle, which the Lord pitched, not man.</a:t>
            </a:r>
          </a:p>
          <a:p>
            <a:pPr algn="l">
              <a:buNone/>
            </a:pPr>
            <a:r>
              <a:rPr lang="en-US" b="0" i="0" dirty="0">
                <a:solidFill>
                  <a:srgbClr val="1C1C1C"/>
                </a:solidFill>
                <a:effectLst/>
                <a:latin typeface="Merriweather" panose="00000500000000000000" pitchFamily="2" charset="0"/>
              </a:rPr>
              <a:t>"Now the main point..." refers to what the author is about to say. It is the climax of what he has explained previously. This Jesus, once having offered His sacrifice, is not like the earthly priests who continually offer sacrifice; who do so in a man made place; who have no rest. This Jesus sits (denoting authority, completeness) at the right hand of God; He is the minister (priest) that serves the true (real, eternal) sanctuary where God dwells (heaven). The true sanctuary is the one where God actually resides so the place where Jesus ministers is superior.</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4</a:t>
            </a:fld>
            <a:endParaRPr lang="en-US"/>
          </a:p>
        </p:txBody>
      </p:sp>
    </p:spTree>
    <p:extLst>
      <p:ext uri="{BB962C8B-B14F-4D97-AF65-F5344CB8AC3E}">
        <p14:creationId xmlns:p14="http://schemas.microsoft.com/office/powerpoint/2010/main" val="2689879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Heb 8:10</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this is</a:t>
            </a:r>
          </a:p>
          <a:p>
            <a:pPr>
              <a:buNone/>
            </a:pPr>
            <a:r>
              <a:rPr lang="en-US" dirty="0">
                <a:solidFill>
                  <a:srgbClr val="000000"/>
                </a:solidFill>
                <a:effectLst/>
                <a:latin typeface="Verdana" panose="020B0604030504040204" pitchFamily="34" charset="0"/>
                <a:hlinkClick r:id="rId3"/>
              </a:rPr>
              <a:t>Heb 10:16</a:t>
            </a:r>
            <a:r>
              <a:rPr lang="en-US" dirty="0">
                <a:solidFill>
                  <a:srgbClr val="000000"/>
                </a:solidFill>
                <a:effectLst/>
                <a:latin typeface="Verdana" panose="020B0604030504040204" pitchFamily="34" charset="0"/>
              </a:rPr>
              <a:t> — This is the covenant I will make with them after those days, the Lord says, I will put my laws on their hearts and write them on their minds, </a:t>
            </a:r>
          </a:p>
          <a:p>
            <a:pPr>
              <a:buNone/>
            </a:pPr>
            <a:r>
              <a:rPr lang="en-US" dirty="0">
                <a:solidFill>
                  <a:srgbClr val="000000"/>
                </a:solidFill>
                <a:effectLst/>
                <a:latin typeface="Verdana" panose="020B0604030504040204" pitchFamily="34" charset="0"/>
                <a:hlinkClick r:id="rId4"/>
              </a:rPr>
              <a:t>Heb 10:17</a:t>
            </a:r>
            <a:r>
              <a:rPr lang="en-US" dirty="0">
                <a:solidFill>
                  <a:srgbClr val="000000"/>
                </a:solidFill>
                <a:effectLst/>
                <a:latin typeface="Verdana" panose="020B0604030504040204" pitchFamily="34" charset="0"/>
              </a:rPr>
              <a:t> — and I will never again remember their sins and their lawless acts. </a:t>
            </a:r>
          </a:p>
          <a:p>
            <a:pPr>
              <a:buNone/>
            </a:pPr>
            <a:r>
              <a:rPr lang="en-US" b="1" dirty="0">
                <a:solidFill>
                  <a:srgbClr val="000000"/>
                </a:solidFill>
                <a:effectLst/>
                <a:latin typeface="Verdana" panose="020B0604030504040204" pitchFamily="34" charset="0"/>
              </a:rPr>
              <a:t>I will put</a:t>
            </a:r>
          </a:p>
          <a:p>
            <a:pPr>
              <a:buNone/>
            </a:pPr>
            <a:r>
              <a:rPr lang="en-US" dirty="0">
                <a:solidFill>
                  <a:srgbClr val="000000"/>
                </a:solidFill>
                <a:effectLst/>
                <a:latin typeface="Verdana" panose="020B0604030504040204" pitchFamily="34" charset="0"/>
                <a:hlinkClick r:id="rId5"/>
              </a:rPr>
              <a:t>Ex 24:4</a:t>
            </a:r>
            <a:r>
              <a:rPr lang="en-US" dirty="0">
                <a:solidFill>
                  <a:srgbClr val="000000"/>
                </a:solidFill>
                <a:effectLst/>
                <a:latin typeface="Verdana" panose="020B0604030504040204" pitchFamily="34" charset="0"/>
              </a:rPr>
              <a:t> — And Moses wrote down all the words of the LORD. He rose early the next morning and set up an altar and twelve pillars for the twelve tribes of Israel at the base of the mountain. </a:t>
            </a:r>
          </a:p>
          <a:p>
            <a:pPr>
              <a:buNone/>
            </a:pPr>
            <a:r>
              <a:rPr lang="en-US" dirty="0">
                <a:solidFill>
                  <a:srgbClr val="000000"/>
                </a:solidFill>
                <a:effectLst/>
                <a:latin typeface="Verdana" panose="020B0604030504040204" pitchFamily="34" charset="0"/>
                <a:hlinkClick r:id="rId6"/>
              </a:rPr>
              <a:t>Ex 24:7</a:t>
            </a:r>
            <a:r>
              <a:rPr lang="en-US" dirty="0">
                <a:solidFill>
                  <a:srgbClr val="000000"/>
                </a:solidFill>
                <a:effectLst/>
                <a:latin typeface="Verdana" panose="020B0604030504040204" pitchFamily="34" charset="0"/>
              </a:rPr>
              <a:t> — He then took the covenant scroll and read it aloud to the people. They responded, "We will do and obey all that the LORD has commanded." </a:t>
            </a:r>
          </a:p>
          <a:p>
            <a:pPr>
              <a:buNone/>
            </a:pPr>
            <a:r>
              <a:rPr lang="en-US" dirty="0">
                <a:solidFill>
                  <a:srgbClr val="000000"/>
                </a:solidFill>
                <a:effectLst/>
                <a:latin typeface="Verdana" panose="020B0604030504040204" pitchFamily="34" charset="0"/>
                <a:hlinkClick r:id="rId7"/>
              </a:rPr>
              <a:t>Ex 34:1</a:t>
            </a:r>
            <a:r>
              <a:rPr lang="en-US" dirty="0">
                <a:solidFill>
                  <a:srgbClr val="000000"/>
                </a:solidFill>
                <a:effectLst/>
                <a:latin typeface="Verdana" panose="020B0604030504040204" pitchFamily="34" charset="0"/>
              </a:rPr>
              <a:t> — The LORD said to Moses, "Cut two stone tablets like the first ones, and I will write on them the words that were on the first tablets, which you broke. </a:t>
            </a:r>
          </a:p>
          <a:p>
            <a:pPr>
              <a:buNone/>
            </a:pPr>
            <a:r>
              <a:rPr lang="en-US" dirty="0">
                <a:solidFill>
                  <a:srgbClr val="000000"/>
                </a:solidFill>
                <a:effectLst/>
                <a:latin typeface="Verdana" panose="020B0604030504040204" pitchFamily="34" charset="0"/>
                <a:hlinkClick r:id="rId8"/>
              </a:rPr>
              <a:t>Ex 34:27</a:t>
            </a:r>
            <a:r>
              <a:rPr lang="en-US" dirty="0">
                <a:solidFill>
                  <a:srgbClr val="000000"/>
                </a:solidFill>
                <a:effectLst/>
                <a:latin typeface="Verdana" panose="020B0604030504040204" pitchFamily="34" charset="0"/>
              </a:rPr>
              <a:t> — The LORD also said to Moses, "Write down these words, for I have made a covenant with you and with Israel based on these words." </a:t>
            </a:r>
          </a:p>
          <a:p>
            <a:pPr>
              <a:buNone/>
            </a:pPr>
            <a:r>
              <a:rPr lang="en-US" dirty="0">
                <a:solidFill>
                  <a:srgbClr val="000000"/>
                </a:solidFill>
                <a:effectLst/>
                <a:latin typeface="Verdana" panose="020B0604030504040204" pitchFamily="34" charset="0"/>
                <a:hlinkClick r:id="rId9"/>
              </a:rPr>
              <a:t>Dt 30:6</a:t>
            </a:r>
            <a:r>
              <a:rPr lang="en-US" dirty="0">
                <a:solidFill>
                  <a:srgbClr val="000000"/>
                </a:solidFill>
                <a:effectLst/>
                <a:latin typeface="Verdana" panose="020B0604030504040204" pitchFamily="34" charset="0"/>
              </a:rPr>
              <a:t> — The LORD your God will circumcise your heart and the hearts of your descendants, and you will love him with all your heart and all your soul so that you will live. </a:t>
            </a:r>
          </a:p>
          <a:p>
            <a:pPr>
              <a:buNone/>
            </a:pPr>
            <a:r>
              <a:rPr lang="en-US" dirty="0">
                <a:solidFill>
                  <a:srgbClr val="000000"/>
                </a:solidFill>
                <a:effectLst/>
                <a:latin typeface="Verdana" panose="020B0604030504040204" pitchFamily="34" charset="0"/>
                <a:hlinkClick r:id="rId10"/>
              </a:rPr>
              <a:t>Jer 31:33</a:t>
            </a:r>
            <a:r>
              <a:rPr lang="en-US" dirty="0">
                <a:solidFill>
                  <a:srgbClr val="000000"/>
                </a:solidFill>
                <a:effectLst/>
                <a:latin typeface="Verdana" panose="020B0604030504040204" pitchFamily="34" charset="0"/>
              </a:rPr>
              <a:t> — "Instead, this is the covenant I will make with the house of Israel after those days" ​— ​the LORD's declaration. "I will put my teaching within them and write it on their hearts. I will be their God, and they will be my people. </a:t>
            </a:r>
          </a:p>
          <a:p>
            <a:pPr>
              <a:buNone/>
            </a:pPr>
            <a:r>
              <a:rPr lang="en-US" dirty="0">
                <a:solidFill>
                  <a:srgbClr val="000000"/>
                </a:solidFill>
                <a:effectLst/>
                <a:latin typeface="Verdana" panose="020B0604030504040204" pitchFamily="34" charset="0"/>
                <a:hlinkClick r:id="rId11"/>
              </a:rPr>
              <a:t>Jer 32:40</a:t>
            </a:r>
            <a:r>
              <a:rPr lang="en-US" dirty="0">
                <a:solidFill>
                  <a:srgbClr val="000000"/>
                </a:solidFill>
                <a:effectLst/>
                <a:latin typeface="Verdana" panose="020B0604030504040204" pitchFamily="34" charset="0"/>
              </a:rPr>
              <a:t> — "I will make a permanent covenant with them: I will never turn away from doing good to them, and I will put fear of me in their hearts so they will never again turn away from me. </a:t>
            </a:r>
          </a:p>
          <a:p>
            <a:pPr>
              <a:buNone/>
            </a:pPr>
            <a:r>
              <a:rPr lang="en-US" dirty="0">
                <a:solidFill>
                  <a:srgbClr val="000000"/>
                </a:solidFill>
                <a:effectLst/>
                <a:latin typeface="Verdana" panose="020B0604030504040204" pitchFamily="34" charset="0"/>
                <a:hlinkClick r:id="rId12"/>
              </a:rPr>
              <a:t>Eze 11:19</a:t>
            </a:r>
            <a:r>
              <a:rPr lang="en-US" dirty="0">
                <a:solidFill>
                  <a:srgbClr val="000000"/>
                </a:solidFill>
                <a:effectLst/>
                <a:latin typeface="Verdana" panose="020B0604030504040204" pitchFamily="34" charset="0"/>
              </a:rPr>
              <a:t> — I will give them integrity of heart and put a new spirit within them; I will remove their heart of stone from their bodies and give them a heart of flesh, </a:t>
            </a:r>
          </a:p>
          <a:p>
            <a:pPr>
              <a:buNone/>
            </a:pPr>
            <a:r>
              <a:rPr lang="en-US" dirty="0">
                <a:solidFill>
                  <a:srgbClr val="000000"/>
                </a:solidFill>
                <a:effectLst/>
                <a:latin typeface="Verdana" panose="020B0604030504040204" pitchFamily="34" charset="0"/>
                <a:hlinkClick r:id="rId13"/>
              </a:rPr>
              <a:t>Eze 36:26</a:t>
            </a:r>
            <a:r>
              <a:rPr lang="en-US" dirty="0">
                <a:solidFill>
                  <a:srgbClr val="000000"/>
                </a:solidFill>
                <a:effectLst/>
                <a:latin typeface="Verdana" panose="020B0604030504040204" pitchFamily="34" charset="0"/>
              </a:rPr>
              <a:t> — I will give you a new heart and put a new spirit within you; I will remove your heart of stone and give you a heart of flesh. </a:t>
            </a:r>
          </a:p>
          <a:p>
            <a:pPr>
              <a:buNone/>
            </a:pPr>
            <a:r>
              <a:rPr lang="en-US" dirty="0">
                <a:solidFill>
                  <a:srgbClr val="000000"/>
                </a:solidFill>
                <a:effectLst/>
                <a:latin typeface="Verdana" panose="020B0604030504040204" pitchFamily="34" charset="0"/>
                <a:hlinkClick r:id="rId14"/>
              </a:rPr>
              <a:t>Eze 36:27</a:t>
            </a:r>
            <a:r>
              <a:rPr lang="en-US" dirty="0">
                <a:solidFill>
                  <a:srgbClr val="000000"/>
                </a:solidFill>
                <a:effectLst/>
                <a:latin typeface="Verdana" panose="020B0604030504040204" pitchFamily="34" charset="0"/>
              </a:rPr>
              <a:t> — I will place my Spirit within you and cause you to follow my statutes and carefully observe my ordinances. </a:t>
            </a:r>
          </a:p>
          <a:p>
            <a:pPr>
              <a:buNone/>
            </a:pPr>
            <a:r>
              <a:rPr lang="en-US" dirty="0">
                <a:solidFill>
                  <a:srgbClr val="000000"/>
                </a:solidFill>
                <a:effectLst/>
                <a:latin typeface="Verdana" panose="020B0604030504040204" pitchFamily="34" charset="0"/>
                <a:hlinkClick r:id="rId15"/>
              </a:rPr>
              <a:t>2Co 3:3</a:t>
            </a:r>
            <a:r>
              <a:rPr lang="en-US" dirty="0">
                <a:solidFill>
                  <a:srgbClr val="000000"/>
                </a:solidFill>
                <a:effectLst/>
                <a:latin typeface="Verdana" panose="020B0604030504040204" pitchFamily="34" charset="0"/>
              </a:rPr>
              <a:t> — You show that you are Christ's letter, delivered by us, not written with ink but with the Spirit of the living God ​— ​not on tablets of stone but on tablets of human hearts. </a:t>
            </a:r>
          </a:p>
          <a:p>
            <a:pPr>
              <a:buNone/>
            </a:pPr>
            <a:r>
              <a:rPr lang="en-US" dirty="0">
                <a:solidFill>
                  <a:srgbClr val="000000"/>
                </a:solidFill>
                <a:effectLst/>
                <a:latin typeface="Verdana" panose="020B0604030504040204" pitchFamily="34" charset="0"/>
                <a:hlinkClick r:id="rId16"/>
              </a:rPr>
              <a:t>2Co 3:7</a:t>
            </a:r>
            <a:r>
              <a:rPr lang="en-US" dirty="0">
                <a:solidFill>
                  <a:srgbClr val="000000"/>
                </a:solidFill>
                <a:effectLst/>
                <a:latin typeface="Verdana" panose="020B0604030504040204" pitchFamily="34" charset="0"/>
              </a:rPr>
              <a:t> — Now if the ministry that brought death, chiseled in letters on stones, came with glory, so that the Israelites were not able to gaze steadily at Moses's face because of its glory, which was set aside, </a:t>
            </a:r>
          </a:p>
          <a:p>
            <a:pPr>
              <a:buNone/>
            </a:pPr>
            <a:r>
              <a:rPr lang="en-US" dirty="0">
                <a:solidFill>
                  <a:srgbClr val="000000"/>
                </a:solidFill>
                <a:effectLst/>
                <a:latin typeface="Verdana" panose="020B0604030504040204" pitchFamily="34" charset="0"/>
                <a:hlinkClick r:id="rId17"/>
              </a:rPr>
              <a:t>2Co 3:8</a:t>
            </a:r>
            <a:r>
              <a:rPr lang="en-US" dirty="0">
                <a:solidFill>
                  <a:srgbClr val="000000"/>
                </a:solidFill>
                <a:effectLst/>
                <a:latin typeface="Verdana" panose="020B0604030504040204" pitchFamily="34" charset="0"/>
              </a:rPr>
              <a:t> — how will the ministry of the Spirit not be more glorious? </a:t>
            </a:r>
          </a:p>
          <a:p>
            <a:pPr>
              <a:buNone/>
            </a:pPr>
            <a:r>
              <a:rPr lang="en-US" dirty="0">
                <a:solidFill>
                  <a:srgbClr val="000000"/>
                </a:solidFill>
                <a:effectLst/>
                <a:latin typeface="Verdana" panose="020B0604030504040204" pitchFamily="34" charset="0"/>
                <a:hlinkClick r:id="rId18"/>
              </a:rPr>
              <a:t>Jas 1:18</a:t>
            </a:r>
            <a:r>
              <a:rPr lang="en-US" dirty="0">
                <a:solidFill>
                  <a:srgbClr val="000000"/>
                </a:solidFill>
                <a:effectLst/>
                <a:latin typeface="Verdana" panose="020B0604030504040204" pitchFamily="34" charset="0"/>
              </a:rPr>
              <a:t> — By his own choice, he gave us birth by the word of truth so that we would be a kind of </a:t>
            </a:r>
            <a:r>
              <a:rPr lang="en-US" dirty="0" err="1">
                <a:solidFill>
                  <a:srgbClr val="000000"/>
                </a:solidFill>
                <a:effectLst/>
                <a:latin typeface="Verdana" panose="020B0604030504040204" pitchFamily="34" charset="0"/>
              </a:rPr>
              <a:t>firstfruits</a:t>
            </a:r>
            <a:r>
              <a:rPr lang="en-US" dirty="0">
                <a:solidFill>
                  <a:srgbClr val="000000"/>
                </a:solidFill>
                <a:effectLst/>
                <a:latin typeface="Verdana" panose="020B0604030504040204" pitchFamily="34" charset="0"/>
              </a:rPr>
              <a:t> of his creatures. </a:t>
            </a:r>
          </a:p>
          <a:p>
            <a:pPr>
              <a:buNone/>
            </a:pPr>
            <a:r>
              <a:rPr lang="en-US" dirty="0">
                <a:solidFill>
                  <a:srgbClr val="000000"/>
                </a:solidFill>
                <a:effectLst/>
                <a:latin typeface="Verdana" panose="020B0604030504040204" pitchFamily="34" charset="0"/>
                <a:hlinkClick r:id="rId19"/>
              </a:rPr>
              <a:t>Jas 1:21</a:t>
            </a:r>
            <a:r>
              <a:rPr lang="en-US" dirty="0">
                <a:solidFill>
                  <a:srgbClr val="000000"/>
                </a:solidFill>
                <a:effectLst/>
                <a:latin typeface="Verdana" panose="020B0604030504040204" pitchFamily="34" charset="0"/>
              </a:rPr>
              <a:t> — Therefore, ridding yourselves of all moral filth and the evil that is so prevalent, humbly receive the implanted word, which is able to save your souls. </a:t>
            </a:r>
          </a:p>
          <a:p>
            <a:pPr>
              <a:buNone/>
            </a:pPr>
            <a:r>
              <a:rPr lang="en-US" dirty="0">
                <a:solidFill>
                  <a:srgbClr val="000000"/>
                </a:solidFill>
                <a:effectLst/>
                <a:latin typeface="Verdana" panose="020B0604030504040204" pitchFamily="34" charset="0"/>
                <a:hlinkClick r:id="rId20"/>
              </a:rPr>
              <a:t>1Pe 1:23</a:t>
            </a:r>
            <a:r>
              <a:rPr lang="en-US" dirty="0">
                <a:solidFill>
                  <a:srgbClr val="000000"/>
                </a:solidFill>
                <a:effectLst/>
                <a:latin typeface="Verdana" panose="020B0604030504040204" pitchFamily="34" charset="0"/>
              </a:rPr>
              <a:t> — because you have been born again ​— ​not of perishable seed but of imperishable ​— ​through the living and enduring word of God. </a:t>
            </a:r>
          </a:p>
          <a:p>
            <a:pPr>
              <a:buNone/>
            </a:pPr>
            <a:r>
              <a:rPr lang="en-US" b="1" dirty="0">
                <a:solidFill>
                  <a:srgbClr val="000000"/>
                </a:solidFill>
                <a:effectLst/>
                <a:latin typeface="Verdana" panose="020B0604030504040204" pitchFamily="34" charset="0"/>
              </a:rPr>
              <a:t>in</a:t>
            </a:r>
          </a:p>
          <a:p>
            <a:pPr>
              <a:buNone/>
            </a:pPr>
            <a:r>
              <a:rPr lang="en-US" dirty="0">
                <a:solidFill>
                  <a:srgbClr val="000000"/>
                </a:solidFill>
                <a:effectLst/>
                <a:latin typeface="Verdana" panose="020B0604030504040204" pitchFamily="34" charset="0"/>
                <a:hlinkClick r:id="rId21"/>
              </a:rPr>
              <a:t>Heb 11:16</a:t>
            </a:r>
            <a:r>
              <a:rPr lang="en-US" dirty="0">
                <a:solidFill>
                  <a:srgbClr val="000000"/>
                </a:solidFill>
                <a:effectLst/>
                <a:latin typeface="Verdana" panose="020B0604030504040204" pitchFamily="34" charset="0"/>
              </a:rPr>
              <a:t> — But they now desire a better place ​— ​a heavenly one. Therefore, God is not ashamed to be called their God, for he has prepared a city for them. </a:t>
            </a:r>
          </a:p>
          <a:p>
            <a:pPr>
              <a:buNone/>
            </a:pPr>
            <a:r>
              <a:rPr lang="en-US" dirty="0">
                <a:solidFill>
                  <a:srgbClr val="000000"/>
                </a:solidFill>
                <a:effectLst/>
                <a:latin typeface="Verdana" panose="020B0604030504040204" pitchFamily="34" charset="0"/>
                <a:hlinkClick r:id="rId22"/>
              </a:rPr>
              <a:t>Ge 17:7</a:t>
            </a:r>
            <a:r>
              <a:rPr lang="en-US" dirty="0">
                <a:solidFill>
                  <a:srgbClr val="000000"/>
                </a:solidFill>
                <a:effectLst/>
                <a:latin typeface="Verdana" panose="020B0604030504040204" pitchFamily="34" charset="0"/>
              </a:rPr>
              <a:t> — I will confirm my covenant that is between me and you and your future offspring throughout their generations. It is a permanent covenant to be your God and the God of your offspring after you. </a:t>
            </a:r>
          </a:p>
          <a:p>
            <a:pPr>
              <a:buNone/>
            </a:pPr>
            <a:r>
              <a:rPr lang="en-US" dirty="0">
                <a:solidFill>
                  <a:srgbClr val="000000"/>
                </a:solidFill>
                <a:effectLst/>
                <a:latin typeface="Verdana" panose="020B0604030504040204" pitchFamily="34" charset="0"/>
                <a:hlinkClick r:id="rId23"/>
              </a:rPr>
              <a:t>Ge 17:8</a:t>
            </a:r>
            <a:r>
              <a:rPr lang="en-US" dirty="0">
                <a:solidFill>
                  <a:srgbClr val="000000"/>
                </a:solidFill>
                <a:effectLst/>
                <a:latin typeface="Verdana" panose="020B0604030504040204" pitchFamily="34" charset="0"/>
              </a:rPr>
              <a:t> — And to you and your future offspring I will give the land where you are residing ​— ​all the land of Canaan ​— ​as a permanent possession, and I will be their God." </a:t>
            </a:r>
          </a:p>
          <a:p>
            <a:pPr>
              <a:buNone/>
            </a:pPr>
            <a:r>
              <a:rPr lang="en-US" dirty="0">
                <a:solidFill>
                  <a:srgbClr val="000000"/>
                </a:solidFill>
                <a:effectLst/>
                <a:latin typeface="Verdana" panose="020B0604030504040204" pitchFamily="34" charset="0"/>
                <a:hlinkClick r:id="rId24"/>
              </a:rPr>
              <a:t>SS 2:16</a:t>
            </a:r>
            <a:r>
              <a:rPr lang="en-US" dirty="0">
                <a:solidFill>
                  <a:srgbClr val="000000"/>
                </a:solidFill>
                <a:effectLst/>
                <a:latin typeface="Verdana" panose="020B0604030504040204" pitchFamily="34" charset="0"/>
              </a:rPr>
              <a:t> — My love is mine and I am his; he feeds among the lilies. </a:t>
            </a:r>
          </a:p>
          <a:p>
            <a:pPr>
              <a:buNone/>
            </a:pPr>
            <a:r>
              <a:rPr lang="en-US" dirty="0">
                <a:solidFill>
                  <a:srgbClr val="000000"/>
                </a:solidFill>
                <a:effectLst/>
                <a:latin typeface="Verdana" panose="020B0604030504040204" pitchFamily="34" charset="0"/>
                <a:hlinkClick r:id="rId25"/>
              </a:rPr>
              <a:t>Jer 24:7</a:t>
            </a:r>
            <a:r>
              <a:rPr lang="en-US" dirty="0">
                <a:solidFill>
                  <a:srgbClr val="000000"/>
                </a:solidFill>
                <a:effectLst/>
                <a:latin typeface="Verdana" panose="020B0604030504040204" pitchFamily="34" charset="0"/>
              </a:rPr>
              <a:t> — I will give them a heart to know me, that I am the LORD. They will be my people, and I will be their God because they will return to me with all their heart. </a:t>
            </a:r>
          </a:p>
          <a:p>
            <a:pPr>
              <a:buNone/>
            </a:pPr>
            <a:r>
              <a:rPr lang="en-US" dirty="0">
                <a:solidFill>
                  <a:srgbClr val="000000"/>
                </a:solidFill>
                <a:effectLst/>
                <a:latin typeface="Verdana" panose="020B0604030504040204" pitchFamily="34" charset="0"/>
                <a:hlinkClick r:id="rId26"/>
              </a:rPr>
              <a:t>Jer 31:1</a:t>
            </a:r>
            <a:r>
              <a:rPr lang="en-US" dirty="0">
                <a:solidFill>
                  <a:srgbClr val="000000"/>
                </a:solidFill>
                <a:effectLst/>
                <a:latin typeface="Verdana" panose="020B0604030504040204" pitchFamily="34" charset="0"/>
              </a:rPr>
              <a:t> — "At that time" ​— ​this is the LORD's declaration ​— ​"I will be the God of all the families of Israel, and they will be my people." </a:t>
            </a:r>
          </a:p>
          <a:p>
            <a:pPr>
              <a:buNone/>
            </a:pPr>
            <a:r>
              <a:rPr lang="en-US" dirty="0">
                <a:solidFill>
                  <a:srgbClr val="000000"/>
                </a:solidFill>
                <a:effectLst/>
                <a:latin typeface="Verdana" panose="020B0604030504040204" pitchFamily="34" charset="0"/>
                <a:hlinkClick r:id="rId10"/>
              </a:rPr>
              <a:t>Jer 31:33</a:t>
            </a:r>
            <a:r>
              <a:rPr lang="en-US" dirty="0">
                <a:solidFill>
                  <a:srgbClr val="000000"/>
                </a:solidFill>
                <a:effectLst/>
                <a:latin typeface="Verdana" panose="020B0604030504040204" pitchFamily="34" charset="0"/>
              </a:rPr>
              <a:t> — "Instead, this is the covenant I will make with the house of Israel after those days" ​— ​the LORD's declaration. "I will put my teaching within them and write it on their hearts. I will be their God, and they will be my people. </a:t>
            </a:r>
          </a:p>
          <a:p>
            <a:pPr>
              <a:buNone/>
            </a:pPr>
            <a:r>
              <a:rPr lang="en-US" dirty="0">
                <a:solidFill>
                  <a:srgbClr val="000000"/>
                </a:solidFill>
                <a:effectLst/>
                <a:latin typeface="Verdana" panose="020B0604030504040204" pitchFamily="34" charset="0"/>
                <a:hlinkClick r:id="rId27"/>
              </a:rPr>
              <a:t>Jer 32:38</a:t>
            </a:r>
            <a:r>
              <a:rPr lang="en-US" dirty="0">
                <a:solidFill>
                  <a:srgbClr val="000000"/>
                </a:solidFill>
                <a:effectLst/>
                <a:latin typeface="Verdana" panose="020B0604030504040204" pitchFamily="34" charset="0"/>
              </a:rPr>
              <a:t> — They will be my people, and I will be their God. </a:t>
            </a:r>
          </a:p>
          <a:p>
            <a:pPr>
              <a:buNone/>
            </a:pPr>
            <a:r>
              <a:rPr lang="en-US" dirty="0">
                <a:solidFill>
                  <a:srgbClr val="000000"/>
                </a:solidFill>
                <a:effectLst/>
                <a:latin typeface="Verdana" panose="020B0604030504040204" pitchFamily="34" charset="0"/>
                <a:hlinkClick r:id="rId28"/>
              </a:rPr>
              <a:t>Eze 11:20</a:t>
            </a:r>
            <a:r>
              <a:rPr lang="en-US" dirty="0">
                <a:solidFill>
                  <a:srgbClr val="000000"/>
                </a:solidFill>
                <a:effectLst/>
                <a:latin typeface="Verdana" panose="020B0604030504040204" pitchFamily="34" charset="0"/>
              </a:rPr>
              <a:t> — so that they will follow my statutes, keep my ordinances, and practice them. They will be my people, and I will be their God. </a:t>
            </a:r>
          </a:p>
          <a:p>
            <a:pPr>
              <a:buNone/>
            </a:pPr>
            <a:r>
              <a:rPr lang="en-US" dirty="0">
                <a:solidFill>
                  <a:srgbClr val="000000"/>
                </a:solidFill>
                <a:effectLst/>
                <a:latin typeface="Verdana" panose="020B0604030504040204" pitchFamily="34" charset="0"/>
                <a:hlinkClick r:id="rId29"/>
              </a:rPr>
              <a:t>Eze 36:28</a:t>
            </a:r>
            <a:r>
              <a:rPr lang="en-US" dirty="0">
                <a:solidFill>
                  <a:srgbClr val="000000"/>
                </a:solidFill>
                <a:effectLst/>
                <a:latin typeface="Verdana" panose="020B0604030504040204" pitchFamily="34" charset="0"/>
              </a:rPr>
              <a:t> — You will live in the land that I gave your fathers; you will be my people, and I will be your God. </a:t>
            </a:r>
          </a:p>
          <a:p>
            <a:pPr>
              <a:buNone/>
            </a:pPr>
            <a:r>
              <a:rPr lang="en-US" dirty="0">
                <a:solidFill>
                  <a:srgbClr val="000000"/>
                </a:solidFill>
                <a:effectLst/>
                <a:latin typeface="Verdana" panose="020B0604030504040204" pitchFamily="34" charset="0"/>
                <a:hlinkClick r:id="rId30"/>
              </a:rPr>
              <a:t>Eze 37:27</a:t>
            </a:r>
            <a:r>
              <a:rPr lang="en-US" dirty="0">
                <a:solidFill>
                  <a:srgbClr val="000000"/>
                </a:solidFill>
                <a:effectLst/>
                <a:latin typeface="Verdana" panose="020B0604030504040204" pitchFamily="34" charset="0"/>
              </a:rPr>
              <a:t> — My dwelling place will be with them; I will be their God, and they will be my people. </a:t>
            </a:r>
          </a:p>
          <a:p>
            <a:pPr>
              <a:buNone/>
            </a:pPr>
            <a:r>
              <a:rPr lang="en-US" dirty="0">
                <a:solidFill>
                  <a:srgbClr val="000000"/>
                </a:solidFill>
                <a:effectLst/>
                <a:latin typeface="Verdana" panose="020B0604030504040204" pitchFamily="34" charset="0"/>
                <a:hlinkClick r:id="rId31"/>
              </a:rPr>
              <a:t>Eze 39:22</a:t>
            </a:r>
            <a:r>
              <a:rPr lang="en-US" dirty="0">
                <a:solidFill>
                  <a:srgbClr val="000000"/>
                </a:solidFill>
                <a:effectLst/>
                <a:latin typeface="Verdana" panose="020B0604030504040204" pitchFamily="34" charset="0"/>
              </a:rPr>
              <a:t> — From that day forward the house of Israel will know that I am the LORD their God. </a:t>
            </a:r>
          </a:p>
          <a:p>
            <a:pPr>
              <a:buNone/>
            </a:pPr>
            <a:r>
              <a:rPr lang="en-US" dirty="0">
                <a:solidFill>
                  <a:srgbClr val="000000"/>
                </a:solidFill>
                <a:effectLst/>
                <a:latin typeface="Verdana" panose="020B0604030504040204" pitchFamily="34" charset="0"/>
                <a:hlinkClick r:id="rId32"/>
              </a:rPr>
              <a:t>Hos 1:10</a:t>
            </a:r>
            <a:r>
              <a:rPr lang="en-US" dirty="0">
                <a:solidFill>
                  <a:srgbClr val="000000"/>
                </a:solidFill>
                <a:effectLst/>
                <a:latin typeface="Verdana" panose="020B0604030504040204" pitchFamily="34" charset="0"/>
              </a:rPr>
              <a:t> — Yet the number of the Israelites will be like the sand of the sea, which cannot be measured or counted. And in the place where they were told: You are not my people, they will be called: Sons of the living God. </a:t>
            </a:r>
          </a:p>
          <a:p>
            <a:pPr>
              <a:buNone/>
            </a:pPr>
            <a:r>
              <a:rPr lang="en-US" dirty="0">
                <a:solidFill>
                  <a:srgbClr val="000000"/>
                </a:solidFill>
                <a:effectLst/>
                <a:latin typeface="Verdana" panose="020B0604030504040204" pitchFamily="34" charset="0"/>
                <a:hlinkClick r:id="rId33"/>
              </a:rPr>
              <a:t>Hos 2:23</a:t>
            </a:r>
            <a:r>
              <a:rPr lang="en-US" dirty="0">
                <a:solidFill>
                  <a:srgbClr val="000000"/>
                </a:solidFill>
                <a:effectLst/>
                <a:latin typeface="Verdana" panose="020B0604030504040204" pitchFamily="34" charset="0"/>
              </a:rPr>
              <a:t> — I will sow her in the land for myself, and I will have compassion on Lo-ruhamah; I will say to Lo-ammi: You are my people, and he will say, "You are my God." </a:t>
            </a:r>
          </a:p>
          <a:p>
            <a:pPr>
              <a:buNone/>
            </a:pPr>
            <a:r>
              <a:rPr lang="en-US" dirty="0">
                <a:solidFill>
                  <a:srgbClr val="000000"/>
                </a:solidFill>
                <a:effectLst/>
                <a:latin typeface="Verdana" panose="020B0604030504040204" pitchFamily="34" charset="0"/>
                <a:hlinkClick r:id="rId34"/>
              </a:rPr>
              <a:t>Zec 8:8</a:t>
            </a:r>
            <a:r>
              <a:rPr lang="en-US" dirty="0">
                <a:solidFill>
                  <a:srgbClr val="000000"/>
                </a:solidFill>
                <a:effectLst/>
                <a:latin typeface="Verdana" panose="020B0604030504040204" pitchFamily="34" charset="0"/>
              </a:rPr>
              <a:t> — I will bring them back to live in Jerusalem. They will be my people, and I will be their faithful and righteous God." </a:t>
            </a:r>
          </a:p>
          <a:p>
            <a:pPr>
              <a:buNone/>
            </a:pPr>
            <a:r>
              <a:rPr lang="en-US" dirty="0">
                <a:solidFill>
                  <a:srgbClr val="000000"/>
                </a:solidFill>
                <a:effectLst/>
                <a:latin typeface="Verdana" panose="020B0604030504040204" pitchFamily="34" charset="0"/>
                <a:hlinkClick r:id="rId35"/>
              </a:rPr>
              <a:t>Zec 13:9</a:t>
            </a:r>
            <a:r>
              <a:rPr lang="en-US" dirty="0">
                <a:solidFill>
                  <a:srgbClr val="000000"/>
                </a:solidFill>
                <a:effectLst/>
                <a:latin typeface="Verdana" panose="020B0604030504040204" pitchFamily="34" charset="0"/>
              </a:rPr>
              <a:t> — I will put this third through the fire; I will refine them as silver is refined and test them as gold is tested. They will call on my name, and I will answer them. I will say: They are my people, and they will say: The LORD is our God." </a:t>
            </a:r>
          </a:p>
          <a:p>
            <a:pPr>
              <a:buNone/>
            </a:pPr>
            <a:r>
              <a:rPr lang="en-US" dirty="0">
                <a:solidFill>
                  <a:srgbClr val="000000"/>
                </a:solidFill>
                <a:effectLst/>
                <a:latin typeface="Verdana" panose="020B0604030504040204" pitchFamily="34" charset="0"/>
                <a:hlinkClick r:id="rId36"/>
              </a:rPr>
              <a:t>Mt 22:32</a:t>
            </a:r>
            <a:r>
              <a:rPr lang="en-US" dirty="0">
                <a:solidFill>
                  <a:srgbClr val="000000"/>
                </a:solidFill>
                <a:effectLst/>
                <a:latin typeface="Verdana" panose="020B0604030504040204" pitchFamily="34" charset="0"/>
              </a:rPr>
              <a:t> — I am the God of Abraham and the God of Isaac and the God of Jacob? He is not the God of the dead, but of the living." </a:t>
            </a:r>
          </a:p>
          <a:p>
            <a:pPr>
              <a:buNone/>
            </a:pPr>
            <a:r>
              <a:rPr lang="en-US" dirty="0">
                <a:solidFill>
                  <a:srgbClr val="000000"/>
                </a:solidFill>
                <a:effectLst/>
                <a:latin typeface="Verdana" panose="020B0604030504040204" pitchFamily="34" charset="0"/>
                <a:hlinkClick r:id="rId37"/>
              </a:rPr>
              <a:t>1Co 6:16</a:t>
            </a:r>
            <a:r>
              <a:rPr lang="en-US" dirty="0">
                <a:solidFill>
                  <a:srgbClr val="000000"/>
                </a:solidFill>
                <a:effectLst/>
                <a:latin typeface="Verdana" panose="020B0604030504040204" pitchFamily="34" charset="0"/>
              </a:rPr>
              <a:t> — Don't you know that anyone joined to a prostitute is one body with her? For Scripture says, The two will become one flesh. </a:t>
            </a:r>
          </a:p>
          <a:p>
            <a:pPr>
              <a:buNone/>
            </a:pPr>
            <a:r>
              <a:rPr lang="en-US" b="1" dirty="0">
                <a:solidFill>
                  <a:srgbClr val="000000"/>
                </a:solidFill>
                <a:effectLst/>
                <a:latin typeface="Verdana" panose="020B0604030504040204" pitchFamily="34" charset="0"/>
              </a:rPr>
              <a:t>they shall</a:t>
            </a:r>
          </a:p>
          <a:p>
            <a:pPr>
              <a:buNone/>
            </a:pPr>
            <a:r>
              <a:rPr lang="en-US" dirty="0">
                <a:solidFill>
                  <a:srgbClr val="000000"/>
                </a:solidFill>
                <a:effectLst/>
                <a:latin typeface="Verdana" panose="020B0604030504040204" pitchFamily="34" charset="0"/>
                <a:hlinkClick r:id="rId38"/>
              </a:rPr>
              <a:t>Ex 19:5</a:t>
            </a:r>
            <a:r>
              <a:rPr lang="en-US" dirty="0">
                <a:solidFill>
                  <a:srgbClr val="000000"/>
                </a:solidFill>
                <a:effectLst/>
                <a:latin typeface="Verdana" panose="020B0604030504040204" pitchFamily="34" charset="0"/>
              </a:rPr>
              <a:t> — Now if you will carefully listen to me and keep my covenant, you will be my own possession out of all the peoples, although the whole earth is mine, </a:t>
            </a:r>
          </a:p>
          <a:p>
            <a:pPr>
              <a:buNone/>
            </a:pPr>
            <a:r>
              <a:rPr lang="en-US" dirty="0">
                <a:solidFill>
                  <a:srgbClr val="000000"/>
                </a:solidFill>
                <a:effectLst/>
                <a:latin typeface="Verdana" panose="020B0604030504040204" pitchFamily="34" charset="0"/>
                <a:hlinkClick r:id="rId39"/>
              </a:rPr>
              <a:t>Ex 19:6</a:t>
            </a:r>
            <a:r>
              <a:rPr lang="en-US" dirty="0">
                <a:solidFill>
                  <a:srgbClr val="000000"/>
                </a:solidFill>
                <a:effectLst/>
                <a:latin typeface="Verdana" panose="020B0604030504040204" pitchFamily="34" charset="0"/>
              </a:rPr>
              <a:t> — and you will be my kingdom of priests and my holy nation.' These are the words that you are to say to the Israelites." </a:t>
            </a:r>
          </a:p>
          <a:p>
            <a:pPr>
              <a:buNone/>
            </a:pPr>
            <a:r>
              <a:rPr lang="en-US" dirty="0">
                <a:solidFill>
                  <a:srgbClr val="000000"/>
                </a:solidFill>
                <a:effectLst/>
                <a:latin typeface="Verdana" panose="020B0604030504040204" pitchFamily="34" charset="0"/>
                <a:hlinkClick r:id="rId40"/>
              </a:rPr>
              <a:t>Ro 9:25</a:t>
            </a:r>
            <a:r>
              <a:rPr lang="en-US" dirty="0">
                <a:solidFill>
                  <a:srgbClr val="000000"/>
                </a:solidFill>
                <a:effectLst/>
                <a:latin typeface="Verdana" panose="020B0604030504040204" pitchFamily="34" charset="0"/>
              </a:rPr>
              <a:t> — As it also says in Hosea, I will call Not my People, my People, and she who is Unloved, Beloved. </a:t>
            </a:r>
          </a:p>
          <a:p>
            <a:pPr>
              <a:buNone/>
            </a:pPr>
            <a:r>
              <a:rPr lang="en-US" dirty="0">
                <a:solidFill>
                  <a:srgbClr val="000000"/>
                </a:solidFill>
                <a:effectLst/>
                <a:latin typeface="Verdana" panose="020B0604030504040204" pitchFamily="34" charset="0"/>
                <a:hlinkClick r:id="rId41"/>
              </a:rPr>
              <a:t>Ro 9:26</a:t>
            </a:r>
            <a:r>
              <a:rPr lang="en-US" dirty="0">
                <a:solidFill>
                  <a:srgbClr val="000000"/>
                </a:solidFill>
                <a:effectLst/>
                <a:latin typeface="Verdana" panose="020B0604030504040204" pitchFamily="34" charset="0"/>
              </a:rPr>
              <a:t> — And it will be in the place where they were told, you are not my people, there they will be called sons of the living God. </a:t>
            </a:r>
          </a:p>
          <a:p>
            <a:pPr>
              <a:buNone/>
            </a:pPr>
            <a:r>
              <a:rPr lang="en-US" dirty="0">
                <a:solidFill>
                  <a:srgbClr val="000000"/>
                </a:solidFill>
                <a:effectLst/>
                <a:latin typeface="Verdana" panose="020B0604030504040204" pitchFamily="34" charset="0"/>
                <a:hlinkClick r:id="rId42"/>
              </a:rPr>
              <a:t>Tit 2:14</a:t>
            </a:r>
            <a:r>
              <a:rPr lang="en-US" dirty="0">
                <a:solidFill>
                  <a:srgbClr val="000000"/>
                </a:solidFill>
                <a:effectLst/>
                <a:latin typeface="Verdana" panose="020B0604030504040204" pitchFamily="34" charset="0"/>
              </a:rPr>
              <a:t> — He gave himself for us to redeem us from all lawlessness and to cleanse for himself a people for his own possession, eager to do good works. </a:t>
            </a:r>
          </a:p>
          <a:p>
            <a:pPr>
              <a:buNone/>
            </a:pPr>
            <a:r>
              <a:rPr lang="en-US" dirty="0">
                <a:solidFill>
                  <a:srgbClr val="000000"/>
                </a:solidFill>
                <a:effectLst/>
                <a:latin typeface="Verdana" panose="020B0604030504040204" pitchFamily="34" charset="0"/>
                <a:hlinkClick r:id="rId43"/>
              </a:rPr>
              <a:t>1Pe 2:9</a:t>
            </a:r>
            <a:r>
              <a:rPr lang="en-US" dirty="0">
                <a:solidFill>
                  <a:srgbClr val="000000"/>
                </a:solidFill>
                <a:effectLst/>
                <a:latin typeface="Verdana" panose="020B0604030504040204" pitchFamily="34" charset="0"/>
              </a:rPr>
              <a:t> — But you are a chosen race, a royal priesthood, a holy nation, a people for his possession, so that you may proclaim the praises of the one who called you out of darkness into his marvelous light.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31</a:t>
            </a:fld>
            <a:endParaRPr lang="en-US"/>
          </a:p>
        </p:txBody>
      </p:sp>
    </p:spTree>
    <p:extLst>
      <p:ext uri="{BB962C8B-B14F-4D97-AF65-F5344CB8AC3E}">
        <p14:creationId xmlns:p14="http://schemas.microsoft.com/office/powerpoint/2010/main" val="3180340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cap="all" dirty="0">
                <a:solidFill>
                  <a:srgbClr val="1C1C1C"/>
                </a:solidFill>
                <a:effectLst/>
                <a:latin typeface="D-DIN Condensed"/>
              </a:rPr>
              <a:t>2. The new covenant is both personal and universal</a:t>
            </a:r>
          </a:p>
          <a:p>
            <a:pPr algn="l">
              <a:buNone/>
            </a:pPr>
            <a:r>
              <a:rPr lang="en-US" b="0" i="0" dirty="0">
                <a:solidFill>
                  <a:srgbClr val="1C1C1C"/>
                </a:solidFill>
                <a:effectLst/>
                <a:latin typeface="Merriweather" panose="00000500000000000000" pitchFamily="2" charset="0"/>
              </a:rPr>
              <a:t>Before, only the scribes and rulers could teach. They were the experts and with them resided the knowledge of God. In the new covenant, divine matters would not be the private possession of a particular class (priest, scribe). With the new covenant the promise was made that there would be personal, intimate knowledge of God and that everyone (rich, poor, educated or not) would have access to the knowledge of God, not just His law, but Himself!</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32</a:t>
            </a:fld>
            <a:endParaRPr lang="en-US"/>
          </a:p>
        </p:txBody>
      </p:sp>
    </p:spTree>
    <p:extLst>
      <p:ext uri="{BB962C8B-B14F-4D97-AF65-F5344CB8AC3E}">
        <p14:creationId xmlns:p14="http://schemas.microsoft.com/office/powerpoint/2010/main" val="3300323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Heb 8:11</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they shall</a:t>
            </a:r>
          </a:p>
          <a:p>
            <a:pPr>
              <a:buNone/>
            </a:pPr>
            <a:r>
              <a:rPr lang="en-US" dirty="0">
                <a:solidFill>
                  <a:srgbClr val="000000"/>
                </a:solidFill>
                <a:effectLst/>
                <a:latin typeface="Verdana" panose="020B0604030504040204" pitchFamily="34" charset="0"/>
                <a:hlinkClick r:id="rId3"/>
              </a:rPr>
              <a:t>Isa 2:3</a:t>
            </a:r>
            <a:r>
              <a:rPr lang="en-US" dirty="0">
                <a:solidFill>
                  <a:srgbClr val="000000"/>
                </a:solidFill>
                <a:effectLst/>
                <a:latin typeface="Verdana" panose="020B0604030504040204" pitchFamily="34" charset="0"/>
              </a:rPr>
              <a:t> — and many peoples will come and say, "Come, let us go up to the mountain of the LORD, to the house of the God of Jacob. He will teach us about his ways so that we may walk in his paths." For instruction will go out of Zion and the word of the LORD from Jerusalem. </a:t>
            </a:r>
          </a:p>
          <a:p>
            <a:pPr>
              <a:buNone/>
            </a:pPr>
            <a:r>
              <a:rPr lang="en-US" dirty="0">
                <a:solidFill>
                  <a:srgbClr val="000000"/>
                </a:solidFill>
                <a:effectLst/>
                <a:latin typeface="Verdana" panose="020B0604030504040204" pitchFamily="34" charset="0"/>
                <a:hlinkClick r:id="rId4"/>
              </a:rPr>
              <a:t>Isa 54:13</a:t>
            </a:r>
            <a:r>
              <a:rPr lang="en-US" dirty="0">
                <a:solidFill>
                  <a:srgbClr val="000000"/>
                </a:solidFill>
                <a:effectLst/>
                <a:latin typeface="Verdana" panose="020B0604030504040204" pitchFamily="34" charset="0"/>
              </a:rPr>
              <a:t> — Then all your children will be taught by the LORD, their prosperity will be great, </a:t>
            </a:r>
          </a:p>
          <a:p>
            <a:pPr>
              <a:buNone/>
            </a:pPr>
            <a:r>
              <a:rPr lang="en-US" dirty="0">
                <a:solidFill>
                  <a:srgbClr val="000000"/>
                </a:solidFill>
                <a:effectLst/>
                <a:latin typeface="Verdana" panose="020B0604030504040204" pitchFamily="34" charset="0"/>
                <a:hlinkClick r:id="rId5"/>
              </a:rPr>
              <a:t>Jer 31:34</a:t>
            </a:r>
            <a:r>
              <a:rPr lang="en-US" dirty="0">
                <a:solidFill>
                  <a:srgbClr val="000000"/>
                </a:solidFill>
                <a:effectLst/>
                <a:latin typeface="Verdana" panose="020B0604030504040204" pitchFamily="34" charset="0"/>
              </a:rPr>
              <a:t> — No longer will one teach his neighbor or his brother, saying, 'Know the LORD,' for they will all know me, from the least to the greatest of them" ​— ​this is the LORD's declaration. "For I will forgive their iniquity and never again remember their sin. </a:t>
            </a:r>
          </a:p>
          <a:p>
            <a:pPr>
              <a:buNone/>
            </a:pPr>
            <a:r>
              <a:rPr lang="en-US" dirty="0">
                <a:solidFill>
                  <a:srgbClr val="000000"/>
                </a:solidFill>
                <a:effectLst/>
                <a:latin typeface="Verdana" panose="020B0604030504040204" pitchFamily="34" charset="0"/>
                <a:hlinkClick r:id="rId6"/>
              </a:rPr>
              <a:t>Jn 6:45</a:t>
            </a:r>
            <a:r>
              <a:rPr lang="en-US" dirty="0">
                <a:solidFill>
                  <a:srgbClr val="000000"/>
                </a:solidFill>
                <a:effectLst/>
                <a:latin typeface="Verdana" panose="020B0604030504040204" pitchFamily="34" charset="0"/>
              </a:rPr>
              <a:t> — It is written in the Prophets: And they will all be taught by God. Everyone who has listened to and learned from the Father comes to me — </a:t>
            </a:r>
          </a:p>
          <a:p>
            <a:pPr>
              <a:buNone/>
            </a:pPr>
            <a:r>
              <a:rPr lang="en-US" dirty="0">
                <a:solidFill>
                  <a:srgbClr val="000000"/>
                </a:solidFill>
                <a:effectLst/>
                <a:latin typeface="Verdana" panose="020B0604030504040204" pitchFamily="34" charset="0"/>
                <a:hlinkClick r:id="rId7"/>
              </a:rPr>
              <a:t>1Jn 2:27</a:t>
            </a:r>
            <a:r>
              <a:rPr lang="en-US" dirty="0">
                <a:solidFill>
                  <a:srgbClr val="000000"/>
                </a:solidFill>
                <a:effectLst/>
                <a:latin typeface="Verdana" panose="020B0604030504040204" pitchFamily="34" charset="0"/>
              </a:rPr>
              <a:t> — As for you, the anointing you received from him remains in you, and you don't need anyone to teach you. Instead, his anointing teaches you about all things and is true and is not a lie; just as it has taught you, remain in him. </a:t>
            </a:r>
          </a:p>
          <a:p>
            <a:pPr>
              <a:buNone/>
            </a:pPr>
            <a:r>
              <a:rPr lang="en-US" b="1" dirty="0">
                <a:solidFill>
                  <a:srgbClr val="000000"/>
                </a:solidFill>
                <a:effectLst/>
                <a:latin typeface="Verdana" panose="020B0604030504040204" pitchFamily="34" charset="0"/>
              </a:rPr>
              <a:t>Know the</a:t>
            </a:r>
          </a:p>
          <a:p>
            <a:pPr>
              <a:buNone/>
            </a:pPr>
            <a:r>
              <a:rPr lang="en-US" dirty="0">
                <a:solidFill>
                  <a:srgbClr val="000000"/>
                </a:solidFill>
                <a:effectLst/>
                <a:latin typeface="Verdana" panose="020B0604030504040204" pitchFamily="34" charset="0"/>
                <a:hlinkClick r:id="rId8"/>
              </a:rPr>
              <a:t>2Ki 17:27</a:t>
            </a:r>
            <a:r>
              <a:rPr lang="en-US" dirty="0">
                <a:solidFill>
                  <a:srgbClr val="000000"/>
                </a:solidFill>
                <a:effectLst/>
                <a:latin typeface="Verdana" panose="020B0604030504040204" pitchFamily="34" charset="0"/>
              </a:rPr>
              <a:t> — Then the king of Assyria issued a command: "Send back one of the priests you deported. Have him go and live there so he can teach them the requirements of the god of the land." </a:t>
            </a:r>
          </a:p>
          <a:p>
            <a:pPr>
              <a:buNone/>
            </a:pPr>
            <a:r>
              <a:rPr lang="en-US" dirty="0">
                <a:solidFill>
                  <a:srgbClr val="000000"/>
                </a:solidFill>
                <a:effectLst/>
                <a:latin typeface="Verdana" panose="020B0604030504040204" pitchFamily="34" charset="0"/>
                <a:hlinkClick r:id="rId9"/>
              </a:rPr>
              <a:t>2Ki 17:28</a:t>
            </a:r>
            <a:r>
              <a:rPr lang="en-US" dirty="0">
                <a:solidFill>
                  <a:srgbClr val="000000"/>
                </a:solidFill>
                <a:effectLst/>
                <a:latin typeface="Verdana" panose="020B0604030504040204" pitchFamily="34" charset="0"/>
              </a:rPr>
              <a:t> — So one of the priests they had deported came and lived in Bethel, and he began to teach them how they should fear the LORD. </a:t>
            </a:r>
          </a:p>
          <a:p>
            <a:pPr>
              <a:buNone/>
            </a:pPr>
            <a:r>
              <a:rPr lang="en-US" dirty="0">
                <a:solidFill>
                  <a:srgbClr val="000000"/>
                </a:solidFill>
                <a:effectLst/>
                <a:latin typeface="Verdana" panose="020B0604030504040204" pitchFamily="34" charset="0"/>
                <a:hlinkClick r:id="rId10"/>
              </a:rPr>
              <a:t>1Ch 28:9</a:t>
            </a:r>
            <a:r>
              <a:rPr lang="en-US" dirty="0">
                <a:solidFill>
                  <a:srgbClr val="000000"/>
                </a:solidFill>
                <a:effectLst/>
                <a:latin typeface="Verdana" panose="020B0604030504040204" pitchFamily="34" charset="0"/>
              </a:rPr>
              <a:t> — "As for you, Solomon my son, know the God of your father, and serve him wholeheartedly and with a willing mind, for the LORD searches every heart and understands the intention of every thought. If you seek him, he will be found by you, but if you abandon him, he will reject you forever. </a:t>
            </a:r>
          </a:p>
          <a:p>
            <a:pPr>
              <a:buNone/>
            </a:pPr>
            <a:r>
              <a:rPr lang="en-US" dirty="0">
                <a:solidFill>
                  <a:srgbClr val="000000"/>
                </a:solidFill>
                <a:effectLst/>
                <a:latin typeface="Verdana" panose="020B0604030504040204" pitchFamily="34" charset="0"/>
                <a:hlinkClick r:id="rId11"/>
              </a:rPr>
              <a:t>2Ch 30:22</a:t>
            </a:r>
            <a:r>
              <a:rPr lang="en-US" dirty="0">
                <a:solidFill>
                  <a:srgbClr val="000000"/>
                </a:solidFill>
                <a:effectLst/>
                <a:latin typeface="Verdana" panose="020B0604030504040204" pitchFamily="34" charset="0"/>
              </a:rPr>
              <a:t> — Then Hezekiah encouraged all the Levites who performed skillfully before the LORD. They ate at the appointed festival for seven days, sacrificing fellowship offerings and giving thanks to the LORD, the God of their ancestors. </a:t>
            </a:r>
          </a:p>
          <a:p>
            <a:pPr>
              <a:buNone/>
            </a:pPr>
            <a:r>
              <a:rPr lang="en-US" dirty="0" err="1">
                <a:solidFill>
                  <a:srgbClr val="000000"/>
                </a:solidFill>
                <a:effectLst/>
                <a:latin typeface="Verdana" panose="020B0604030504040204" pitchFamily="34" charset="0"/>
                <a:hlinkClick r:id="rId12"/>
              </a:rPr>
              <a:t>Ezr</a:t>
            </a:r>
            <a:r>
              <a:rPr lang="en-US" dirty="0">
                <a:solidFill>
                  <a:srgbClr val="000000"/>
                </a:solidFill>
                <a:effectLst/>
                <a:latin typeface="Verdana" panose="020B0604030504040204" pitchFamily="34" charset="0"/>
                <a:hlinkClick r:id="rId12"/>
              </a:rPr>
              <a:t> 7:25</a:t>
            </a:r>
            <a:r>
              <a:rPr lang="en-US" dirty="0">
                <a:solidFill>
                  <a:srgbClr val="000000"/>
                </a:solidFill>
                <a:effectLst/>
                <a:latin typeface="Verdana" panose="020B0604030504040204" pitchFamily="34" charset="0"/>
              </a:rPr>
              <a:t> — And you, Ezra, according to God's wisdom that you possess, appoint magistrates and judges to judge all the people in the region west of the Euphrates who know the laws of your God and to teach anyone who does not know them. </a:t>
            </a:r>
          </a:p>
          <a:p>
            <a:pPr>
              <a:buNone/>
            </a:pPr>
            <a:r>
              <a:rPr lang="en-US" b="1" dirty="0">
                <a:solidFill>
                  <a:srgbClr val="000000"/>
                </a:solidFill>
                <a:effectLst/>
                <a:latin typeface="Verdana" panose="020B0604030504040204" pitchFamily="34" charset="0"/>
              </a:rPr>
              <a:t>for all</a:t>
            </a:r>
          </a:p>
          <a:p>
            <a:pPr>
              <a:buNone/>
            </a:pPr>
            <a:r>
              <a:rPr lang="en-US" dirty="0">
                <a:solidFill>
                  <a:srgbClr val="000000"/>
                </a:solidFill>
                <a:effectLst/>
                <a:latin typeface="Verdana" panose="020B0604030504040204" pitchFamily="34" charset="0"/>
                <a:hlinkClick r:id="rId4"/>
              </a:rPr>
              <a:t>Isa 54:13</a:t>
            </a:r>
            <a:r>
              <a:rPr lang="en-US" dirty="0">
                <a:solidFill>
                  <a:srgbClr val="000000"/>
                </a:solidFill>
                <a:effectLst/>
                <a:latin typeface="Verdana" panose="020B0604030504040204" pitchFamily="34" charset="0"/>
              </a:rPr>
              <a:t> — Then all your children will be taught by the LORD, their prosperity will be great, </a:t>
            </a:r>
          </a:p>
          <a:p>
            <a:pPr>
              <a:buNone/>
            </a:pPr>
            <a:r>
              <a:rPr lang="en-US" dirty="0">
                <a:solidFill>
                  <a:srgbClr val="000000"/>
                </a:solidFill>
                <a:effectLst/>
                <a:latin typeface="Verdana" panose="020B0604030504040204" pitchFamily="34" charset="0"/>
                <a:hlinkClick r:id="rId13"/>
              </a:rPr>
              <a:t>Jer 24:7</a:t>
            </a:r>
            <a:r>
              <a:rPr lang="en-US" dirty="0">
                <a:solidFill>
                  <a:srgbClr val="000000"/>
                </a:solidFill>
                <a:effectLst/>
                <a:latin typeface="Verdana" panose="020B0604030504040204" pitchFamily="34" charset="0"/>
              </a:rPr>
              <a:t> — I will give them a heart to know me, that I am the LORD. They will be my people, and I will be their God because they will return to me with all their heart. </a:t>
            </a:r>
          </a:p>
          <a:p>
            <a:pPr>
              <a:buNone/>
            </a:pPr>
            <a:r>
              <a:rPr lang="en-US" dirty="0">
                <a:solidFill>
                  <a:srgbClr val="000000"/>
                </a:solidFill>
                <a:effectLst/>
                <a:latin typeface="Verdana" panose="020B0604030504040204" pitchFamily="34" charset="0"/>
                <a:hlinkClick r:id="rId14"/>
              </a:rPr>
              <a:t>Eze 34:30</a:t>
            </a:r>
            <a:r>
              <a:rPr lang="en-US" dirty="0">
                <a:solidFill>
                  <a:srgbClr val="000000"/>
                </a:solidFill>
                <a:effectLst/>
                <a:latin typeface="Verdana" panose="020B0604030504040204" pitchFamily="34" charset="0"/>
              </a:rPr>
              <a:t> — Then they will know that I, the LORD their God, am with them, and that they, the house of Israel, are my people. This is the declaration of the Lord GOD. </a:t>
            </a:r>
          </a:p>
          <a:p>
            <a:pPr>
              <a:buNone/>
            </a:pPr>
            <a:r>
              <a:rPr lang="en-US" dirty="0">
                <a:solidFill>
                  <a:srgbClr val="000000"/>
                </a:solidFill>
                <a:effectLst/>
                <a:latin typeface="Verdana" panose="020B0604030504040204" pitchFamily="34" charset="0"/>
                <a:hlinkClick r:id="rId15"/>
              </a:rPr>
              <a:t>Hab 2:14</a:t>
            </a:r>
            <a:r>
              <a:rPr lang="en-US" dirty="0">
                <a:solidFill>
                  <a:srgbClr val="000000"/>
                </a:solidFill>
                <a:effectLst/>
                <a:latin typeface="Verdana" panose="020B0604030504040204" pitchFamily="34" charset="0"/>
              </a:rPr>
              <a:t> — For the earth will be filled with the knowledge of the LORD's glory, as the water covers the sea. </a:t>
            </a:r>
          </a:p>
          <a:p>
            <a:pPr>
              <a:buNone/>
            </a:pPr>
            <a:r>
              <a:rPr lang="en-US" dirty="0">
                <a:solidFill>
                  <a:srgbClr val="000000"/>
                </a:solidFill>
                <a:effectLst/>
                <a:latin typeface="Verdana" panose="020B0604030504040204" pitchFamily="34" charset="0"/>
                <a:hlinkClick r:id="rId16"/>
              </a:rPr>
              <a:t>1Jn 5:20</a:t>
            </a:r>
            <a:r>
              <a:rPr lang="en-US" dirty="0">
                <a:solidFill>
                  <a:srgbClr val="000000"/>
                </a:solidFill>
                <a:effectLst/>
                <a:latin typeface="Verdana" panose="020B0604030504040204" pitchFamily="34" charset="0"/>
              </a:rPr>
              <a:t> — And we know that the Son of God has come and has given us understanding so that we may know the true one. We are in the true one ​— ​that is, in his Son Jesus Christ. He is the true God and eternal life. </a:t>
            </a:r>
          </a:p>
          <a:p>
            <a:pPr>
              <a:buNone/>
            </a:pPr>
            <a:r>
              <a:rPr lang="en-US" b="1" dirty="0">
                <a:solidFill>
                  <a:srgbClr val="000000"/>
                </a:solidFill>
                <a:effectLst/>
                <a:latin typeface="Verdana" panose="020B0604030504040204" pitchFamily="34" charset="0"/>
              </a:rPr>
              <a:t>from</a:t>
            </a:r>
          </a:p>
          <a:p>
            <a:pPr>
              <a:buNone/>
            </a:pPr>
            <a:r>
              <a:rPr lang="en-US" dirty="0">
                <a:solidFill>
                  <a:srgbClr val="000000"/>
                </a:solidFill>
                <a:effectLst/>
                <a:latin typeface="Verdana" panose="020B0604030504040204" pitchFamily="34" charset="0"/>
                <a:hlinkClick r:id="rId17"/>
              </a:rPr>
              <a:t>Jer 6:13</a:t>
            </a:r>
            <a:r>
              <a:rPr lang="en-US" dirty="0">
                <a:solidFill>
                  <a:srgbClr val="000000"/>
                </a:solidFill>
                <a:effectLst/>
                <a:latin typeface="Verdana" panose="020B0604030504040204" pitchFamily="34" charset="0"/>
              </a:rPr>
              <a:t> — For from the least to the greatest of them, everyone is making profit dishonestly. From prophet to priest, everyone deals falsely. </a:t>
            </a:r>
          </a:p>
          <a:p>
            <a:pPr>
              <a:buNone/>
            </a:pPr>
            <a:r>
              <a:rPr lang="en-US" dirty="0">
                <a:solidFill>
                  <a:srgbClr val="000000"/>
                </a:solidFill>
                <a:effectLst/>
                <a:latin typeface="Verdana" panose="020B0604030504040204" pitchFamily="34" charset="0"/>
                <a:hlinkClick r:id="rId18"/>
              </a:rPr>
              <a:t>Jer 42:1</a:t>
            </a:r>
            <a:r>
              <a:rPr lang="en-US" dirty="0">
                <a:solidFill>
                  <a:srgbClr val="000000"/>
                </a:solidFill>
                <a:effectLst/>
                <a:latin typeface="Verdana" panose="020B0604030504040204" pitchFamily="34" charset="0"/>
              </a:rPr>
              <a:t> — Then all the commanders of the armies, along with Johanan son of Kareah, Jezaniah son of Hoshaiah, and all the people from the least to the greatest, approached </a:t>
            </a:r>
          </a:p>
          <a:p>
            <a:pPr>
              <a:buNone/>
            </a:pPr>
            <a:r>
              <a:rPr lang="en-US" dirty="0">
                <a:solidFill>
                  <a:srgbClr val="000000"/>
                </a:solidFill>
                <a:effectLst/>
                <a:latin typeface="Verdana" panose="020B0604030504040204" pitchFamily="34" charset="0"/>
                <a:hlinkClick r:id="rId19"/>
              </a:rPr>
              <a:t>Jer 42:8</a:t>
            </a:r>
            <a:r>
              <a:rPr lang="en-US" dirty="0">
                <a:solidFill>
                  <a:srgbClr val="000000"/>
                </a:solidFill>
                <a:effectLst/>
                <a:latin typeface="Verdana" panose="020B0604030504040204" pitchFamily="34" charset="0"/>
              </a:rPr>
              <a:t> — and he summoned Johanan son of Kareah, all the commanders of the armies who were with him, and all the people from the least to the greatest. </a:t>
            </a:r>
          </a:p>
          <a:p>
            <a:pPr>
              <a:buNone/>
            </a:pPr>
            <a:r>
              <a:rPr lang="en-US" dirty="0">
                <a:solidFill>
                  <a:srgbClr val="000000"/>
                </a:solidFill>
                <a:effectLst/>
                <a:latin typeface="Verdana" panose="020B0604030504040204" pitchFamily="34" charset="0"/>
                <a:hlinkClick r:id="rId20"/>
              </a:rPr>
              <a:t>Jer 44:12</a:t>
            </a:r>
            <a:r>
              <a:rPr lang="en-US" dirty="0">
                <a:solidFill>
                  <a:srgbClr val="000000"/>
                </a:solidFill>
                <a:effectLst/>
                <a:latin typeface="Verdana" panose="020B0604030504040204" pitchFamily="34" charset="0"/>
              </a:rPr>
              <a:t> — And I will take away the remnant of Judah, those who have set their face to go to the land of Egypt to stay there. All of them will meet their end in the land of Egypt. They will fall by the sword; they will meet their end by famine. From the least to the greatest, they will die by the sword and by famine. Then they will become an example for cursing, scorn, execration, and disgrace. </a:t>
            </a:r>
          </a:p>
          <a:p>
            <a:pPr>
              <a:buNone/>
            </a:pPr>
            <a:r>
              <a:rPr lang="en-US" dirty="0">
                <a:solidFill>
                  <a:srgbClr val="000000"/>
                </a:solidFill>
                <a:effectLst/>
                <a:latin typeface="Verdana" panose="020B0604030504040204" pitchFamily="34" charset="0"/>
                <a:hlinkClick r:id="rId21"/>
              </a:rPr>
              <a:t>Ac 8:10</a:t>
            </a:r>
            <a:r>
              <a:rPr lang="en-US" dirty="0">
                <a:solidFill>
                  <a:srgbClr val="000000"/>
                </a:solidFill>
                <a:effectLst/>
                <a:latin typeface="Verdana" panose="020B0604030504040204" pitchFamily="34" charset="0"/>
              </a:rPr>
              <a:t> — They all paid attention to him, from the least of them to the greatest, and they said, "This man is called the Great Power of God."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33</a:t>
            </a:fld>
            <a:endParaRPr lang="en-US"/>
          </a:p>
        </p:txBody>
      </p:sp>
    </p:spTree>
    <p:extLst>
      <p:ext uri="{BB962C8B-B14F-4D97-AF65-F5344CB8AC3E}">
        <p14:creationId xmlns:p14="http://schemas.microsoft.com/office/powerpoint/2010/main" val="746226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Heb 8:12</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dirty="0">
                <a:solidFill>
                  <a:srgbClr val="000000"/>
                </a:solidFill>
                <a:effectLst/>
                <a:latin typeface="Verdana" panose="020B0604030504040204" pitchFamily="34" charset="0"/>
                <a:hlinkClick r:id="rId3"/>
              </a:rPr>
              <a:t>Heb 10:16</a:t>
            </a:r>
            <a:r>
              <a:rPr lang="en-US" dirty="0">
                <a:solidFill>
                  <a:srgbClr val="000000"/>
                </a:solidFill>
                <a:effectLst/>
                <a:latin typeface="Verdana" panose="020B0604030504040204" pitchFamily="34" charset="0"/>
              </a:rPr>
              <a:t> — This is the covenant I will make with them after those days, the Lord says, I will put my laws on their hearts and write them on their minds, </a:t>
            </a:r>
          </a:p>
          <a:p>
            <a:pPr>
              <a:buNone/>
            </a:pPr>
            <a:r>
              <a:rPr lang="en-US" dirty="0">
                <a:solidFill>
                  <a:srgbClr val="000000"/>
                </a:solidFill>
                <a:effectLst/>
                <a:latin typeface="Verdana" panose="020B0604030504040204" pitchFamily="34" charset="0"/>
                <a:hlinkClick r:id="rId4"/>
              </a:rPr>
              <a:t>Heb 10:17</a:t>
            </a:r>
            <a:r>
              <a:rPr lang="en-US" dirty="0">
                <a:solidFill>
                  <a:srgbClr val="000000"/>
                </a:solidFill>
                <a:effectLst/>
                <a:latin typeface="Verdana" panose="020B0604030504040204" pitchFamily="34" charset="0"/>
              </a:rPr>
              <a:t> — and I will never again remember their sins and their lawless acts. </a:t>
            </a:r>
          </a:p>
          <a:p>
            <a:pPr>
              <a:buNone/>
            </a:pPr>
            <a:r>
              <a:rPr lang="en-US" dirty="0">
                <a:solidFill>
                  <a:srgbClr val="000000"/>
                </a:solidFill>
                <a:effectLst/>
                <a:latin typeface="Verdana" panose="020B0604030504040204" pitchFamily="34" charset="0"/>
                <a:hlinkClick r:id="rId5"/>
              </a:rPr>
              <a:t>Ps 25:7</a:t>
            </a:r>
            <a:r>
              <a:rPr lang="en-US" dirty="0">
                <a:solidFill>
                  <a:srgbClr val="000000"/>
                </a:solidFill>
                <a:effectLst/>
                <a:latin typeface="Verdana" panose="020B0604030504040204" pitchFamily="34" charset="0"/>
              </a:rPr>
              <a:t> — Do not remember the sins of my youth or my acts of rebellion; in keeping with your faithful love, remember me because of your goodness, LORD. </a:t>
            </a:r>
          </a:p>
          <a:p>
            <a:pPr>
              <a:buNone/>
            </a:pPr>
            <a:r>
              <a:rPr lang="en-US" dirty="0">
                <a:solidFill>
                  <a:srgbClr val="000000"/>
                </a:solidFill>
                <a:effectLst/>
                <a:latin typeface="Verdana" panose="020B0604030504040204" pitchFamily="34" charset="0"/>
                <a:hlinkClick r:id="rId6"/>
              </a:rPr>
              <a:t>Ps 65:3</a:t>
            </a:r>
            <a:r>
              <a:rPr lang="en-US" dirty="0">
                <a:solidFill>
                  <a:srgbClr val="000000"/>
                </a:solidFill>
                <a:effectLst/>
                <a:latin typeface="Verdana" panose="020B0604030504040204" pitchFamily="34" charset="0"/>
              </a:rPr>
              <a:t> — Iniquities overwhelm me; only you can atone for our rebellions. </a:t>
            </a:r>
          </a:p>
          <a:p>
            <a:pPr>
              <a:buNone/>
            </a:pPr>
            <a:r>
              <a:rPr lang="en-US" dirty="0">
                <a:solidFill>
                  <a:srgbClr val="000000"/>
                </a:solidFill>
                <a:effectLst/>
                <a:latin typeface="Verdana" panose="020B0604030504040204" pitchFamily="34" charset="0"/>
                <a:hlinkClick r:id="rId7"/>
              </a:rPr>
              <a:t>Isa 43:25</a:t>
            </a:r>
            <a:r>
              <a:rPr lang="en-US" dirty="0">
                <a:solidFill>
                  <a:srgbClr val="000000"/>
                </a:solidFill>
                <a:effectLst/>
                <a:latin typeface="Verdana" panose="020B0604030504040204" pitchFamily="34" charset="0"/>
              </a:rPr>
              <a:t> — "I ​— ​I sweep away your transgressions for my own sake and remember your sins no more. </a:t>
            </a:r>
          </a:p>
          <a:p>
            <a:pPr>
              <a:buNone/>
            </a:pPr>
            <a:r>
              <a:rPr lang="en-US" dirty="0">
                <a:solidFill>
                  <a:srgbClr val="000000"/>
                </a:solidFill>
                <a:effectLst/>
                <a:latin typeface="Verdana" panose="020B0604030504040204" pitchFamily="34" charset="0"/>
                <a:hlinkClick r:id="rId8"/>
              </a:rPr>
              <a:t>Isa 44:22</a:t>
            </a:r>
            <a:r>
              <a:rPr lang="en-US" dirty="0">
                <a:solidFill>
                  <a:srgbClr val="000000"/>
                </a:solidFill>
                <a:effectLst/>
                <a:latin typeface="Verdana" panose="020B0604030504040204" pitchFamily="34" charset="0"/>
              </a:rPr>
              <a:t> — I have swept away your transgressions like a cloud, and your sins like a mist. Return to me, for I have redeemed you. </a:t>
            </a:r>
          </a:p>
          <a:p>
            <a:pPr>
              <a:buNone/>
            </a:pPr>
            <a:r>
              <a:rPr lang="en-US" dirty="0">
                <a:solidFill>
                  <a:srgbClr val="000000"/>
                </a:solidFill>
                <a:effectLst/>
                <a:latin typeface="Verdana" panose="020B0604030504040204" pitchFamily="34" charset="0"/>
                <a:hlinkClick r:id="rId9"/>
              </a:rPr>
              <a:t>Jer 33:8</a:t>
            </a:r>
            <a:r>
              <a:rPr lang="en-US" dirty="0">
                <a:solidFill>
                  <a:srgbClr val="000000"/>
                </a:solidFill>
                <a:effectLst/>
                <a:latin typeface="Verdana" panose="020B0604030504040204" pitchFamily="34" charset="0"/>
              </a:rPr>
              <a:t> — I will purify them from all the iniquity they have committed against me, and I will forgive all the iniquities they have committed against me, rebelling against me. </a:t>
            </a:r>
          </a:p>
          <a:p>
            <a:pPr>
              <a:buNone/>
            </a:pPr>
            <a:r>
              <a:rPr lang="en-US" dirty="0">
                <a:solidFill>
                  <a:srgbClr val="000000"/>
                </a:solidFill>
                <a:effectLst/>
                <a:latin typeface="Verdana" panose="020B0604030504040204" pitchFamily="34" charset="0"/>
                <a:hlinkClick r:id="rId10"/>
              </a:rPr>
              <a:t>Jer 50:20</a:t>
            </a:r>
            <a:r>
              <a:rPr lang="en-US" dirty="0">
                <a:solidFill>
                  <a:srgbClr val="000000"/>
                </a:solidFill>
                <a:effectLst/>
                <a:latin typeface="Verdana" panose="020B0604030504040204" pitchFamily="34" charset="0"/>
              </a:rPr>
              <a:t> — In those days and at that time — this is the LORD's declaration — one will search for Israel's iniquity, but there will be none, and for Judah's sins, but they will not be found, for I will forgive those I leave as a remnant. </a:t>
            </a:r>
          </a:p>
          <a:p>
            <a:pPr>
              <a:buNone/>
            </a:pPr>
            <a:r>
              <a:rPr lang="en-US" dirty="0">
                <a:solidFill>
                  <a:srgbClr val="000000"/>
                </a:solidFill>
                <a:effectLst/>
                <a:latin typeface="Verdana" panose="020B0604030504040204" pitchFamily="34" charset="0"/>
                <a:hlinkClick r:id="rId11"/>
              </a:rPr>
              <a:t>Mic 7:19</a:t>
            </a:r>
            <a:r>
              <a:rPr lang="en-US" dirty="0">
                <a:solidFill>
                  <a:srgbClr val="000000"/>
                </a:solidFill>
                <a:effectLst/>
                <a:latin typeface="Verdana" panose="020B0604030504040204" pitchFamily="34" charset="0"/>
              </a:rPr>
              <a:t> — He will again have compassion on us; he will vanquish our iniquities. You will cast all our sins into the depths of the sea. </a:t>
            </a:r>
          </a:p>
          <a:p>
            <a:pPr>
              <a:buNone/>
            </a:pPr>
            <a:r>
              <a:rPr lang="en-US" dirty="0">
                <a:solidFill>
                  <a:srgbClr val="000000"/>
                </a:solidFill>
                <a:effectLst/>
                <a:latin typeface="Verdana" panose="020B0604030504040204" pitchFamily="34" charset="0"/>
                <a:hlinkClick r:id="rId12"/>
              </a:rPr>
              <a:t>Ac 13:38</a:t>
            </a:r>
            <a:r>
              <a:rPr lang="en-US" dirty="0">
                <a:solidFill>
                  <a:srgbClr val="000000"/>
                </a:solidFill>
                <a:effectLst/>
                <a:latin typeface="Verdana" panose="020B0604030504040204" pitchFamily="34" charset="0"/>
              </a:rPr>
              <a:t> — Therefore, let it be known to you, brothers and sisters, that through this man forgiveness of sins is being proclaimed to you. </a:t>
            </a:r>
          </a:p>
          <a:p>
            <a:pPr>
              <a:buNone/>
            </a:pPr>
            <a:r>
              <a:rPr lang="en-US" dirty="0">
                <a:solidFill>
                  <a:srgbClr val="000000"/>
                </a:solidFill>
                <a:effectLst/>
                <a:latin typeface="Verdana" panose="020B0604030504040204" pitchFamily="34" charset="0"/>
                <a:hlinkClick r:id="rId13"/>
              </a:rPr>
              <a:t>Ac 13:39</a:t>
            </a:r>
            <a:r>
              <a:rPr lang="en-US" dirty="0">
                <a:solidFill>
                  <a:srgbClr val="000000"/>
                </a:solidFill>
                <a:effectLst/>
                <a:latin typeface="Verdana" panose="020B0604030504040204" pitchFamily="34" charset="0"/>
              </a:rPr>
              <a:t> — Everyone who believes is justified through him from everything that you could not be justified from through the law of Moses. </a:t>
            </a:r>
          </a:p>
          <a:p>
            <a:pPr>
              <a:buNone/>
            </a:pPr>
            <a:r>
              <a:rPr lang="en-US" dirty="0">
                <a:solidFill>
                  <a:srgbClr val="000000"/>
                </a:solidFill>
                <a:effectLst/>
                <a:latin typeface="Verdana" panose="020B0604030504040204" pitchFamily="34" charset="0"/>
                <a:hlinkClick r:id="rId14"/>
              </a:rPr>
              <a:t>Ro 11:27</a:t>
            </a:r>
            <a:r>
              <a:rPr lang="en-US" dirty="0">
                <a:solidFill>
                  <a:srgbClr val="000000"/>
                </a:solidFill>
                <a:effectLst/>
                <a:latin typeface="Verdana" panose="020B0604030504040204" pitchFamily="34" charset="0"/>
              </a:rPr>
              <a:t> — And this will be my covenant with them when I take away their sins. </a:t>
            </a:r>
          </a:p>
          <a:p>
            <a:pPr>
              <a:buNone/>
            </a:pPr>
            <a:r>
              <a:rPr lang="en-US" dirty="0">
                <a:solidFill>
                  <a:srgbClr val="000000"/>
                </a:solidFill>
                <a:effectLst/>
                <a:latin typeface="Verdana" panose="020B0604030504040204" pitchFamily="34" charset="0"/>
                <a:hlinkClick r:id="rId15"/>
              </a:rPr>
              <a:t>Eph 1:7</a:t>
            </a:r>
            <a:r>
              <a:rPr lang="en-US" dirty="0">
                <a:solidFill>
                  <a:srgbClr val="000000"/>
                </a:solidFill>
                <a:effectLst/>
                <a:latin typeface="Verdana" panose="020B0604030504040204" pitchFamily="34" charset="0"/>
              </a:rPr>
              <a:t> — In him we have redemption through his blood, the forgiveness of our trespasses, according to the riches of his grace </a:t>
            </a:r>
          </a:p>
          <a:p>
            <a:pPr>
              <a:buNone/>
            </a:pPr>
            <a:r>
              <a:rPr lang="en-US" dirty="0">
                <a:solidFill>
                  <a:srgbClr val="000000"/>
                </a:solidFill>
                <a:effectLst/>
                <a:latin typeface="Verdana" panose="020B0604030504040204" pitchFamily="34" charset="0"/>
                <a:hlinkClick r:id="rId16"/>
              </a:rPr>
              <a:t>Col 1:14</a:t>
            </a:r>
            <a:r>
              <a:rPr lang="en-US" dirty="0">
                <a:solidFill>
                  <a:srgbClr val="000000"/>
                </a:solidFill>
                <a:effectLst/>
                <a:latin typeface="Verdana" panose="020B0604030504040204" pitchFamily="34" charset="0"/>
              </a:rPr>
              <a:t> — In him we have redemption, the forgiveness of sins. </a:t>
            </a:r>
          </a:p>
          <a:p>
            <a:pPr>
              <a:buNone/>
            </a:pPr>
            <a:r>
              <a:rPr lang="en-US" dirty="0">
                <a:solidFill>
                  <a:srgbClr val="000000"/>
                </a:solidFill>
                <a:effectLst/>
                <a:latin typeface="Verdana" panose="020B0604030504040204" pitchFamily="34" charset="0"/>
                <a:hlinkClick r:id="rId17"/>
              </a:rPr>
              <a:t>1Jn 1:7-9</a:t>
            </a:r>
            <a:r>
              <a:rPr lang="en-US" dirty="0">
                <a:solidFill>
                  <a:srgbClr val="000000"/>
                </a:solidFill>
                <a:effectLst/>
                <a:latin typeface="Verdana" panose="020B0604030504040204" pitchFamily="34" charset="0"/>
              </a:rPr>
              <a:t> — If we walk in the light as he himself is in the light, we have fellowship with one another, and the blood of Jesus his Son cleanses us from all sin. </a:t>
            </a:r>
            <a:r>
              <a:rPr lang="en-US" b="1" baseline="30000" dirty="0">
                <a:solidFill>
                  <a:srgbClr val="0000FF"/>
                </a:solidFill>
                <a:effectLst/>
                <a:latin typeface="Verdana" panose="020B0604030504040204" pitchFamily="34" charset="0"/>
              </a:rPr>
              <a:t>8</a:t>
            </a:r>
            <a:r>
              <a:rPr lang="en-US" dirty="0">
                <a:solidFill>
                  <a:srgbClr val="000000"/>
                </a:solidFill>
                <a:effectLst/>
                <a:latin typeface="Verdana" panose="020B0604030504040204" pitchFamily="34" charset="0"/>
              </a:rPr>
              <a:t> If we say, "We have no sin," we are deceiving ourselves, and the truth is not in us. </a:t>
            </a:r>
            <a:r>
              <a:rPr lang="en-US" b="1" baseline="30000" dirty="0">
                <a:solidFill>
                  <a:srgbClr val="0000FF"/>
                </a:solidFill>
                <a:effectLst/>
                <a:latin typeface="Verdana" panose="020B0604030504040204" pitchFamily="34" charset="0"/>
              </a:rPr>
              <a:t>9</a:t>
            </a:r>
            <a:r>
              <a:rPr lang="en-US" dirty="0">
                <a:solidFill>
                  <a:srgbClr val="000000"/>
                </a:solidFill>
                <a:effectLst/>
                <a:latin typeface="Verdana" panose="020B0604030504040204" pitchFamily="34" charset="0"/>
              </a:rPr>
              <a:t> If we confess our sins, he is faithful and righteous to forgive us our sins and to cleanse us from all unrighteousness. </a:t>
            </a:r>
          </a:p>
          <a:p>
            <a:pPr>
              <a:buNone/>
            </a:pPr>
            <a:r>
              <a:rPr lang="en-US" dirty="0">
                <a:solidFill>
                  <a:srgbClr val="000000"/>
                </a:solidFill>
                <a:effectLst/>
                <a:latin typeface="Verdana" panose="020B0604030504040204" pitchFamily="34" charset="0"/>
                <a:hlinkClick r:id="rId18"/>
              </a:rPr>
              <a:t>1Jn 2:1</a:t>
            </a:r>
            <a:r>
              <a:rPr lang="en-US" dirty="0">
                <a:solidFill>
                  <a:srgbClr val="000000"/>
                </a:solidFill>
                <a:effectLst/>
                <a:latin typeface="Verdana" panose="020B0604030504040204" pitchFamily="34" charset="0"/>
              </a:rPr>
              <a:t> — My little children, I am writing you these things so that you may not sin. But if anyone does sin, we have an advocate with the Father ​— ​Jesus Christ the righteous one. </a:t>
            </a:r>
          </a:p>
          <a:p>
            <a:pPr>
              <a:buNone/>
            </a:pPr>
            <a:r>
              <a:rPr lang="en-US" dirty="0">
                <a:solidFill>
                  <a:srgbClr val="000000"/>
                </a:solidFill>
                <a:effectLst/>
                <a:latin typeface="Verdana" panose="020B0604030504040204" pitchFamily="34" charset="0"/>
                <a:hlinkClick r:id="rId19"/>
              </a:rPr>
              <a:t>1Jn 2:2</a:t>
            </a:r>
            <a:r>
              <a:rPr lang="en-US" dirty="0">
                <a:solidFill>
                  <a:srgbClr val="000000"/>
                </a:solidFill>
                <a:effectLst/>
                <a:latin typeface="Verdana" panose="020B0604030504040204" pitchFamily="34" charset="0"/>
              </a:rPr>
              <a:t> — He himself is the atoning sacrifice for our sins, and not only for ours, but also for those of the whole world. </a:t>
            </a:r>
          </a:p>
          <a:p>
            <a:pPr>
              <a:buNone/>
            </a:pPr>
            <a:r>
              <a:rPr lang="en-US" dirty="0">
                <a:solidFill>
                  <a:srgbClr val="000000"/>
                </a:solidFill>
                <a:effectLst/>
                <a:latin typeface="Verdana" panose="020B0604030504040204" pitchFamily="34" charset="0"/>
                <a:hlinkClick r:id="rId20"/>
              </a:rPr>
              <a:t>Rev 1:5</a:t>
            </a:r>
            <a:r>
              <a:rPr lang="en-US" dirty="0">
                <a:solidFill>
                  <a:srgbClr val="000000"/>
                </a:solidFill>
                <a:effectLst/>
                <a:latin typeface="Verdana" panose="020B0604030504040204" pitchFamily="34" charset="0"/>
              </a:rPr>
              <a:t> — and from Jesus Christ, the faithful witness, the firstborn from the dead and the ruler of the kings of the earth. To him who loves us and has set us free from our sins by his blood,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34</a:t>
            </a:fld>
            <a:endParaRPr lang="en-US"/>
          </a:p>
        </p:txBody>
      </p:sp>
    </p:spTree>
    <p:extLst>
      <p:ext uri="{BB962C8B-B14F-4D97-AF65-F5344CB8AC3E}">
        <p14:creationId xmlns:p14="http://schemas.microsoft.com/office/powerpoint/2010/main" val="312622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cap="all" dirty="0">
                <a:solidFill>
                  <a:srgbClr val="1C1C1C"/>
                </a:solidFill>
                <a:effectLst/>
                <a:latin typeface="D-DIN Condensed"/>
              </a:rPr>
              <a:t>3. The new covenant deals effectively with sin</a:t>
            </a:r>
          </a:p>
          <a:p>
            <a:pPr algn="l">
              <a:buNone/>
            </a:pPr>
            <a:r>
              <a:rPr lang="en-US" b="0" i="0" dirty="0">
                <a:solidFill>
                  <a:srgbClr val="1C1C1C"/>
                </a:solidFill>
                <a:effectLst/>
                <a:latin typeface="Merriweather" panose="00000500000000000000" pitchFamily="2" charset="0"/>
              </a:rPr>
              <a:t>In the old covenant sacrifice was offered in order to remind the people of sin. The conscience could never be clear because the sacrificing served as a continual reminder of sin. In the new covenant there is a forgetting of sin (made possible by Christ's once for all sacrifice) thus freeing the conscience and purifying the heart. We will see later that this forgiveness of sins is the action upon which all the blessings and promises are based.</a:t>
            </a:r>
          </a:p>
          <a:p>
            <a:pPr algn="l">
              <a:buNone/>
            </a:pPr>
            <a:r>
              <a:rPr lang="en-US" b="0" i="0" baseline="30000" dirty="0">
                <a:solidFill>
                  <a:srgbClr val="1C1C1C"/>
                </a:solidFill>
                <a:effectLst/>
                <a:latin typeface="Merriweather" panose="00000500000000000000" pitchFamily="2" charset="0"/>
              </a:rPr>
              <a:t>13</a:t>
            </a:r>
            <a:r>
              <a:rPr lang="en-US" b="0" i="0" dirty="0">
                <a:solidFill>
                  <a:srgbClr val="1C1C1C"/>
                </a:solidFill>
                <a:effectLst/>
                <a:latin typeface="Merriweather" panose="00000500000000000000" pitchFamily="2" charset="0"/>
              </a:rPr>
              <a:t>When He said, "A new covenant," He has made the first obsolete. But whatever is becoming obsolete and growing old is ready to disappear.</a:t>
            </a:r>
          </a:p>
          <a:p>
            <a:pPr algn="l">
              <a:buNone/>
            </a:pPr>
            <a:r>
              <a:rPr lang="en-US" b="0" i="0" dirty="0">
                <a:solidFill>
                  <a:srgbClr val="1C1C1C"/>
                </a:solidFill>
                <a:effectLst/>
                <a:latin typeface="Merriweather" panose="00000500000000000000" pitchFamily="2" charset="0"/>
              </a:rPr>
              <a:t>The author goes back to Jeremiah's statement, 600 years before Christ, in referring to the new covenant He would make. The point being that the writing was already on the wall for this covenant six centuries before, so to say that it was over was not an exaggeration in light of Jeremiah's prophecy. The prophet said that the old covenant would one day be removed and with the arrival of Jesus, the new one appeared.</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35</a:t>
            </a:fld>
            <a:endParaRPr lang="en-US"/>
          </a:p>
        </p:txBody>
      </p:sp>
    </p:spTree>
    <p:extLst>
      <p:ext uri="{BB962C8B-B14F-4D97-AF65-F5344CB8AC3E}">
        <p14:creationId xmlns:p14="http://schemas.microsoft.com/office/powerpoint/2010/main" val="257740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Heb 8:13</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A new</a:t>
            </a:r>
          </a:p>
          <a:p>
            <a:pPr>
              <a:buNone/>
            </a:pPr>
            <a:r>
              <a:rPr lang="en-US" dirty="0">
                <a:solidFill>
                  <a:srgbClr val="000000"/>
                </a:solidFill>
                <a:effectLst/>
                <a:latin typeface="Verdana" panose="020B0604030504040204" pitchFamily="34" charset="0"/>
                <a:hlinkClick r:id="rId3"/>
              </a:rPr>
              <a:t>Heb 8:8</a:t>
            </a:r>
            <a:r>
              <a:rPr lang="en-US" dirty="0">
                <a:solidFill>
                  <a:srgbClr val="000000"/>
                </a:solidFill>
                <a:effectLst/>
                <a:latin typeface="Verdana" panose="020B0604030504040204" pitchFamily="34" charset="0"/>
              </a:rPr>
              <a:t> — But finding fault with his people, he says: See, the days are coming, says the Lord, when I will make a new covenant with the house of Israel and with the house of Judah — </a:t>
            </a:r>
          </a:p>
          <a:p>
            <a:pPr>
              <a:buNone/>
            </a:pPr>
            <a:r>
              <a:rPr lang="en-US" b="1" dirty="0">
                <a:solidFill>
                  <a:srgbClr val="000000"/>
                </a:solidFill>
                <a:effectLst/>
                <a:latin typeface="Verdana" panose="020B0604030504040204" pitchFamily="34" charset="0"/>
              </a:rPr>
              <a:t>he hath</a:t>
            </a:r>
          </a:p>
          <a:p>
            <a:pPr>
              <a:buNone/>
            </a:pPr>
            <a:r>
              <a:rPr lang="en-US" dirty="0">
                <a:solidFill>
                  <a:srgbClr val="000000"/>
                </a:solidFill>
                <a:effectLst/>
                <a:latin typeface="Verdana" panose="020B0604030504040204" pitchFamily="34" charset="0"/>
                <a:hlinkClick r:id="rId4"/>
              </a:rPr>
              <a:t>Heb 7:11</a:t>
            </a:r>
            <a:r>
              <a:rPr lang="en-US" dirty="0">
                <a:solidFill>
                  <a:srgbClr val="000000"/>
                </a:solidFill>
                <a:effectLst/>
                <a:latin typeface="Verdana" panose="020B0604030504040204" pitchFamily="34" charset="0"/>
              </a:rPr>
              <a:t> — Now if perfection came through the Levitical priesthood (for on the basis of it the people received the law), what further need was there for another priest to appear, said to be according to the order of Melchizedek and not according to the order of Aaron? </a:t>
            </a:r>
          </a:p>
          <a:p>
            <a:pPr>
              <a:buNone/>
            </a:pPr>
            <a:r>
              <a:rPr lang="en-US" dirty="0">
                <a:solidFill>
                  <a:srgbClr val="000000"/>
                </a:solidFill>
                <a:effectLst/>
                <a:latin typeface="Verdana" panose="020B0604030504040204" pitchFamily="34" charset="0"/>
                <a:hlinkClick r:id="rId5"/>
              </a:rPr>
              <a:t>Heb 7:12</a:t>
            </a:r>
            <a:r>
              <a:rPr lang="en-US" dirty="0">
                <a:solidFill>
                  <a:srgbClr val="000000"/>
                </a:solidFill>
                <a:effectLst/>
                <a:latin typeface="Verdana" panose="020B0604030504040204" pitchFamily="34" charset="0"/>
              </a:rPr>
              <a:t> — For when there is a change of the priesthood, there must be a change of law as well. </a:t>
            </a:r>
          </a:p>
          <a:p>
            <a:pPr>
              <a:buNone/>
            </a:pPr>
            <a:r>
              <a:rPr lang="en-US" dirty="0">
                <a:solidFill>
                  <a:srgbClr val="000000"/>
                </a:solidFill>
                <a:effectLst/>
                <a:latin typeface="Verdana" panose="020B0604030504040204" pitchFamily="34" charset="0"/>
                <a:hlinkClick r:id="rId6"/>
              </a:rPr>
              <a:t>Heb 7:18</a:t>
            </a:r>
            <a:r>
              <a:rPr lang="en-US" dirty="0">
                <a:solidFill>
                  <a:srgbClr val="000000"/>
                </a:solidFill>
                <a:effectLst/>
                <a:latin typeface="Verdana" panose="020B0604030504040204" pitchFamily="34" charset="0"/>
              </a:rPr>
              <a:t> — So the previous command is annulled because it was weak and unprofitable </a:t>
            </a:r>
          </a:p>
          <a:p>
            <a:pPr>
              <a:buNone/>
            </a:pPr>
            <a:r>
              <a:rPr lang="en-US" dirty="0">
                <a:solidFill>
                  <a:srgbClr val="000000"/>
                </a:solidFill>
                <a:effectLst/>
                <a:latin typeface="Verdana" panose="020B0604030504040204" pitchFamily="34" charset="0"/>
                <a:hlinkClick r:id="rId7"/>
              </a:rPr>
              <a:t>Heb 7:19</a:t>
            </a:r>
            <a:r>
              <a:rPr lang="en-US" dirty="0">
                <a:solidFill>
                  <a:srgbClr val="000000"/>
                </a:solidFill>
                <a:effectLst/>
                <a:latin typeface="Verdana" panose="020B0604030504040204" pitchFamily="34" charset="0"/>
              </a:rPr>
              <a:t> — (for the law perfected nothing), but a better hope is introduced, through which we draw near to God. </a:t>
            </a:r>
          </a:p>
          <a:p>
            <a:pPr>
              <a:buNone/>
            </a:pPr>
            <a:r>
              <a:rPr lang="en-US" dirty="0">
                <a:solidFill>
                  <a:srgbClr val="000000"/>
                </a:solidFill>
                <a:effectLst/>
                <a:latin typeface="Verdana" panose="020B0604030504040204" pitchFamily="34" charset="0"/>
                <a:hlinkClick r:id="rId8"/>
              </a:rPr>
              <a:t>Heb 9:9</a:t>
            </a:r>
            <a:r>
              <a:rPr lang="en-US" dirty="0">
                <a:solidFill>
                  <a:srgbClr val="000000"/>
                </a:solidFill>
                <a:effectLst/>
                <a:latin typeface="Verdana" panose="020B0604030504040204" pitchFamily="34" charset="0"/>
              </a:rPr>
              <a:t> — This is a symbol for the present time, during which gifts and sacrifices are offered that cannot perfect the worshiper's conscience. </a:t>
            </a:r>
          </a:p>
          <a:p>
            <a:pPr>
              <a:buNone/>
            </a:pPr>
            <a:r>
              <a:rPr lang="en-US" dirty="0">
                <a:solidFill>
                  <a:srgbClr val="000000"/>
                </a:solidFill>
                <a:effectLst/>
                <a:latin typeface="Verdana" panose="020B0604030504040204" pitchFamily="34" charset="0"/>
                <a:hlinkClick r:id="rId9"/>
              </a:rPr>
              <a:t>Heb 9:10</a:t>
            </a:r>
            <a:r>
              <a:rPr lang="en-US" dirty="0">
                <a:solidFill>
                  <a:srgbClr val="000000"/>
                </a:solidFill>
                <a:effectLst/>
                <a:latin typeface="Verdana" panose="020B0604030504040204" pitchFamily="34" charset="0"/>
              </a:rPr>
              <a:t> — They are physical regulations and only deal with food, drink, and various washings imposed until the time of the new order. </a:t>
            </a:r>
          </a:p>
          <a:p>
            <a:pPr>
              <a:buNone/>
            </a:pPr>
            <a:r>
              <a:rPr lang="en-US" b="1" dirty="0">
                <a:solidFill>
                  <a:srgbClr val="000000"/>
                </a:solidFill>
                <a:effectLst/>
                <a:latin typeface="Verdana" panose="020B0604030504040204" pitchFamily="34" charset="0"/>
              </a:rPr>
              <a:t>ready</a:t>
            </a:r>
          </a:p>
          <a:p>
            <a:pPr>
              <a:buNone/>
            </a:pPr>
            <a:r>
              <a:rPr lang="en-US" dirty="0">
                <a:solidFill>
                  <a:srgbClr val="000000"/>
                </a:solidFill>
                <a:effectLst/>
                <a:latin typeface="Verdana" panose="020B0604030504040204" pitchFamily="34" charset="0"/>
                <a:hlinkClick r:id="rId10"/>
              </a:rPr>
              <a:t>Isa 51:6</a:t>
            </a:r>
            <a:r>
              <a:rPr lang="en-US" dirty="0">
                <a:solidFill>
                  <a:srgbClr val="000000"/>
                </a:solidFill>
                <a:effectLst/>
                <a:latin typeface="Verdana" panose="020B0604030504040204" pitchFamily="34" charset="0"/>
              </a:rPr>
              <a:t> — Look up to the heavens, and look at the earth beneath; for the heavens will vanish like smoke, the earth will wear out like a garment, and its inhabitants will die like gnats. But my salvation will last forever, and my righteousness will never be shattered. </a:t>
            </a:r>
          </a:p>
          <a:p>
            <a:pPr>
              <a:buNone/>
            </a:pPr>
            <a:r>
              <a:rPr lang="en-US" dirty="0">
                <a:solidFill>
                  <a:srgbClr val="000000"/>
                </a:solidFill>
                <a:effectLst/>
                <a:latin typeface="Verdana" panose="020B0604030504040204" pitchFamily="34" charset="0"/>
                <a:hlinkClick r:id="rId11"/>
              </a:rPr>
              <a:t>Mt 24:35</a:t>
            </a:r>
            <a:r>
              <a:rPr lang="en-US" dirty="0">
                <a:solidFill>
                  <a:srgbClr val="000000"/>
                </a:solidFill>
                <a:effectLst/>
                <a:latin typeface="Verdana" panose="020B0604030504040204" pitchFamily="34" charset="0"/>
              </a:rPr>
              <a:t> — Heaven and earth will pass away, but my words will never pass away. </a:t>
            </a:r>
          </a:p>
          <a:p>
            <a:pPr>
              <a:buNone/>
            </a:pPr>
            <a:r>
              <a:rPr lang="en-US" dirty="0">
                <a:solidFill>
                  <a:srgbClr val="000000"/>
                </a:solidFill>
                <a:effectLst/>
                <a:latin typeface="Verdana" panose="020B0604030504040204" pitchFamily="34" charset="0"/>
                <a:hlinkClick r:id="rId12"/>
              </a:rPr>
              <a:t>1Co 13:8</a:t>
            </a:r>
            <a:r>
              <a:rPr lang="en-US" dirty="0">
                <a:solidFill>
                  <a:srgbClr val="000000"/>
                </a:solidFill>
                <a:effectLst/>
                <a:latin typeface="Verdana" panose="020B0604030504040204" pitchFamily="34" charset="0"/>
              </a:rPr>
              <a:t> — Love never ends. But as for prophecies, they will come to an end; as for tongues, they will cease; as for knowledge, it will come to an end. </a:t>
            </a:r>
          </a:p>
          <a:p>
            <a:pPr>
              <a:buNone/>
            </a:pPr>
            <a:r>
              <a:rPr lang="en-US" dirty="0">
                <a:solidFill>
                  <a:srgbClr val="000000"/>
                </a:solidFill>
                <a:effectLst/>
                <a:latin typeface="Verdana" panose="020B0604030504040204" pitchFamily="34" charset="0"/>
                <a:hlinkClick r:id="rId13"/>
              </a:rPr>
              <a:t>2Co 5:17</a:t>
            </a:r>
            <a:r>
              <a:rPr lang="en-US" dirty="0">
                <a:solidFill>
                  <a:srgbClr val="000000"/>
                </a:solidFill>
                <a:effectLst/>
                <a:latin typeface="Verdana" panose="020B0604030504040204" pitchFamily="34" charset="0"/>
              </a:rPr>
              <a:t> — Therefore, if anyone is in Christ, he is a new creation; the old has passed away, and see, the new has come!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36</a:t>
            </a:fld>
            <a:endParaRPr lang="en-US"/>
          </a:p>
        </p:txBody>
      </p:sp>
    </p:spTree>
    <p:extLst>
      <p:ext uri="{BB962C8B-B14F-4D97-AF65-F5344CB8AC3E}">
        <p14:creationId xmlns:p14="http://schemas.microsoft.com/office/powerpoint/2010/main" val="1488986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750"/>
              </a:spcAft>
              <a:buNone/>
            </a:pPr>
            <a:r>
              <a:rPr lang="en-US" b="1" i="0" cap="all" dirty="0">
                <a:solidFill>
                  <a:srgbClr val="1C1C1C"/>
                </a:solidFill>
                <a:effectLst/>
                <a:latin typeface="D-DIN Condensed"/>
              </a:rPr>
              <a:t>Summary</a:t>
            </a:r>
          </a:p>
          <a:p>
            <a:pPr algn="l">
              <a:buNone/>
            </a:pPr>
            <a:r>
              <a:rPr lang="en-US" b="0" i="0" dirty="0">
                <a:solidFill>
                  <a:srgbClr val="1C1C1C"/>
                </a:solidFill>
                <a:effectLst/>
                <a:latin typeface="Merriweather" panose="00000500000000000000" pitchFamily="2" charset="0"/>
              </a:rPr>
              <a:t>The lesson here for us and every generation is that those who receive forgiveness of sins (and all have access to this through Christ) will be changed, born again, become new creations from the inside out! We need not be discouraged when this doesn't happen all at once or is not steady. Instead, we should remember that the change in us through Christ is based on God's covenant, not our ability or our will power!</a:t>
            </a:r>
          </a:p>
          <a:p>
            <a:pPr algn="l">
              <a:buNone/>
            </a:pPr>
            <a:r>
              <a:rPr lang="en-US" b="0" i="0" dirty="0">
                <a:solidFill>
                  <a:srgbClr val="1C1C1C"/>
                </a:solidFill>
                <a:effectLst/>
                <a:latin typeface="Merriweather" panose="00000500000000000000" pitchFamily="2" charset="0"/>
              </a:rPr>
              <a:t>As long as we remain within the covenant by trust and obedience to Christ, God will change our hearts, come into closer union with us, and keep our conscious clear and ready for judgment day. These are the conditions that He has made and promised to fulfill in His covenant with each of us who believe in Jesus Christ.</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37</a:t>
            </a:fld>
            <a:endParaRPr lang="en-US"/>
          </a:p>
        </p:txBody>
      </p:sp>
    </p:spTree>
    <p:extLst>
      <p:ext uri="{BB962C8B-B14F-4D97-AF65-F5344CB8AC3E}">
        <p14:creationId xmlns:p14="http://schemas.microsoft.com/office/powerpoint/2010/main" val="134382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750"/>
              </a:spcAft>
              <a:buNone/>
            </a:pPr>
            <a:r>
              <a:rPr lang="en-US" b="1" i="0" cap="all" dirty="0">
                <a:solidFill>
                  <a:srgbClr val="1C1C1C"/>
                </a:solidFill>
                <a:effectLst/>
                <a:latin typeface="D-DIN Condensed"/>
              </a:rPr>
              <a:t>Jesus' Ministry is Superior to Aaron's Ministry</a:t>
            </a:r>
          </a:p>
          <a:p>
            <a:pPr algn="l">
              <a:buNone/>
            </a:pPr>
            <a:r>
              <a:rPr lang="en-US" b="0" i="0" dirty="0">
                <a:solidFill>
                  <a:srgbClr val="1C1C1C"/>
                </a:solidFill>
                <a:effectLst/>
                <a:latin typeface="Merriweather" panose="00000500000000000000" pitchFamily="2" charset="0"/>
              </a:rPr>
              <a:t>He has just demonstrated that Jesus is a more qualified high priest than Aaron. Now he will explain why Jesus' ministry is superior as well.</a:t>
            </a:r>
          </a:p>
          <a:p>
            <a:pPr algn="l">
              <a:spcBef>
                <a:spcPts val="750"/>
              </a:spcBef>
              <a:spcAft>
                <a:spcPts val="375"/>
              </a:spcAft>
              <a:buNone/>
            </a:pPr>
            <a:r>
              <a:rPr lang="en-US" b="1" i="0" cap="all" dirty="0">
                <a:solidFill>
                  <a:srgbClr val="1C1C1C"/>
                </a:solidFill>
                <a:effectLst/>
                <a:latin typeface="D-DIN Condensed"/>
              </a:rPr>
              <a:t>He Ministers in a Better Place - Hebrews 8:1-15</a:t>
            </a:r>
          </a:p>
          <a:p>
            <a:pPr algn="l">
              <a:buNone/>
            </a:pPr>
            <a:r>
              <a:rPr lang="en-US" b="0" i="0" baseline="30000" dirty="0">
                <a:solidFill>
                  <a:srgbClr val="1C1C1C"/>
                </a:solidFill>
                <a:effectLst/>
                <a:latin typeface="Merriweather" panose="00000500000000000000" pitchFamily="2" charset="0"/>
              </a:rPr>
              <a:t>1</a:t>
            </a:r>
            <a:r>
              <a:rPr lang="en-US" b="0" i="0" dirty="0">
                <a:solidFill>
                  <a:srgbClr val="1C1C1C"/>
                </a:solidFill>
                <a:effectLst/>
                <a:latin typeface="Merriweather" panose="00000500000000000000" pitchFamily="2" charset="0"/>
              </a:rPr>
              <a:t>Now the main point in what has been said is this: we have such a high priest, who has taken His seat at the right hand of the throne of the Majesty in the heavens, </a:t>
            </a:r>
            <a:r>
              <a:rPr lang="en-US" b="0" i="0" baseline="30000" dirty="0">
                <a:solidFill>
                  <a:srgbClr val="1C1C1C"/>
                </a:solidFill>
                <a:effectLst/>
                <a:latin typeface="Merriweather" panose="00000500000000000000" pitchFamily="2" charset="0"/>
              </a:rPr>
              <a:t>2</a:t>
            </a:r>
            <a:r>
              <a:rPr lang="en-US" b="0" i="0" dirty="0">
                <a:solidFill>
                  <a:srgbClr val="1C1C1C"/>
                </a:solidFill>
                <a:effectLst/>
                <a:latin typeface="Merriweather" panose="00000500000000000000" pitchFamily="2" charset="0"/>
              </a:rPr>
              <a:t>a minister in the sanctuary and in the true tabernacle, which the Lord pitched, not man.</a:t>
            </a:r>
          </a:p>
          <a:p>
            <a:pPr algn="l">
              <a:buNone/>
            </a:pPr>
            <a:r>
              <a:rPr lang="en-US" b="0" i="0" dirty="0">
                <a:solidFill>
                  <a:srgbClr val="1C1C1C"/>
                </a:solidFill>
                <a:effectLst/>
                <a:latin typeface="Merriweather" panose="00000500000000000000" pitchFamily="2" charset="0"/>
              </a:rPr>
              <a:t>"Now the main point..." refers to what the author is about to say. It is the climax of what he has explained previously. This Jesus, once having offered His sacrifice, is not like the earthly priests who continually offer sacrifice; who do so in a man made place; who have no rest. This Jesus sits (denoting authority, completeness) at the right hand of God; He is the minister (priest) that serves the true (real, eternal) sanctuary where God dwells (heaven). The true sanctuary is the one where God actually resides so the place where Jesus ministers is superior.</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5</a:t>
            </a:fld>
            <a:endParaRPr lang="en-US"/>
          </a:p>
        </p:txBody>
      </p:sp>
    </p:spTree>
    <p:extLst>
      <p:ext uri="{BB962C8B-B14F-4D97-AF65-F5344CB8AC3E}">
        <p14:creationId xmlns:p14="http://schemas.microsoft.com/office/powerpoint/2010/main" val="285257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Heb 8:1</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We have</a:t>
            </a:r>
          </a:p>
          <a:p>
            <a:pPr>
              <a:buNone/>
            </a:pPr>
            <a:r>
              <a:rPr lang="en-US" dirty="0">
                <a:solidFill>
                  <a:srgbClr val="000000"/>
                </a:solidFill>
                <a:effectLst/>
                <a:latin typeface="Verdana" panose="020B0604030504040204" pitchFamily="34" charset="0"/>
                <a:hlinkClick r:id="rId3"/>
              </a:rPr>
              <a:t>Heb 7:26-28</a:t>
            </a:r>
            <a:r>
              <a:rPr lang="en-US" dirty="0">
                <a:solidFill>
                  <a:srgbClr val="000000"/>
                </a:solidFill>
                <a:effectLst/>
                <a:latin typeface="Verdana" panose="020B0604030504040204" pitchFamily="34" charset="0"/>
              </a:rPr>
              <a:t> — For this is the kind of high priest we need: holy, innocent, undefiled, separated from sinners, and exalted above the heavens. </a:t>
            </a:r>
            <a:r>
              <a:rPr lang="en-US" b="1" baseline="30000" dirty="0">
                <a:solidFill>
                  <a:srgbClr val="0000FF"/>
                </a:solidFill>
                <a:effectLst/>
                <a:latin typeface="Verdana" panose="020B0604030504040204" pitchFamily="34" charset="0"/>
              </a:rPr>
              <a:t>27</a:t>
            </a:r>
            <a:r>
              <a:rPr lang="en-US" dirty="0">
                <a:solidFill>
                  <a:srgbClr val="000000"/>
                </a:solidFill>
                <a:effectLst/>
                <a:latin typeface="Verdana" panose="020B0604030504040204" pitchFamily="34" charset="0"/>
              </a:rPr>
              <a:t> He doesn't need to offer sacrifices every day, as high priests do ​— ​first for their own sins, then for those of the people. He did this once for all time when he offered himself. </a:t>
            </a:r>
            <a:r>
              <a:rPr lang="en-US" b="1" baseline="30000" dirty="0">
                <a:solidFill>
                  <a:srgbClr val="0000FF"/>
                </a:solidFill>
                <a:effectLst/>
                <a:latin typeface="Verdana" panose="020B0604030504040204" pitchFamily="34" charset="0"/>
              </a:rPr>
              <a:t>28</a:t>
            </a:r>
            <a:r>
              <a:rPr lang="en-US" dirty="0">
                <a:solidFill>
                  <a:srgbClr val="000000"/>
                </a:solidFill>
                <a:effectLst/>
                <a:latin typeface="Verdana" panose="020B0604030504040204" pitchFamily="34" charset="0"/>
              </a:rPr>
              <a:t> For the law appoints as high priests men who are weak, but the promise of the oath, which came after the law, appoints a Son, who has been perfected forever. </a:t>
            </a:r>
          </a:p>
          <a:p>
            <a:pPr>
              <a:buNone/>
            </a:pPr>
            <a:r>
              <a:rPr lang="en-US" b="1" dirty="0">
                <a:solidFill>
                  <a:srgbClr val="000000"/>
                </a:solidFill>
                <a:effectLst/>
                <a:latin typeface="Verdana" panose="020B0604030504040204" pitchFamily="34" charset="0"/>
              </a:rPr>
              <a:t>who</a:t>
            </a:r>
          </a:p>
          <a:p>
            <a:pPr>
              <a:buNone/>
            </a:pPr>
            <a:r>
              <a:rPr lang="en-US" dirty="0">
                <a:solidFill>
                  <a:srgbClr val="000000"/>
                </a:solidFill>
                <a:effectLst/>
                <a:latin typeface="Verdana" panose="020B0604030504040204" pitchFamily="34" charset="0"/>
                <a:hlinkClick r:id="rId4"/>
              </a:rPr>
              <a:t>Heb 1:3</a:t>
            </a:r>
            <a:r>
              <a:rPr lang="en-US" dirty="0">
                <a:solidFill>
                  <a:srgbClr val="000000"/>
                </a:solidFill>
                <a:effectLst/>
                <a:latin typeface="Verdana" panose="020B0604030504040204" pitchFamily="34" charset="0"/>
              </a:rPr>
              <a:t> — The Son is the radiance of God's glory and the exact expression of his nature, sustaining all things by his powerful word. After making purification for sins, he sat down at the right hand of the Majesty on high. </a:t>
            </a:r>
          </a:p>
          <a:p>
            <a:pPr>
              <a:buNone/>
            </a:pPr>
            <a:r>
              <a:rPr lang="en-US" dirty="0">
                <a:solidFill>
                  <a:srgbClr val="000000"/>
                </a:solidFill>
                <a:effectLst/>
                <a:latin typeface="Verdana" panose="020B0604030504040204" pitchFamily="34" charset="0"/>
                <a:hlinkClick r:id="rId5"/>
              </a:rPr>
              <a:t>Heb 1:13</a:t>
            </a:r>
            <a:r>
              <a:rPr lang="en-US" dirty="0">
                <a:solidFill>
                  <a:srgbClr val="000000"/>
                </a:solidFill>
                <a:effectLst/>
                <a:latin typeface="Verdana" panose="020B0604030504040204" pitchFamily="34" charset="0"/>
              </a:rPr>
              <a:t> — Now to which of the angels has he ever said: Sit at my right hand until I make your enemies your footstool? </a:t>
            </a:r>
          </a:p>
          <a:p>
            <a:pPr>
              <a:buNone/>
            </a:pPr>
            <a:r>
              <a:rPr lang="en-US" dirty="0">
                <a:solidFill>
                  <a:srgbClr val="000000"/>
                </a:solidFill>
                <a:effectLst/>
                <a:latin typeface="Verdana" panose="020B0604030504040204" pitchFamily="34" charset="0"/>
                <a:hlinkClick r:id="rId6"/>
              </a:rPr>
              <a:t>Heb 10:12</a:t>
            </a:r>
            <a:r>
              <a:rPr lang="en-US" dirty="0">
                <a:solidFill>
                  <a:srgbClr val="000000"/>
                </a:solidFill>
                <a:effectLst/>
                <a:latin typeface="Verdana" panose="020B0604030504040204" pitchFamily="34" charset="0"/>
              </a:rPr>
              <a:t> — But this man, after offering one sacrifice for sins forever, sat down at the right hand of God. </a:t>
            </a:r>
          </a:p>
          <a:p>
            <a:pPr>
              <a:buNone/>
            </a:pPr>
            <a:r>
              <a:rPr lang="en-US" dirty="0">
                <a:solidFill>
                  <a:srgbClr val="000000"/>
                </a:solidFill>
                <a:effectLst/>
                <a:latin typeface="Verdana" panose="020B0604030504040204" pitchFamily="34" charset="0"/>
                <a:hlinkClick r:id="rId7"/>
              </a:rPr>
              <a:t>Heb 12:2</a:t>
            </a:r>
            <a:r>
              <a:rPr lang="en-US" dirty="0">
                <a:solidFill>
                  <a:srgbClr val="000000"/>
                </a:solidFill>
                <a:effectLst/>
                <a:latin typeface="Verdana" panose="020B0604030504040204" pitchFamily="34" charset="0"/>
              </a:rPr>
              <a:t> — keeping our eyes on Jesus, the source and perfecter of our faith. For the joy that lay before him, he endured the cross, despising the shame, and sat down at the right hand of the throne of God. </a:t>
            </a:r>
          </a:p>
          <a:p>
            <a:pPr>
              <a:buNone/>
            </a:pPr>
            <a:r>
              <a:rPr lang="en-US" dirty="0">
                <a:solidFill>
                  <a:srgbClr val="000000"/>
                </a:solidFill>
                <a:effectLst/>
                <a:latin typeface="Verdana" panose="020B0604030504040204" pitchFamily="34" charset="0"/>
                <a:hlinkClick r:id="rId8"/>
              </a:rPr>
              <a:t>Eph 6:20</a:t>
            </a:r>
            <a:r>
              <a:rPr lang="en-US" dirty="0">
                <a:solidFill>
                  <a:srgbClr val="000000"/>
                </a:solidFill>
                <a:effectLst/>
                <a:latin typeface="Verdana" panose="020B0604030504040204" pitchFamily="34" charset="0"/>
              </a:rPr>
              <a:t> — For this I am an ambassador in chains. Pray that I might be bold enough to speak about it as I should. </a:t>
            </a:r>
          </a:p>
          <a:p>
            <a:pPr>
              <a:buNone/>
            </a:pPr>
            <a:r>
              <a:rPr lang="en-US" dirty="0">
                <a:solidFill>
                  <a:srgbClr val="000000"/>
                </a:solidFill>
                <a:effectLst/>
                <a:latin typeface="Verdana" panose="020B0604030504040204" pitchFamily="34" charset="0"/>
                <a:hlinkClick r:id="rId9"/>
              </a:rPr>
              <a:t>Col 3:1</a:t>
            </a:r>
            <a:r>
              <a:rPr lang="en-US" dirty="0">
                <a:solidFill>
                  <a:srgbClr val="000000"/>
                </a:solidFill>
                <a:effectLst/>
                <a:latin typeface="Verdana" panose="020B0604030504040204" pitchFamily="34" charset="0"/>
              </a:rPr>
              <a:t> — So if you have been raised with Christ, seek the things above, where Christ is, seated at the right hand of God. </a:t>
            </a:r>
          </a:p>
          <a:p>
            <a:pPr>
              <a:buNone/>
            </a:pPr>
            <a:r>
              <a:rPr lang="en-US" dirty="0">
                <a:solidFill>
                  <a:srgbClr val="000000"/>
                </a:solidFill>
                <a:effectLst/>
                <a:latin typeface="Verdana" panose="020B0604030504040204" pitchFamily="34" charset="0"/>
                <a:hlinkClick r:id="rId10"/>
              </a:rPr>
              <a:t>Rev 3:21</a:t>
            </a:r>
            <a:r>
              <a:rPr lang="en-US" dirty="0">
                <a:solidFill>
                  <a:srgbClr val="000000"/>
                </a:solidFill>
                <a:effectLst/>
                <a:latin typeface="Verdana" panose="020B0604030504040204" pitchFamily="34" charset="0"/>
              </a:rPr>
              <a:t> — "To the one who conquers I will give the right to sit with me on my throne, just as I also conquered and sat down with my Father on his throne. </a:t>
            </a:r>
          </a:p>
          <a:p>
            <a:pPr>
              <a:buNone/>
            </a:pPr>
            <a:r>
              <a:rPr lang="en-US" b="1" dirty="0">
                <a:solidFill>
                  <a:srgbClr val="000000"/>
                </a:solidFill>
                <a:effectLst/>
                <a:latin typeface="Verdana" panose="020B0604030504040204" pitchFamily="34" charset="0"/>
              </a:rPr>
              <a:t>the Majesty</a:t>
            </a:r>
          </a:p>
          <a:p>
            <a:pPr>
              <a:buNone/>
            </a:pPr>
            <a:r>
              <a:rPr lang="en-US" dirty="0">
                <a:solidFill>
                  <a:srgbClr val="000000"/>
                </a:solidFill>
                <a:effectLst/>
                <a:latin typeface="Verdana" panose="020B0604030504040204" pitchFamily="34" charset="0"/>
                <a:hlinkClick r:id="rId11"/>
              </a:rPr>
              <a:t>1Ch 29:11</a:t>
            </a:r>
            <a:r>
              <a:rPr lang="en-US" dirty="0">
                <a:solidFill>
                  <a:srgbClr val="000000"/>
                </a:solidFill>
                <a:effectLst/>
                <a:latin typeface="Verdana" panose="020B0604030504040204" pitchFamily="34" charset="0"/>
              </a:rPr>
              <a:t> — Yours, LORD, is the greatness and the power and the glory and the splendor and the majesty, for everything in the heavens and on earth belongs to you. Yours, LORD, is the kingdom, and you are exalted as head over all. </a:t>
            </a:r>
          </a:p>
          <a:p>
            <a:pPr>
              <a:buNone/>
            </a:pPr>
            <a:r>
              <a:rPr lang="en-US" dirty="0">
                <a:solidFill>
                  <a:srgbClr val="000000"/>
                </a:solidFill>
                <a:effectLst/>
                <a:latin typeface="Verdana" panose="020B0604030504040204" pitchFamily="34" charset="0"/>
                <a:hlinkClick r:id="rId12"/>
              </a:rPr>
              <a:t>Job 37:22</a:t>
            </a:r>
            <a:r>
              <a:rPr lang="en-US" dirty="0">
                <a:solidFill>
                  <a:srgbClr val="000000"/>
                </a:solidFill>
                <a:effectLst/>
                <a:latin typeface="Verdana" panose="020B0604030504040204" pitchFamily="34" charset="0"/>
              </a:rPr>
              <a:t> — Yet out of the north he comes, shrouded in a golden glow; awesome majesty surrounds him. </a:t>
            </a:r>
          </a:p>
          <a:p>
            <a:pPr>
              <a:buNone/>
            </a:pPr>
            <a:r>
              <a:rPr lang="en-US" dirty="0">
                <a:solidFill>
                  <a:srgbClr val="000000"/>
                </a:solidFill>
                <a:effectLst/>
                <a:latin typeface="Verdana" panose="020B0604030504040204" pitchFamily="34" charset="0"/>
                <a:hlinkClick r:id="rId13"/>
              </a:rPr>
              <a:t>Ps 21:5</a:t>
            </a:r>
            <a:r>
              <a:rPr lang="en-US" dirty="0">
                <a:solidFill>
                  <a:srgbClr val="000000"/>
                </a:solidFill>
                <a:effectLst/>
                <a:latin typeface="Verdana" panose="020B0604030504040204" pitchFamily="34" charset="0"/>
              </a:rPr>
              <a:t> — His glory is great through your victory; you confer majesty and splendor on him. </a:t>
            </a:r>
          </a:p>
          <a:p>
            <a:pPr>
              <a:buNone/>
            </a:pPr>
            <a:r>
              <a:rPr lang="en-US" dirty="0">
                <a:solidFill>
                  <a:srgbClr val="000000"/>
                </a:solidFill>
                <a:effectLst/>
                <a:latin typeface="Verdana" panose="020B0604030504040204" pitchFamily="34" charset="0"/>
                <a:hlinkClick r:id="rId14"/>
              </a:rPr>
              <a:t>Ps 45:3</a:t>
            </a:r>
            <a:r>
              <a:rPr lang="en-US" dirty="0">
                <a:solidFill>
                  <a:srgbClr val="000000"/>
                </a:solidFill>
                <a:effectLst/>
                <a:latin typeface="Verdana" panose="020B0604030504040204" pitchFamily="34" charset="0"/>
              </a:rPr>
              <a:t> — Mighty warrior, strap your sword at your side. In your majesty and splendor — </a:t>
            </a:r>
          </a:p>
          <a:p>
            <a:pPr>
              <a:buNone/>
            </a:pPr>
            <a:r>
              <a:rPr lang="en-US" dirty="0">
                <a:solidFill>
                  <a:srgbClr val="000000"/>
                </a:solidFill>
                <a:effectLst/>
                <a:latin typeface="Verdana" panose="020B0604030504040204" pitchFamily="34" charset="0"/>
                <a:hlinkClick r:id="rId15"/>
              </a:rPr>
              <a:t>Ps 45:4</a:t>
            </a:r>
            <a:r>
              <a:rPr lang="en-US" dirty="0">
                <a:solidFill>
                  <a:srgbClr val="000000"/>
                </a:solidFill>
                <a:effectLst/>
                <a:latin typeface="Verdana" panose="020B0604030504040204" pitchFamily="34" charset="0"/>
              </a:rPr>
              <a:t> — in your splendor ride triumphantly in the cause of truth, humility, and justice. May your right hand show your awe-inspiring acts. </a:t>
            </a:r>
          </a:p>
          <a:p>
            <a:pPr>
              <a:buNone/>
            </a:pPr>
            <a:r>
              <a:rPr lang="en-US" dirty="0">
                <a:solidFill>
                  <a:srgbClr val="000000"/>
                </a:solidFill>
                <a:effectLst/>
                <a:latin typeface="Verdana" panose="020B0604030504040204" pitchFamily="34" charset="0"/>
                <a:hlinkClick r:id="rId16"/>
              </a:rPr>
              <a:t>Ps 104:1</a:t>
            </a:r>
            <a:r>
              <a:rPr lang="en-US" dirty="0">
                <a:solidFill>
                  <a:srgbClr val="000000"/>
                </a:solidFill>
                <a:effectLst/>
                <a:latin typeface="Verdana" panose="020B0604030504040204" pitchFamily="34" charset="0"/>
              </a:rPr>
              <a:t> — My soul, bless the LORD! LORD my God, you are very great; you are clothed with majesty and splendor. </a:t>
            </a:r>
          </a:p>
          <a:p>
            <a:pPr>
              <a:buNone/>
            </a:pPr>
            <a:r>
              <a:rPr lang="en-US" dirty="0">
                <a:solidFill>
                  <a:srgbClr val="000000"/>
                </a:solidFill>
                <a:effectLst/>
                <a:latin typeface="Verdana" panose="020B0604030504040204" pitchFamily="34" charset="0"/>
                <a:hlinkClick r:id="rId17"/>
              </a:rPr>
              <a:t>Ps 145:12</a:t>
            </a:r>
            <a:r>
              <a:rPr lang="en-US" dirty="0">
                <a:solidFill>
                  <a:srgbClr val="000000"/>
                </a:solidFill>
                <a:effectLst/>
                <a:latin typeface="Verdana" panose="020B0604030504040204" pitchFamily="34" charset="0"/>
              </a:rPr>
              <a:t> — informing all people of your mighty acts and of the glorious splendor of your kingdom. </a:t>
            </a:r>
          </a:p>
          <a:p>
            <a:pPr>
              <a:buNone/>
            </a:pPr>
            <a:r>
              <a:rPr lang="en-US" dirty="0">
                <a:solidFill>
                  <a:srgbClr val="000000"/>
                </a:solidFill>
                <a:effectLst/>
                <a:latin typeface="Verdana" panose="020B0604030504040204" pitchFamily="34" charset="0"/>
                <a:hlinkClick r:id="rId18"/>
              </a:rPr>
              <a:t>Isa 24:14</a:t>
            </a:r>
            <a:r>
              <a:rPr lang="en-US" dirty="0">
                <a:solidFill>
                  <a:srgbClr val="000000"/>
                </a:solidFill>
                <a:effectLst/>
                <a:latin typeface="Verdana" panose="020B0604030504040204" pitchFamily="34" charset="0"/>
              </a:rPr>
              <a:t> — They raise their voices, they sing out; they proclaim in the west the majesty of the LORD. </a:t>
            </a:r>
          </a:p>
          <a:p>
            <a:pPr>
              <a:buNone/>
            </a:pPr>
            <a:r>
              <a:rPr lang="en-US" dirty="0">
                <a:solidFill>
                  <a:srgbClr val="000000"/>
                </a:solidFill>
                <a:effectLst/>
                <a:latin typeface="Verdana" panose="020B0604030504040204" pitchFamily="34" charset="0"/>
                <a:hlinkClick r:id="rId19"/>
              </a:rPr>
              <a:t>Mic 5:4</a:t>
            </a:r>
            <a:r>
              <a:rPr lang="en-US" dirty="0">
                <a:solidFill>
                  <a:srgbClr val="000000"/>
                </a:solidFill>
                <a:effectLst/>
                <a:latin typeface="Verdana" panose="020B0604030504040204" pitchFamily="34" charset="0"/>
              </a:rPr>
              <a:t> — He will stand and shepherd them in the strength of the LORD, in the majestic name of the LORD his God. They will live securely, for then his greatness will extend to the ends of the earth.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6</a:t>
            </a:fld>
            <a:endParaRPr lang="en-US"/>
          </a:p>
        </p:txBody>
      </p:sp>
    </p:spTree>
    <p:extLst>
      <p:ext uri="{BB962C8B-B14F-4D97-AF65-F5344CB8AC3E}">
        <p14:creationId xmlns:p14="http://schemas.microsoft.com/office/powerpoint/2010/main" val="248070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Heb 8:2</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minister</a:t>
            </a:r>
          </a:p>
          <a:p>
            <a:pPr>
              <a:buNone/>
            </a:pPr>
            <a:r>
              <a:rPr lang="en-US" dirty="0">
                <a:solidFill>
                  <a:srgbClr val="000000"/>
                </a:solidFill>
                <a:effectLst/>
                <a:latin typeface="Verdana" panose="020B0604030504040204" pitchFamily="34" charset="0"/>
                <a:hlinkClick r:id="rId3"/>
              </a:rPr>
              <a:t>Heb 9:8-12</a:t>
            </a:r>
            <a:r>
              <a:rPr lang="en-US" dirty="0">
                <a:solidFill>
                  <a:srgbClr val="000000"/>
                </a:solidFill>
                <a:effectLst/>
                <a:latin typeface="Verdana" panose="020B0604030504040204" pitchFamily="34" charset="0"/>
              </a:rPr>
              <a:t> — The Holy Spirit was making it clear that the way into the most holy place had not yet been disclosed while the first tabernacle was still standing. </a:t>
            </a:r>
            <a:r>
              <a:rPr lang="en-US" b="1" baseline="30000" dirty="0">
                <a:solidFill>
                  <a:srgbClr val="0000FF"/>
                </a:solidFill>
                <a:effectLst/>
                <a:latin typeface="Verdana" panose="020B0604030504040204" pitchFamily="34" charset="0"/>
              </a:rPr>
              <a:t>9</a:t>
            </a:r>
            <a:r>
              <a:rPr lang="en-US" dirty="0">
                <a:solidFill>
                  <a:srgbClr val="000000"/>
                </a:solidFill>
                <a:effectLst/>
                <a:latin typeface="Verdana" panose="020B0604030504040204" pitchFamily="34" charset="0"/>
              </a:rPr>
              <a:t> This is a symbol for the present time, during which gifts and sacrifices are offered that cannot perfect the worshiper's conscience.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They are physical regulations and only deal with food, drink, and various washings imposed until the time of the new order.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But Christ has appeared as a high priest of the good things that have come. In the greater and more perfect tabernacle not made with hands (that is, not of this creation),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he entered the most holy place once for all time, not by the blood of goats and calves, but by his own blood, having obtained eternal redemption. </a:t>
            </a:r>
          </a:p>
          <a:p>
            <a:pPr>
              <a:buNone/>
            </a:pPr>
            <a:r>
              <a:rPr lang="en-US" dirty="0">
                <a:solidFill>
                  <a:srgbClr val="000000"/>
                </a:solidFill>
                <a:effectLst/>
                <a:latin typeface="Verdana" panose="020B0604030504040204" pitchFamily="34" charset="0"/>
                <a:hlinkClick r:id="rId4"/>
              </a:rPr>
              <a:t>Heb 10:21</a:t>
            </a:r>
            <a:r>
              <a:rPr lang="en-US" dirty="0">
                <a:solidFill>
                  <a:srgbClr val="000000"/>
                </a:solidFill>
                <a:effectLst/>
                <a:latin typeface="Verdana" panose="020B0604030504040204" pitchFamily="34" charset="0"/>
              </a:rPr>
              <a:t> — and since we have a great high priest over the house of God, </a:t>
            </a:r>
          </a:p>
          <a:p>
            <a:pPr>
              <a:buNone/>
            </a:pPr>
            <a:r>
              <a:rPr lang="en-US" dirty="0">
                <a:solidFill>
                  <a:srgbClr val="000000"/>
                </a:solidFill>
                <a:effectLst/>
                <a:latin typeface="Verdana" panose="020B0604030504040204" pitchFamily="34" charset="0"/>
                <a:hlinkClick r:id="rId5"/>
              </a:rPr>
              <a:t>Ex 28:1</a:t>
            </a:r>
            <a:r>
              <a:rPr lang="en-US" dirty="0">
                <a:solidFill>
                  <a:srgbClr val="000000"/>
                </a:solidFill>
                <a:effectLst/>
                <a:latin typeface="Verdana" panose="020B0604030504040204" pitchFamily="34" charset="0"/>
              </a:rPr>
              <a:t> — "Have your brother Aaron, with his sons, come to you from the Israelites to serve me as priest ​— ​Aaron, his sons Nadab and Abihu, Eleazar and Ithamar. </a:t>
            </a:r>
          </a:p>
          <a:p>
            <a:pPr>
              <a:buNone/>
            </a:pPr>
            <a:r>
              <a:rPr lang="en-US" dirty="0">
                <a:solidFill>
                  <a:srgbClr val="000000"/>
                </a:solidFill>
                <a:effectLst/>
                <a:latin typeface="Verdana" panose="020B0604030504040204" pitchFamily="34" charset="0"/>
                <a:hlinkClick r:id="rId6"/>
              </a:rPr>
              <a:t>Ex 28:35</a:t>
            </a:r>
            <a:r>
              <a:rPr lang="en-US" dirty="0">
                <a:solidFill>
                  <a:srgbClr val="000000"/>
                </a:solidFill>
                <a:effectLst/>
                <a:latin typeface="Verdana" panose="020B0604030504040204" pitchFamily="34" charset="0"/>
              </a:rPr>
              <a:t> — The robe will be worn by Aaron whenever he ministers, and its sound will be heard when he enters the sanctuary before the LORD and when he exits, so that he does not die. </a:t>
            </a:r>
          </a:p>
          <a:p>
            <a:pPr>
              <a:buNone/>
            </a:pPr>
            <a:r>
              <a:rPr lang="en-US" dirty="0">
                <a:solidFill>
                  <a:srgbClr val="000000"/>
                </a:solidFill>
                <a:effectLst/>
                <a:latin typeface="Verdana" panose="020B0604030504040204" pitchFamily="34" charset="0"/>
                <a:hlinkClick r:id="rId7"/>
              </a:rPr>
              <a:t>Lk 24:44</a:t>
            </a:r>
            <a:r>
              <a:rPr lang="en-US" dirty="0">
                <a:solidFill>
                  <a:srgbClr val="000000"/>
                </a:solidFill>
                <a:effectLst/>
                <a:latin typeface="Verdana" panose="020B0604030504040204" pitchFamily="34" charset="0"/>
              </a:rPr>
              <a:t> — He told them, “These are my words that I spoke to you while I was still with you ​— ​that everything written about me in the Law of Moses, the Prophets, and the Psalms must be fulfilled.” </a:t>
            </a:r>
          </a:p>
          <a:p>
            <a:pPr>
              <a:buNone/>
            </a:pPr>
            <a:r>
              <a:rPr lang="en-US" dirty="0">
                <a:solidFill>
                  <a:srgbClr val="000000"/>
                </a:solidFill>
                <a:effectLst/>
                <a:latin typeface="Verdana" panose="020B0604030504040204" pitchFamily="34" charset="0"/>
                <a:hlinkClick r:id="rId8"/>
              </a:rPr>
              <a:t>Ro 15:8</a:t>
            </a:r>
            <a:r>
              <a:rPr lang="en-US" dirty="0">
                <a:solidFill>
                  <a:srgbClr val="000000"/>
                </a:solidFill>
                <a:effectLst/>
                <a:latin typeface="Verdana" panose="020B0604030504040204" pitchFamily="34" charset="0"/>
              </a:rPr>
              <a:t> — For I say that Christ became a servant of the circumcised on behalf of God's truth, to confirm the promises to the fathers, </a:t>
            </a:r>
          </a:p>
          <a:p>
            <a:pPr>
              <a:buNone/>
            </a:pPr>
            <a:r>
              <a:rPr lang="en-US" b="1" dirty="0">
                <a:solidFill>
                  <a:srgbClr val="000000"/>
                </a:solidFill>
                <a:effectLst/>
                <a:latin typeface="Verdana" panose="020B0604030504040204" pitchFamily="34" charset="0"/>
              </a:rPr>
              <a:t>the sanctuary</a:t>
            </a:r>
          </a:p>
          <a:p>
            <a:pPr>
              <a:buNone/>
            </a:pPr>
            <a:r>
              <a:rPr lang="en-US" dirty="0">
                <a:solidFill>
                  <a:srgbClr val="000000"/>
                </a:solidFill>
                <a:effectLst/>
                <a:latin typeface="Verdana" panose="020B0604030504040204" pitchFamily="34" charset="0"/>
                <a:hlinkClick r:id="rId9"/>
              </a:rPr>
              <a:t>Heb 9:11</a:t>
            </a:r>
            <a:r>
              <a:rPr lang="en-US" dirty="0">
                <a:solidFill>
                  <a:srgbClr val="000000"/>
                </a:solidFill>
                <a:effectLst/>
                <a:latin typeface="Verdana" panose="020B0604030504040204" pitchFamily="34" charset="0"/>
              </a:rPr>
              <a:t> — But Christ has appeared as a high priest of the good things that have come. In the greater and more perfect tabernacle not made with hands (that is, not of this creation), </a:t>
            </a:r>
          </a:p>
          <a:p>
            <a:pPr>
              <a:buNone/>
            </a:pPr>
            <a:r>
              <a:rPr lang="en-US" dirty="0">
                <a:solidFill>
                  <a:srgbClr val="000000"/>
                </a:solidFill>
                <a:effectLst/>
                <a:latin typeface="Verdana" panose="020B0604030504040204" pitchFamily="34" charset="0"/>
                <a:hlinkClick r:id="rId10"/>
              </a:rPr>
              <a:t>Heb 9:23</a:t>
            </a:r>
            <a:r>
              <a:rPr lang="en-US" dirty="0">
                <a:solidFill>
                  <a:srgbClr val="000000"/>
                </a:solidFill>
                <a:effectLst/>
                <a:latin typeface="Verdana" panose="020B0604030504040204" pitchFamily="34" charset="0"/>
              </a:rPr>
              <a:t> — Therefore, it was necessary for the copies of the things in the heavens to be purified with these sacrifices, but the heavenly things themselves to be purified with better sacrifices than these. </a:t>
            </a:r>
          </a:p>
          <a:p>
            <a:pPr>
              <a:buNone/>
            </a:pPr>
            <a:r>
              <a:rPr lang="en-US" dirty="0">
                <a:solidFill>
                  <a:srgbClr val="000000"/>
                </a:solidFill>
                <a:effectLst/>
                <a:latin typeface="Verdana" panose="020B0604030504040204" pitchFamily="34" charset="0"/>
                <a:hlinkClick r:id="rId11"/>
              </a:rPr>
              <a:t>Heb 9:24</a:t>
            </a:r>
            <a:r>
              <a:rPr lang="en-US" dirty="0">
                <a:solidFill>
                  <a:srgbClr val="000000"/>
                </a:solidFill>
                <a:effectLst/>
                <a:latin typeface="Verdana" panose="020B0604030504040204" pitchFamily="34" charset="0"/>
              </a:rPr>
              <a:t> — For Christ did not enter a sanctuary made with hands (only a model of the true one) but into heaven itself, so that he might now appear in the presence of God for us. </a:t>
            </a:r>
          </a:p>
          <a:p>
            <a:pPr>
              <a:buNone/>
            </a:pPr>
            <a:r>
              <a:rPr lang="en-US" b="1" dirty="0">
                <a:solidFill>
                  <a:srgbClr val="000000"/>
                </a:solidFill>
                <a:effectLst/>
                <a:latin typeface="Verdana" panose="020B0604030504040204" pitchFamily="34" charset="0"/>
              </a:rPr>
              <a:t>which</a:t>
            </a:r>
          </a:p>
          <a:p>
            <a:pPr>
              <a:buNone/>
            </a:pPr>
            <a:r>
              <a:rPr lang="en-US" dirty="0">
                <a:solidFill>
                  <a:srgbClr val="000000"/>
                </a:solidFill>
                <a:effectLst/>
                <a:latin typeface="Verdana" panose="020B0604030504040204" pitchFamily="34" charset="0"/>
                <a:hlinkClick r:id="rId12"/>
              </a:rPr>
              <a:t>Heb 11:10</a:t>
            </a:r>
            <a:r>
              <a:rPr lang="en-US" dirty="0">
                <a:solidFill>
                  <a:srgbClr val="000000"/>
                </a:solidFill>
                <a:effectLst/>
                <a:latin typeface="Verdana" panose="020B0604030504040204" pitchFamily="34" charset="0"/>
              </a:rPr>
              <a:t> — For he was looking forward to the city that has foundations, whose architect and builder is God. </a:t>
            </a:r>
          </a:p>
          <a:p>
            <a:pPr>
              <a:buNone/>
            </a:pPr>
            <a:r>
              <a:rPr lang="en-US" dirty="0">
                <a:solidFill>
                  <a:srgbClr val="000000"/>
                </a:solidFill>
                <a:effectLst/>
                <a:latin typeface="Verdana" panose="020B0604030504040204" pitchFamily="34" charset="0"/>
                <a:hlinkClick r:id="rId13"/>
              </a:rPr>
              <a:t>2Co 5:1</a:t>
            </a:r>
            <a:r>
              <a:rPr lang="en-US" dirty="0">
                <a:solidFill>
                  <a:srgbClr val="000000"/>
                </a:solidFill>
                <a:effectLst/>
                <a:latin typeface="Verdana" panose="020B0604030504040204" pitchFamily="34" charset="0"/>
              </a:rPr>
              <a:t> — For we know that if our earthly tent we live in is destroyed, we have a building from God, an eternal dwelling in the heavens, not made with hands. </a:t>
            </a:r>
          </a:p>
          <a:p>
            <a:pPr>
              <a:buNone/>
            </a:pPr>
            <a:r>
              <a:rPr lang="en-US" dirty="0">
                <a:solidFill>
                  <a:srgbClr val="000000"/>
                </a:solidFill>
                <a:effectLst/>
                <a:latin typeface="Verdana" panose="020B0604030504040204" pitchFamily="34" charset="0"/>
                <a:hlinkClick r:id="rId14"/>
              </a:rPr>
              <a:t>Col 2:11</a:t>
            </a:r>
            <a:r>
              <a:rPr lang="en-US" dirty="0">
                <a:solidFill>
                  <a:srgbClr val="000000"/>
                </a:solidFill>
                <a:effectLst/>
                <a:latin typeface="Verdana" panose="020B0604030504040204" pitchFamily="34" charset="0"/>
              </a:rPr>
              <a:t> — You were also circumcised in him with a circumcision not done with hands, by putting off the body of flesh, in the circumcision of Christ,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7</a:t>
            </a:fld>
            <a:endParaRPr lang="en-US"/>
          </a:p>
        </p:txBody>
      </p:sp>
    </p:spTree>
    <p:extLst>
      <p:ext uri="{BB962C8B-B14F-4D97-AF65-F5344CB8AC3E}">
        <p14:creationId xmlns:p14="http://schemas.microsoft.com/office/powerpoint/2010/main" val="286118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serve</a:t>
            </a:r>
          </a:p>
          <a:p>
            <a:pPr>
              <a:buNone/>
            </a:pPr>
            <a:r>
              <a:rPr lang="en-US" dirty="0">
                <a:solidFill>
                  <a:srgbClr val="000000"/>
                </a:solidFill>
                <a:effectLst/>
                <a:latin typeface="Verdana" panose="020B0604030504040204" pitchFamily="34" charset="0"/>
                <a:hlinkClick r:id="rId3"/>
              </a:rPr>
              <a:t>Heb 5:1</a:t>
            </a:r>
            <a:r>
              <a:rPr lang="en-US" dirty="0">
                <a:solidFill>
                  <a:srgbClr val="000000"/>
                </a:solidFill>
                <a:effectLst/>
                <a:latin typeface="Verdana" panose="020B0604030504040204" pitchFamily="34" charset="0"/>
              </a:rPr>
              <a:t> — For every high priest taken from among men is appointed in matters pertaining to God for the people, to offer both gifts and sacrifices for sins. </a:t>
            </a:r>
          </a:p>
          <a:p>
            <a:pPr>
              <a:buNone/>
            </a:pPr>
            <a:r>
              <a:rPr lang="en-US" dirty="0">
                <a:solidFill>
                  <a:srgbClr val="000000"/>
                </a:solidFill>
                <a:effectLst/>
                <a:latin typeface="Verdana" panose="020B0604030504040204" pitchFamily="34" charset="0"/>
                <a:hlinkClick r:id="rId4"/>
              </a:rPr>
              <a:t>Heb 7:27</a:t>
            </a:r>
            <a:r>
              <a:rPr lang="en-US" dirty="0">
                <a:solidFill>
                  <a:srgbClr val="000000"/>
                </a:solidFill>
                <a:effectLst/>
                <a:latin typeface="Verdana" panose="020B0604030504040204" pitchFamily="34" charset="0"/>
              </a:rPr>
              <a:t> — He doesn't need to offer sacrifices every day, as high priests do ​— ​first for their own sins, then for those of the people. He did this once for all time when he offered himself. </a:t>
            </a:r>
          </a:p>
          <a:p>
            <a:pPr>
              <a:buNone/>
            </a:pPr>
            <a:r>
              <a:rPr lang="en-US" b="1" dirty="0">
                <a:solidFill>
                  <a:srgbClr val="000000"/>
                </a:solidFill>
                <a:effectLst/>
                <a:latin typeface="Verdana" panose="020B0604030504040204" pitchFamily="34" charset="0"/>
              </a:rPr>
              <a:t>have</a:t>
            </a:r>
          </a:p>
          <a:p>
            <a:pPr>
              <a:buNone/>
            </a:pPr>
            <a:r>
              <a:rPr lang="en-US" dirty="0">
                <a:solidFill>
                  <a:srgbClr val="000000"/>
                </a:solidFill>
                <a:effectLst/>
                <a:latin typeface="Verdana" panose="020B0604030504040204" pitchFamily="34" charset="0"/>
                <a:hlinkClick r:id="rId5"/>
              </a:rPr>
              <a:t>Heb 9:14</a:t>
            </a:r>
            <a:r>
              <a:rPr lang="en-US" dirty="0">
                <a:solidFill>
                  <a:srgbClr val="000000"/>
                </a:solidFill>
                <a:effectLst/>
                <a:latin typeface="Verdana" panose="020B0604030504040204" pitchFamily="34" charset="0"/>
              </a:rPr>
              <a:t> — how much more will the blood of Christ, who through the eternal Spirit offered himself without blemish to God, cleanse our consciences from dead works so that we can serve the living God? </a:t>
            </a:r>
          </a:p>
          <a:p>
            <a:pPr>
              <a:buNone/>
            </a:pPr>
            <a:r>
              <a:rPr lang="en-US" dirty="0">
                <a:solidFill>
                  <a:srgbClr val="000000"/>
                </a:solidFill>
                <a:effectLst/>
                <a:latin typeface="Verdana" panose="020B0604030504040204" pitchFamily="34" charset="0"/>
                <a:hlinkClick r:id="rId6"/>
              </a:rPr>
              <a:t>Heb 10:9-12</a:t>
            </a:r>
            <a:r>
              <a:rPr lang="en-US" dirty="0">
                <a:solidFill>
                  <a:srgbClr val="000000"/>
                </a:solidFill>
                <a:effectLst/>
                <a:latin typeface="Verdana" panose="020B0604030504040204" pitchFamily="34" charset="0"/>
              </a:rPr>
              <a:t> — he then says, See, I have come to do your will. He takes away the first to establish the second.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By this will, we have been sanctified through the offering of the body of Jesus Christ once for all time.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Every priest stands day after day ministering and offering the same sacrifices time after time, which can never take away sins.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But this man, after offering one sacrifice for sins forever, sat down at the right hand of God. </a:t>
            </a:r>
          </a:p>
          <a:p>
            <a:pPr>
              <a:buNone/>
            </a:pPr>
            <a:r>
              <a:rPr lang="en-US" dirty="0">
                <a:solidFill>
                  <a:srgbClr val="000000"/>
                </a:solidFill>
                <a:effectLst/>
                <a:latin typeface="Verdana" panose="020B0604030504040204" pitchFamily="34" charset="0"/>
                <a:hlinkClick r:id="rId7"/>
              </a:rPr>
              <a:t>Jn 6:51</a:t>
            </a:r>
            <a:r>
              <a:rPr lang="en-US" dirty="0">
                <a:solidFill>
                  <a:srgbClr val="000000"/>
                </a:solidFill>
                <a:effectLst/>
                <a:latin typeface="Verdana" panose="020B0604030504040204" pitchFamily="34" charset="0"/>
              </a:rPr>
              <a:t> — I am the living bread that came down from heaven. If anyone eats of this bread he will live forever. The bread that I will give for the life of the world is my flesh." </a:t>
            </a:r>
          </a:p>
          <a:p>
            <a:pPr>
              <a:buNone/>
            </a:pPr>
            <a:r>
              <a:rPr lang="en-US" dirty="0">
                <a:solidFill>
                  <a:srgbClr val="000000"/>
                </a:solidFill>
                <a:effectLst/>
                <a:latin typeface="Verdana" panose="020B0604030504040204" pitchFamily="34" charset="0"/>
                <a:hlinkClick r:id="rId8"/>
              </a:rPr>
              <a:t>Eph 5:2</a:t>
            </a:r>
            <a:r>
              <a:rPr lang="en-US" dirty="0">
                <a:solidFill>
                  <a:srgbClr val="000000"/>
                </a:solidFill>
                <a:effectLst/>
                <a:latin typeface="Verdana" panose="020B0604030504040204" pitchFamily="34" charset="0"/>
              </a:rPr>
              <a:t> — and walk in love, as Christ also loved us and gave himself for us, a sacrificial and fragrant offering to God. </a:t>
            </a:r>
          </a:p>
          <a:p>
            <a:pPr>
              <a:buNone/>
            </a:pPr>
            <a:r>
              <a:rPr lang="en-US" dirty="0">
                <a:solidFill>
                  <a:srgbClr val="000000"/>
                </a:solidFill>
                <a:effectLst/>
                <a:latin typeface="Verdana" panose="020B0604030504040204" pitchFamily="34" charset="0"/>
                <a:hlinkClick r:id="rId9"/>
              </a:rPr>
              <a:t>Tit 2:14</a:t>
            </a:r>
            <a:r>
              <a:rPr lang="en-US" dirty="0">
                <a:solidFill>
                  <a:srgbClr val="000000"/>
                </a:solidFill>
                <a:effectLst/>
                <a:latin typeface="Verdana" panose="020B0604030504040204" pitchFamily="34" charset="0"/>
              </a:rPr>
              <a:t> — He gave himself for us to redeem us from all lawlessness and to cleanse for himself a people for his own possession, eager to do good works.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8</a:t>
            </a:fld>
            <a:endParaRPr lang="en-US"/>
          </a:p>
        </p:txBody>
      </p:sp>
    </p:spTree>
    <p:extLst>
      <p:ext uri="{BB962C8B-B14F-4D97-AF65-F5344CB8AC3E}">
        <p14:creationId xmlns:p14="http://schemas.microsoft.com/office/powerpoint/2010/main" val="252707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Treasury - Heb 8:4</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(Christian Standard Bible)</a:t>
            </a:r>
          </a:p>
          <a:p>
            <a:r>
              <a:rPr lang="en-US" sz="1200" b="1" kern="1200" dirty="0">
                <a:solidFill>
                  <a:schemeClr val="tx1"/>
                </a:solidFill>
                <a:effectLst/>
                <a:latin typeface="+mn-lt"/>
                <a:ea typeface="+mn-ea"/>
                <a:cs typeface="+mn-cs"/>
              </a:rPr>
              <a:t>he should</a:t>
            </a:r>
          </a:p>
          <a:p>
            <a:r>
              <a:rPr lang="en-US" sz="1200" kern="1200" dirty="0">
                <a:solidFill>
                  <a:schemeClr val="tx1"/>
                </a:solidFill>
                <a:effectLst/>
                <a:latin typeface="+mn-lt"/>
                <a:ea typeface="+mn-ea"/>
                <a:cs typeface="+mn-cs"/>
                <a:hlinkClick r:id="rId3"/>
              </a:rPr>
              <a:t>Heb 7:11-15</a:t>
            </a:r>
            <a:r>
              <a:rPr lang="en-US" sz="1200" kern="1200" dirty="0">
                <a:solidFill>
                  <a:schemeClr val="tx1"/>
                </a:solidFill>
                <a:effectLst/>
                <a:latin typeface="+mn-lt"/>
                <a:ea typeface="+mn-ea"/>
                <a:cs typeface="+mn-cs"/>
              </a:rPr>
              <a:t> — Now if perfection came through the Levitical priesthood (for on the basis of it the people received the law), what further need was there for another priest to appear, said to be according to the order of Melchizedek and not according to the order of Aaron? </a:t>
            </a:r>
            <a:r>
              <a:rPr lang="en-US" sz="1200" b="1"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For when there is a change of the priesthood, there must be a change of law as well. </a:t>
            </a:r>
            <a:r>
              <a:rPr lang="en-US" sz="1200" b="1"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For the one these things are spoken about belonged to a different tribe. No one from it has served at the altar. </a:t>
            </a:r>
            <a:r>
              <a:rPr lang="en-US" sz="1200" b="1"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Now it is evident that our Lord came from Judah, and Moses said nothing about that tribe concerning priests. </a:t>
            </a:r>
            <a:r>
              <a:rPr lang="en-US" sz="1200" b="1" kern="1200" baseline="300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And this becomes clearer if another priest like Melchizedek appears, </a:t>
            </a:r>
          </a:p>
          <a:p>
            <a:r>
              <a:rPr lang="en-US" sz="1200" kern="1200" dirty="0">
                <a:solidFill>
                  <a:schemeClr val="tx1"/>
                </a:solidFill>
                <a:effectLst/>
                <a:latin typeface="+mn-lt"/>
                <a:ea typeface="+mn-ea"/>
                <a:cs typeface="+mn-cs"/>
                <a:hlinkClick r:id="rId4"/>
              </a:rPr>
              <a:t>Nu 16:40</a:t>
            </a:r>
            <a:r>
              <a:rPr lang="en-US" sz="1200" kern="1200" dirty="0">
                <a:solidFill>
                  <a:schemeClr val="tx1"/>
                </a:solidFill>
                <a:effectLst/>
                <a:latin typeface="+mn-lt"/>
                <a:ea typeface="+mn-ea"/>
                <a:cs typeface="+mn-cs"/>
              </a:rPr>
              <a:t> — just as the LORD commanded him through Moses. It was to be a reminder for the Israelites that no unauthorized person outside the lineage of Aaron should approach to offer incense before the LORD and become like Korah and his followers. </a:t>
            </a:r>
          </a:p>
          <a:p>
            <a:r>
              <a:rPr lang="en-US" sz="1200" kern="1200" dirty="0">
                <a:solidFill>
                  <a:schemeClr val="tx1"/>
                </a:solidFill>
                <a:effectLst/>
                <a:latin typeface="+mn-lt"/>
                <a:ea typeface="+mn-ea"/>
                <a:cs typeface="+mn-cs"/>
                <a:hlinkClick r:id="rId5"/>
              </a:rPr>
              <a:t>Nu 17:12</a:t>
            </a:r>
            <a:r>
              <a:rPr lang="en-US" sz="1200" kern="1200" dirty="0">
                <a:solidFill>
                  <a:schemeClr val="tx1"/>
                </a:solidFill>
                <a:effectLst/>
                <a:latin typeface="+mn-lt"/>
                <a:ea typeface="+mn-ea"/>
                <a:cs typeface="+mn-cs"/>
              </a:rPr>
              <a:t> — Then the Israelites declared to Moses, "Look, we're perishing! We're lost; we're all lost! </a:t>
            </a:r>
          </a:p>
          <a:p>
            <a:r>
              <a:rPr lang="en-US" sz="1200" kern="1200" dirty="0">
                <a:solidFill>
                  <a:schemeClr val="tx1"/>
                </a:solidFill>
                <a:effectLst/>
                <a:latin typeface="+mn-lt"/>
                <a:ea typeface="+mn-ea"/>
                <a:cs typeface="+mn-cs"/>
                <a:hlinkClick r:id="rId6"/>
              </a:rPr>
              <a:t>Nu 17:13</a:t>
            </a:r>
            <a:r>
              <a:rPr lang="en-US" sz="1200" kern="1200" dirty="0">
                <a:solidFill>
                  <a:schemeClr val="tx1"/>
                </a:solidFill>
                <a:effectLst/>
                <a:latin typeface="+mn-lt"/>
                <a:ea typeface="+mn-ea"/>
                <a:cs typeface="+mn-cs"/>
              </a:rPr>
              <a:t> — Anyone who comes near the LORD's tabernacle will die. Will we all perish? " </a:t>
            </a:r>
          </a:p>
          <a:p>
            <a:r>
              <a:rPr lang="en-US" sz="1200" kern="1200" dirty="0">
                <a:solidFill>
                  <a:schemeClr val="tx1"/>
                </a:solidFill>
                <a:effectLst/>
                <a:latin typeface="+mn-lt"/>
                <a:ea typeface="+mn-ea"/>
                <a:cs typeface="+mn-cs"/>
                <a:hlinkClick r:id="rId7"/>
              </a:rPr>
              <a:t>Nu 18:5</a:t>
            </a:r>
            <a:r>
              <a:rPr lang="en-US" sz="1200" kern="1200" dirty="0">
                <a:solidFill>
                  <a:schemeClr val="tx1"/>
                </a:solidFill>
                <a:effectLst/>
                <a:latin typeface="+mn-lt"/>
                <a:ea typeface="+mn-ea"/>
                <a:cs typeface="+mn-cs"/>
              </a:rPr>
              <a:t> — "You are to guard the sanctuary and the altar so that wrath may not fall on the Israelites again. </a:t>
            </a:r>
          </a:p>
          <a:p>
            <a:r>
              <a:rPr lang="en-US" sz="1200" kern="1200" dirty="0">
                <a:solidFill>
                  <a:schemeClr val="tx1"/>
                </a:solidFill>
                <a:effectLst/>
                <a:latin typeface="+mn-lt"/>
                <a:ea typeface="+mn-ea"/>
                <a:cs typeface="+mn-cs"/>
                <a:hlinkClick r:id="rId8"/>
              </a:rPr>
              <a:t>2Ch 26:18</a:t>
            </a:r>
            <a:r>
              <a:rPr lang="en-US" sz="1200" kern="1200" dirty="0">
                <a:solidFill>
                  <a:schemeClr val="tx1"/>
                </a:solidFill>
                <a:effectLst/>
                <a:latin typeface="+mn-lt"/>
                <a:ea typeface="+mn-ea"/>
                <a:cs typeface="+mn-cs"/>
              </a:rPr>
              <a:t> — They took their stand against King Uzziah and said, "Uzziah, you have no right to offer incense to the LORD ​— ​only the consecrated priests, the descendants of Aaron, have the right to offer incense. Leave the sanctuary, for you have acted unfaithfully! You will not receive honor from the LORD God." </a:t>
            </a:r>
          </a:p>
          <a:p>
            <a:r>
              <a:rPr lang="en-US" sz="1200" kern="1200" dirty="0">
                <a:solidFill>
                  <a:schemeClr val="tx1"/>
                </a:solidFill>
                <a:effectLst/>
                <a:latin typeface="+mn-lt"/>
                <a:ea typeface="+mn-ea"/>
                <a:cs typeface="+mn-cs"/>
                <a:hlinkClick r:id="rId9"/>
              </a:rPr>
              <a:t>2Ch 26:19</a:t>
            </a:r>
            <a:r>
              <a:rPr lang="en-US" sz="1200" kern="1200" dirty="0">
                <a:solidFill>
                  <a:schemeClr val="tx1"/>
                </a:solidFill>
                <a:effectLst/>
                <a:latin typeface="+mn-lt"/>
                <a:ea typeface="+mn-ea"/>
                <a:cs typeface="+mn-cs"/>
              </a:rPr>
              <a:t> — Uzziah, with a firepan in his hand to offer incense, was enraged. But when he became enraged with the priests, in the presence of the priests in the LORD's temple beside the altar of incense, a skin disease broke out on his forehead. </a:t>
            </a:r>
          </a:p>
          <a:p>
            <a:r>
              <a:rPr lang="en-US" sz="1200" b="1" kern="1200" dirty="0">
                <a:solidFill>
                  <a:schemeClr val="tx1"/>
                </a:solidFill>
                <a:effectLst/>
                <a:latin typeface="+mn-lt"/>
                <a:ea typeface="+mn-ea"/>
                <a:cs typeface="+mn-cs"/>
              </a:rPr>
              <a:t>See</a:t>
            </a:r>
          </a:p>
          <a:p>
            <a:r>
              <a:rPr lang="en-US" sz="1200" kern="1200" dirty="0">
                <a:solidFill>
                  <a:schemeClr val="tx1"/>
                </a:solidFill>
                <a:effectLst/>
                <a:latin typeface="+mn-lt"/>
                <a:ea typeface="+mn-ea"/>
                <a:cs typeface="+mn-cs"/>
                <a:hlinkClick r:id="rId10"/>
              </a:rPr>
              <a:t>Heb 11:4</a:t>
            </a:r>
            <a:r>
              <a:rPr lang="en-US" sz="1200" kern="1200" dirty="0">
                <a:solidFill>
                  <a:schemeClr val="tx1"/>
                </a:solidFill>
                <a:effectLst/>
                <a:latin typeface="+mn-lt"/>
                <a:ea typeface="+mn-ea"/>
                <a:cs typeface="+mn-cs"/>
              </a:rPr>
              <a:t> — By faith Abel offered to God a better sacrifice than Cain did. By faith he was approved as a righteous man, because God approved his gifts, and even though he is dead, he still speaks through his faith. </a:t>
            </a:r>
          </a:p>
          <a:p>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9</a:t>
            </a:fld>
            <a:endParaRPr lang="en-US"/>
          </a:p>
        </p:txBody>
      </p:sp>
    </p:spTree>
    <p:extLst>
      <p:ext uri="{BB962C8B-B14F-4D97-AF65-F5344CB8AC3E}">
        <p14:creationId xmlns:p14="http://schemas.microsoft.com/office/powerpoint/2010/main" val="8528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The issue here is that the Levitical priests offered their sacrifices in an earthly setting given to them by Moses according to God's plan. The tabernacle in the desert was only a copy of the true and eternal sanctuary that already existed in heaven (</a:t>
            </a:r>
            <a:r>
              <a:rPr lang="en-US" b="0" i="0" u="none" strike="noStrike" dirty="0">
                <a:solidFill>
                  <a:srgbClr val="666666"/>
                </a:solidFill>
                <a:effectLst/>
                <a:latin typeface="Merriweather" panose="00000500000000000000" pitchFamily="2" charset="0"/>
                <a:hlinkClick r:id="rId3"/>
              </a:rPr>
              <a:t>Exodus 25:40</a:t>
            </a:r>
            <a:r>
              <a:rPr lang="en-US" b="0" i="0" dirty="0">
                <a:solidFill>
                  <a:srgbClr val="1C1C1C"/>
                </a:solidFill>
                <a:effectLst/>
                <a:latin typeface="Merriweather" panose="00000500000000000000" pitchFamily="2" charset="0"/>
              </a:rPr>
              <a:t>). Moses had to be careful to follow the instructions given to him by God in constructing it.</a:t>
            </a:r>
            <a:endParaRPr lang="en-US" dirty="0"/>
          </a:p>
        </p:txBody>
      </p:sp>
      <p:sp>
        <p:nvSpPr>
          <p:cNvPr id="4" name="Slide Number Placeholder 3"/>
          <p:cNvSpPr>
            <a:spLocks noGrp="1"/>
          </p:cNvSpPr>
          <p:nvPr>
            <p:ph type="sldNum" sz="quarter" idx="5"/>
          </p:nvPr>
        </p:nvSpPr>
        <p:spPr/>
        <p:txBody>
          <a:bodyPr/>
          <a:lstStyle/>
          <a:p>
            <a:fld id="{D8CCD305-63B7-4059-9DC7-5E164EFB42E9}" type="slidenum">
              <a:rPr lang="en-US" smtClean="0"/>
              <a:t>10</a:t>
            </a:fld>
            <a:endParaRPr lang="en-US"/>
          </a:p>
        </p:txBody>
      </p:sp>
    </p:spTree>
    <p:extLst>
      <p:ext uri="{BB962C8B-B14F-4D97-AF65-F5344CB8AC3E}">
        <p14:creationId xmlns:p14="http://schemas.microsoft.com/office/powerpoint/2010/main" val="4022699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793906" y="2167628"/>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279267" y="2119094"/>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76A0D"/>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76A0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76A0D"/>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qual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898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Homep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793906" y="2167628"/>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279267" y="2119094"/>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76A0D"/>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7" r:id="rId6"/>
    <p:sldLayoutId id="2147483659" r:id="rId7"/>
    <p:sldLayoutId id="2147483666" r:id="rId8"/>
    <p:sldLayoutId id="2147483661" r:id="rId9"/>
    <p:sldLayoutId id="2147483660" r:id="rId10"/>
    <p:sldLayoutId id="2147483662" r:id="rId11"/>
    <p:sldLayoutId id="2147483663" r:id="rId12"/>
    <p:sldLayoutId id="2147483664" r:id="rId13"/>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Jesus: Greater than the Jewish Religion</a:t>
            </a:r>
          </a:p>
          <a:p>
            <a:r>
              <a:rPr lang="en-US" sz="2400" dirty="0"/>
              <a:t>Part 1</a:t>
            </a:r>
          </a:p>
        </p:txBody>
      </p:sp>
      <p:sp>
        <p:nvSpPr>
          <p:cNvPr id="3" name="Text Placeholder 2"/>
          <p:cNvSpPr>
            <a:spLocks noGrp="1"/>
          </p:cNvSpPr>
          <p:nvPr>
            <p:ph type="body" sz="quarter" idx="10"/>
          </p:nvPr>
        </p:nvSpPr>
        <p:spPr/>
        <p:txBody>
          <a:bodyPr/>
          <a:lstStyle/>
          <a:p>
            <a:r>
              <a:rPr lang="en-US" dirty="0"/>
              <a:t>8</a:t>
            </a:r>
          </a:p>
        </p:txBody>
      </p:sp>
      <p:sp>
        <p:nvSpPr>
          <p:cNvPr id="4" name="TextBox 3">
            <a:extLst>
              <a:ext uri="{FF2B5EF4-FFF2-40B4-BE49-F238E27FC236}">
                <a16:creationId xmlns:a16="http://schemas.microsoft.com/office/drawing/2014/main" id="{0BBF1DE5-B4D7-143B-19F1-1BB2F4F0E4D1}"/>
              </a:ext>
            </a:extLst>
          </p:cNvPr>
          <p:cNvSpPr txBox="1"/>
          <p:nvPr/>
        </p:nvSpPr>
        <p:spPr>
          <a:xfrm>
            <a:off x="4572000" y="4381500"/>
            <a:ext cx="3752850" cy="584775"/>
          </a:xfrm>
          <a:prstGeom prst="rect">
            <a:avLst/>
          </a:prstGeom>
          <a:noFill/>
        </p:spPr>
        <p:txBody>
          <a:bodyPr wrap="square" rtlCol="0">
            <a:spAutoFit/>
          </a:bodyPr>
          <a:lstStyle/>
          <a:p>
            <a:pPr algn="ctr"/>
            <a:r>
              <a:rPr lang="en-US" sz="3200" b="1" dirty="0"/>
              <a:t>Hebrews 8:1-13</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40D3-05E3-2457-C516-DE0CA29968F6}"/>
              </a:ext>
            </a:extLst>
          </p:cNvPr>
          <p:cNvSpPr>
            <a:spLocks noGrp="1"/>
          </p:cNvSpPr>
          <p:nvPr>
            <p:ph type="title"/>
          </p:nvPr>
        </p:nvSpPr>
        <p:spPr/>
        <p:txBody>
          <a:bodyPr/>
          <a:lstStyle/>
          <a:p>
            <a:pPr>
              <a:spcAft>
                <a:spcPts val="525"/>
              </a:spcAft>
            </a:pPr>
            <a:r>
              <a:rPr lang="en-US" b="1" i="0" cap="all" dirty="0">
                <a:solidFill>
                  <a:schemeClr val="bg1"/>
                </a:solidFill>
                <a:effectLst/>
                <a:latin typeface="D-DIN Condensed"/>
              </a:rPr>
              <a:t>Exodus 25:40</a:t>
            </a:r>
            <a:br>
              <a:rPr lang="en-US" b="1" i="0" cap="all" dirty="0">
                <a:solidFill>
                  <a:schemeClr val="bg1"/>
                </a:solidFill>
                <a:effectLst/>
                <a:latin typeface="D-DIN Condensed"/>
              </a:rPr>
            </a:br>
            <a:r>
              <a:rPr lang="en-US" b="0" i="0" dirty="0">
                <a:solidFill>
                  <a:schemeClr val="bg1"/>
                </a:solidFill>
                <a:effectLst/>
                <a:latin typeface="Merriweather" panose="00000500000000000000" pitchFamily="2" charset="0"/>
              </a:rPr>
              <a:t>See that you make them after the pattern for them, which was shown to you on the mountain.</a:t>
            </a:r>
            <a:br>
              <a:rPr lang="en-US" b="0" i="0" dirty="0">
                <a:solidFill>
                  <a:schemeClr val="bg1"/>
                </a:solidFill>
                <a:effectLst/>
                <a:latin typeface="Merriweather" panose="00000500000000000000" pitchFamily="2" charset="0"/>
              </a:rPr>
            </a:br>
            <a:endParaRPr lang="en-US" dirty="0">
              <a:solidFill>
                <a:schemeClr val="bg1"/>
              </a:solidFill>
            </a:endParaRPr>
          </a:p>
        </p:txBody>
      </p:sp>
    </p:spTree>
    <p:extLst>
      <p:ext uri="{BB962C8B-B14F-4D97-AF65-F5344CB8AC3E}">
        <p14:creationId xmlns:p14="http://schemas.microsoft.com/office/powerpoint/2010/main" val="8697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br>
              <a:rPr lang="en-US" dirty="0"/>
            </a:br>
            <a:r>
              <a:rPr lang="en-US" baseline="30000" dirty="0"/>
              <a:t>5 </a:t>
            </a:r>
            <a:r>
              <a:rPr lang="en-US" dirty="0"/>
              <a:t> Who serve unto the example and shadow of heavenly things, as Moses was admonished of God when he was about to make the tabernacle: for, See, saith he, </a:t>
            </a:r>
            <a:r>
              <a:rPr lang="en-US" i="1" dirty="0"/>
              <a:t>that</a:t>
            </a:r>
            <a:r>
              <a:rPr lang="en-US" dirty="0"/>
              <a:t> thou make all things according to the pattern shewed to thee in the mount. </a:t>
            </a:r>
            <a:br>
              <a:rPr lang="en-US" dirty="0"/>
            </a:br>
            <a:endParaRPr lang="en-US" dirty="0"/>
          </a:p>
        </p:txBody>
      </p:sp>
      <p:sp>
        <p:nvSpPr>
          <p:cNvPr id="3" name="Text Placeholder 2"/>
          <p:cNvSpPr>
            <a:spLocks noGrp="1"/>
          </p:cNvSpPr>
          <p:nvPr>
            <p:ph type="body" sz="quarter" idx="11"/>
          </p:nvPr>
        </p:nvSpPr>
        <p:spPr/>
        <p:txBody>
          <a:bodyPr/>
          <a:lstStyle/>
          <a:p>
            <a:r>
              <a:rPr lang="en-US" dirty="0"/>
              <a:t>- Hebrews 8:5</a:t>
            </a:r>
          </a:p>
        </p:txBody>
      </p:sp>
    </p:spTree>
    <p:extLst>
      <p:ext uri="{BB962C8B-B14F-4D97-AF65-F5344CB8AC3E}">
        <p14:creationId xmlns:p14="http://schemas.microsoft.com/office/powerpoint/2010/main" val="170784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ic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01" y="0"/>
            <a:ext cx="6898493" cy="5181535"/>
          </a:xfrm>
          <a:prstGeom prst="rect">
            <a:avLst/>
          </a:prstGeom>
        </p:spPr>
      </p:pic>
    </p:spTree>
    <p:extLst>
      <p:ext uri="{BB962C8B-B14F-4D97-AF65-F5344CB8AC3E}">
        <p14:creationId xmlns:p14="http://schemas.microsoft.com/office/powerpoint/2010/main" val="2032023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76A0D"/>
        </a:solidFill>
        <a:effectLst/>
      </p:bgPr>
    </p:bg>
    <p:spTree>
      <p:nvGrpSpPr>
        <p:cNvPr id="1" name=""/>
        <p:cNvGrpSpPr/>
        <p:nvPr/>
      </p:nvGrpSpPr>
      <p:grpSpPr>
        <a:xfrm>
          <a:off x="0" y="0"/>
          <a:ext cx="0" cy="0"/>
          <a:chOff x="0" y="0"/>
          <a:chExt cx="0" cy="0"/>
        </a:xfrm>
      </p:grpSpPr>
      <p:pic>
        <p:nvPicPr>
          <p:cNvPr id="4" name="Picture 3" descr="pic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47" y="2034"/>
            <a:ext cx="7548729" cy="5147733"/>
          </a:xfrm>
          <a:prstGeom prst="rect">
            <a:avLst/>
          </a:prstGeom>
        </p:spPr>
      </p:pic>
    </p:spTree>
    <p:extLst>
      <p:ext uri="{BB962C8B-B14F-4D97-AF65-F5344CB8AC3E}">
        <p14:creationId xmlns:p14="http://schemas.microsoft.com/office/powerpoint/2010/main" val="11953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76A0D"/>
        </a:solidFill>
        <a:effectLst/>
      </p:bgPr>
    </p:bg>
    <p:spTree>
      <p:nvGrpSpPr>
        <p:cNvPr id="1" name=""/>
        <p:cNvGrpSpPr/>
        <p:nvPr/>
      </p:nvGrpSpPr>
      <p:grpSpPr>
        <a:xfrm>
          <a:off x="0" y="0"/>
          <a:ext cx="0" cy="0"/>
          <a:chOff x="0" y="0"/>
          <a:chExt cx="0" cy="0"/>
        </a:xfrm>
      </p:grpSpPr>
      <p:pic>
        <p:nvPicPr>
          <p:cNvPr id="2" name="Picture 1" descr="pic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37" y="-33774"/>
            <a:ext cx="7046845" cy="5177274"/>
          </a:xfrm>
          <a:prstGeom prst="rect">
            <a:avLst/>
          </a:prstGeom>
        </p:spPr>
      </p:pic>
    </p:spTree>
    <p:extLst>
      <p:ext uri="{BB962C8B-B14F-4D97-AF65-F5344CB8AC3E}">
        <p14:creationId xmlns:p14="http://schemas.microsoft.com/office/powerpoint/2010/main" val="95080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76A0D"/>
        </a:solidFill>
        <a:effectLst/>
      </p:bgPr>
    </p:bg>
    <p:spTree>
      <p:nvGrpSpPr>
        <p:cNvPr id="1" name=""/>
        <p:cNvGrpSpPr/>
        <p:nvPr/>
      </p:nvGrpSpPr>
      <p:grpSpPr>
        <a:xfrm>
          <a:off x="0" y="0"/>
          <a:ext cx="0" cy="0"/>
          <a:chOff x="0" y="0"/>
          <a:chExt cx="0" cy="0"/>
        </a:xfrm>
      </p:grpSpPr>
      <p:pic>
        <p:nvPicPr>
          <p:cNvPr id="3" name="Picture 2" descr="pic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95" y="0"/>
            <a:ext cx="8866332" cy="5128832"/>
          </a:xfrm>
          <a:prstGeom prst="rect">
            <a:avLst/>
          </a:prstGeom>
        </p:spPr>
      </p:pic>
    </p:spTree>
    <p:extLst>
      <p:ext uri="{BB962C8B-B14F-4D97-AF65-F5344CB8AC3E}">
        <p14:creationId xmlns:p14="http://schemas.microsoft.com/office/powerpoint/2010/main" val="199943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76A0D"/>
        </a:solidFill>
        <a:effectLst/>
      </p:bgPr>
    </p:bg>
    <p:spTree>
      <p:nvGrpSpPr>
        <p:cNvPr id="1" name=""/>
        <p:cNvGrpSpPr/>
        <p:nvPr/>
      </p:nvGrpSpPr>
      <p:grpSpPr>
        <a:xfrm>
          <a:off x="0" y="0"/>
          <a:ext cx="0" cy="0"/>
          <a:chOff x="0" y="0"/>
          <a:chExt cx="0" cy="0"/>
        </a:xfrm>
      </p:grpSpPr>
      <p:pic>
        <p:nvPicPr>
          <p:cNvPr id="2" name="Picture 1" descr="pic 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401"/>
            <a:ext cx="9144000" cy="4354975"/>
          </a:xfrm>
          <a:prstGeom prst="rect">
            <a:avLst/>
          </a:prstGeom>
        </p:spPr>
      </p:pic>
    </p:spTree>
    <p:extLst>
      <p:ext uri="{BB962C8B-B14F-4D97-AF65-F5344CB8AC3E}">
        <p14:creationId xmlns:p14="http://schemas.microsoft.com/office/powerpoint/2010/main" val="322088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Jesus’ Ministry is Superior</a:t>
            </a:r>
          </a:p>
        </p:txBody>
      </p:sp>
      <p:sp>
        <p:nvSpPr>
          <p:cNvPr id="4" name="Text Placeholder 3"/>
          <p:cNvSpPr>
            <a:spLocks noGrp="1"/>
          </p:cNvSpPr>
          <p:nvPr>
            <p:ph type="body" sz="quarter" idx="10"/>
          </p:nvPr>
        </p:nvSpPr>
        <p:spPr/>
        <p:txBody>
          <a:bodyPr>
            <a:normAutofit/>
          </a:bodyPr>
          <a:lstStyle/>
          <a:p>
            <a:pPr marL="514350" indent="-514350">
              <a:buFont typeface="+mj-lt"/>
              <a:buAutoNum type="alphaUcPeriod"/>
            </a:pPr>
            <a:r>
              <a:rPr lang="en-US" dirty="0"/>
              <a:t>He ministers in a better place</a:t>
            </a:r>
          </a:p>
          <a:p>
            <a:pPr marL="514350" indent="-514350">
              <a:buFont typeface="+mj-lt"/>
              <a:buAutoNum type="alphaUcPeriod"/>
            </a:pPr>
            <a:r>
              <a:rPr lang="en-US" sz="4000" b="1" dirty="0"/>
              <a:t> He ministers according to a better covenant.</a:t>
            </a:r>
          </a:p>
        </p:txBody>
      </p:sp>
    </p:spTree>
    <p:extLst>
      <p:ext uri="{BB962C8B-B14F-4D97-AF65-F5344CB8AC3E}">
        <p14:creationId xmlns:p14="http://schemas.microsoft.com/office/powerpoint/2010/main" val="1558723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1347" y="1874088"/>
            <a:ext cx="2877411" cy="1259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1347" y="1874088"/>
            <a:ext cx="2877411" cy="1259697"/>
          </a:xfrm>
        </p:spPr>
        <p:txBody>
          <a:bodyPr/>
          <a:lstStyle/>
          <a:p>
            <a:r>
              <a:rPr lang="en-US" dirty="0">
                <a:solidFill>
                  <a:srgbClr val="A76A0D"/>
                </a:solidFill>
              </a:rPr>
              <a:t>Covenant</a:t>
            </a:r>
          </a:p>
        </p:txBody>
      </p:sp>
      <p:sp>
        <p:nvSpPr>
          <p:cNvPr id="4" name="Title 1"/>
          <p:cNvSpPr txBox="1">
            <a:spLocks/>
          </p:cNvSpPr>
          <p:nvPr/>
        </p:nvSpPr>
        <p:spPr>
          <a:xfrm>
            <a:off x="3840941" y="1874088"/>
            <a:ext cx="1229101" cy="12596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r>
              <a:rPr lang="en-US" sz="8000" dirty="0">
                <a:solidFill>
                  <a:schemeClr val="bg1"/>
                </a:solidFill>
              </a:rPr>
              <a:t>=</a:t>
            </a:r>
          </a:p>
        </p:txBody>
      </p:sp>
      <p:sp>
        <p:nvSpPr>
          <p:cNvPr id="5" name="Title 1"/>
          <p:cNvSpPr txBox="1">
            <a:spLocks/>
          </p:cNvSpPr>
          <p:nvPr/>
        </p:nvSpPr>
        <p:spPr>
          <a:xfrm>
            <a:off x="5201957" y="1925293"/>
            <a:ext cx="3145688" cy="12596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pPr algn="l"/>
            <a:r>
              <a:rPr lang="en-US" dirty="0">
                <a:solidFill>
                  <a:schemeClr val="bg1"/>
                </a:solidFill>
              </a:rPr>
              <a:t>Agreement / Oath</a:t>
            </a:r>
          </a:p>
        </p:txBody>
      </p:sp>
    </p:spTree>
    <p:extLst>
      <p:ext uri="{BB962C8B-B14F-4D97-AF65-F5344CB8AC3E}">
        <p14:creationId xmlns:p14="http://schemas.microsoft.com/office/powerpoint/2010/main" val="325248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Made Covenants/Promises With:</a:t>
            </a:r>
          </a:p>
        </p:txBody>
      </p:sp>
      <p:sp>
        <p:nvSpPr>
          <p:cNvPr id="3" name="Text Placeholder 2"/>
          <p:cNvSpPr>
            <a:spLocks noGrp="1"/>
          </p:cNvSpPr>
          <p:nvPr>
            <p:ph type="body" sz="quarter" idx="10"/>
          </p:nvPr>
        </p:nvSpPr>
        <p:spPr>
          <a:xfrm>
            <a:off x="440428" y="1251437"/>
            <a:ext cx="8224735" cy="3642243"/>
          </a:xfrm>
        </p:spPr>
        <p:txBody>
          <a:bodyPr>
            <a:normAutofit/>
          </a:bodyPr>
          <a:lstStyle/>
          <a:p>
            <a:pPr>
              <a:lnSpc>
                <a:spcPct val="120000"/>
              </a:lnSpc>
            </a:pPr>
            <a:r>
              <a:rPr lang="en-US" sz="3600" b="1" dirty="0"/>
              <a:t>Noah</a:t>
            </a:r>
            <a:r>
              <a:rPr lang="en-US" sz="3600" dirty="0"/>
              <a:t> = No world destruction by flood</a:t>
            </a:r>
          </a:p>
          <a:p>
            <a:pPr>
              <a:lnSpc>
                <a:spcPct val="120000"/>
              </a:lnSpc>
            </a:pPr>
            <a:r>
              <a:rPr lang="en-US" sz="3600" b="1" dirty="0"/>
              <a:t>Abraham</a:t>
            </a:r>
            <a:r>
              <a:rPr lang="en-US" sz="3600" dirty="0"/>
              <a:t> = Special land/people</a:t>
            </a:r>
          </a:p>
          <a:p>
            <a:pPr>
              <a:lnSpc>
                <a:spcPct val="120000"/>
              </a:lnSpc>
            </a:pPr>
            <a:r>
              <a:rPr lang="en-US" sz="3600" b="1" dirty="0"/>
              <a:t>Moses</a:t>
            </a:r>
            <a:r>
              <a:rPr lang="en-US" sz="3600" dirty="0"/>
              <a:t> = Jews will be God’s people</a:t>
            </a:r>
          </a:p>
        </p:txBody>
      </p:sp>
    </p:spTree>
    <p:extLst>
      <p:ext uri="{BB962C8B-B14F-4D97-AF65-F5344CB8AC3E}">
        <p14:creationId xmlns:p14="http://schemas.microsoft.com/office/powerpoint/2010/main" val="1096573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 Outline</a:t>
            </a:r>
          </a:p>
        </p:txBody>
      </p:sp>
      <p:sp>
        <p:nvSpPr>
          <p:cNvPr id="3" name="Text Placeholder 2"/>
          <p:cNvSpPr>
            <a:spLocks noGrp="1"/>
          </p:cNvSpPr>
          <p:nvPr>
            <p:ph type="body" sz="quarter" idx="10"/>
          </p:nvPr>
        </p:nvSpPr>
        <p:spPr>
          <a:xfrm>
            <a:off x="358488" y="1251437"/>
            <a:ext cx="8368130" cy="3642243"/>
          </a:xfrm>
        </p:spPr>
        <p:txBody>
          <a:bodyPr>
            <a:normAutofit/>
          </a:bodyPr>
          <a:lstStyle/>
          <a:p>
            <a:pPr marL="514350" indent="-514350">
              <a:buFont typeface="+mj-lt"/>
              <a:buAutoNum type="arabicPeriod"/>
            </a:pPr>
            <a:r>
              <a:rPr lang="en-US" dirty="0"/>
              <a:t>Glorious Jesus: Greater than</a:t>
            </a:r>
            <a:r>
              <a:rPr lang="is-IS" dirty="0"/>
              <a:t>…</a:t>
            </a:r>
          </a:p>
          <a:p>
            <a:pPr marL="914400" lvl="1" indent="-514350"/>
            <a:r>
              <a:rPr lang="is-IS" dirty="0"/>
              <a:t>Angels – 1:4 to 2:18</a:t>
            </a:r>
          </a:p>
          <a:p>
            <a:pPr marL="914400" lvl="1" indent="-514350"/>
            <a:r>
              <a:rPr lang="is-IS" dirty="0"/>
              <a:t>Moses – 3:1 to 4:13</a:t>
            </a:r>
          </a:p>
          <a:p>
            <a:pPr marL="914400" lvl="1" indent="-514350"/>
            <a:r>
              <a:rPr lang="is-IS" dirty="0"/>
              <a:t>Aaron – 4:14 to 7:28</a:t>
            </a:r>
          </a:p>
          <a:p>
            <a:pPr marL="914400" lvl="1" indent="-514350"/>
            <a:r>
              <a:rPr lang="is-IS" dirty="0"/>
              <a:t>Aaron’s Ministry – 8:1 to 10:18</a:t>
            </a:r>
          </a:p>
          <a:p>
            <a:pPr marL="514350" indent="-514350">
              <a:buFont typeface="+mj-lt"/>
              <a:buAutoNum type="arabicPeriod"/>
            </a:pPr>
            <a:r>
              <a:rPr lang="is-IS" dirty="0"/>
              <a:t>Glorious church of Christ – 10:19 to 13:25</a:t>
            </a:r>
            <a:endParaRPr lang="en-US" dirty="0"/>
          </a:p>
        </p:txBody>
      </p:sp>
    </p:spTree>
    <p:extLst>
      <p:ext uri="{BB962C8B-B14F-4D97-AF65-F5344CB8AC3E}">
        <p14:creationId xmlns:p14="http://schemas.microsoft.com/office/powerpoint/2010/main" val="866860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Covenants</a:t>
            </a:r>
          </a:p>
        </p:txBody>
      </p:sp>
      <p:sp>
        <p:nvSpPr>
          <p:cNvPr id="3" name="Text Placeholder 2"/>
          <p:cNvSpPr>
            <a:spLocks noGrp="1"/>
          </p:cNvSpPr>
          <p:nvPr>
            <p:ph type="body" sz="quarter" idx="10"/>
          </p:nvPr>
        </p:nvSpPr>
        <p:spPr/>
        <p:txBody>
          <a:bodyPr>
            <a:normAutofit/>
          </a:bodyPr>
          <a:lstStyle/>
          <a:p>
            <a:pPr>
              <a:lnSpc>
                <a:spcPct val="120000"/>
              </a:lnSpc>
            </a:pPr>
            <a:r>
              <a:rPr lang="en-US" sz="4400" dirty="0"/>
              <a:t>Man has no input</a:t>
            </a:r>
          </a:p>
          <a:p>
            <a:pPr>
              <a:lnSpc>
                <a:spcPct val="120000"/>
              </a:lnSpc>
            </a:pPr>
            <a:r>
              <a:rPr lang="en-US" sz="4400" dirty="0"/>
              <a:t>Included all men</a:t>
            </a:r>
          </a:p>
          <a:p>
            <a:pPr>
              <a:lnSpc>
                <a:spcPct val="120000"/>
              </a:lnSpc>
            </a:pPr>
            <a:r>
              <a:rPr lang="en-US" sz="4400" dirty="0"/>
              <a:t>Man could not change</a:t>
            </a:r>
          </a:p>
        </p:txBody>
      </p:sp>
    </p:spTree>
    <p:extLst>
      <p:ext uri="{BB962C8B-B14F-4D97-AF65-F5344CB8AC3E}">
        <p14:creationId xmlns:p14="http://schemas.microsoft.com/office/powerpoint/2010/main" val="67418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1347" y="1874088"/>
            <a:ext cx="2877411" cy="1259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1347" y="1874088"/>
            <a:ext cx="2877411" cy="1259697"/>
          </a:xfrm>
        </p:spPr>
        <p:txBody>
          <a:bodyPr/>
          <a:lstStyle/>
          <a:p>
            <a:r>
              <a:rPr lang="en-US" dirty="0">
                <a:solidFill>
                  <a:srgbClr val="A76A0D"/>
                </a:solidFill>
              </a:rPr>
              <a:t>Mediator</a:t>
            </a:r>
          </a:p>
        </p:txBody>
      </p:sp>
      <p:sp>
        <p:nvSpPr>
          <p:cNvPr id="4" name="Title 1"/>
          <p:cNvSpPr txBox="1">
            <a:spLocks/>
          </p:cNvSpPr>
          <p:nvPr/>
        </p:nvSpPr>
        <p:spPr>
          <a:xfrm>
            <a:off x="3728273" y="1874088"/>
            <a:ext cx="1229101" cy="12596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r>
              <a:rPr lang="en-US" sz="8000" dirty="0">
                <a:solidFill>
                  <a:schemeClr val="bg1"/>
                </a:solidFill>
              </a:rPr>
              <a:t>=</a:t>
            </a:r>
          </a:p>
        </p:txBody>
      </p:sp>
      <p:sp>
        <p:nvSpPr>
          <p:cNvPr id="5" name="Title 1"/>
          <p:cNvSpPr txBox="1">
            <a:spLocks/>
          </p:cNvSpPr>
          <p:nvPr/>
        </p:nvSpPr>
        <p:spPr>
          <a:xfrm>
            <a:off x="4957374" y="1925293"/>
            <a:ext cx="3687303" cy="12596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pPr algn="l"/>
            <a:r>
              <a:rPr lang="en-US" dirty="0">
                <a:solidFill>
                  <a:schemeClr val="bg1"/>
                </a:solidFill>
              </a:rPr>
              <a:t>Arbitrator / Brings Together</a:t>
            </a:r>
          </a:p>
        </p:txBody>
      </p:sp>
    </p:spTree>
    <p:extLst>
      <p:ext uri="{BB962C8B-B14F-4D97-AF65-F5344CB8AC3E}">
        <p14:creationId xmlns:p14="http://schemas.microsoft.com/office/powerpoint/2010/main" val="2637257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BDA290-9E8C-9A41-08DA-02581217B7D8}"/>
              </a:ext>
            </a:extLst>
          </p:cNvPr>
          <p:cNvSpPr>
            <a:spLocks noGrp="1"/>
          </p:cNvSpPr>
          <p:nvPr>
            <p:ph type="body" sz="quarter" idx="10"/>
          </p:nvPr>
        </p:nvSpPr>
        <p:spPr/>
        <p:txBody>
          <a:bodyPr/>
          <a:lstStyle/>
          <a:p>
            <a:br>
              <a:rPr lang="en-US" dirty="0"/>
            </a:br>
            <a:r>
              <a:rPr lang="en-US" baseline="30000" dirty="0"/>
              <a:t>36 </a:t>
            </a:r>
            <a:r>
              <a:rPr lang="en-US" dirty="0"/>
              <a:t> Therefore let all the house of Israel know assuredly, that God hath made that same Jesus, whom ye have crucified, both Lord and Christ. </a:t>
            </a:r>
            <a:br>
              <a:rPr lang="en-US" dirty="0"/>
            </a:br>
            <a:endParaRPr lang="en-US" dirty="0"/>
          </a:p>
        </p:txBody>
      </p:sp>
      <p:sp>
        <p:nvSpPr>
          <p:cNvPr id="3" name="Text Placeholder 2">
            <a:extLst>
              <a:ext uri="{FF2B5EF4-FFF2-40B4-BE49-F238E27FC236}">
                <a16:creationId xmlns:a16="http://schemas.microsoft.com/office/drawing/2014/main" id="{ACFD87CE-06AE-5535-5278-6C5C47E94920}"/>
              </a:ext>
            </a:extLst>
          </p:cNvPr>
          <p:cNvSpPr>
            <a:spLocks noGrp="1"/>
          </p:cNvSpPr>
          <p:nvPr>
            <p:ph type="body" sz="quarter" idx="11"/>
          </p:nvPr>
        </p:nvSpPr>
        <p:spPr/>
        <p:txBody>
          <a:bodyPr/>
          <a:lstStyle/>
          <a:p>
            <a:r>
              <a:rPr lang="en-US" dirty="0"/>
              <a:t>Acts 2:36 (KJV) </a:t>
            </a:r>
          </a:p>
        </p:txBody>
      </p:sp>
    </p:spTree>
    <p:extLst>
      <p:ext uri="{BB962C8B-B14F-4D97-AF65-F5344CB8AC3E}">
        <p14:creationId xmlns:p14="http://schemas.microsoft.com/office/powerpoint/2010/main" val="1639203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DDB18F-7657-D0D2-C167-AA35B11CECC3}"/>
              </a:ext>
            </a:extLst>
          </p:cNvPr>
          <p:cNvSpPr>
            <a:spLocks noGrp="1"/>
          </p:cNvSpPr>
          <p:nvPr>
            <p:ph type="body" sz="quarter" idx="10"/>
          </p:nvPr>
        </p:nvSpPr>
        <p:spPr/>
        <p:txBody>
          <a:bodyPr/>
          <a:lstStyle/>
          <a:p>
            <a:r>
              <a:rPr lang="en-US" dirty="0"/>
              <a:t>37  Now when they heard this, they were pricked in their heart, and said unto Peter and to the rest of the apostles, Men and brethren, what shall we do? </a:t>
            </a:r>
          </a:p>
        </p:txBody>
      </p:sp>
      <p:sp>
        <p:nvSpPr>
          <p:cNvPr id="3" name="Text Placeholder 2">
            <a:extLst>
              <a:ext uri="{FF2B5EF4-FFF2-40B4-BE49-F238E27FC236}">
                <a16:creationId xmlns:a16="http://schemas.microsoft.com/office/drawing/2014/main" id="{B98DFEF1-C041-673B-6BD2-300AC124DE1D}"/>
              </a:ext>
            </a:extLst>
          </p:cNvPr>
          <p:cNvSpPr>
            <a:spLocks noGrp="1"/>
          </p:cNvSpPr>
          <p:nvPr>
            <p:ph type="body" sz="quarter" idx="11"/>
          </p:nvPr>
        </p:nvSpPr>
        <p:spPr/>
        <p:txBody>
          <a:bodyPr/>
          <a:lstStyle/>
          <a:p>
            <a:r>
              <a:rPr lang="en-US" dirty="0"/>
              <a:t>Acts 2:37 (KJV) </a:t>
            </a:r>
          </a:p>
          <a:p>
            <a:endParaRPr lang="en-US" dirty="0"/>
          </a:p>
        </p:txBody>
      </p:sp>
    </p:spTree>
    <p:extLst>
      <p:ext uri="{BB962C8B-B14F-4D97-AF65-F5344CB8AC3E}">
        <p14:creationId xmlns:p14="http://schemas.microsoft.com/office/powerpoint/2010/main" val="4281519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D3F5EB-22FB-62E7-53D9-01738DB524B9}"/>
              </a:ext>
            </a:extLst>
          </p:cNvPr>
          <p:cNvSpPr>
            <a:spLocks noGrp="1"/>
          </p:cNvSpPr>
          <p:nvPr>
            <p:ph type="body" sz="quarter" idx="10"/>
          </p:nvPr>
        </p:nvSpPr>
        <p:spPr/>
        <p:txBody>
          <a:bodyPr/>
          <a:lstStyle/>
          <a:p>
            <a:r>
              <a:rPr lang="en-US" dirty="0"/>
              <a:t>38  Then Peter said unto them, Repent, and be baptized every one of you in the name of Jesus Christ for the remission of sins, and ye shall receive the gift of the Holy Ghost. </a:t>
            </a:r>
          </a:p>
        </p:txBody>
      </p:sp>
      <p:sp>
        <p:nvSpPr>
          <p:cNvPr id="3" name="Text Placeholder 2">
            <a:extLst>
              <a:ext uri="{FF2B5EF4-FFF2-40B4-BE49-F238E27FC236}">
                <a16:creationId xmlns:a16="http://schemas.microsoft.com/office/drawing/2014/main" id="{58972D1A-D9B1-D211-44EB-BD26E37AE054}"/>
              </a:ext>
            </a:extLst>
          </p:cNvPr>
          <p:cNvSpPr>
            <a:spLocks noGrp="1"/>
          </p:cNvSpPr>
          <p:nvPr>
            <p:ph type="body" sz="quarter" idx="11"/>
          </p:nvPr>
        </p:nvSpPr>
        <p:spPr/>
        <p:txBody>
          <a:bodyPr/>
          <a:lstStyle/>
          <a:p>
            <a:r>
              <a:rPr lang="en-US" dirty="0"/>
              <a:t>Acts 2:38 (KJV) </a:t>
            </a:r>
          </a:p>
          <a:p>
            <a:endParaRPr lang="en-US" dirty="0"/>
          </a:p>
        </p:txBody>
      </p:sp>
    </p:spTree>
    <p:extLst>
      <p:ext uri="{BB962C8B-B14F-4D97-AF65-F5344CB8AC3E}">
        <p14:creationId xmlns:p14="http://schemas.microsoft.com/office/powerpoint/2010/main" val="3612521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But now He has obtained a more excellent ministry, by as much as He is also the mediator of a better covenant, which has been enacted on better promises.</a:t>
            </a:r>
          </a:p>
        </p:txBody>
      </p:sp>
      <p:sp>
        <p:nvSpPr>
          <p:cNvPr id="3" name="Text Placeholder 2"/>
          <p:cNvSpPr>
            <a:spLocks noGrp="1"/>
          </p:cNvSpPr>
          <p:nvPr>
            <p:ph type="body" sz="quarter" idx="11"/>
          </p:nvPr>
        </p:nvSpPr>
        <p:spPr/>
        <p:txBody>
          <a:bodyPr/>
          <a:lstStyle/>
          <a:p>
            <a:r>
              <a:rPr lang="en-US" dirty="0"/>
              <a:t>- Hebrews 8:6</a:t>
            </a:r>
          </a:p>
        </p:txBody>
      </p:sp>
    </p:spTree>
    <p:extLst>
      <p:ext uri="{BB962C8B-B14F-4D97-AF65-F5344CB8AC3E}">
        <p14:creationId xmlns:p14="http://schemas.microsoft.com/office/powerpoint/2010/main" val="1137260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if that first covenant had been faultless, there would have been no occasion sought for a second.</a:t>
            </a:r>
          </a:p>
        </p:txBody>
      </p:sp>
      <p:sp>
        <p:nvSpPr>
          <p:cNvPr id="3" name="Text Placeholder 2"/>
          <p:cNvSpPr>
            <a:spLocks noGrp="1"/>
          </p:cNvSpPr>
          <p:nvPr>
            <p:ph type="body" sz="quarter" idx="11"/>
          </p:nvPr>
        </p:nvSpPr>
        <p:spPr/>
        <p:txBody>
          <a:bodyPr/>
          <a:lstStyle/>
          <a:p>
            <a:r>
              <a:rPr lang="en-US" dirty="0"/>
              <a:t>- Hebrews 8:7</a:t>
            </a:r>
          </a:p>
        </p:txBody>
      </p:sp>
    </p:spTree>
    <p:extLst>
      <p:ext uri="{BB962C8B-B14F-4D97-AF65-F5344CB8AC3E}">
        <p14:creationId xmlns:p14="http://schemas.microsoft.com/office/powerpoint/2010/main" val="2068559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222" y="429598"/>
            <a:ext cx="7593454" cy="3680039"/>
          </a:xfrm>
        </p:spPr>
        <p:txBody>
          <a:bodyPr/>
          <a:lstStyle/>
          <a:p>
            <a:r>
              <a:rPr lang="en-US" dirty="0"/>
              <a:t>For finding fault with them, He says,</a:t>
            </a:r>
          </a:p>
          <a:p>
            <a:endParaRPr lang="en-US" sz="1800" dirty="0"/>
          </a:p>
          <a:p>
            <a:r>
              <a:rPr lang="en-US" sz="3000" dirty="0"/>
              <a:t>“Behold, days are coming, says the Lord, </a:t>
            </a:r>
          </a:p>
          <a:p>
            <a:r>
              <a:rPr lang="en-US" sz="3000" dirty="0"/>
              <a:t>When I will effect a new covenant </a:t>
            </a:r>
          </a:p>
          <a:p>
            <a:r>
              <a:rPr lang="en-US" sz="3000" dirty="0"/>
              <a:t>With the house of Israel and with the house of Judah;</a:t>
            </a:r>
          </a:p>
        </p:txBody>
      </p:sp>
      <p:sp>
        <p:nvSpPr>
          <p:cNvPr id="3" name="Text Placeholder 2"/>
          <p:cNvSpPr>
            <a:spLocks noGrp="1"/>
          </p:cNvSpPr>
          <p:nvPr>
            <p:ph type="body" sz="quarter" idx="11"/>
          </p:nvPr>
        </p:nvSpPr>
        <p:spPr/>
        <p:txBody>
          <a:bodyPr/>
          <a:lstStyle/>
          <a:p>
            <a:r>
              <a:rPr lang="en-US" dirty="0"/>
              <a:t>- Hebrews 8:8</a:t>
            </a:r>
          </a:p>
        </p:txBody>
      </p:sp>
    </p:spTree>
    <p:extLst>
      <p:ext uri="{BB962C8B-B14F-4D97-AF65-F5344CB8AC3E}">
        <p14:creationId xmlns:p14="http://schemas.microsoft.com/office/powerpoint/2010/main" val="3578354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5D101A-F5D6-9C89-C27D-E9D35FB0AF5A}"/>
              </a:ext>
            </a:extLst>
          </p:cNvPr>
          <p:cNvSpPr>
            <a:spLocks noGrp="1"/>
          </p:cNvSpPr>
          <p:nvPr>
            <p:ph type="body" sz="quarter" idx="10"/>
          </p:nvPr>
        </p:nvSpPr>
        <p:spPr/>
        <p:txBody>
          <a:bodyPr/>
          <a:lstStyle/>
          <a:p>
            <a:br>
              <a:rPr lang="en-US" dirty="0"/>
            </a:br>
            <a:r>
              <a:rPr lang="en-US" baseline="30000" dirty="0"/>
              <a:t>31 </a:t>
            </a:r>
            <a:r>
              <a:rPr lang="en-US" dirty="0"/>
              <a:t> Behold, the days come, saith the </a:t>
            </a:r>
            <a:r>
              <a:rPr lang="en-US" cap="small" dirty="0">
                <a:effectLst/>
              </a:rPr>
              <a:t>LORD</a:t>
            </a:r>
            <a:r>
              <a:rPr lang="en-US" dirty="0"/>
              <a:t>, that I will make a new covenant with the house of Israel, and with the house of Judah: </a:t>
            </a:r>
            <a:br>
              <a:rPr lang="en-US" dirty="0"/>
            </a:br>
            <a:endParaRPr lang="en-US" dirty="0"/>
          </a:p>
        </p:txBody>
      </p:sp>
      <p:sp>
        <p:nvSpPr>
          <p:cNvPr id="3" name="Text Placeholder 2">
            <a:extLst>
              <a:ext uri="{FF2B5EF4-FFF2-40B4-BE49-F238E27FC236}">
                <a16:creationId xmlns:a16="http://schemas.microsoft.com/office/drawing/2014/main" id="{38CEF84E-9143-1E93-75DD-6ABC64C19EA0}"/>
              </a:ext>
            </a:extLst>
          </p:cNvPr>
          <p:cNvSpPr>
            <a:spLocks noGrp="1"/>
          </p:cNvSpPr>
          <p:nvPr>
            <p:ph type="body" sz="quarter" idx="11"/>
          </p:nvPr>
        </p:nvSpPr>
        <p:spPr/>
        <p:txBody>
          <a:bodyPr/>
          <a:lstStyle/>
          <a:p>
            <a:r>
              <a:rPr lang="en-US" dirty="0"/>
              <a:t>Jeremiah 31:31 (KJV) </a:t>
            </a:r>
          </a:p>
        </p:txBody>
      </p:sp>
    </p:spTree>
    <p:extLst>
      <p:ext uri="{BB962C8B-B14F-4D97-AF65-F5344CB8AC3E}">
        <p14:creationId xmlns:p14="http://schemas.microsoft.com/office/powerpoint/2010/main" val="3355030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000" dirty="0"/>
              <a:t>Not like the covenant which I made with their fathers</a:t>
            </a:r>
          </a:p>
          <a:p>
            <a:r>
              <a:rPr lang="en-US" sz="3000" dirty="0"/>
              <a:t>On the day when I took them by the hand </a:t>
            </a:r>
          </a:p>
          <a:p>
            <a:r>
              <a:rPr lang="en-US" sz="3000" dirty="0"/>
              <a:t>To lead them out of the land of Egypt; </a:t>
            </a:r>
          </a:p>
          <a:p>
            <a:r>
              <a:rPr lang="en-US" sz="3000" dirty="0"/>
              <a:t>For they did not continue in My covenant, </a:t>
            </a:r>
          </a:p>
          <a:p>
            <a:r>
              <a:rPr lang="en-US" sz="3000" dirty="0"/>
              <a:t>And I did not care for them, says the Lord.</a:t>
            </a:r>
          </a:p>
        </p:txBody>
      </p:sp>
      <p:sp>
        <p:nvSpPr>
          <p:cNvPr id="3" name="Text Placeholder 2"/>
          <p:cNvSpPr>
            <a:spLocks noGrp="1"/>
          </p:cNvSpPr>
          <p:nvPr>
            <p:ph type="body" sz="quarter" idx="11"/>
          </p:nvPr>
        </p:nvSpPr>
        <p:spPr/>
        <p:txBody>
          <a:bodyPr/>
          <a:lstStyle/>
          <a:p>
            <a:r>
              <a:rPr lang="en-US" dirty="0"/>
              <a:t>- Hebrews 8:9</a:t>
            </a:r>
          </a:p>
        </p:txBody>
      </p:sp>
    </p:spTree>
    <p:extLst>
      <p:ext uri="{BB962C8B-B14F-4D97-AF65-F5344CB8AC3E}">
        <p14:creationId xmlns:p14="http://schemas.microsoft.com/office/powerpoint/2010/main" val="264140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767905" y="1690701"/>
            <a:ext cx="3519001" cy="272660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2400" dirty="0"/>
              <a:t>Appointed by Law</a:t>
            </a:r>
          </a:p>
          <a:p>
            <a:pPr>
              <a:lnSpc>
                <a:spcPct val="120000"/>
              </a:lnSpc>
            </a:pPr>
            <a:r>
              <a:rPr lang="en-US" sz="2400" dirty="0"/>
              <a:t>Temporary</a:t>
            </a:r>
          </a:p>
          <a:p>
            <a:pPr>
              <a:lnSpc>
                <a:spcPct val="120000"/>
              </a:lnSpc>
            </a:pPr>
            <a:r>
              <a:rPr lang="en-US" sz="2400" dirty="0"/>
              <a:t>Weak / Sinful</a:t>
            </a:r>
          </a:p>
        </p:txBody>
      </p:sp>
      <p:cxnSp>
        <p:nvCxnSpPr>
          <p:cNvPr id="4" name="Straight Connector 3"/>
          <p:cNvCxnSpPr/>
          <p:nvPr/>
        </p:nvCxnSpPr>
        <p:spPr>
          <a:xfrm>
            <a:off x="618868" y="1411562"/>
            <a:ext cx="77186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2"/>
          <p:cNvSpPr txBox="1">
            <a:spLocks/>
          </p:cNvSpPr>
          <p:nvPr/>
        </p:nvSpPr>
        <p:spPr>
          <a:xfrm>
            <a:off x="4286906" y="1690701"/>
            <a:ext cx="4050649" cy="27266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2400" dirty="0"/>
              <a:t>Appointed by God/Oath</a:t>
            </a:r>
          </a:p>
          <a:p>
            <a:pPr>
              <a:lnSpc>
                <a:spcPct val="120000"/>
              </a:lnSpc>
            </a:pPr>
            <a:r>
              <a:rPr lang="en-US" sz="2400" dirty="0"/>
              <a:t>Eternal (Melchizedek)</a:t>
            </a:r>
          </a:p>
          <a:p>
            <a:pPr>
              <a:lnSpc>
                <a:spcPct val="120000"/>
              </a:lnSpc>
            </a:pPr>
            <a:r>
              <a:rPr lang="en-US" sz="2400" dirty="0"/>
              <a:t>Righteous</a:t>
            </a:r>
          </a:p>
          <a:p>
            <a:pPr>
              <a:lnSpc>
                <a:spcPct val="120000"/>
              </a:lnSpc>
            </a:pPr>
            <a:endParaRPr lang="en-US" sz="2400" dirty="0"/>
          </a:p>
        </p:txBody>
      </p:sp>
      <p:sp>
        <p:nvSpPr>
          <p:cNvPr id="6" name="Text Placeholder 2"/>
          <p:cNvSpPr txBox="1">
            <a:spLocks/>
          </p:cNvSpPr>
          <p:nvPr/>
        </p:nvSpPr>
        <p:spPr>
          <a:xfrm>
            <a:off x="1094275" y="808058"/>
            <a:ext cx="3366601" cy="52619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Aaron</a:t>
            </a:r>
          </a:p>
        </p:txBody>
      </p:sp>
      <p:sp>
        <p:nvSpPr>
          <p:cNvPr id="7" name="Text Placeholder 2"/>
          <p:cNvSpPr txBox="1">
            <a:spLocks/>
          </p:cNvSpPr>
          <p:nvPr/>
        </p:nvSpPr>
        <p:spPr>
          <a:xfrm>
            <a:off x="4839192" y="808058"/>
            <a:ext cx="3366601" cy="52619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Jesus</a:t>
            </a:r>
          </a:p>
        </p:txBody>
      </p:sp>
    </p:spTree>
    <p:extLst>
      <p:ext uri="{BB962C8B-B14F-4D97-AF65-F5344CB8AC3E}">
        <p14:creationId xmlns:p14="http://schemas.microsoft.com/office/powerpoint/2010/main" val="4003613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of New Covenant</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sz="4000" b="1" dirty="0"/>
              <a:t> Inward &amp; Spiritual</a:t>
            </a:r>
          </a:p>
        </p:txBody>
      </p:sp>
    </p:spTree>
    <p:extLst>
      <p:ext uri="{BB962C8B-B14F-4D97-AF65-F5344CB8AC3E}">
        <p14:creationId xmlns:p14="http://schemas.microsoft.com/office/powerpoint/2010/main" val="3742654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sz="3000" dirty="0"/>
              <a:t>For this is the covenant that I will make with the house of Israel </a:t>
            </a:r>
          </a:p>
          <a:p>
            <a:r>
              <a:rPr lang="en-US" sz="3000" dirty="0"/>
              <a:t>After those days, says the Lord: </a:t>
            </a:r>
          </a:p>
          <a:p>
            <a:r>
              <a:rPr lang="en-US" sz="3000" dirty="0"/>
              <a:t>I will put My laws into their minds, </a:t>
            </a:r>
          </a:p>
          <a:p>
            <a:r>
              <a:rPr lang="en-US" sz="3000" dirty="0"/>
              <a:t>And I will write them on their hearts. </a:t>
            </a:r>
          </a:p>
          <a:p>
            <a:r>
              <a:rPr lang="en-US" sz="3000" dirty="0"/>
              <a:t>And I will be their God, </a:t>
            </a:r>
          </a:p>
          <a:p>
            <a:r>
              <a:rPr lang="en-US" sz="3000" dirty="0"/>
              <a:t>And they shall be My people.</a:t>
            </a:r>
          </a:p>
        </p:txBody>
      </p:sp>
      <p:sp>
        <p:nvSpPr>
          <p:cNvPr id="3" name="Text Placeholder 2"/>
          <p:cNvSpPr>
            <a:spLocks noGrp="1"/>
          </p:cNvSpPr>
          <p:nvPr>
            <p:ph type="body" sz="quarter" idx="11"/>
          </p:nvPr>
        </p:nvSpPr>
        <p:spPr/>
        <p:txBody>
          <a:bodyPr/>
          <a:lstStyle/>
          <a:p>
            <a:r>
              <a:rPr lang="en-US" dirty="0"/>
              <a:t>- Hebrews 8:10</a:t>
            </a:r>
          </a:p>
        </p:txBody>
      </p:sp>
    </p:spTree>
    <p:extLst>
      <p:ext uri="{BB962C8B-B14F-4D97-AF65-F5344CB8AC3E}">
        <p14:creationId xmlns:p14="http://schemas.microsoft.com/office/powerpoint/2010/main" val="885130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of New Covenant</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b="1" dirty="0"/>
              <a:t>Inward &amp; Spiritual</a:t>
            </a:r>
          </a:p>
          <a:p>
            <a:pPr marL="514350" indent="-514350">
              <a:buFont typeface="+mj-lt"/>
              <a:buAutoNum type="arabicPeriod"/>
            </a:pPr>
            <a:r>
              <a:rPr lang="en-US" sz="4000" b="1" dirty="0"/>
              <a:t> Personal &amp; Universal</a:t>
            </a:r>
          </a:p>
        </p:txBody>
      </p:sp>
    </p:spTree>
    <p:extLst>
      <p:ext uri="{BB962C8B-B14F-4D97-AF65-F5344CB8AC3E}">
        <p14:creationId xmlns:p14="http://schemas.microsoft.com/office/powerpoint/2010/main" val="2830713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000" dirty="0"/>
              <a:t>“And they shall not teach everyone his fellow citizen,</a:t>
            </a:r>
          </a:p>
          <a:p>
            <a:r>
              <a:rPr lang="en-US" sz="3000" dirty="0"/>
              <a:t>And everyone his brother, saying, ‘Know the Lord,’ </a:t>
            </a:r>
          </a:p>
          <a:p>
            <a:r>
              <a:rPr lang="en-US" sz="3000" dirty="0"/>
              <a:t>For all will know Me, </a:t>
            </a:r>
          </a:p>
          <a:p>
            <a:r>
              <a:rPr lang="en-US" sz="3000" dirty="0"/>
              <a:t>From the least to the greatest of them.</a:t>
            </a:r>
          </a:p>
        </p:txBody>
      </p:sp>
      <p:sp>
        <p:nvSpPr>
          <p:cNvPr id="3" name="Text Placeholder 2"/>
          <p:cNvSpPr>
            <a:spLocks noGrp="1"/>
          </p:cNvSpPr>
          <p:nvPr>
            <p:ph type="body" sz="quarter" idx="11"/>
          </p:nvPr>
        </p:nvSpPr>
        <p:spPr/>
        <p:txBody>
          <a:bodyPr/>
          <a:lstStyle/>
          <a:p>
            <a:r>
              <a:rPr lang="en-US" dirty="0"/>
              <a:t>- Hebrews 8:11</a:t>
            </a:r>
          </a:p>
        </p:txBody>
      </p:sp>
    </p:spTree>
    <p:extLst>
      <p:ext uri="{BB962C8B-B14F-4D97-AF65-F5344CB8AC3E}">
        <p14:creationId xmlns:p14="http://schemas.microsoft.com/office/powerpoint/2010/main" val="3502521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000" dirty="0"/>
              <a:t>“For I will be merciful to their iniquities, </a:t>
            </a:r>
          </a:p>
          <a:p>
            <a:r>
              <a:rPr lang="en-US" sz="3000" dirty="0"/>
              <a:t>And I will remember their sins no more.”</a:t>
            </a:r>
          </a:p>
        </p:txBody>
      </p:sp>
      <p:sp>
        <p:nvSpPr>
          <p:cNvPr id="3" name="Text Placeholder 2"/>
          <p:cNvSpPr>
            <a:spLocks noGrp="1"/>
          </p:cNvSpPr>
          <p:nvPr>
            <p:ph type="body" sz="quarter" idx="11"/>
          </p:nvPr>
        </p:nvSpPr>
        <p:spPr/>
        <p:txBody>
          <a:bodyPr/>
          <a:lstStyle/>
          <a:p>
            <a:r>
              <a:rPr lang="en-US" dirty="0"/>
              <a:t>- Hebrews 8:12</a:t>
            </a:r>
          </a:p>
        </p:txBody>
      </p:sp>
    </p:spTree>
    <p:extLst>
      <p:ext uri="{BB962C8B-B14F-4D97-AF65-F5344CB8AC3E}">
        <p14:creationId xmlns:p14="http://schemas.microsoft.com/office/powerpoint/2010/main" val="3764455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of New Covenant</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b="1" dirty="0"/>
              <a:t>Inward &amp; Spiritual</a:t>
            </a:r>
          </a:p>
          <a:p>
            <a:pPr marL="514350" indent="-514350">
              <a:buFont typeface="+mj-lt"/>
              <a:buAutoNum type="arabicPeriod"/>
            </a:pPr>
            <a:r>
              <a:rPr lang="en-US" dirty="0"/>
              <a:t>Personal &amp; Universal</a:t>
            </a:r>
          </a:p>
          <a:p>
            <a:pPr marL="514350" indent="-514350">
              <a:buFont typeface="+mj-lt"/>
              <a:buAutoNum type="arabicPeriod"/>
            </a:pPr>
            <a:r>
              <a:rPr lang="en-US" sz="4000" b="1" dirty="0"/>
              <a:t> Deals effectively with sin</a:t>
            </a:r>
          </a:p>
        </p:txBody>
      </p:sp>
    </p:spTree>
    <p:extLst>
      <p:ext uri="{BB962C8B-B14F-4D97-AF65-F5344CB8AC3E}">
        <p14:creationId xmlns:p14="http://schemas.microsoft.com/office/powerpoint/2010/main" val="2514388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When He said, “A new covenant,” He has made the first obsolete. But whatever is becoming obsolete and growing old is ready to disappear.</a:t>
            </a:r>
          </a:p>
        </p:txBody>
      </p:sp>
      <p:sp>
        <p:nvSpPr>
          <p:cNvPr id="3" name="Text Placeholder 2"/>
          <p:cNvSpPr>
            <a:spLocks noGrp="1"/>
          </p:cNvSpPr>
          <p:nvPr>
            <p:ph type="body" sz="quarter" idx="11"/>
          </p:nvPr>
        </p:nvSpPr>
        <p:spPr/>
        <p:txBody>
          <a:bodyPr/>
          <a:lstStyle/>
          <a:p>
            <a:r>
              <a:rPr lang="en-US" dirty="0"/>
              <a:t>- Hebrews 8:13</a:t>
            </a:r>
          </a:p>
        </p:txBody>
      </p:sp>
    </p:spTree>
    <p:extLst>
      <p:ext uri="{BB962C8B-B14F-4D97-AF65-F5344CB8AC3E}">
        <p14:creationId xmlns:p14="http://schemas.microsoft.com/office/powerpoint/2010/main" val="2418799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than Aaron</a:t>
            </a:r>
          </a:p>
        </p:txBody>
      </p:sp>
      <p:sp>
        <p:nvSpPr>
          <p:cNvPr id="3" name="Text Placeholder 2"/>
          <p:cNvSpPr>
            <a:spLocks noGrp="1"/>
          </p:cNvSpPr>
          <p:nvPr>
            <p:ph type="body" sz="quarter" idx="10"/>
          </p:nvPr>
        </p:nvSpPr>
        <p:spPr/>
        <p:txBody>
          <a:bodyPr>
            <a:normAutofit/>
          </a:bodyPr>
          <a:lstStyle/>
          <a:p>
            <a:pPr>
              <a:lnSpc>
                <a:spcPct val="120000"/>
              </a:lnSpc>
            </a:pPr>
            <a:r>
              <a:rPr lang="en-US" sz="4400" dirty="0"/>
              <a:t>Better Place</a:t>
            </a:r>
          </a:p>
          <a:p>
            <a:pPr>
              <a:lnSpc>
                <a:spcPct val="120000"/>
              </a:lnSpc>
            </a:pPr>
            <a:r>
              <a:rPr lang="en-US" sz="4400" dirty="0"/>
              <a:t>Better Conditions</a:t>
            </a:r>
          </a:p>
        </p:txBody>
      </p:sp>
    </p:spTree>
    <p:extLst>
      <p:ext uri="{BB962C8B-B14F-4D97-AF65-F5344CB8AC3E}">
        <p14:creationId xmlns:p14="http://schemas.microsoft.com/office/powerpoint/2010/main" val="98362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change in us in Christ is based on God’s covenant, not our ability or will power!</a:t>
            </a:r>
          </a:p>
        </p:txBody>
      </p:sp>
    </p:spTree>
    <p:extLst>
      <p:ext uri="{BB962C8B-B14F-4D97-AF65-F5344CB8AC3E}">
        <p14:creationId xmlns:p14="http://schemas.microsoft.com/office/powerpoint/2010/main" val="25483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Ministry is Superior</a:t>
            </a:r>
          </a:p>
        </p:txBody>
      </p:sp>
      <p:sp>
        <p:nvSpPr>
          <p:cNvPr id="3" name="Text Placeholder 2"/>
          <p:cNvSpPr>
            <a:spLocks noGrp="1"/>
          </p:cNvSpPr>
          <p:nvPr>
            <p:ph type="body" sz="quarter" idx="10"/>
          </p:nvPr>
        </p:nvSpPr>
        <p:spPr>
          <a:xfrm>
            <a:off x="1054978" y="1433728"/>
            <a:ext cx="7457197" cy="3459952"/>
          </a:xfrm>
        </p:spPr>
        <p:txBody>
          <a:bodyPr>
            <a:normAutofit/>
          </a:bodyPr>
          <a:lstStyle/>
          <a:p>
            <a:pPr>
              <a:lnSpc>
                <a:spcPct val="120000"/>
              </a:lnSpc>
            </a:pPr>
            <a:r>
              <a:rPr lang="en-US" sz="4400" dirty="0"/>
              <a:t>Location</a:t>
            </a:r>
          </a:p>
          <a:p>
            <a:pPr>
              <a:lnSpc>
                <a:spcPct val="120000"/>
              </a:lnSpc>
            </a:pPr>
            <a:r>
              <a:rPr lang="en-US" sz="4400" dirty="0"/>
              <a:t>Authority</a:t>
            </a:r>
          </a:p>
          <a:p>
            <a:pPr>
              <a:lnSpc>
                <a:spcPct val="120000"/>
              </a:lnSpc>
            </a:pPr>
            <a:r>
              <a:rPr lang="en-US" sz="4400" dirty="0"/>
              <a:t>Work</a:t>
            </a:r>
          </a:p>
        </p:txBody>
      </p:sp>
    </p:spTree>
    <p:extLst>
      <p:ext uri="{BB962C8B-B14F-4D97-AF65-F5344CB8AC3E}">
        <p14:creationId xmlns:p14="http://schemas.microsoft.com/office/powerpoint/2010/main" val="218509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Jesus’ Ministry is Superior</a:t>
            </a:r>
          </a:p>
        </p:txBody>
      </p:sp>
      <p:sp>
        <p:nvSpPr>
          <p:cNvPr id="4" name="Text Placeholder 3"/>
          <p:cNvSpPr>
            <a:spLocks noGrp="1"/>
          </p:cNvSpPr>
          <p:nvPr>
            <p:ph type="body" sz="quarter" idx="10"/>
          </p:nvPr>
        </p:nvSpPr>
        <p:spPr/>
        <p:txBody>
          <a:bodyPr>
            <a:normAutofit/>
          </a:bodyPr>
          <a:lstStyle/>
          <a:p>
            <a:pPr marL="514350" indent="-514350">
              <a:buFont typeface="+mj-lt"/>
              <a:buAutoNum type="alphaUcPeriod"/>
            </a:pPr>
            <a:r>
              <a:rPr lang="en-US" sz="4000" b="1" dirty="0"/>
              <a:t> He ministers in a better place</a:t>
            </a:r>
          </a:p>
        </p:txBody>
      </p:sp>
    </p:spTree>
    <p:extLst>
      <p:ext uri="{BB962C8B-B14F-4D97-AF65-F5344CB8AC3E}">
        <p14:creationId xmlns:p14="http://schemas.microsoft.com/office/powerpoint/2010/main" val="347610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None/>
            </a:pPr>
            <a:br>
              <a:rPr lang="en-US" dirty="0"/>
            </a:br>
            <a:r>
              <a:rPr lang="en-US" baseline="30000" dirty="0"/>
              <a:t>1 </a:t>
            </a:r>
            <a:r>
              <a:rPr lang="en-US" dirty="0"/>
              <a:t> Now of the things which we have spoken </a:t>
            </a:r>
            <a:r>
              <a:rPr lang="en-US" i="1" dirty="0"/>
              <a:t>this is</a:t>
            </a:r>
            <a:r>
              <a:rPr lang="en-US" dirty="0"/>
              <a:t> the sum: We have such an high priest, who is set on the right hand of the throne of the Majesty in the heavens; </a:t>
            </a:r>
          </a:p>
          <a:p>
            <a:endParaRPr lang="en-US" dirty="0"/>
          </a:p>
        </p:txBody>
      </p:sp>
      <p:sp>
        <p:nvSpPr>
          <p:cNvPr id="3" name="Text Placeholder 2"/>
          <p:cNvSpPr>
            <a:spLocks noGrp="1"/>
          </p:cNvSpPr>
          <p:nvPr>
            <p:ph type="body" sz="quarter" idx="11"/>
          </p:nvPr>
        </p:nvSpPr>
        <p:spPr/>
        <p:txBody>
          <a:bodyPr>
            <a:normAutofit/>
          </a:bodyPr>
          <a:lstStyle/>
          <a:p>
            <a:r>
              <a:rPr lang="en-US" dirty="0"/>
              <a:t>Hebrews 8:1 (KJV)</a:t>
            </a:r>
          </a:p>
        </p:txBody>
      </p:sp>
    </p:spTree>
    <p:extLst>
      <p:ext uri="{BB962C8B-B14F-4D97-AF65-F5344CB8AC3E}">
        <p14:creationId xmlns:p14="http://schemas.microsoft.com/office/powerpoint/2010/main" val="336035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052E02-85F2-A492-ABC3-85C645B87874}"/>
              </a:ext>
            </a:extLst>
          </p:cNvPr>
          <p:cNvSpPr>
            <a:spLocks noGrp="1"/>
          </p:cNvSpPr>
          <p:nvPr>
            <p:ph type="body" sz="quarter" idx="10"/>
          </p:nvPr>
        </p:nvSpPr>
        <p:spPr/>
        <p:txBody>
          <a:bodyPr/>
          <a:lstStyle/>
          <a:p>
            <a:br>
              <a:rPr lang="en-US" dirty="0"/>
            </a:br>
            <a:r>
              <a:rPr lang="en-US" baseline="30000" dirty="0"/>
              <a:t>2 </a:t>
            </a:r>
            <a:r>
              <a:rPr lang="en-US" dirty="0"/>
              <a:t> A minister of the sanctuary, and of the true tabernacle, which the Lord pitched, and not man. </a:t>
            </a:r>
            <a:br>
              <a:rPr lang="en-US" dirty="0"/>
            </a:br>
            <a:endParaRPr lang="en-US" dirty="0"/>
          </a:p>
        </p:txBody>
      </p:sp>
      <p:sp>
        <p:nvSpPr>
          <p:cNvPr id="3" name="Text Placeholder 2">
            <a:extLst>
              <a:ext uri="{FF2B5EF4-FFF2-40B4-BE49-F238E27FC236}">
                <a16:creationId xmlns:a16="http://schemas.microsoft.com/office/drawing/2014/main" id="{D3479799-B957-1AFB-BAA9-F0992C914424}"/>
              </a:ext>
            </a:extLst>
          </p:cNvPr>
          <p:cNvSpPr>
            <a:spLocks noGrp="1"/>
          </p:cNvSpPr>
          <p:nvPr>
            <p:ph type="body" sz="quarter" idx="11"/>
          </p:nvPr>
        </p:nvSpPr>
        <p:spPr/>
        <p:txBody>
          <a:bodyPr/>
          <a:lstStyle/>
          <a:p>
            <a:r>
              <a:rPr lang="en-US" dirty="0"/>
              <a:t>Hebrews 8:2 (KJV) </a:t>
            </a:r>
          </a:p>
        </p:txBody>
      </p:sp>
    </p:spTree>
    <p:extLst>
      <p:ext uri="{BB962C8B-B14F-4D97-AF65-F5344CB8AC3E}">
        <p14:creationId xmlns:p14="http://schemas.microsoft.com/office/powerpoint/2010/main" val="389061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every high priest is appointed to offer both gifts and sacrifices; so it is necessary that this high priest also have something to offer.</a:t>
            </a:r>
          </a:p>
        </p:txBody>
      </p:sp>
      <p:sp>
        <p:nvSpPr>
          <p:cNvPr id="3" name="Text Placeholder 2"/>
          <p:cNvSpPr>
            <a:spLocks noGrp="1"/>
          </p:cNvSpPr>
          <p:nvPr>
            <p:ph type="body" sz="quarter" idx="11"/>
          </p:nvPr>
        </p:nvSpPr>
        <p:spPr/>
        <p:txBody>
          <a:bodyPr/>
          <a:lstStyle/>
          <a:p>
            <a:r>
              <a:rPr lang="en-US" dirty="0"/>
              <a:t>- Hebrews 8:3</a:t>
            </a:r>
          </a:p>
        </p:txBody>
      </p:sp>
    </p:spTree>
    <p:extLst>
      <p:ext uri="{BB962C8B-B14F-4D97-AF65-F5344CB8AC3E}">
        <p14:creationId xmlns:p14="http://schemas.microsoft.com/office/powerpoint/2010/main" val="2481624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Now if He were on earth, He would not be a priest at all, since there are those who offer the gifts according to the Law;</a:t>
            </a:r>
          </a:p>
        </p:txBody>
      </p:sp>
      <p:sp>
        <p:nvSpPr>
          <p:cNvPr id="3" name="Text Placeholder 2"/>
          <p:cNvSpPr>
            <a:spLocks noGrp="1"/>
          </p:cNvSpPr>
          <p:nvPr>
            <p:ph type="body" sz="quarter" idx="11"/>
          </p:nvPr>
        </p:nvSpPr>
        <p:spPr/>
        <p:txBody>
          <a:bodyPr/>
          <a:lstStyle/>
          <a:p>
            <a:r>
              <a:rPr lang="en-US" dirty="0"/>
              <a:t>- Hebrews 8:4</a:t>
            </a:r>
          </a:p>
        </p:txBody>
      </p:sp>
    </p:spTree>
    <p:extLst>
      <p:ext uri="{BB962C8B-B14F-4D97-AF65-F5344CB8AC3E}">
        <p14:creationId xmlns:p14="http://schemas.microsoft.com/office/powerpoint/2010/main" val="1689473904"/>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211</TotalTime>
  <Words>20192</Words>
  <Application>Microsoft Office PowerPoint</Application>
  <PresentationFormat>On-screen Show (16:9)</PresentationFormat>
  <Paragraphs>615</Paragraphs>
  <Slides>38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Aptos</vt:lpstr>
      <vt:lpstr>Arial</vt:lpstr>
      <vt:lpstr>D-DIN Condensed</vt:lpstr>
      <vt:lpstr>Lato Black</vt:lpstr>
      <vt:lpstr>Lato Regular</vt:lpstr>
      <vt:lpstr>Merriweather</vt:lpstr>
      <vt:lpstr>Verdana</vt:lpstr>
      <vt:lpstr>With Title</vt:lpstr>
      <vt:lpstr>PowerPoint Presentation</vt:lpstr>
      <vt:lpstr>Review – Outline</vt:lpstr>
      <vt:lpstr>PowerPoint Presentation</vt:lpstr>
      <vt:lpstr>Jesus’ Ministry is Superior</vt:lpstr>
      <vt:lpstr>Why Jesus’ Ministry is Superior</vt:lpstr>
      <vt:lpstr>PowerPoint Presentation</vt:lpstr>
      <vt:lpstr>PowerPoint Presentation</vt:lpstr>
      <vt:lpstr>PowerPoint Presentation</vt:lpstr>
      <vt:lpstr>PowerPoint Presentation</vt:lpstr>
      <vt:lpstr>Exodus 25:40 See that you make them after the pattern for them, which was shown to you on the mountain. </vt:lpstr>
      <vt:lpstr>PowerPoint Presentation</vt:lpstr>
      <vt:lpstr>PowerPoint Presentation</vt:lpstr>
      <vt:lpstr>PowerPoint Presentation</vt:lpstr>
      <vt:lpstr>PowerPoint Presentation</vt:lpstr>
      <vt:lpstr>PowerPoint Presentation</vt:lpstr>
      <vt:lpstr>PowerPoint Presentation</vt:lpstr>
      <vt:lpstr>Why Jesus’ Ministry is Superior</vt:lpstr>
      <vt:lpstr>Covenant</vt:lpstr>
      <vt:lpstr>God Made Covenants/Promises With:</vt:lpstr>
      <vt:lpstr>God’s Covenants</vt:lpstr>
      <vt:lpstr>Mediator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Conditions of New Covenant</vt:lpstr>
      <vt:lpstr>PowerPoint Presentation</vt:lpstr>
      <vt:lpstr>Conditions of New Covenant</vt:lpstr>
      <vt:lpstr>PowerPoint Presentation</vt:lpstr>
      <vt:lpstr>PowerPoint Presentation</vt:lpstr>
      <vt:lpstr>Conditions of New Covenant</vt:lpstr>
      <vt:lpstr>PowerPoint Presentation</vt:lpstr>
      <vt:lpstr>Better than Aaron</vt:lpstr>
      <vt:lpstr>The change in us in Christ is based on God’s covenant, not our ability or will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Kevin Dansby</cp:lastModifiedBy>
  <cp:revision>57</cp:revision>
  <dcterms:created xsi:type="dcterms:W3CDTF">2014-04-30T18:34:38Z</dcterms:created>
  <dcterms:modified xsi:type="dcterms:W3CDTF">2026-01-07T18:04:49Z</dcterms:modified>
</cp:coreProperties>
</file>