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91" r:id="rId18"/>
    <p:sldId id="273" r:id="rId19"/>
    <p:sldId id="274" r:id="rId20"/>
    <p:sldId id="293" r:id="rId21"/>
    <p:sldId id="294" r:id="rId22"/>
    <p:sldId id="295" r:id="rId23"/>
    <p:sldId id="275" r:id="rId24"/>
    <p:sldId id="296" r:id="rId25"/>
    <p:sldId id="297" r:id="rId26"/>
    <p:sldId id="298" r:id="rId27"/>
    <p:sldId id="276" r:id="rId28"/>
    <p:sldId id="277" r:id="rId29"/>
    <p:sldId id="292"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76078" autoAdjust="0"/>
  </p:normalViewPr>
  <p:slideViewPr>
    <p:cSldViewPr snapToGrid="0" snapToObjects="1">
      <p:cViewPr varScale="1">
        <p:scale>
          <a:sx n="72" d="100"/>
          <a:sy n="72" d="100"/>
        </p:scale>
        <p:origin x="1843" y="28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8FF77-65EA-4E4D-AF20-E602FCC3FC89}"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68129-626A-41C0-9272-7AC28BE843D8}" type="slidenum">
              <a:rPr lang="en-US" smtClean="0"/>
              <a:t>‹#›</a:t>
            </a:fld>
            <a:endParaRPr lang="en-US"/>
          </a:p>
        </p:txBody>
      </p:sp>
    </p:spTree>
    <p:extLst>
      <p:ext uri="{BB962C8B-B14F-4D97-AF65-F5344CB8AC3E}">
        <p14:creationId xmlns:p14="http://schemas.microsoft.com/office/powerpoint/2010/main" val="102430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iblegateway.com/passage/?search=Mark+16&amp;version=NASB199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bibletalk.tv/verse/8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bletalk.tv/verse/109"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bibletalk.tv/verse/1253" TargetMode="External"/><Relationship Id="rId4" Type="http://schemas.openxmlformats.org/officeDocument/2006/relationships/hyperlink" Target="https://bibletalk.tv/verse/8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etalk.tv/verse/109"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bibletalk.tv/verse/1253" TargetMode="External"/><Relationship Id="rId4" Type="http://schemas.openxmlformats.org/officeDocument/2006/relationships/hyperlink" Target="https://bibletalk.tv/verse/81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bletalk.tv/verse/109"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bibletalk.tv/verse/1253" TargetMode="External"/><Relationship Id="rId4" Type="http://schemas.openxmlformats.org/officeDocument/2006/relationships/hyperlink" Target="https://bibletalk.tv/verse/8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One of the most familiar phrases in the Christian religion is, "We are saved by faith." I hear that all the time. Listening to Christian radio, driving around, listening to preachers on the radio preach, they say this 10 times in their sermons. And in many ways, these five words summarize the essence or the core idea of the Christian belief system. We are saved by faith. As often as this phrase is used, however, by believers to describe the manner or the method by which one receives salvation, interesting to note that this exact expression does not appear in the New Testament.</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a:t>
            </a:fld>
            <a:endParaRPr lang="en-US"/>
          </a:p>
        </p:txBody>
      </p:sp>
    </p:spTree>
    <p:extLst>
      <p:ext uri="{BB962C8B-B14F-4D97-AF65-F5344CB8AC3E}">
        <p14:creationId xmlns:p14="http://schemas.microsoft.com/office/powerpoint/2010/main" val="388420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And then in Acts 2:38, Peter says to the crowd after he's preached the gospel to them,</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11</a:t>
            </a:fld>
            <a:endParaRPr lang="en-US"/>
          </a:p>
        </p:txBody>
      </p:sp>
    </p:spTree>
    <p:extLst>
      <p:ext uri="{BB962C8B-B14F-4D97-AF65-F5344CB8AC3E}">
        <p14:creationId xmlns:p14="http://schemas.microsoft.com/office/powerpoint/2010/main" val="402012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So my point with all of these passages here is to say that saving faith understands particular things about the issue of salvation. One doesn't have to know all the teachings of the Bible, but without knowing and understanding the details of salvation, there can be no salvation. God doesn't save us without our knowledge of salvation. He doesn't save us without our understanding of who Jesus is and what Jesus has done. He doesn't save you while you're asleep. No. Salvation, saving faith requires a certain understanding.</a:t>
            </a:r>
          </a:p>
          <a:p>
            <a:endParaRPr lang="en-US" b="0" i="0" dirty="0">
              <a:solidFill>
                <a:srgbClr val="1C1C1C"/>
              </a:solidFill>
              <a:effectLs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12</a:t>
            </a:fld>
            <a:endParaRPr lang="en-US"/>
          </a:p>
        </p:txBody>
      </p:sp>
    </p:spTree>
    <p:extLst>
      <p:ext uri="{BB962C8B-B14F-4D97-AF65-F5344CB8AC3E}">
        <p14:creationId xmlns:p14="http://schemas.microsoft.com/office/powerpoint/2010/main" val="39174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This is why children before the age of reason and those who are mentally handicapped or challenged are not subject to the judgment or to the gospel. Why? Because they lack the first component for saving faith through no fault of their own.</a:t>
            </a:r>
          </a:p>
          <a:p>
            <a:pPr algn="l">
              <a:buNone/>
            </a:pP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They cannot have the knowledge necessary for their faith to qualify as saving faith.</a:t>
            </a:r>
          </a:p>
          <a:p>
            <a:pPr algn="l">
              <a:buNone/>
            </a:pPr>
            <a:endParaRPr lang="en-US" b="0" i="0" dirty="0">
              <a:solidFill>
                <a:srgbClr val="1C1C1C"/>
              </a:solidFill>
              <a:effectLst/>
              <a:latin typeface="Merriweather" panose="00000500000000000000" pitchFamily="2" charset="0"/>
            </a:endParaRPr>
          </a:p>
          <a:p>
            <a:pPr algn="l">
              <a:buNone/>
            </a:pPr>
            <a:r>
              <a:rPr lang="en-US" b="1" i="0" dirty="0">
                <a:solidFill>
                  <a:srgbClr val="1C1C1C"/>
                </a:solidFill>
                <a:effectLst/>
                <a:latin typeface="Merriweather" panose="00000500000000000000" pitchFamily="2" charset="0"/>
              </a:rPr>
              <a:t> And so salvation and going to heaven, it's not like the movies about heaven where some guy who never believed, had nothing to do with church, and all of a sudden he wakes up. "Oh, where I am?" Well, you're in heaven. "Oh really? "How did I get here?" Yeah, no. That's not how salvation works. You don't go to heaven against your will, without your knowledge, without any understanding.</a:t>
            </a:r>
          </a:p>
          <a:p>
            <a:pPr algn="l">
              <a:buNone/>
            </a:pPr>
            <a:endParaRPr lang="en-US" b="1"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Saving faith has a basis of understanding and knowledge. No one goes to heaven by accident or without their knowledge. I mean, that's Hollywood heaven, not biblical heaven. And so the people going to heaven know in advance that they're going there and they understand why they're going there.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13</a:t>
            </a:fld>
            <a:endParaRPr lang="en-US"/>
          </a:p>
        </p:txBody>
      </p:sp>
    </p:spTree>
    <p:extLst>
      <p:ext uri="{BB962C8B-B14F-4D97-AF65-F5344CB8AC3E}">
        <p14:creationId xmlns:p14="http://schemas.microsoft.com/office/powerpoint/2010/main" val="89027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Component #2 - Acknowledgement</a:t>
            </a:r>
          </a:p>
          <a:p>
            <a:pPr algn="l">
              <a:buNone/>
            </a:pPr>
            <a:r>
              <a:rPr lang="en-US" b="0" i="0" dirty="0">
                <a:solidFill>
                  <a:srgbClr val="1C1C1C"/>
                </a:solidFill>
                <a:effectLst/>
                <a:latin typeface="Merriweather" panose="00000500000000000000" pitchFamily="2" charset="0"/>
              </a:rPr>
              <a:t>Acknowledgement is an act of the will, that we accept some idea or some proposal as true. In this case, the message of the gospel and its primary teaching that Jesus is the Son of God and that we are saved by his death, burial, and resurrection.</a:t>
            </a:r>
          </a:p>
          <a:p>
            <a:pPr algn="l"/>
            <a:r>
              <a:rPr lang="en-US" b="0" i="0" dirty="0">
                <a:solidFill>
                  <a:srgbClr val="1C1C1C"/>
                </a:solidFill>
                <a:effectLst/>
                <a:latin typeface="Merriweather" panose="00000500000000000000" pitchFamily="2" charset="0"/>
              </a:rPr>
              <a:t>Many people know the particulars of the gospel and they understand its meaning and its claims, but they have decided that it is not true and have rejected it. And so saving faith requires acknowledgement because it is this decision in our minds that leads us to the third component of saving faith.</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14</a:t>
            </a:fld>
            <a:endParaRPr lang="en-US"/>
          </a:p>
        </p:txBody>
      </p:sp>
    </p:spTree>
    <p:extLst>
      <p:ext uri="{BB962C8B-B14F-4D97-AF65-F5344CB8AC3E}">
        <p14:creationId xmlns:p14="http://schemas.microsoft.com/office/powerpoint/2010/main" val="38347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Component #3 - Obedience</a:t>
            </a:r>
          </a:p>
          <a:p>
            <a:pPr algn="l">
              <a:buNone/>
            </a:pPr>
            <a:r>
              <a:rPr lang="en-US" b="0" i="0" dirty="0">
                <a:solidFill>
                  <a:srgbClr val="1C1C1C"/>
                </a:solidFill>
                <a:effectLst/>
                <a:latin typeface="Merriweather" panose="00000500000000000000" pitchFamily="2" charset="0"/>
              </a:rPr>
              <a:t>A saving faith understands the message of the gospel, acknowledges that it is true, and responds in obedience. This is where we disagree with our Protestant and Evangelical friends. This is, if you've ever wondered theologically, what do we agree on and what do we disagree? Our Baptist friends or Christian Church friends across the street, up until now, they would agree with what I've just said.</a:t>
            </a:r>
          </a:p>
          <a:p>
            <a:pPr algn="l"/>
            <a:r>
              <a:rPr lang="en-US" b="0" i="0" dirty="0">
                <a:solidFill>
                  <a:srgbClr val="1C1C1C"/>
                </a:solidFill>
                <a:effectLst/>
                <a:latin typeface="Merriweather" panose="00000500000000000000" pitchFamily="2" charset="0"/>
              </a:rPr>
              <a:t>But they would disagree right at this point. They teach that saving faith is a combination of understanding and acknowledgement, nothing more. It's what they mean when they say that we're saved by faith alone.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16</a:t>
            </a:fld>
            <a:endParaRPr lang="en-US"/>
          </a:p>
        </p:txBody>
      </p:sp>
    </p:spTree>
    <p:extLst>
      <p:ext uri="{BB962C8B-B14F-4D97-AF65-F5344CB8AC3E}">
        <p14:creationId xmlns:p14="http://schemas.microsoft.com/office/powerpoint/2010/main" val="425968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Again, I've listened to these preachers on the radio, and whenever they talk about salvation and faith, they go, "And we're saved by faith alone." And they kind of bite down on the alone part. They claim that anything else is a work or a form of legalism. We on the other hand, in the Churches of Christ, believe that obedience is a natural part of faith because the Bible teaches this principle from Genesis to Revelation. For example,</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18</a:t>
            </a:fld>
            <a:endParaRPr lang="en-US"/>
          </a:p>
        </p:txBody>
      </p:sp>
    </p:spTree>
    <p:extLst>
      <p:ext uri="{BB962C8B-B14F-4D97-AF65-F5344CB8AC3E}">
        <p14:creationId xmlns:p14="http://schemas.microsoft.com/office/powerpoint/2010/main" val="425850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C1C1C"/>
                </a:solidFill>
                <a:effectLst/>
                <a:latin typeface="Merriweather" panose="00000500000000000000" pitchFamily="2" charset="0"/>
              </a:rPr>
              <a:t>The Seven Churches of Asia who received letters in the Book of Revelation had to persevere in order to receive their reward. All transactions between God and mankind are always based on human beings having and persevering in faith. They understand who was calling and directing them, they acknowledge their belief that this was true, and God required a form of obedience to validate their faith.</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22</a:t>
            </a:fld>
            <a:endParaRPr lang="en-US"/>
          </a:p>
        </p:txBody>
      </p:sp>
    </p:spTree>
    <p:extLst>
      <p:ext uri="{BB962C8B-B14F-4D97-AF65-F5344CB8AC3E}">
        <p14:creationId xmlns:p14="http://schemas.microsoft.com/office/powerpoint/2010/main" val="22170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That's what James talks about in James 2:18.</a:t>
            </a:r>
          </a:p>
          <a:p>
            <a:pPr algn="l">
              <a:buNone/>
            </a:pPr>
            <a:r>
              <a:rPr lang="en-US" dirty="0"/>
              <a:t>But someone may well say, "You have faith and I have works; show me your faith without the works, and I will show you my faith by my </a:t>
            </a:r>
            <a:r>
              <a:rPr lang="en-US" dirty="0" err="1"/>
              <a:t>works."</a:t>
            </a:r>
            <a:r>
              <a:rPr lang="en-US" b="0" i="0" dirty="0" err="1">
                <a:solidFill>
                  <a:srgbClr val="1C1C1C"/>
                </a:solidFill>
                <a:effectLst/>
                <a:latin typeface="Merriweather" panose="00000500000000000000" pitchFamily="2" charset="0"/>
              </a:rPr>
              <a:t>In</a:t>
            </a:r>
            <a:r>
              <a:rPr lang="en-US" b="0" i="0" dirty="0">
                <a:solidFill>
                  <a:srgbClr val="1C1C1C"/>
                </a:solidFill>
                <a:effectLst/>
                <a:latin typeface="Merriweather" panose="00000500000000000000" pitchFamily="2" charset="0"/>
              </a:rPr>
              <a:t> other words, he gave them a command or a mission or a role or a task that served two purposes. First of all, they carried out God's plan or purpose in some way. And secondly, it provided the believer with a way to express his or her faith in a tangible way. For example,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Abraham what did he do? He was called by God. But what did he do? He left Haran and he traveled to Canaan.</a:t>
            </a:r>
          </a:p>
          <a:p>
            <a:pPr algn="l">
              <a:buFont typeface="Arial" panose="020B0604020202020204" pitchFamily="34" charset="0"/>
              <a:buChar char="•"/>
            </a:pPr>
            <a:r>
              <a:rPr lang="en-US" b="0" i="0" dirty="0">
                <a:solidFill>
                  <a:srgbClr val="1C1C1C"/>
                </a:solidFill>
                <a:effectLst/>
                <a:latin typeface="Merriweather" panose="00000500000000000000" pitchFamily="2" charset="0"/>
              </a:rPr>
              <a:t>Samson was born a servant of God. But what did he do? He never cut his hair. That was part of the agreement.</a:t>
            </a:r>
          </a:p>
          <a:p>
            <a:pPr algn="l">
              <a:buFont typeface="Arial" panose="020B0604020202020204" pitchFamily="34" charset="0"/>
              <a:buChar char="•"/>
            </a:pPr>
            <a:r>
              <a:rPr lang="en-US" b="0" i="0" dirty="0">
                <a:solidFill>
                  <a:srgbClr val="1C1C1C"/>
                </a:solidFill>
                <a:effectLst/>
                <a:latin typeface="Merriweather" panose="00000500000000000000" pitchFamily="2" charset="0"/>
              </a:rPr>
              <a:t>Esther had to approach the king, risking her death, on behalf of her people.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23</a:t>
            </a:fld>
            <a:endParaRPr lang="en-US"/>
          </a:p>
        </p:txBody>
      </p:sp>
    </p:spTree>
    <p:extLst>
      <p:ext uri="{BB962C8B-B14F-4D97-AF65-F5344CB8AC3E}">
        <p14:creationId xmlns:p14="http://schemas.microsoft.com/office/powerpoint/2010/main" val="1153840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These people and so many others in the Old Testament demonstrated their faith by doing something. The apostles received the baptism of John and responded to his call to follow Jesus.</a:t>
            </a:r>
          </a:p>
          <a:p>
            <a:pPr algn="l"/>
            <a:r>
              <a:rPr lang="en-US" b="0" i="0" dirty="0">
                <a:solidFill>
                  <a:srgbClr val="1C1C1C"/>
                </a:solidFill>
                <a:effectLst/>
                <a:latin typeface="Merriweather" panose="00000500000000000000" pitchFamily="2" charset="0"/>
              </a:rPr>
              <a:t>Obedience to God's command to repent and be baptized in the process of salvation is the God-ordained way that we express our belief that the gospel is true. In </a:t>
            </a:r>
            <a:r>
              <a:rPr lang="en-US" b="0" i="0" u="none" strike="noStrike" dirty="0">
                <a:solidFill>
                  <a:srgbClr val="666666"/>
                </a:solidFill>
                <a:effectLst/>
                <a:latin typeface="Merriweather" panose="00000500000000000000" pitchFamily="2" charset="0"/>
                <a:hlinkClick r:id="rId3"/>
              </a:rPr>
              <a:t>Mark 16</a:t>
            </a:r>
            <a:r>
              <a:rPr lang="en-US" b="0" i="0" dirty="0">
                <a:solidFill>
                  <a:srgbClr val="1C1C1C"/>
                </a:solidFill>
                <a:effectLst/>
                <a:latin typeface="Merriweather" panose="00000500000000000000" pitchFamily="2" charset="0"/>
              </a:rPr>
              <a:t> and </a:t>
            </a:r>
            <a:r>
              <a:rPr lang="en-US" b="0" i="0" u="none" strike="noStrike" dirty="0">
                <a:solidFill>
                  <a:srgbClr val="666666"/>
                </a:solidFill>
                <a:effectLst/>
                <a:latin typeface="Merriweather" panose="00000500000000000000" pitchFamily="2" charset="0"/>
                <a:hlinkClick r:id="rId4"/>
              </a:rPr>
              <a:t>Acts 2:38</a:t>
            </a:r>
            <a:r>
              <a:rPr lang="en-US" b="0" i="0" dirty="0">
                <a:solidFill>
                  <a:srgbClr val="1C1C1C"/>
                </a:solidFill>
                <a:effectLst/>
                <a:latin typeface="Merriweather" panose="00000500000000000000" pitchFamily="2" charset="0"/>
              </a:rPr>
              <a:t>, those are the things that we do to express our faith.</a:t>
            </a:r>
          </a:p>
          <a:p>
            <a:pPr algn="l"/>
            <a:endParaRPr lang="en-US" b="0" i="0" dirty="0">
              <a:solidFill>
                <a:srgbClr val="1C1C1C"/>
              </a:solidFill>
              <a:effectLst/>
              <a:latin typeface="Merriweather" panose="00000500000000000000" pitchFamily="2" charset="0"/>
            </a:endParaRPr>
          </a:p>
          <a:p>
            <a:pPr algn="l"/>
            <a:endParaRPr lang="en-US" b="0" i="0" dirty="0">
              <a:solidFill>
                <a:srgbClr val="1C1C1C"/>
              </a:solidFill>
              <a:effectLst/>
              <a:latin typeface="Merriweather" panose="00000500000000000000" pitchFamily="2" charset="0"/>
            </a:endParaRPr>
          </a:p>
          <a:p>
            <a:r>
              <a:rPr lang="en-US" b="0" i="0" dirty="0">
                <a:solidFill>
                  <a:srgbClr val="1C1C1C"/>
                </a:solidFill>
                <a:effectLst/>
                <a:latin typeface="Merriweather" panose="00000500000000000000" pitchFamily="2" charset="0"/>
              </a:rPr>
              <a:t>My question is twofold. Number one, saying these words or raising your hand or coming forward for the altar call, are these not things that you have to do? Are they not physical things that must be done? Would the people be saved if they didn't do those things?</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26</a:t>
            </a:fld>
            <a:endParaRPr lang="en-US"/>
          </a:p>
        </p:txBody>
      </p:sp>
    </p:spTree>
    <p:extLst>
      <p:ext uri="{BB962C8B-B14F-4D97-AF65-F5344CB8AC3E}">
        <p14:creationId xmlns:p14="http://schemas.microsoft.com/office/powerpoint/2010/main" val="364745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I'm always amazed when Baptist Church believers accuse us of demanding works when we teach about the necessity of baptism as a response of faith. And yet they ask their people to say or to think, "I accept Jesus as my personal Savior" or "I invite Jesus into my heart" or any variation of the Sinner's Prayer.</a:t>
            </a:r>
          </a:p>
          <a:p>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And where in the New Testament is an example of anyone saying or teaching these things? You see, the confidence that I have is rooted in the fact that in the Book of Acts alone there are at least 10 examples of people being baptized as their immediate response to hearing the gospel, and there are zero examples of anyone saying the Sinner's Prayer.</a:t>
            </a:r>
          </a:p>
          <a:p>
            <a:pPr algn="l"/>
            <a:r>
              <a:rPr lang="en-US" b="0" i="0" dirty="0">
                <a:solidFill>
                  <a:srgbClr val="1C1C1C"/>
                </a:solidFill>
                <a:effectLst/>
                <a:latin typeface="Merriweather" panose="00000500000000000000" pitchFamily="2" charset="0"/>
              </a:rPr>
              <a:t>This is where my confidence lies. I'm not bashing our friends across the street, I'm merely stating a fact. The Sinner's Prayer does not appear anywhere in the New Testament. However, someone responding to the gospel by being baptized is everywhere in the New Testament.</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27</a:t>
            </a:fld>
            <a:endParaRPr lang="en-US"/>
          </a:p>
        </p:txBody>
      </p:sp>
    </p:spTree>
    <p:extLst>
      <p:ext uri="{BB962C8B-B14F-4D97-AF65-F5344CB8AC3E}">
        <p14:creationId xmlns:p14="http://schemas.microsoft.com/office/powerpoint/2010/main" val="266270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a:t>
            </a:fld>
            <a:endParaRPr lang="en-US"/>
          </a:p>
        </p:txBody>
      </p:sp>
    </p:spTree>
    <p:extLst>
      <p:ext uri="{BB962C8B-B14F-4D97-AF65-F5344CB8AC3E}">
        <p14:creationId xmlns:p14="http://schemas.microsoft.com/office/powerpoint/2010/main" val="224403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And so saving faith understands the gospel, acknowledges the gospel as true, and obeys. How? By repentance and baptism.</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28</a:t>
            </a:fld>
            <a:endParaRPr lang="en-US"/>
          </a:p>
        </p:txBody>
      </p:sp>
    </p:spTree>
    <p:extLst>
      <p:ext uri="{BB962C8B-B14F-4D97-AF65-F5344CB8AC3E}">
        <p14:creationId xmlns:p14="http://schemas.microsoft.com/office/powerpoint/2010/main" val="114615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Component #4 - Trusts</a:t>
            </a:r>
          </a:p>
          <a:p>
            <a:pPr algn="l">
              <a:buNone/>
            </a:pPr>
            <a:r>
              <a:rPr lang="en-US" b="0" i="0" dirty="0">
                <a:solidFill>
                  <a:srgbClr val="1C1C1C"/>
                </a:solidFill>
                <a:effectLst/>
                <a:latin typeface="Merriweather" panose="00000500000000000000" pitchFamily="2" charset="0"/>
              </a:rPr>
              <a:t>Saving faith trusts and has confidence that God can and will keep his promises. Jesus says,</a:t>
            </a:r>
          </a:p>
          <a:p>
            <a:pPr>
              <a:buNone/>
            </a:pPr>
            <a:r>
              <a:rPr lang="en-US" dirty="0"/>
              <a:t>But the one who endures to the end, he will be saved.</a:t>
            </a:r>
            <a:br>
              <a:rPr lang="en-US" dirty="0"/>
            </a:br>
            <a:r>
              <a:rPr lang="en-US" dirty="0"/>
              <a:t>- Matthew 24:13</a:t>
            </a:r>
          </a:p>
        </p:txBody>
      </p:sp>
      <p:sp>
        <p:nvSpPr>
          <p:cNvPr id="4" name="Slide Number Placeholder 3"/>
          <p:cNvSpPr>
            <a:spLocks noGrp="1"/>
          </p:cNvSpPr>
          <p:nvPr>
            <p:ph type="sldNum" sz="quarter" idx="5"/>
          </p:nvPr>
        </p:nvSpPr>
        <p:spPr/>
        <p:txBody>
          <a:bodyPr/>
          <a:lstStyle/>
          <a:p>
            <a:fld id="{88168129-626A-41C0-9272-7AC28BE843D8}" type="slidenum">
              <a:rPr lang="en-US" smtClean="0"/>
              <a:t>30</a:t>
            </a:fld>
            <a:endParaRPr lang="en-US"/>
          </a:p>
        </p:txBody>
      </p:sp>
    </p:spTree>
    <p:extLst>
      <p:ext uri="{BB962C8B-B14F-4D97-AF65-F5344CB8AC3E}">
        <p14:creationId xmlns:p14="http://schemas.microsoft.com/office/powerpoint/2010/main" val="364797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he mean by endures to the end? Well, endures in faith. Endures hardship and yet remains faithful. Manages prosperity and yet remains faithful. Prosperity is a greater danger to your faith than difficult times. Difficult times tends to draw people to come to God or to ask God for help, but prosperous times many times leads us away from God. And so being faithful to the end, it doesn't mean being perfect until we die. It means we continue believing as true the gospel. We continue believing it as true to the end, despite our weaknesses, despite our failures.</a:t>
            </a:r>
          </a:p>
        </p:txBody>
      </p:sp>
      <p:sp>
        <p:nvSpPr>
          <p:cNvPr id="4" name="Slide Number Placeholder 3"/>
          <p:cNvSpPr>
            <a:spLocks noGrp="1"/>
          </p:cNvSpPr>
          <p:nvPr>
            <p:ph type="sldNum" sz="quarter" idx="5"/>
          </p:nvPr>
        </p:nvSpPr>
        <p:spPr/>
        <p:txBody>
          <a:bodyPr/>
          <a:lstStyle/>
          <a:p>
            <a:fld id="{88168129-626A-41C0-9272-7AC28BE843D8}" type="slidenum">
              <a:rPr lang="en-US" smtClean="0"/>
              <a:t>31</a:t>
            </a:fld>
            <a:endParaRPr lang="en-US"/>
          </a:p>
        </p:txBody>
      </p:sp>
    </p:spTree>
    <p:extLst>
      <p:ext uri="{BB962C8B-B14F-4D97-AF65-F5344CB8AC3E}">
        <p14:creationId xmlns:p14="http://schemas.microsoft.com/office/powerpoint/2010/main" val="227641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This is made possible by trusting God's promises to care for us here and to resurrect us on the last day in the way that he has promised us. Paul talks about this in I Thessalonians. He says,</a:t>
            </a:r>
          </a:p>
          <a:p>
            <a:pPr algn="l"/>
            <a:r>
              <a:rPr lang="en-US" baseline="30000" dirty="0">
                <a:effectLst/>
              </a:rPr>
              <a:t>13</a:t>
            </a:r>
            <a:r>
              <a:rPr lang="en-US" dirty="0"/>
              <a:t>But we do not want you to be uninformed, brethren, about those who are asleep, so that you will not grieve as do the rest who have no hope. </a:t>
            </a:r>
            <a:r>
              <a:rPr lang="en-US" baseline="30000" dirty="0">
                <a:effectLst/>
              </a:rPr>
              <a:t>14</a:t>
            </a:r>
            <a:r>
              <a:rPr lang="en-US" dirty="0"/>
              <a:t>For if we believe that Jesus died and rose again, even so God will bring with Him those who have fallen asleep in Jesus. </a:t>
            </a:r>
            <a:r>
              <a:rPr lang="en-US" baseline="30000" dirty="0">
                <a:effectLst/>
              </a:rPr>
              <a:t>15</a:t>
            </a:r>
            <a:r>
              <a:rPr lang="en-US" dirty="0"/>
              <a:t>For this we say to you by the word of the Lord, that we who are alive and remain until the coming of the Lord, will not precede those who have fallen asleep. </a:t>
            </a:r>
            <a:r>
              <a:rPr lang="en-US" baseline="30000" dirty="0">
                <a:effectLst/>
              </a:rPr>
              <a:t>16</a:t>
            </a:r>
            <a:r>
              <a:rPr lang="en-US" dirty="0"/>
              <a:t>For the Lord Himself will descend from heaven with a shout, with the voice of the archangel and with the trumpet of God, and the dead in Christ will rise first.</a:t>
            </a:r>
            <a:r>
              <a:rPr lang="en-US" baseline="30000" dirty="0">
                <a:effectLst/>
              </a:rPr>
              <a:t> 17</a:t>
            </a:r>
            <a:r>
              <a:rPr lang="en-US" dirty="0"/>
              <a:t>Then we who are alive and remain will be caught up together with them in the clouds to meet the Lord in the air, and so we shall always be with the Lord. </a:t>
            </a:r>
            <a:r>
              <a:rPr lang="en-US" baseline="30000" dirty="0">
                <a:effectLst/>
              </a:rPr>
              <a:t>18</a:t>
            </a:r>
            <a:r>
              <a:rPr lang="en-US" dirty="0"/>
              <a:t>Therefore comfort one another with these words.</a:t>
            </a:r>
            <a:br>
              <a:rPr lang="en-US" dirty="0"/>
            </a:br>
            <a:r>
              <a:rPr lang="en-US" dirty="0"/>
              <a:t>- I Thessalonians 4:13-18</a:t>
            </a:r>
            <a:r>
              <a:rPr lang="en-US" b="0" i="0" dirty="0">
                <a:solidFill>
                  <a:srgbClr val="1C1C1C"/>
                </a:solidFill>
                <a:effectLst/>
                <a:latin typeface="Merriweather" panose="00000500000000000000" pitchFamily="2" charset="0"/>
              </a:rPr>
              <a:t>The element of trust is an important component and quite necessary because in acknowledging it's true and making a public witness of your faith and baptism, you have entered the spiritual battle that you were once oblivious to.</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32</a:t>
            </a:fld>
            <a:endParaRPr lang="en-US"/>
          </a:p>
        </p:txBody>
      </p:sp>
    </p:spTree>
    <p:extLst>
      <p:ext uri="{BB962C8B-B14F-4D97-AF65-F5344CB8AC3E}">
        <p14:creationId xmlns:p14="http://schemas.microsoft.com/office/powerpoint/2010/main" val="408775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This is made possible by trusting God's promises to care for us here and to resurrect us on the last day in the way that he has promised us. Paul talks about this in I Thessalonians. He says,</a:t>
            </a:r>
          </a:p>
          <a:p>
            <a:pPr algn="l"/>
            <a:r>
              <a:rPr lang="en-US" baseline="30000" dirty="0">
                <a:effectLst/>
              </a:rPr>
              <a:t>13</a:t>
            </a:r>
            <a:r>
              <a:rPr lang="en-US" dirty="0"/>
              <a:t>But we do not want you to be uninformed, brethren, about those who are asleep, so that you will not grieve as do the rest who have no hope. </a:t>
            </a:r>
            <a:r>
              <a:rPr lang="en-US" baseline="30000" dirty="0">
                <a:effectLst/>
              </a:rPr>
              <a:t>14</a:t>
            </a:r>
            <a:r>
              <a:rPr lang="en-US" dirty="0"/>
              <a:t>For if we believe that Jesus died and rose again, even so God will bring with Him those who have fallen asleep in Jesus. </a:t>
            </a:r>
            <a:r>
              <a:rPr lang="en-US" baseline="30000" dirty="0">
                <a:effectLst/>
              </a:rPr>
              <a:t>15</a:t>
            </a:r>
            <a:r>
              <a:rPr lang="en-US" dirty="0"/>
              <a:t>For this we say to you by the word of the Lord, that we who are alive and remain until the coming of the Lord, will not precede those who have fallen asleep. </a:t>
            </a:r>
            <a:r>
              <a:rPr lang="en-US" baseline="30000" dirty="0">
                <a:effectLst/>
              </a:rPr>
              <a:t>16</a:t>
            </a:r>
            <a:r>
              <a:rPr lang="en-US" dirty="0"/>
              <a:t>For the Lord Himself will descend from heaven with a shout, with the voice of the archangel and with the trumpet of God, and the dead in Christ will rise first.</a:t>
            </a:r>
            <a:r>
              <a:rPr lang="en-US" baseline="30000" dirty="0">
                <a:effectLst/>
              </a:rPr>
              <a:t> 17</a:t>
            </a:r>
            <a:r>
              <a:rPr lang="en-US" dirty="0"/>
              <a:t>Then we who are alive and remain will be caught up together with them in the clouds to meet the Lord in the air, and so we shall always be with the Lord. </a:t>
            </a:r>
            <a:r>
              <a:rPr lang="en-US" baseline="30000" dirty="0">
                <a:effectLst/>
              </a:rPr>
              <a:t>18</a:t>
            </a:r>
            <a:r>
              <a:rPr lang="en-US" dirty="0"/>
              <a:t>Therefore comfort one another with these words.</a:t>
            </a:r>
            <a:br>
              <a:rPr lang="en-US" dirty="0"/>
            </a:br>
            <a:r>
              <a:rPr lang="en-US" dirty="0"/>
              <a:t>- I Thessalonians 4:13-18</a:t>
            </a:r>
            <a:r>
              <a:rPr lang="en-US" b="0" i="0" dirty="0">
                <a:solidFill>
                  <a:srgbClr val="1C1C1C"/>
                </a:solidFill>
                <a:effectLst/>
                <a:latin typeface="Merriweather" panose="00000500000000000000" pitchFamily="2" charset="0"/>
              </a:rPr>
              <a:t>The element of trust is an important component and quite necessary because in acknowledging it's true and making a public witness of your faith and baptism, you have entered the spiritual battle that you were once oblivious to.</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33</a:t>
            </a:fld>
            <a:endParaRPr lang="en-US"/>
          </a:p>
        </p:txBody>
      </p:sp>
    </p:spTree>
    <p:extLst>
      <p:ext uri="{BB962C8B-B14F-4D97-AF65-F5344CB8AC3E}">
        <p14:creationId xmlns:p14="http://schemas.microsoft.com/office/powerpoint/2010/main" val="80598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This is made possible by trusting God's promises to care for us here and to resurrect us on the last day in the way that he has promised us. Paul talks about this in I Thessalonians. He says,</a:t>
            </a:r>
          </a:p>
          <a:p>
            <a:pPr algn="l"/>
            <a:r>
              <a:rPr lang="en-US" baseline="30000" dirty="0">
                <a:effectLst/>
              </a:rPr>
              <a:t>13</a:t>
            </a:r>
            <a:r>
              <a:rPr lang="en-US" dirty="0"/>
              <a:t>But we do not want you to be uninformed, brethren, about those who are asleep, so that you will not grieve as do the rest who have no hope. </a:t>
            </a:r>
            <a:r>
              <a:rPr lang="en-US" baseline="30000" dirty="0">
                <a:effectLst/>
              </a:rPr>
              <a:t>14</a:t>
            </a:r>
            <a:r>
              <a:rPr lang="en-US" dirty="0"/>
              <a:t>For if we believe that Jesus died and rose again, even so God will bring with Him those who have fallen asleep in Jesus. </a:t>
            </a:r>
            <a:r>
              <a:rPr lang="en-US" baseline="30000" dirty="0">
                <a:effectLst/>
              </a:rPr>
              <a:t>15</a:t>
            </a:r>
            <a:r>
              <a:rPr lang="en-US" dirty="0"/>
              <a:t>For this we say to you by the word of the Lord, that we who are alive and remain until the coming of the Lord, will not precede those who have fallen asleep. </a:t>
            </a:r>
            <a:r>
              <a:rPr lang="en-US" baseline="30000" dirty="0">
                <a:effectLst/>
              </a:rPr>
              <a:t>16</a:t>
            </a:r>
            <a:r>
              <a:rPr lang="en-US" dirty="0"/>
              <a:t>For the Lord Himself will descend from heaven with a shout, with the voice of the archangel and with the trumpet of God, and the dead in Christ will rise first.</a:t>
            </a:r>
            <a:r>
              <a:rPr lang="en-US" baseline="30000" dirty="0">
                <a:effectLst/>
              </a:rPr>
              <a:t> 17</a:t>
            </a:r>
            <a:r>
              <a:rPr lang="en-US" dirty="0"/>
              <a:t>Then we who are alive and remain will be caught up together with them in the clouds to meet the Lord in the air, and so we shall always be with the Lord. </a:t>
            </a:r>
            <a:r>
              <a:rPr lang="en-US" baseline="30000" dirty="0">
                <a:effectLst/>
              </a:rPr>
              <a:t>18</a:t>
            </a:r>
            <a:r>
              <a:rPr lang="en-US" dirty="0"/>
              <a:t>Therefore comfort one another with these words.</a:t>
            </a:r>
            <a:br>
              <a:rPr lang="en-US" dirty="0"/>
            </a:br>
            <a:r>
              <a:rPr lang="en-US" dirty="0"/>
              <a:t>- I Thessalonians 4:13-18</a:t>
            </a:r>
            <a:r>
              <a:rPr lang="en-US" b="0" i="0" dirty="0">
                <a:solidFill>
                  <a:srgbClr val="1C1C1C"/>
                </a:solidFill>
                <a:effectLst/>
                <a:latin typeface="Merriweather" panose="00000500000000000000" pitchFamily="2" charset="0"/>
              </a:rPr>
              <a:t>The element of trust is an important component and quite necessary because in acknowledging it's true and making a public witness of your faith and baptism, you have entered the spiritual battle that you were once oblivious to.</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34</a:t>
            </a:fld>
            <a:endParaRPr lang="en-US"/>
          </a:p>
        </p:txBody>
      </p:sp>
    </p:spTree>
    <p:extLst>
      <p:ext uri="{BB962C8B-B14F-4D97-AF65-F5344CB8AC3E}">
        <p14:creationId xmlns:p14="http://schemas.microsoft.com/office/powerpoint/2010/main" val="31988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Someone said to me, I think they used the word lucky. "You're lucky. You lived and you did all kinds of things before you became a Christian. You went to parties and you lived like a sinner and you did all kinds of nasty things. "And I said, "No, no, please don't ever say I was lucky that I did those things. Those things are terrible. I wouldn't want anyone to those things."</a:t>
            </a:r>
          </a:p>
          <a:p>
            <a:pPr algn="l">
              <a:buNone/>
            </a:pPr>
            <a:r>
              <a:rPr lang="en-US" b="0" i="0" dirty="0">
                <a:solidFill>
                  <a:srgbClr val="1C1C1C"/>
                </a:solidFill>
                <a:effectLst/>
                <a:latin typeface="Merriweather" panose="00000500000000000000" pitchFamily="2" charset="0"/>
              </a:rPr>
              <a:t>I have said many times the one advantage of being converted when you're 30 years old is that you remember what it's like not to be saved. You remember what it's like not to know Christ, to live in a way where there's no reference to God at all in your day. From the moment you wake up until the moment you fall asleep at night, you never think about God, you have no reference to God, you don't ask God for anything, you don't say anything to Him.</a:t>
            </a:r>
          </a:p>
          <a:p>
            <a:pPr algn="l">
              <a:buNone/>
            </a:pPr>
            <a:r>
              <a:rPr lang="en-US" b="0" i="0" dirty="0">
                <a:solidFill>
                  <a:srgbClr val="1C1C1C"/>
                </a:solidFill>
                <a:effectLst/>
                <a:latin typeface="Merriweather" panose="00000500000000000000" pitchFamily="2" charset="0"/>
              </a:rPr>
              <a:t>I remember what it's like to live in the darkness, and believe me, I wouldn't wish that on anyone. That isn't the life. Paul rightly says, "For those who have no hope." Yeah, that was me. In moments of clarity and moments of self-introspection I would often think, what is life all about? Where am I going? And had no </a:t>
            </a:r>
            <a:r>
              <a:rPr lang="en-US" b="0" i="0" dirty="0" err="1">
                <a:solidFill>
                  <a:srgbClr val="1C1C1C"/>
                </a:solidFill>
                <a:effectLst/>
                <a:latin typeface="Merriweather" panose="00000500000000000000" pitchFamily="2" charset="0"/>
              </a:rPr>
              <a:t>answer.I</a:t>
            </a:r>
            <a:r>
              <a:rPr lang="en-US" b="0" i="0" dirty="0">
                <a:solidFill>
                  <a:srgbClr val="1C1C1C"/>
                </a:solidFill>
                <a:effectLst/>
                <a:latin typeface="Merriweather" panose="00000500000000000000" pitchFamily="2" charset="0"/>
              </a:rPr>
              <a:t> had no answer to that question. Until someone finally pointed me towards the Bible. And the day that I was baptized was a happy day.</a:t>
            </a:r>
          </a:p>
          <a:p>
            <a:pPr algn="l"/>
            <a:r>
              <a:rPr lang="en-US" b="0" i="0" dirty="0">
                <a:solidFill>
                  <a:srgbClr val="1C1C1C"/>
                </a:solidFill>
                <a:effectLst/>
                <a:latin typeface="Merriweather" panose="00000500000000000000" pitchFamily="2" charset="0"/>
              </a:rPr>
              <a:t>So if the trust in God component is shaken, it then becomes easier to believe and trust in someone or something else that is less challenging, to believe something that's easier to manage and express, to believe something that's more fun and satisfying to the flesh, like believing in yourself or trusting in </a:t>
            </a:r>
            <a:r>
              <a:rPr lang="en-US" b="0" i="0" dirty="0" err="1">
                <a:solidFill>
                  <a:srgbClr val="1C1C1C"/>
                </a:solidFill>
                <a:effectLst/>
                <a:latin typeface="Merriweather" panose="00000500000000000000" pitchFamily="2" charset="0"/>
              </a:rPr>
              <a:t>money.And</a:t>
            </a:r>
            <a:r>
              <a:rPr lang="en-US" b="0" i="0" dirty="0">
                <a:solidFill>
                  <a:srgbClr val="1C1C1C"/>
                </a:solidFill>
                <a:effectLst/>
                <a:latin typeface="Merriweather" panose="00000500000000000000" pitchFamily="2" charset="0"/>
              </a:rPr>
              <a:t> this of course leads to idolatry which causes the loss of saving faith and consequently the loss of salvation because, as I've explained, we're saved by the type of faith that understands the truth and that accepts the truth, that acts on the truth and that trusts in the truth.</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35</a:t>
            </a:fld>
            <a:endParaRPr lang="en-US"/>
          </a:p>
        </p:txBody>
      </p:sp>
    </p:spTree>
    <p:extLst>
      <p:ext uri="{BB962C8B-B14F-4D97-AF65-F5344CB8AC3E}">
        <p14:creationId xmlns:p14="http://schemas.microsoft.com/office/powerpoint/2010/main" val="3930092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And that truth begins and ends with Jesus Christ.</a:t>
            </a:r>
          </a:p>
          <a:p>
            <a:pPr algn="l">
              <a:buNone/>
            </a:pPr>
            <a:r>
              <a:rPr lang="en-US" dirty="0"/>
              <a:t>Jesus said to him, "I am the way, and the truth, and the life; no one comes to the Father but through Me.</a:t>
            </a:r>
            <a:br>
              <a:rPr lang="en-US" dirty="0"/>
            </a:br>
            <a:r>
              <a:rPr lang="en-US" dirty="0"/>
              <a:t>-John 14:6</a:t>
            </a:r>
            <a:r>
              <a:rPr lang="en-US" b="0" i="0" dirty="0">
                <a:solidFill>
                  <a:srgbClr val="1C1C1C"/>
                </a:solidFill>
                <a:effectLst/>
                <a:latin typeface="Merriweather" panose="00000500000000000000" pitchFamily="2" charset="0"/>
              </a:rPr>
              <a:t>Through the process of building a saving faith within us, God manages to recreate the whole person in his likeness as he made him in the </a:t>
            </a:r>
            <a:r>
              <a:rPr lang="en-US" b="0" i="0" dirty="0" err="1">
                <a:solidFill>
                  <a:srgbClr val="1C1C1C"/>
                </a:solidFill>
                <a:effectLst/>
                <a:latin typeface="Merriweather" panose="00000500000000000000" pitchFamily="2" charset="0"/>
              </a:rPr>
              <a:t>beginning.For</a:t>
            </a:r>
            <a:r>
              <a:rPr lang="en-US" b="0" i="0" dirty="0">
                <a:solidFill>
                  <a:srgbClr val="1C1C1C"/>
                </a:solidFill>
                <a:effectLst/>
                <a:latin typeface="Merriweather" panose="00000500000000000000" pitchFamily="2" charset="0"/>
              </a:rPr>
              <a:t> example, the mind of man is enlightened, that Jesus is God becomes the foundational truth that all knowledge can now be built upon with assurance. Everything you learn about and through Jesus is solid.</a:t>
            </a:r>
          </a:p>
          <a:p>
            <a:pPr algn="l"/>
            <a:r>
              <a:rPr lang="en-US" b="0" i="0" dirty="0">
                <a:solidFill>
                  <a:srgbClr val="1C1C1C"/>
                </a:solidFill>
                <a:effectLst/>
                <a:latin typeface="Merriweather" panose="00000500000000000000" pitchFamily="2" charset="0"/>
              </a:rPr>
              <a:t>No one can take that away from you. Unlike in the world, the philosophies and ideas that you learn and grasp and try to apply may work for a while, and then you find out that oh another idea comes along to knock that one out of the box.</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36</a:t>
            </a:fld>
            <a:endParaRPr lang="en-US"/>
          </a:p>
        </p:txBody>
      </p:sp>
    </p:spTree>
    <p:extLst>
      <p:ext uri="{BB962C8B-B14F-4D97-AF65-F5344CB8AC3E}">
        <p14:creationId xmlns:p14="http://schemas.microsoft.com/office/powerpoint/2010/main" val="279638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Do you remember Dr. Spock? I don't mean on character on "Star Trek" I mean Dr. Spock the child doctor that gave advice on how raise children. A whole generation raised their children based on </a:t>
            </a:r>
            <a:r>
              <a:rPr lang="en-US" b="0" i="0" dirty="0" err="1">
                <a:solidFill>
                  <a:srgbClr val="1C1C1C"/>
                </a:solidFill>
                <a:effectLst/>
                <a:latin typeface="Merriweather" panose="00000500000000000000" pitchFamily="2" charset="0"/>
              </a:rPr>
              <a:t>Dr.Spock's</a:t>
            </a:r>
            <a:r>
              <a:rPr lang="en-US" b="0" i="0" dirty="0">
                <a:solidFill>
                  <a:srgbClr val="1C1C1C"/>
                </a:solidFill>
                <a:effectLst/>
                <a:latin typeface="Merriweather" panose="00000500000000000000" pitchFamily="2" charset="0"/>
              </a:rPr>
              <a:t> advice and what a mess that was. Even Dr. Spock himself later on rejected his previous teaching, saying publicly, "I was wrong. What I taught was incorrect."</a:t>
            </a:r>
          </a:p>
          <a:p>
            <a:pPr algn="l">
              <a:buNone/>
            </a:pPr>
            <a:r>
              <a:rPr lang="en-US" b="0" i="0" dirty="0">
                <a:solidFill>
                  <a:srgbClr val="1C1C1C"/>
                </a:solidFill>
                <a:effectLst/>
                <a:latin typeface="Merriweather" panose="00000500000000000000" pitchFamily="2" charset="0"/>
              </a:rPr>
              <a:t>That's my point. When we learn something from the Word, when we learn something about Christ, that which we have learned can be built upon but it can never be discarded, it can never be proven </a:t>
            </a:r>
            <a:r>
              <a:rPr lang="en-US" b="0" i="0" dirty="0" err="1">
                <a:solidFill>
                  <a:srgbClr val="1C1C1C"/>
                </a:solidFill>
                <a:effectLst/>
                <a:latin typeface="Merriweather" panose="00000500000000000000" pitchFamily="2" charset="0"/>
              </a:rPr>
              <a:t>untrue.And</a:t>
            </a:r>
            <a:r>
              <a:rPr lang="en-US" b="0" i="0" dirty="0">
                <a:solidFill>
                  <a:srgbClr val="1C1C1C"/>
                </a:solidFill>
                <a:effectLst/>
                <a:latin typeface="Merriweather" panose="00000500000000000000" pitchFamily="2" charset="0"/>
              </a:rPr>
              <a:t> so the mind of man is enlightened through saving faith.</a:t>
            </a:r>
          </a:p>
          <a:p>
            <a:pPr algn="l">
              <a:buNone/>
            </a:pPr>
            <a:r>
              <a:rPr lang="en-US" b="0" i="0" dirty="0">
                <a:solidFill>
                  <a:srgbClr val="1C1C1C"/>
                </a:solidFill>
                <a:effectLst/>
                <a:latin typeface="Merriweather" panose="00000500000000000000" pitchFamily="2" charset="0"/>
              </a:rPr>
              <a:t>The will of man is divinely engaged once again. The exercise of believing in Jesus enables the believer to have a relationship with the true and living God, which is the essence of spiritual </a:t>
            </a:r>
            <a:r>
              <a:rPr lang="en-US" b="0" i="0" dirty="0" err="1">
                <a:solidFill>
                  <a:srgbClr val="1C1C1C"/>
                </a:solidFill>
                <a:effectLst/>
                <a:latin typeface="Merriweather" panose="00000500000000000000" pitchFamily="2" charset="0"/>
              </a:rPr>
              <a:t>life.Why</a:t>
            </a:r>
            <a:r>
              <a:rPr lang="en-US" b="0" i="0" dirty="0">
                <a:solidFill>
                  <a:srgbClr val="1C1C1C"/>
                </a:solidFill>
                <a:effectLst/>
                <a:latin typeface="Merriweather" panose="00000500000000000000" pitchFamily="2" charset="0"/>
              </a:rPr>
              <a:t> do you think the Bible is always trying to help us develop a closer relationship with God? Why do you think God encourages this? Because a relationship with God is what we're going towards. We're heading towards an eternal relationship with God that will exist without any reference to </a:t>
            </a:r>
            <a:r>
              <a:rPr lang="en-US" b="0" i="0" dirty="0" err="1">
                <a:solidFill>
                  <a:srgbClr val="1C1C1C"/>
                </a:solidFill>
                <a:effectLst/>
                <a:latin typeface="Merriweather" panose="00000500000000000000" pitchFamily="2" charset="0"/>
              </a:rPr>
              <a:t>sin.Without</a:t>
            </a:r>
            <a:r>
              <a:rPr lang="en-US" b="0" i="0" dirty="0">
                <a:solidFill>
                  <a:srgbClr val="1C1C1C"/>
                </a:solidFill>
                <a:effectLst/>
                <a:latin typeface="Merriweather" panose="00000500000000000000" pitchFamily="2" charset="0"/>
              </a:rPr>
              <a:t> any reference to weakness or death or darkness or ignorance. A perfect relationship with God. And then the body is guided, the body of man is guided. Believers know once again how to live as points of light in a dark and an evil world.</a:t>
            </a:r>
          </a:p>
          <a:p>
            <a:pPr algn="l">
              <a:buNone/>
            </a:pPr>
            <a:r>
              <a:rPr lang="en-US" b="0" i="0" dirty="0">
                <a:solidFill>
                  <a:srgbClr val="1C1C1C"/>
                </a:solidFill>
                <a:effectLst/>
                <a:latin typeface="Merriweather" panose="00000500000000000000" pitchFamily="2" charset="0"/>
              </a:rPr>
              <a:t>And finally, saving faith, saving faith enables the spirit to be empowered. Through saving faith, man's spirit is engaged to experience the joys of the life to come by continually trusting God in this present </a:t>
            </a:r>
            <a:r>
              <a:rPr lang="en-US" b="0" i="0" dirty="0" err="1">
                <a:solidFill>
                  <a:srgbClr val="1C1C1C"/>
                </a:solidFill>
                <a:effectLst/>
                <a:latin typeface="Merriweather" panose="00000500000000000000" pitchFamily="2" charset="0"/>
              </a:rPr>
              <a:t>life.Is</a:t>
            </a:r>
            <a:r>
              <a:rPr lang="en-US" b="0" i="0" dirty="0">
                <a:solidFill>
                  <a:srgbClr val="1C1C1C"/>
                </a:solidFill>
                <a:effectLst/>
                <a:latin typeface="Merriweather" panose="00000500000000000000" pitchFamily="2" charset="0"/>
              </a:rPr>
              <a:t> this your faith? You know, when we take communion, we're encouraged to examine ourselves or examine our faith. Next time you have to do that, examine your faith based on the criteria that I've given you this evening.</a:t>
            </a:r>
          </a:p>
          <a:p>
            <a:pPr algn="l">
              <a:buNone/>
            </a:pPr>
            <a:r>
              <a:rPr lang="en-US" b="0" i="0" dirty="0">
                <a:solidFill>
                  <a:srgbClr val="1C1C1C"/>
                </a:solidFill>
                <a:effectLst/>
                <a:latin typeface="Merriweather" panose="00000500000000000000" pitchFamily="2" charset="0"/>
              </a:rPr>
              <a:t>Is this your faith? Is it one you'd like to have? Is it one you'd want more teaching about? And so the invitation's based on this idea here. I encourage you to respond. If you understand your condition as a guilty sinner and believe that Jesus is the Son of God and died for your sins, but you have yet to express your faith in repentance and baptism as God has commanded in his Word, if this is you, then by all means don't delay in making your public confession of faith today.</a:t>
            </a:r>
          </a:p>
          <a:p>
            <a:pPr algn="l"/>
            <a:r>
              <a:rPr lang="en-US" b="0" i="0" dirty="0">
                <a:solidFill>
                  <a:srgbClr val="1C1C1C"/>
                </a:solidFill>
                <a:effectLst/>
                <a:latin typeface="Merriweather" panose="00000500000000000000" pitchFamily="2" charset="0"/>
              </a:rPr>
              <a:t>Or I encourage you to respond if you need more teaching in order to make up your mind about the gospel. And finally, I encourage your response if you need the prayers of the church in order to draw closer to God in the way you act, the way you think, the things that you believe.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37</a:t>
            </a:fld>
            <a:endParaRPr lang="en-US"/>
          </a:p>
        </p:txBody>
      </p:sp>
    </p:spTree>
    <p:extLst>
      <p:ext uri="{BB962C8B-B14F-4D97-AF65-F5344CB8AC3E}">
        <p14:creationId xmlns:p14="http://schemas.microsoft.com/office/powerpoint/2010/main" val="3710652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Do you remember Dr. Spock? I don't mean on character on "Star Trek" I mean Dr. Spock the child doctor that gave advice on how raise children. A whole generation raised their children based on </a:t>
            </a:r>
            <a:r>
              <a:rPr lang="en-US" b="0" i="0" dirty="0" err="1">
                <a:solidFill>
                  <a:srgbClr val="1C1C1C"/>
                </a:solidFill>
                <a:effectLst/>
                <a:latin typeface="Merriweather" panose="00000500000000000000" pitchFamily="2" charset="0"/>
              </a:rPr>
              <a:t>Dr.Spock's</a:t>
            </a:r>
            <a:r>
              <a:rPr lang="en-US" b="0" i="0" dirty="0">
                <a:solidFill>
                  <a:srgbClr val="1C1C1C"/>
                </a:solidFill>
                <a:effectLst/>
                <a:latin typeface="Merriweather" panose="00000500000000000000" pitchFamily="2" charset="0"/>
              </a:rPr>
              <a:t> advice and what a mess that was. Even Dr. Spock himself later on rejected his previous teaching, saying publicly, "I was wrong. What I taught was incorrect."</a:t>
            </a:r>
          </a:p>
          <a:p>
            <a:pPr algn="l">
              <a:buNone/>
            </a:pPr>
            <a:r>
              <a:rPr lang="en-US" b="0" i="0" dirty="0">
                <a:solidFill>
                  <a:srgbClr val="1C1C1C"/>
                </a:solidFill>
                <a:effectLst/>
                <a:latin typeface="Merriweather" panose="00000500000000000000" pitchFamily="2" charset="0"/>
              </a:rPr>
              <a:t>That's my point. When we learn something from the Word, when we learn something about Christ, that which we have learned can be built upon but it can never be discarded, it can never be proven </a:t>
            </a:r>
            <a:r>
              <a:rPr lang="en-US" b="0" i="0" dirty="0" err="1">
                <a:solidFill>
                  <a:srgbClr val="1C1C1C"/>
                </a:solidFill>
                <a:effectLst/>
                <a:latin typeface="Merriweather" panose="00000500000000000000" pitchFamily="2" charset="0"/>
              </a:rPr>
              <a:t>untrue.And</a:t>
            </a:r>
            <a:r>
              <a:rPr lang="en-US" b="0" i="0" dirty="0">
                <a:solidFill>
                  <a:srgbClr val="1C1C1C"/>
                </a:solidFill>
                <a:effectLst/>
                <a:latin typeface="Merriweather" panose="00000500000000000000" pitchFamily="2" charset="0"/>
              </a:rPr>
              <a:t> so the mind of man is enlightened through saving faith.</a:t>
            </a:r>
          </a:p>
          <a:p>
            <a:pPr algn="l">
              <a:buNone/>
            </a:pPr>
            <a:r>
              <a:rPr lang="en-US" b="0" i="0" dirty="0">
                <a:solidFill>
                  <a:srgbClr val="1C1C1C"/>
                </a:solidFill>
                <a:effectLst/>
                <a:latin typeface="Merriweather" panose="00000500000000000000" pitchFamily="2" charset="0"/>
              </a:rPr>
              <a:t>The will of man is divinely engaged once again. The exercise of believing in Jesus enables the believer to have a relationship with the true and living God, which is the essence of spiritual </a:t>
            </a:r>
            <a:r>
              <a:rPr lang="en-US" b="0" i="0" dirty="0" err="1">
                <a:solidFill>
                  <a:srgbClr val="1C1C1C"/>
                </a:solidFill>
                <a:effectLst/>
                <a:latin typeface="Merriweather" panose="00000500000000000000" pitchFamily="2" charset="0"/>
              </a:rPr>
              <a:t>life.Why</a:t>
            </a:r>
            <a:r>
              <a:rPr lang="en-US" b="0" i="0" dirty="0">
                <a:solidFill>
                  <a:srgbClr val="1C1C1C"/>
                </a:solidFill>
                <a:effectLst/>
                <a:latin typeface="Merriweather" panose="00000500000000000000" pitchFamily="2" charset="0"/>
              </a:rPr>
              <a:t> do you think the Bible is always trying to help us develop a closer relationship with God? Why do you think God encourages this? Because a relationship with God is what we're going towards. We're heading towards an eternal relationship with God that will exist without any reference to </a:t>
            </a:r>
            <a:r>
              <a:rPr lang="en-US" b="0" i="0" dirty="0" err="1">
                <a:solidFill>
                  <a:srgbClr val="1C1C1C"/>
                </a:solidFill>
                <a:effectLst/>
                <a:latin typeface="Merriweather" panose="00000500000000000000" pitchFamily="2" charset="0"/>
              </a:rPr>
              <a:t>sin.Without</a:t>
            </a:r>
            <a:r>
              <a:rPr lang="en-US" b="0" i="0" dirty="0">
                <a:solidFill>
                  <a:srgbClr val="1C1C1C"/>
                </a:solidFill>
                <a:effectLst/>
                <a:latin typeface="Merriweather" panose="00000500000000000000" pitchFamily="2" charset="0"/>
              </a:rPr>
              <a:t> any reference to weakness or death or darkness or ignorance. A perfect relationship with God. And then the body is guided, the body of man is guided. Believers know once again how to live as points of light in a dark and an evil world.</a:t>
            </a:r>
          </a:p>
          <a:p>
            <a:pPr algn="l">
              <a:buNone/>
            </a:pPr>
            <a:r>
              <a:rPr lang="en-US" b="0" i="0" dirty="0">
                <a:solidFill>
                  <a:srgbClr val="1C1C1C"/>
                </a:solidFill>
                <a:effectLst/>
                <a:latin typeface="Merriweather" panose="00000500000000000000" pitchFamily="2" charset="0"/>
              </a:rPr>
              <a:t>And finally, saving faith, saving faith enables the spirit to be empowered. Through saving faith, man's spirit is engaged to experience the joys of the life to come by continually trusting God in this present </a:t>
            </a:r>
            <a:r>
              <a:rPr lang="en-US" b="0" i="0" dirty="0" err="1">
                <a:solidFill>
                  <a:srgbClr val="1C1C1C"/>
                </a:solidFill>
                <a:effectLst/>
                <a:latin typeface="Merriweather" panose="00000500000000000000" pitchFamily="2" charset="0"/>
              </a:rPr>
              <a:t>life.Is</a:t>
            </a:r>
            <a:r>
              <a:rPr lang="en-US" b="0" i="0" dirty="0">
                <a:solidFill>
                  <a:srgbClr val="1C1C1C"/>
                </a:solidFill>
                <a:effectLst/>
                <a:latin typeface="Merriweather" panose="00000500000000000000" pitchFamily="2" charset="0"/>
              </a:rPr>
              <a:t> this your faith? You know, when we take communion, we're encouraged to examine ourselves or examine our faith. Next time you have to do that, examine your faith based on the criteria that I've given you this evening.</a:t>
            </a:r>
          </a:p>
          <a:p>
            <a:pPr algn="l">
              <a:buNone/>
            </a:pPr>
            <a:r>
              <a:rPr lang="en-US" b="0" i="0" dirty="0">
                <a:solidFill>
                  <a:srgbClr val="1C1C1C"/>
                </a:solidFill>
                <a:effectLst/>
                <a:latin typeface="Merriweather" panose="00000500000000000000" pitchFamily="2" charset="0"/>
              </a:rPr>
              <a:t>Is this your faith? Is it one you'd like to have? Is it one you'd want more teaching about? And so the invitation's based on this idea here. I encourage you to respond. If you understand your condition as a guilty sinner and believe that Jesus is the Son of God and died for your sins, but you have yet to express your faith in repentance and baptism as God has commanded in his Word, if this is you, then by all means don't delay in making your public confession of faith today.</a:t>
            </a:r>
          </a:p>
          <a:p>
            <a:pPr algn="l"/>
            <a:r>
              <a:rPr lang="en-US" b="0" i="0" dirty="0">
                <a:solidFill>
                  <a:srgbClr val="1C1C1C"/>
                </a:solidFill>
                <a:effectLst/>
                <a:latin typeface="Merriweather" panose="00000500000000000000" pitchFamily="2" charset="0"/>
              </a:rPr>
              <a:t>Or I encourage you to respond if you need more teaching in order to make up your mind about the gospel. And finally, I encourage your response if you need the prayers of the church in order to draw closer to God in the way you act, the way you think, the things that you believe.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38</a:t>
            </a:fld>
            <a:endParaRPr lang="en-US"/>
          </a:p>
        </p:txBody>
      </p:sp>
    </p:spTree>
    <p:extLst>
      <p:ext uri="{BB962C8B-B14F-4D97-AF65-F5344CB8AC3E}">
        <p14:creationId xmlns:p14="http://schemas.microsoft.com/office/powerpoint/2010/main" val="340207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We are saved by faith, that phrase doesn't appear in the New Testament, but rather versions of this idea using different words. For example,</a:t>
            </a:r>
          </a:p>
          <a:p>
            <a:pPr algn="l">
              <a:buNone/>
            </a:pPr>
            <a:r>
              <a:rPr lang="en-US" dirty="0"/>
              <a:t>And He said to the woman, "Your faith has saved you; go in peace."</a:t>
            </a:r>
            <a:br>
              <a:rPr lang="en-US" dirty="0"/>
            </a:br>
            <a:endParaRPr lang="en-US" dirty="0"/>
          </a:p>
          <a:p>
            <a:pPr marL="171450" indent="-171450" algn="l">
              <a:buFontTx/>
              <a:buChar char="-"/>
            </a:pPr>
            <a:r>
              <a:rPr lang="en-US" dirty="0"/>
              <a:t>Luke 7:50For by grace you have been saved through faith; and that not of yourselves, it is the gift of God;</a:t>
            </a:r>
            <a:br>
              <a:rPr lang="en-US" dirty="0"/>
            </a:br>
            <a:endParaRPr lang="en-US" dirty="0"/>
          </a:p>
          <a:p>
            <a:pPr marL="171450" indent="-171450" algn="l">
              <a:buFontTx/>
              <a:buChar char="-"/>
            </a:pPr>
            <a:r>
              <a:rPr lang="en-US" dirty="0"/>
              <a:t>- Ephesians 2:8</a:t>
            </a:r>
            <a:r>
              <a:rPr lang="en-US" b="0" i="0" dirty="0">
                <a:solidFill>
                  <a:srgbClr val="1C1C1C"/>
                </a:solidFill>
                <a:effectLst/>
                <a:latin typeface="Merriweather" panose="00000500000000000000" pitchFamily="2" charset="0"/>
              </a:rPr>
              <a:t>This lesson of course doesn't question the validity of this expression, even though it's not spoken in exactly this way in the scriptures. No, the purpose of my sermon is to more closely examine the connection between faith and salvation that this common phrase.</a:t>
            </a:r>
          </a:p>
          <a:p>
            <a:pPr marL="171450" indent="-171450" algn="l">
              <a:buFontTx/>
              <a:buChar char="-"/>
            </a:pP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On the surface, this expression is accurate biblically.</a:t>
            </a:r>
          </a:p>
          <a:p>
            <a:pPr algn="l">
              <a:buNone/>
            </a:pP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 There is a relationship between faith and salvation. </a:t>
            </a:r>
          </a:p>
          <a:p>
            <a:pPr algn="l">
              <a:buNone/>
            </a:pP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That one, faith, leads to the other, salvation. </a:t>
            </a:r>
          </a:p>
          <a:p>
            <a:pPr algn="l">
              <a:buNone/>
            </a:pP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What I would like for us to understand are the four components that this type of faith needs to have in order to be a saving faith. Exactly what kind of faith leads to salvation.</a:t>
            </a:r>
          </a:p>
          <a:p>
            <a:pPr algn="l"/>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First of all, let me affirm that we are definitely saved on the basis of faith, and not any kind of works or personal righteousness. </a:t>
            </a:r>
          </a:p>
          <a:p>
            <a:pPr algn="l"/>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This is the bedrock of the Christian religion. </a:t>
            </a:r>
          </a:p>
          <a:p>
            <a:pPr algn="l"/>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However, this faith that saves, this faith that saves us is not just any kind of general, all-purpose type of faith. You know, not simply to say, "I've got faith in the Man upstairs." I hear people say that all the time. "I'm relying on the Big Man upstairs." Or the one I really like is, "don't worry, everything will work out, just believe." That kind of general all-purpose faith that fits every situation. Faith that removes our guilt for sin, faith that guarantees eternal life and enables us to exist in a joyful union with God without fear or shame has four specific components that identifies it as saving faith.</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a:t>
            </a:fld>
            <a:endParaRPr lang="en-US"/>
          </a:p>
        </p:txBody>
      </p:sp>
    </p:spTree>
    <p:extLst>
      <p:ext uri="{BB962C8B-B14F-4D97-AF65-F5344CB8AC3E}">
        <p14:creationId xmlns:p14="http://schemas.microsoft.com/office/powerpoint/2010/main" val="288463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Do you remember Dr. Spock? I don't mean on character on "Star Trek" I mean Dr. Spock the child doctor that gave advice on how raise children. A whole generation raised their children based on </a:t>
            </a:r>
            <a:r>
              <a:rPr lang="en-US" b="0" i="0" dirty="0" err="1">
                <a:solidFill>
                  <a:srgbClr val="1C1C1C"/>
                </a:solidFill>
                <a:effectLst/>
                <a:latin typeface="Merriweather" panose="00000500000000000000" pitchFamily="2" charset="0"/>
              </a:rPr>
              <a:t>Dr.Spock's</a:t>
            </a:r>
            <a:r>
              <a:rPr lang="en-US" b="0" i="0" dirty="0">
                <a:solidFill>
                  <a:srgbClr val="1C1C1C"/>
                </a:solidFill>
                <a:effectLst/>
                <a:latin typeface="Merriweather" panose="00000500000000000000" pitchFamily="2" charset="0"/>
              </a:rPr>
              <a:t> advice and what a mess that was. Even Dr. Spock himself later on rejected his previous teaching, saying publicly, "I was wrong. What I taught was incorrect."</a:t>
            </a:r>
          </a:p>
          <a:p>
            <a:pPr algn="l">
              <a:buNone/>
            </a:pPr>
            <a:r>
              <a:rPr lang="en-US" b="0" i="0" dirty="0">
                <a:solidFill>
                  <a:srgbClr val="1C1C1C"/>
                </a:solidFill>
                <a:effectLst/>
                <a:latin typeface="Merriweather" panose="00000500000000000000" pitchFamily="2" charset="0"/>
              </a:rPr>
              <a:t>That's my point. When we learn something from the Word, when we learn something about Christ, that which we have learned can be built upon but it can never be discarded, it can never be proven </a:t>
            </a:r>
            <a:r>
              <a:rPr lang="en-US" b="0" i="0" dirty="0" err="1">
                <a:solidFill>
                  <a:srgbClr val="1C1C1C"/>
                </a:solidFill>
                <a:effectLst/>
                <a:latin typeface="Merriweather" panose="00000500000000000000" pitchFamily="2" charset="0"/>
              </a:rPr>
              <a:t>untrue.And</a:t>
            </a:r>
            <a:r>
              <a:rPr lang="en-US" b="0" i="0" dirty="0">
                <a:solidFill>
                  <a:srgbClr val="1C1C1C"/>
                </a:solidFill>
                <a:effectLst/>
                <a:latin typeface="Merriweather" panose="00000500000000000000" pitchFamily="2" charset="0"/>
              </a:rPr>
              <a:t> so the mind of man is enlightened through saving faith.</a:t>
            </a:r>
          </a:p>
          <a:p>
            <a:pPr algn="l">
              <a:buNone/>
            </a:pPr>
            <a:r>
              <a:rPr lang="en-US" b="0" i="0" dirty="0">
                <a:solidFill>
                  <a:srgbClr val="1C1C1C"/>
                </a:solidFill>
                <a:effectLst/>
                <a:latin typeface="Merriweather" panose="00000500000000000000" pitchFamily="2" charset="0"/>
              </a:rPr>
              <a:t>The will of man is divinely engaged once again. The exercise of believing in Jesus enables the believer to have a relationship with the true and living God, which is the essence of spiritual </a:t>
            </a:r>
            <a:r>
              <a:rPr lang="en-US" b="0" i="0" dirty="0" err="1">
                <a:solidFill>
                  <a:srgbClr val="1C1C1C"/>
                </a:solidFill>
                <a:effectLst/>
                <a:latin typeface="Merriweather" panose="00000500000000000000" pitchFamily="2" charset="0"/>
              </a:rPr>
              <a:t>life.Why</a:t>
            </a:r>
            <a:r>
              <a:rPr lang="en-US" b="0" i="0" dirty="0">
                <a:solidFill>
                  <a:srgbClr val="1C1C1C"/>
                </a:solidFill>
                <a:effectLst/>
                <a:latin typeface="Merriweather" panose="00000500000000000000" pitchFamily="2" charset="0"/>
              </a:rPr>
              <a:t> do you think the Bible is always trying to help us develop a closer relationship with God? Why do you think God encourages this? Because a relationship with God is what we're going towards. We're heading towards an eternal relationship with God that will exist without any reference to </a:t>
            </a:r>
            <a:r>
              <a:rPr lang="en-US" b="0" i="0" dirty="0" err="1">
                <a:solidFill>
                  <a:srgbClr val="1C1C1C"/>
                </a:solidFill>
                <a:effectLst/>
                <a:latin typeface="Merriweather" panose="00000500000000000000" pitchFamily="2" charset="0"/>
              </a:rPr>
              <a:t>sin.Without</a:t>
            </a:r>
            <a:r>
              <a:rPr lang="en-US" b="0" i="0" dirty="0">
                <a:solidFill>
                  <a:srgbClr val="1C1C1C"/>
                </a:solidFill>
                <a:effectLst/>
                <a:latin typeface="Merriweather" panose="00000500000000000000" pitchFamily="2" charset="0"/>
              </a:rPr>
              <a:t> any reference to weakness or death or darkness or ignorance. A perfect relationship with God. And then the body is guided, the body of man is guided. Believers know once again how to live as points of light in a dark and an evil world.</a:t>
            </a:r>
          </a:p>
          <a:p>
            <a:pPr algn="l">
              <a:buNone/>
            </a:pPr>
            <a:r>
              <a:rPr lang="en-US" b="0" i="0" dirty="0">
                <a:solidFill>
                  <a:srgbClr val="1C1C1C"/>
                </a:solidFill>
                <a:effectLst/>
                <a:latin typeface="Merriweather" panose="00000500000000000000" pitchFamily="2" charset="0"/>
              </a:rPr>
              <a:t>And finally, saving faith, saving faith enables the spirit to be empowered. Through saving faith, man's spirit is engaged to experience the joys of the life to come by continually trusting God in this present </a:t>
            </a:r>
            <a:r>
              <a:rPr lang="en-US" b="0" i="0" dirty="0" err="1">
                <a:solidFill>
                  <a:srgbClr val="1C1C1C"/>
                </a:solidFill>
                <a:effectLst/>
                <a:latin typeface="Merriweather" panose="00000500000000000000" pitchFamily="2" charset="0"/>
              </a:rPr>
              <a:t>life.Is</a:t>
            </a:r>
            <a:r>
              <a:rPr lang="en-US" b="0" i="0" dirty="0">
                <a:solidFill>
                  <a:srgbClr val="1C1C1C"/>
                </a:solidFill>
                <a:effectLst/>
                <a:latin typeface="Merriweather" panose="00000500000000000000" pitchFamily="2" charset="0"/>
              </a:rPr>
              <a:t> this your faith? You know, when we take communion, we're encouraged to examine ourselves or examine our faith. Next time you have to do that, examine your faith based on the criteria that I've given you this evening.</a:t>
            </a:r>
          </a:p>
          <a:p>
            <a:pPr algn="l">
              <a:buNone/>
            </a:pPr>
            <a:r>
              <a:rPr lang="en-US" b="0" i="0" dirty="0">
                <a:solidFill>
                  <a:srgbClr val="1C1C1C"/>
                </a:solidFill>
                <a:effectLst/>
                <a:latin typeface="Merriweather" panose="00000500000000000000" pitchFamily="2" charset="0"/>
              </a:rPr>
              <a:t>Is this your faith? Is it one you'd like to have? Is it one you'd want more teaching about? And so the invitation's based on this idea here. I encourage you to respond. If you understand your condition as a guilty sinner and believe that Jesus is the Son of God and died for your sins, but you have yet to express your faith in repentance and baptism as God has commanded in his Word, if this is you, then by all means don't delay in making your public confession of faith today.</a:t>
            </a:r>
          </a:p>
          <a:p>
            <a:pPr algn="l"/>
            <a:r>
              <a:rPr lang="en-US" b="0" i="0" dirty="0">
                <a:solidFill>
                  <a:srgbClr val="1C1C1C"/>
                </a:solidFill>
                <a:effectLst/>
                <a:latin typeface="Merriweather" panose="00000500000000000000" pitchFamily="2" charset="0"/>
              </a:rPr>
              <a:t>Or I encourage you to respond if you need more teaching in order to make up your mind about the gospel. And finally, I encourage your response if you need the prayers of the church in order to draw closer to God in the way you act, the way you think, the things that you believe.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39</a:t>
            </a:fld>
            <a:endParaRPr lang="en-US"/>
          </a:p>
        </p:txBody>
      </p:sp>
    </p:spTree>
    <p:extLst>
      <p:ext uri="{BB962C8B-B14F-4D97-AF65-F5344CB8AC3E}">
        <p14:creationId xmlns:p14="http://schemas.microsoft.com/office/powerpoint/2010/main" val="863665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Do you remember Dr. Spock? I don't mean on character on "Star Trek" I mean Dr. Spock the child doctor that gave advice on how raise children. A whole generation raised their children based on </a:t>
            </a:r>
            <a:r>
              <a:rPr lang="en-US" b="0" i="0" dirty="0" err="1">
                <a:solidFill>
                  <a:srgbClr val="1C1C1C"/>
                </a:solidFill>
                <a:effectLst/>
                <a:latin typeface="Merriweather" panose="00000500000000000000" pitchFamily="2" charset="0"/>
              </a:rPr>
              <a:t>Dr.Spock's</a:t>
            </a:r>
            <a:r>
              <a:rPr lang="en-US" b="0" i="0" dirty="0">
                <a:solidFill>
                  <a:srgbClr val="1C1C1C"/>
                </a:solidFill>
                <a:effectLst/>
                <a:latin typeface="Merriweather" panose="00000500000000000000" pitchFamily="2" charset="0"/>
              </a:rPr>
              <a:t> advice and what a mess that was. Even Dr. Spock himself later on rejected his previous teaching, saying publicly, "I was wrong. What I taught was incorrect."</a:t>
            </a:r>
          </a:p>
          <a:p>
            <a:pPr algn="l">
              <a:buNone/>
            </a:pPr>
            <a:r>
              <a:rPr lang="en-US" b="0" i="0" dirty="0">
                <a:solidFill>
                  <a:srgbClr val="1C1C1C"/>
                </a:solidFill>
                <a:effectLst/>
                <a:latin typeface="Merriweather" panose="00000500000000000000" pitchFamily="2" charset="0"/>
              </a:rPr>
              <a:t>That's my point. When we learn something from the Word, when we learn something about Christ, that which we have learned can be built upon but it can never be discarded, it can never be proven </a:t>
            </a:r>
            <a:r>
              <a:rPr lang="en-US" b="0" i="0" dirty="0" err="1">
                <a:solidFill>
                  <a:srgbClr val="1C1C1C"/>
                </a:solidFill>
                <a:effectLst/>
                <a:latin typeface="Merriweather" panose="00000500000000000000" pitchFamily="2" charset="0"/>
              </a:rPr>
              <a:t>untrue.And</a:t>
            </a:r>
            <a:r>
              <a:rPr lang="en-US" b="0" i="0" dirty="0">
                <a:solidFill>
                  <a:srgbClr val="1C1C1C"/>
                </a:solidFill>
                <a:effectLst/>
                <a:latin typeface="Merriweather" panose="00000500000000000000" pitchFamily="2" charset="0"/>
              </a:rPr>
              <a:t> so the mind of man is enlightened through saving faith.</a:t>
            </a:r>
          </a:p>
          <a:p>
            <a:pPr algn="l">
              <a:buNone/>
            </a:pPr>
            <a:r>
              <a:rPr lang="en-US" b="0" i="0" dirty="0">
                <a:solidFill>
                  <a:srgbClr val="1C1C1C"/>
                </a:solidFill>
                <a:effectLst/>
                <a:latin typeface="Merriweather" panose="00000500000000000000" pitchFamily="2" charset="0"/>
              </a:rPr>
              <a:t>The will of man is divinely engaged once again. The exercise of believing in Jesus enables the believer to have a relationship with the true and living God, which is the essence of spiritual </a:t>
            </a:r>
            <a:r>
              <a:rPr lang="en-US" b="0" i="0" dirty="0" err="1">
                <a:solidFill>
                  <a:srgbClr val="1C1C1C"/>
                </a:solidFill>
                <a:effectLst/>
                <a:latin typeface="Merriweather" panose="00000500000000000000" pitchFamily="2" charset="0"/>
              </a:rPr>
              <a:t>life.Why</a:t>
            </a:r>
            <a:r>
              <a:rPr lang="en-US" b="0" i="0" dirty="0">
                <a:solidFill>
                  <a:srgbClr val="1C1C1C"/>
                </a:solidFill>
                <a:effectLst/>
                <a:latin typeface="Merriweather" panose="00000500000000000000" pitchFamily="2" charset="0"/>
              </a:rPr>
              <a:t> do you think the Bible is always trying to help us develop a closer relationship with God? Why do you think God encourages this? Because a relationship with God is what we're going towards. We're heading towards an eternal relationship with God that will exist without any reference to </a:t>
            </a:r>
            <a:r>
              <a:rPr lang="en-US" b="0" i="0" dirty="0" err="1">
                <a:solidFill>
                  <a:srgbClr val="1C1C1C"/>
                </a:solidFill>
                <a:effectLst/>
                <a:latin typeface="Merriweather" panose="00000500000000000000" pitchFamily="2" charset="0"/>
              </a:rPr>
              <a:t>sin.Without</a:t>
            </a:r>
            <a:r>
              <a:rPr lang="en-US" b="0" i="0" dirty="0">
                <a:solidFill>
                  <a:srgbClr val="1C1C1C"/>
                </a:solidFill>
                <a:effectLst/>
                <a:latin typeface="Merriweather" panose="00000500000000000000" pitchFamily="2" charset="0"/>
              </a:rPr>
              <a:t> any reference to weakness or death or darkness or ignorance. A perfect relationship with God. And then the body is guided, the body of man is guided. Believers know once again how to live as points of light in a dark and an evil world.</a:t>
            </a:r>
          </a:p>
          <a:p>
            <a:pPr algn="l">
              <a:buNone/>
            </a:pPr>
            <a:r>
              <a:rPr lang="en-US" b="0" i="0" dirty="0">
                <a:solidFill>
                  <a:srgbClr val="1C1C1C"/>
                </a:solidFill>
                <a:effectLst/>
                <a:latin typeface="Merriweather" panose="00000500000000000000" pitchFamily="2" charset="0"/>
              </a:rPr>
              <a:t>And finally, saving faith, saving faith enables the spirit to be empowered. Through saving faith, man's spirit is engaged to experience the joys of the life to come by continually trusting God in this present </a:t>
            </a:r>
            <a:r>
              <a:rPr lang="en-US" b="0" i="0" dirty="0" err="1">
                <a:solidFill>
                  <a:srgbClr val="1C1C1C"/>
                </a:solidFill>
                <a:effectLst/>
                <a:latin typeface="Merriweather" panose="00000500000000000000" pitchFamily="2" charset="0"/>
              </a:rPr>
              <a:t>life.Is</a:t>
            </a:r>
            <a:r>
              <a:rPr lang="en-US" b="0" i="0" dirty="0">
                <a:solidFill>
                  <a:srgbClr val="1C1C1C"/>
                </a:solidFill>
                <a:effectLst/>
                <a:latin typeface="Merriweather" panose="00000500000000000000" pitchFamily="2" charset="0"/>
              </a:rPr>
              <a:t> this your faith? You know, when we take communion, we're encouraged to examine ourselves or examine our faith. Next time you have to do that, examine your faith based on the criteria that I've given you this evening.</a:t>
            </a:r>
          </a:p>
          <a:p>
            <a:pPr algn="l">
              <a:buNone/>
            </a:pPr>
            <a:r>
              <a:rPr lang="en-US" b="0" i="0" dirty="0">
                <a:solidFill>
                  <a:srgbClr val="1C1C1C"/>
                </a:solidFill>
                <a:effectLst/>
                <a:latin typeface="Merriweather" panose="00000500000000000000" pitchFamily="2" charset="0"/>
              </a:rPr>
              <a:t>Is this your faith? Is it one you'd like to have? Is it one you'd want more teaching about? And so the invitation's based on this idea here. I encourage you to respond. If you understand your condition as a guilty sinner and believe that Jesus is the Son of God and died for your sins, but you have yet to express your faith in repentance and baptism as God has commanded in his Word, if this is you, then by all means don't delay in making your public confession of faith today.</a:t>
            </a:r>
          </a:p>
          <a:p>
            <a:pPr algn="l"/>
            <a:r>
              <a:rPr lang="en-US" b="0" i="0" dirty="0">
                <a:solidFill>
                  <a:srgbClr val="1C1C1C"/>
                </a:solidFill>
                <a:effectLst/>
                <a:latin typeface="Merriweather" panose="00000500000000000000" pitchFamily="2" charset="0"/>
              </a:rPr>
              <a:t>Or I encourage you to respond if you need more teaching in order to make up your mind about the gospel. And finally, I encourage your response if you need the prayers of the church in order to draw closer to God in the way you act, the way you think, the things that you believe.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41</a:t>
            </a:fld>
            <a:endParaRPr lang="en-US"/>
          </a:p>
        </p:txBody>
      </p:sp>
    </p:spTree>
    <p:extLst>
      <p:ext uri="{BB962C8B-B14F-4D97-AF65-F5344CB8AC3E}">
        <p14:creationId xmlns:p14="http://schemas.microsoft.com/office/powerpoint/2010/main" val="90521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Do you remember Dr. Spock? I don't mean on character on "Star Trek" I mean Dr. Spock the child doctor that gave advice on how raise children. A whole generation raised their children based on </a:t>
            </a:r>
            <a:r>
              <a:rPr lang="en-US" b="0" i="0" dirty="0" err="1">
                <a:solidFill>
                  <a:srgbClr val="1C1C1C"/>
                </a:solidFill>
                <a:effectLst/>
                <a:latin typeface="Merriweather" panose="00000500000000000000" pitchFamily="2" charset="0"/>
              </a:rPr>
              <a:t>Dr.Spock's</a:t>
            </a:r>
            <a:r>
              <a:rPr lang="en-US" b="0" i="0" dirty="0">
                <a:solidFill>
                  <a:srgbClr val="1C1C1C"/>
                </a:solidFill>
                <a:effectLst/>
                <a:latin typeface="Merriweather" panose="00000500000000000000" pitchFamily="2" charset="0"/>
              </a:rPr>
              <a:t> advice and what a mess that was. Even Dr. Spock himself later on rejected his previous teaching, saying publicly, "I was wrong. What I taught was incorrect."</a:t>
            </a:r>
          </a:p>
          <a:p>
            <a:pPr algn="l">
              <a:buNone/>
            </a:pPr>
            <a:r>
              <a:rPr lang="en-US" b="0" i="0" dirty="0">
                <a:solidFill>
                  <a:srgbClr val="1C1C1C"/>
                </a:solidFill>
                <a:effectLst/>
                <a:latin typeface="Merriweather" panose="00000500000000000000" pitchFamily="2" charset="0"/>
              </a:rPr>
              <a:t>That's my point. When we learn something from the Word, when we learn something about Christ, that which we have learned can be built upon but it can never be discarded, it can never be proven </a:t>
            </a:r>
            <a:r>
              <a:rPr lang="en-US" b="0" i="0" dirty="0" err="1">
                <a:solidFill>
                  <a:srgbClr val="1C1C1C"/>
                </a:solidFill>
                <a:effectLst/>
                <a:latin typeface="Merriweather" panose="00000500000000000000" pitchFamily="2" charset="0"/>
              </a:rPr>
              <a:t>untrue.And</a:t>
            </a:r>
            <a:r>
              <a:rPr lang="en-US" b="0" i="0" dirty="0">
                <a:solidFill>
                  <a:srgbClr val="1C1C1C"/>
                </a:solidFill>
                <a:effectLst/>
                <a:latin typeface="Merriweather" panose="00000500000000000000" pitchFamily="2" charset="0"/>
              </a:rPr>
              <a:t> so the mind of man is enlightened through saving faith.</a:t>
            </a:r>
          </a:p>
          <a:p>
            <a:pPr algn="l">
              <a:buNone/>
            </a:pPr>
            <a:r>
              <a:rPr lang="en-US" b="0" i="0" dirty="0">
                <a:solidFill>
                  <a:srgbClr val="1C1C1C"/>
                </a:solidFill>
                <a:effectLst/>
                <a:latin typeface="Merriweather" panose="00000500000000000000" pitchFamily="2" charset="0"/>
              </a:rPr>
              <a:t>The will of man is divinely engaged once again. The exercise of believing in Jesus enables the believer to have a relationship with the true and living God, which is the essence of spiritual </a:t>
            </a:r>
            <a:r>
              <a:rPr lang="en-US" b="0" i="0" dirty="0" err="1">
                <a:solidFill>
                  <a:srgbClr val="1C1C1C"/>
                </a:solidFill>
                <a:effectLst/>
                <a:latin typeface="Merriweather" panose="00000500000000000000" pitchFamily="2" charset="0"/>
              </a:rPr>
              <a:t>life.Why</a:t>
            </a:r>
            <a:r>
              <a:rPr lang="en-US" b="0" i="0" dirty="0">
                <a:solidFill>
                  <a:srgbClr val="1C1C1C"/>
                </a:solidFill>
                <a:effectLst/>
                <a:latin typeface="Merriweather" panose="00000500000000000000" pitchFamily="2" charset="0"/>
              </a:rPr>
              <a:t> do you think the Bible is always trying to help us develop a closer relationship with God? Why do you think God encourages this? Because a relationship with God is what we're going towards. We're heading towards an eternal relationship with God that will exist without any reference to </a:t>
            </a:r>
            <a:r>
              <a:rPr lang="en-US" b="0" i="0" dirty="0" err="1">
                <a:solidFill>
                  <a:srgbClr val="1C1C1C"/>
                </a:solidFill>
                <a:effectLst/>
                <a:latin typeface="Merriweather" panose="00000500000000000000" pitchFamily="2" charset="0"/>
              </a:rPr>
              <a:t>sin.Without</a:t>
            </a:r>
            <a:r>
              <a:rPr lang="en-US" b="0" i="0" dirty="0">
                <a:solidFill>
                  <a:srgbClr val="1C1C1C"/>
                </a:solidFill>
                <a:effectLst/>
                <a:latin typeface="Merriweather" panose="00000500000000000000" pitchFamily="2" charset="0"/>
              </a:rPr>
              <a:t> any reference to weakness or death or darkness or ignorance. A perfect relationship with God. And then the body is guided, the body of man is guided. Believers know once again how to live as points of light in a dark and an evil world.</a:t>
            </a:r>
          </a:p>
          <a:p>
            <a:pPr algn="l">
              <a:buNone/>
            </a:pPr>
            <a:r>
              <a:rPr lang="en-US" b="0" i="0" dirty="0">
                <a:solidFill>
                  <a:srgbClr val="1C1C1C"/>
                </a:solidFill>
                <a:effectLst/>
                <a:latin typeface="Merriweather" panose="00000500000000000000" pitchFamily="2" charset="0"/>
              </a:rPr>
              <a:t>And finally, saving faith, saving faith enables the spirit to be empowered. Through saving faith, man's spirit is engaged to experience the joys of the life to come by continually trusting God in this present </a:t>
            </a:r>
            <a:r>
              <a:rPr lang="en-US" b="0" i="0" dirty="0" err="1">
                <a:solidFill>
                  <a:srgbClr val="1C1C1C"/>
                </a:solidFill>
                <a:effectLst/>
                <a:latin typeface="Merriweather" panose="00000500000000000000" pitchFamily="2" charset="0"/>
              </a:rPr>
              <a:t>life.Is</a:t>
            </a:r>
            <a:r>
              <a:rPr lang="en-US" b="0" i="0" dirty="0">
                <a:solidFill>
                  <a:srgbClr val="1C1C1C"/>
                </a:solidFill>
                <a:effectLst/>
                <a:latin typeface="Merriweather" panose="00000500000000000000" pitchFamily="2" charset="0"/>
              </a:rPr>
              <a:t> this your faith? You know, when we take communion, we're encouraged to examine ourselves or examine our faith. Next time you have to do that, examine your faith based on the criteria that I've given you this evening.</a:t>
            </a:r>
          </a:p>
          <a:p>
            <a:pPr algn="l">
              <a:buNone/>
            </a:pPr>
            <a:r>
              <a:rPr lang="en-US" b="0" i="0" dirty="0">
                <a:solidFill>
                  <a:srgbClr val="1C1C1C"/>
                </a:solidFill>
                <a:effectLst/>
                <a:latin typeface="Merriweather" panose="00000500000000000000" pitchFamily="2" charset="0"/>
              </a:rPr>
              <a:t>Is this your faith? Is it one you'd like to have? Is it one you'd want more teaching about? And so the invitation's based on this idea here. I encourage you to respond. If you understand your condition as a guilty sinner and believe that Jesus is the Son of God and died for your sins, but you have yet to express your faith in repentance and baptism as God has commanded in his Word, if this is you, then by all means don't delay in making your public confession of faith today.</a:t>
            </a:r>
          </a:p>
          <a:p>
            <a:pPr algn="l"/>
            <a:r>
              <a:rPr lang="en-US" b="0" i="0" dirty="0">
                <a:solidFill>
                  <a:srgbClr val="1C1C1C"/>
                </a:solidFill>
                <a:effectLst/>
                <a:latin typeface="Merriweather" panose="00000500000000000000" pitchFamily="2" charset="0"/>
              </a:rPr>
              <a:t>Or I encourage you to respond if you need more teaching in order to make up your mind about the gospel. And finally, I encourage your response if you need the prayers of the church in order to draw closer to God in the way you act, the way you think, the things that you believe.</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42</a:t>
            </a:fld>
            <a:endParaRPr lang="en-US"/>
          </a:p>
        </p:txBody>
      </p:sp>
    </p:spTree>
    <p:extLst>
      <p:ext uri="{BB962C8B-B14F-4D97-AF65-F5344CB8AC3E}">
        <p14:creationId xmlns:p14="http://schemas.microsoft.com/office/powerpoint/2010/main" val="62428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spcAft>
                <a:spcPts val="375"/>
              </a:spcAft>
              <a:buNone/>
            </a:pPr>
            <a:r>
              <a:rPr lang="en-US" b="1" i="0" dirty="0">
                <a:solidFill>
                  <a:srgbClr val="1C1C1C"/>
                </a:solidFill>
                <a:effectLst/>
                <a:latin typeface="D-DIN Condensed"/>
              </a:rPr>
              <a:t>Component #1 - Understanding</a:t>
            </a:r>
          </a:p>
          <a:p>
            <a:pPr algn="l">
              <a:buNone/>
            </a:pPr>
            <a:r>
              <a:rPr lang="en-US" b="0" i="0" dirty="0">
                <a:solidFill>
                  <a:srgbClr val="1C1C1C"/>
                </a:solidFill>
                <a:effectLst/>
                <a:latin typeface="Merriweather" panose="00000500000000000000" pitchFamily="2" charset="0"/>
              </a:rPr>
              <a:t>A faith that saves begins with the understanding of the gospel message. You know, a person doesn't need to be good at math in order to be saved. That's a good thing, because a lot of us wouldn't make it, right? We don't have to know Hebrew or Greek to receive salvation. But a person does have to know who Jesus is and what Jesus has done for us. I mean, the beauty of the Bible is that it can be understood and profitable for everyone, the scholar as well as the barely educated. And God has provided preachers and teachers throughout history to make his Word accessible to all those who seek to know his will.</a:t>
            </a:r>
          </a:p>
          <a:p>
            <a:pPr>
              <a:buNone/>
            </a:pPr>
            <a:br>
              <a:rPr lang="en-US" dirty="0"/>
            </a:b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5</a:t>
            </a:fld>
            <a:endParaRPr lang="en-US"/>
          </a:p>
        </p:txBody>
      </p:sp>
    </p:spTree>
    <p:extLst>
      <p:ext uri="{BB962C8B-B14F-4D97-AF65-F5344CB8AC3E}">
        <p14:creationId xmlns:p14="http://schemas.microsoft.com/office/powerpoint/2010/main" val="123736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Saving faith understands the essential problem of each person. For example,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3"/>
              </a:rPr>
              <a:t>Romans 3:23</a:t>
            </a:r>
            <a:r>
              <a:rPr lang="en-US" b="0" i="0" dirty="0">
                <a:solidFill>
                  <a:srgbClr val="1C1C1C"/>
                </a:solidFill>
                <a:effectLst/>
                <a:latin typeface="Merriweather" panose="00000500000000000000" pitchFamily="2" charset="0"/>
              </a:rPr>
              <a:t>, Paul says, "For all have sinned and fall short of the glory of God." So saving faith understands that everyone is guilty of sin. Saving faith knows this, this fact, this piece of knowledge.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4"/>
              </a:rPr>
              <a:t>Romans 6:23</a:t>
            </a:r>
            <a:r>
              <a:rPr lang="en-US" b="0" i="0" dirty="0">
                <a:solidFill>
                  <a:srgbClr val="1C1C1C"/>
                </a:solidFill>
                <a:effectLst/>
                <a:latin typeface="Merriweather" panose="00000500000000000000" pitchFamily="2" charset="0"/>
              </a:rPr>
              <a:t>, Paul says, "For the wage of sin is death." And so saving faith understands the consequences of sin.</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5"/>
              </a:rPr>
              <a:t>I Peter 2:24-25</a:t>
            </a:r>
            <a:r>
              <a:rPr lang="en-US" b="0" i="0" dirty="0">
                <a:solidFill>
                  <a:srgbClr val="1C1C1C"/>
                </a:solidFill>
                <a:effectLst/>
                <a:latin typeface="Merriweather" panose="00000500000000000000" pitchFamily="2" charset="0"/>
              </a:rPr>
              <a:t>, Peter says, "And he himself bore our sins in his body on the cross, so that we might die to sin and live to righteousness; for by his wounds you were saved."</a:t>
            </a:r>
          </a:p>
          <a:p>
            <a:pPr algn="l"/>
            <a:r>
              <a:rPr lang="en-US" b="0" i="0" dirty="0">
                <a:solidFill>
                  <a:srgbClr val="1C1C1C"/>
                </a:solidFill>
                <a:effectLst/>
                <a:latin typeface="Merriweather" panose="00000500000000000000" pitchFamily="2" charset="0"/>
              </a:rPr>
              <a:t>And so saving faith understands the solution that God has provided sinful man through Jesus Christ. And saving faith understands the response that God requires of us. In John 3:16,</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6</a:t>
            </a:fld>
            <a:endParaRPr lang="en-US"/>
          </a:p>
        </p:txBody>
      </p:sp>
    </p:spTree>
    <p:extLst>
      <p:ext uri="{BB962C8B-B14F-4D97-AF65-F5344CB8AC3E}">
        <p14:creationId xmlns:p14="http://schemas.microsoft.com/office/powerpoint/2010/main" val="150254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Saving faith understands the essential problem of each person. For example,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3"/>
              </a:rPr>
              <a:t>Romans 3:23</a:t>
            </a:r>
            <a:r>
              <a:rPr lang="en-US" b="0" i="0" dirty="0">
                <a:solidFill>
                  <a:srgbClr val="1C1C1C"/>
                </a:solidFill>
                <a:effectLst/>
                <a:latin typeface="Merriweather" panose="00000500000000000000" pitchFamily="2" charset="0"/>
              </a:rPr>
              <a:t>, Paul says, "For all have sinned and fall short of the glory of God." So saving faith understands that everyone is guilty of sin. Saving faith knows this, this fact, this piece of knowledge.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4"/>
              </a:rPr>
              <a:t>Romans 6:23</a:t>
            </a:r>
            <a:r>
              <a:rPr lang="en-US" b="0" i="0" dirty="0">
                <a:solidFill>
                  <a:srgbClr val="1C1C1C"/>
                </a:solidFill>
                <a:effectLst/>
                <a:latin typeface="Merriweather" panose="00000500000000000000" pitchFamily="2" charset="0"/>
              </a:rPr>
              <a:t>, Paul says, "For the wage of sin is death." And so saving faith understands the consequences of sin.</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5"/>
              </a:rPr>
              <a:t>I Peter 2:24-25</a:t>
            </a:r>
            <a:r>
              <a:rPr lang="en-US" b="0" i="0" dirty="0">
                <a:solidFill>
                  <a:srgbClr val="1C1C1C"/>
                </a:solidFill>
                <a:effectLst/>
                <a:latin typeface="Merriweather" panose="00000500000000000000" pitchFamily="2" charset="0"/>
              </a:rPr>
              <a:t>, Peter says, "And he himself bore our sins in his body on the cross, so that we might die to sin and live to righteousness; for by his wounds you were saved."</a:t>
            </a:r>
          </a:p>
          <a:p>
            <a:pPr algn="l"/>
            <a:r>
              <a:rPr lang="en-US" b="0" i="0" dirty="0">
                <a:solidFill>
                  <a:srgbClr val="1C1C1C"/>
                </a:solidFill>
                <a:effectLst/>
                <a:latin typeface="Merriweather" panose="00000500000000000000" pitchFamily="2" charset="0"/>
              </a:rPr>
              <a:t>And so saving faith understands the solution that God has provided sinful man through Jesus Christ. And saving faith understands the response that God requires of us. In John 3:16,</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7</a:t>
            </a:fld>
            <a:endParaRPr lang="en-US"/>
          </a:p>
        </p:txBody>
      </p:sp>
    </p:spTree>
    <p:extLst>
      <p:ext uri="{BB962C8B-B14F-4D97-AF65-F5344CB8AC3E}">
        <p14:creationId xmlns:p14="http://schemas.microsoft.com/office/powerpoint/2010/main" val="142542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1C1C1C"/>
                </a:solidFill>
                <a:effectLst/>
                <a:latin typeface="Merriweather" panose="00000500000000000000" pitchFamily="2" charset="0"/>
              </a:rPr>
              <a:t>Saving faith understands the essential problem of each person. For example,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3"/>
              </a:rPr>
              <a:t>Romans 3:23</a:t>
            </a:r>
            <a:r>
              <a:rPr lang="en-US" b="0" i="0" dirty="0">
                <a:solidFill>
                  <a:srgbClr val="1C1C1C"/>
                </a:solidFill>
                <a:effectLst/>
                <a:latin typeface="Merriweather" panose="00000500000000000000" pitchFamily="2" charset="0"/>
              </a:rPr>
              <a:t>, Paul says, "For all have sinned and fall short of the glory of God." So saving faith understands that everyone is guilty of sin. Saving faith knows this, this fact, this piece of knowledge.</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4"/>
              </a:rPr>
              <a:t>Romans 6:23</a:t>
            </a:r>
            <a:r>
              <a:rPr lang="en-US" b="0" i="0" dirty="0">
                <a:solidFill>
                  <a:srgbClr val="1C1C1C"/>
                </a:solidFill>
                <a:effectLst/>
                <a:latin typeface="Merriweather" panose="00000500000000000000" pitchFamily="2" charset="0"/>
              </a:rPr>
              <a:t>, Paul says, "For the wage of sin is death." And so saving faith understands the consequences of sin.</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5"/>
              </a:rPr>
              <a:t>I Peter 2:24-25</a:t>
            </a:r>
            <a:r>
              <a:rPr lang="en-US" b="0" i="0" dirty="0">
                <a:solidFill>
                  <a:srgbClr val="1C1C1C"/>
                </a:solidFill>
                <a:effectLst/>
                <a:latin typeface="Merriweather" panose="00000500000000000000" pitchFamily="2" charset="0"/>
              </a:rPr>
              <a:t>, Peter says, "And he himself bore our sins in his body on the cross, so that we might die to sin and live to righteousness; for by his wounds you were saved."</a:t>
            </a:r>
          </a:p>
          <a:p>
            <a:pPr algn="l"/>
            <a:r>
              <a:rPr lang="en-US" b="0" i="0" dirty="0">
                <a:solidFill>
                  <a:srgbClr val="1C1C1C"/>
                </a:solidFill>
                <a:effectLst/>
                <a:latin typeface="Merriweather" panose="00000500000000000000" pitchFamily="2" charset="0"/>
              </a:rPr>
              <a:t>And so saving faith understands the solution that God has provided sinful man through Jesus Christ. And saving faith understands the response that God requires of us. In John 3:16,</a:t>
            </a:r>
          </a:p>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8</a:t>
            </a:fld>
            <a:endParaRPr lang="en-US"/>
          </a:p>
        </p:txBody>
      </p:sp>
    </p:spTree>
    <p:extLst>
      <p:ext uri="{BB962C8B-B14F-4D97-AF65-F5344CB8AC3E}">
        <p14:creationId xmlns:p14="http://schemas.microsoft.com/office/powerpoint/2010/main" val="51427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9</a:t>
            </a:fld>
            <a:endParaRPr lang="en-US"/>
          </a:p>
        </p:txBody>
      </p:sp>
    </p:spTree>
    <p:extLst>
      <p:ext uri="{BB962C8B-B14F-4D97-AF65-F5344CB8AC3E}">
        <p14:creationId xmlns:p14="http://schemas.microsoft.com/office/powerpoint/2010/main" val="7897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Saving faith understands the manner in which those who believe in Jesus express their faith, according to God's command. For example, in Mark 16, Jesus says,</a:t>
            </a:r>
            <a:endParaRPr lang="en-US" dirty="0"/>
          </a:p>
        </p:txBody>
      </p:sp>
      <p:sp>
        <p:nvSpPr>
          <p:cNvPr id="4" name="Slide Number Placeholder 3"/>
          <p:cNvSpPr>
            <a:spLocks noGrp="1"/>
          </p:cNvSpPr>
          <p:nvPr>
            <p:ph type="sldNum" sz="quarter" idx="5"/>
          </p:nvPr>
        </p:nvSpPr>
        <p:spPr/>
        <p:txBody>
          <a:bodyPr/>
          <a:lstStyle/>
          <a:p>
            <a:fld id="{88168129-626A-41C0-9272-7AC28BE843D8}" type="slidenum">
              <a:rPr lang="en-US" smtClean="0"/>
              <a:t>10</a:t>
            </a:fld>
            <a:endParaRPr lang="en-US"/>
          </a:p>
        </p:txBody>
      </p:sp>
    </p:spTree>
    <p:extLst>
      <p:ext uri="{BB962C8B-B14F-4D97-AF65-F5344CB8AC3E}">
        <p14:creationId xmlns:p14="http://schemas.microsoft.com/office/powerpoint/2010/main" val="3446709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0" i="0">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4" r:id="rId5"/>
    <p:sldLayoutId id="2147483655" r:id="rId6"/>
  </p:sldLayoutIdLst>
  <p:hf sldNum="0" hdr="0" dt="0"/>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Aqt-O9F6AkQ?feature=oembed" TargetMode="External"/><Relationship Id="rId5" Type="http://schemas.openxmlformats.org/officeDocument/2006/relationships/image" Target="../media/image6.jpeg"/><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3139" y="904009"/>
            <a:ext cx="7205472" cy="2419004"/>
          </a:xfrm>
        </p:spPr>
        <p:txBody>
          <a:bodyPr anchor="ctr">
            <a:normAutofit/>
          </a:bodyPr>
          <a:lstStyle/>
          <a:p>
            <a:pPr algn="ctr"/>
            <a:r>
              <a:rPr lang="en-US" b="1" dirty="0"/>
              <a:t>The 4 Components of Saving Faith</a:t>
            </a:r>
          </a:p>
        </p:txBody>
      </p:sp>
      <p:sp>
        <p:nvSpPr>
          <p:cNvPr id="4" name="TextBox 3">
            <a:extLst>
              <a:ext uri="{FF2B5EF4-FFF2-40B4-BE49-F238E27FC236}">
                <a16:creationId xmlns:a16="http://schemas.microsoft.com/office/drawing/2014/main" id="{5E31B9C7-D8F7-7EDD-672F-7790594B1DCB}"/>
              </a:ext>
            </a:extLst>
          </p:cNvPr>
          <p:cNvSpPr txBox="1"/>
          <p:nvPr/>
        </p:nvSpPr>
        <p:spPr>
          <a:xfrm>
            <a:off x="3832168" y="4341614"/>
            <a:ext cx="4572000" cy="523220"/>
          </a:xfrm>
          <a:prstGeom prst="rect">
            <a:avLst/>
          </a:prstGeom>
          <a:noFill/>
        </p:spPr>
        <p:txBody>
          <a:bodyPr wrap="square">
            <a:spAutoFit/>
          </a:bodyPr>
          <a:lstStyle/>
          <a:p>
            <a:pPr algn="r"/>
            <a:r>
              <a:rPr lang="en-US" sz="2800" dirty="0"/>
              <a:t>Ephesians 2:8</a:t>
            </a:r>
          </a:p>
        </p:txBody>
      </p:sp>
      <p:sp>
        <p:nvSpPr>
          <p:cNvPr id="5" name="TextBox 4">
            <a:extLst>
              <a:ext uri="{FF2B5EF4-FFF2-40B4-BE49-F238E27FC236}">
                <a16:creationId xmlns:a16="http://schemas.microsoft.com/office/drawing/2014/main" id="{0A8FCE10-A481-82EA-0574-4DAD4A4A5F82}"/>
              </a:ext>
            </a:extLst>
          </p:cNvPr>
          <p:cNvSpPr txBox="1"/>
          <p:nvPr/>
        </p:nvSpPr>
        <p:spPr>
          <a:xfrm>
            <a:off x="1729047" y="157942"/>
            <a:ext cx="668842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Seminary Heights Church of Christ</a:t>
            </a:r>
          </a:p>
        </p:txBody>
      </p:sp>
    </p:spTree>
    <p:extLst>
      <p:ext uri="{BB962C8B-B14F-4D97-AF65-F5344CB8AC3E}">
        <p14:creationId xmlns:p14="http://schemas.microsoft.com/office/powerpoint/2010/main" val="75232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a:t>He who has believed and has been baptized shall be saved; but he who has disbelieved shall be condemned.</a:t>
            </a:r>
            <a:endParaRPr lang="en-US" sz="3200" dirty="0"/>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Mark 16:16</a:t>
            </a:r>
          </a:p>
        </p:txBody>
      </p:sp>
    </p:spTree>
    <p:extLst>
      <p:ext uri="{BB962C8B-B14F-4D97-AF65-F5344CB8AC3E}">
        <p14:creationId xmlns:p14="http://schemas.microsoft.com/office/powerpoint/2010/main" val="428672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Peter said to them, “Repent, and each of you be baptized in the name of Jesus Christ for the forgiveness of your sins; and you will receive the gift of the Holy Spirit.</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Acts 2:38</a:t>
            </a:r>
          </a:p>
        </p:txBody>
      </p:sp>
    </p:spTree>
    <p:extLst>
      <p:ext uri="{BB962C8B-B14F-4D97-AF65-F5344CB8AC3E}">
        <p14:creationId xmlns:p14="http://schemas.microsoft.com/office/powerpoint/2010/main" val="117274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05B5-B4D3-3F47-B4F8-80ED55A37FF7}"/>
              </a:ext>
            </a:extLst>
          </p:cNvPr>
          <p:cNvSpPr>
            <a:spLocks noGrp="1"/>
          </p:cNvSpPr>
          <p:nvPr>
            <p:ph type="title"/>
          </p:nvPr>
        </p:nvSpPr>
        <p:spPr/>
        <p:txBody>
          <a:bodyPr>
            <a:normAutofit/>
          </a:bodyPr>
          <a:lstStyle/>
          <a:p>
            <a:r>
              <a:rPr lang="en-US" sz="4000" b="0" dirty="0"/>
              <a:t>God doesn’t save us </a:t>
            </a:r>
            <a:br>
              <a:rPr lang="en-US" sz="4000" dirty="0"/>
            </a:br>
            <a:r>
              <a:rPr lang="en-US" sz="4000" dirty="0"/>
              <a:t>without our understanding </a:t>
            </a:r>
            <a:br>
              <a:rPr lang="en-US" sz="4000" dirty="0"/>
            </a:br>
            <a:r>
              <a:rPr lang="en-US" sz="4000" dirty="0"/>
              <a:t>and knowledge.</a:t>
            </a:r>
          </a:p>
        </p:txBody>
      </p:sp>
    </p:spTree>
    <p:extLst>
      <p:ext uri="{BB962C8B-B14F-4D97-AF65-F5344CB8AC3E}">
        <p14:creationId xmlns:p14="http://schemas.microsoft.com/office/powerpoint/2010/main" val="631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97F60-929F-4442-B091-09BC2EDB8C04}"/>
              </a:ext>
            </a:extLst>
          </p:cNvPr>
          <p:cNvPicPr>
            <a:picLocks noChangeAspect="1"/>
          </p:cNvPicPr>
          <p:nvPr/>
        </p:nvPicPr>
        <p:blipFill>
          <a:blip r:embed="rId4"/>
          <a:stretch>
            <a:fillRect/>
          </a:stretch>
        </p:blipFill>
        <p:spPr>
          <a:xfrm>
            <a:off x="2880986" y="0"/>
            <a:ext cx="3382027" cy="5143500"/>
          </a:xfrm>
          <a:prstGeom prst="rect">
            <a:avLst/>
          </a:prstGeom>
        </p:spPr>
      </p:pic>
      <p:pic>
        <p:nvPicPr>
          <p:cNvPr id="5" name="Online Media 4" title="Heaven Can Wait (1978) Trailer">
            <a:hlinkClick r:id="" action="ppaction://media"/>
            <a:extLst>
              <a:ext uri="{FF2B5EF4-FFF2-40B4-BE49-F238E27FC236}">
                <a16:creationId xmlns:a16="http://schemas.microsoft.com/office/drawing/2014/main" id="{5F124DEF-4AAE-014E-C590-BE30482D79B9}"/>
              </a:ext>
            </a:extLst>
          </p:cNvPr>
          <p:cNvPicPr>
            <a:picLocks noRot="1" noChangeAspect="1"/>
          </p:cNvPicPr>
          <p:nvPr>
            <a:videoFile r:link="rId1"/>
          </p:nvPr>
        </p:nvPicPr>
        <p:blipFill>
          <a:blip r:embed="rId5"/>
          <a:stretch>
            <a:fillRect/>
          </a:stretch>
        </p:blipFill>
        <p:spPr>
          <a:xfrm>
            <a:off x="42966" y="1194908"/>
            <a:ext cx="2690037" cy="2017528"/>
          </a:xfrm>
          <a:prstGeom prst="rect">
            <a:avLst/>
          </a:prstGeom>
        </p:spPr>
      </p:pic>
    </p:spTree>
    <p:extLst>
      <p:ext uri="{BB962C8B-B14F-4D97-AF65-F5344CB8AC3E}">
        <p14:creationId xmlns:p14="http://schemas.microsoft.com/office/powerpoint/2010/main" val="17337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sz="4800" b="1" dirty="0"/>
              <a:t> Acknowledgement</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p:txBody>
          <a:bodyPr/>
          <a:lstStyle/>
          <a:p>
            <a:r>
              <a:rPr lang="en-US" dirty="0"/>
              <a:t>The 4 Components of Saving Faith</a:t>
            </a:r>
          </a:p>
        </p:txBody>
      </p:sp>
    </p:spTree>
    <p:extLst>
      <p:ext uri="{BB962C8B-B14F-4D97-AF65-F5344CB8AC3E}">
        <p14:creationId xmlns:p14="http://schemas.microsoft.com/office/powerpoint/2010/main" val="327824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432D-C3D9-0444-AA88-458A1D171901}"/>
              </a:ext>
            </a:extLst>
          </p:cNvPr>
          <p:cNvSpPr>
            <a:spLocks noGrp="1"/>
          </p:cNvSpPr>
          <p:nvPr>
            <p:ph type="title"/>
          </p:nvPr>
        </p:nvSpPr>
        <p:spPr/>
        <p:txBody>
          <a:bodyPr>
            <a:normAutofit/>
          </a:bodyPr>
          <a:lstStyle/>
          <a:p>
            <a:r>
              <a:rPr lang="en-US" sz="4000" b="0" dirty="0"/>
              <a:t>Some know and understand the gospel </a:t>
            </a:r>
            <a:r>
              <a:rPr lang="en-US" sz="4000" dirty="0"/>
              <a:t>but reject and refuse to acknowledge it.</a:t>
            </a:r>
          </a:p>
        </p:txBody>
      </p:sp>
    </p:spTree>
    <p:extLst>
      <p:ext uri="{BB962C8B-B14F-4D97-AF65-F5344CB8AC3E}">
        <p14:creationId xmlns:p14="http://schemas.microsoft.com/office/powerpoint/2010/main" val="54387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dirty="0"/>
              <a:t>Acknowledgement</a:t>
            </a:r>
          </a:p>
          <a:p>
            <a:pPr marL="514350" indent="-514350">
              <a:buFont typeface="+mj-lt"/>
              <a:buAutoNum type="arabicPeriod"/>
            </a:pPr>
            <a:r>
              <a:rPr lang="en-US" sz="4800" b="1" dirty="0"/>
              <a:t> Obedience</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p:txBody>
          <a:bodyPr/>
          <a:lstStyle/>
          <a:p>
            <a:r>
              <a:rPr lang="en-US" dirty="0"/>
              <a:t>The 4 Components of Saving Faith</a:t>
            </a:r>
          </a:p>
        </p:txBody>
      </p:sp>
    </p:spTree>
    <p:extLst>
      <p:ext uri="{BB962C8B-B14F-4D97-AF65-F5344CB8AC3E}">
        <p14:creationId xmlns:p14="http://schemas.microsoft.com/office/powerpoint/2010/main" val="12959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0C13D5-6816-E75F-127B-536A6D5C4A65}"/>
              </a:ext>
            </a:extLst>
          </p:cNvPr>
          <p:cNvPicPr>
            <a:picLocks noChangeAspect="1"/>
          </p:cNvPicPr>
          <p:nvPr/>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301068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E8DD-00B5-FA42-B92B-CFB5C27356D2}"/>
              </a:ext>
            </a:extLst>
          </p:cNvPr>
          <p:cNvSpPr>
            <a:spLocks noGrp="1"/>
          </p:cNvSpPr>
          <p:nvPr>
            <p:ph idx="1"/>
          </p:nvPr>
        </p:nvSpPr>
        <p:spPr>
          <a:xfrm>
            <a:off x="1900362" y="1389888"/>
            <a:ext cx="6786438" cy="3440032"/>
          </a:xfrm>
        </p:spPr>
        <p:txBody>
          <a:bodyPr/>
          <a:lstStyle/>
          <a:p>
            <a:pPr marL="0" indent="0">
              <a:lnSpc>
                <a:spcPct val="120000"/>
              </a:lnSpc>
              <a:buNone/>
            </a:pPr>
            <a:r>
              <a:rPr lang="en-US" sz="5400" dirty="0"/>
              <a:t>Understand +</a:t>
            </a:r>
            <a:br>
              <a:rPr lang="en-US" sz="5400" dirty="0"/>
            </a:br>
            <a:r>
              <a:rPr lang="en-US" sz="5400" dirty="0"/>
              <a:t>Acknowledge = </a:t>
            </a:r>
            <a:br>
              <a:rPr lang="en-US" sz="5400" dirty="0"/>
            </a:br>
            <a:r>
              <a:rPr lang="en-US" sz="5400" dirty="0"/>
              <a:t>Salvation</a:t>
            </a:r>
          </a:p>
          <a:p>
            <a:pPr marL="0" indent="0" algn="ctr">
              <a:buNone/>
            </a:pPr>
            <a:endParaRPr lang="en-US" sz="5400" dirty="0"/>
          </a:p>
        </p:txBody>
      </p:sp>
      <p:sp>
        <p:nvSpPr>
          <p:cNvPr id="3" name="Title 2">
            <a:extLst>
              <a:ext uri="{FF2B5EF4-FFF2-40B4-BE49-F238E27FC236}">
                <a16:creationId xmlns:a16="http://schemas.microsoft.com/office/drawing/2014/main" id="{F7AEE60D-51F5-D54F-819D-389308F9CB71}"/>
              </a:ext>
            </a:extLst>
          </p:cNvPr>
          <p:cNvSpPr>
            <a:spLocks noGrp="1"/>
          </p:cNvSpPr>
          <p:nvPr>
            <p:ph type="title"/>
          </p:nvPr>
        </p:nvSpPr>
        <p:spPr/>
        <p:txBody>
          <a:bodyPr/>
          <a:lstStyle/>
          <a:p>
            <a:r>
              <a:rPr lang="en-US" dirty="0"/>
              <a:t>Protestants &amp; Evangelicals:</a:t>
            </a:r>
          </a:p>
        </p:txBody>
      </p:sp>
      <p:cxnSp>
        <p:nvCxnSpPr>
          <p:cNvPr id="5" name="Straight Connector 4">
            <a:extLst>
              <a:ext uri="{FF2B5EF4-FFF2-40B4-BE49-F238E27FC236}">
                <a16:creationId xmlns:a16="http://schemas.microsoft.com/office/drawing/2014/main" id="{67E02E93-5DCD-5544-9B8D-68A3E694FC5F}"/>
              </a:ext>
            </a:extLst>
          </p:cNvPr>
          <p:cNvCxnSpPr/>
          <p:nvPr/>
        </p:nvCxnSpPr>
        <p:spPr>
          <a:xfrm>
            <a:off x="1367624" y="3413136"/>
            <a:ext cx="64087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91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E8DD-00B5-FA42-B92B-CFB5C27356D2}"/>
              </a:ext>
            </a:extLst>
          </p:cNvPr>
          <p:cNvSpPr>
            <a:spLocks noGrp="1"/>
          </p:cNvSpPr>
          <p:nvPr>
            <p:ph idx="1"/>
          </p:nvPr>
        </p:nvSpPr>
        <p:spPr>
          <a:xfrm>
            <a:off x="1515036" y="1327135"/>
            <a:ext cx="6149788" cy="3440032"/>
          </a:xfrm>
        </p:spPr>
        <p:txBody>
          <a:bodyPr/>
          <a:lstStyle/>
          <a:p>
            <a:pPr marL="0" indent="0">
              <a:buNone/>
            </a:pPr>
            <a:r>
              <a:rPr lang="en-US" sz="4400" dirty="0"/>
              <a:t>Understand +</a:t>
            </a:r>
            <a:br>
              <a:rPr lang="en-US" sz="4400" dirty="0"/>
            </a:br>
            <a:r>
              <a:rPr lang="en-US" sz="4400" dirty="0"/>
              <a:t>Acknowledge +</a:t>
            </a:r>
            <a:br>
              <a:rPr lang="en-US" sz="4400" dirty="0"/>
            </a:br>
            <a:r>
              <a:rPr lang="en-US" sz="4400" b="1" dirty="0"/>
              <a:t>Obey =</a:t>
            </a:r>
            <a:br>
              <a:rPr lang="en-US" sz="4400" dirty="0"/>
            </a:br>
            <a:r>
              <a:rPr lang="en-US" sz="4400" dirty="0"/>
              <a:t>Salvation</a:t>
            </a:r>
            <a:br>
              <a:rPr lang="en-US" sz="4400" dirty="0"/>
            </a:br>
            <a:endParaRPr lang="en-US" sz="1050" dirty="0"/>
          </a:p>
          <a:p>
            <a:pPr marL="0" indent="0" algn="ctr">
              <a:buNone/>
            </a:pPr>
            <a:r>
              <a:rPr lang="en-US" sz="2800" dirty="0"/>
              <a:t>(Adam and Eve, Noah, 7 Churches)</a:t>
            </a:r>
            <a:endParaRPr lang="en-US" sz="4400" dirty="0"/>
          </a:p>
        </p:txBody>
      </p:sp>
      <p:sp>
        <p:nvSpPr>
          <p:cNvPr id="3" name="Title 2">
            <a:extLst>
              <a:ext uri="{FF2B5EF4-FFF2-40B4-BE49-F238E27FC236}">
                <a16:creationId xmlns:a16="http://schemas.microsoft.com/office/drawing/2014/main" id="{F7AEE60D-51F5-D54F-819D-389308F9CB71}"/>
              </a:ext>
            </a:extLst>
          </p:cNvPr>
          <p:cNvSpPr>
            <a:spLocks noGrp="1"/>
          </p:cNvSpPr>
          <p:nvPr>
            <p:ph type="title"/>
          </p:nvPr>
        </p:nvSpPr>
        <p:spPr/>
        <p:txBody>
          <a:bodyPr/>
          <a:lstStyle/>
          <a:p>
            <a:r>
              <a:rPr lang="en-US" dirty="0"/>
              <a:t>Church of Christ:</a:t>
            </a:r>
          </a:p>
        </p:txBody>
      </p:sp>
      <p:cxnSp>
        <p:nvCxnSpPr>
          <p:cNvPr id="4" name="Straight Connector 3">
            <a:extLst>
              <a:ext uri="{FF2B5EF4-FFF2-40B4-BE49-F238E27FC236}">
                <a16:creationId xmlns:a16="http://schemas.microsoft.com/office/drawing/2014/main" id="{EB703B1A-86CD-BB43-A962-C006D80E37C3}"/>
              </a:ext>
            </a:extLst>
          </p:cNvPr>
          <p:cNvCxnSpPr/>
          <p:nvPr/>
        </p:nvCxnSpPr>
        <p:spPr>
          <a:xfrm>
            <a:off x="1367624" y="3413136"/>
            <a:ext cx="64087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2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BD61-F20D-CD47-B5DA-47F41FD62CA7}"/>
              </a:ext>
            </a:extLst>
          </p:cNvPr>
          <p:cNvSpPr>
            <a:spLocks noGrp="1"/>
          </p:cNvSpPr>
          <p:nvPr>
            <p:ph type="title"/>
          </p:nvPr>
        </p:nvSpPr>
        <p:spPr/>
        <p:txBody>
          <a:bodyPr>
            <a:normAutofit/>
          </a:bodyPr>
          <a:lstStyle/>
          <a:p>
            <a:r>
              <a:rPr lang="en-US" sz="4800" dirty="0"/>
              <a:t>“We are saved by faith”</a:t>
            </a:r>
          </a:p>
        </p:txBody>
      </p:sp>
    </p:spTree>
    <p:extLst>
      <p:ext uri="{BB962C8B-B14F-4D97-AF65-F5344CB8AC3E}">
        <p14:creationId xmlns:p14="http://schemas.microsoft.com/office/powerpoint/2010/main" val="96077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1652-B12F-43E4-AEF3-B71A09E58BAC}"/>
              </a:ext>
            </a:extLst>
          </p:cNvPr>
          <p:cNvSpPr>
            <a:spLocks noGrp="1"/>
          </p:cNvSpPr>
          <p:nvPr>
            <p:ph type="title"/>
          </p:nvPr>
        </p:nvSpPr>
        <p:spPr>
          <a:xfrm>
            <a:off x="935665" y="0"/>
            <a:ext cx="8208335" cy="5143500"/>
          </a:xfrm>
        </p:spPr>
        <p:txBody>
          <a:bodyPr>
            <a:noAutofit/>
          </a:bodyPr>
          <a:lstStyle/>
          <a:p>
            <a:r>
              <a:rPr lang="en-US" sz="3600" u="sng" dirty="0">
                <a:solidFill>
                  <a:srgbClr val="FFFF00"/>
                </a:solidFill>
                <a:effectLst>
                  <a:outerShdw blurRad="38100" dist="38100" dir="2700000" algn="tl">
                    <a:srgbClr val="000000">
                      <a:alpha val="43137"/>
                    </a:srgbClr>
                  </a:outerShdw>
                </a:effectLst>
              </a:rPr>
              <a:t>Adam and Eve </a:t>
            </a:r>
            <a:r>
              <a:rPr lang="en-US" sz="3600" dirty="0"/>
              <a:t>had to obey the command to not eat of the fruit of the tree of the knowledge of good and evil. </a:t>
            </a:r>
            <a:br>
              <a:rPr lang="en-US" sz="3600" dirty="0"/>
            </a:br>
            <a:br>
              <a:rPr lang="en-US" sz="3600" dirty="0"/>
            </a:br>
            <a:r>
              <a:rPr lang="en-US" sz="3600" dirty="0"/>
              <a:t>There was something required of them in order to be able to ultimately eat of the tree of eternal life.</a:t>
            </a:r>
          </a:p>
        </p:txBody>
      </p:sp>
    </p:spTree>
    <p:extLst>
      <p:ext uri="{BB962C8B-B14F-4D97-AF65-F5344CB8AC3E}">
        <p14:creationId xmlns:p14="http://schemas.microsoft.com/office/powerpoint/2010/main" val="30870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8EE7-48DC-5F25-1E1F-F8D2D8DE3430}"/>
              </a:ext>
            </a:extLst>
          </p:cNvPr>
          <p:cNvSpPr>
            <a:spLocks noGrp="1"/>
          </p:cNvSpPr>
          <p:nvPr>
            <p:ph type="title"/>
          </p:nvPr>
        </p:nvSpPr>
        <p:spPr>
          <a:xfrm>
            <a:off x="1280160" y="0"/>
            <a:ext cx="7672454" cy="5143500"/>
          </a:xfrm>
        </p:spPr>
        <p:txBody>
          <a:bodyPr>
            <a:normAutofit/>
          </a:bodyPr>
          <a:lstStyle/>
          <a:p>
            <a:r>
              <a:rPr lang="en-US" sz="4400" dirty="0"/>
              <a:t>Noah obeyed God in building the ark according to instructions in order to be saved from the impending flood.</a:t>
            </a:r>
          </a:p>
        </p:txBody>
      </p:sp>
    </p:spTree>
    <p:extLst>
      <p:ext uri="{BB962C8B-B14F-4D97-AF65-F5344CB8AC3E}">
        <p14:creationId xmlns:p14="http://schemas.microsoft.com/office/powerpoint/2010/main" val="348112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Testament Maps | eBibleTeacher">
            <a:extLst>
              <a:ext uri="{FF2B5EF4-FFF2-40B4-BE49-F238E27FC236}">
                <a16:creationId xmlns:a16="http://schemas.microsoft.com/office/drawing/2014/main" id="{BF22B692-F56B-2F1B-9852-7976E6DA6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54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4EFE4-CA5E-254A-BF53-85CFF12D8523}"/>
              </a:ext>
            </a:extLst>
          </p:cNvPr>
          <p:cNvSpPr>
            <a:spLocks noGrp="1"/>
          </p:cNvSpPr>
          <p:nvPr>
            <p:ph type="body" idx="1"/>
          </p:nvPr>
        </p:nvSpPr>
        <p:spPr>
          <a:xfrm>
            <a:off x="781215" y="395817"/>
            <a:ext cx="7772400" cy="1162639"/>
          </a:xfrm>
        </p:spPr>
        <p:txBody>
          <a:bodyPr>
            <a:normAutofit/>
          </a:bodyPr>
          <a:lstStyle/>
          <a:p>
            <a:r>
              <a:rPr lang="en-US" sz="4000" b="1" dirty="0"/>
              <a:t>Obedience Validated Faith</a:t>
            </a:r>
          </a:p>
        </p:txBody>
      </p:sp>
      <p:cxnSp>
        <p:nvCxnSpPr>
          <p:cNvPr id="5" name="Straight Connector 4">
            <a:extLst>
              <a:ext uri="{FF2B5EF4-FFF2-40B4-BE49-F238E27FC236}">
                <a16:creationId xmlns:a16="http://schemas.microsoft.com/office/drawing/2014/main" id="{598842ED-182B-1C4F-A627-0A22F8C44D54}"/>
              </a:ext>
            </a:extLst>
          </p:cNvPr>
          <p:cNvCxnSpPr/>
          <p:nvPr/>
        </p:nvCxnSpPr>
        <p:spPr>
          <a:xfrm>
            <a:off x="1192695" y="1685677"/>
            <a:ext cx="0" cy="213095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DD7EEA-3925-424D-9D67-33FA11CBA2CC}"/>
              </a:ext>
            </a:extLst>
          </p:cNvPr>
          <p:cNvSpPr txBox="1"/>
          <p:nvPr/>
        </p:nvSpPr>
        <p:spPr>
          <a:xfrm>
            <a:off x="1653871" y="1685677"/>
            <a:ext cx="6194066" cy="2246769"/>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“But someone may well say, ‘You have faith and I have works; show me your faith without works, and I will show you my faith by my works.’”</a:t>
            </a:r>
          </a:p>
          <a:p>
            <a:r>
              <a:rPr lang="en-US" sz="2400" b="1" dirty="0">
                <a:latin typeface="Lato" panose="020F0502020204030203" pitchFamily="34" charset="0"/>
                <a:ea typeface="Lato" panose="020F0502020204030203" pitchFamily="34" charset="0"/>
                <a:cs typeface="Lato" panose="020F0502020204030203" pitchFamily="34" charset="0"/>
              </a:rPr>
              <a:t>- James 2:18</a:t>
            </a:r>
          </a:p>
        </p:txBody>
      </p:sp>
    </p:spTree>
    <p:extLst>
      <p:ext uri="{BB962C8B-B14F-4D97-AF65-F5344CB8AC3E}">
        <p14:creationId xmlns:p14="http://schemas.microsoft.com/office/powerpoint/2010/main" val="1369524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2F45D-4C81-B9C9-8CC8-92FB026A521C}"/>
              </a:ext>
            </a:extLst>
          </p:cNvPr>
          <p:cNvSpPr txBox="1"/>
          <p:nvPr/>
        </p:nvSpPr>
        <p:spPr>
          <a:xfrm>
            <a:off x="350874" y="1090688"/>
            <a:ext cx="8676168" cy="2308324"/>
          </a:xfrm>
          <a:prstGeom prst="rect">
            <a:avLst/>
          </a:prstGeom>
          <a:noFill/>
        </p:spPr>
        <p:txBody>
          <a:bodyPr wrap="square">
            <a:spAutoFit/>
          </a:bodyPr>
          <a:lstStyle/>
          <a:p>
            <a:pPr marL="571500" indent="-571500">
              <a:buFont typeface="Arial" panose="020B0604020202020204" pitchFamily="34" charset="0"/>
              <a:buChar char="•"/>
            </a:pPr>
            <a:r>
              <a:rPr lang="en-US" sz="3600" dirty="0"/>
              <a:t>Abraham what did he do? </a:t>
            </a:r>
          </a:p>
          <a:p>
            <a:pPr marL="571500" indent="-571500">
              <a:buFont typeface="Arial" panose="020B0604020202020204" pitchFamily="34" charset="0"/>
              <a:buChar char="•"/>
            </a:pPr>
            <a:r>
              <a:rPr lang="en-US" sz="3600" dirty="0"/>
              <a:t>He was called by God. </a:t>
            </a:r>
          </a:p>
          <a:p>
            <a:pPr marL="571500" indent="-571500">
              <a:buFont typeface="Arial" panose="020B0604020202020204" pitchFamily="34" charset="0"/>
              <a:buChar char="•"/>
            </a:pPr>
            <a:r>
              <a:rPr lang="en-US" sz="3600" dirty="0"/>
              <a:t>But what did he do? </a:t>
            </a:r>
          </a:p>
          <a:p>
            <a:pPr marL="571500" indent="-571500">
              <a:buFont typeface="Arial" panose="020B0604020202020204" pitchFamily="34" charset="0"/>
              <a:buChar char="•"/>
            </a:pPr>
            <a:r>
              <a:rPr lang="en-US" sz="3600" dirty="0"/>
              <a:t>He left Haran and he traveled to Canaan.</a:t>
            </a:r>
          </a:p>
        </p:txBody>
      </p:sp>
    </p:spTree>
    <p:extLst>
      <p:ext uri="{BB962C8B-B14F-4D97-AF65-F5344CB8AC3E}">
        <p14:creationId xmlns:p14="http://schemas.microsoft.com/office/powerpoint/2010/main" val="381153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90602-83C6-3702-773E-390315993F40}"/>
              </a:ext>
            </a:extLst>
          </p:cNvPr>
          <p:cNvSpPr txBox="1"/>
          <p:nvPr/>
        </p:nvSpPr>
        <p:spPr>
          <a:xfrm>
            <a:off x="733646" y="1175749"/>
            <a:ext cx="8038214" cy="2308324"/>
          </a:xfrm>
          <a:prstGeom prst="rect">
            <a:avLst/>
          </a:prstGeom>
          <a:noFill/>
        </p:spPr>
        <p:txBody>
          <a:bodyPr wrap="square">
            <a:spAutoFit/>
          </a:bodyPr>
          <a:lstStyle/>
          <a:p>
            <a:pPr marL="285750" indent="-285750">
              <a:buFont typeface="Arial" panose="020B0604020202020204" pitchFamily="34" charset="0"/>
              <a:buChar char="•"/>
            </a:pPr>
            <a:r>
              <a:rPr lang="en-US" sz="3600" dirty="0"/>
              <a:t>Samson was born a servant of God. </a:t>
            </a:r>
          </a:p>
          <a:p>
            <a:pPr marL="285750" indent="-285750">
              <a:buFont typeface="Arial" panose="020B0604020202020204" pitchFamily="34" charset="0"/>
              <a:buChar char="•"/>
            </a:pPr>
            <a:r>
              <a:rPr lang="en-US" sz="3600" dirty="0"/>
              <a:t>But what did he do?</a:t>
            </a:r>
          </a:p>
          <a:p>
            <a:pPr marL="285750" indent="-285750">
              <a:buFont typeface="Arial" panose="020B0604020202020204" pitchFamily="34" charset="0"/>
              <a:buChar char="•"/>
            </a:pPr>
            <a:r>
              <a:rPr lang="en-US" sz="3600" dirty="0"/>
              <a:t> He never cut his hair. </a:t>
            </a:r>
          </a:p>
          <a:p>
            <a:pPr marL="285750" indent="-285750">
              <a:buFont typeface="Arial" panose="020B0604020202020204" pitchFamily="34" charset="0"/>
              <a:buChar char="•"/>
            </a:pPr>
            <a:r>
              <a:rPr lang="en-US" sz="3600" dirty="0"/>
              <a:t>That was part of the agreement.</a:t>
            </a:r>
          </a:p>
        </p:txBody>
      </p:sp>
    </p:spTree>
    <p:extLst>
      <p:ext uri="{BB962C8B-B14F-4D97-AF65-F5344CB8AC3E}">
        <p14:creationId xmlns:p14="http://schemas.microsoft.com/office/powerpoint/2010/main" val="226026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CA5C1-B254-F7DC-55D4-96FCF4D7E20B}"/>
              </a:ext>
            </a:extLst>
          </p:cNvPr>
          <p:cNvSpPr txBox="1"/>
          <p:nvPr/>
        </p:nvSpPr>
        <p:spPr>
          <a:xfrm>
            <a:off x="882502" y="1856510"/>
            <a:ext cx="8112642" cy="1200329"/>
          </a:xfrm>
          <a:prstGeom prst="rect">
            <a:avLst/>
          </a:prstGeom>
          <a:noFill/>
        </p:spPr>
        <p:txBody>
          <a:bodyPr wrap="square">
            <a:spAutoFit/>
          </a:bodyPr>
          <a:lstStyle/>
          <a:p>
            <a:r>
              <a:rPr lang="en-US" sz="3600" dirty="0"/>
              <a:t>Esther had to approach the king, risking her death, on behalf of her people.</a:t>
            </a:r>
          </a:p>
        </p:txBody>
      </p:sp>
    </p:spTree>
    <p:extLst>
      <p:ext uri="{BB962C8B-B14F-4D97-AF65-F5344CB8AC3E}">
        <p14:creationId xmlns:p14="http://schemas.microsoft.com/office/powerpoint/2010/main" val="11752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D6A7-008B-D64C-8349-FC95C57ED7A8}"/>
              </a:ext>
            </a:extLst>
          </p:cNvPr>
          <p:cNvSpPr>
            <a:spLocks noGrp="1"/>
          </p:cNvSpPr>
          <p:nvPr>
            <p:ph type="title"/>
          </p:nvPr>
        </p:nvSpPr>
        <p:spPr/>
        <p:txBody>
          <a:bodyPr>
            <a:normAutofit/>
          </a:bodyPr>
          <a:lstStyle/>
          <a:p>
            <a:r>
              <a:rPr lang="en-US" sz="4000" dirty="0"/>
              <a:t>“I accept Jesus as </a:t>
            </a:r>
            <a:br>
              <a:rPr lang="en-US" sz="4000" dirty="0"/>
            </a:br>
            <a:r>
              <a:rPr lang="en-US" sz="4000" dirty="0"/>
              <a:t>my personal Savior”</a:t>
            </a:r>
            <a:br>
              <a:rPr lang="en-US" sz="4000" dirty="0"/>
            </a:br>
            <a:br>
              <a:rPr lang="en-US" sz="4000" dirty="0"/>
            </a:br>
            <a:r>
              <a:rPr lang="en-US" sz="4000" dirty="0"/>
              <a:t>“I invite Jesus into my heart”</a:t>
            </a:r>
          </a:p>
        </p:txBody>
      </p:sp>
    </p:spTree>
    <p:extLst>
      <p:ext uri="{BB962C8B-B14F-4D97-AF65-F5344CB8AC3E}">
        <p14:creationId xmlns:p14="http://schemas.microsoft.com/office/powerpoint/2010/main" val="300364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B124-B6AC-E349-A30A-B1DF98D6730C}"/>
              </a:ext>
            </a:extLst>
          </p:cNvPr>
          <p:cNvSpPr>
            <a:spLocks noGrp="1"/>
          </p:cNvSpPr>
          <p:nvPr>
            <p:ph type="title"/>
          </p:nvPr>
        </p:nvSpPr>
        <p:spPr/>
        <p:txBody>
          <a:bodyPr>
            <a:normAutofit/>
          </a:bodyPr>
          <a:lstStyle/>
          <a:p>
            <a:r>
              <a:rPr lang="en-US" sz="3600" b="0" dirty="0"/>
              <a:t>Examples of Baptism in </a:t>
            </a:r>
            <a:br>
              <a:rPr lang="en-US" sz="3600" b="0" dirty="0"/>
            </a:br>
            <a:r>
              <a:rPr lang="en-US" sz="3600" b="0" dirty="0"/>
              <a:t>the Book of Acts </a:t>
            </a:r>
            <a:r>
              <a:rPr lang="en-US" sz="3600" dirty="0"/>
              <a:t>= 10</a:t>
            </a:r>
            <a:br>
              <a:rPr lang="en-US" sz="3600" dirty="0"/>
            </a:br>
            <a:br>
              <a:rPr lang="en-US" sz="3600" dirty="0"/>
            </a:br>
            <a:r>
              <a:rPr lang="en-US" sz="3600" b="0" dirty="0"/>
              <a:t>Examples of the Sinner’s Prayer </a:t>
            </a:r>
            <a:br>
              <a:rPr lang="en-US" sz="3600" b="0" dirty="0"/>
            </a:br>
            <a:r>
              <a:rPr lang="en-US" sz="3600" b="0" dirty="0"/>
              <a:t>in the Book of Acts </a:t>
            </a:r>
            <a:r>
              <a:rPr lang="en-US" sz="3600" dirty="0"/>
              <a:t>= 0</a:t>
            </a:r>
          </a:p>
        </p:txBody>
      </p:sp>
    </p:spTree>
    <p:extLst>
      <p:ext uri="{BB962C8B-B14F-4D97-AF65-F5344CB8AC3E}">
        <p14:creationId xmlns:p14="http://schemas.microsoft.com/office/powerpoint/2010/main" val="174310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9D669-5C4C-49E3-6C39-C2CAAC0C065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6459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E452-D273-D642-8D8B-7BAEE5634223}"/>
              </a:ext>
            </a:extLst>
          </p:cNvPr>
          <p:cNvSpPr>
            <a:spLocks noGrp="1"/>
          </p:cNvSpPr>
          <p:nvPr>
            <p:ph type="title"/>
          </p:nvPr>
        </p:nvSpPr>
        <p:spPr>
          <a:xfrm>
            <a:off x="1472317" y="415621"/>
            <a:ext cx="7205472" cy="1979875"/>
          </a:xfrm>
        </p:spPr>
        <p:txBody>
          <a:bodyPr>
            <a:normAutofit/>
          </a:bodyPr>
          <a:lstStyle/>
          <a:p>
            <a:r>
              <a:rPr lang="en-US" sz="3600" b="0" dirty="0"/>
              <a:t>And He said to the woman, “Your faith has saved you; go in peace.”</a:t>
            </a:r>
            <a:br>
              <a:rPr lang="en-US" sz="3600" dirty="0"/>
            </a:br>
            <a:r>
              <a:rPr lang="en-US" sz="2800" dirty="0"/>
              <a:t>- Luke 7:50</a:t>
            </a:r>
            <a:endParaRPr lang="en-US" sz="3600" dirty="0"/>
          </a:p>
        </p:txBody>
      </p:sp>
      <p:sp>
        <p:nvSpPr>
          <p:cNvPr id="3" name="Title 1">
            <a:extLst>
              <a:ext uri="{FF2B5EF4-FFF2-40B4-BE49-F238E27FC236}">
                <a16:creationId xmlns:a16="http://schemas.microsoft.com/office/drawing/2014/main" id="{984C450E-7939-0A43-87A1-CC4E4AA19062}"/>
              </a:ext>
            </a:extLst>
          </p:cNvPr>
          <p:cNvSpPr txBox="1">
            <a:spLocks/>
          </p:cNvSpPr>
          <p:nvPr/>
        </p:nvSpPr>
        <p:spPr>
          <a:xfrm>
            <a:off x="1472317" y="2600409"/>
            <a:ext cx="7205472" cy="1979875"/>
          </a:xfrm>
          <a:prstGeom prst="rect">
            <a:avLst/>
          </a:prstGeom>
        </p:spPr>
        <p:txBody>
          <a:bodyPr anchor="ctr">
            <a:no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3600" b="0" dirty="0"/>
              <a:t>For by grace you have been saved through faith; and that not of yourselves, it is the gift of God; </a:t>
            </a:r>
            <a:br>
              <a:rPr lang="en-US" sz="3600" dirty="0"/>
            </a:br>
            <a:r>
              <a:rPr lang="en-US" sz="2800" dirty="0"/>
              <a:t>- Ephesians 2:8</a:t>
            </a:r>
            <a:endParaRPr lang="en-US" sz="3600" dirty="0"/>
          </a:p>
        </p:txBody>
      </p:sp>
    </p:spTree>
    <p:extLst>
      <p:ext uri="{BB962C8B-B14F-4D97-AF65-F5344CB8AC3E}">
        <p14:creationId xmlns:p14="http://schemas.microsoft.com/office/powerpoint/2010/main" val="49930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dirty="0"/>
              <a:t>Acknowledgement</a:t>
            </a:r>
          </a:p>
          <a:p>
            <a:pPr marL="514350" indent="-514350">
              <a:buFont typeface="+mj-lt"/>
              <a:buAutoNum type="arabicPeriod"/>
            </a:pPr>
            <a:r>
              <a:rPr lang="en-US" dirty="0"/>
              <a:t>Obedience</a:t>
            </a:r>
          </a:p>
          <a:p>
            <a:pPr marL="514350" indent="-514350">
              <a:buFont typeface="+mj-lt"/>
              <a:buAutoNum type="arabicPeriod"/>
            </a:pPr>
            <a:r>
              <a:rPr lang="en-US" sz="4800" b="1" dirty="0"/>
              <a:t> Trusts</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p:txBody>
          <a:bodyPr/>
          <a:lstStyle/>
          <a:p>
            <a:r>
              <a:rPr lang="en-US" dirty="0"/>
              <a:t>The 4 Components of Saving Faith</a:t>
            </a:r>
          </a:p>
        </p:txBody>
      </p:sp>
    </p:spTree>
    <p:extLst>
      <p:ext uri="{BB962C8B-B14F-4D97-AF65-F5344CB8AC3E}">
        <p14:creationId xmlns:p14="http://schemas.microsoft.com/office/powerpoint/2010/main" val="270915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lstStyle/>
          <a:p>
            <a:r>
              <a:rPr lang="en-US" dirty="0"/>
              <a:t>But the one who endures to the end, he will be saved.</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Matthew 24:13</a:t>
            </a:r>
          </a:p>
        </p:txBody>
      </p:sp>
    </p:spTree>
    <p:extLst>
      <p:ext uri="{BB962C8B-B14F-4D97-AF65-F5344CB8AC3E}">
        <p14:creationId xmlns:p14="http://schemas.microsoft.com/office/powerpoint/2010/main" val="2299761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fontScale="92500"/>
          </a:bodyPr>
          <a:lstStyle/>
          <a:p>
            <a:r>
              <a:rPr lang="en-US" baseline="30000" dirty="0"/>
              <a:t>13</a:t>
            </a:r>
            <a:r>
              <a:rPr lang="en-US" dirty="0"/>
              <a:t> But we do not want you to be uninformed, brethren, about those who are asleep, so that you will not grieve as do the rest who have no hope. </a:t>
            </a:r>
            <a:r>
              <a:rPr lang="en-US" baseline="30000" dirty="0"/>
              <a:t>14</a:t>
            </a:r>
            <a:r>
              <a:rPr lang="en-US" dirty="0"/>
              <a:t> For if we believe that Jesus died and rose again, even so God will bring with Him those who have fallen asleep in Jesus.</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4:13-14</a:t>
            </a:r>
          </a:p>
        </p:txBody>
      </p:sp>
    </p:spTree>
    <p:extLst>
      <p:ext uri="{BB962C8B-B14F-4D97-AF65-F5344CB8AC3E}">
        <p14:creationId xmlns:p14="http://schemas.microsoft.com/office/powerpoint/2010/main" val="2347464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fontScale="85000" lnSpcReduction="10000"/>
          </a:bodyPr>
          <a:lstStyle/>
          <a:p>
            <a:r>
              <a:rPr lang="en-US" baseline="30000" dirty="0"/>
              <a:t>15</a:t>
            </a:r>
            <a:r>
              <a:rPr lang="en-US" dirty="0"/>
              <a:t> For this we say to you by the word of the Lord, that we who are alive and remain until the coming of the Lord, will not precede those who have fallen asleep. </a:t>
            </a:r>
            <a:r>
              <a:rPr lang="en-US" baseline="30000" dirty="0"/>
              <a:t>16</a:t>
            </a:r>
            <a:r>
              <a:rPr lang="en-US" dirty="0"/>
              <a:t> For the Lord Himself will descend from heaven with a shout, with the voice of the archangel and with the trumpet of God, and the dead in Christ will rise first.</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4:15-16</a:t>
            </a:r>
          </a:p>
        </p:txBody>
      </p:sp>
    </p:spTree>
    <p:extLst>
      <p:ext uri="{BB962C8B-B14F-4D97-AF65-F5344CB8AC3E}">
        <p14:creationId xmlns:p14="http://schemas.microsoft.com/office/powerpoint/2010/main" val="40427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a:bodyPr>
          <a:lstStyle/>
          <a:p>
            <a:r>
              <a:rPr lang="en-US" baseline="30000" dirty="0"/>
              <a:t>17</a:t>
            </a:r>
            <a:r>
              <a:rPr lang="en-US" dirty="0"/>
              <a:t> Then we who are alive and remain will be caught up together with them in the clouds to meet the Lord in the air, and so we shall always be with the Lord. </a:t>
            </a:r>
            <a:r>
              <a:rPr lang="en-US" baseline="30000" dirty="0"/>
              <a:t>18</a:t>
            </a:r>
            <a:r>
              <a:rPr lang="en-US" dirty="0"/>
              <a:t> Therefore comfort one another with these words.</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4:17-18</a:t>
            </a:r>
          </a:p>
        </p:txBody>
      </p:sp>
    </p:spTree>
    <p:extLst>
      <p:ext uri="{BB962C8B-B14F-4D97-AF65-F5344CB8AC3E}">
        <p14:creationId xmlns:p14="http://schemas.microsoft.com/office/powerpoint/2010/main" val="1421913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a:bodyPr>
          <a:lstStyle/>
          <a:p>
            <a:r>
              <a:rPr lang="en-US" dirty="0"/>
              <a:t>Be of sober spirit, be on the alert. Your adversary, the devil, prowls around like a roaring lion, seeking someone to devour.</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Peter 5:8</a:t>
            </a:r>
          </a:p>
        </p:txBody>
      </p:sp>
    </p:spTree>
    <p:extLst>
      <p:ext uri="{BB962C8B-B14F-4D97-AF65-F5344CB8AC3E}">
        <p14:creationId xmlns:p14="http://schemas.microsoft.com/office/powerpoint/2010/main" val="79307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4C5E3-D45D-FD49-905B-0EB6E49BD33F}"/>
              </a:ext>
            </a:extLst>
          </p:cNvPr>
          <p:cNvSpPr>
            <a:spLocks noGrp="1"/>
          </p:cNvSpPr>
          <p:nvPr>
            <p:ph idx="1"/>
          </p:nvPr>
        </p:nvSpPr>
        <p:spPr/>
        <p:txBody>
          <a:bodyPr/>
          <a:lstStyle/>
          <a:p>
            <a:pPr>
              <a:lnSpc>
                <a:spcPct val="130000"/>
              </a:lnSpc>
            </a:pPr>
            <a:r>
              <a:rPr lang="en-US" sz="3600" b="1" dirty="0"/>
              <a:t>Understands</a:t>
            </a:r>
            <a:r>
              <a:rPr lang="en-US" sz="3600" dirty="0"/>
              <a:t> the Truth</a:t>
            </a:r>
          </a:p>
          <a:p>
            <a:pPr>
              <a:lnSpc>
                <a:spcPct val="130000"/>
              </a:lnSpc>
            </a:pPr>
            <a:r>
              <a:rPr lang="en-US" sz="3600" b="1" dirty="0"/>
              <a:t>Accepts</a:t>
            </a:r>
            <a:r>
              <a:rPr lang="en-US" sz="3600" dirty="0"/>
              <a:t> the Truth</a:t>
            </a:r>
          </a:p>
          <a:p>
            <a:pPr>
              <a:lnSpc>
                <a:spcPct val="130000"/>
              </a:lnSpc>
            </a:pPr>
            <a:r>
              <a:rPr lang="en-US" sz="3600" b="1" dirty="0"/>
              <a:t>Acts on </a:t>
            </a:r>
            <a:r>
              <a:rPr lang="en-US" sz="3600" dirty="0"/>
              <a:t>the Truth</a:t>
            </a:r>
          </a:p>
          <a:p>
            <a:pPr>
              <a:lnSpc>
                <a:spcPct val="130000"/>
              </a:lnSpc>
            </a:pPr>
            <a:r>
              <a:rPr lang="en-US" sz="3600" b="1" dirty="0"/>
              <a:t>Trusts in </a:t>
            </a:r>
            <a:r>
              <a:rPr lang="en-US" sz="3600" dirty="0"/>
              <a:t>the Truth</a:t>
            </a:r>
          </a:p>
        </p:txBody>
      </p:sp>
      <p:sp>
        <p:nvSpPr>
          <p:cNvPr id="3" name="Title 2">
            <a:extLst>
              <a:ext uri="{FF2B5EF4-FFF2-40B4-BE49-F238E27FC236}">
                <a16:creationId xmlns:a16="http://schemas.microsoft.com/office/drawing/2014/main" id="{58F38FE0-4312-564B-B24D-9BB78595FF2D}"/>
              </a:ext>
            </a:extLst>
          </p:cNvPr>
          <p:cNvSpPr>
            <a:spLocks noGrp="1"/>
          </p:cNvSpPr>
          <p:nvPr>
            <p:ph type="title"/>
          </p:nvPr>
        </p:nvSpPr>
        <p:spPr/>
        <p:txBody>
          <a:bodyPr/>
          <a:lstStyle/>
          <a:p>
            <a:r>
              <a:rPr lang="en-US" dirty="0"/>
              <a:t>We are saved by the type of faith that:</a:t>
            </a:r>
          </a:p>
        </p:txBody>
      </p:sp>
    </p:spTree>
    <p:extLst>
      <p:ext uri="{BB962C8B-B14F-4D97-AF65-F5344CB8AC3E}">
        <p14:creationId xmlns:p14="http://schemas.microsoft.com/office/powerpoint/2010/main" val="54092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647D8-3157-AD42-AF1D-8A9B6799140F}"/>
              </a:ext>
            </a:extLst>
          </p:cNvPr>
          <p:cNvSpPr>
            <a:spLocks noGrp="1"/>
          </p:cNvSpPr>
          <p:nvPr>
            <p:ph type="body" idx="1"/>
          </p:nvPr>
        </p:nvSpPr>
        <p:spPr/>
        <p:txBody>
          <a:bodyPr/>
          <a:lstStyle/>
          <a:p>
            <a:r>
              <a:rPr lang="en-US" dirty="0"/>
              <a:t>Jesus said to him, “I am the way, and the truth, and the life; no one comes to the Father but through Me.</a:t>
            </a:r>
          </a:p>
        </p:txBody>
      </p:sp>
      <p:sp>
        <p:nvSpPr>
          <p:cNvPr id="3" name="Content Placeholder 2">
            <a:extLst>
              <a:ext uri="{FF2B5EF4-FFF2-40B4-BE49-F238E27FC236}">
                <a16:creationId xmlns:a16="http://schemas.microsoft.com/office/drawing/2014/main" id="{52BD0DA8-3763-EB48-B2F3-87C9F04873C8}"/>
              </a:ext>
            </a:extLst>
          </p:cNvPr>
          <p:cNvSpPr>
            <a:spLocks noGrp="1"/>
          </p:cNvSpPr>
          <p:nvPr>
            <p:ph sz="quarter" idx="10"/>
          </p:nvPr>
        </p:nvSpPr>
        <p:spPr/>
        <p:txBody>
          <a:bodyPr/>
          <a:lstStyle/>
          <a:p>
            <a:r>
              <a:rPr lang="en-US" dirty="0"/>
              <a:t>- John 14:6</a:t>
            </a:r>
          </a:p>
        </p:txBody>
      </p:sp>
    </p:spTree>
    <p:extLst>
      <p:ext uri="{BB962C8B-B14F-4D97-AF65-F5344CB8AC3E}">
        <p14:creationId xmlns:p14="http://schemas.microsoft.com/office/powerpoint/2010/main" val="92485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sz="4400" b="1" dirty="0"/>
              <a:t>The mind is enlightened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457200" y="346358"/>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171910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sz="4400" b="1" dirty="0"/>
              <a:t>The will is divinely engaged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457200" y="346358"/>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356820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265-CE5D-CB4C-A4A3-FF026678A695}"/>
              </a:ext>
            </a:extLst>
          </p:cNvPr>
          <p:cNvSpPr>
            <a:spLocks noGrp="1"/>
          </p:cNvSpPr>
          <p:nvPr>
            <p:ph type="title"/>
          </p:nvPr>
        </p:nvSpPr>
        <p:spPr/>
        <p:txBody>
          <a:bodyPr/>
          <a:lstStyle/>
          <a:p>
            <a:r>
              <a:rPr lang="en-US" dirty="0"/>
              <a:t>The 4 Components </a:t>
            </a:r>
            <a:br>
              <a:rPr lang="en-US" dirty="0"/>
            </a:br>
            <a:r>
              <a:rPr lang="en-US" dirty="0"/>
              <a:t>of Saving Faith</a:t>
            </a:r>
          </a:p>
        </p:txBody>
      </p:sp>
    </p:spTree>
    <p:extLst>
      <p:ext uri="{BB962C8B-B14F-4D97-AF65-F5344CB8AC3E}">
        <p14:creationId xmlns:p14="http://schemas.microsoft.com/office/powerpoint/2010/main" val="3806416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dirty="0"/>
              <a:t>The will is divinely engaged</a:t>
            </a:r>
          </a:p>
          <a:p>
            <a:r>
              <a:rPr lang="en-US" sz="4400" b="1" dirty="0"/>
              <a:t>The body is guided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457200" y="346358"/>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27144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dirty="0"/>
              <a:t>The will is divinely engaged</a:t>
            </a:r>
          </a:p>
          <a:p>
            <a:r>
              <a:rPr lang="en-US" dirty="0"/>
              <a:t>The body is guided</a:t>
            </a:r>
          </a:p>
          <a:p>
            <a:r>
              <a:rPr lang="en-US" sz="4400" b="1" dirty="0"/>
              <a:t>The spirit is empowered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457200" y="346358"/>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3662497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F8C7B-5B5A-5846-A573-385101422FF5}"/>
              </a:ext>
            </a:extLst>
          </p:cNvPr>
          <p:cNvSpPr>
            <a:spLocks noGrp="1"/>
          </p:cNvSpPr>
          <p:nvPr>
            <p:ph idx="1"/>
          </p:nvPr>
        </p:nvSpPr>
        <p:spPr/>
        <p:txBody>
          <a:bodyPr/>
          <a:lstStyle/>
          <a:p>
            <a:pPr>
              <a:lnSpc>
                <a:spcPct val="150000"/>
              </a:lnSpc>
            </a:pPr>
            <a:r>
              <a:rPr lang="en-US" dirty="0"/>
              <a:t>You need to express your faith</a:t>
            </a:r>
          </a:p>
          <a:p>
            <a:pPr>
              <a:lnSpc>
                <a:spcPct val="150000"/>
              </a:lnSpc>
            </a:pPr>
            <a:r>
              <a:rPr lang="en-US" dirty="0"/>
              <a:t>You need more teaching about faith</a:t>
            </a:r>
          </a:p>
          <a:p>
            <a:pPr>
              <a:lnSpc>
                <a:spcPct val="150000"/>
              </a:lnSpc>
            </a:pPr>
            <a:r>
              <a:rPr lang="en-US" dirty="0"/>
              <a:t>You need prayer to strengthen your faith</a:t>
            </a:r>
          </a:p>
        </p:txBody>
      </p:sp>
      <p:sp>
        <p:nvSpPr>
          <p:cNvPr id="3" name="Title 2">
            <a:extLst>
              <a:ext uri="{FF2B5EF4-FFF2-40B4-BE49-F238E27FC236}">
                <a16:creationId xmlns:a16="http://schemas.microsoft.com/office/drawing/2014/main" id="{DB17D0A5-14B6-8C4F-B1B0-6593804F35ED}"/>
              </a:ext>
            </a:extLst>
          </p:cNvPr>
          <p:cNvSpPr>
            <a:spLocks noGrp="1"/>
          </p:cNvSpPr>
          <p:nvPr>
            <p:ph type="title"/>
          </p:nvPr>
        </p:nvSpPr>
        <p:spPr/>
        <p:txBody>
          <a:bodyPr/>
          <a:lstStyle/>
          <a:p>
            <a:r>
              <a:rPr lang="en-US" dirty="0"/>
              <a:t>Respond if:</a:t>
            </a:r>
          </a:p>
        </p:txBody>
      </p:sp>
    </p:spTree>
    <p:extLst>
      <p:ext uri="{BB962C8B-B14F-4D97-AF65-F5344CB8AC3E}">
        <p14:creationId xmlns:p14="http://schemas.microsoft.com/office/powerpoint/2010/main" val="411133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sz="4800" b="1" dirty="0"/>
              <a:t> Understanding</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p:txBody>
          <a:bodyPr/>
          <a:lstStyle/>
          <a:p>
            <a:r>
              <a:rPr lang="en-US" dirty="0"/>
              <a:t>The 4 Components of Saving Faith</a:t>
            </a:r>
          </a:p>
        </p:txBody>
      </p:sp>
    </p:spTree>
    <p:extLst>
      <p:ext uri="{BB962C8B-B14F-4D97-AF65-F5344CB8AC3E}">
        <p14:creationId xmlns:p14="http://schemas.microsoft.com/office/powerpoint/2010/main" val="342824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all have sinned and fall short of the glory of God,</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Romans 3:23</a:t>
            </a:r>
          </a:p>
        </p:txBody>
      </p:sp>
    </p:spTree>
    <p:extLst>
      <p:ext uri="{BB962C8B-B14F-4D97-AF65-F5344CB8AC3E}">
        <p14:creationId xmlns:p14="http://schemas.microsoft.com/office/powerpoint/2010/main" val="175165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the wages of sin is death…</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Romans 6:23a</a:t>
            </a:r>
          </a:p>
        </p:txBody>
      </p:sp>
    </p:spTree>
    <p:extLst>
      <p:ext uri="{BB962C8B-B14F-4D97-AF65-F5344CB8AC3E}">
        <p14:creationId xmlns:p14="http://schemas.microsoft.com/office/powerpoint/2010/main" val="18404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“..and He Himself bore our sins in His body on the cross, so that we might die to sin and live to righteousness; for by His wounds you were healed.”</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I Peter 2:24</a:t>
            </a:r>
          </a:p>
        </p:txBody>
      </p:sp>
    </p:spTree>
    <p:extLst>
      <p:ext uri="{BB962C8B-B14F-4D97-AF65-F5344CB8AC3E}">
        <p14:creationId xmlns:p14="http://schemas.microsoft.com/office/powerpoint/2010/main" val="233474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God so loved the world, that He gave His only begotten Son, that whoever believes in Him shall not perish, but have eternal life.</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John 3:16</a:t>
            </a:r>
          </a:p>
        </p:txBody>
      </p:sp>
    </p:spTree>
    <p:extLst>
      <p:ext uri="{BB962C8B-B14F-4D97-AF65-F5344CB8AC3E}">
        <p14:creationId xmlns:p14="http://schemas.microsoft.com/office/powerpoint/2010/main" val="445466358"/>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326</TotalTime>
  <Words>7475</Words>
  <Application>Microsoft Office PowerPoint</Application>
  <PresentationFormat>On-screen Show (16:9)</PresentationFormat>
  <Paragraphs>240</Paragraphs>
  <Slides>42</Slides>
  <Notes>32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Aptos</vt:lpstr>
      <vt:lpstr>Arial</vt:lpstr>
      <vt:lpstr>D-DIN Condensed</vt:lpstr>
      <vt:lpstr>Lato</vt:lpstr>
      <vt:lpstr>Lato Heavy</vt:lpstr>
      <vt:lpstr>Lato Regular</vt:lpstr>
      <vt:lpstr>Merriweather</vt:lpstr>
      <vt:lpstr>Office Theme</vt:lpstr>
      <vt:lpstr>The 4 Components of Saving Faith</vt:lpstr>
      <vt:lpstr>“We are saved by faith”</vt:lpstr>
      <vt:lpstr>And He said to the woman, “Your faith has saved you; go in peace.” - Luke 7:50</vt:lpstr>
      <vt:lpstr>The 4 Components  of Saving Faith</vt:lpstr>
      <vt:lpstr>The 4 Components of Saving Faith</vt:lpstr>
      <vt:lpstr>PowerPoint Presentation</vt:lpstr>
      <vt:lpstr>PowerPoint Presentation</vt:lpstr>
      <vt:lpstr>PowerPoint Presentation</vt:lpstr>
      <vt:lpstr>PowerPoint Presentation</vt:lpstr>
      <vt:lpstr>PowerPoint Presentation</vt:lpstr>
      <vt:lpstr>PowerPoint Presentation</vt:lpstr>
      <vt:lpstr>God doesn’t save us  without our understanding  and knowledge.</vt:lpstr>
      <vt:lpstr>PowerPoint Presentation</vt:lpstr>
      <vt:lpstr>The 4 Components of Saving Faith</vt:lpstr>
      <vt:lpstr>Some know and understand the gospel but reject and refuse to acknowledge it.</vt:lpstr>
      <vt:lpstr>The 4 Components of Saving Faith</vt:lpstr>
      <vt:lpstr>PowerPoint Presentation</vt:lpstr>
      <vt:lpstr>Protestants &amp; Evangelicals:</vt:lpstr>
      <vt:lpstr>Church of Christ:</vt:lpstr>
      <vt:lpstr>Adam and Eve had to obey the command to not eat of the fruit of the tree of the knowledge of good and evil.   There was something required of them in order to be able to ultimately eat of the tree of eternal life.</vt:lpstr>
      <vt:lpstr>Noah obeyed God in building the ark according to instructions in order to be saved from the impending flood.</vt:lpstr>
      <vt:lpstr>PowerPoint Presentation</vt:lpstr>
      <vt:lpstr>PowerPoint Presentation</vt:lpstr>
      <vt:lpstr>PowerPoint Presentation</vt:lpstr>
      <vt:lpstr>PowerPoint Presentation</vt:lpstr>
      <vt:lpstr>PowerPoint Presentation</vt:lpstr>
      <vt:lpstr>“I accept Jesus as  my personal Savior”  “I invite Jesus into my heart”</vt:lpstr>
      <vt:lpstr>Examples of Baptism in  the Book of Acts = 10  Examples of the Sinner’s Prayer  in the Book of Acts = 0</vt:lpstr>
      <vt:lpstr>PowerPoint Presentation</vt:lpstr>
      <vt:lpstr>The 4 Components of Saving Faith</vt:lpstr>
      <vt:lpstr>PowerPoint Presentation</vt:lpstr>
      <vt:lpstr>PowerPoint Presentation</vt:lpstr>
      <vt:lpstr>PowerPoint Presentation</vt:lpstr>
      <vt:lpstr>PowerPoint Presentation</vt:lpstr>
      <vt:lpstr>PowerPoint Presentation</vt:lpstr>
      <vt:lpstr>We are saved by the type of faith that:</vt:lpstr>
      <vt:lpstr>PowerPoint Presentation</vt:lpstr>
      <vt:lpstr>Saving faith recreates the whole person  in the image of God:</vt:lpstr>
      <vt:lpstr>Saving faith recreates the whole person  in the image of God:</vt:lpstr>
      <vt:lpstr>Saving faith recreates the whole person  in the image of God:</vt:lpstr>
      <vt:lpstr>Saving faith recreates the whole person  in the image of God:</vt:lpstr>
      <vt:lpstr>Respond 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71</cp:revision>
  <dcterms:created xsi:type="dcterms:W3CDTF">2014-03-24T02:15:36Z</dcterms:created>
  <dcterms:modified xsi:type="dcterms:W3CDTF">2025-05-14T02:35:18Z</dcterms:modified>
</cp:coreProperties>
</file>