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93" r:id="rId3"/>
    <p:sldId id="294" r:id="rId4"/>
    <p:sldId id="295" r:id="rId5"/>
    <p:sldId id="298" r:id="rId6"/>
    <p:sldId id="299" r:id="rId7"/>
    <p:sldId id="297" r:id="rId8"/>
    <p:sldId id="300" r:id="rId9"/>
    <p:sldId id="301" r:id="rId10"/>
    <p:sldId id="302" r:id="rId11"/>
    <p:sldId id="303" r:id="rId12"/>
    <p:sldId id="304" r:id="rId13"/>
    <p:sldId id="296"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279" r:id="rId31"/>
    <p:sldId id="321" r:id="rId32"/>
    <p:sldId id="322" r:id="rId33"/>
    <p:sldId id="323" r:id="rId34"/>
    <p:sldId id="32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3463649" y="2796084"/>
            <a:ext cx="5232995" cy="420564"/>
          </a:xfrm>
          <a:prstGeom prst="rect">
            <a:avLst/>
          </a:prstGeom>
          <a:noFill/>
        </p:spPr>
        <p:txBody>
          <a:bodyPr wrap="square" rtlCol="0" anchor="b">
            <a:spAutoFit/>
          </a:bodyPr>
          <a:lstStyle/>
          <a:p>
            <a:pPr algn="ctr"/>
            <a:r>
              <a:rPr lang="en-US" sz="2133"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694266" y="1893457"/>
            <a:ext cx="3708401" cy="4485217"/>
          </a:xfrm>
        </p:spPr>
        <p:txBody>
          <a:bodyPr anchor="b">
            <a:normAutofit/>
          </a:bodyPr>
          <a:lstStyle>
            <a:lvl1pPr marL="0" indent="0" algn="ctr">
              <a:buNone/>
              <a:defRPr sz="26533">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3982" y="6004855"/>
            <a:ext cx="2433421" cy="345899"/>
          </a:xfrm>
          <a:prstGeom prst="rect">
            <a:avLst/>
          </a:prstGeom>
        </p:spPr>
      </p:pic>
      <p:cxnSp>
        <p:nvCxnSpPr>
          <p:cNvPr id="4" name="Straight Connector 3"/>
          <p:cNvCxnSpPr/>
          <p:nvPr userDrawn="1"/>
        </p:nvCxnSpPr>
        <p:spPr>
          <a:xfrm>
            <a:off x="4157793" y="2584627"/>
            <a:ext cx="3844711"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4402667" y="3912849"/>
            <a:ext cx="6901484" cy="1653191"/>
          </a:xfrm>
        </p:spPr>
        <p:txBody>
          <a:bodyPr anchor="ctr">
            <a:noAutofit/>
          </a:bodyPr>
          <a:lstStyle>
            <a:lvl1pPr marL="0" indent="0" algn="ctr">
              <a:lnSpc>
                <a:spcPct val="80000"/>
              </a:lnSpc>
              <a:buNone/>
              <a:defRPr sz="5333" b="1" spc="0" baseline="0">
                <a:solidFill>
                  <a:schemeClr val="tx1">
                    <a:tint val="75000"/>
                  </a:schemeClr>
                </a:solidFill>
                <a:latin typeface="Lato Black"/>
                <a:cs typeface="Lato Blac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365596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42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20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797985" y="1668583"/>
            <a:ext cx="10551583" cy="4856324"/>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574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50962" y="572798"/>
            <a:ext cx="9964113" cy="4906719"/>
          </a:xfrm>
        </p:spPr>
        <p:txBody>
          <a:bodyPr anchor="ctr"/>
          <a:lstStyle>
            <a:lvl1pPr marL="0" marR="0" indent="0" algn="l" defTabSz="609585"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950962" y="5479516"/>
            <a:ext cx="5541389" cy="697317"/>
          </a:xfrm>
        </p:spPr>
        <p:txBody>
          <a:bodyPr>
            <a:normAutofit/>
          </a:bodyPr>
          <a:lstStyle>
            <a:lvl1pPr marL="0" indent="0" algn="l">
              <a:buNone/>
              <a:defRPr sz="3733" b="1" i="0" baseline="0">
                <a:latin typeface="Lato" panose="020F0502020204030203" pitchFamily="34" charset="0"/>
                <a:ea typeface="Lato" panose="020F0502020204030203" pitchFamily="34" charset="0"/>
                <a:cs typeface="Lato" panose="020F0502020204030203"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 John 3:16</a:t>
            </a:r>
          </a:p>
        </p:txBody>
      </p:sp>
    </p:spTree>
    <p:extLst>
      <p:ext uri="{BB962C8B-B14F-4D97-AF65-F5344CB8AC3E}">
        <p14:creationId xmlns:p14="http://schemas.microsoft.com/office/powerpoint/2010/main" val="238916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380" y="620585"/>
            <a:ext cx="10551240" cy="5648384"/>
          </a:xfrm>
        </p:spPr>
        <p:txBody>
          <a:bodyPr anchor="ctr">
            <a:normAutofit/>
          </a:bodyPr>
          <a:lstStyle>
            <a:lvl1pPr algn="ctr">
              <a:defRPr sz="5333"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2796640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199467" y="4555067"/>
            <a:ext cx="7433733" cy="2065867"/>
          </a:xfrm>
        </p:spPr>
        <p:txBody>
          <a:bodyPr anchor="ctr">
            <a:noAutofit/>
          </a:bodyPr>
          <a:lstStyle>
            <a:lvl1pPr marL="0" indent="0" algn="ctr">
              <a:lnSpc>
                <a:spcPct val="80000"/>
              </a:lnSpc>
              <a:buNone/>
              <a:defRPr sz="4800" b="1" spc="0" baseline="0">
                <a:solidFill>
                  <a:schemeClr val="tx1">
                    <a:tint val="75000"/>
                  </a:schemeClr>
                </a:solidFill>
                <a:latin typeface="Lato Black"/>
                <a:cs typeface="Lato Black"/>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Perfection is the </a:t>
            </a:r>
            <a:br>
              <a:rPr lang="en-US"/>
            </a:br>
            <a:r>
              <a:rPr lang="en-US"/>
              <a:t>Absolute Standard</a:t>
            </a:r>
            <a:endParaRPr lang="en-US" dirty="0"/>
          </a:p>
        </p:txBody>
      </p:sp>
      <p:sp>
        <p:nvSpPr>
          <p:cNvPr id="13" name="TextBox 12"/>
          <p:cNvSpPr txBox="1"/>
          <p:nvPr userDrawn="1"/>
        </p:nvSpPr>
        <p:spPr>
          <a:xfrm>
            <a:off x="3337479" y="2826775"/>
            <a:ext cx="5252685" cy="420564"/>
          </a:xfrm>
          <a:prstGeom prst="rect">
            <a:avLst/>
          </a:prstGeom>
          <a:noFill/>
        </p:spPr>
        <p:txBody>
          <a:bodyPr wrap="square" rtlCol="0" anchor="b">
            <a:spAutoFit/>
          </a:bodyPr>
          <a:lstStyle/>
          <a:p>
            <a:pPr algn="ctr"/>
            <a:r>
              <a:rPr lang="en-US" sz="2133" b="1" i="0" spc="0" dirty="0">
                <a:latin typeface="Lato" panose="020F0502020204030203" pitchFamily="34" charset="0"/>
                <a:ea typeface="Lato" panose="020F0502020204030203" pitchFamily="34" charset="0"/>
                <a:cs typeface="Lato" panose="020F0502020204030203" pitchFamily="34" charset="0"/>
              </a:rPr>
              <a:t>CURTIS HARTSHORN</a:t>
            </a:r>
          </a:p>
        </p:txBody>
      </p:sp>
      <p:sp>
        <p:nvSpPr>
          <p:cNvPr id="5" name="Text Placeholder 4"/>
          <p:cNvSpPr>
            <a:spLocks noGrp="1"/>
          </p:cNvSpPr>
          <p:nvPr>
            <p:ph type="body" sz="quarter" idx="10" hasCustomPrompt="1"/>
          </p:nvPr>
        </p:nvSpPr>
        <p:spPr>
          <a:xfrm>
            <a:off x="681799" y="2605416"/>
            <a:ext cx="3517668" cy="4485217"/>
          </a:xfrm>
        </p:spPr>
        <p:txBody>
          <a:bodyPr anchor="b">
            <a:normAutofit/>
          </a:bodyPr>
          <a:lstStyle>
            <a:lvl1pPr marL="0" indent="0" algn="ctr">
              <a:buNone/>
              <a:defRPr sz="26533">
                <a:latin typeface="Lato Black"/>
                <a:cs typeface="Lato Black"/>
              </a:defRPr>
            </a:lvl1pPr>
          </a:lstStyle>
          <a:p>
            <a:pPr lvl="0"/>
            <a:r>
              <a:rPr lang="en-US" dirty="0"/>
              <a:t>9</a:t>
            </a:r>
          </a:p>
        </p:txBody>
      </p:sp>
      <p:cxnSp>
        <p:nvCxnSpPr>
          <p:cNvPr id="4" name="Straight Connector 3"/>
          <p:cNvCxnSpPr/>
          <p:nvPr userDrawn="1"/>
        </p:nvCxnSpPr>
        <p:spPr>
          <a:xfrm>
            <a:off x="4041466" y="2620244"/>
            <a:ext cx="3844711"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811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ble Vers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50962" y="572798"/>
            <a:ext cx="9964113" cy="4906719"/>
          </a:xfrm>
        </p:spPr>
        <p:txBody>
          <a:bodyPr anchor="ctr"/>
          <a:lstStyle>
            <a:lvl1pPr marL="0" marR="0" indent="0" algn="l" defTabSz="609585"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950962" y="5479516"/>
            <a:ext cx="5541389" cy="697317"/>
          </a:xfrm>
        </p:spPr>
        <p:txBody>
          <a:bodyPr>
            <a:normAutofit/>
          </a:bodyPr>
          <a:lstStyle>
            <a:lvl1pPr marL="0" indent="0" algn="l">
              <a:buNone/>
              <a:defRPr sz="3733" b="1" i="0" baseline="0">
                <a:latin typeface="Lato" panose="020F0502020204030203" pitchFamily="34" charset="0"/>
                <a:ea typeface="Lato" panose="020F0502020204030203" pitchFamily="34" charset="0"/>
                <a:cs typeface="Lato" panose="020F0502020204030203"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 John 3:16</a:t>
            </a:r>
          </a:p>
        </p:txBody>
      </p:sp>
    </p:spTree>
    <p:extLst>
      <p:ext uri="{BB962C8B-B14F-4D97-AF65-F5344CB8AC3E}">
        <p14:creationId xmlns:p14="http://schemas.microsoft.com/office/powerpoint/2010/main" val="372935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20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797985" y="1668583"/>
            <a:ext cx="10551583" cy="48563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63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Statm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0380" y="819188"/>
            <a:ext cx="10551240" cy="5219624"/>
          </a:xfrm>
        </p:spPr>
        <p:txBody>
          <a:bodyPr anchor="ctr">
            <a:normAutofit/>
          </a:bodyPr>
          <a:lstStyle>
            <a:lvl1pPr algn="ctr">
              <a:defRPr sz="5333"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41925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08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7640" y="274639"/>
            <a:ext cx="1055124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97640" y="1757977"/>
            <a:ext cx="1055124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7625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09585" rtl="0" eaLnBrk="1" latinLnBrk="0" hangingPunct="1">
        <a:spcBef>
          <a:spcPct val="0"/>
        </a:spcBef>
        <a:buNone/>
        <a:defRPr sz="4800" b="1" i="0" kern="1200" spc="-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457189" indent="-457189" algn="l" defTabSz="609585" rtl="0" eaLnBrk="1" latinLnBrk="0" hangingPunct="1">
        <a:spcBef>
          <a:spcPct val="20000"/>
        </a:spcBef>
        <a:buFont typeface="Arial"/>
        <a:buChar char="•"/>
        <a:defRPr sz="4267"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990575" indent="-380990" algn="l" defTabSz="609585" rtl="0" eaLnBrk="1" latinLnBrk="0" hangingPunct="1">
        <a:spcBef>
          <a:spcPct val="20000"/>
        </a:spcBef>
        <a:buFont typeface="Arial"/>
        <a:buChar char="–"/>
        <a:defRPr sz="3733"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523962" indent="-304792" algn="l" defTabSz="609585"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2133547" indent="-304792" algn="l" defTabSz="609585" rtl="0" eaLnBrk="1" latinLnBrk="0" hangingPunct="1">
        <a:spcBef>
          <a:spcPct val="20000"/>
        </a:spcBef>
        <a:buFont typeface="Arial"/>
        <a:buChar char="–"/>
        <a:defRPr sz="2667"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743131" indent="-304792" algn="l" defTabSz="609585" rtl="0" eaLnBrk="1" latinLnBrk="0" hangingPunct="1">
        <a:spcBef>
          <a:spcPct val="20000"/>
        </a:spcBef>
        <a:buFont typeface="Arial"/>
        <a:buChar char="»"/>
        <a:defRPr sz="2667"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2641" y="1861653"/>
            <a:ext cx="4240696" cy="4403976"/>
          </a:xfrm>
        </p:spPr>
        <p:txBody>
          <a:bodyPr>
            <a:normAutofit/>
          </a:bodyPr>
          <a:lstStyle/>
          <a:p>
            <a:r>
              <a:rPr lang="en-US" sz="22133" dirty="0"/>
              <a:t>3</a:t>
            </a:r>
          </a:p>
        </p:txBody>
      </p:sp>
      <p:sp>
        <p:nvSpPr>
          <p:cNvPr id="3" name="Subtitle 2"/>
          <p:cNvSpPr>
            <a:spLocks noGrp="1"/>
          </p:cNvSpPr>
          <p:nvPr>
            <p:ph type="subTitle" idx="1"/>
          </p:nvPr>
        </p:nvSpPr>
        <p:spPr>
          <a:xfrm>
            <a:off x="4090931" y="3672105"/>
            <a:ext cx="7511180" cy="1653191"/>
          </a:xfrm>
        </p:spPr>
        <p:txBody>
          <a:bodyPr/>
          <a:lstStyle/>
          <a:p>
            <a:r>
              <a:rPr lang="en-US" sz="5867" dirty="0"/>
              <a:t>Can I Reach </a:t>
            </a:r>
            <a:br>
              <a:rPr lang="en-US" sz="5867" dirty="0"/>
            </a:br>
            <a:r>
              <a:rPr lang="en-US" sz="5867" dirty="0"/>
              <a:t>Mature Faith?</a:t>
            </a:r>
          </a:p>
        </p:txBody>
      </p:sp>
    </p:spTree>
    <p:extLst>
      <p:ext uri="{BB962C8B-B14F-4D97-AF65-F5344CB8AC3E}">
        <p14:creationId xmlns:p14="http://schemas.microsoft.com/office/powerpoint/2010/main" val="761165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2A174-1E07-D14B-B0C2-DEC80E0EF5F7}"/>
              </a:ext>
            </a:extLst>
          </p:cNvPr>
          <p:cNvSpPr>
            <a:spLocks noGrp="1"/>
          </p:cNvSpPr>
          <p:nvPr>
            <p:ph type="body" sz="quarter" idx="10"/>
          </p:nvPr>
        </p:nvSpPr>
        <p:spPr>
          <a:xfrm>
            <a:off x="950962" y="572798"/>
            <a:ext cx="10290077" cy="4906719"/>
          </a:xfrm>
        </p:spPr>
        <p:txBody>
          <a:bodyPr>
            <a:normAutofit fontScale="92500" lnSpcReduction="20000"/>
          </a:bodyPr>
          <a:lstStyle/>
          <a:p>
            <a:r>
              <a:rPr lang="en-US" baseline="30000" dirty="0"/>
              <a:t>2</a:t>
            </a:r>
            <a:r>
              <a:rPr lang="en-US" dirty="0"/>
              <a:t> The Lord said to Gideon, “The people who are with you are too many for Me to give Midian into their hands, for Israel would become boastful, saying, ‘My own power has delivered me.’ </a:t>
            </a:r>
            <a:r>
              <a:rPr lang="en-US" baseline="30000" dirty="0"/>
              <a:t>3</a:t>
            </a:r>
            <a:r>
              <a:rPr lang="en-US" dirty="0"/>
              <a:t> Now therefore come, proclaim in the hearing of the people, saying, ‘Whoever is afraid and trembling, let him return and depart from Mount Gilead.’” </a:t>
            </a:r>
            <a:br>
              <a:rPr lang="en-US" dirty="0"/>
            </a:br>
            <a:r>
              <a:rPr lang="en-US" dirty="0"/>
              <a:t>So 22,000 people returned, but 10,000 remained.</a:t>
            </a:r>
          </a:p>
        </p:txBody>
      </p:sp>
      <p:sp>
        <p:nvSpPr>
          <p:cNvPr id="3" name="Text Placeholder 2">
            <a:extLst>
              <a:ext uri="{FF2B5EF4-FFF2-40B4-BE49-F238E27FC236}">
                <a16:creationId xmlns:a16="http://schemas.microsoft.com/office/drawing/2014/main" id="{7B57F1FC-B0E2-2740-9D7E-1474396A33E8}"/>
              </a:ext>
            </a:extLst>
          </p:cNvPr>
          <p:cNvSpPr>
            <a:spLocks noGrp="1"/>
          </p:cNvSpPr>
          <p:nvPr>
            <p:ph type="body" sz="quarter" idx="11"/>
          </p:nvPr>
        </p:nvSpPr>
        <p:spPr/>
        <p:txBody>
          <a:bodyPr/>
          <a:lstStyle/>
          <a:p>
            <a:r>
              <a:rPr lang="en-US" dirty="0"/>
              <a:t>- Judges 7:2-3</a:t>
            </a:r>
          </a:p>
        </p:txBody>
      </p:sp>
    </p:spTree>
    <p:extLst>
      <p:ext uri="{BB962C8B-B14F-4D97-AF65-F5344CB8AC3E}">
        <p14:creationId xmlns:p14="http://schemas.microsoft.com/office/powerpoint/2010/main" val="87092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2A174-1E07-D14B-B0C2-DEC80E0EF5F7}"/>
              </a:ext>
            </a:extLst>
          </p:cNvPr>
          <p:cNvSpPr>
            <a:spLocks noGrp="1"/>
          </p:cNvSpPr>
          <p:nvPr>
            <p:ph type="body" sz="quarter" idx="10"/>
          </p:nvPr>
        </p:nvSpPr>
        <p:spPr/>
        <p:txBody>
          <a:bodyPr>
            <a:normAutofit lnSpcReduction="10000"/>
          </a:bodyPr>
          <a:lstStyle/>
          <a:p>
            <a:r>
              <a:rPr lang="en-US" dirty="0"/>
              <a:t>Then the Lord said to Gideon, “The people are still too many; bring them down to the water and I will test them for you there. Therefore it shall be that he of whom I say to you, ‘This one shall go with you,’ he shall go with you; but everyone of whom I say to you, ‘This one shall not go with you,’ he shall not go.”</a:t>
            </a:r>
          </a:p>
        </p:txBody>
      </p:sp>
      <p:sp>
        <p:nvSpPr>
          <p:cNvPr id="3" name="Text Placeholder 2">
            <a:extLst>
              <a:ext uri="{FF2B5EF4-FFF2-40B4-BE49-F238E27FC236}">
                <a16:creationId xmlns:a16="http://schemas.microsoft.com/office/drawing/2014/main" id="{7B57F1FC-B0E2-2740-9D7E-1474396A33E8}"/>
              </a:ext>
            </a:extLst>
          </p:cNvPr>
          <p:cNvSpPr>
            <a:spLocks noGrp="1"/>
          </p:cNvSpPr>
          <p:nvPr>
            <p:ph type="body" sz="quarter" idx="11"/>
          </p:nvPr>
        </p:nvSpPr>
        <p:spPr/>
        <p:txBody>
          <a:bodyPr/>
          <a:lstStyle/>
          <a:p>
            <a:r>
              <a:rPr lang="en-US" dirty="0"/>
              <a:t>- Judges 7:4</a:t>
            </a:r>
          </a:p>
        </p:txBody>
      </p:sp>
    </p:spTree>
    <p:extLst>
      <p:ext uri="{BB962C8B-B14F-4D97-AF65-F5344CB8AC3E}">
        <p14:creationId xmlns:p14="http://schemas.microsoft.com/office/powerpoint/2010/main" val="402746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2A174-1E07-D14B-B0C2-DEC80E0EF5F7}"/>
              </a:ext>
            </a:extLst>
          </p:cNvPr>
          <p:cNvSpPr>
            <a:spLocks noGrp="1"/>
          </p:cNvSpPr>
          <p:nvPr>
            <p:ph type="body" sz="quarter" idx="10"/>
          </p:nvPr>
        </p:nvSpPr>
        <p:spPr>
          <a:xfrm>
            <a:off x="950961" y="572798"/>
            <a:ext cx="10445908" cy="4906719"/>
          </a:xfrm>
        </p:spPr>
        <p:txBody>
          <a:bodyPr>
            <a:normAutofit/>
          </a:bodyPr>
          <a:lstStyle/>
          <a:p>
            <a:r>
              <a:rPr lang="en-US" dirty="0"/>
              <a:t>So he brought the people down to the water. And the Lord said to Gideon, </a:t>
            </a:r>
            <a:br>
              <a:rPr lang="en-US" dirty="0"/>
            </a:br>
            <a:r>
              <a:rPr lang="en-US" dirty="0"/>
              <a:t>“You shall separate everyone who laps </a:t>
            </a:r>
            <a:br>
              <a:rPr lang="en-US" dirty="0"/>
            </a:br>
            <a:r>
              <a:rPr lang="en-US" dirty="0"/>
              <a:t>the water with his tongue as a dog laps, </a:t>
            </a:r>
            <a:br>
              <a:rPr lang="en-US" dirty="0"/>
            </a:br>
            <a:r>
              <a:rPr lang="en-US" dirty="0"/>
              <a:t>as well as everyone who kneels to drink.”</a:t>
            </a:r>
          </a:p>
        </p:txBody>
      </p:sp>
      <p:sp>
        <p:nvSpPr>
          <p:cNvPr id="3" name="Text Placeholder 2">
            <a:extLst>
              <a:ext uri="{FF2B5EF4-FFF2-40B4-BE49-F238E27FC236}">
                <a16:creationId xmlns:a16="http://schemas.microsoft.com/office/drawing/2014/main" id="{7B57F1FC-B0E2-2740-9D7E-1474396A33E8}"/>
              </a:ext>
            </a:extLst>
          </p:cNvPr>
          <p:cNvSpPr>
            <a:spLocks noGrp="1"/>
          </p:cNvSpPr>
          <p:nvPr>
            <p:ph type="body" sz="quarter" idx="11"/>
          </p:nvPr>
        </p:nvSpPr>
        <p:spPr/>
        <p:txBody>
          <a:bodyPr/>
          <a:lstStyle/>
          <a:p>
            <a:r>
              <a:rPr lang="en-US" dirty="0"/>
              <a:t>- Judges 7:5</a:t>
            </a:r>
          </a:p>
        </p:txBody>
      </p:sp>
    </p:spTree>
    <p:extLst>
      <p:ext uri="{BB962C8B-B14F-4D97-AF65-F5344CB8AC3E}">
        <p14:creationId xmlns:p14="http://schemas.microsoft.com/office/powerpoint/2010/main" val="3873388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2A174-1E07-D14B-B0C2-DEC80E0EF5F7}"/>
              </a:ext>
            </a:extLst>
          </p:cNvPr>
          <p:cNvSpPr>
            <a:spLocks noGrp="1"/>
          </p:cNvSpPr>
          <p:nvPr>
            <p:ph type="body" sz="quarter" idx="10"/>
          </p:nvPr>
        </p:nvSpPr>
        <p:spPr/>
        <p:txBody>
          <a:bodyPr>
            <a:normAutofit lnSpcReduction="10000"/>
          </a:bodyPr>
          <a:lstStyle/>
          <a:p>
            <a:r>
              <a:rPr lang="en-US" baseline="30000" dirty="0"/>
              <a:t>6</a:t>
            </a:r>
            <a:r>
              <a:rPr lang="en-US" dirty="0"/>
              <a:t> Now the number of those who lapped, putting their hand to their mouth, was 300 men; but all the rest of the people kneeled to drink water. </a:t>
            </a:r>
            <a:r>
              <a:rPr lang="en-US" baseline="30000" dirty="0"/>
              <a:t>7</a:t>
            </a:r>
            <a:r>
              <a:rPr lang="en-US" dirty="0"/>
              <a:t> The Lord said to Gideon, “I will deliver you with the 300 men who lapped and will give the Midianites into your hands; so let all the other people go, each man to his home.”</a:t>
            </a:r>
          </a:p>
        </p:txBody>
      </p:sp>
      <p:sp>
        <p:nvSpPr>
          <p:cNvPr id="3" name="Text Placeholder 2">
            <a:extLst>
              <a:ext uri="{FF2B5EF4-FFF2-40B4-BE49-F238E27FC236}">
                <a16:creationId xmlns:a16="http://schemas.microsoft.com/office/drawing/2014/main" id="{7B57F1FC-B0E2-2740-9D7E-1474396A33E8}"/>
              </a:ext>
            </a:extLst>
          </p:cNvPr>
          <p:cNvSpPr>
            <a:spLocks noGrp="1"/>
          </p:cNvSpPr>
          <p:nvPr>
            <p:ph type="body" sz="quarter" idx="11"/>
          </p:nvPr>
        </p:nvSpPr>
        <p:spPr/>
        <p:txBody>
          <a:bodyPr/>
          <a:lstStyle/>
          <a:p>
            <a:r>
              <a:rPr lang="en-US" dirty="0"/>
              <a:t>- Judges 7:6-7</a:t>
            </a:r>
          </a:p>
        </p:txBody>
      </p:sp>
    </p:spTree>
    <p:extLst>
      <p:ext uri="{BB962C8B-B14F-4D97-AF65-F5344CB8AC3E}">
        <p14:creationId xmlns:p14="http://schemas.microsoft.com/office/powerpoint/2010/main" val="199235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817321-C930-6046-BE1E-543B5623EBD2}"/>
              </a:ext>
            </a:extLst>
          </p:cNvPr>
          <p:cNvSpPr>
            <a:spLocks noGrp="1"/>
          </p:cNvSpPr>
          <p:nvPr>
            <p:ph type="body" sz="quarter" idx="10"/>
          </p:nvPr>
        </p:nvSpPr>
        <p:spPr/>
        <p:txBody>
          <a:bodyPr/>
          <a:lstStyle/>
          <a:p>
            <a:r>
              <a:rPr lang="en-US" dirty="0"/>
              <a:t>“I am the vine, you are the branches; he who abides in Me and I in him, he bears much fruit, for apart from Me you can do nothing.”	</a:t>
            </a:r>
          </a:p>
        </p:txBody>
      </p:sp>
      <p:sp>
        <p:nvSpPr>
          <p:cNvPr id="3" name="Text Placeholder 2">
            <a:extLst>
              <a:ext uri="{FF2B5EF4-FFF2-40B4-BE49-F238E27FC236}">
                <a16:creationId xmlns:a16="http://schemas.microsoft.com/office/drawing/2014/main" id="{EB65D1BE-104E-594F-9D74-D3DF52C758F0}"/>
              </a:ext>
            </a:extLst>
          </p:cNvPr>
          <p:cNvSpPr>
            <a:spLocks noGrp="1"/>
          </p:cNvSpPr>
          <p:nvPr>
            <p:ph type="body" sz="quarter" idx="11"/>
          </p:nvPr>
        </p:nvSpPr>
        <p:spPr/>
        <p:txBody>
          <a:bodyPr/>
          <a:lstStyle/>
          <a:p>
            <a:r>
              <a:rPr lang="en-US" dirty="0"/>
              <a:t>- John 15:5</a:t>
            </a:r>
          </a:p>
        </p:txBody>
      </p:sp>
    </p:spTree>
    <p:extLst>
      <p:ext uri="{BB962C8B-B14F-4D97-AF65-F5344CB8AC3E}">
        <p14:creationId xmlns:p14="http://schemas.microsoft.com/office/powerpoint/2010/main" val="795414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A0FE-06EF-D345-BDEC-34A8E3EBA9A8}"/>
              </a:ext>
            </a:extLst>
          </p:cNvPr>
          <p:cNvSpPr>
            <a:spLocks noGrp="1"/>
          </p:cNvSpPr>
          <p:nvPr>
            <p:ph type="title"/>
          </p:nvPr>
        </p:nvSpPr>
        <p:spPr/>
        <p:txBody>
          <a:bodyPr/>
          <a:lstStyle/>
          <a:p>
            <a:r>
              <a:rPr lang="en-US" dirty="0"/>
              <a:t>Can I Reach Mature Faith?</a:t>
            </a:r>
          </a:p>
        </p:txBody>
      </p:sp>
      <p:sp>
        <p:nvSpPr>
          <p:cNvPr id="3" name="Text Placeholder 2">
            <a:extLst>
              <a:ext uri="{FF2B5EF4-FFF2-40B4-BE49-F238E27FC236}">
                <a16:creationId xmlns:a16="http://schemas.microsoft.com/office/drawing/2014/main" id="{D6215453-1677-924D-A361-1DA616D58643}"/>
              </a:ext>
            </a:extLst>
          </p:cNvPr>
          <p:cNvSpPr>
            <a:spLocks noGrp="1"/>
          </p:cNvSpPr>
          <p:nvPr>
            <p:ph type="body" sz="quarter" idx="10"/>
          </p:nvPr>
        </p:nvSpPr>
        <p:spPr>
          <a:xfrm>
            <a:off x="797985" y="1668583"/>
            <a:ext cx="10736708" cy="4856324"/>
          </a:xfrm>
        </p:spPr>
        <p:txBody>
          <a:bodyPr>
            <a:normAutofit lnSpcReduction="10000"/>
          </a:bodyPr>
          <a:lstStyle/>
          <a:p>
            <a:pPr marL="563866" indent="-563866">
              <a:spcAft>
                <a:spcPts val="1600"/>
              </a:spcAft>
              <a:buFont typeface="+mj-lt"/>
              <a:buAutoNum type="arabicPeriod"/>
            </a:pPr>
            <a:r>
              <a:rPr lang="en-US" sz="3200" dirty="0"/>
              <a:t>Does Mature Faith seem unreachable because you are relying on your own </a:t>
            </a:r>
            <a:r>
              <a:rPr lang="en-US" sz="3200" b="1" u="sng" dirty="0">
                <a:latin typeface="Lato Black" panose="020F0502020204030203" pitchFamily="34" charset="0"/>
                <a:ea typeface="Lato Black" panose="020F0502020204030203" pitchFamily="34" charset="0"/>
                <a:cs typeface="Lato Black" panose="020F0502020204030203" pitchFamily="34" charset="0"/>
              </a:rPr>
              <a:t>strength</a:t>
            </a:r>
            <a:r>
              <a:rPr lang="en-US" sz="3200" dirty="0"/>
              <a:t> instead of God’s?</a:t>
            </a:r>
          </a:p>
          <a:p>
            <a:pPr marL="929617" indent="-929617">
              <a:spcAft>
                <a:spcPts val="1600"/>
              </a:spcAft>
              <a:buFont typeface="+mj-lt"/>
              <a:buAutoNum type="arabicPeriod"/>
            </a:pPr>
            <a:r>
              <a:rPr lang="en-US" sz="5333" dirty="0"/>
              <a:t>If Mature Faith is impossible </a:t>
            </a:r>
            <a:br>
              <a:rPr lang="en-US" sz="5333" dirty="0"/>
            </a:br>
            <a:r>
              <a:rPr lang="en-US" sz="5333" dirty="0"/>
              <a:t>to reach, God is awfully </a:t>
            </a:r>
            <a:r>
              <a:rPr lang="en-US" sz="5333" b="1" u="sng" dirty="0">
                <a:latin typeface="Lato Black" panose="020F0502020204030203" pitchFamily="34" charset="0"/>
                <a:ea typeface="Lato Black" panose="020F0502020204030203" pitchFamily="34" charset="0"/>
                <a:cs typeface="Lato Black" panose="020F0502020204030203" pitchFamily="34" charset="0"/>
              </a:rPr>
              <a:t>cruel</a:t>
            </a:r>
            <a:r>
              <a:rPr lang="en-US" sz="5333" dirty="0"/>
              <a:t> </a:t>
            </a:r>
            <a:br>
              <a:rPr lang="en-US" sz="5333" dirty="0"/>
            </a:br>
            <a:r>
              <a:rPr lang="en-US" sz="5333" dirty="0"/>
              <a:t>to expect it from us.</a:t>
            </a:r>
            <a:br>
              <a:rPr lang="en-US" sz="5333" dirty="0"/>
            </a:br>
            <a:br>
              <a:rPr lang="en-US" sz="2933" dirty="0"/>
            </a:br>
            <a:r>
              <a:rPr lang="en-US" dirty="0"/>
              <a:t>- </a:t>
            </a:r>
            <a:r>
              <a:rPr lang="en-US" b="1" u="sng" dirty="0">
                <a:latin typeface="Lato Black" panose="020F0502020204030203" pitchFamily="34" charset="0"/>
                <a:ea typeface="Lato Black" panose="020F0502020204030203" pitchFamily="34" charset="0"/>
                <a:cs typeface="Lato Black" panose="020F0502020204030203" pitchFamily="34" charset="0"/>
              </a:rPr>
              <a:t>Matthew 17:14-20</a:t>
            </a:r>
            <a:endParaRPr lang="en-US" sz="5333" b="1" u="sng"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62423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CB6D1E-A7E5-DE4B-BA36-C41B3EAAB3AB}"/>
              </a:ext>
            </a:extLst>
          </p:cNvPr>
          <p:cNvSpPr>
            <a:spLocks noGrp="1"/>
          </p:cNvSpPr>
          <p:nvPr>
            <p:ph type="body" sz="quarter" idx="10"/>
          </p:nvPr>
        </p:nvSpPr>
        <p:spPr/>
        <p:txBody>
          <a:bodyPr/>
          <a:lstStyle/>
          <a:p>
            <a:r>
              <a:rPr lang="en-US" baseline="30000" dirty="0"/>
              <a:t>14</a:t>
            </a:r>
            <a:r>
              <a:rPr lang="en-US" dirty="0"/>
              <a:t> When they came to the crowd, a man came up to Jesus, falling on his knees before Him and saying, </a:t>
            </a:r>
            <a:r>
              <a:rPr lang="en-US" baseline="30000" dirty="0"/>
              <a:t>15</a:t>
            </a:r>
            <a:r>
              <a:rPr lang="en-US" dirty="0"/>
              <a:t> “Lord, have mercy on my son, for he is a lunatic and is very ill; for he often falls into the fire and often into the water.</a:t>
            </a:r>
          </a:p>
        </p:txBody>
      </p:sp>
      <p:sp>
        <p:nvSpPr>
          <p:cNvPr id="3" name="Text Placeholder 2">
            <a:extLst>
              <a:ext uri="{FF2B5EF4-FFF2-40B4-BE49-F238E27FC236}">
                <a16:creationId xmlns:a16="http://schemas.microsoft.com/office/drawing/2014/main" id="{DC36484F-ECEE-864D-B143-4B5FE54891B8}"/>
              </a:ext>
            </a:extLst>
          </p:cNvPr>
          <p:cNvSpPr>
            <a:spLocks noGrp="1"/>
          </p:cNvSpPr>
          <p:nvPr>
            <p:ph type="body" sz="quarter" idx="11"/>
          </p:nvPr>
        </p:nvSpPr>
        <p:spPr/>
        <p:txBody>
          <a:bodyPr/>
          <a:lstStyle/>
          <a:p>
            <a:r>
              <a:rPr lang="en-US" dirty="0"/>
              <a:t>- Matthew 17:14-15</a:t>
            </a:r>
          </a:p>
        </p:txBody>
      </p:sp>
    </p:spTree>
    <p:extLst>
      <p:ext uri="{BB962C8B-B14F-4D97-AF65-F5344CB8AC3E}">
        <p14:creationId xmlns:p14="http://schemas.microsoft.com/office/powerpoint/2010/main" val="82456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CB6D1E-A7E5-DE4B-BA36-C41B3EAAB3AB}"/>
              </a:ext>
            </a:extLst>
          </p:cNvPr>
          <p:cNvSpPr>
            <a:spLocks noGrp="1"/>
          </p:cNvSpPr>
          <p:nvPr>
            <p:ph type="body" sz="quarter" idx="10"/>
          </p:nvPr>
        </p:nvSpPr>
        <p:spPr/>
        <p:txBody>
          <a:bodyPr>
            <a:normAutofit lnSpcReduction="10000"/>
          </a:bodyPr>
          <a:lstStyle/>
          <a:p>
            <a:r>
              <a:rPr lang="en-US" baseline="30000" dirty="0"/>
              <a:t>16</a:t>
            </a:r>
            <a:r>
              <a:rPr lang="en-US" dirty="0"/>
              <a:t> I brought him to Your disciples, and they could not cure him.” </a:t>
            </a:r>
            <a:r>
              <a:rPr lang="en-US" baseline="30000" dirty="0"/>
              <a:t>17</a:t>
            </a:r>
            <a:r>
              <a:rPr lang="en-US" dirty="0"/>
              <a:t> And Jesus answered and said, “You unbelieving and perverted generation, how long shall I be with you? How long shall I put up with you? Bring him here to Me.” </a:t>
            </a:r>
            <a:r>
              <a:rPr lang="en-US" baseline="30000" dirty="0"/>
              <a:t>18</a:t>
            </a:r>
            <a:r>
              <a:rPr lang="en-US" dirty="0"/>
              <a:t> And Jesus rebuked him, and the demon came out of him, and the boy was cured at once.</a:t>
            </a:r>
          </a:p>
        </p:txBody>
      </p:sp>
      <p:sp>
        <p:nvSpPr>
          <p:cNvPr id="3" name="Text Placeholder 2">
            <a:extLst>
              <a:ext uri="{FF2B5EF4-FFF2-40B4-BE49-F238E27FC236}">
                <a16:creationId xmlns:a16="http://schemas.microsoft.com/office/drawing/2014/main" id="{DC36484F-ECEE-864D-B143-4B5FE54891B8}"/>
              </a:ext>
            </a:extLst>
          </p:cNvPr>
          <p:cNvSpPr>
            <a:spLocks noGrp="1"/>
          </p:cNvSpPr>
          <p:nvPr>
            <p:ph type="body" sz="quarter" idx="11"/>
          </p:nvPr>
        </p:nvSpPr>
        <p:spPr/>
        <p:txBody>
          <a:bodyPr/>
          <a:lstStyle/>
          <a:p>
            <a:r>
              <a:rPr lang="en-US" dirty="0"/>
              <a:t>- Matthew 17:16-18</a:t>
            </a:r>
          </a:p>
        </p:txBody>
      </p:sp>
    </p:spTree>
    <p:extLst>
      <p:ext uri="{BB962C8B-B14F-4D97-AF65-F5344CB8AC3E}">
        <p14:creationId xmlns:p14="http://schemas.microsoft.com/office/powerpoint/2010/main" val="3362600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CB6D1E-A7E5-DE4B-BA36-C41B3EAAB3AB}"/>
              </a:ext>
            </a:extLst>
          </p:cNvPr>
          <p:cNvSpPr>
            <a:spLocks noGrp="1"/>
          </p:cNvSpPr>
          <p:nvPr>
            <p:ph type="body" sz="quarter" idx="10"/>
          </p:nvPr>
        </p:nvSpPr>
        <p:spPr/>
        <p:txBody>
          <a:bodyPr>
            <a:normAutofit fontScale="92500"/>
          </a:bodyPr>
          <a:lstStyle/>
          <a:p>
            <a:r>
              <a:rPr lang="en-US" baseline="30000" dirty="0"/>
              <a:t>19</a:t>
            </a:r>
            <a:r>
              <a:rPr lang="en-US" dirty="0"/>
              <a:t> Then the disciples came to Jesus privately and said, “Why could we not drive it out?” </a:t>
            </a:r>
            <a:r>
              <a:rPr lang="en-US" baseline="30000" dirty="0"/>
              <a:t>20</a:t>
            </a:r>
            <a:r>
              <a:rPr lang="en-US" dirty="0"/>
              <a:t> And He said to them, “Because of the littleness of your faith; for truly I say to you, if you have faith the size of a mustard seed, you will say to this mountain, ‘Move from here to there,’ and it will move; and nothing will be impossible to you.</a:t>
            </a:r>
          </a:p>
        </p:txBody>
      </p:sp>
      <p:sp>
        <p:nvSpPr>
          <p:cNvPr id="3" name="Text Placeholder 2">
            <a:extLst>
              <a:ext uri="{FF2B5EF4-FFF2-40B4-BE49-F238E27FC236}">
                <a16:creationId xmlns:a16="http://schemas.microsoft.com/office/drawing/2014/main" id="{DC36484F-ECEE-864D-B143-4B5FE54891B8}"/>
              </a:ext>
            </a:extLst>
          </p:cNvPr>
          <p:cNvSpPr>
            <a:spLocks noGrp="1"/>
          </p:cNvSpPr>
          <p:nvPr>
            <p:ph type="body" sz="quarter" idx="11"/>
          </p:nvPr>
        </p:nvSpPr>
        <p:spPr/>
        <p:txBody>
          <a:bodyPr/>
          <a:lstStyle/>
          <a:p>
            <a:r>
              <a:rPr lang="en-US" dirty="0"/>
              <a:t>- Matthew 17:19-20</a:t>
            </a:r>
          </a:p>
        </p:txBody>
      </p:sp>
    </p:spTree>
    <p:extLst>
      <p:ext uri="{BB962C8B-B14F-4D97-AF65-F5344CB8AC3E}">
        <p14:creationId xmlns:p14="http://schemas.microsoft.com/office/powerpoint/2010/main" val="1777315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7200D-A742-8841-9D09-BC16BBB67784}"/>
              </a:ext>
            </a:extLst>
          </p:cNvPr>
          <p:cNvSpPr>
            <a:spLocks noGrp="1"/>
          </p:cNvSpPr>
          <p:nvPr>
            <p:ph type="body" sz="quarter" idx="10"/>
          </p:nvPr>
        </p:nvSpPr>
        <p:spPr/>
        <p:txBody>
          <a:bodyPr>
            <a:normAutofit/>
          </a:bodyPr>
          <a:lstStyle/>
          <a:p>
            <a:r>
              <a:rPr lang="en-US" dirty="0"/>
              <a:t>“But you must let endurance have its full effect, so that you may be mature and complete, lacking nothing.”</a:t>
            </a:r>
          </a:p>
        </p:txBody>
      </p:sp>
      <p:sp>
        <p:nvSpPr>
          <p:cNvPr id="3" name="Text Placeholder 2">
            <a:extLst>
              <a:ext uri="{FF2B5EF4-FFF2-40B4-BE49-F238E27FC236}">
                <a16:creationId xmlns:a16="http://schemas.microsoft.com/office/drawing/2014/main" id="{076446D4-F754-3A46-BD6E-9FA51191B038}"/>
              </a:ext>
            </a:extLst>
          </p:cNvPr>
          <p:cNvSpPr>
            <a:spLocks noGrp="1"/>
          </p:cNvSpPr>
          <p:nvPr>
            <p:ph type="body" sz="quarter" idx="11"/>
          </p:nvPr>
        </p:nvSpPr>
        <p:spPr/>
        <p:txBody>
          <a:bodyPr/>
          <a:lstStyle/>
          <a:p>
            <a:r>
              <a:rPr lang="en-US" dirty="0"/>
              <a:t>- James 1:4 (ISV)</a:t>
            </a:r>
          </a:p>
        </p:txBody>
      </p:sp>
    </p:spTree>
    <p:extLst>
      <p:ext uri="{BB962C8B-B14F-4D97-AF65-F5344CB8AC3E}">
        <p14:creationId xmlns:p14="http://schemas.microsoft.com/office/powerpoint/2010/main" val="277349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AF8B-E845-D945-8C77-5C62C3AD32A2}"/>
              </a:ext>
            </a:extLst>
          </p:cNvPr>
          <p:cNvSpPr>
            <a:spLocks noGrp="1"/>
          </p:cNvSpPr>
          <p:nvPr>
            <p:ph type="title"/>
          </p:nvPr>
        </p:nvSpPr>
        <p:spPr>
          <a:xfrm>
            <a:off x="1494845" y="604808"/>
            <a:ext cx="9647583" cy="5648384"/>
          </a:xfrm>
        </p:spPr>
        <p:txBody>
          <a:bodyPr>
            <a:normAutofit fontScale="90000"/>
          </a:bodyPr>
          <a:lstStyle/>
          <a:p>
            <a:pPr algn="l">
              <a:lnSpc>
                <a:spcPct val="130000"/>
              </a:lnSpc>
            </a:pPr>
            <a:r>
              <a:rPr lang="en-US" sz="5867" dirty="0"/>
              <a:t>								Mature </a:t>
            </a:r>
            <a:r>
              <a:rPr lang="en-US" sz="5867" b="0" dirty="0"/>
              <a:t>Faith</a:t>
            </a:r>
            <a:br>
              <a:rPr lang="en-US" sz="5867" dirty="0"/>
            </a:br>
            <a:r>
              <a:rPr lang="en-US" sz="5867" dirty="0"/>
              <a:t>						Solidifying </a:t>
            </a:r>
            <a:r>
              <a:rPr lang="en-US" sz="5867" b="0" dirty="0"/>
              <a:t>Faith </a:t>
            </a:r>
            <a:br>
              <a:rPr lang="en-US" sz="5867" dirty="0"/>
            </a:br>
            <a:r>
              <a:rPr lang="en-US" sz="5867" dirty="0"/>
              <a:t>				Searching </a:t>
            </a:r>
            <a:r>
              <a:rPr lang="en-US" sz="5867" b="0" dirty="0"/>
              <a:t>Faith</a:t>
            </a:r>
            <a:r>
              <a:rPr lang="en-US" sz="5867" dirty="0"/>
              <a:t> </a:t>
            </a:r>
            <a:br>
              <a:rPr lang="en-US" sz="5867" dirty="0"/>
            </a:br>
            <a:r>
              <a:rPr lang="en-US" sz="5867" dirty="0"/>
              <a:t>		Affiliating </a:t>
            </a:r>
            <a:r>
              <a:rPr lang="en-US" sz="5867" b="0" dirty="0"/>
              <a:t>Faith</a:t>
            </a:r>
            <a:br>
              <a:rPr lang="en-US" sz="5867" dirty="0"/>
            </a:br>
            <a:r>
              <a:rPr lang="en-US" sz="5867" dirty="0"/>
              <a:t>Imitating </a:t>
            </a:r>
            <a:r>
              <a:rPr lang="en-US" sz="5867" b="0" dirty="0"/>
              <a:t>Faith</a:t>
            </a:r>
          </a:p>
        </p:txBody>
      </p:sp>
    </p:spTree>
    <p:extLst>
      <p:ext uri="{BB962C8B-B14F-4D97-AF65-F5344CB8AC3E}">
        <p14:creationId xmlns:p14="http://schemas.microsoft.com/office/powerpoint/2010/main" val="55467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7200D-A742-8841-9D09-BC16BBB67784}"/>
              </a:ext>
            </a:extLst>
          </p:cNvPr>
          <p:cNvSpPr>
            <a:spLocks noGrp="1"/>
          </p:cNvSpPr>
          <p:nvPr>
            <p:ph type="body" sz="quarter" idx="10"/>
          </p:nvPr>
        </p:nvSpPr>
        <p:spPr/>
        <p:txBody>
          <a:bodyPr>
            <a:normAutofit/>
          </a:bodyPr>
          <a:lstStyle/>
          <a:p>
            <a:r>
              <a:rPr lang="en-US" dirty="0"/>
              <a:t>“…always struggling on your behalf in his prayers, that you may stand mature and fully assured in all the will </a:t>
            </a:r>
            <a:r>
              <a:rPr lang="en-US"/>
              <a:t>of God.”</a:t>
            </a:r>
            <a:endParaRPr lang="en-US" dirty="0"/>
          </a:p>
        </p:txBody>
      </p:sp>
      <p:sp>
        <p:nvSpPr>
          <p:cNvPr id="3" name="Text Placeholder 2">
            <a:extLst>
              <a:ext uri="{FF2B5EF4-FFF2-40B4-BE49-F238E27FC236}">
                <a16:creationId xmlns:a16="http://schemas.microsoft.com/office/drawing/2014/main" id="{076446D4-F754-3A46-BD6E-9FA51191B038}"/>
              </a:ext>
            </a:extLst>
          </p:cNvPr>
          <p:cNvSpPr>
            <a:spLocks noGrp="1"/>
          </p:cNvSpPr>
          <p:nvPr>
            <p:ph type="body" sz="quarter" idx="11"/>
          </p:nvPr>
        </p:nvSpPr>
        <p:spPr/>
        <p:txBody>
          <a:bodyPr/>
          <a:lstStyle/>
          <a:p>
            <a:r>
              <a:rPr lang="en-US" dirty="0"/>
              <a:t>- Colossians 4:12 (ESV)</a:t>
            </a:r>
          </a:p>
        </p:txBody>
      </p:sp>
    </p:spTree>
    <p:extLst>
      <p:ext uri="{BB962C8B-B14F-4D97-AF65-F5344CB8AC3E}">
        <p14:creationId xmlns:p14="http://schemas.microsoft.com/office/powerpoint/2010/main" val="1070558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A0FE-06EF-D345-BDEC-34A8E3EBA9A8}"/>
              </a:ext>
            </a:extLst>
          </p:cNvPr>
          <p:cNvSpPr>
            <a:spLocks noGrp="1"/>
          </p:cNvSpPr>
          <p:nvPr>
            <p:ph type="title"/>
          </p:nvPr>
        </p:nvSpPr>
        <p:spPr/>
        <p:txBody>
          <a:bodyPr/>
          <a:lstStyle/>
          <a:p>
            <a:r>
              <a:rPr lang="en-US" dirty="0"/>
              <a:t>Can I Reach Mature Faith?</a:t>
            </a:r>
          </a:p>
        </p:txBody>
      </p:sp>
      <p:sp>
        <p:nvSpPr>
          <p:cNvPr id="3" name="Text Placeholder 2">
            <a:extLst>
              <a:ext uri="{FF2B5EF4-FFF2-40B4-BE49-F238E27FC236}">
                <a16:creationId xmlns:a16="http://schemas.microsoft.com/office/drawing/2014/main" id="{D6215453-1677-924D-A361-1DA616D58643}"/>
              </a:ext>
            </a:extLst>
          </p:cNvPr>
          <p:cNvSpPr>
            <a:spLocks noGrp="1"/>
          </p:cNvSpPr>
          <p:nvPr>
            <p:ph type="body" sz="quarter" idx="10"/>
          </p:nvPr>
        </p:nvSpPr>
        <p:spPr>
          <a:xfrm>
            <a:off x="797985" y="1668583"/>
            <a:ext cx="10736708" cy="4856324"/>
          </a:xfrm>
        </p:spPr>
        <p:txBody>
          <a:bodyPr>
            <a:normAutofit fontScale="92500" lnSpcReduction="10000"/>
          </a:bodyPr>
          <a:lstStyle/>
          <a:p>
            <a:pPr marL="563866" indent="-563866">
              <a:spcAft>
                <a:spcPts val="1600"/>
              </a:spcAft>
              <a:buFont typeface="+mj-lt"/>
              <a:buAutoNum type="arabicPeriod"/>
            </a:pPr>
            <a:r>
              <a:rPr lang="en-US" sz="3200" dirty="0"/>
              <a:t>Does Mature Faith seem unreachable because you are relying on your own </a:t>
            </a:r>
            <a:r>
              <a:rPr lang="en-US" sz="3200" b="1" u="sng" dirty="0">
                <a:latin typeface="Lato Black" panose="020F0502020204030203" pitchFamily="34" charset="0"/>
                <a:ea typeface="Lato Black" panose="020F0502020204030203" pitchFamily="34" charset="0"/>
                <a:cs typeface="Lato Black" panose="020F0502020204030203" pitchFamily="34" charset="0"/>
              </a:rPr>
              <a:t>strength</a:t>
            </a:r>
            <a:r>
              <a:rPr lang="en-US" sz="3200" dirty="0"/>
              <a:t> instead of God’s?</a:t>
            </a:r>
          </a:p>
          <a:p>
            <a:pPr marL="929617" indent="-929617">
              <a:spcAft>
                <a:spcPts val="1600"/>
              </a:spcAft>
              <a:buFont typeface="+mj-lt"/>
              <a:buAutoNum type="arabicPeriod"/>
            </a:pPr>
            <a:r>
              <a:rPr lang="en-US" sz="4400" dirty="0"/>
              <a:t>If Mature Faith is impossible to reach, God is awfully </a:t>
            </a:r>
            <a:r>
              <a:rPr lang="en-US" sz="4400" b="1" u="sng" dirty="0">
                <a:latin typeface="Lato Black" panose="020F0502020204030203" pitchFamily="34" charset="0"/>
                <a:ea typeface="Lato Black" panose="020F0502020204030203" pitchFamily="34" charset="0"/>
                <a:cs typeface="Lato Black" panose="020F0502020204030203" pitchFamily="34" charset="0"/>
              </a:rPr>
              <a:t>cruel</a:t>
            </a:r>
            <a:r>
              <a:rPr lang="en-US" sz="4400" dirty="0"/>
              <a:t> to expect it from us.</a:t>
            </a:r>
          </a:p>
          <a:p>
            <a:pPr marL="1219170" lvl="1" indent="-563866">
              <a:spcAft>
                <a:spcPts val="1600"/>
              </a:spcAft>
            </a:pPr>
            <a:r>
              <a:rPr lang="en-US" sz="4667" dirty="0"/>
              <a:t>The Hebrew writer was </a:t>
            </a:r>
            <a:r>
              <a:rPr lang="en-US" sz="4667" b="1" u="sng" dirty="0">
                <a:latin typeface="Lato Black" panose="020F0502020204030203" pitchFamily="34" charset="0"/>
                <a:ea typeface="Lato Black" panose="020F0502020204030203" pitchFamily="34" charset="0"/>
                <a:cs typeface="Lato Black" panose="020F0502020204030203" pitchFamily="34" charset="0"/>
              </a:rPr>
              <a:t>disappointed</a:t>
            </a:r>
            <a:r>
              <a:rPr lang="en-US" sz="4667" dirty="0"/>
              <a:t> when the Christians were not becoming mature, </a:t>
            </a:r>
            <a:r>
              <a:rPr lang="en-US" sz="4667" b="1" u="sng" dirty="0">
                <a:latin typeface="Lato Black" panose="020F0502020204030203" pitchFamily="34" charset="0"/>
                <a:ea typeface="Lato Black" panose="020F0502020204030203" pitchFamily="34" charset="0"/>
                <a:cs typeface="Lato Black" panose="020F0502020204030203" pitchFamily="34" charset="0"/>
              </a:rPr>
              <a:t>Hebrews 5:11-14</a:t>
            </a:r>
            <a:r>
              <a:rPr lang="en-US" sz="4667" dirty="0"/>
              <a:t>.</a:t>
            </a:r>
          </a:p>
        </p:txBody>
      </p:sp>
    </p:spTree>
    <p:extLst>
      <p:ext uri="{BB962C8B-B14F-4D97-AF65-F5344CB8AC3E}">
        <p14:creationId xmlns:p14="http://schemas.microsoft.com/office/powerpoint/2010/main" val="3132120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D8D6C5-2FBD-F648-8D46-EE16FB7F3676}"/>
              </a:ext>
            </a:extLst>
          </p:cNvPr>
          <p:cNvSpPr>
            <a:spLocks noGrp="1"/>
          </p:cNvSpPr>
          <p:nvPr>
            <p:ph type="body" sz="quarter" idx="10"/>
          </p:nvPr>
        </p:nvSpPr>
        <p:spPr/>
        <p:txBody>
          <a:bodyPr>
            <a:normAutofit lnSpcReduction="10000"/>
          </a:bodyPr>
          <a:lstStyle/>
          <a:p>
            <a:r>
              <a:rPr lang="en-US" baseline="30000" dirty="0"/>
              <a:t>11</a:t>
            </a:r>
            <a:r>
              <a:rPr lang="en-US" dirty="0"/>
              <a:t> Concerning him we have much to say, and it is hard to explain, since you have become dull of hearing. </a:t>
            </a:r>
            <a:r>
              <a:rPr lang="en-US" baseline="30000" dirty="0"/>
              <a:t>12</a:t>
            </a:r>
            <a:r>
              <a:rPr lang="en-US" dirty="0"/>
              <a:t> For though by this time you ought to be teachers, you have need again for someone to teach you the elementary principles of the oracles of God, and you have come to need milk and not solid food.</a:t>
            </a:r>
          </a:p>
        </p:txBody>
      </p:sp>
      <p:sp>
        <p:nvSpPr>
          <p:cNvPr id="3" name="Text Placeholder 2">
            <a:extLst>
              <a:ext uri="{FF2B5EF4-FFF2-40B4-BE49-F238E27FC236}">
                <a16:creationId xmlns:a16="http://schemas.microsoft.com/office/drawing/2014/main" id="{7B3BCACD-DC95-B648-A312-25AFECD883A7}"/>
              </a:ext>
            </a:extLst>
          </p:cNvPr>
          <p:cNvSpPr>
            <a:spLocks noGrp="1"/>
          </p:cNvSpPr>
          <p:nvPr>
            <p:ph type="body" sz="quarter" idx="11"/>
          </p:nvPr>
        </p:nvSpPr>
        <p:spPr/>
        <p:txBody>
          <a:bodyPr/>
          <a:lstStyle/>
          <a:p>
            <a:r>
              <a:rPr lang="en-US" dirty="0"/>
              <a:t>- Hebrews 5:11-12</a:t>
            </a:r>
          </a:p>
        </p:txBody>
      </p:sp>
    </p:spTree>
    <p:extLst>
      <p:ext uri="{BB962C8B-B14F-4D97-AF65-F5344CB8AC3E}">
        <p14:creationId xmlns:p14="http://schemas.microsoft.com/office/powerpoint/2010/main" val="315147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D8D6C5-2FBD-F648-8D46-EE16FB7F3676}"/>
              </a:ext>
            </a:extLst>
          </p:cNvPr>
          <p:cNvSpPr>
            <a:spLocks noGrp="1"/>
          </p:cNvSpPr>
          <p:nvPr>
            <p:ph type="body" sz="quarter" idx="10"/>
          </p:nvPr>
        </p:nvSpPr>
        <p:spPr/>
        <p:txBody>
          <a:bodyPr>
            <a:normAutofit/>
          </a:bodyPr>
          <a:lstStyle/>
          <a:p>
            <a:r>
              <a:rPr lang="en-US" baseline="30000" dirty="0"/>
              <a:t>13</a:t>
            </a:r>
            <a:r>
              <a:rPr lang="en-US" dirty="0"/>
              <a:t> For everyone who partakes only of milk is not accustomed to the word of righteousness, for he is an infant. </a:t>
            </a:r>
            <a:br>
              <a:rPr lang="en-US" dirty="0"/>
            </a:br>
            <a:r>
              <a:rPr lang="en-US" baseline="30000" dirty="0"/>
              <a:t>14</a:t>
            </a:r>
            <a:r>
              <a:rPr lang="en-US" dirty="0"/>
              <a:t> But solid food is for the mature, who because of practice have their senses trained to discern good and evil.</a:t>
            </a:r>
          </a:p>
        </p:txBody>
      </p:sp>
      <p:sp>
        <p:nvSpPr>
          <p:cNvPr id="3" name="Text Placeholder 2">
            <a:extLst>
              <a:ext uri="{FF2B5EF4-FFF2-40B4-BE49-F238E27FC236}">
                <a16:creationId xmlns:a16="http://schemas.microsoft.com/office/drawing/2014/main" id="{7B3BCACD-DC95-B648-A312-25AFECD883A7}"/>
              </a:ext>
            </a:extLst>
          </p:cNvPr>
          <p:cNvSpPr>
            <a:spLocks noGrp="1"/>
          </p:cNvSpPr>
          <p:nvPr>
            <p:ph type="body" sz="quarter" idx="11"/>
          </p:nvPr>
        </p:nvSpPr>
        <p:spPr/>
        <p:txBody>
          <a:bodyPr/>
          <a:lstStyle/>
          <a:p>
            <a:r>
              <a:rPr lang="en-US" dirty="0"/>
              <a:t>- Hebrews 5:13-14</a:t>
            </a:r>
          </a:p>
        </p:txBody>
      </p:sp>
    </p:spTree>
    <p:extLst>
      <p:ext uri="{BB962C8B-B14F-4D97-AF65-F5344CB8AC3E}">
        <p14:creationId xmlns:p14="http://schemas.microsoft.com/office/powerpoint/2010/main" val="2956935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A0FE-06EF-D345-BDEC-34A8E3EBA9A8}"/>
              </a:ext>
            </a:extLst>
          </p:cNvPr>
          <p:cNvSpPr>
            <a:spLocks noGrp="1"/>
          </p:cNvSpPr>
          <p:nvPr>
            <p:ph type="title"/>
          </p:nvPr>
        </p:nvSpPr>
        <p:spPr/>
        <p:txBody>
          <a:bodyPr/>
          <a:lstStyle/>
          <a:p>
            <a:r>
              <a:rPr lang="en-US" dirty="0"/>
              <a:t>Can I Reach Mature Faith?</a:t>
            </a:r>
          </a:p>
        </p:txBody>
      </p:sp>
      <p:sp>
        <p:nvSpPr>
          <p:cNvPr id="3" name="Text Placeholder 2">
            <a:extLst>
              <a:ext uri="{FF2B5EF4-FFF2-40B4-BE49-F238E27FC236}">
                <a16:creationId xmlns:a16="http://schemas.microsoft.com/office/drawing/2014/main" id="{D6215453-1677-924D-A361-1DA616D58643}"/>
              </a:ext>
            </a:extLst>
          </p:cNvPr>
          <p:cNvSpPr>
            <a:spLocks noGrp="1"/>
          </p:cNvSpPr>
          <p:nvPr>
            <p:ph type="body" sz="quarter" idx="10"/>
          </p:nvPr>
        </p:nvSpPr>
        <p:spPr>
          <a:xfrm>
            <a:off x="797985" y="1668583"/>
            <a:ext cx="10736708" cy="4856324"/>
          </a:xfrm>
        </p:spPr>
        <p:txBody>
          <a:bodyPr>
            <a:normAutofit/>
          </a:bodyPr>
          <a:lstStyle/>
          <a:p>
            <a:pPr marL="563866" indent="-563866">
              <a:spcAft>
                <a:spcPts val="800"/>
              </a:spcAft>
              <a:buFont typeface="+mj-lt"/>
              <a:buAutoNum type="arabicPeriod"/>
            </a:pPr>
            <a:r>
              <a:rPr lang="en-US" sz="2133" dirty="0"/>
              <a:t>Does Mature Faith seem unreachable because you are relying on </a:t>
            </a:r>
            <a:br>
              <a:rPr lang="en-US" sz="2133" dirty="0"/>
            </a:br>
            <a:r>
              <a:rPr lang="en-US" sz="2133" dirty="0"/>
              <a:t>your own </a:t>
            </a:r>
            <a:r>
              <a:rPr lang="en-US" sz="2133" b="1" u="sng" dirty="0">
                <a:latin typeface="Lato Black" panose="020F0502020204030203" pitchFamily="34" charset="0"/>
                <a:ea typeface="Lato Black" panose="020F0502020204030203" pitchFamily="34" charset="0"/>
                <a:cs typeface="Lato Black" panose="020F0502020204030203" pitchFamily="34" charset="0"/>
              </a:rPr>
              <a:t>strength</a:t>
            </a:r>
            <a:r>
              <a:rPr lang="en-US" sz="2133" dirty="0"/>
              <a:t> instead of God’s?</a:t>
            </a:r>
          </a:p>
          <a:p>
            <a:pPr marL="560818" indent="-560818">
              <a:spcAft>
                <a:spcPts val="800"/>
              </a:spcAft>
              <a:buFont typeface="+mj-lt"/>
              <a:buAutoNum type="arabicPeriod"/>
            </a:pPr>
            <a:r>
              <a:rPr lang="en-US" sz="2133" dirty="0"/>
              <a:t>If Mature Faith is impossible to reach, God is awfully </a:t>
            </a:r>
            <a:r>
              <a:rPr lang="en-US" sz="2133" b="1" u="sng" dirty="0">
                <a:latin typeface="Lato Black" panose="020F0502020204030203" pitchFamily="34" charset="0"/>
                <a:ea typeface="Lato Black" panose="020F0502020204030203" pitchFamily="34" charset="0"/>
                <a:cs typeface="Lato Black" panose="020F0502020204030203" pitchFamily="34" charset="0"/>
              </a:rPr>
              <a:t>cruel</a:t>
            </a:r>
            <a:r>
              <a:rPr lang="en-US" sz="2133" dirty="0"/>
              <a:t> to expect it from us.</a:t>
            </a:r>
          </a:p>
          <a:p>
            <a:pPr marL="807700" indent="-807700">
              <a:spcAft>
                <a:spcPts val="1600"/>
              </a:spcAft>
              <a:buFont typeface="+mj-lt"/>
              <a:buAutoNum type="arabicPeriod"/>
            </a:pPr>
            <a:r>
              <a:rPr lang="en-US" sz="4800" dirty="0"/>
              <a:t>Do you believe having Mature </a:t>
            </a:r>
            <a:br>
              <a:rPr lang="en-US" sz="4800" dirty="0"/>
            </a:br>
            <a:r>
              <a:rPr lang="en-US" sz="4800" dirty="0"/>
              <a:t>Faith means you have reached </a:t>
            </a:r>
            <a:r>
              <a:rPr lang="en-US" sz="4800" b="1" u="sng" dirty="0">
                <a:latin typeface="Lato Black" panose="020F0502020204030203" pitchFamily="34" charset="0"/>
                <a:ea typeface="Lato Black" panose="020F0502020204030203" pitchFamily="34" charset="0"/>
                <a:cs typeface="Lato Black" panose="020F0502020204030203" pitchFamily="34" charset="0"/>
              </a:rPr>
              <a:t>sinless</a:t>
            </a:r>
            <a:r>
              <a:rPr lang="en-US" sz="4800" dirty="0"/>
              <a:t> perfection?</a:t>
            </a:r>
          </a:p>
        </p:txBody>
      </p:sp>
    </p:spTree>
    <p:extLst>
      <p:ext uri="{BB962C8B-B14F-4D97-AF65-F5344CB8AC3E}">
        <p14:creationId xmlns:p14="http://schemas.microsoft.com/office/powerpoint/2010/main" val="3847372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585A-026A-7B4D-9F9F-60483A23FAA6}"/>
              </a:ext>
            </a:extLst>
          </p:cNvPr>
          <p:cNvSpPr>
            <a:spLocks noGrp="1"/>
          </p:cNvSpPr>
          <p:nvPr>
            <p:ph type="title"/>
          </p:nvPr>
        </p:nvSpPr>
        <p:spPr>
          <a:xfrm>
            <a:off x="1208599" y="620585"/>
            <a:ext cx="10163021" cy="5648384"/>
          </a:xfrm>
        </p:spPr>
        <p:txBody>
          <a:bodyPr>
            <a:normAutofit/>
          </a:bodyPr>
          <a:lstStyle/>
          <a:p>
            <a:pPr algn="l"/>
            <a:r>
              <a:rPr lang="en-US" sz="4800" b="0" dirty="0"/>
              <a:t>We know we will never be </a:t>
            </a:r>
            <a:r>
              <a:rPr lang="en-US" sz="4800" u="sng" dirty="0">
                <a:latin typeface="Lato Black" panose="020F0502020204030203" pitchFamily="34" charset="0"/>
                <a:ea typeface="Lato Black" panose="020F0502020204030203" pitchFamily="34" charset="0"/>
                <a:cs typeface="Lato Black" panose="020F0502020204030203" pitchFamily="34" charset="0"/>
              </a:rPr>
              <a:t>completely</a:t>
            </a:r>
            <a:r>
              <a:rPr lang="en-US" sz="4800" dirty="0"/>
              <a:t> </a:t>
            </a:r>
            <a:r>
              <a:rPr lang="en-US" sz="4800" b="0" dirty="0"/>
              <a:t>without sin, and we think that is what Mature Faith is, but it is not.</a:t>
            </a:r>
          </a:p>
        </p:txBody>
      </p:sp>
    </p:spTree>
    <p:extLst>
      <p:ext uri="{BB962C8B-B14F-4D97-AF65-F5344CB8AC3E}">
        <p14:creationId xmlns:p14="http://schemas.microsoft.com/office/powerpoint/2010/main" val="1847974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8B0F32-4FFA-5147-93F5-56B7C8E1B551}"/>
              </a:ext>
            </a:extLst>
          </p:cNvPr>
          <p:cNvSpPr>
            <a:spLocks noGrp="1"/>
          </p:cNvSpPr>
          <p:nvPr>
            <p:ph type="body" sz="quarter" idx="10"/>
          </p:nvPr>
        </p:nvSpPr>
        <p:spPr/>
        <p:txBody>
          <a:bodyPr/>
          <a:lstStyle/>
          <a:p>
            <a:r>
              <a:rPr lang="en-US" dirty="0"/>
              <a:t>Therefore you are to be perfect, as your heavenly Father is perfect.</a:t>
            </a:r>
          </a:p>
        </p:txBody>
      </p:sp>
      <p:sp>
        <p:nvSpPr>
          <p:cNvPr id="3" name="Text Placeholder 2">
            <a:extLst>
              <a:ext uri="{FF2B5EF4-FFF2-40B4-BE49-F238E27FC236}">
                <a16:creationId xmlns:a16="http://schemas.microsoft.com/office/drawing/2014/main" id="{ADABA1B7-05D7-4140-8E05-F8039F57EB9B}"/>
              </a:ext>
            </a:extLst>
          </p:cNvPr>
          <p:cNvSpPr>
            <a:spLocks noGrp="1"/>
          </p:cNvSpPr>
          <p:nvPr>
            <p:ph type="body" sz="quarter" idx="11"/>
          </p:nvPr>
        </p:nvSpPr>
        <p:spPr/>
        <p:txBody>
          <a:bodyPr/>
          <a:lstStyle/>
          <a:p>
            <a:r>
              <a:rPr lang="en-US" dirty="0"/>
              <a:t>- Matthew 5:48 </a:t>
            </a:r>
          </a:p>
        </p:txBody>
      </p:sp>
    </p:spTree>
    <p:extLst>
      <p:ext uri="{BB962C8B-B14F-4D97-AF65-F5344CB8AC3E}">
        <p14:creationId xmlns:p14="http://schemas.microsoft.com/office/powerpoint/2010/main" val="1895795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A7789D-DA87-D84F-BB87-B62F8EDAB993}"/>
              </a:ext>
            </a:extLst>
          </p:cNvPr>
          <p:cNvSpPr>
            <a:spLocks noGrp="1"/>
          </p:cNvSpPr>
          <p:nvPr>
            <p:ph type="body" sz="quarter" idx="10"/>
          </p:nvPr>
        </p:nvSpPr>
        <p:spPr/>
        <p:txBody>
          <a:bodyPr/>
          <a:lstStyle/>
          <a:p>
            <a:r>
              <a:rPr lang="en-US" dirty="0"/>
              <a:t>Jesus said unto him, “If thou wilt be perfect, go and sell that thou hast, </a:t>
            </a:r>
            <a:br>
              <a:rPr lang="en-US" dirty="0"/>
            </a:br>
            <a:r>
              <a:rPr lang="en-US" dirty="0"/>
              <a:t>and give to the poor,”</a:t>
            </a:r>
          </a:p>
        </p:txBody>
      </p:sp>
      <p:sp>
        <p:nvSpPr>
          <p:cNvPr id="3" name="Text Placeholder 2">
            <a:extLst>
              <a:ext uri="{FF2B5EF4-FFF2-40B4-BE49-F238E27FC236}">
                <a16:creationId xmlns:a16="http://schemas.microsoft.com/office/drawing/2014/main" id="{7A47622A-090D-DE48-840A-DE002F5EDE63}"/>
              </a:ext>
            </a:extLst>
          </p:cNvPr>
          <p:cNvSpPr>
            <a:spLocks noGrp="1"/>
          </p:cNvSpPr>
          <p:nvPr>
            <p:ph type="body" sz="quarter" idx="11"/>
          </p:nvPr>
        </p:nvSpPr>
        <p:spPr/>
        <p:txBody>
          <a:bodyPr/>
          <a:lstStyle/>
          <a:p>
            <a:r>
              <a:rPr lang="en-US" dirty="0"/>
              <a:t>- Matthew 19:21 (KJV)</a:t>
            </a:r>
          </a:p>
        </p:txBody>
      </p:sp>
    </p:spTree>
    <p:extLst>
      <p:ext uri="{BB962C8B-B14F-4D97-AF65-F5344CB8AC3E}">
        <p14:creationId xmlns:p14="http://schemas.microsoft.com/office/powerpoint/2010/main" val="90031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A7789D-DA87-D84F-BB87-B62F8EDAB993}"/>
              </a:ext>
            </a:extLst>
          </p:cNvPr>
          <p:cNvSpPr>
            <a:spLocks noGrp="1"/>
          </p:cNvSpPr>
          <p:nvPr>
            <p:ph type="body" sz="quarter" idx="10"/>
          </p:nvPr>
        </p:nvSpPr>
        <p:spPr/>
        <p:txBody>
          <a:bodyPr/>
          <a:lstStyle/>
          <a:p>
            <a:r>
              <a:rPr lang="en-US" dirty="0"/>
              <a:t>“and ye may prove what is the good and acceptable and perfect will of God”</a:t>
            </a:r>
          </a:p>
        </p:txBody>
      </p:sp>
      <p:sp>
        <p:nvSpPr>
          <p:cNvPr id="3" name="Text Placeholder 2">
            <a:extLst>
              <a:ext uri="{FF2B5EF4-FFF2-40B4-BE49-F238E27FC236}">
                <a16:creationId xmlns:a16="http://schemas.microsoft.com/office/drawing/2014/main" id="{7A47622A-090D-DE48-840A-DE002F5EDE63}"/>
              </a:ext>
            </a:extLst>
          </p:cNvPr>
          <p:cNvSpPr>
            <a:spLocks noGrp="1"/>
          </p:cNvSpPr>
          <p:nvPr>
            <p:ph type="body" sz="quarter" idx="11"/>
          </p:nvPr>
        </p:nvSpPr>
        <p:spPr/>
        <p:txBody>
          <a:bodyPr/>
          <a:lstStyle/>
          <a:p>
            <a:r>
              <a:rPr lang="en-US" dirty="0"/>
              <a:t>- Romans 12:2 (ASV)</a:t>
            </a:r>
          </a:p>
        </p:txBody>
      </p:sp>
    </p:spTree>
    <p:extLst>
      <p:ext uri="{BB962C8B-B14F-4D97-AF65-F5344CB8AC3E}">
        <p14:creationId xmlns:p14="http://schemas.microsoft.com/office/powerpoint/2010/main" val="1654415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A7789D-DA87-D84F-BB87-B62F8EDAB993}"/>
              </a:ext>
            </a:extLst>
          </p:cNvPr>
          <p:cNvSpPr>
            <a:spLocks noGrp="1"/>
          </p:cNvSpPr>
          <p:nvPr>
            <p:ph type="body" sz="quarter" idx="10"/>
          </p:nvPr>
        </p:nvSpPr>
        <p:spPr>
          <a:xfrm>
            <a:off x="950962" y="572798"/>
            <a:ext cx="10626137" cy="4906719"/>
          </a:xfrm>
        </p:spPr>
        <p:txBody>
          <a:bodyPr/>
          <a:lstStyle/>
          <a:p>
            <a:r>
              <a:rPr lang="en-US" dirty="0"/>
              <a:t>“However, when we are among mature people, we do speak a message of wisdom,”</a:t>
            </a:r>
          </a:p>
        </p:txBody>
      </p:sp>
      <p:sp>
        <p:nvSpPr>
          <p:cNvPr id="3" name="Text Placeholder 2">
            <a:extLst>
              <a:ext uri="{FF2B5EF4-FFF2-40B4-BE49-F238E27FC236}">
                <a16:creationId xmlns:a16="http://schemas.microsoft.com/office/drawing/2014/main" id="{7A47622A-090D-DE48-840A-DE002F5EDE63}"/>
              </a:ext>
            </a:extLst>
          </p:cNvPr>
          <p:cNvSpPr>
            <a:spLocks noGrp="1"/>
          </p:cNvSpPr>
          <p:nvPr>
            <p:ph type="body" sz="quarter" idx="11"/>
          </p:nvPr>
        </p:nvSpPr>
        <p:spPr/>
        <p:txBody>
          <a:bodyPr/>
          <a:lstStyle/>
          <a:p>
            <a:r>
              <a:rPr lang="en-US" dirty="0"/>
              <a:t>- 1 Corinthians 2:6 (ISV)</a:t>
            </a:r>
          </a:p>
        </p:txBody>
      </p:sp>
    </p:spTree>
    <p:extLst>
      <p:ext uri="{BB962C8B-B14F-4D97-AF65-F5344CB8AC3E}">
        <p14:creationId xmlns:p14="http://schemas.microsoft.com/office/powerpoint/2010/main" val="295831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A0FE-06EF-D345-BDEC-34A8E3EBA9A8}"/>
              </a:ext>
            </a:extLst>
          </p:cNvPr>
          <p:cNvSpPr>
            <a:spLocks noGrp="1"/>
          </p:cNvSpPr>
          <p:nvPr>
            <p:ph type="title"/>
          </p:nvPr>
        </p:nvSpPr>
        <p:spPr/>
        <p:txBody>
          <a:bodyPr/>
          <a:lstStyle/>
          <a:p>
            <a:r>
              <a:rPr lang="en-US" dirty="0"/>
              <a:t>Can I Reach Mature Faith?</a:t>
            </a:r>
          </a:p>
        </p:txBody>
      </p:sp>
      <p:sp>
        <p:nvSpPr>
          <p:cNvPr id="3" name="Text Placeholder 2">
            <a:extLst>
              <a:ext uri="{FF2B5EF4-FFF2-40B4-BE49-F238E27FC236}">
                <a16:creationId xmlns:a16="http://schemas.microsoft.com/office/drawing/2014/main" id="{D6215453-1677-924D-A361-1DA616D58643}"/>
              </a:ext>
            </a:extLst>
          </p:cNvPr>
          <p:cNvSpPr>
            <a:spLocks noGrp="1"/>
          </p:cNvSpPr>
          <p:nvPr>
            <p:ph type="body" sz="quarter" idx="10"/>
          </p:nvPr>
        </p:nvSpPr>
        <p:spPr/>
        <p:txBody>
          <a:bodyPr/>
          <a:lstStyle/>
          <a:p>
            <a:pPr marL="685783" indent="-685783">
              <a:buFont typeface="+mj-lt"/>
              <a:buAutoNum type="arabicPeriod"/>
            </a:pPr>
            <a:r>
              <a:rPr lang="en-US" dirty="0"/>
              <a:t>Does Mature Faith seem unreachable because you are relying on your own </a:t>
            </a:r>
            <a:r>
              <a:rPr lang="en-US" b="1" u="sng" dirty="0">
                <a:latin typeface="Lato Black" panose="020F0502020204030203" pitchFamily="34" charset="0"/>
                <a:ea typeface="Lato Black" panose="020F0502020204030203" pitchFamily="34" charset="0"/>
                <a:cs typeface="Lato Black" panose="020F0502020204030203" pitchFamily="34" charset="0"/>
              </a:rPr>
              <a:t>strength</a:t>
            </a:r>
            <a:r>
              <a:rPr lang="en-US" dirty="0"/>
              <a:t> instead of God’s?</a:t>
            </a:r>
          </a:p>
        </p:txBody>
      </p:sp>
    </p:spTree>
    <p:extLst>
      <p:ext uri="{BB962C8B-B14F-4D97-AF65-F5344CB8AC3E}">
        <p14:creationId xmlns:p14="http://schemas.microsoft.com/office/powerpoint/2010/main" val="2688664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A7789D-DA87-D84F-BB87-B62F8EDAB993}"/>
              </a:ext>
            </a:extLst>
          </p:cNvPr>
          <p:cNvSpPr>
            <a:spLocks noGrp="1"/>
          </p:cNvSpPr>
          <p:nvPr>
            <p:ph type="body" sz="quarter" idx="10"/>
          </p:nvPr>
        </p:nvSpPr>
        <p:spPr>
          <a:xfrm>
            <a:off x="950962" y="572798"/>
            <a:ext cx="10626137" cy="4906719"/>
          </a:xfrm>
        </p:spPr>
        <p:txBody>
          <a:bodyPr/>
          <a:lstStyle/>
          <a:p>
            <a:r>
              <a:rPr lang="en-US" dirty="0"/>
              <a:t>“but when what is perfect comes, then what is partial will disappear”</a:t>
            </a:r>
          </a:p>
        </p:txBody>
      </p:sp>
      <p:sp>
        <p:nvSpPr>
          <p:cNvPr id="3" name="Text Placeholder 2">
            <a:extLst>
              <a:ext uri="{FF2B5EF4-FFF2-40B4-BE49-F238E27FC236}">
                <a16:creationId xmlns:a16="http://schemas.microsoft.com/office/drawing/2014/main" id="{7A47622A-090D-DE48-840A-DE002F5EDE63}"/>
              </a:ext>
            </a:extLst>
          </p:cNvPr>
          <p:cNvSpPr>
            <a:spLocks noGrp="1"/>
          </p:cNvSpPr>
          <p:nvPr>
            <p:ph type="body" sz="quarter" idx="11"/>
          </p:nvPr>
        </p:nvSpPr>
        <p:spPr>
          <a:xfrm>
            <a:off x="950961" y="5479516"/>
            <a:ext cx="6290027" cy="697317"/>
          </a:xfrm>
        </p:spPr>
        <p:txBody>
          <a:bodyPr>
            <a:normAutofit/>
          </a:bodyPr>
          <a:lstStyle/>
          <a:p>
            <a:r>
              <a:rPr lang="en-US" dirty="0"/>
              <a:t>- 1 Corinthians 13:10 (GNB)</a:t>
            </a:r>
          </a:p>
        </p:txBody>
      </p:sp>
    </p:spTree>
    <p:extLst>
      <p:ext uri="{BB962C8B-B14F-4D97-AF65-F5344CB8AC3E}">
        <p14:creationId xmlns:p14="http://schemas.microsoft.com/office/powerpoint/2010/main" val="768344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A7789D-DA87-D84F-BB87-B62F8EDAB993}"/>
              </a:ext>
            </a:extLst>
          </p:cNvPr>
          <p:cNvSpPr>
            <a:spLocks noGrp="1"/>
          </p:cNvSpPr>
          <p:nvPr>
            <p:ph type="body" sz="quarter" idx="10"/>
          </p:nvPr>
        </p:nvSpPr>
        <p:spPr>
          <a:xfrm>
            <a:off x="950962" y="572798"/>
            <a:ext cx="10626137" cy="4906719"/>
          </a:xfrm>
        </p:spPr>
        <p:txBody>
          <a:bodyPr/>
          <a:lstStyle/>
          <a:p>
            <a:r>
              <a:rPr lang="en-US" dirty="0"/>
              <a:t>“until we all attain to the unity of the faith and of the knowledge of the Son of God, to mature manhood, to the measure of the stature of the fullness of Christ,”</a:t>
            </a:r>
          </a:p>
        </p:txBody>
      </p:sp>
      <p:sp>
        <p:nvSpPr>
          <p:cNvPr id="3" name="Text Placeholder 2">
            <a:extLst>
              <a:ext uri="{FF2B5EF4-FFF2-40B4-BE49-F238E27FC236}">
                <a16:creationId xmlns:a16="http://schemas.microsoft.com/office/drawing/2014/main" id="{7A47622A-090D-DE48-840A-DE002F5EDE63}"/>
              </a:ext>
            </a:extLst>
          </p:cNvPr>
          <p:cNvSpPr>
            <a:spLocks noGrp="1"/>
          </p:cNvSpPr>
          <p:nvPr>
            <p:ph type="body" sz="quarter" idx="11"/>
          </p:nvPr>
        </p:nvSpPr>
        <p:spPr>
          <a:xfrm>
            <a:off x="950961" y="5479516"/>
            <a:ext cx="6290027" cy="697317"/>
          </a:xfrm>
        </p:spPr>
        <p:txBody>
          <a:bodyPr>
            <a:normAutofit/>
          </a:bodyPr>
          <a:lstStyle/>
          <a:p>
            <a:r>
              <a:rPr lang="en-US" dirty="0"/>
              <a:t>- Ephesians 4:13 (ESV)</a:t>
            </a:r>
          </a:p>
        </p:txBody>
      </p:sp>
    </p:spTree>
    <p:extLst>
      <p:ext uri="{BB962C8B-B14F-4D97-AF65-F5344CB8AC3E}">
        <p14:creationId xmlns:p14="http://schemas.microsoft.com/office/powerpoint/2010/main" val="2306217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A7789D-DA87-D84F-BB87-B62F8EDAB993}"/>
              </a:ext>
            </a:extLst>
          </p:cNvPr>
          <p:cNvSpPr>
            <a:spLocks noGrp="1"/>
          </p:cNvSpPr>
          <p:nvPr>
            <p:ph type="body" sz="quarter" idx="10"/>
          </p:nvPr>
        </p:nvSpPr>
        <p:spPr>
          <a:xfrm>
            <a:off x="950962" y="572798"/>
            <a:ext cx="10626137" cy="4906719"/>
          </a:xfrm>
        </p:spPr>
        <p:txBody>
          <a:bodyPr/>
          <a:lstStyle/>
          <a:p>
            <a:r>
              <a:rPr lang="en-US" dirty="0"/>
              <a:t>“Every good and perfect gift comes down from the Father who created all the lights in the heavens.”</a:t>
            </a:r>
          </a:p>
        </p:txBody>
      </p:sp>
      <p:sp>
        <p:nvSpPr>
          <p:cNvPr id="3" name="Text Placeholder 2">
            <a:extLst>
              <a:ext uri="{FF2B5EF4-FFF2-40B4-BE49-F238E27FC236}">
                <a16:creationId xmlns:a16="http://schemas.microsoft.com/office/drawing/2014/main" id="{7A47622A-090D-DE48-840A-DE002F5EDE63}"/>
              </a:ext>
            </a:extLst>
          </p:cNvPr>
          <p:cNvSpPr>
            <a:spLocks noGrp="1"/>
          </p:cNvSpPr>
          <p:nvPr>
            <p:ph type="body" sz="quarter" idx="11"/>
          </p:nvPr>
        </p:nvSpPr>
        <p:spPr>
          <a:xfrm>
            <a:off x="950961" y="5479516"/>
            <a:ext cx="6290027" cy="697317"/>
          </a:xfrm>
        </p:spPr>
        <p:txBody>
          <a:bodyPr>
            <a:normAutofit/>
          </a:bodyPr>
          <a:lstStyle/>
          <a:p>
            <a:r>
              <a:rPr lang="en-US" dirty="0"/>
              <a:t>- James 1:17 (CEV)</a:t>
            </a:r>
          </a:p>
        </p:txBody>
      </p:sp>
    </p:spTree>
    <p:extLst>
      <p:ext uri="{BB962C8B-B14F-4D97-AF65-F5344CB8AC3E}">
        <p14:creationId xmlns:p14="http://schemas.microsoft.com/office/powerpoint/2010/main" val="2258144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A0FE-06EF-D345-BDEC-34A8E3EBA9A8}"/>
              </a:ext>
            </a:extLst>
          </p:cNvPr>
          <p:cNvSpPr>
            <a:spLocks noGrp="1"/>
          </p:cNvSpPr>
          <p:nvPr>
            <p:ph type="title"/>
          </p:nvPr>
        </p:nvSpPr>
        <p:spPr/>
        <p:txBody>
          <a:bodyPr/>
          <a:lstStyle/>
          <a:p>
            <a:r>
              <a:rPr lang="en-US" dirty="0"/>
              <a:t>Can I Reach Mature Faith?</a:t>
            </a:r>
          </a:p>
        </p:txBody>
      </p:sp>
      <p:sp>
        <p:nvSpPr>
          <p:cNvPr id="3" name="Text Placeholder 2">
            <a:extLst>
              <a:ext uri="{FF2B5EF4-FFF2-40B4-BE49-F238E27FC236}">
                <a16:creationId xmlns:a16="http://schemas.microsoft.com/office/drawing/2014/main" id="{D6215453-1677-924D-A361-1DA616D58643}"/>
              </a:ext>
            </a:extLst>
          </p:cNvPr>
          <p:cNvSpPr>
            <a:spLocks noGrp="1"/>
          </p:cNvSpPr>
          <p:nvPr>
            <p:ph type="body" sz="quarter" idx="10"/>
          </p:nvPr>
        </p:nvSpPr>
        <p:spPr>
          <a:xfrm>
            <a:off x="797985" y="1668583"/>
            <a:ext cx="10736708" cy="4856324"/>
          </a:xfrm>
        </p:spPr>
        <p:txBody>
          <a:bodyPr>
            <a:normAutofit/>
          </a:bodyPr>
          <a:lstStyle/>
          <a:p>
            <a:pPr marL="563866" indent="-563866">
              <a:spcAft>
                <a:spcPts val="800"/>
              </a:spcAft>
              <a:buFont typeface="+mj-lt"/>
              <a:buAutoNum type="arabicPeriod"/>
            </a:pPr>
            <a:r>
              <a:rPr lang="en-US" sz="2133" dirty="0"/>
              <a:t>Does Mature Faith seem unreachable because you are relying on your own </a:t>
            </a:r>
            <a:r>
              <a:rPr lang="en-US" sz="2133" b="1" u="sng" dirty="0">
                <a:latin typeface="Lato Black" panose="020F0502020204030203" pitchFamily="34" charset="0"/>
                <a:ea typeface="Lato Black" panose="020F0502020204030203" pitchFamily="34" charset="0"/>
                <a:cs typeface="Lato Black" panose="020F0502020204030203" pitchFamily="34" charset="0"/>
              </a:rPr>
              <a:t>strength</a:t>
            </a:r>
            <a:r>
              <a:rPr lang="en-US" sz="2133" dirty="0"/>
              <a:t> instead of God’s?</a:t>
            </a:r>
          </a:p>
          <a:p>
            <a:pPr marL="560818" indent="-560818">
              <a:spcAft>
                <a:spcPts val="800"/>
              </a:spcAft>
              <a:buFont typeface="+mj-lt"/>
              <a:buAutoNum type="arabicPeriod"/>
            </a:pPr>
            <a:r>
              <a:rPr lang="en-US" sz="2133" dirty="0"/>
              <a:t>If Mature Faith is impossible to reach, God is awfully </a:t>
            </a:r>
            <a:r>
              <a:rPr lang="en-US" sz="2133" b="1" u="sng" dirty="0">
                <a:latin typeface="Lato Black" panose="020F0502020204030203" pitchFamily="34" charset="0"/>
                <a:ea typeface="Lato Black" panose="020F0502020204030203" pitchFamily="34" charset="0"/>
                <a:cs typeface="Lato Black" panose="020F0502020204030203" pitchFamily="34" charset="0"/>
              </a:rPr>
              <a:t>cruel</a:t>
            </a:r>
            <a:r>
              <a:rPr lang="en-US" sz="2133" dirty="0"/>
              <a:t> to expect it from us.</a:t>
            </a:r>
          </a:p>
          <a:p>
            <a:pPr marL="560818" indent="-563866">
              <a:spcAft>
                <a:spcPts val="800"/>
              </a:spcAft>
              <a:buFont typeface="+mj-lt"/>
              <a:buAutoNum type="arabicPeriod"/>
            </a:pPr>
            <a:r>
              <a:rPr lang="en-US" sz="2133" dirty="0"/>
              <a:t>Do you believe having Mature Faith means you have reached </a:t>
            </a:r>
            <a:r>
              <a:rPr lang="en-US" sz="2133" b="1" u="sng" dirty="0">
                <a:latin typeface="Lato Black" panose="020F0502020204030203" pitchFamily="34" charset="0"/>
                <a:ea typeface="Lato Black" panose="020F0502020204030203" pitchFamily="34" charset="0"/>
                <a:cs typeface="Lato Black" panose="020F0502020204030203" pitchFamily="34" charset="0"/>
              </a:rPr>
              <a:t>sinless</a:t>
            </a:r>
            <a:r>
              <a:rPr lang="en-US" sz="2133" dirty="0"/>
              <a:t> perfection?</a:t>
            </a:r>
          </a:p>
          <a:p>
            <a:pPr marL="807700" indent="-807700">
              <a:spcAft>
                <a:spcPts val="1600"/>
              </a:spcAft>
              <a:buFont typeface="+mj-lt"/>
              <a:buAutoNum type="arabicPeriod"/>
            </a:pPr>
            <a:r>
              <a:rPr lang="en-US" sz="5333" dirty="0"/>
              <a:t>Maybe you struggle with how </a:t>
            </a:r>
            <a:br>
              <a:rPr lang="en-US" sz="5333" dirty="0"/>
            </a:br>
            <a:r>
              <a:rPr lang="en-US" sz="5333" dirty="0"/>
              <a:t>to become mature without becoming </a:t>
            </a:r>
            <a:r>
              <a:rPr lang="en-US" sz="5333" b="1" u="sng" dirty="0">
                <a:latin typeface="Lato Black" panose="020F0502020204030203" pitchFamily="34" charset="0"/>
                <a:ea typeface="Lato Black" panose="020F0502020204030203" pitchFamily="34" charset="0"/>
                <a:cs typeface="Lato Black" panose="020F0502020204030203" pitchFamily="34" charset="0"/>
              </a:rPr>
              <a:t>prideful</a:t>
            </a:r>
            <a:r>
              <a:rPr lang="en-US" sz="5333" dirty="0"/>
              <a:t>.</a:t>
            </a:r>
          </a:p>
        </p:txBody>
      </p:sp>
    </p:spTree>
    <p:extLst>
      <p:ext uri="{BB962C8B-B14F-4D97-AF65-F5344CB8AC3E}">
        <p14:creationId xmlns:p14="http://schemas.microsoft.com/office/powerpoint/2010/main" val="1799010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B6D805-2213-2445-858F-E6E20D049FF4}"/>
              </a:ext>
            </a:extLst>
          </p:cNvPr>
          <p:cNvSpPr>
            <a:spLocks noGrp="1"/>
          </p:cNvSpPr>
          <p:nvPr>
            <p:ph type="body" sz="quarter" idx="10"/>
          </p:nvPr>
        </p:nvSpPr>
        <p:spPr>
          <a:xfrm>
            <a:off x="950962" y="572798"/>
            <a:ext cx="10477713" cy="4906719"/>
          </a:xfrm>
        </p:spPr>
        <p:txBody>
          <a:bodyPr/>
          <a:lstStyle/>
          <a:p>
            <a:r>
              <a:rPr lang="en-US" dirty="0"/>
              <a:t>“Truly I say to you, unless you are converted and become like children, </a:t>
            </a:r>
            <a:br>
              <a:rPr lang="en-US" dirty="0"/>
            </a:br>
            <a:r>
              <a:rPr lang="en-US" dirty="0"/>
              <a:t>you will not enter the kingdom of heaven.”</a:t>
            </a:r>
          </a:p>
        </p:txBody>
      </p:sp>
      <p:sp>
        <p:nvSpPr>
          <p:cNvPr id="3" name="Text Placeholder 2">
            <a:extLst>
              <a:ext uri="{FF2B5EF4-FFF2-40B4-BE49-F238E27FC236}">
                <a16:creationId xmlns:a16="http://schemas.microsoft.com/office/drawing/2014/main" id="{B5A589EF-884F-DD49-9DAD-9846A9D3FB6A}"/>
              </a:ext>
            </a:extLst>
          </p:cNvPr>
          <p:cNvSpPr>
            <a:spLocks noGrp="1"/>
          </p:cNvSpPr>
          <p:nvPr>
            <p:ph type="body" sz="quarter" idx="11"/>
          </p:nvPr>
        </p:nvSpPr>
        <p:spPr/>
        <p:txBody>
          <a:bodyPr/>
          <a:lstStyle/>
          <a:p>
            <a:r>
              <a:rPr lang="en-US" dirty="0"/>
              <a:t>- Matthew 18:3</a:t>
            </a:r>
          </a:p>
        </p:txBody>
      </p:sp>
    </p:spTree>
    <p:extLst>
      <p:ext uri="{BB962C8B-B14F-4D97-AF65-F5344CB8AC3E}">
        <p14:creationId xmlns:p14="http://schemas.microsoft.com/office/powerpoint/2010/main" val="129096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A0FE-06EF-D345-BDEC-34A8E3EBA9A8}"/>
              </a:ext>
            </a:extLst>
          </p:cNvPr>
          <p:cNvSpPr>
            <a:spLocks noGrp="1"/>
          </p:cNvSpPr>
          <p:nvPr>
            <p:ph type="title"/>
          </p:nvPr>
        </p:nvSpPr>
        <p:spPr/>
        <p:txBody>
          <a:bodyPr/>
          <a:lstStyle/>
          <a:p>
            <a:r>
              <a:rPr lang="en-US" dirty="0"/>
              <a:t>Can I Reach Mature Faith?</a:t>
            </a:r>
          </a:p>
        </p:txBody>
      </p:sp>
      <p:sp>
        <p:nvSpPr>
          <p:cNvPr id="3" name="Text Placeholder 2">
            <a:extLst>
              <a:ext uri="{FF2B5EF4-FFF2-40B4-BE49-F238E27FC236}">
                <a16:creationId xmlns:a16="http://schemas.microsoft.com/office/drawing/2014/main" id="{D6215453-1677-924D-A361-1DA616D58643}"/>
              </a:ext>
            </a:extLst>
          </p:cNvPr>
          <p:cNvSpPr>
            <a:spLocks noGrp="1"/>
          </p:cNvSpPr>
          <p:nvPr>
            <p:ph type="body" sz="quarter" idx="10"/>
          </p:nvPr>
        </p:nvSpPr>
        <p:spPr/>
        <p:txBody>
          <a:bodyPr>
            <a:normAutofit/>
          </a:bodyPr>
          <a:lstStyle/>
          <a:p>
            <a:pPr marL="685783" indent="-685783">
              <a:spcAft>
                <a:spcPts val="1600"/>
              </a:spcAft>
              <a:buFont typeface="+mj-lt"/>
              <a:buAutoNum type="arabicPeriod"/>
            </a:pPr>
            <a:r>
              <a:rPr lang="en-US" sz="3200" dirty="0"/>
              <a:t>Does Mature Faith seem unreachable because you are relying on your own </a:t>
            </a:r>
            <a:r>
              <a:rPr lang="en-US" sz="3200" b="1" u="sng" dirty="0">
                <a:latin typeface="Lato Black" panose="020F0502020204030203" pitchFamily="34" charset="0"/>
                <a:ea typeface="Lato Black" panose="020F0502020204030203" pitchFamily="34" charset="0"/>
                <a:cs typeface="Lato Black" panose="020F0502020204030203" pitchFamily="34" charset="0"/>
              </a:rPr>
              <a:t>strength</a:t>
            </a:r>
            <a:r>
              <a:rPr lang="en-US" sz="3200" dirty="0"/>
              <a:t> instead of God’s?</a:t>
            </a:r>
          </a:p>
          <a:p>
            <a:pPr marL="1219170" lvl="1" indent="-685783"/>
            <a:r>
              <a:rPr lang="en-US" sz="4000" dirty="0"/>
              <a:t>Gideon is introduced in </a:t>
            </a:r>
            <a:r>
              <a:rPr lang="en-US" sz="4000" b="1" u="sng" dirty="0">
                <a:latin typeface="Lato Black" panose="020F0502020204030203" pitchFamily="34" charset="0"/>
                <a:ea typeface="Lato Black" panose="020F0502020204030203" pitchFamily="34" charset="0"/>
                <a:cs typeface="Lato Black" panose="020F0502020204030203" pitchFamily="34" charset="0"/>
              </a:rPr>
              <a:t>Judges 6:11-12</a:t>
            </a:r>
            <a:r>
              <a:rPr lang="en-US" sz="4000" dirty="0"/>
              <a:t>, hiding in his winepress. </a:t>
            </a:r>
          </a:p>
        </p:txBody>
      </p:sp>
    </p:spTree>
    <p:extLst>
      <p:ext uri="{BB962C8B-B14F-4D97-AF65-F5344CB8AC3E}">
        <p14:creationId xmlns:p14="http://schemas.microsoft.com/office/powerpoint/2010/main" val="380333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705091-E2EC-254B-AAF4-975067330D29}"/>
              </a:ext>
            </a:extLst>
          </p:cNvPr>
          <p:cNvSpPr>
            <a:spLocks noGrp="1"/>
          </p:cNvSpPr>
          <p:nvPr>
            <p:ph type="body" sz="quarter" idx="10"/>
          </p:nvPr>
        </p:nvSpPr>
        <p:spPr/>
        <p:txBody>
          <a:bodyPr>
            <a:normAutofit lnSpcReduction="10000"/>
          </a:bodyPr>
          <a:lstStyle/>
          <a:p>
            <a:r>
              <a:rPr lang="en-US" baseline="30000" dirty="0"/>
              <a:t>11</a:t>
            </a:r>
            <a:r>
              <a:rPr lang="en-US" dirty="0"/>
              <a:t> Then the angel of the Lord came and sat under the oak that was in </a:t>
            </a:r>
            <a:r>
              <a:rPr lang="en-US" dirty="0" err="1"/>
              <a:t>Ophrah</a:t>
            </a:r>
            <a:r>
              <a:rPr lang="en-US" dirty="0"/>
              <a:t>, which belonged to </a:t>
            </a:r>
            <a:r>
              <a:rPr lang="en-US" dirty="0" err="1"/>
              <a:t>Joash</a:t>
            </a:r>
            <a:r>
              <a:rPr lang="en-US" dirty="0"/>
              <a:t> the Abiezrite as his son Gideon was beating out wheat in the wine press in order to save it from the Midianites. </a:t>
            </a:r>
            <a:r>
              <a:rPr lang="en-US" baseline="30000" dirty="0"/>
              <a:t>12</a:t>
            </a:r>
            <a:r>
              <a:rPr lang="en-US" dirty="0"/>
              <a:t> The angel of the Lord appeared to him and said to him, “The Lord is with you, O valiant warrior.”</a:t>
            </a:r>
          </a:p>
        </p:txBody>
      </p:sp>
      <p:sp>
        <p:nvSpPr>
          <p:cNvPr id="3" name="Text Placeholder 2">
            <a:extLst>
              <a:ext uri="{FF2B5EF4-FFF2-40B4-BE49-F238E27FC236}">
                <a16:creationId xmlns:a16="http://schemas.microsoft.com/office/drawing/2014/main" id="{81375FC2-9704-844D-A7A6-E4C4F40E15E0}"/>
              </a:ext>
            </a:extLst>
          </p:cNvPr>
          <p:cNvSpPr>
            <a:spLocks noGrp="1"/>
          </p:cNvSpPr>
          <p:nvPr>
            <p:ph type="body" sz="quarter" idx="11"/>
          </p:nvPr>
        </p:nvSpPr>
        <p:spPr/>
        <p:txBody>
          <a:bodyPr/>
          <a:lstStyle/>
          <a:p>
            <a:r>
              <a:rPr lang="en-US" dirty="0"/>
              <a:t>- Judges 6:11-12</a:t>
            </a:r>
          </a:p>
        </p:txBody>
      </p:sp>
    </p:spTree>
    <p:extLst>
      <p:ext uri="{BB962C8B-B14F-4D97-AF65-F5344CB8AC3E}">
        <p14:creationId xmlns:p14="http://schemas.microsoft.com/office/powerpoint/2010/main" val="211800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A0FE-06EF-D345-BDEC-34A8E3EBA9A8}"/>
              </a:ext>
            </a:extLst>
          </p:cNvPr>
          <p:cNvSpPr>
            <a:spLocks noGrp="1"/>
          </p:cNvSpPr>
          <p:nvPr>
            <p:ph type="title"/>
          </p:nvPr>
        </p:nvSpPr>
        <p:spPr/>
        <p:txBody>
          <a:bodyPr/>
          <a:lstStyle/>
          <a:p>
            <a:r>
              <a:rPr lang="en-US" dirty="0"/>
              <a:t>Can I Reach Mature Faith?</a:t>
            </a:r>
          </a:p>
        </p:txBody>
      </p:sp>
      <p:sp>
        <p:nvSpPr>
          <p:cNvPr id="3" name="Text Placeholder 2">
            <a:extLst>
              <a:ext uri="{FF2B5EF4-FFF2-40B4-BE49-F238E27FC236}">
                <a16:creationId xmlns:a16="http://schemas.microsoft.com/office/drawing/2014/main" id="{D6215453-1677-924D-A361-1DA616D58643}"/>
              </a:ext>
            </a:extLst>
          </p:cNvPr>
          <p:cNvSpPr>
            <a:spLocks noGrp="1"/>
          </p:cNvSpPr>
          <p:nvPr>
            <p:ph type="body" sz="quarter" idx="10"/>
          </p:nvPr>
        </p:nvSpPr>
        <p:spPr/>
        <p:txBody>
          <a:bodyPr>
            <a:normAutofit/>
          </a:bodyPr>
          <a:lstStyle/>
          <a:p>
            <a:pPr marL="685783" indent="-685783">
              <a:spcAft>
                <a:spcPts val="1600"/>
              </a:spcAft>
              <a:buFont typeface="+mj-lt"/>
              <a:buAutoNum type="arabicPeriod"/>
            </a:pPr>
            <a:r>
              <a:rPr lang="en-US" sz="3200" dirty="0"/>
              <a:t>Does Mature Faith seem unreachable because you are relying on your own </a:t>
            </a:r>
            <a:r>
              <a:rPr lang="en-US" sz="3200" b="1" u="sng" dirty="0">
                <a:latin typeface="Lato Black" panose="020F0502020204030203" pitchFamily="34" charset="0"/>
                <a:ea typeface="Lato Black" panose="020F0502020204030203" pitchFamily="34" charset="0"/>
                <a:cs typeface="Lato Black" panose="020F0502020204030203" pitchFamily="34" charset="0"/>
              </a:rPr>
              <a:t>strength</a:t>
            </a:r>
            <a:r>
              <a:rPr lang="en-US" sz="3200" dirty="0"/>
              <a:t> instead of God’s?</a:t>
            </a:r>
          </a:p>
          <a:p>
            <a:pPr marL="1219170" lvl="1" indent="-685783">
              <a:spcAft>
                <a:spcPts val="1600"/>
              </a:spcAft>
            </a:pPr>
            <a:r>
              <a:rPr lang="en-US" sz="2400" dirty="0"/>
              <a:t>Gideon is introduced in Judges 6:11-12, hiding in his winepress. </a:t>
            </a:r>
          </a:p>
          <a:p>
            <a:pPr marL="1219170" lvl="1" indent="-685783"/>
            <a:r>
              <a:rPr lang="en-US" dirty="0"/>
              <a:t>The Amalekites were with the Midianites, </a:t>
            </a:r>
            <a:r>
              <a:rPr lang="en-US" b="1" u="sng" dirty="0">
                <a:latin typeface="Lato Black" panose="020F0502020204030203" pitchFamily="34" charset="0"/>
                <a:ea typeface="Lato Black" panose="020F0502020204030203" pitchFamily="34" charset="0"/>
                <a:cs typeface="Lato Black" panose="020F0502020204030203" pitchFamily="34" charset="0"/>
              </a:rPr>
              <a:t>Judges 7:12</a:t>
            </a:r>
            <a:r>
              <a:rPr lang="en-US" dirty="0"/>
              <a:t>.</a:t>
            </a:r>
          </a:p>
        </p:txBody>
      </p:sp>
    </p:spTree>
    <p:extLst>
      <p:ext uri="{BB962C8B-B14F-4D97-AF65-F5344CB8AC3E}">
        <p14:creationId xmlns:p14="http://schemas.microsoft.com/office/powerpoint/2010/main" val="183172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AF96BE-B6AD-444C-BFE8-076177155902}"/>
              </a:ext>
            </a:extLst>
          </p:cNvPr>
          <p:cNvSpPr>
            <a:spLocks noGrp="1"/>
          </p:cNvSpPr>
          <p:nvPr>
            <p:ph type="body" sz="quarter" idx="10"/>
          </p:nvPr>
        </p:nvSpPr>
        <p:spPr/>
        <p:txBody>
          <a:bodyPr/>
          <a:lstStyle/>
          <a:p>
            <a:r>
              <a:rPr lang="en-US" dirty="0"/>
              <a:t>Now the Midianites and the Amalekites and all the sons of the east were lying in the valley as numerous as locusts; and their camels were without number, as numerous as the sand on the seashore.</a:t>
            </a:r>
          </a:p>
        </p:txBody>
      </p:sp>
      <p:sp>
        <p:nvSpPr>
          <p:cNvPr id="3" name="Text Placeholder 2">
            <a:extLst>
              <a:ext uri="{FF2B5EF4-FFF2-40B4-BE49-F238E27FC236}">
                <a16:creationId xmlns:a16="http://schemas.microsoft.com/office/drawing/2014/main" id="{FED80470-1AA5-F745-8D16-B377AF6C9E38}"/>
              </a:ext>
            </a:extLst>
          </p:cNvPr>
          <p:cNvSpPr>
            <a:spLocks noGrp="1"/>
          </p:cNvSpPr>
          <p:nvPr>
            <p:ph type="body" sz="quarter" idx="11"/>
          </p:nvPr>
        </p:nvSpPr>
        <p:spPr/>
        <p:txBody>
          <a:bodyPr/>
          <a:lstStyle/>
          <a:p>
            <a:r>
              <a:rPr lang="en-US" dirty="0"/>
              <a:t>- Judges 7:12</a:t>
            </a:r>
          </a:p>
        </p:txBody>
      </p:sp>
    </p:spTree>
    <p:extLst>
      <p:ext uri="{BB962C8B-B14F-4D97-AF65-F5344CB8AC3E}">
        <p14:creationId xmlns:p14="http://schemas.microsoft.com/office/powerpoint/2010/main" val="387044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A0FE-06EF-D345-BDEC-34A8E3EBA9A8}"/>
              </a:ext>
            </a:extLst>
          </p:cNvPr>
          <p:cNvSpPr>
            <a:spLocks noGrp="1"/>
          </p:cNvSpPr>
          <p:nvPr>
            <p:ph type="title"/>
          </p:nvPr>
        </p:nvSpPr>
        <p:spPr/>
        <p:txBody>
          <a:bodyPr/>
          <a:lstStyle/>
          <a:p>
            <a:r>
              <a:rPr lang="en-US" dirty="0"/>
              <a:t>Can I Reach Mature Faith?</a:t>
            </a:r>
          </a:p>
        </p:txBody>
      </p:sp>
      <p:sp>
        <p:nvSpPr>
          <p:cNvPr id="3" name="Text Placeholder 2">
            <a:extLst>
              <a:ext uri="{FF2B5EF4-FFF2-40B4-BE49-F238E27FC236}">
                <a16:creationId xmlns:a16="http://schemas.microsoft.com/office/drawing/2014/main" id="{D6215453-1677-924D-A361-1DA616D58643}"/>
              </a:ext>
            </a:extLst>
          </p:cNvPr>
          <p:cNvSpPr>
            <a:spLocks noGrp="1"/>
          </p:cNvSpPr>
          <p:nvPr>
            <p:ph type="body" sz="quarter" idx="10"/>
          </p:nvPr>
        </p:nvSpPr>
        <p:spPr>
          <a:xfrm>
            <a:off x="797985" y="1668583"/>
            <a:ext cx="10736708" cy="4856324"/>
          </a:xfrm>
        </p:spPr>
        <p:txBody>
          <a:bodyPr>
            <a:normAutofit/>
          </a:bodyPr>
          <a:lstStyle/>
          <a:p>
            <a:pPr marL="685783" indent="-685783">
              <a:spcAft>
                <a:spcPts val="1600"/>
              </a:spcAft>
              <a:buFont typeface="+mj-lt"/>
              <a:buAutoNum type="arabicPeriod"/>
            </a:pPr>
            <a:r>
              <a:rPr lang="en-US" sz="3200" dirty="0"/>
              <a:t>Does Mature Faith seem unreachable because you are relying on your own </a:t>
            </a:r>
            <a:r>
              <a:rPr lang="en-US" sz="3200" b="1" u="sng" dirty="0">
                <a:latin typeface="Lato Black" panose="020F0502020204030203" pitchFamily="34" charset="0"/>
                <a:ea typeface="Lato Black" panose="020F0502020204030203" pitchFamily="34" charset="0"/>
                <a:cs typeface="Lato Black" panose="020F0502020204030203" pitchFamily="34" charset="0"/>
              </a:rPr>
              <a:t>strength</a:t>
            </a:r>
            <a:r>
              <a:rPr lang="en-US" sz="3200" dirty="0"/>
              <a:t> instead of God’s?</a:t>
            </a:r>
          </a:p>
          <a:p>
            <a:pPr marL="1219170" lvl="1" indent="-685783"/>
            <a:r>
              <a:rPr lang="en-US" sz="2533" dirty="0"/>
              <a:t>Gideon is introduced in Judges 6:11-12, hiding in his winepress. </a:t>
            </a:r>
          </a:p>
          <a:p>
            <a:pPr marL="1219170" lvl="1" indent="-685783">
              <a:spcAft>
                <a:spcPts val="1600"/>
              </a:spcAft>
            </a:pPr>
            <a:r>
              <a:rPr lang="en-US" sz="2533" dirty="0"/>
              <a:t>The Amalekites were with the Midianites, Judges 7:12. </a:t>
            </a:r>
          </a:p>
          <a:p>
            <a:pPr marL="1219170" lvl="1" indent="-685783"/>
            <a:r>
              <a:rPr lang="en-US" sz="4800" dirty="0"/>
              <a:t>The victory would not come from their own strength, </a:t>
            </a:r>
            <a:r>
              <a:rPr lang="en-US" sz="4800" b="1" u="sng" dirty="0">
                <a:latin typeface="Lato Black" panose="020F0502020204030203" pitchFamily="34" charset="0"/>
                <a:ea typeface="Lato Black" panose="020F0502020204030203" pitchFamily="34" charset="0"/>
                <a:cs typeface="Lato Black" panose="020F0502020204030203" pitchFamily="34" charset="0"/>
              </a:rPr>
              <a:t>Judges 7:1-7</a:t>
            </a:r>
            <a:r>
              <a:rPr lang="en-US" sz="4800" dirty="0"/>
              <a:t>.</a:t>
            </a:r>
          </a:p>
        </p:txBody>
      </p:sp>
    </p:spTree>
    <p:extLst>
      <p:ext uri="{BB962C8B-B14F-4D97-AF65-F5344CB8AC3E}">
        <p14:creationId xmlns:p14="http://schemas.microsoft.com/office/powerpoint/2010/main" val="211143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2A174-1E07-D14B-B0C2-DEC80E0EF5F7}"/>
              </a:ext>
            </a:extLst>
          </p:cNvPr>
          <p:cNvSpPr>
            <a:spLocks noGrp="1"/>
          </p:cNvSpPr>
          <p:nvPr>
            <p:ph type="body" sz="quarter" idx="10"/>
          </p:nvPr>
        </p:nvSpPr>
        <p:spPr/>
        <p:txBody>
          <a:bodyPr/>
          <a:lstStyle/>
          <a:p>
            <a:r>
              <a:rPr lang="en-US" dirty="0"/>
              <a:t>Then Jerubbaal (that is, Gideon) and all the people who were with him, rose early and camped beside the spring of </a:t>
            </a:r>
            <a:r>
              <a:rPr lang="en-US" dirty="0" err="1"/>
              <a:t>Harod</a:t>
            </a:r>
            <a:r>
              <a:rPr lang="en-US" dirty="0"/>
              <a:t>; and the camp of Midian was on the north side of them by the hill of </a:t>
            </a:r>
            <a:r>
              <a:rPr lang="en-US" dirty="0" err="1"/>
              <a:t>Moreh</a:t>
            </a:r>
            <a:r>
              <a:rPr lang="en-US" dirty="0"/>
              <a:t> in the valley.</a:t>
            </a:r>
          </a:p>
        </p:txBody>
      </p:sp>
      <p:sp>
        <p:nvSpPr>
          <p:cNvPr id="3" name="Text Placeholder 2">
            <a:extLst>
              <a:ext uri="{FF2B5EF4-FFF2-40B4-BE49-F238E27FC236}">
                <a16:creationId xmlns:a16="http://schemas.microsoft.com/office/drawing/2014/main" id="{7B57F1FC-B0E2-2740-9D7E-1474396A33E8}"/>
              </a:ext>
            </a:extLst>
          </p:cNvPr>
          <p:cNvSpPr>
            <a:spLocks noGrp="1"/>
          </p:cNvSpPr>
          <p:nvPr>
            <p:ph type="body" sz="quarter" idx="11"/>
          </p:nvPr>
        </p:nvSpPr>
        <p:spPr/>
        <p:txBody>
          <a:bodyPr/>
          <a:lstStyle/>
          <a:p>
            <a:r>
              <a:rPr lang="en-US" dirty="0"/>
              <a:t>- Judges 7:1</a:t>
            </a:r>
          </a:p>
        </p:txBody>
      </p:sp>
    </p:spTree>
    <p:extLst>
      <p:ext uri="{BB962C8B-B14F-4D97-AF65-F5344CB8AC3E}">
        <p14:creationId xmlns:p14="http://schemas.microsoft.com/office/powerpoint/2010/main" val="2987598623"/>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1572</Words>
  <Application>Microsoft Office PowerPoint</Application>
  <PresentationFormat>Widescreen</PresentationFormat>
  <Paragraphs>80</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Lato</vt:lpstr>
      <vt:lpstr>Lato Black</vt:lpstr>
      <vt:lpstr>Lato Regular</vt:lpstr>
      <vt:lpstr>With Title</vt:lpstr>
      <vt:lpstr>PowerPoint Presentation</vt:lpstr>
      <vt:lpstr>        Mature Faith       Solidifying Faith      Searching Faith    Affiliating Faith Imitating Faith</vt:lpstr>
      <vt:lpstr>Can I Reach Mature Faith?</vt:lpstr>
      <vt:lpstr>Can I Reach Mature Faith?</vt:lpstr>
      <vt:lpstr>PowerPoint Presentation</vt:lpstr>
      <vt:lpstr>Can I Reach Mature Faith?</vt:lpstr>
      <vt:lpstr>PowerPoint Presentation</vt:lpstr>
      <vt:lpstr>Can I Reach Mature Faith?</vt:lpstr>
      <vt:lpstr>PowerPoint Presentation</vt:lpstr>
      <vt:lpstr>PowerPoint Presentation</vt:lpstr>
      <vt:lpstr>PowerPoint Presentation</vt:lpstr>
      <vt:lpstr>PowerPoint Presentation</vt:lpstr>
      <vt:lpstr>PowerPoint Presentation</vt:lpstr>
      <vt:lpstr>PowerPoint Presentation</vt:lpstr>
      <vt:lpstr>Can I Reach Mature Faith?</vt:lpstr>
      <vt:lpstr>PowerPoint Presentation</vt:lpstr>
      <vt:lpstr>PowerPoint Presentation</vt:lpstr>
      <vt:lpstr>PowerPoint Presentation</vt:lpstr>
      <vt:lpstr>PowerPoint Presentation</vt:lpstr>
      <vt:lpstr>PowerPoint Presentation</vt:lpstr>
      <vt:lpstr>Can I Reach Mature Faith?</vt:lpstr>
      <vt:lpstr>PowerPoint Presentation</vt:lpstr>
      <vt:lpstr>PowerPoint Presentation</vt:lpstr>
      <vt:lpstr>Can I Reach Mature Faith?</vt:lpstr>
      <vt:lpstr>We know we will never be completely without sin, and we think that is what Mature Faith is, but it is not.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I Reach Mature Faith?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Dansby</dc:creator>
  <cp:lastModifiedBy>Kevin Dansby</cp:lastModifiedBy>
  <cp:revision>1</cp:revision>
  <dcterms:created xsi:type="dcterms:W3CDTF">2025-04-14T12:16:26Z</dcterms:created>
  <dcterms:modified xsi:type="dcterms:W3CDTF">2025-04-14T12:17:18Z</dcterms:modified>
</cp:coreProperties>
</file>