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83" r:id="rId2"/>
    <p:sldId id="257" r:id="rId3"/>
    <p:sldId id="284" r:id="rId4"/>
    <p:sldId id="285" r:id="rId5"/>
    <p:sldId id="287" r:id="rId6"/>
    <p:sldId id="289" r:id="rId7"/>
    <p:sldId id="288" r:id="rId8"/>
    <p:sldId id="258" r:id="rId9"/>
    <p:sldId id="259" r:id="rId10"/>
    <p:sldId id="260" r:id="rId11"/>
    <p:sldId id="261" r:id="rId12"/>
    <p:sldId id="262" r:id="rId13"/>
    <p:sldId id="263" r:id="rId14"/>
    <p:sldId id="290" r:id="rId15"/>
    <p:sldId id="291" r:id="rId16"/>
    <p:sldId id="292" r:id="rId17"/>
    <p:sldId id="293" r:id="rId18"/>
    <p:sldId id="275" r:id="rId19"/>
    <p:sldId id="276" r:id="rId20"/>
    <p:sldId id="277" r:id="rId21"/>
    <p:sldId id="278" r:id="rId22"/>
    <p:sldId id="279" r:id="rId23"/>
    <p:sldId id="280" r:id="rId24"/>
    <p:sldId id="281" r:id="rId25"/>
    <p:sldId id="282" r:id="rId26"/>
    <p:sldId id="294" r:id="rId27"/>
    <p:sldId id="264" r:id="rId28"/>
    <p:sldId id="265" r:id="rId29"/>
    <p:sldId id="266" r:id="rId30"/>
    <p:sldId id="267" r:id="rId31"/>
    <p:sldId id="268" r:id="rId32"/>
    <p:sldId id="298" r:id="rId33"/>
    <p:sldId id="297" r:id="rId34"/>
    <p:sldId id="299"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6"/>
    <p:restoredTop sz="71111" autoAdjust="0"/>
  </p:normalViewPr>
  <p:slideViewPr>
    <p:cSldViewPr snapToGrid="0" snapToObjects="1">
      <p:cViewPr varScale="1">
        <p:scale>
          <a:sx n="67" d="100"/>
          <a:sy n="67" d="100"/>
        </p:scale>
        <p:origin x="1992" y="2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Dansby" userId="254a5cb9d1bac6db" providerId="LiveId" clId="{98F3C61D-FEA5-4806-88FB-B0AEB6F357E5}"/>
    <pc:docChg chg="delSld">
      <pc:chgData name="Kevin Dansby" userId="254a5cb9d1bac6db" providerId="LiveId" clId="{98F3C61D-FEA5-4806-88FB-B0AEB6F357E5}" dt="2025-05-07T18:45:21.625" v="0" actId="47"/>
      <pc:docMkLst>
        <pc:docMk/>
      </pc:docMkLst>
      <pc:sldChg chg="del">
        <pc:chgData name="Kevin Dansby" userId="254a5cb9d1bac6db" providerId="LiveId" clId="{98F3C61D-FEA5-4806-88FB-B0AEB6F357E5}" dt="2025-05-07T18:45:21.625" v="0" actId="47"/>
        <pc:sldMkLst>
          <pc:docMk/>
          <pc:sldMk cId="1941478373" sldId="269"/>
        </pc:sldMkLst>
      </pc:sldChg>
      <pc:sldChg chg="del">
        <pc:chgData name="Kevin Dansby" userId="254a5cb9d1bac6db" providerId="LiveId" clId="{98F3C61D-FEA5-4806-88FB-B0AEB6F357E5}" dt="2025-05-07T18:45:21.625" v="0" actId="47"/>
        <pc:sldMkLst>
          <pc:docMk/>
          <pc:sldMk cId="1870572981" sldId="270"/>
        </pc:sldMkLst>
      </pc:sldChg>
      <pc:sldChg chg="del">
        <pc:chgData name="Kevin Dansby" userId="254a5cb9d1bac6db" providerId="LiveId" clId="{98F3C61D-FEA5-4806-88FB-B0AEB6F357E5}" dt="2025-05-07T18:45:21.625" v="0" actId="47"/>
        <pc:sldMkLst>
          <pc:docMk/>
          <pc:sldMk cId="1822816417" sldId="271"/>
        </pc:sldMkLst>
      </pc:sldChg>
      <pc:sldChg chg="del">
        <pc:chgData name="Kevin Dansby" userId="254a5cb9d1bac6db" providerId="LiveId" clId="{98F3C61D-FEA5-4806-88FB-B0AEB6F357E5}" dt="2025-05-07T18:45:21.625" v="0" actId="47"/>
        <pc:sldMkLst>
          <pc:docMk/>
          <pc:sldMk cId="567038375" sldId="272"/>
        </pc:sldMkLst>
      </pc:sldChg>
      <pc:sldChg chg="del">
        <pc:chgData name="Kevin Dansby" userId="254a5cb9d1bac6db" providerId="LiveId" clId="{98F3C61D-FEA5-4806-88FB-B0AEB6F357E5}" dt="2025-05-07T18:45:21.625" v="0" actId="47"/>
        <pc:sldMkLst>
          <pc:docMk/>
          <pc:sldMk cId="1800302095" sldId="273"/>
        </pc:sldMkLst>
      </pc:sldChg>
      <pc:sldChg chg="del">
        <pc:chgData name="Kevin Dansby" userId="254a5cb9d1bac6db" providerId="LiveId" clId="{98F3C61D-FEA5-4806-88FB-B0AEB6F357E5}" dt="2025-05-07T18:45:21.625" v="0" actId="47"/>
        <pc:sldMkLst>
          <pc:docMk/>
          <pc:sldMk cId="1418392819" sldId="274"/>
        </pc:sldMkLst>
      </pc:sldChg>
      <pc:sldChg chg="del">
        <pc:chgData name="Kevin Dansby" userId="254a5cb9d1bac6db" providerId="LiveId" clId="{98F3C61D-FEA5-4806-88FB-B0AEB6F357E5}" dt="2025-05-07T18:45:21.625" v="0" actId="47"/>
        <pc:sldMkLst>
          <pc:docMk/>
          <pc:sldMk cId="1835284685" sldId="300"/>
        </pc:sldMkLst>
      </pc:sldChg>
      <pc:sldChg chg="del">
        <pc:chgData name="Kevin Dansby" userId="254a5cb9d1bac6db" providerId="LiveId" clId="{98F3C61D-FEA5-4806-88FB-B0AEB6F357E5}" dt="2025-05-07T18:45:21.625" v="0" actId="47"/>
        <pc:sldMkLst>
          <pc:docMk/>
          <pc:sldMk cId="2605715144" sldId="301"/>
        </pc:sldMkLst>
      </pc:sldChg>
      <pc:sldChg chg="del">
        <pc:chgData name="Kevin Dansby" userId="254a5cb9d1bac6db" providerId="LiveId" clId="{98F3C61D-FEA5-4806-88FB-B0AEB6F357E5}" dt="2025-05-07T18:45:21.625" v="0" actId="47"/>
        <pc:sldMkLst>
          <pc:docMk/>
          <pc:sldMk cId="530897049" sldId="302"/>
        </pc:sldMkLst>
      </pc:sldChg>
      <pc:sldChg chg="del">
        <pc:chgData name="Kevin Dansby" userId="254a5cb9d1bac6db" providerId="LiveId" clId="{98F3C61D-FEA5-4806-88FB-B0AEB6F357E5}" dt="2025-05-07T18:45:21.625" v="0" actId="47"/>
        <pc:sldMkLst>
          <pc:docMk/>
          <pc:sldMk cId="751752808" sldId="303"/>
        </pc:sldMkLst>
      </pc:sldChg>
      <pc:sldChg chg="del">
        <pc:chgData name="Kevin Dansby" userId="254a5cb9d1bac6db" providerId="LiveId" clId="{98F3C61D-FEA5-4806-88FB-B0AEB6F357E5}" dt="2025-05-07T18:45:21.625" v="0" actId="47"/>
        <pc:sldMkLst>
          <pc:docMk/>
          <pc:sldMk cId="3849706870" sldId="304"/>
        </pc:sldMkLst>
      </pc:sldChg>
      <pc:sldChg chg="del">
        <pc:chgData name="Kevin Dansby" userId="254a5cb9d1bac6db" providerId="LiveId" clId="{98F3C61D-FEA5-4806-88FB-B0AEB6F357E5}" dt="2025-05-07T18:45:21.625" v="0" actId="47"/>
        <pc:sldMkLst>
          <pc:docMk/>
          <pc:sldMk cId="126404364" sldId="305"/>
        </pc:sldMkLst>
      </pc:sldChg>
      <pc:sldChg chg="del">
        <pc:chgData name="Kevin Dansby" userId="254a5cb9d1bac6db" providerId="LiveId" clId="{98F3C61D-FEA5-4806-88FB-B0AEB6F357E5}" dt="2025-05-07T18:45:21.625" v="0" actId="47"/>
        <pc:sldMkLst>
          <pc:docMk/>
          <pc:sldMk cId="282842624" sldId="306"/>
        </pc:sldMkLst>
      </pc:sldChg>
      <pc:sldChg chg="del">
        <pc:chgData name="Kevin Dansby" userId="254a5cb9d1bac6db" providerId="LiveId" clId="{98F3C61D-FEA5-4806-88FB-B0AEB6F357E5}" dt="2025-05-07T18:45:21.625" v="0" actId="47"/>
        <pc:sldMkLst>
          <pc:docMk/>
          <pc:sldMk cId="61037295" sldId="307"/>
        </pc:sldMkLst>
      </pc:sldChg>
      <pc:sldChg chg="del">
        <pc:chgData name="Kevin Dansby" userId="254a5cb9d1bac6db" providerId="LiveId" clId="{98F3C61D-FEA5-4806-88FB-B0AEB6F357E5}" dt="2025-05-07T18:45:21.625" v="0" actId="47"/>
        <pc:sldMkLst>
          <pc:docMk/>
          <pc:sldMk cId="3067347730" sldId="308"/>
        </pc:sldMkLst>
      </pc:sldChg>
      <pc:sldChg chg="del">
        <pc:chgData name="Kevin Dansby" userId="254a5cb9d1bac6db" providerId="LiveId" clId="{98F3C61D-FEA5-4806-88FB-B0AEB6F357E5}" dt="2025-05-07T18:45:21.625" v="0" actId="47"/>
        <pc:sldMkLst>
          <pc:docMk/>
          <pc:sldMk cId="1970973983"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E5397-E688-4BD2-9F8E-4DA5248FE37F}"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8E418-2839-4FAB-97C3-AD4440445651}" type="slidenum">
              <a:rPr lang="en-US" smtClean="0"/>
              <a:t>‹#›</a:t>
            </a:fld>
            <a:endParaRPr lang="en-US"/>
          </a:p>
        </p:txBody>
      </p:sp>
    </p:spTree>
    <p:extLst>
      <p:ext uri="{BB962C8B-B14F-4D97-AF65-F5344CB8AC3E}">
        <p14:creationId xmlns:p14="http://schemas.microsoft.com/office/powerpoint/2010/main" val="308033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crossbooks.com/book.asp?pub=0&amp;book=-101&amp;sec=50470916" TargetMode="External"/><Relationship Id="rId3" Type="http://schemas.openxmlformats.org/officeDocument/2006/relationships/hyperlink" Target="http://www.crossbooks.com/book.asp?pub=0&amp;book=-101&amp;sec=50661648" TargetMode="External"/><Relationship Id="rId7" Type="http://schemas.openxmlformats.org/officeDocument/2006/relationships/hyperlink" Target="http://www.crossbooks.com/book.asp?pub=0&amp;book=-101&amp;sec=5046786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crossbooks.com/book.asp?pub=0&amp;book=-101&amp;sec=50467844" TargetMode="External"/><Relationship Id="rId5" Type="http://schemas.openxmlformats.org/officeDocument/2006/relationships/hyperlink" Target="http://www.crossbooks.com/book.asp?pub=0&amp;book=-101&amp;sec=50467843" TargetMode="External"/><Relationship Id="rId4" Type="http://schemas.openxmlformats.org/officeDocument/2006/relationships/hyperlink" Target="http://www.crossbooks.com/book.asp?pub=0&amp;book=-101&amp;sec=50790929" TargetMode="External"/><Relationship Id="rId9" Type="http://schemas.openxmlformats.org/officeDocument/2006/relationships/hyperlink" Target="http://www.crossbooks.com/book.asp?pub=0&amp;book=-101&amp;sec=5105564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3" Type="http://schemas.openxmlformats.org/officeDocument/2006/relationships/hyperlink" Target="http://www.crossbooks.com/book.asp?pub=0&amp;book=-101&amp;sec=51382545" TargetMode="External"/><Relationship Id="rId18" Type="http://schemas.openxmlformats.org/officeDocument/2006/relationships/hyperlink" Target="http://www.crossbooks.com/book.asp?pub=0&amp;book=-101&amp;sec=52823820" TargetMode="External"/><Relationship Id="rId26" Type="http://schemas.openxmlformats.org/officeDocument/2006/relationships/hyperlink" Target="http://www.crossbooks.com/book.asp?pub=0&amp;book=-101&amp;sec=50597933" TargetMode="External"/><Relationship Id="rId3" Type="http://schemas.openxmlformats.org/officeDocument/2006/relationships/hyperlink" Target="http://www.crossbooks.com/book.asp?pub=0&amp;book=-101&amp;sec=50661645" TargetMode="External"/><Relationship Id="rId21" Type="http://schemas.openxmlformats.org/officeDocument/2006/relationships/hyperlink" Target="http://www.crossbooks.com/book.asp?pub=0&amp;book=-101&amp;sec=50401825" TargetMode="External"/><Relationship Id="rId34" Type="http://schemas.openxmlformats.org/officeDocument/2006/relationships/hyperlink" Target="http://www.crossbooks.com/book.asp?pub=0&amp;book=-101&amp;sec=50468376" TargetMode="External"/><Relationship Id="rId7" Type="http://schemas.openxmlformats.org/officeDocument/2006/relationships/hyperlink" Target="http://www.crossbooks.com/book.asp?pub=0&amp;book=-101&amp;sec=50471173" TargetMode="External"/><Relationship Id="rId12" Type="http://schemas.openxmlformats.org/officeDocument/2006/relationships/hyperlink" Target="http://www.crossbooks.com/book.asp?pub=0&amp;book=-101&amp;sec=51256840" TargetMode="External"/><Relationship Id="rId17" Type="http://schemas.openxmlformats.org/officeDocument/2006/relationships/hyperlink" Target="http://www.crossbooks.com/book.asp?pub=0&amp;book=-101&amp;sec=52823819" TargetMode="External"/><Relationship Id="rId25" Type="http://schemas.openxmlformats.org/officeDocument/2006/relationships/hyperlink" Target="http://www.crossbooks.com/book.asp?pub=0&amp;book=-101&amp;sec=50597910" TargetMode="External"/><Relationship Id="rId33" Type="http://schemas.openxmlformats.org/officeDocument/2006/relationships/hyperlink" Target="http://www.crossbooks.com/book.asp?pub=0&amp;book=-101&amp;sec=50470931" TargetMode="External"/><Relationship Id="rId2" Type="http://schemas.openxmlformats.org/officeDocument/2006/relationships/slide" Target="../slides/slide18.xml"/><Relationship Id="rId16" Type="http://schemas.openxmlformats.org/officeDocument/2006/relationships/hyperlink" Target="http://www.crossbooks.com/book.asp?pub=0&amp;book=-101&amp;sec=51851268" TargetMode="External"/><Relationship Id="rId20" Type="http://schemas.openxmlformats.org/officeDocument/2006/relationships/hyperlink" Target="http://www.crossbooks.com/book.asp?pub=0&amp;book=-101&amp;sec=50401824" TargetMode="External"/><Relationship Id="rId29" Type="http://schemas.openxmlformats.org/officeDocument/2006/relationships/hyperlink" Target="http://www.crossbooks.com/book.asp?pub=0&amp;book=-101&amp;sec=51908107"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0471171" TargetMode="External"/><Relationship Id="rId11" Type="http://schemas.openxmlformats.org/officeDocument/2006/relationships/hyperlink" Target="http://www.crossbooks.com/book.asp?pub=0&amp;book=-101&amp;sec=50667291" TargetMode="External"/><Relationship Id="rId24" Type="http://schemas.openxmlformats.org/officeDocument/2006/relationships/hyperlink" Target="http://www.crossbooks.com/book.asp?pub=0&amp;book=-101&amp;sec=50597396" TargetMode="External"/><Relationship Id="rId32" Type="http://schemas.openxmlformats.org/officeDocument/2006/relationships/hyperlink" Target="http://www.crossbooks.com/book.asp?pub=0&amp;book=-101&amp;sec=50470923" TargetMode="External"/><Relationship Id="rId5" Type="http://schemas.openxmlformats.org/officeDocument/2006/relationships/hyperlink" Target="http://www.crossbooks.com/book.asp?pub=0&amp;book=-101&amp;sec=52168202" TargetMode="External"/><Relationship Id="rId15" Type="http://schemas.openxmlformats.org/officeDocument/2006/relationships/hyperlink" Target="http://www.crossbooks.com/book.asp?pub=0&amp;book=-101&amp;sec=51649793" TargetMode="External"/><Relationship Id="rId23" Type="http://schemas.openxmlformats.org/officeDocument/2006/relationships/hyperlink" Target="http://www.crossbooks.com/book.asp?pub=0&amp;book=-101&amp;sec=50597395" TargetMode="External"/><Relationship Id="rId28" Type="http://schemas.openxmlformats.org/officeDocument/2006/relationships/hyperlink" Target="http://www.crossbooks.com/book.asp?pub=0&amp;book=-101&amp;sec=50661651" TargetMode="External"/><Relationship Id="rId10" Type="http://schemas.openxmlformats.org/officeDocument/2006/relationships/hyperlink" Target="http://www.crossbooks.com/book.asp?pub=0&amp;book=-101&amp;sec=50661904" TargetMode="External"/><Relationship Id="rId19" Type="http://schemas.openxmlformats.org/officeDocument/2006/relationships/hyperlink" Target="http://www.crossbooks.com/book.asp?pub=0&amp;book=-101&amp;sec=53217075" TargetMode="External"/><Relationship Id="rId31" Type="http://schemas.openxmlformats.org/officeDocument/2006/relationships/hyperlink" Target="http://www.crossbooks.com/book.asp?pub=0&amp;book=-101&amp;sec=54199568" TargetMode="External"/><Relationship Id="rId4" Type="http://schemas.openxmlformats.org/officeDocument/2006/relationships/hyperlink" Target="http://www.crossbooks.com/book.asp?pub=0&amp;book=-101&amp;sec=51907867" TargetMode="External"/><Relationship Id="rId9" Type="http://schemas.openxmlformats.org/officeDocument/2006/relationships/hyperlink" Target="http://www.crossbooks.com/book.asp?pub=0&amp;book=-101&amp;sec=50661638" TargetMode="External"/><Relationship Id="rId14" Type="http://schemas.openxmlformats.org/officeDocument/2006/relationships/hyperlink" Target="http://www.crossbooks.com/book.asp?pub=0&amp;book=-101&amp;sec=51596808" TargetMode="External"/><Relationship Id="rId22" Type="http://schemas.openxmlformats.org/officeDocument/2006/relationships/hyperlink" Target="http://www.crossbooks.com/book.asp?pub=0&amp;book=-101&amp;sec=50405402" TargetMode="External"/><Relationship Id="rId27" Type="http://schemas.openxmlformats.org/officeDocument/2006/relationships/hyperlink" Target="http://www.crossbooks.com/book.asp?pub=0&amp;book=-101&amp;sec=50661646" TargetMode="External"/><Relationship Id="rId30" Type="http://schemas.openxmlformats.org/officeDocument/2006/relationships/hyperlink" Target="http://www.crossbooks.com/book.asp?pub=0&amp;book=-101&amp;sec=51908353" TargetMode="External"/><Relationship Id="rId35" Type="http://schemas.openxmlformats.org/officeDocument/2006/relationships/hyperlink" Target="http://www.crossbooks.com/book.asp?pub=0&amp;book=-101&amp;sec=50597388" TargetMode="External"/><Relationship Id="rId8" Type="http://schemas.openxmlformats.org/officeDocument/2006/relationships/hyperlink" Target="http://www.crossbooks.com/book.asp?pub=0&amp;book=-101&amp;sec=50471433"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crossbooks.com/book.asp?pub=0&amp;book=-101&amp;sec=51595777" TargetMode="External"/><Relationship Id="rId13" Type="http://schemas.openxmlformats.org/officeDocument/2006/relationships/hyperlink" Target="http://www.crossbooks.com/book.asp?pub=0&amp;book=-101&amp;sec=50470919" TargetMode="External"/><Relationship Id="rId3" Type="http://schemas.openxmlformats.org/officeDocument/2006/relationships/hyperlink" Target="http://www.crossbooks.com/book.asp?pub=0&amp;book=-101&amp;sec=50661650" TargetMode="External"/><Relationship Id="rId7" Type="http://schemas.openxmlformats.org/officeDocument/2006/relationships/hyperlink" Target="http://www.crossbooks.com/book.asp?pub=0&amp;book=-101&amp;sec=50597910" TargetMode="External"/><Relationship Id="rId12" Type="http://schemas.openxmlformats.org/officeDocument/2006/relationships/hyperlink" Target="http://www.crossbooks.com/book.asp?pub=0&amp;book=-101&amp;sec=51907586"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crossbooks.com/book.asp?pub=0&amp;book=-101&amp;sec=50596619" TargetMode="External"/><Relationship Id="rId11" Type="http://schemas.openxmlformats.org/officeDocument/2006/relationships/hyperlink" Target="http://www.crossbooks.com/book.asp?pub=0&amp;book=-101&amp;sec=51907585" TargetMode="External"/><Relationship Id="rId5" Type="http://schemas.openxmlformats.org/officeDocument/2006/relationships/hyperlink" Target="http://www.crossbooks.com/book.asp?pub=0&amp;book=-101&amp;sec=51603991" TargetMode="External"/><Relationship Id="rId10" Type="http://schemas.openxmlformats.org/officeDocument/2006/relationships/hyperlink" Target="http://www.crossbooks.com/book.asp?pub=0&amp;book=-101&amp;sec=51855121" TargetMode="External"/><Relationship Id="rId4" Type="http://schemas.openxmlformats.org/officeDocument/2006/relationships/hyperlink" Target="http://www.crossbooks.com/book.asp?pub=0&amp;book=-101&amp;sec=50661658" TargetMode="External"/><Relationship Id="rId9" Type="http://schemas.openxmlformats.org/officeDocument/2006/relationships/hyperlink" Target="http://www.crossbooks.com/book.asp?pub=0&amp;book=-101&amp;sec=51595778"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crossbooks.com/book.asp?pub=0&amp;book=-101&amp;sec=51595794" TargetMode="External"/><Relationship Id="rId13" Type="http://schemas.openxmlformats.org/officeDocument/2006/relationships/hyperlink" Target="http://www.crossbooks.com/book.asp?pub=0&amp;book=-101&amp;sec=52040726" TargetMode="External"/><Relationship Id="rId18" Type="http://schemas.openxmlformats.org/officeDocument/2006/relationships/hyperlink" Target="http://www.crossbooks.com/book.asp?pub=0&amp;book=-101&amp;sec=51598595" TargetMode="External"/><Relationship Id="rId26" Type="http://schemas.openxmlformats.org/officeDocument/2006/relationships/hyperlink" Target="http://www.crossbooks.com/book.asp?pub=0&amp;book=-101&amp;sec=50463497" TargetMode="External"/><Relationship Id="rId3" Type="http://schemas.openxmlformats.org/officeDocument/2006/relationships/hyperlink" Target="http://www.crossbooks.com/book.asp?pub=0&amp;book=-101&amp;sec=50597389" TargetMode="External"/><Relationship Id="rId21" Type="http://schemas.openxmlformats.org/officeDocument/2006/relationships/hyperlink" Target="http://www.crossbooks.com/book.asp?pub=0&amp;book=-101&amp;sec=50667556" TargetMode="External"/><Relationship Id="rId7" Type="http://schemas.openxmlformats.org/officeDocument/2006/relationships/hyperlink" Target="http://www.crossbooks.com/book.asp?pub=0&amp;book=-101&amp;sec=50726665" TargetMode="External"/><Relationship Id="rId12" Type="http://schemas.openxmlformats.org/officeDocument/2006/relationships/hyperlink" Target="http://www.crossbooks.com/book.asp?pub=0&amp;book=-101&amp;sec=52040718" TargetMode="External"/><Relationship Id="rId17" Type="http://schemas.openxmlformats.org/officeDocument/2006/relationships/hyperlink" Target="http://www.crossbooks.com/book.asp?pub=0&amp;book=-101&amp;sec=51596838" TargetMode="External"/><Relationship Id="rId25" Type="http://schemas.openxmlformats.org/officeDocument/2006/relationships/hyperlink" Target="http://www.crossbooks.com/book.asp?pub=0&amp;book=-101&amp;sec=52299526" TargetMode="External"/><Relationship Id="rId2" Type="http://schemas.openxmlformats.org/officeDocument/2006/relationships/slide" Target="../slides/slide20.xml"/><Relationship Id="rId16" Type="http://schemas.openxmlformats.org/officeDocument/2006/relationships/hyperlink" Target="http://www.crossbooks.com/book.asp?pub=0&amp;book=-101&amp;sec=51317262" TargetMode="External"/><Relationship Id="rId20" Type="http://schemas.openxmlformats.org/officeDocument/2006/relationships/hyperlink" Target="http://www.crossbooks.com/book.asp?pub=0&amp;book=-101&amp;sec=50398726"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0667547" TargetMode="External"/><Relationship Id="rId11" Type="http://schemas.openxmlformats.org/officeDocument/2006/relationships/hyperlink" Target="http://www.crossbooks.com/book.asp?pub=0&amp;book=-101&amp;sec=52040713" TargetMode="External"/><Relationship Id="rId24" Type="http://schemas.openxmlformats.org/officeDocument/2006/relationships/hyperlink" Target="http://www.crossbooks.com/book.asp?pub=0&amp;book=-101&amp;sec=52299523" TargetMode="External"/><Relationship Id="rId5" Type="http://schemas.openxmlformats.org/officeDocument/2006/relationships/hyperlink" Target="http://www.crossbooks.com/book.asp?pub=0&amp;book=-101&amp;sec=50667546" TargetMode="External"/><Relationship Id="rId15" Type="http://schemas.openxmlformats.org/officeDocument/2006/relationships/hyperlink" Target="http://www.crossbooks.com/book.asp?pub=0&amp;book=-101&amp;sec=50726682" TargetMode="External"/><Relationship Id="rId23" Type="http://schemas.openxmlformats.org/officeDocument/2006/relationships/hyperlink" Target="http://www.crossbooks.com/book.asp?pub=0&amp;book=-101&amp;sec=51604013" TargetMode="External"/><Relationship Id="rId10" Type="http://schemas.openxmlformats.org/officeDocument/2006/relationships/hyperlink" Target="http://www.crossbooks.com/book.asp?pub=0&amp;book=-101&amp;sec=51597066" TargetMode="External"/><Relationship Id="rId19" Type="http://schemas.openxmlformats.org/officeDocument/2006/relationships/hyperlink" Target="http://www.crossbooks.com/book.asp?pub=0&amp;book=-101&amp;sec=50470926" TargetMode="External"/><Relationship Id="rId4" Type="http://schemas.openxmlformats.org/officeDocument/2006/relationships/hyperlink" Target="http://www.crossbooks.com/book.asp?pub=0&amp;book=-101&amp;sec=50661660" TargetMode="External"/><Relationship Id="rId9" Type="http://schemas.openxmlformats.org/officeDocument/2006/relationships/hyperlink" Target="http://www.crossbooks.com/book.asp?pub=0&amp;book=-101&amp;sec=51597065" TargetMode="External"/><Relationship Id="rId14" Type="http://schemas.openxmlformats.org/officeDocument/2006/relationships/hyperlink" Target="http://www.crossbooks.com/book.asp?pub=0&amp;book=-101&amp;sec=50662673" TargetMode="External"/><Relationship Id="rId22" Type="http://schemas.openxmlformats.org/officeDocument/2006/relationships/hyperlink" Target="http://www.crossbooks.com/book.asp?pub=0&amp;book=-101&amp;sec=51599885" TargetMode="External"/><Relationship Id="rId27" Type="http://schemas.openxmlformats.org/officeDocument/2006/relationships/hyperlink" Target="http://www.crossbooks.com/book.asp?pub=0&amp;book=-101&amp;sec=52824078"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crossbooks.com/book.asp?pub=0&amp;book=-101&amp;sec=50402832" TargetMode="External"/><Relationship Id="rId13" Type="http://schemas.openxmlformats.org/officeDocument/2006/relationships/hyperlink" Target="http://www.crossbooks.com/book.asp?pub=0&amp;book=-101&amp;sec=50400263" TargetMode="External"/><Relationship Id="rId18" Type="http://schemas.openxmlformats.org/officeDocument/2006/relationships/hyperlink" Target="http://www.crossbooks.com/book.asp?pub=0&amp;book=-101&amp;sec=50401042" TargetMode="External"/><Relationship Id="rId3" Type="http://schemas.openxmlformats.org/officeDocument/2006/relationships/hyperlink" Target="http://www.crossbooks.com/book.asp?pub=0&amp;book=-101&amp;sec=50534954" TargetMode="External"/><Relationship Id="rId21" Type="http://schemas.openxmlformats.org/officeDocument/2006/relationships/hyperlink" Target="http://www.crossbooks.com/book.asp?pub=0&amp;book=-101&amp;sec=50406155" TargetMode="External"/><Relationship Id="rId7" Type="http://schemas.openxmlformats.org/officeDocument/2006/relationships/hyperlink" Target="http://www.crossbooks.com/book.asp?pub=0&amp;book=-101&amp;sec=53084471" TargetMode="External"/><Relationship Id="rId12" Type="http://schemas.openxmlformats.org/officeDocument/2006/relationships/hyperlink" Target="http://www.crossbooks.com/book.asp?pub=0&amp;book=-101&amp;sec=50400258" TargetMode="External"/><Relationship Id="rId17" Type="http://schemas.openxmlformats.org/officeDocument/2006/relationships/hyperlink" Target="http://www.crossbooks.com/book.asp?pub=0&amp;book=-101&amp;sec=50401031" TargetMode="External"/><Relationship Id="rId2" Type="http://schemas.openxmlformats.org/officeDocument/2006/relationships/slide" Target="../slides/slide21.xml"/><Relationship Id="rId16" Type="http://schemas.openxmlformats.org/officeDocument/2006/relationships/hyperlink" Target="http://www.crossbooks.com/book.asp?pub=0&amp;book=-101&amp;sec=50401029" TargetMode="External"/><Relationship Id="rId20" Type="http://schemas.openxmlformats.org/officeDocument/2006/relationships/hyperlink" Target="http://www.crossbooks.com/book.asp?pub=0&amp;book=-101&amp;sec=50404366"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3084470" TargetMode="External"/><Relationship Id="rId11" Type="http://schemas.openxmlformats.org/officeDocument/2006/relationships/hyperlink" Target="http://www.crossbooks.com/book.asp?pub=0&amp;book=-101&amp;sec=54134285" TargetMode="External"/><Relationship Id="rId5" Type="http://schemas.openxmlformats.org/officeDocument/2006/relationships/hyperlink" Target="http://www.crossbooks.com/book.asp?pub=0&amp;book=-101&amp;sec=50661659" TargetMode="External"/><Relationship Id="rId15" Type="http://schemas.openxmlformats.org/officeDocument/2006/relationships/hyperlink" Target="http://www.crossbooks.com/book.asp?pub=0&amp;book=-101&amp;sec=50400528" TargetMode="External"/><Relationship Id="rId23" Type="http://schemas.openxmlformats.org/officeDocument/2006/relationships/hyperlink" Target="http://www.crossbooks.com/book.asp?pub=0&amp;book=-101&amp;sec=50409488" TargetMode="External"/><Relationship Id="rId10" Type="http://schemas.openxmlformats.org/officeDocument/2006/relationships/hyperlink" Target="http://www.crossbooks.com/book.asp?pub=0&amp;book=-101&amp;sec=50403844" TargetMode="External"/><Relationship Id="rId19" Type="http://schemas.openxmlformats.org/officeDocument/2006/relationships/hyperlink" Target="http://www.crossbooks.com/book.asp?pub=0&amp;book=-101&amp;sec=50404365" TargetMode="External"/><Relationship Id="rId4" Type="http://schemas.openxmlformats.org/officeDocument/2006/relationships/hyperlink" Target="http://www.crossbooks.com/book.asp?pub=0&amp;book=-101&amp;sec=50661128" TargetMode="External"/><Relationship Id="rId9" Type="http://schemas.openxmlformats.org/officeDocument/2006/relationships/hyperlink" Target="http://www.crossbooks.com/book.asp?pub=0&amp;book=-101&amp;sec=50403843" TargetMode="External"/><Relationship Id="rId14" Type="http://schemas.openxmlformats.org/officeDocument/2006/relationships/hyperlink" Target="http://www.crossbooks.com/book.asp?pub=0&amp;book=-101&amp;sec=50400527" TargetMode="External"/><Relationship Id="rId22" Type="http://schemas.openxmlformats.org/officeDocument/2006/relationships/hyperlink" Target="http://www.crossbooks.com/book.asp?pub=0&amp;book=-101&amp;sec=50406156"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crossbooks.com/book.asp?pub=0&amp;book=-101&amp;sec=51911181" TargetMode="External"/><Relationship Id="rId3" Type="http://schemas.openxmlformats.org/officeDocument/2006/relationships/hyperlink" Target="http://www.crossbooks.com/book.asp?pub=0&amp;book=-101&amp;sec=50667546" TargetMode="External"/><Relationship Id="rId7" Type="http://schemas.openxmlformats.org/officeDocument/2006/relationships/hyperlink" Target="http://www.crossbooks.com/book.asp?pub=0&amp;book=-101&amp;sec=51909128" TargetMode="External"/><Relationship Id="rId12" Type="http://schemas.openxmlformats.org/officeDocument/2006/relationships/hyperlink" Target="http://www.crossbooks.com/book.asp?pub=0&amp;book=-101&amp;sec=50463746"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crossbooks.com/book.asp?pub=0&amp;book=-101&amp;sec=51604013" TargetMode="External"/><Relationship Id="rId11" Type="http://schemas.openxmlformats.org/officeDocument/2006/relationships/hyperlink" Target="http://www.crossbooks.com/book.asp?pub=0&amp;book=-101&amp;sec=50463498" TargetMode="External"/><Relationship Id="rId5" Type="http://schemas.openxmlformats.org/officeDocument/2006/relationships/hyperlink" Target="http://www.crossbooks.com/book.asp?pub=0&amp;book=-101&amp;sec=51189007" TargetMode="External"/><Relationship Id="rId10" Type="http://schemas.openxmlformats.org/officeDocument/2006/relationships/hyperlink" Target="http://www.crossbooks.com/book.asp?pub=0&amp;book=-101&amp;sec=52232717" TargetMode="External"/><Relationship Id="rId4" Type="http://schemas.openxmlformats.org/officeDocument/2006/relationships/hyperlink" Target="http://www.crossbooks.com/book.asp?pub=0&amp;book=-101&amp;sec=50993168" TargetMode="External"/><Relationship Id="rId9" Type="http://schemas.openxmlformats.org/officeDocument/2006/relationships/hyperlink" Target="http://www.crossbooks.com/book.asp?pub=0&amp;book=-101&amp;sec=5191118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crossbooks.com/book.asp?pub=0&amp;book=-101&amp;sec=51581703" TargetMode="External"/><Relationship Id="rId3" Type="http://schemas.openxmlformats.org/officeDocument/2006/relationships/hyperlink" Target="http://www.crossbooks.com/book.asp?pub=0&amp;book=-101&amp;sec=50468882" TargetMode="External"/><Relationship Id="rId7" Type="http://schemas.openxmlformats.org/officeDocument/2006/relationships/hyperlink" Target="http://www.crossbooks.com/book.asp?pub=0&amp;book=-101&amp;sec=50660630"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crossbooks.com/book.asp?pub=0&amp;book=-101&amp;sec=50472980" TargetMode="External"/><Relationship Id="rId5" Type="http://schemas.openxmlformats.org/officeDocument/2006/relationships/hyperlink" Target="http://www.crossbooks.com/book.asp?pub=0&amp;book=-101&amp;sec=50466850" TargetMode="External"/><Relationship Id="rId4" Type="http://schemas.openxmlformats.org/officeDocument/2006/relationships/hyperlink" Target="http://www.crossbooks.com/book.asp?pub=0&amp;book=-101&amp;sec=50661647" TargetMode="External"/><Relationship Id="rId9" Type="http://schemas.openxmlformats.org/officeDocument/2006/relationships/hyperlink" Target="http://www.crossbooks.com/book.asp?pub=0&amp;book=-101&amp;sec=54658305"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crossbooks.com/book.asp?pub=0&amp;book=-101&amp;sec=50661889" TargetMode="External"/><Relationship Id="rId13" Type="http://schemas.openxmlformats.org/officeDocument/2006/relationships/hyperlink" Target="http://www.crossbooks.com/book.asp?pub=0&amp;book=-101&amp;sec=50468877" TargetMode="External"/><Relationship Id="rId18" Type="http://schemas.openxmlformats.org/officeDocument/2006/relationships/hyperlink" Target="http://www.crossbooks.com/book.asp?pub=0&amp;book=-101&amp;sec=50726410" TargetMode="External"/><Relationship Id="rId26" Type="http://schemas.openxmlformats.org/officeDocument/2006/relationships/hyperlink" Target="http://www.crossbooks.com/book.asp?pub=0&amp;book=-101&amp;sec=51521305" TargetMode="External"/><Relationship Id="rId3" Type="http://schemas.openxmlformats.org/officeDocument/2006/relationships/hyperlink" Target="http://www.crossbooks.com/book.asp?pub=0&amp;book=-101&amp;sec=50470674" TargetMode="External"/><Relationship Id="rId21" Type="http://schemas.openxmlformats.org/officeDocument/2006/relationships/hyperlink" Target="http://www.crossbooks.com/book.asp?pub=0&amp;book=-101&amp;sec=50794254" TargetMode="External"/><Relationship Id="rId7" Type="http://schemas.openxmlformats.org/officeDocument/2006/relationships/hyperlink" Target="http://www.crossbooks.com/book.asp?pub=0&amp;book=-101&amp;sec=50661647" TargetMode="External"/><Relationship Id="rId12" Type="http://schemas.openxmlformats.org/officeDocument/2006/relationships/hyperlink" Target="http://www.crossbooks.com/book.asp?pub=0&amp;book=-101&amp;sec=50467081" TargetMode="External"/><Relationship Id="rId17" Type="http://schemas.openxmlformats.org/officeDocument/2006/relationships/hyperlink" Target="http://www.crossbooks.com/book.asp?pub=0&amp;book=-101&amp;sec=50726405" TargetMode="External"/><Relationship Id="rId25" Type="http://schemas.openxmlformats.org/officeDocument/2006/relationships/hyperlink" Target="http://www.crossbooks.com/book.asp?pub=0&amp;book=-101&amp;sec=50925876" TargetMode="External"/><Relationship Id="rId2" Type="http://schemas.openxmlformats.org/officeDocument/2006/relationships/slide" Target="../slides/slide24.xml"/><Relationship Id="rId16" Type="http://schemas.openxmlformats.org/officeDocument/2006/relationships/hyperlink" Target="http://www.crossbooks.com/book.asp?pub=0&amp;book=-101&amp;sec=51588865" TargetMode="External"/><Relationship Id="rId20" Type="http://schemas.openxmlformats.org/officeDocument/2006/relationships/hyperlink" Target="http://www.crossbooks.com/book.asp?pub=0&amp;book=-101&amp;sec=50726420" TargetMode="External"/><Relationship Id="rId29" Type="http://schemas.openxmlformats.org/officeDocument/2006/relationships/hyperlink" Target="http://www.crossbooks.com/book.asp?pub=0&amp;book=-101&amp;sec=52298242"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0661641" TargetMode="External"/><Relationship Id="rId11" Type="http://schemas.openxmlformats.org/officeDocument/2006/relationships/hyperlink" Target="http://www.crossbooks.com/book.asp?pub=0&amp;book=-101&amp;sec=54134794" TargetMode="External"/><Relationship Id="rId24" Type="http://schemas.openxmlformats.org/officeDocument/2006/relationships/hyperlink" Target="http://www.crossbooks.com/book.asp?pub=0&amp;book=-101&amp;sec=50925844" TargetMode="External"/><Relationship Id="rId5" Type="http://schemas.openxmlformats.org/officeDocument/2006/relationships/hyperlink" Target="http://www.crossbooks.com/book.asp?pub=0&amp;book=-101&amp;sec=50471428" TargetMode="External"/><Relationship Id="rId15" Type="http://schemas.openxmlformats.org/officeDocument/2006/relationships/hyperlink" Target="http://www.crossbooks.com/book.asp?pub=0&amp;book=-101&amp;sec=51315467" TargetMode="External"/><Relationship Id="rId23" Type="http://schemas.openxmlformats.org/officeDocument/2006/relationships/hyperlink" Target="http://www.crossbooks.com/book.asp?pub=0&amp;book=-101&amp;sec=50922502" TargetMode="External"/><Relationship Id="rId28" Type="http://schemas.openxmlformats.org/officeDocument/2006/relationships/hyperlink" Target="http://www.crossbooks.com/book.asp?pub=0&amp;book=-101&amp;sec=52297998" TargetMode="External"/><Relationship Id="rId10" Type="http://schemas.openxmlformats.org/officeDocument/2006/relationships/hyperlink" Target="http://www.crossbooks.com/book.asp?pub=0&amp;book=-101&amp;sec=53412615" TargetMode="External"/><Relationship Id="rId19" Type="http://schemas.openxmlformats.org/officeDocument/2006/relationships/hyperlink" Target="http://www.crossbooks.com/book.asp?pub=0&amp;book=-101&amp;sec=50726416" TargetMode="External"/><Relationship Id="rId4" Type="http://schemas.openxmlformats.org/officeDocument/2006/relationships/hyperlink" Target="http://www.crossbooks.com/book.asp?pub=0&amp;book=-101&amp;sec=50471425" TargetMode="External"/><Relationship Id="rId9" Type="http://schemas.openxmlformats.org/officeDocument/2006/relationships/hyperlink" Target="http://www.crossbooks.com/book.asp?pub=0&amp;book=-101&amp;sec=53412611" TargetMode="External"/><Relationship Id="rId14" Type="http://schemas.openxmlformats.org/officeDocument/2006/relationships/hyperlink" Target="http://www.crossbooks.com/book.asp?pub=0&amp;book=-101&amp;sec=50470930" TargetMode="External"/><Relationship Id="rId22" Type="http://schemas.openxmlformats.org/officeDocument/2006/relationships/hyperlink" Target="http://www.crossbooks.com/book.asp?pub=0&amp;book=-101&amp;sec=50922501" TargetMode="External"/><Relationship Id="rId27" Type="http://schemas.openxmlformats.org/officeDocument/2006/relationships/hyperlink" Target="http://www.crossbooks.com/book.asp?pub=0&amp;book=-101&amp;sec=51917582"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rossbooks.com/book.asp?pub=0&amp;book=-101&amp;sec=50466561"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crossbooks.com/book.asp?pub=0&amp;book=-101&amp;sec=52102423" TargetMode="External"/><Relationship Id="rId4" Type="http://schemas.openxmlformats.org/officeDocument/2006/relationships/hyperlink" Target="http://www.crossbooks.com/book.asp?pub=0&amp;book=-101&amp;sec=52102404"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crossbooks.com/book.asp?pub=0&amp;book=-101&amp;sec=51971343" TargetMode="External"/><Relationship Id="rId13" Type="http://schemas.openxmlformats.org/officeDocument/2006/relationships/hyperlink" Target="http://www.crossbooks.com/book.asp?pub=0&amp;book=-101&amp;sec=53021198" TargetMode="External"/><Relationship Id="rId18" Type="http://schemas.openxmlformats.org/officeDocument/2006/relationships/hyperlink" Target="http://www.crossbooks.com/book.asp?pub=0&amp;book=-101&amp;sec=52824843" TargetMode="External"/><Relationship Id="rId3" Type="http://schemas.openxmlformats.org/officeDocument/2006/relationships/hyperlink" Target="http://www.crossbooks.com/book.asp?pub=0&amp;book=-101&amp;sec=50470916" TargetMode="External"/><Relationship Id="rId7" Type="http://schemas.openxmlformats.org/officeDocument/2006/relationships/hyperlink" Target="http://www.crossbooks.com/book.asp?pub=0&amp;book=-101&amp;sec=50988558" TargetMode="External"/><Relationship Id="rId12" Type="http://schemas.openxmlformats.org/officeDocument/2006/relationships/hyperlink" Target="http://www.crossbooks.com/book.asp?pub=0&amp;book=-101&amp;sec=53019397" TargetMode="External"/><Relationship Id="rId17" Type="http://schemas.openxmlformats.org/officeDocument/2006/relationships/hyperlink" Target="http://www.crossbooks.com/book.asp?pub=0&amp;book=-101&amp;sec=52824842" TargetMode="External"/><Relationship Id="rId2" Type="http://schemas.openxmlformats.org/officeDocument/2006/relationships/slide" Target="../slides/slide27.xml"/><Relationship Id="rId16" Type="http://schemas.openxmlformats.org/officeDocument/2006/relationships/hyperlink" Target="http://www.crossbooks.com/book.asp?pub=0&amp;book=-101&amp;sec=51912480"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0466580" TargetMode="External"/><Relationship Id="rId11" Type="http://schemas.openxmlformats.org/officeDocument/2006/relationships/hyperlink" Target="http://www.crossbooks.com/book.asp?pub=0&amp;book=-101&amp;sec=52954390" TargetMode="External"/><Relationship Id="rId5" Type="http://schemas.openxmlformats.org/officeDocument/2006/relationships/hyperlink" Target="http://www.crossbooks.com/book.asp?pub=0&amp;book=-101&amp;sec=50661649" TargetMode="External"/><Relationship Id="rId15" Type="http://schemas.openxmlformats.org/officeDocument/2006/relationships/hyperlink" Target="http://www.crossbooks.com/book.asp?pub=0&amp;book=-101&amp;sec=50666266" TargetMode="External"/><Relationship Id="rId10" Type="http://schemas.openxmlformats.org/officeDocument/2006/relationships/hyperlink" Target="http://www.crossbooks.com/book.asp?pub=0&amp;book=-101&amp;sec=50596867" TargetMode="External"/><Relationship Id="rId19" Type="http://schemas.openxmlformats.org/officeDocument/2006/relationships/hyperlink" Target="http://www.crossbooks.com/book.asp?pub=0&amp;book=-101&amp;sec=52824846" TargetMode="External"/><Relationship Id="rId4" Type="http://schemas.openxmlformats.org/officeDocument/2006/relationships/hyperlink" Target="http://www.crossbooks.com/book.asp?pub=0&amp;book=-101&amp;sec=50661648" TargetMode="External"/><Relationship Id="rId9" Type="http://schemas.openxmlformats.org/officeDocument/2006/relationships/hyperlink" Target="http://www.crossbooks.com/book.asp?pub=0&amp;book=-101&amp;sec=50470923" TargetMode="External"/><Relationship Id="rId14" Type="http://schemas.openxmlformats.org/officeDocument/2006/relationships/hyperlink" Target="http://www.crossbooks.com/book.asp?pub=0&amp;book=-101&amp;sec=53543962"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crossbooks.com/book.asp?pub=0&amp;book=-101&amp;sec=51642655" TargetMode="External"/><Relationship Id="rId3" Type="http://schemas.openxmlformats.org/officeDocument/2006/relationships/hyperlink" Target="http://www.crossbooks.com/book.asp?pub=0&amp;book=-101&amp;sec=50661125" TargetMode="External"/><Relationship Id="rId7" Type="http://schemas.openxmlformats.org/officeDocument/2006/relationships/hyperlink" Target="http://www.crossbooks.com/book.asp?pub=0&amp;book=-101&amp;sec=51123983"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crossbooks.com/book.asp?pub=0&amp;book=-101&amp;sec=51123974" TargetMode="External"/><Relationship Id="rId5" Type="http://schemas.openxmlformats.org/officeDocument/2006/relationships/hyperlink" Target="http://www.crossbooks.com/book.asp?pub=0&amp;book=-101&amp;sec=50661653" TargetMode="External"/><Relationship Id="rId4" Type="http://schemas.openxmlformats.org/officeDocument/2006/relationships/hyperlink" Target="http://www.crossbooks.com/book.asp?pub=0&amp;book=-101&amp;sec=50661145" TargetMode="External"/><Relationship Id="rId9" Type="http://schemas.openxmlformats.org/officeDocument/2006/relationships/hyperlink" Target="http://www.crossbooks.com/book.asp?pub=0&amp;book=-101&amp;sec=51645966"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crossbooks.com/book.asp?pub=0&amp;book=-101&amp;sec=51056144" TargetMode="External"/><Relationship Id="rId13" Type="http://schemas.openxmlformats.org/officeDocument/2006/relationships/hyperlink" Target="http://www.crossbooks.com/book.asp?pub=0&amp;book=-101&amp;sec=50466818" TargetMode="External"/><Relationship Id="rId18" Type="http://schemas.openxmlformats.org/officeDocument/2006/relationships/hyperlink" Target="http://www.crossbooks.com/book.asp?pub=0&amp;book=-101&amp;sec=50661656" TargetMode="External"/><Relationship Id="rId3" Type="http://schemas.openxmlformats.org/officeDocument/2006/relationships/hyperlink" Target="http://www.crossbooks.com/book.asp?pub=0&amp;book=-101&amp;sec=50402313" TargetMode="External"/><Relationship Id="rId21" Type="http://schemas.openxmlformats.org/officeDocument/2006/relationships/hyperlink" Target="http://www.crossbooks.com/book.asp?pub=0&amp;book=-101&amp;sec=51586052" TargetMode="External"/><Relationship Id="rId7" Type="http://schemas.openxmlformats.org/officeDocument/2006/relationships/hyperlink" Target="http://www.crossbooks.com/book.asp?pub=0&amp;book=-101&amp;sec=50726675" TargetMode="External"/><Relationship Id="rId12" Type="http://schemas.openxmlformats.org/officeDocument/2006/relationships/hyperlink" Target="http://www.crossbooks.com/book.asp?pub=0&amp;book=-101&amp;sec=50466584" TargetMode="External"/><Relationship Id="rId17" Type="http://schemas.openxmlformats.org/officeDocument/2006/relationships/hyperlink" Target="http://www.crossbooks.com/book.asp?pub=0&amp;book=-101&amp;sec=50661639" TargetMode="External"/><Relationship Id="rId2" Type="http://schemas.openxmlformats.org/officeDocument/2006/relationships/slide" Target="../slides/slide29.xml"/><Relationship Id="rId16" Type="http://schemas.openxmlformats.org/officeDocument/2006/relationships/hyperlink" Target="http://www.crossbooks.com/book.asp?pub=0&amp;book=-101&amp;sec=50467074" TargetMode="External"/><Relationship Id="rId20" Type="http://schemas.openxmlformats.org/officeDocument/2006/relationships/hyperlink" Target="http://www.crossbooks.com/book.asp?pub=0&amp;book=-101&amp;sec=50925336"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0928147" TargetMode="External"/><Relationship Id="rId11" Type="http://schemas.openxmlformats.org/officeDocument/2006/relationships/hyperlink" Target="http://www.crossbooks.com/book.asp?pub=0&amp;book=-101&amp;sec=50466315" TargetMode="External"/><Relationship Id="rId5" Type="http://schemas.openxmlformats.org/officeDocument/2006/relationships/hyperlink" Target="http://www.crossbooks.com/book.asp?pub=0&amp;book=-101&amp;sec=50662662" TargetMode="External"/><Relationship Id="rId15" Type="http://schemas.openxmlformats.org/officeDocument/2006/relationships/hyperlink" Target="http://www.crossbooks.com/book.asp?pub=0&amp;book=-101&amp;sec=50466844" TargetMode="External"/><Relationship Id="rId10" Type="http://schemas.openxmlformats.org/officeDocument/2006/relationships/hyperlink" Target="http://www.crossbooks.com/book.asp?pub=0&amp;book=-101&amp;sec=51123465" TargetMode="External"/><Relationship Id="rId19" Type="http://schemas.openxmlformats.org/officeDocument/2006/relationships/hyperlink" Target="http://www.crossbooks.com/book.asp?pub=0&amp;book=-101&amp;sec=50667291" TargetMode="External"/><Relationship Id="rId4" Type="http://schemas.openxmlformats.org/officeDocument/2006/relationships/hyperlink" Target="http://www.crossbooks.com/book.asp?pub=0&amp;book=-101&amp;sec=50403850" TargetMode="External"/><Relationship Id="rId9" Type="http://schemas.openxmlformats.org/officeDocument/2006/relationships/hyperlink" Target="http://www.crossbooks.com/book.asp?pub=0&amp;book=-101&amp;sec=51057942" TargetMode="External"/><Relationship Id="rId14" Type="http://schemas.openxmlformats.org/officeDocument/2006/relationships/hyperlink" Target="http://www.crossbooks.com/book.asp?pub=0&amp;book=-101&amp;sec=50466836" TargetMode="External"/><Relationship Id="rId22" Type="http://schemas.openxmlformats.org/officeDocument/2006/relationships/hyperlink" Target="http://www.crossbooks.com/book.asp?pub=0&amp;book=-101&amp;sec=51643408"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rossbooks.com/book.asp?pub=0&amp;book=-101&amp;sec=50470913"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crossbooks.com/book.asp?pub=0&amp;book=-101&amp;sec=5047092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rossbooks.com/book.asp?pub=0&amp;book=-101&amp;sec=50470916" TargetMode="External"/><Relationship Id="rId7" Type="http://schemas.openxmlformats.org/officeDocument/2006/relationships/hyperlink" Target="http://www.crossbooks.com/book.asp?pub=0&amp;book=-101&amp;sec=53281546"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crossbooks.com/book.asp?pub=0&amp;book=-101&amp;sec=53086749" TargetMode="External"/><Relationship Id="rId5" Type="http://schemas.openxmlformats.org/officeDocument/2006/relationships/hyperlink" Target="http://www.crossbooks.com/book.asp?pub=0&amp;book=-101&amp;sec=50397965" TargetMode="External"/><Relationship Id="rId4" Type="http://schemas.openxmlformats.org/officeDocument/2006/relationships/hyperlink" Target="http://www.crossbooks.com/book.asp?pub=0&amp;book=-101&amp;sec=50397964"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crossbooks.com/book.asp?pub=0&amp;book=-101&amp;sec=53219100" TargetMode="External"/><Relationship Id="rId13" Type="http://schemas.openxmlformats.org/officeDocument/2006/relationships/hyperlink" Target="http://www.crossbooks.com/book.asp?pub=0&amp;book=-101&amp;sec=53412365" TargetMode="External"/><Relationship Id="rId3" Type="http://schemas.openxmlformats.org/officeDocument/2006/relationships/hyperlink" Target="http://www.crossbooks.com/book.asp?pub=0&amp;book=-101&amp;sec=50988551" TargetMode="External"/><Relationship Id="rId7" Type="http://schemas.openxmlformats.org/officeDocument/2006/relationships/hyperlink" Target="http://www.crossbooks.com/book.asp?pub=0&amp;book=-101&amp;sec=53086524" TargetMode="External"/><Relationship Id="rId12" Type="http://schemas.openxmlformats.org/officeDocument/2006/relationships/hyperlink" Target="http://www.crossbooks.com/book.asp?pub=0&amp;book=-101&amp;sec=53022221" TargetMode="External"/><Relationship Id="rId17" Type="http://schemas.openxmlformats.org/officeDocument/2006/relationships/hyperlink" Target="http://www.crossbooks.com/book.asp?pub=0&amp;book=-101&amp;sec=53740295" TargetMode="External"/><Relationship Id="rId2" Type="http://schemas.openxmlformats.org/officeDocument/2006/relationships/slide" Target="../slides/slide3.xml"/><Relationship Id="rId16" Type="http://schemas.openxmlformats.org/officeDocument/2006/relationships/hyperlink" Target="http://www.crossbooks.com/book.asp?pub=0&amp;book=-101&amp;sec=53740294"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3086523" TargetMode="External"/><Relationship Id="rId11" Type="http://schemas.openxmlformats.org/officeDocument/2006/relationships/hyperlink" Target="http://www.crossbooks.com/book.asp?pub=0&amp;book=-101&amp;sec=50924033" TargetMode="External"/><Relationship Id="rId5" Type="http://schemas.openxmlformats.org/officeDocument/2006/relationships/hyperlink" Target="http://www.crossbooks.com/book.asp?pub=0&amp;book=-101&amp;sec=51188999" TargetMode="External"/><Relationship Id="rId15" Type="http://schemas.openxmlformats.org/officeDocument/2006/relationships/hyperlink" Target="http://www.crossbooks.com/book.asp?pub=0&amp;book=-101&amp;sec=53413639" TargetMode="External"/><Relationship Id="rId10" Type="http://schemas.openxmlformats.org/officeDocument/2006/relationships/hyperlink" Target="http://www.crossbooks.com/book.asp?pub=0&amp;book=-101&amp;sec=50463761" TargetMode="External"/><Relationship Id="rId4" Type="http://schemas.openxmlformats.org/officeDocument/2006/relationships/hyperlink" Target="http://www.crossbooks.com/book.asp?pub=0&amp;book=-101&amp;sec=51055369" TargetMode="External"/><Relationship Id="rId9" Type="http://schemas.openxmlformats.org/officeDocument/2006/relationships/hyperlink" Target="http://www.crossbooks.com/book.asp?pub=0&amp;book=-101&amp;sec=53608981" TargetMode="External"/><Relationship Id="rId14" Type="http://schemas.openxmlformats.org/officeDocument/2006/relationships/hyperlink" Target="http://www.crossbooks.com/book.asp?pub=0&amp;book=-101&amp;sec=5341363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crossbooks.com/book.asp?pub=0&amp;book=-101&amp;sec=52958493" TargetMode="External"/><Relationship Id="rId3" Type="http://schemas.openxmlformats.org/officeDocument/2006/relationships/hyperlink" Target="http://www.crossbooks.com/book.asp?pub=0&amp;book=-101&amp;sec=50463752" TargetMode="External"/><Relationship Id="rId7" Type="http://schemas.openxmlformats.org/officeDocument/2006/relationships/hyperlink" Target="http://www.crossbooks.com/book.asp?pub=0&amp;book=-101&amp;sec=5046349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crossbooks.com/book.asp?pub=0&amp;book=-101&amp;sec=50463760" TargetMode="External"/><Relationship Id="rId5" Type="http://schemas.openxmlformats.org/officeDocument/2006/relationships/hyperlink" Target="http://www.crossbooks.com/book.asp?pub=0&amp;book=-101&amp;sec=50463759" TargetMode="External"/><Relationship Id="rId4" Type="http://schemas.openxmlformats.org/officeDocument/2006/relationships/hyperlink" Target="http://www.crossbooks.com/book.asp?pub=0&amp;book=-101&amp;sec=50463753" TargetMode="External"/><Relationship Id="rId9" Type="http://schemas.openxmlformats.org/officeDocument/2006/relationships/hyperlink" Target="http://www.crossbooks.com/book.asp?pub=0&amp;book=-101&amp;sec=50463755"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crossbooks.com/book.asp?pub=0&amp;book=-101&amp;sec=51916823" TargetMode="External"/><Relationship Id="rId13" Type="http://schemas.openxmlformats.org/officeDocument/2006/relationships/hyperlink" Target="http://www.crossbooks.com/book.asp?pub=0&amp;book=-101&amp;sec=50599196" TargetMode="External"/><Relationship Id="rId18" Type="http://schemas.openxmlformats.org/officeDocument/2006/relationships/hyperlink" Target="http://www.crossbooks.com/book.asp?pub=0&amp;book=-101&amp;sec=51843081" TargetMode="External"/><Relationship Id="rId3" Type="http://schemas.openxmlformats.org/officeDocument/2006/relationships/hyperlink" Target="http://www.crossbooks.com/book.asp?pub=0&amp;book=-101&amp;sec=50601985" TargetMode="External"/><Relationship Id="rId21" Type="http://schemas.openxmlformats.org/officeDocument/2006/relationships/hyperlink" Target="http://www.crossbooks.com/book.asp?pub=0&amp;book=-101&amp;sec=51916845" TargetMode="External"/><Relationship Id="rId7" Type="http://schemas.openxmlformats.org/officeDocument/2006/relationships/hyperlink" Target="http://www.crossbooks.com/book.asp?pub=0&amp;book=-101&amp;sec=51916822" TargetMode="External"/><Relationship Id="rId12" Type="http://schemas.openxmlformats.org/officeDocument/2006/relationships/hyperlink" Target="http://www.crossbooks.com/book.asp?pub=0&amp;book=-101&amp;sec=50599194" TargetMode="External"/><Relationship Id="rId17" Type="http://schemas.openxmlformats.org/officeDocument/2006/relationships/hyperlink" Target="http://www.crossbooks.com/book.asp?pub=0&amp;book=-101&amp;sec=51843080" TargetMode="External"/><Relationship Id="rId2" Type="http://schemas.openxmlformats.org/officeDocument/2006/relationships/slide" Target="../slides/slide8.xml"/><Relationship Id="rId16" Type="http://schemas.openxmlformats.org/officeDocument/2006/relationships/hyperlink" Target="http://www.crossbooks.com/book.asp?pub=0&amp;book=-101&amp;sec=51842820" TargetMode="External"/><Relationship Id="rId20" Type="http://schemas.openxmlformats.org/officeDocument/2006/relationships/hyperlink" Target="http://www.crossbooks.com/book.asp?pub=0&amp;book=-101&amp;sec=51916834"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1842818" TargetMode="External"/><Relationship Id="rId11" Type="http://schemas.openxmlformats.org/officeDocument/2006/relationships/hyperlink" Target="http://www.crossbooks.com/book.asp?pub=0&amp;book=-101&amp;sec=50599193" TargetMode="External"/><Relationship Id="rId24" Type="http://schemas.openxmlformats.org/officeDocument/2006/relationships/hyperlink" Target="http://www.crossbooks.com/book.asp?pub=0&amp;book=-101&amp;sec=51916832" TargetMode="External"/><Relationship Id="rId5" Type="http://schemas.openxmlformats.org/officeDocument/2006/relationships/hyperlink" Target="http://www.crossbooks.com/book.asp?pub=0&amp;book=-101&amp;sec=50728209" TargetMode="External"/><Relationship Id="rId15" Type="http://schemas.openxmlformats.org/officeDocument/2006/relationships/hyperlink" Target="http://www.crossbooks.com/book.asp?pub=0&amp;book=-101&amp;sec=51382550" TargetMode="External"/><Relationship Id="rId23" Type="http://schemas.openxmlformats.org/officeDocument/2006/relationships/hyperlink" Target="http://www.crossbooks.com/book.asp?pub=0&amp;book=-101&amp;sec=50728211" TargetMode="External"/><Relationship Id="rId10" Type="http://schemas.openxmlformats.org/officeDocument/2006/relationships/hyperlink" Target="http://www.crossbooks.com/book.asp?pub=0&amp;book=-101&amp;sec=51842822" TargetMode="External"/><Relationship Id="rId19" Type="http://schemas.openxmlformats.org/officeDocument/2006/relationships/hyperlink" Target="http://www.crossbooks.com/book.asp?pub=0&amp;book=-101&amp;sec=51916802" TargetMode="External"/><Relationship Id="rId4" Type="http://schemas.openxmlformats.org/officeDocument/2006/relationships/hyperlink" Target="http://www.crossbooks.com/book.asp?pub=0&amp;book=-101&amp;sec=50602018" TargetMode="External"/><Relationship Id="rId9" Type="http://schemas.openxmlformats.org/officeDocument/2006/relationships/hyperlink" Target="http://www.crossbooks.com/book.asp?pub=0&amp;book=-101&amp;sec=50602020" TargetMode="External"/><Relationship Id="rId14" Type="http://schemas.openxmlformats.org/officeDocument/2006/relationships/hyperlink" Target="http://www.crossbooks.com/book.asp?pub=0&amp;book=-101&amp;sec=50793242" TargetMode="External"/><Relationship Id="rId22" Type="http://schemas.openxmlformats.org/officeDocument/2006/relationships/hyperlink" Target="http://www.crossbooks.com/book.asp?pub=0&amp;book=-101&amp;sec=50602022"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crossbooks.com/book.asp?pub=0&amp;book=-101&amp;sec=51850758" TargetMode="External"/><Relationship Id="rId13" Type="http://schemas.openxmlformats.org/officeDocument/2006/relationships/hyperlink" Target="http://www.crossbooks.com/book.asp?pub=0&amp;book=-101&amp;sec=51055644" TargetMode="External"/><Relationship Id="rId18" Type="http://schemas.openxmlformats.org/officeDocument/2006/relationships/hyperlink" Target="http://www.crossbooks.com/book.asp?pub=0&amp;book=-101&amp;sec=52168708" TargetMode="External"/><Relationship Id="rId26" Type="http://schemas.openxmlformats.org/officeDocument/2006/relationships/hyperlink" Target="http://www.crossbooks.com/book.asp?pub=0&amp;book=-101&amp;sec=51849234" TargetMode="External"/><Relationship Id="rId3" Type="http://schemas.openxmlformats.org/officeDocument/2006/relationships/hyperlink" Target="http://www.crossbooks.com/book.asp?pub=0&amp;book=-101&amp;sec=50467863" TargetMode="External"/><Relationship Id="rId21" Type="http://schemas.openxmlformats.org/officeDocument/2006/relationships/hyperlink" Target="http://www.crossbooks.com/book.asp?pub=0&amp;book=-101&amp;sec=52169986" TargetMode="External"/><Relationship Id="rId7" Type="http://schemas.openxmlformats.org/officeDocument/2006/relationships/hyperlink" Target="http://www.crossbooks.com/book.asp?pub=0&amp;book=-101&amp;sec=51850250" TargetMode="External"/><Relationship Id="rId12" Type="http://schemas.openxmlformats.org/officeDocument/2006/relationships/hyperlink" Target="http://www.crossbooks.com/book.asp?pub=0&amp;book=-101&amp;sec=50469899" TargetMode="External"/><Relationship Id="rId17" Type="http://schemas.openxmlformats.org/officeDocument/2006/relationships/hyperlink" Target="http://www.crossbooks.com/book.asp?pub=0&amp;book=-101&amp;sec=51252488" TargetMode="External"/><Relationship Id="rId25" Type="http://schemas.openxmlformats.org/officeDocument/2006/relationships/hyperlink" Target="http://www.crossbooks.com/book.asp?pub=0&amp;book=-101&amp;sec=51382546" TargetMode="External"/><Relationship Id="rId2" Type="http://schemas.openxmlformats.org/officeDocument/2006/relationships/slide" Target="../slides/slide9.xml"/><Relationship Id="rId16" Type="http://schemas.openxmlformats.org/officeDocument/2006/relationships/hyperlink" Target="http://www.crossbooks.com/book.asp?pub=0&amp;book=-101&amp;sec=51251983" TargetMode="External"/><Relationship Id="rId20" Type="http://schemas.openxmlformats.org/officeDocument/2006/relationships/hyperlink" Target="http://www.crossbooks.com/book.asp?pub=0&amp;book=-101&amp;sec=52169221" TargetMode="External"/><Relationship Id="rId29" Type="http://schemas.openxmlformats.org/officeDocument/2006/relationships/hyperlink" Target="http://www.crossbooks.com/book.asp?pub=0&amp;book=-101&amp;sec=50470913"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1850249" TargetMode="External"/><Relationship Id="rId11" Type="http://schemas.openxmlformats.org/officeDocument/2006/relationships/hyperlink" Target="http://www.crossbooks.com/book.asp?pub=0&amp;book=-101&amp;sec=50469897" TargetMode="External"/><Relationship Id="rId24" Type="http://schemas.openxmlformats.org/officeDocument/2006/relationships/hyperlink" Target="http://www.crossbooks.com/book.asp?pub=0&amp;book=-101&amp;sec=50794756" TargetMode="External"/><Relationship Id="rId5" Type="http://schemas.openxmlformats.org/officeDocument/2006/relationships/hyperlink" Target="http://www.crossbooks.com/book.asp?pub=0&amp;book=-101&amp;sec=51603987" TargetMode="External"/><Relationship Id="rId15" Type="http://schemas.openxmlformats.org/officeDocument/2006/relationships/hyperlink" Target="http://www.crossbooks.com/book.asp?pub=0&amp;book=-101&amp;sec=51120669" TargetMode="External"/><Relationship Id="rId23" Type="http://schemas.openxmlformats.org/officeDocument/2006/relationships/hyperlink" Target="http://www.crossbooks.com/book.asp?pub=0&amp;book=-101&amp;sec=50794755" TargetMode="External"/><Relationship Id="rId28" Type="http://schemas.openxmlformats.org/officeDocument/2006/relationships/hyperlink" Target="http://www.crossbooks.com/book.asp?pub=0&amp;book=-101&amp;sec=53281045" TargetMode="External"/><Relationship Id="rId10" Type="http://schemas.openxmlformats.org/officeDocument/2006/relationships/hyperlink" Target="http://www.crossbooks.com/book.asp?pub=0&amp;book=-101&amp;sec=53219613" TargetMode="External"/><Relationship Id="rId19" Type="http://schemas.openxmlformats.org/officeDocument/2006/relationships/hyperlink" Target="http://www.crossbooks.com/book.asp?pub=0&amp;book=-101&amp;sec=52168709" TargetMode="External"/><Relationship Id="rId4" Type="http://schemas.openxmlformats.org/officeDocument/2006/relationships/hyperlink" Target="http://www.crossbooks.com/book.asp?pub=0&amp;book=-101&amp;sec=50661648" TargetMode="External"/><Relationship Id="rId9" Type="http://schemas.openxmlformats.org/officeDocument/2006/relationships/hyperlink" Target="http://www.crossbooks.com/book.asp?pub=0&amp;book=-101&amp;sec=53217065" TargetMode="External"/><Relationship Id="rId14" Type="http://schemas.openxmlformats.org/officeDocument/2006/relationships/hyperlink" Target="http://www.crossbooks.com/book.asp?pub=0&amp;book=-101&amp;sec=51055648" TargetMode="External"/><Relationship Id="rId22" Type="http://schemas.openxmlformats.org/officeDocument/2006/relationships/hyperlink" Target="http://www.crossbooks.com/book.asp?pub=0&amp;book=-101&amp;sec=50470920" TargetMode="External"/><Relationship Id="rId27" Type="http://schemas.openxmlformats.org/officeDocument/2006/relationships/hyperlink" Target="http://www.crossbooks.com/book.asp?pub=0&amp;book=-101&amp;sec=51849235" TargetMode="External"/><Relationship Id="rId30" Type="http://schemas.openxmlformats.org/officeDocument/2006/relationships/hyperlink" Target="http://www.crossbooks.com/book.asp?pub=0&amp;book=-101&amp;sec=50467842"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crossbooks.com/book.asp?pub=0&amp;book=-101&amp;sec=50534148" TargetMode="External"/><Relationship Id="rId13" Type="http://schemas.openxmlformats.org/officeDocument/2006/relationships/hyperlink" Target="http://www.crossbooks.com/book.asp?pub=0&amp;book=-101&amp;sec=51256837" TargetMode="External"/><Relationship Id="rId18" Type="http://schemas.openxmlformats.org/officeDocument/2006/relationships/hyperlink" Target="http://www.crossbooks.com/book.asp?pub=0&amp;book=-101&amp;sec=51055649" TargetMode="External"/><Relationship Id="rId3" Type="http://schemas.openxmlformats.org/officeDocument/2006/relationships/hyperlink" Target="http://www.crossbooks.com/book.asp?pub=0&amp;book=-101&amp;sec=50925091" TargetMode="External"/><Relationship Id="rId7" Type="http://schemas.openxmlformats.org/officeDocument/2006/relationships/hyperlink" Target="http://www.crossbooks.com/book.asp?pub=0&amp;book=-101&amp;sec=50534146" TargetMode="External"/><Relationship Id="rId12" Type="http://schemas.openxmlformats.org/officeDocument/2006/relationships/hyperlink" Target="http://www.crossbooks.com/book.asp?pub=0&amp;book=-101&amp;sec=51120660" TargetMode="External"/><Relationship Id="rId17" Type="http://schemas.openxmlformats.org/officeDocument/2006/relationships/hyperlink" Target="http://www.crossbooks.com/book.asp?pub=0&amp;book=-101&amp;sec=51055648" TargetMode="External"/><Relationship Id="rId2" Type="http://schemas.openxmlformats.org/officeDocument/2006/relationships/slide" Target="../slides/slide10.xml"/><Relationship Id="rId16" Type="http://schemas.openxmlformats.org/officeDocument/2006/relationships/hyperlink" Target="http://www.crossbooks.com/book.asp?pub=0&amp;book=-101&amp;sec=50465806"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2168718" TargetMode="External"/><Relationship Id="rId11" Type="http://schemas.openxmlformats.org/officeDocument/2006/relationships/hyperlink" Target="http://www.crossbooks.com/book.asp?pub=0&amp;book=-101&amp;sec=51057929" TargetMode="External"/><Relationship Id="rId5" Type="http://schemas.openxmlformats.org/officeDocument/2006/relationships/hyperlink" Target="http://www.crossbooks.com/book.asp?pub=0&amp;book=-101&amp;sec=52168715" TargetMode="External"/><Relationship Id="rId15" Type="http://schemas.openxmlformats.org/officeDocument/2006/relationships/hyperlink" Target="http://www.crossbooks.com/book.asp?pub=0&amp;book=-101&amp;sec=50465289" TargetMode="External"/><Relationship Id="rId10" Type="http://schemas.openxmlformats.org/officeDocument/2006/relationships/hyperlink" Target="http://www.crossbooks.com/book.asp?pub=0&amp;book=-101&amp;sec=50534181" TargetMode="External"/><Relationship Id="rId19" Type="http://schemas.openxmlformats.org/officeDocument/2006/relationships/hyperlink" Target="http://www.crossbooks.com/book.asp?pub=0&amp;book=-101&amp;sec=53347592" TargetMode="External"/><Relationship Id="rId4" Type="http://schemas.openxmlformats.org/officeDocument/2006/relationships/hyperlink" Target="http://www.crossbooks.com/book.asp?pub=0&amp;book=-101&amp;sec=51122187" TargetMode="External"/><Relationship Id="rId9" Type="http://schemas.openxmlformats.org/officeDocument/2006/relationships/hyperlink" Target="http://www.crossbooks.com/book.asp?pub=0&amp;book=-101&amp;sec=50534165" TargetMode="External"/><Relationship Id="rId14" Type="http://schemas.openxmlformats.org/officeDocument/2006/relationships/hyperlink" Target="http://www.crossbooks.com/book.asp?pub=0&amp;book=-101&amp;sec=50470916"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crossbooks.com/book.asp?pub=0&amp;book=-101&amp;sec=52299786" TargetMode="External"/><Relationship Id="rId3" Type="http://schemas.openxmlformats.org/officeDocument/2006/relationships/hyperlink" Target="http://www.crossbooks.com/book.asp?pub=0&amp;book=-101&amp;sec=50468868" TargetMode="External"/><Relationship Id="rId7" Type="http://schemas.openxmlformats.org/officeDocument/2006/relationships/hyperlink" Target="http://www.crossbooks.com/book.asp?pub=0&amp;book=-101&amp;sec=52298248" TargetMode="External"/><Relationship Id="rId12" Type="http://schemas.openxmlformats.org/officeDocument/2006/relationships/hyperlink" Target="http://www.crossbooks.com/book.asp?pub=0&amp;book=-101&amp;sec=5465985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crossbooks.com/book.asp?pub=0&amp;book=-101&amp;sec=50794519" TargetMode="External"/><Relationship Id="rId11" Type="http://schemas.openxmlformats.org/officeDocument/2006/relationships/hyperlink" Target="http://www.crossbooks.com/book.asp?pub=0&amp;book=-101&amp;sec=53348871" TargetMode="External"/><Relationship Id="rId5" Type="http://schemas.openxmlformats.org/officeDocument/2006/relationships/hyperlink" Target="http://www.crossbooks.com/book.asp?pub=0&amp;book=-101&amp;sec=50600194" TargetMode="External"/><Relationship Id="rId10" Type="http://schemas.openxmlformats.org/officeDocument/2006/relationships/hyperlink" Target="http://www.crossbooks.com/book.asp?pub=0&amp;book=-101&amp;sec=53217066" TargetMode="External"/><Relationship Id="rId4" Type="http://schemas.openxmlformats.org/officeDocument/2006/relationships/hyperlink" Target="http://www.crossbooks.com/book.asp?pub=0&amp;book=-101&amp;sec=50468869" TargetMode="External"/><Relationship Id="rId9" Type="http://schemas.openxmlformats.org/officeDocument/2006/relationships/hyperlink" Target="http://www.crossbooks.com/book.asp?pub=0&amp;book=-101&amp;sec=53217065"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crossbooks.com/book.asp?pub=0&amp;book=-101&amp;sec=50470923" TargetMode="External"/><Relationship Id="rId13" Type="http://schemas.openxmlformats.org/officeDocument/2006/relationships/hyperlink" Target="http://www.crossbooks.com/book.asp?pub=0&amp;book=-101&amp;sec=50790931" TargetMode="External"/><Relationship Id="rId3" Type="http://schemas.openxmlformats.org/officeDocument/2006/relationships/hyperlink" Target="http://www.crossbooks.com/book.asp?pub=0&amp;book=-101&amp;sec=50467608" TargetMode="External"/><Relationship Id="rId7" Type="http://schemas.openxmlformats.org/officeDocument/2006/relationships/hyperlink" Target="http://www.crossbooks.com/book.asp?pub=0&amp;book=-101&amp;sec=50470913" TargetMode="External"/><Relationship Id="rId12" Type="http://schemas.openxmlformats.org/officeDocument/2006/relationships/hyperlink" Target="http://www.crossbooks.com/book.asp?pub=0&amp;book=-101&amp;sec=5066752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crossbooks.com/book.asp?pub=0&amp;book=-101&amp;sec=52103448" TargetMode="External"/><Relationship Id="rId11" Type="http://schemas.openxmlformats.org/officeDocument/2006/relationships/hyperlink" Target="http://www.crossbooks.com/book.asp?pub=0&amp;book=-101&amp;sec=50660368" TargetMode="External"/><Relationship Id="rId5" Type="http://schemas.openxmlformats.org/officeDocument/2006/relationships/hyperlink" Target="http://www.crossbooks.com/book.asp?pub=0&amp;book=-101&amp;sec=50661644" TargetMode="External"/><Relationship Id="rId10" Type="http://schemas.openxmlformats.org/officeDocument/2006/relationships/hyperlink" Target="http://www.crossbooks.com/book.asp?pub=0&amp;book=-101&amp;sec=50398732" TargetMode="External"/><Relationship Id="rId4" Type="http://schemas.openxmlformats.org/officeDocument/2006/relationships/hyperlink" Target="http://www.crossbooks.com/book.asp?pub=0&amp;book=-101&amp;sec=50471169" TargetMode="External"/><Relationship Id="rId9" Type="http://schemas.openxmlformats.org/officeDocument/2006/relationships/hyperlink" Target="http://www.crossbooks.com/book.asp?pub=0&amp;book=-101&amp;sec=50398731" TargetMode="External"/><Relationship Id="rId14" Type="http://schemas.openxmlformats.org/officeDocument/2006/relationships/hyperlink" Target="http://www.crossbooks.com/book.asp?pub=0&amp;book=-101&amp;sec=5216896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Some students don't "test" very well. They do great on assignments, keep great notebooks, but when the test comes they get so nervous that they don't do as well as they could. They get stressed out over test because along with the test comes the possibility of failure. And failure at a test or anything in life can be painful, costly or very inconvenient at times like taking your driver's license test over and over.</a:t>
            </a:r>
          </a:p>
          <a:p>
            <a:pPr algn="l"/>
            <a:r>
              <a:rPr lang="en-US" b="0" i="0" dirty="0">
                <a:solidFill>
                  <a:srgbClr val="1C1C1C"/>
                </a:solidFill>
                <a:effectLst/>
                <a:latin typeface="Merriweather" panose="00000500000000000000" pitchFamily="2" charset="0"/>
              </a:rPr>
              <a:t>However, as many of you know, failure can also be a great teacher --- a teacher of lessons that we're not able to learn in other ways. Of course I'm not promoting failure as an educational tool, but I do want us to be aware of some of the important things that our failures can teach us. For that reason, I'd like us to look at an episode of failure in one man's life that taught him many things and continues to instruct us today. Lets briefly examine an incident in the life of Aaron, Moses' brother, and see what it can teach us today.</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a:t>
            </a:fld>
            <a:endParaRPr lang="en-US"/>
          </a:p>
        </p:txBody>
      </p:sp>
    </p:spTree>
    <p:extLst>
      <p:ext uri="{BB962C8B-B14F-4D97-AF65-F5344CB8AC3E}">
        <p14:creationId xmlns:p14="http://schemas.microsoft.com/office/powerpoint/2010/main" val="400728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have turned</a:t>
            </a:r>
          </a:p>
          <a:p>
            <a:pPr>
              <a:buNone/>
            </a:pPr>
            <a:r>
              <a:rPr lang="en-US" dirty="0">
                <a:solidFill>
                  <a:srgbClr val="000000"/>
                </a:solidFill>
                <a:effectLst/>
                <a:latin typeface="Verdana" panose="020B0604030504040204" pitchFamily="34" charset="0"/>
                <a:hlinkClick r:id="rId3"/>
              </a:rPr>
              <a:t>Dt 9:16</a:t>
            </a:r>
            <a:r>
              <a:rPr lang="en-US" dirty="0">
                <a:solidFill>
                  <a:srgbClr val="000000"/>
                </a:solidFill>
                <a:effectLst/>
                <a:latin typeface="Verdana" panose="020B0604030504040204" pitchFamily="34" charset="0"/>
              </a:rPr>
              <a:t> — I saw how you had sinned against the LORD your God; you had made a calf image for yourselves. You had quickly turned from the way the LORD had commanded for you. </a:t>
            </a:r>
          </a:p>
          <a:p>
            <a:pPr>
              <a:buNone/>
            </a:pPr>
            <a:r>
              <a:rPr lang="en-US" dirty="0" err="1">
                <a:solidFill>
                  <a:srgbClr val="000000"/>
                </a:solidFill>
                <a:effectLst/>
                <a:latin typeface="Verdana" panose="020B0604030504040204" pitchFamily="34" charset="0"/>
                <a:hlinkClick r:id="rId4"/>
              </a:rPr>
              <a:t>Jdg</a:t>
            </a:r>
            <a:r>
              <a:rPr lang="en-US" dirty="0">
                <a:solidFill>
                  <a:srgbClr val="000000"/>
                </a:solidFill>
                <a:effectLst/>
                <a:latin typeface="Verdana" panose="020B0604030504040204" pitchFamily="34" charset="0"/>
                <a:hlinkClick r:id="rId4"/>
              </a:rPr>
              <a:t> 2:17</a:t>
            </a:r>
            <a:r>
              <a:rPr lang="en-US" dirty="0">
                <a:solidFill>
                  <a:srgbClr val="000000"/>
                </a:solidFill>
                <a:effectLst/>
                <a:latin typeface="Verdana" panose="020B0604030504040204" pitchFamily="34" charset="0"/>
              </a:rPr>
              <a:t> — but they did not listen to their judges. Instead, they prostituted themselves with other gods, bowing down to them. They quickly turned from the way of their fathers, who had walked in obedience to the LORD's commands. They did not do as their fathers did. </a:t>
            </a:r>
          </a:p>
          <a:p>
            <a:pPr>
              <a:buNone/>
            </a:pPr>
            <a:r>
              <a:rPr lang="en-US" b="1" dirty="0">
                <a:solidFill>
                  <a:srgbClr val="000000"/>
                </a:solidFill>
                <a:effectLst/>
                <a:latin typeface="Verdana" panose="020B0604030504040204" pitchFamily="34" charset="0"/>
              </a:rPr>
              <a:t>which I</a:t>
            </a:r>
          </a:p>
          <a:p>
            <a:pPr>
              <a:buNone/>
            </a:pPr>
            <a:r>
              <a:rPr lang="en-US" dirty="0">
                <a:solidFill>
                  <a:srgbClr val="000000"/>
                </a:solidFill>
                <a:effectLst/>
                <a:latin typeface="Verdana" panose="020B0604030504040204" pitchFamily="34" charset="0"/>
                <a:hlinkClick r:id="rId5"/>
              </a:rPr>
              <a:t>Ex 20:3</a:t>
            </a:r>
            <a:r>
              <a:rPr lang="en-US" dirty="0">
                <a:solidFill>
                  <a:srgbClr val="000000"/>
                </a:solidFill>
                <a:effectLst/>
                <a:latin typeface="Verdana" panose="020B0604030504040204" pitchFamily="34" charset="0"/>
              </a:rPr>
              <a:t> — Do not have other gods besides me. </a:t>
            </a:r>
          </a:p>
          <a:p>
            <a:pPr>
              <a:buNone/>
            </a:pPr>
            <a:r>
              <a:rPr lang="en-US" dirty="0">
                <a:solidFill>
                  <a:srgbClr val="000000"/>
                </a:solidFill>
                <a:effectLst/>
                <a:latin typeface="Verdana" panose="020B0604030504040204" pitchFamily="34" charset="0"/>
                <a:hlinkClick r:id="rId6"/>
              </a:rPr>
              <a:t>Ex 20:4</a:t>
            </a:r>
            <a:r>
              <a:rPr lang="en-US" dirty="0">
                <a:solidFill>
                  <a:srgbClr val="000000"/>
                </a:solidFill>
                <a:effectLst/>
                <a:latin typeface="Verdana" panose="020B0604030504040204" pitchFamily="34" charset="0"/>
              </a:rPr>
              <a:t> — Do not make an idol for yourself, whether in the shape of anything in the heavens above or on the earth below or in the waters under the earth. </a:t>
            </a:r>
          </a:p>
          <a:p>
            <a:pPr>
              <a:buNone/>
            </a:pPr>
            <a:r>
              <a:rPr lang="en-US" dirty="0">
                <a:solidFill>
                  <a:srgbClr val="000000"/>
                </a:solidFill>
                <a:effectLst/>
                <a:latin typeface="Verdana" panose="020B0604030504040204" pitchFamily="34" charset="0"/>
                <a:hlinkClick r:id="rId7"/>
              </a:rPr>
              <a:t>Ex 20:23</a:t>
            </a:r>
            <a:r>
              <a:rPr lang="en-US" dirty="0">
                <a:solidFill>
                  <a:srgbClr val="000000"/>
                </a:solidFill>
                <a:effectLst/>
                <a:latin typeface="Verdana" panose="020B0604030504040204" pitchFamily="34" charset="0"/>
              </a:rPr>
              <a:t> — Do not make gods of silver to rival me; do not make gods of gold for yourselves. </a:t>
            </a:r>
          </a:p>
          <a:p>
            <a:pPr>
              <a:buNone/>
            </a:pPr>
            <a:r>
              <a:rPr lang="en-US" b="1" dirty="0">
                <a:solidFill>
                  <a:srgbClr val="000000"/>
                </a:solidFill>
                <a:effectLst/>
                <a:latin typeface="Verdana" panose="020B0604030504040204" pitchFamily="34" charset="0"/>
              </a:rPr>
              <a:t>These be</a:t>
            </a:r>
          </a:p>
          <a:p>
            <a:pPr>
              <a:buNone/>
            </a:pPr>
            <a:r>
              <a:rPr lang="en-US" dirty="0">
                <a:solidFill>
                  <a:srgbClr val="000000"/>
                </a:solidFill>
                <a:effectLst/>
                <a:latin typeface="Verdana" panose="020B0604030504040204" pitchFamily="34" charset="0"/>
                <a:hlinkClick r:id="rId8"/>
              </a:rPr>
              <a:t>Ex 32:4</a:t>
            </a:r>
            <a:r>
              <a:rPr lang="en-US" dirty="0">
                <a:solidFill>
                  <a:srgbClr val="000000"/>
                </a:solidFill>
                <a:effectLst/>
                <a:latin typeface="Verdana" panose="020B0604030504040204" pitchFamily="34" charset="0"/>
              </a:rPr>
              <a:t> — He took the gold from them, fashioned it with an engraving tool, and made it into an image of a calf. Then they said, "Israel, these are your gods, who brought you up from the land of Egypt! " </a:t>
            </a:r>
          </a:p>
          <a:p>
            <a:r>
              <a:rPr lang="en-US" dirty="0">
                <a:solidFill>
                  <a:srgbClr val="000000"/>
                </a:solidFill>
                <a:effectLst/>
                <a:latin typeface="Verdana" panose="020B0604030504040204" pitchFamily="34" charset="0"/>
                <a:hlinkClick r:id="rId9"/>
              </a:rPr>
              <a:t>1Ki 12:28</a:t>
            </a:r>
            <a:r>
              <a:rPr lang="en-US" dirty="0">
                <a:solidFill>
                  <a:srgbClr val="000000"/>
                </a:solidFill>
                <a:effectLst/>
                <a:latin typeface="Verdana" panose="020B0604030504040204" pitchFamily="34" charset="0"/>
              </a:rPr>
              <a:t> — So the king sought advice. Then he made two golden calves, and he said to the people, "Going to Jerusalem is too difficult for you. Israel, here are your gods who brought you up from the land of Egypt."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13</a:t>
            </a:fld>
            <a:endParaRPr lang="en-US"/>
          </a:p>
        </p:txBody>
      </p:sp>
    </p:spTree>
    <p:extLst>
      <p:ext uri="{BB962C8B-B14F-4D97-AF65-F5344CB8AC3E}">
        <p14:creationId xmlns:p14="http://schemas.microsoft.com/office/powerpoint/2010/main" val="374686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Note what happens here: The people are fidgety, restless. Their religion was the center of their lives and nothing was happening while Moses was gone. They wanted to have a religious feast, a religious activity and demanded that Aaron provide one.</a:t>
            </a:r>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14</a:t>
            </a:fld>
            <a:endParaRPr lang="en-US"/>
          </a:p>
        </p:txBody>
      </p:sp>
    </p:spTree>
    <p:extLst>
      <p:ext uri="{BB962C8B-B14F-4D97-AF65-F5344CB8AC3E}">
        <p14:creationId xmlns:p14="http://schemas.microsoft.com/office/powerpoint/2010/main" val="182699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Now, understand that the tabernacle and all the instruments for the sacrificial system of worship as well as the procedures for this have not been completed yet. But the people want to worship and celebrate now they don't want to wait for Moses or the completion of God's place and method of worship. So Aaron, who was raised in Egypt in Egyptian ways, tries to pacify a seeming revolt by giving in to their demands.</a:t>
            </a:r>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15</a:t>
            </a:fld>
            <a:endParaRPr lang="en-US"/>
          </a:p>
        </p:txBody>
      </p:sp>
    </p:spTree>
    <p:extLst>
      <p:ext uri="{BB962C8B-B14F-4D97-AF65-F5344CB8AC3E}">
        <p14:creationId xmlns:p14="http://schemas.microsoft.com/office/powerpoint/2010/main" val="167990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Aaron collects the gold and produces a statue of a calf which was, in Egypt, the symbol for fertility and prosperity. As far as pagan gods went, this was a creative and religious masterpiece in no way meant to dishonor God (</a:t>
            </a:r>
            <a:r>
              <a:rPr lang="en-US" b="0" i="0" dirty="0" err="1">
                <a:solidFill>
                  <a:srgbClr val="1C1C1C"/>
                </a:solidFill>
                <a:effectLst/>
                <a:latin typeface="Merriweather" panose="00000500000000000000" pitchFamily="2" charset="0"/>
              </a:rPr>
              <a:t>e.g</a:t>
            </a:r>
            <a:r>
              <a:rPr lang="en-US" b="0" i="0" dirty="0">
                <a:solidFill>
                  <a:srgbClr val="1C1C1C"/>
                </a:solidFill>
                <a:effectLst/>
                <a:latin typeface="Merriweather" panose="00000500000000000000" pitchFamily="2" charset="0"/>
              </a:rPr>
              <a:t> "Crystal Cathedral"). His intention was to quiet the people and give them a legitimate and satisfying worship experience.</a:t>
            </a:r>
          </a:p>
          <a:p>
            <a:pPr algn="l"/>
            <a:r>
              <a:rPr lang="en-US" b="0" i="0" dirty="0">
                <a:solidFill>
                  <a:srgbClr val="1C1C1C"/>
                </a:solidFill>
                <a:effectLst/>
                <a:latin typeface="Merriweather" panose="00000500000000000000" pitchFamily="2" charset="0"/>
              </a:rPr>
              <a:t>Of course things go wrong quickly. The people revert back to the pagan practices learned in Egypt where they mix immoral activity with their immoral activity with their religious festivals. The situation is degenerating as people go from idolatry to excesses in impure and indecent conduct.</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16</a:t>
            </a:fld>
            <a:endParaRPr lang="en-US"/>
          </a:p>
        </p:txBody>
      </p:sp>
    </p:spTree>
    <p:extLst>
      <p:ext uri="{BB962C8B-B14F-4D97-AF65-F5344CB8AC3E}">
        <p14:creationId xmlns:p14="http://schemas.microsoft.com/office/powerpoint/2010/main" val="118242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In verses 9-18 the scene switches to Moses on the mountain who, after being informed by God of His anger at people because of their sins, successfully pleads with God not to destroy them and rushes back to camp.</a:t>
            </a:r>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17</a:t>
            </a:fld>
            <a:endParaRPr lang="en-US"/>
          </a:p>
        </p:txBody>
      </p:sp>
    </p:spTree>
    <p:extLst>
      <p:ext uri="{BB962C8B-B14F-4D97-AF65-F5344CB8AC3E}">
        <p14:creationId xmlns:p14="http://schemas.microsoft.com/office/powerpoint/2010/main" val="409497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I have seen</a:t>
            </a:r>
          </a:p>
          <a:p>
            <a:pPr>
              <a:buNone/>
            </a:pPr>
            <a:r>
              <a:rPr lang="en-US" dirty="0">
                <a:solidFill>
                  <a:srgbClr val="000000"/>
                </a:solidFill>
                <a:effectLst/>
                <a:latin typeface="Verdana" panose="020B0604030504040204" pitchFamily="34" charset="0"/>
                <a:hlinkClick r:id="rId3"/>
              </a:rPr>
              <a:t>Dt 9:13</a:t>
            </a:r>
            <a:r>
              <a:rPr lang="en-US" dirty="0">
                <a:solidFill>
                  <a:srgbClr val="000000"/>
                </a:solidFill>
                <a:effectLst/>
                <a:latin typeface="Verdana" panose="020B0604030504040204" pitchFamily="34" charset="0"/>
              </a:rPr>
              <a:t> — The LORD also said to me, 'I have seen this people, and indeed, they are a stiff-necked people. </a:t>
            </a:r>
          </a:p>
          <a:p>
            <a:pPr>
              <a:buNone/>
            </a:pPr>
            <a:r>
              <a:rPr lang="en-US" dirty="0">
                <a:solidFill>
                  <a:srgbClr val="000000"/>
                </a:solidFill>
                <a:effectLst/>
                <a:latin typeface="Verdana" panose="020B0604030504040204" pitchFamily="34" charset="0"/>
                <a:hlinkClick r:id="rId4"/>
              </a:rPr>
              <a:t>Jer 13:27</a:t>
            </a:r>
            <a:r>
              <a:rPr lang="en-US" dirty="0">
                <a:solidFill>
                  <a:srgbClr val="000000"/>
                </a:solidFill>
                <a:effectLst/>
                <a:latin typeface="Verdana" panose="020B0604030504040204" pitchFamily="34" charset="0"/>
              </a:rPr>
              <a:t> — Your adulteries and your lustful neighing, your depraved prostitution on the hills, in the fields — I have seen your abhorrent acts. Woe to you, Jerusalem! You are unclean — for how long yet? </a:t>
            </a:r>
          </a:p>
          <a:p>
            <a:pPr>
              <a:buNone/>
            </a:pPr>
            <a:r>
              <a:rPr lang="en-US" dirty="0">
                <a:solidFill>
                  <a:srgbClr val="000000"/>
                </a:solidFill>
                <a:effectLst/>
                <a:latin typeface="Verdana" panose="020B0604030504040204" pitchFamily="34" charset="0"/>
                <a:hlinkClick r:id="rId5"/>
              </a:rPr>
              <a:t>Hos 6:10</a:t>
            </a:r>
            <a:r>
              <a:rPr lang="en-US" dirty="0">
                <a:solidFill>
                  <a:srgbClr val="000000"/>
                </a:solidFill>
                <a:effectLst/>
                <a:latin typeface="Verdana" panose="020B0604030504040204" pitchFamily="34" charset="0"/>
              </a:rPr>
              <a:t> — I have seen something horrible in the house of Israel: Ephraim's promiscuity is there; Israel is defiled. </a:t>
            </a:r>
          </a:p>
          <a:p>
            <a:pPr>
              <a:buNone/>
            </a:pPr>
            <a:r>
              <a:rPr lang="en-US" b="1" dirty="0">
                <a:solidFill>
                  <a:srgbClr val="000000"/>
                </a:solidFill>
                <a:effectLst/>
                <a:latin typeface="Verdana" panose="020B0604030504040204" pitchFamily="34" charset="0"/>
              </a:rPr>
              <a:t>a stiff-necked</a:t>
            </a:r>
          </a:p>
          <a:p>
            <a:pPr>
              <a:buNone/>
            </a:pPr>
            <a:r>
              <a:rPr lang="en-US" dirty="0">
                <a:solidFill>
                  <a:srgbClr val="000000"/>
                </a:solidFill>
                <a:effectLst/>
                <a:latin typeface="Verdana" panose="020B0604030504040204" pitchFamily="34" charset="0"/>
                <a:hlinkClick r:id="rId6"/>
              </a:rPr>
              <a:t>Ex 33:3</a:t>
            </a:r>
            <a:r>
              <a:rPr lang="en-US" dirty="0">
                <a:solidFill>
                  <a:srgbClr val="000000"/>
                </a:solidFill>
                <a:effectLst/>
                <a:latin typeface="Verdana" panose="020B0604030504040204" pitchFamily="34" charset="0"/>
              </a:rPr>
              <a:t> — Go up to a land flowing with milk and honey. But I will not go up with you because you are a stiff-necked people; otherwise, I might destroy you on the way." </a:t>
            </a:r>
          </a:p>
          <a:p>
            <a:pPr>
              <a:buNone/>
            </a:pPr>
            <a:r>
              <a:rPr lang="en-US" dirty="0">
                <a:solidFill>
                  <a:srgbClr val="000000"/>
                </a:solidFill>
                <a:effectLst/>
                <a:latin typeface="Verdana" panose="020B0604030504040204" pitchFamily="34" charset="0"/>
                <a:hlinkClick r:id="rId7"/>
              </a:rPr>
              <a:t>Ex 33:5</a:t>
            </a:r>
            <a:r>
              <a:rPr lang="en-US" dirty="0">
                <a:solidFill>
                  <a:srgbClr val="000000"/>
                </a:solidFill>
                <a:effectLst/>
                <a:latin typeface="Verdana" panose="020B0604030504040204" pitchFamily="34" charset="0"/>
              </a:rPr>
              <a:t> — For the LORD said to Moses: "Tell the Israelites: You are a stiff-necked people. If I went up with you for a single moment, I would destroy you. Now take off your jewelry, and I will decide what to do with you." </a:t>
            </a:r>
          </a:p>
          <a:p>
            <a:pPr>
              <a:buNone/>
            </a:pPr>
            <a:r>
              <a:rPr lang="en-US" dirty="0">
                <a:solidFill>
                  <a:srgbClr val="000000"/>
                </a:solidFill>
                <a:effectLst/>
                <a:latin typeface="Verdana" panose="020B0604030504040204" pitchFamily="34" charset="0"/>
                <a:hlinkClick r:id="rId8"/>
              </a:rPr>
              <a:t>Ex 34:9</a:t>
            </a:r>
            <a:r>
              <a:rPr lang="en-US" dirty="0">
                <a:solidFill>
                  <a:srgbClr val="000000"/>
                </a:solidFill>
                <a:effectLst/>
                <a:latin typeface="Verdana" panose="020B0604030504040204" pitchFamily="34" charset="0"/>
              </a:rPr>
              <a:t> — Then he said, "My Lord, if I have indeed found favor with you, my Lord, please go with us (even though this is a stiff-necked people), forgive our iniquity and our sin, and accept us as your own possession." </a:t>
            </a:r>
          </a:p>
          <a:p>
            <a:pPr>
              <a:buNone/>
            </a:pPr>
            <a:r>
              <a:rPr lang="en-US" dirty="0">
                <a:solidFill>
                  <a:srgbClr val="000000"/>
                </a:solidFill>
                <a:effectLst/>
                <a:latin typeface="Verdana" panose="020B0604030504040204" pitchFamily="34" charset="0"/>
                <a:hlinkClick r:id="rId9"/>
              </a:rPr>
              <a:t>Dt 9:6</a:t>
            </a:r>
            <a:r>
              <a:rPr lang="en-US" dirty="0">
                <a:solidFill>
                  <a:srgbClr val="000000"/>
                </a:solidFill>
                <a:effectLst/>
                <a:latin typeface="Verdana" panose="020B0604030504040204" pitchFamily="34" charset="0"/>
              </a:rPr>
              <a:t> — Understand that the LORD your God is not giving you this good land to possess because of your righteousness, for you are a stiff-necked people. </a:t>
            </a:r>
          </a:p>
          <a:p>
            <a:pPr>
              <a:buNone/>
            </a:pPr>
            <a:r>
              <a:rPr lang="en-US" dirty="0">
                <a:solidFill>
                  <a:srgbClr val="000000"/>
                </a:solidFill>
                <a:effectLst/>
                <a:latin typeface="Verdana" panose="020B0604030504040204" pitchFamily="34" charset="0"/>
                <a:hlinkClick r:id="rId3"/>
              </a:rPr>
              <a:t>Dt 9:13</a:t>
            </a:r>
            <a:r>
              <a:rPr lang="en-US" dirty="0">
                <a:solidFill>
                  <a:srgbClr val="000000"/>
                </a:solidFill>
                <a:effectLst/>
                <a:latin typeface="Verdana" panose="020B0604030504040204" pitchFamily="34" charset="0"/>
              </a:rPr>
              <a:t> — The LORD also said to me, 'I have seen this people, and indeed, they are a stiff-necked people. </a:t>
            </a:r>
          </a:p>
          <a:p>
            <a:pPr>
              <a:buNone/>
            </a:pPr>
            <a:r>
              <a:rPr lang="en-US" dirty="0">
                <a:solidFill>
                  <a:srgbClr val="000000"/>
                </a:solidFill>
                <a:effectLst/>
                <a:latin typeface="Verdana" panose="020B0604030504040204" pitchFamily="34" charset="0"/>
                <a:hlinkClick r:id="rId10"/>
              </a:rPr>
              <a:t>Dt 10:16</a:t>
            </a:r>
            <a:r>
              <a:rPr lang="en-US" dirty="0">
                <a:solidFill>
                  <a:srgbClr val="000000"/>
                </a:solidFill>
                <a:effectLst/>
                <a:latin typeface="Verdana" panose="020B0604030504040204" pitchFamily="34" charset="0"/>
              </a:rPr>
              <a:t> — Therefore, circumcise your hearts and don't be stiff-necked any longer. </a:t>
            </a:r>
          </a:p>
          <a:p>
            <a:pPr>
              <a:buNone/>
            </a:pPr>
            <a:r>
              <a:rPr lang="en-US" dirty="0">
                <a:solidFill>
                  <a:srgbClr val="000000"/>
                </a:solidFill>
                <a:effectLst/>
                <a:latin typeface="Verdana" panose="020B0604030504040204" pitchFamily="34" charset="0"/>
                <a:hlinkClick r:id="rId11"/>
              </a:rPr>
              <a:t>Dt 31:27</a:t>
            </a:r>
            <a:r>
              <a:rPr lang="en-US" dirty="0">
                <a:solidFill>
                  <a:srgbClr val="000000"/>
                </a:solidFill>
                <a:effectLst/>
                <a:latin typeface="Verdana" panose="020B0604030504040204" pitchFamily="34" charset="0"/>
              </a:rPr>
              <a:t> — For I know how rebellious and stiff-necked you are. If you are rebelling against the LORD now, while I am still alive, how much more will you rebel after I am dead! </a:t>
            </a:r>
          </a:p>
          <a:p>
            <a:pPr>
              <a:buNone/>
            </a:pPr>
            <a:r>
              <a:rPr lang="en-US" dirty="0">
                <a:solidFill>
                  <a:srgbClr val="000000"/>
                </a:solidFill>
                <a:effectLst/>
                <a:latin typeface="Verdana" panose="020B0604030504040204" pitchFamily="34" charset="0"/>
                <a:hlinkClick r:id="rId12"/>
              </a:rPr>
              <a:t>2Ch 30:8</a:t>
            </a:r>
            <a:r>
              <a:rPr lang="en-US" dirty="0">
                <a:solidFill>
                  <a:srgbClr val="000000"/>
                </a:solidFill>
                <a:effectLst/>
                <a:latin typeface="Verdana" panose="020B0604030504040204" pitchFamily="34" charset="0"/>
              </a:rPr>
              <a:t> — Don't become obstinate now like your fathers did. Give your allegiance to the LORD, and come to his sanctuary that he has consecrated forever. Serve the LORD your God so that he may turn his burning anger away from you, </a:t>
            </a:r>
          </a:p>
          <a:p>
            <a:pPr>
              <a:buNone/>
            </a:pPr>
            <a:r>
              <a:rPr lang="en-US" dirty="0">
                <a:solidFill>
                  <a:srgbClr val="000000"/>
                </a:solidFill>
                <a:effectLst/>
                <a:latin typeface="Verdana" panose="020B0604030504040204" pitchFamily="34" charset="0"/>
                <a:hlinkClick r:id="rId13"/>
              </a:rPr>
              <a:t>Ne 9:17</a:t>
            </a:r>
            <a:r>
              <a:rPr lang="en-US" dirty="0">
                <a:solidFill>
                  <a:srgbClr val="000000"/>
                </a:solidFill>
                <a:effectLst/>
                <a:latin typeface="Verdana" panose="020B0604030504040204" pitchFamily="34" charset="0"/>
              </a:rPr>
              <a:t> — They refused to listen and did not remember your wonders you performed among them. They became stiff-necked and appointed a leader to return to their slavery in Egypt. But you are a forgiving God, gracious and compassionate, slow to anger and abounding in faithful love, and you did not abandon them. </a:t>
            </a:r>
          </a:p>
          <a:p>
            <a:pPr>
              <a:buNone/>
            </a:pPr>
            <a:r>
              <a:rPr lang="en-US" dirty="0">
                <a:solidFill>
                  <a:srgbClr val="000000"/>
                </a:solidFill>
                <a:effectLst/>
                <a:latin typeface="Verdana" panose="020B0604030504040204" pitchFamily="34" charset="0"/>
                <a:hlinkClick r:id="rId14"/>
              </a:rPr>
              <a:t>Ps 78:8</a:t>
            </a:r>
            <a:r>
              <a:rPr lang="en-US" dirty="0">
                <a:solidFill>
                  <a:srgbClr val="000000"/>
                </a:solidFill>
                <a:effectLst/>
                <a:latin typeface="Verdana" panose="020B0604030504040204" pitchFamily="34" charset="0"/>
              </a:rPr>
              <a:t> — Then they would not be like their fathers, a stubborn and rebellious generation, a generation whose heart was not loyal and whose spirit was not faithful to God. </a:t>
            </a:r>
          </a:p>
          <a:p>
            <a:pPr>
              <a:buNone/>
            </a:pPr>
            <a:r>
              <a:rPr lang="en-US" dirty="0" err="1">
                <a:solidFill>
                  <a:srgbClr val="000000"/>
                </a:solidFill>
                <a:effectLst/>
                <a:latin typeface="Verdana" panose="020B0604030504040204" pitchFamily="34" charset="0"/>
                <a:hlinkClick r:id="rId15"/>
              </a:rPr>
              <a:t>Pr</a:t>
            </a:r>
            <a:r>
              <a:rPr lang="en-US" dirty="0">
                <a:solidFill>
                  <a:srgbClr val="000000"/>
                </a:solidFill>
                <a:effectLst/>
                <a:latin typeface="Verdana" panose="020B0604030504040204" pitchFamily="34" charset="0"/>
                <a:hlinkClick r:id="rId15"/>
              </a:rPr>
              <a:t> 29:1</a:t>
            </a:r>
            <a:r>
              <a:rPr lang="en-US" dirty="0">
                <a:solidFill>
                  <a:srgbClr val="000000"/>
                </a:solidFill>
                <a:effectLst/>
                <a:latin typeface="Verdana" panose="020B0604030504040204" pitchFamily="34" charset="0"/>
              </a:rPr>
              <a:t> — One who becomes stiff-necked, after many reprimands will be shattered instantly — beyond recovery. </a:t>
            </a:r>
          </a:p>
          <a:p>
            <a:pPr>
              <a:buNone/>
            </a:pPr>
            <a:r>
              <a:rPr lang="en-US" dirty="0">
                <a:solidFill>
                  <a:srgbClr val="000000"/>
                </a:solidFill>
                <a:effectLst/>
                <a:latin typeface="Verdana" panose="020B0604030504040204" pitchFamily="34" charset="0"/>
                <a:hlinkClick r:id="rId16"/>
              </a:rPr>
              <a:t>Isa 48:4</a:t>
            </a:r>
            <a:r>
              <a:rPr lang="en-US" dirty="0">
                <a:solidFill>
                  <a:srgbClr val="000000"/>
                </a:solidFill>
                <a:effectLst/>
                <a:latin typeface="Verdana" panose="020B0604030504040204" pitchFamily="34" charset="0"/>
              </a:rPr>
              <a:t> — Because I know that you are stubborn, and your neck is iron and your forehead bronze, </a:t>
            </a:r>
          </a:p>
          <a:p>
            <a:pPr>
              <a:buNone/>
            </a:pPr>
            <a:r>
              <a:rPr lang="en-US" dirty="0">
                <a:solidFill>
                  <a:srgbClr val="000000"/>
                </a:solidFill>
                <a:effectLst/>
                <a:latin typeface="Verdana" panose="020B0604030504040204" pitchFamily="34" charset="0"/>
                <a:hlinkClick r:id="rId17"/>
              </a:rPr>
              <a:t>Zec 7:11</a:t>
            </a:r>
            <a:r>
              <a:rPr lang="en-US" dirty="0">
                <a:solidFill>
                  <a:srgbClr val="000000"/>
                </a:solidFill>
                <a:effectLst/>
                <a:latin typeface="Verdana" panose="020B0604030504040204" pitchFamily="34" charset="0"/>
              </a:rPr>
              <a:t> — But they refused to pay attention and turned a stubborn shoulder; they closed their ears so they could not hear. </a:t>
            </a:r>
          </a:p>
          <a:p>
            <a:pPr>
              <a:buNone/>
            </a:pPr>
            <a:r>
              <a:rPr lang="en-US" dirty="0">
                <a:solidFill>
                  <a:srgbClr val="000000"/>
                </a:solidFill>
                <a:effectLst/>
                <a:latin typeface="Verdana" panose="020B0604030504040204" pitchFamily="34" charset="0"/>
                <a:hlinkClick r:id="rId18"/>
              </a:rPr>
              <a:t>Zec 7:12</a:t>
            </a:r>
            <a:r>
              <a:rPr lang="en-US" dirty="0">
                <a:solidFill>
                  <a:srgbClr val="000000"/>
                </a:solidFill>
                <a:effectLst/>
                <a:latin typeface="Verdana" panose="020B0604030504040204" pitchFamily="34" charset="0"/>
              </a:rPr>
              <a:t> — They made their hearts like a rock so as not to obey the law or the words that the LORD of Armies had sent by his Spirit through the earlier prophets. Therefore intense anger came from the LORD of Armies. </a:t>
            </a:r>
          </a:p>
          <a:p>
            <a:r>
              <a:rPr lang="en-US" dirty="0">
                <a:solidFill>
                  <a:srgbClr val="000000"/>
                </a:solidFill>
                <a:effectLst/>
                <a:latin typeface="Verdana" panose="020B0604030504040204" pitchFamily="34" charset="0"/>
                <a:hlinkClick r:id="rId19"/>
              </a:rPr>
              <a:t>Ac 7:51</a:t>
            </a:r>
            <a:r>
              <a:rPr lang="en-US" dirty="0">
                <a:solidFill>
                  <a:srgbClr val="000000"/>
                </a:solidFill>
                <a:effectLst/>
                <a:latin typeface="Verdana" panose="020B0604030504040204" pitchFamily="34" charset="0"/>
              </a:rPr>
              <a:t> — "You stiff-necked people with uncircumcised hearts and ears! You are always resisting the Holy Spirit. As your ancestors did, you do also. </a:t>
            </a:r>
          </a:p>
          <a:p>
            <a:endParaRPr lang="en-US" dirty="0"/>
          </a:p>
          <a:p>
            <a:pPr>
              <a:buNone/>
            </a:pPr>
            <a:r>
              <a:rPr lang="en-US" b="1" dirty="0">
                <a:solidFill>
                  <a:srgbClr val="000000"/>
                </a:solidFill>
                <a:effectLst/>
                <a:latin typeface="Verdana" panose="020B0604030504040204" pitchFamily="34" charset="0"/>
              </a:rPr>
              <a:t>let me alone</a:t>
            </a:r>
          </a:p>
          <a:p>
            <a:pPr>
              <a:buNone/>
            </a:pPr>
            <a:r>
              <a:rPr lang="en-US" dirty="0">
                <a:solidFill>
                  <a:srgbClr val="000000"/>
                </a:solidFill>
                <a:effectLst/>
                <a:latin typeface="Verdana" panose="020B0604030504040204" pitchFamily="34" charset="0"/>
                <a:hlinkClick r:id="rId20"/>
              </a:rPr>
              <a:t>Ge 18:32</a:t>
            </a:r>
            <a:r>
              <a:rPr lang="en-US" dirty="0">
                <a:solidFill>
                  <a:srgbClr val="000000"/>
                </a:solidFill>
                <a:effectLst/>
                <a:latin typeface="Verdana" panose="020B0604030504040204" pitchFamily="34" charset="0"/>
              </a:rPr>
              <a:t> — Then he said, "Let my lord not be angry, and I will speak one more time. Suppose ten are found there? " He answered, "I will not destroy it on account of ten." </a:t>
            </a:r>
          </a:p>
          <a:p>
            <a:pPr>
              <a:buNone/>
            </a:pPr>
            <a:r>
              <a:rPr lang="en-US" dirty="0">
                <a:solidFill>
                  <a:srgbClr val="000000"/>
                </a:solidFill>
                <a:effectLst/>
                <a:latin typeface="Verdana" panose="020B0604030504040204" pitchFamily="34" charset="0"/>
                <a:hlinkClick r:id="rId21"/>
              </a:rPr>
              <a:t>Ge 18:33</a:t>
            </a:r>
            <a:r>
              <a:rPr lang="en-US" dirty="0">
                <a:solidFill>
                  <a:srgbClr val="000000"/>
                </a:solidFill>
                <a:effectLst/>
                <a:latin typeface="Verdana" panose="020B0604030504040204" pitchFamily="34" charset="0"/>
              </a:rPr>
              <a:t> — When the LORD had finished speaking with Abraham, he departed, and Abraham returned to his place. </a:t>
            </a:r>
          </a:p>
          <a:p>
            <a:pPr>
              <a:buNone/>
            </a:pPr>
            <a:r>
              <a:rPr lang="en-US" dirty="0">
                <a:solidFill>
                  <a:srgbClr val="000000"/>
                </a:solidFill>
                <a:effectLst/>
                <a:latin typeface="Verdana" panose="020B0604030504040204" pitchFamily="34" charset="0"/>
                <a:hlinkClick r:id="rId22"/>
              </a:rPr>
              <a:t>Ge 32:26-28</a:t>
            </a:r>
            <a:r>
              <a:rPr lang="en-US" dirty="0">
                <a:solidFill>
                  <a:srgbClr val="000000"/>
                </a:solidFill>
                <a:effectLst/>
                <a:latin typeface="Verdana" panose="020B0604030504040204" pitchFamily="34" charset="0"/>
              </a:rPr>
              <a:t> — Then he said to Jacob, "Let me go, for it is daybreak." But Jacob said, "I will not let you go unless you bless me." </a:t>
            </a:r>
            <a:r>
              <a:rPr lang="en-US" b="1" baseline="30000" dirty="0">
                <a:solidFill>
                  <a:srgbClr val="0000FF"/>
                </a:solidFill>
                <a:effectLst/>
                <a:latin typeface="Verdana" panose="020B0604030504040204" pitchFamily="34" charset="0"/>
              </a:rPr>
              <a:t>27</a:t>
            </a:r>
            <a:r>
              <a:rPr lang="en-US" dirty="0">
                <a:solidFill>
                  <a:srgbClr val="000000"/>
                </a:solidFill>
                <a:effectLst/>
                <a:latin typeface="Verdana" panose="020B0604030504040204" pitchFamily="34" charset="0"/>
              </a:rPr>
              <a:t> "What is your name? " the man asked. "Jacob," he replied. </a:t>
            </a:r>
            <a:r>
              <a:rPr lang="en-US" b="1" baseline="30000" dirty="0">
                <a:solidFill>
                  <a:srgbClr val="0000FF"/>
                </a:solidFill>
                <a:effectLst/>
                <a:latin typeface="Verdana" panose="020B0604030504040204" pitchFamily="34" charset="0"/>
              </a:rPr>
              <a:t>28</a:t>
            </a:r>
            <a:r>
              <a:rPr lang="en-US" dirty="0">
                <a:solidFill>
                  <a:srgbClr val="000000"/>
                </a:solidFill>
                <a:effectLst/>
                <a:latin typeface="Verdana" panose="020B0604030504040204" pitchFamily="34" charset="0"/>
              </a:rPr>
              <a:t> "Your name will no longer be Jacob," he said. "It will be Israel because you have struggled with God and with men and have prevailed." </a:t>
            </a:r>
          </a:p>
          <a:p>
            <a:pPr>
              <a:buNone/>
            </a:pPr>
            <a:r>
              <a:rPr lang="en-US" dirty="0">
                <a:solidFill>
                  <a:srgbClr val="000000"/>
                </a:solidFill>
                <a:effectLst/>
                <a:latin typeface="Verdana" panose="020B0604030504040204" pitchFamily="34" charset="0"/>
                <a:hlinkClick r:id="rId23"/>
              </a:rPr>
              <a:t>Nu 14:19</a:t>
            </a:r>
            <a:r>
              <a:rPr lang="en-US" dirty="0">
                <a:solidFill>
                  <a:srgbClr val="000000"/>
                </a:solidFill>
                <a:effectLst/>
                <a:latin typeface="Verdana" panose="020B0604030504040204" pitchFamily="34" charset="0"/>
              </a:rPr>
              <a:t> — Please pardon the iniquity of this people, in keeping with the greatness of your faithful love, just as you have forgiven them from Egypt until now." </a:t>
            </a:r>
          </a:p>
          <a:p>
            <a:pPr>
              <a:buNone/>
            </a:pPr>
            <a:r>
              <a:rPr lang="en-US" dirty="0">
                <a:solidFill>
                  <a:srgbClr val="000000"/>
                </a:solidFill>
                <a:effectLst/>
                <a:latin typeface="Verdana" panose="020B0604030504040204" pitchFamily="34" charset="0"/>
                <a:hlinkClick r:id="rId24"/>
              </a:rPr>
              <a:t>Nu 14:20</a:t>
            </a:r>
            <a:r>
              <a:rPr lang="en-US" dirty="0">
                <a:solidFill>
                  <a:srgbClr val="000000"/>
                </a:solidFill>
                <a:effectLst/>
                <a:latin typeface="Verdana" panose="020B0604030504040204" pitchFamily="34" charset="0"/>
              </a:rPr>
              <a:t> — The LORD responded, "I have pardoned them as you requested. </a:t>
            </a:r>
          </a:p>
          <a:p>
            <a:pPr>
              <a:buNone/>
            </a:pPr>
            <a:r>
              <a:rPr lang="en-US" dirty="0">
                <a:solidFill>
                  <a:srgbClr val="000000"/>
                </a:solidFill>
                <a:effectLst/>
                <a:latin typeface="Verdana" panose="020B0604030504040204" pitchFamily="34" charset="0"/>
                <a:hlinkClick r:id="rId25"/>
              </a:rPr>
              <a:t>Nu 16:22</a:t>
            </a:r>
            <a:r>
              <a:rPr lang="en-US" dirty="0">
                <a:solidFill>
                  <a:srgbClr val="000000"/>
                </a:solidFill>
                <a:effectLst/>
                <a:latin typeface="Verdana" panose="020B0604030504040204" pitchFamily="34" charset="0"/>
              </a:rPr>
              <a:t> — But Moses and Aaron fell facedown and said, "God, God who gives breath to all, when one man sins, will you vent your wrath on the whole community? " </a:t>
            </a:r>
          </a:p>
          <a:p>
            <a:pPr>
              <a:buNone/>
            </a:pPr>
            <a:r>
              <a:rPr lang="en-US" dirty="0">
                <a:solidFill>
                  <a:srgbClr val="000000"/>
                </a:solidFill>
                <a:effectLst/>
                <a:latin typeface="Verdana" panose="020B0604030504040204" pitchFamily="34" charset="0"/>
                <a:hlinkClick r:id="rId26"/>
              </a:rPr>
              <a:t>Nu 16:45-48</a:t>
            </a:r>
            <a:r>
              <a:rPr lang="en-US" dirty="0">
                <a:solidFill>
                  <a:srgbClr val="000000"/>
                </a:solidFill>
                <a:effectLst/>
                <a:latin typeface="Verdana" panose="020B0604030504040204" pitchFamily="34" charset="0"/>
              </a:rPr>
              <a:t> — "Get away from this community so that I may consume them instantly." But they fell facedown. </a:t>
            </a:r>
            <a:r>
              <a:rPr lang="en-US" b="1" baseline="30000" dirty="0">
                <a:solidFill>
                  <a:srgbClr val="0000FF"/>
                </a:solidFill>
                <a:effectLst/>
                <a:latin typeface="Verdana" panose="020B0604030504040204" pitchFamily="34" charset="0"/>
              </a:rPr>
              <a:t>46</a:t>
            </a:r>
            <a:r>
              <a:rPr lang="en-US" dirty="0">
                <a:solidFill>
                  <a:srgbClr val="000000"/>
                </a:solidFill>
                <a:effectLst/>
                <a:latin typeface="Verdana" panose="020B0604030504040204" pitchFamily="34" charset="0"/>
              </a:rPr>
              <a:t> Then Moses told Aaron, "Take your firepan, place fire from the altar in it, and add incense. Go quickly to the community and make atonement for them, because wrath has come from the LORD; the plague has begun." </a:t>
            </a:r>
            <a:r>
              <a:rPr lang="en-US" b="1" baseline="30000" dirty="0">
                <a:solidFill>
                  <a:srgbClr val="0000FF"/>
                </a:solidFill>
                <a:effectLst/>
                <a:latin typeface="Verdana" panose="020B0604030504040204" pitchFamily="34" charset="0"/>
              </a:rPr>
              <a:t>47</a:t>
            </a:r>
            <a:r>
              <a:rPr lang="en-US" dirty="0">
                <a:solidFill>
                  <a:srgbClr val="000000"/>
                </a:solidFill>
                <a:effectLst/>
                <a:latin typeface="Verdana" panose="020B0604030504040204" pitchFamily="34" charset="0"/>
              </a:rPr>
              <a:t> So Aaron took his firepan as Moses had ordered, ran into the middle of the assembly, and saw that the plague had begun among the people. After he added incense, he made atonement for the people. </a:t>
            </a:r>
            <a:r>
              <a:rPr lang="en-US" b="1" baseline="30000" dirty="0">
                <a:solidFill>
                  <a:srgbClr val="0000FF"/>
                </a:solidFill>
                <a:effectLst/>
                <a:latin typeface="Verdana" panose="020B0604030504040204" pitchFamily="34" charset="0"/>
              </a:rPr>
              <a:t>48</a:t>
            </a:r>
            <a:r>
              <a:rPr lang="en-US" dirty="0">
                <a:solidFill>
                  <a:srgbClr val="000000"/>
                </a:solidFill>
                <a:effectLst/>
                <a:latin typeface="Verdana" panose="020B0604030504040204" pitchFamily="34" charset="0"/>
              </a:rPr>
              <a:t> He stood between the dead and the living, and the plague was halted. </a:t>
            </a:r>
          </a:p>
          <a:p>
            <a:pPr>
              <a:buNone/>
            </a:pPr>
            <a:r>
              <a:rPr lang="en-US" dirty="0">
                <a:solidFill>
                  <a:srgbClr val="000000"/>
                </a:solidFill>
                <a:effectLst/>
                <a:latin typeface="Verdana" panose="020B0604030504040204" pitchFamily="34" charset="0"/>
                <a:hlinkClick r:id="rId27"/>
              </a:rPr>
              <a:t>Dt 9:14</a:t>
            </a:r>
            <a:r>
              <a:rPr lang="en-US" dirty="0">
                <a:solidFill>
                  <a:srgbClr val="000000"/>
                </a:solidFill>
                <a:effectLst/>
                <a:latin typeface="Verdana" panose="020B0604030504040204" pitchFamily="34" charset="0"/>
              </a:rPr>
              <a:t> — Leave me alone, and I will destroy them and blot out their name under heaven. Then I will make you into a nation stronger and more numerous than they.' </a:t>
            </a:r>
          </a:p>
          <a:p>
            <a:pPr>
              <a:buNone/>
            </a:pPr>
            <a:r>
              <a:rPr lang="en-US" dirty="0">
                <a:solidFill>
                  <a:srgbClr val="000000"/>
                </a:solidFill>
                <a:effectLst/>
                <a:latin typeface="Verdana" panose="020B0604030504040204" pitchFamily="34" charset="0"/>
                <a:hlinkClick r:id="rId28"/>
              </a:rPr>
              <a:t>Dt 9:19</a:t>
            </a:r>
            <a:r>
              <a:rPr lang="en-US" dirty="0">
                <a:solidFill>
                  <a:srgbClr val="000000"/>
                </a:solidFill>
                <a:effectLst/>
                <a:latin typeface="Verdana" panose="020B0604030504040204" pitchFamily="34" charset="0"/>
              </a:rPr>
              <a:t> — I was afraid of the fierce anger the LORD had directed against you, because he was about to destroy you. But again the LORD listened to me on that occasion. </a:t>
            </a:r>
          </a:p>
          <a:p>
            <a:pPr>
              <a:buNone/>
            </a:pPr>
            <a:r>
              <a:rPr lang="en-US" dirty="0">
                <a:solidFill>
                  <a:srgbClr val="000000"/>
                </a:solidFill>
                <a:effectLst/>
                <a:latin typeface="Verdana" panose="020B0604030504040204" pitchFamily="34" charset="0"/>
                <a:hlinkClick r:id="rId29"/>
              </a:rPr>
              <a:t>Jer 14:11</a:t>
            </a:r>
            <a:r>
              <a:rPr lang="en-US" dirty="0">
                <a:solidFill>
                  <a:srgbClr val="000000"/>
                </a:solidFill>
                <a:effectLst/>
                <a:latin typeface="Verdana" panose="020B0604030504040204" pitchFamily="34" charset="0"/>
              </a:rPr>
              <a:t> — Then the LORD said to me, "Do not pray for the well-being of these people. </a:t>
            </a:r>
          </a:p>
          <a:p>
            <a:pPr>
              <a:buNone/>
            </a:pPr>
            <a:r>
              <a:rPr lang="en-US" dirty="0">
                <a:solidFill>
                  <a:srgbClr val="000000"/>
                </a:solidFill>
                <a:effectLst/>
                <a:latin typeface="Verdana" panose="020B0604030504040204" pitchFamily="34" charset="0"/>
                <a:hlinkClick r:id="rId30"/>
              </a:rPr>
              <a:t>Jer 15:1</a:t>
            </a:r>
            <a:r>
              <a:rPr lang="en-US" dirty="0">
                <a:solidFill>
                  <a:srgbClr val="000000"/>
                </a:solidFill>
                <a:effectLst/>
                <a:latin typeface="Verdana" panose="020B0604030504040204" pitchFamily="34" charset="0"/>
              </a:rPr>
              <a:t> — Then the LORD said to me: "Even if Moses and Samuel should stand before me, my compassions would not reach out to these people. Send them from my presence, and let them go. </a:t>
            </a:r>
          </a:p>
          <a:p>
            <a:pPr>
              <a:buNone/>
            </a:pPr>
            <a:r>
              <a:rPr lang="en-US" dirty="0">
                <a:solidFill>
                  <a:srgbClr val="000000"/>
                </a:solidFill>
                <a:effectLst/>
                <a:latin typeface="Verdana" panose="020B0604030504040204" pitchFamily="34" charset="0"/>
                <a:hlinkClick r:id="rId31"/>
              </a:rPr>
              <a:t>Jas 5:16</a:t>
            </a:r>
            <a:r>
              <a:rPr lang="en-US" dirty="0">
                <a:solidFill>
                  <a:srgbClr val="000000"/>
                </a:solidFill>
                <a:effectLst/>
                <a:latin typeface="Verdana" panose="020B0604030504040204" pitchFamily="34" charset="0"/>
              </a:rPr>
              <a:t> — Therefore, confess your sins to one another and pray for one another, so that you may be healed. The prayer of a righteous person is very powerful in its effect. </a:t>
            </a:r>
          </a:p>
          <a:p>
            <a:pPr>
              <a:buNone/>
            </a:pPr>
            <a:r>
              <a:rPr lang="en-US" b="1" dirty="0">
                <a:solidFill>
                  <a:srgbClr val="000000"/>
                </a:solidFill>
                <a:effectLst/>
                <a:latin typeface="Verdana" panose="020B0604030504040204" pitchFamily="34" charset="0"/>
              </a:rPr>
              <a:t>my wrath</a:t>
            </a:r>
          </a:p>
          <a:p>
            <a:pPr>
              <a:buNone/>
            </a:pPr>
            <a:r>
              <a:rPr lang="en-US" dirty="0">
                <a:solidFill>
                  <a:srgbClr val="000000"/>
                </a:solidFill>
                <a:effectLst/>
                <a:latin typeface="Verdana" panose="020B0604030504040204" pitchFamily="34" charset="0"/>
                <a:hlinkClick r:id="rId32"/>
              </a:rPr>
              <a:t>Ex 32:11</a:t>
            </a:r>
            <a:r>
              <a:rPr lang="en-US" dirty="0">
                <a:solidFill>
                  <a:srgbClr val="000000"/>
                </a:solidFill>
                <a:effectLst/>
                <a:latin typeface="Verdana" panose="020B0604030504040204" pitchFamily="34" charset="0"/>
              </a:rPr>
              <a:t> — But Moses sought the favor of the LORD his God: "LORD, why does your anger burn against your people you brought out of the land of Egypt with great power and a strong hand? </a:t>
            </a:r>
          </a:p>
          <a:p>
            <a:pPr>
              <a:buNone/>
            </a:pPr>
            <a:r>
              <a:rPr lang="en-US" dirty="0">
                <a:solidFill>
                  <a:srgbClr val="000000"/>
                </a:solidFill>
                <a:effectLst/>
                <a:latin typeface="Verdana" panose="020B0604030504040204" pitchFamily="34" charset="0"/>
                <a:hlinkClick r:id="rId33"/>
              </a:rPr>
              <a:t>Ex 32:19</a:t>
            </a:r>
            <a:r>
              <a:rPr lang="en-US" dirty="0">
                <a:solidFill>
                  <a:srgbClr val="000000"/>
                </a:solidFill>
                <a:effectLst/>
                <a:latin typeface="Verdana" panose="020B0604030504040204" pitchFamily="34" charset="0"/>
              </a:rPr>
              <a:t> — As he approached the camp and saw the calf and the dancing, Moses became enraged and threw the tablets out of his hands, smashing them at the base of the mountain. </a:t>
            </a:r>
          </a:p>
          <a:p>
            <a:pPr>
              <a:buNone/>
            </a:pPr>
            <a:r>
              <a:rPr lang="en-US" dirty="0">
                <a:solidFill>
                  <a:srgbClr val="000000"/>
                </a:solidFill>
                <a:effectLst/>
                <a:latin typeface="Verdana" panose="020B0604030504040204" pitchFamily="34" charset="0"/>
                <a:hlinkClick r:id="rId34"/>
              </a:rPr>
              <a:t>Ex 22:24</a:t>
            </a:r>
            <a:r>
              <a:rPr lang="en-US" dirty="0">
                <a:solidFill>
                  <a:srgbClr val="000000"/>
                </a:solidFill>
                <a:effectLst/>
                <a:latin typeface="Verdana" panose="020B0604030504040204" pitchFamily="34" charset="0"/>
              </a:rPr>
              <a:t> — My anger will burn, and I will kill you with the sword; then your wives will be widows and your children fatherless. </a:t>
            </a:r>
          </a:p>
          <a:p>
            <a:pPr>
              <a:buNone/>
            </a:pPr>
            <a:r>
              <a:rPr lang="en-US" b="1" dirty="0">
                <a:solidFill>
                  <a:srgbClr val="000000"/>
                </a:solidFill>
                <a:effectLst/>
                <a:latin typeface="Verdana" panose="020B0604030504040204" pitchFamily="34" charset="0"/>
              </a:rPr>
              <a:t>and I will</a:t>
            </a:r>
          </a:p>
          <a:p>
            <a:pPr>
              <a:buNone/>
            </a:pPr>
            <a:r>
              <a:rPr lang="en-US" dirty="0">
                <a:solidFill>
                  <a:srgbClr val="000000"/>
                </a:solidFill>
                <a:effectLst/>
                <a:latin typeface="Verdana" panose="020B0604030504040204" pitchFamily="34" charset="0"/>
                <a:hlinkClick r:id="rId35"/>
              </a:rPr>
              <a:t>Nu 14:12</a:t>
            </a:r>
            <a:r>
              <a:rPr lang="en-US" dirty="0">
                <a:solidFill>
                  <a:srgbClr val="000000"/>
                </a:solidFill>
                <a:effectLst/>
                <a:latin typeface="Verdana" panose="020B0604030504040204" pitchFamily="34" charset="0"/>
              </a:rPr>
              <a:t> — I will strike them with a plague and destroy them. Then I will make you into a greater and mightier nation than they are." </a:t>
            </a:r>
          </a:p>
          <a:p>
            <a:pPr>
              <a:buNone/>
            </a:pPr>
            <a:r>
              <a:rPr lang="en-US" dirty="0">
                <a:solidFill>
                  <a:srgbClr val="000000"/>
                </a:solidFill>
                <a:effectLst/>
                <a:latin typeface="Verdana" panose="020B0604030504040204" pitchFamily="34" charset="0"/>
                <a:hlinkClick r:id="rId27"/>
              </a:rPr>
              <a:t>Dt 9:14</a:t>
            </a:r>
            <a:r>
              <a:rPr lang="en-US" dirty="0">
                <a:solidFill>
                  <a:srgbClr val="000000"/>
                </a:solidFill>
                <a:effectLst/>
                <a:latin typeface="Verdana" panose="020B0604030504040204" pitchFamily="34" charset="0"/>
              </a:rPr>
              <a:t> — Leave me alone, and I will destroy them and blot out their name under heaven. Then I will make you into a nation stronger and more numerous than they.' </a:t>
            </a:r>
          </a:p>
          <a:p>
            <a:r>
              <a:rPr lang="en-US" dirty="0">
                <a:solidFill>
                  <a:srgbClr val="000000"/>
                </a:solidFill>
                <a:effectLst/>
                <a:latin typeface="Verdana" panose="020B0604030504040204" pitchFamily="34" charset="0"/>
                <a:hlinkClick r:id="rId28"/>
              </a:rPr>
              <a:t>Dt 9:19</a:t>
            </a:r>
            <a:r>
              <a:rPr lang="en-US" dirty="0">
                <a:solidFill>
                  <a:srgbClr val="000000"/>
                </a:solidFill>
                <a:effectLst/>
                <a:latin typeface="Verdana" panose="020B0604030504040204" pitchFamily="34" charset="0"/>
              </a:rPr>
              <a:t> — I was afraid of the fierce anger the LORD had directed against you, because he was about to destroy you. But again the LORD listened to me on that occasion.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18</a:t>
            </a:fld>
            <a:endParaRPr lang="en-US"/>
          </a:p>
        </p:txBody>
      </p:sp>
    </p:spTree>
    <p:extLst>
      <p:ext uri="{BB962C8B-B14F-4D97-AF65-F5344CB8AC3E}">
        <p14:creationId xmlns:p14="http://schemas.microsoft.com/office/powerpoint/2010/main" val="845423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besought</a:t>
            </a:r>
          </a:p>
          <a:p>
            <a:pPr>
              <a:buNone/>
            </a:pPr>
            <a:r>
              <a:rPr lang="en-US" dirty="0">
                <a:solidFill>
                  <a:srgbClr val="000000"/>
                </a:solidFill>
                <a:effectLst/>
                <a:latin typeface="Verdana" panose="020B0604030504040204" pitchFamily="34" charset="0"/>
                <a:hlinkClick r:id="rId3"/>
              </a:rPr>
              <a:t>Dt 9:18-20</a:t>
            </a:r>
            <a:r>
              <a:rPr lang="en-US" dirty="0">
                <a:solidFill>
                  <a:srgbClr val="000000"/>
                </a:solidFill>
                <a:effectLst/>
                <a:latin typeface="Verdana" panose="020B0604030504040204" pitchFamily="34" charset="0"/>
              </a:rPr>
              <a:t> — I fell down like the first time in the presence of the LORD for forty days and forty nights; I did not eat food or drink water because of all the sin you committed, doing what was evil in the LORD's sight and angering him.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I was afraid of the fierce anger the LORD had directed against you, because he was about to destroy you. But again the LORD listened to me on that occasion.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The LORD was angry enough with Aaron to destroy him. But I prayed for Aaron at that time also. </a:t>
            </a:r>
          </a:p>
          <a:p>
            <a:pPr>
              <a:buNone/>
            </a:pPr>
            <a:r>
              <a:rPr lang="en-US" dirty="0">
                <a:solidFill>
                  <a:srgbClr val="000000"/>
                </a:solidFill>
                <a:effectLst/>
                <a:latin typeface="Verdana" panose="020B0604030504040204" pitchFamily="34" charset="0"/>
                <a:hlinkClick r:id="rId4"/>
              </a:rPr>
              <a:t>Dt 9:26-29</a:t>
            </a:r>
            <a:r>
              <a:rPr lang="en-US" dirty="0">
                <a:solidFill>
                  <a:srgbClr val="000000"/>
                </a:solidFill>
                <a:effectLst/>
                <a:latin typeface="Verdana" panose="020B0604030504040204" pitchFamily="34" charset="0"/>
              </a:rPr>
              <a:t> — I prayed to the LORD: Lord GOD, do not annihilate your people, your inheritance, whom you redeemed through your greatness and brought out of Egypt with a strong hand. </a:t>
            </a:r>
            <a:r>
              <a:rPr lang="en-US" b="1" baseline="30000" dirty="0">
                <a:solidFill>
                  <a:srgbClr val="0000FF"/>
                </a:solidFill>
                <a:effectLst/>
                <a:latin typeface="Verdana" panose="020B0604030504040204" pitchFamily="34" charset="0"/>
              </a:rPr>
              <a:t>27</a:t>
            </a:r>
            <a:r>
              <a:rPr lang="en-US" dirty="0">
                <a:solidFill>
                  <a:srgbClr val="000000"/>
                </a:solidFill>
                <a:effectLst/>
                <a:latin typeface="Verdana" panose="020B0604030504040204" pitchFamily="34" charset="0"/>
              </a:rPr>
              <a:t> Remember your servants Abraham, Isaac, and Jacob. Disregard this people's stubbornness, and their wickedness and sin. </a:t>
            </a:r>
            <a:r>
              <a:rPr lang="en-US" b="1" baseline="30000" dirty="0">
                <a:solidFill>
                  <a:srgbClr val="0000FF"/>
                </a:solidFill>
                <a:effectLst/>
                <a:latin typeface="Verdana" panose="020B0604030504040204" pitchFamily="34" charset="0"/>
              </a:rPr>
              <a:t>28</a:t>
            </a:r>
            <a:r>
              <a:rPr lang="en-US" dirty="0">
                <a:solidFill>
                  <a:srgbClr val="000000"/>
                </a:solidFill>
                <a:effectLst/>
                <a:latin typeface="Verdana" panose="020B0604030504040204" pitchFamily="34" charset="0"/>
              </a:rPr>
              <a:t> Otherwise, those in the land you brought us from will say, 'Because the LORD wasn't able to bring them into the land he had promised them, and because he hated them, he brought them out to kill them in the wilderness.' </a:t>
            </a:r>
            <a:r>
              <a:rPr lang="en-US" b="1" baseline="30000" dirty="0">
                <a:solidFill>
                  <a:srgbClr val="0000FF"/>
                </a:solidFill>
                <a:effectLst/>
                <a:latin typeface="Verdana" panose="020B0604030504040204" pitchFamily="34" charset="0"/>
              </a:rPr>
              <a:t>29</a:t>
            </a:r>
            <a:r>
              <a:rPr lang="en-US" dirty="0">
                <a:solidFill>
                  <a:srgbClr val="000000"/>
                </a:solidFill>
                <a:effectLst/>
                <a:latin typeface="Verdana" panose="020B0604030504040204" pitchFamily="34" charset="0"/>
              </a:rPr>
              <a:t> But they are your people, your inheritance, whom you brought out by your great power and outstretched arm. </a:t>
            </a:r>
          </a:p>
          <a:p>
            <a:pPr>
              <a:buNone/>
            </a:pPr>
            <a:r>
              <a:rPr lang="en-US" dirty="0">
                <a:solidFill>
                  <a:srgbClr val="000000"/>
                </a:solidFill>
                <a:effectLst/>
                <a:latin typeface="Verdana" panose="020B0604030504040204" pitchFamily="34" charset="0"/>
                <a:hlinkClick r:id="rId5"/>
              </a:rPr>
              <a:t>Ps 106:23</a:t>
            </a:r>
            <a:r>
              <a:rPr lang="en-US" dirty="0">
                <a:solidFill>
                  <a:srgbClr val="000000"/>
                </a:solidFill>
                <a:effectLst/>
                <a:latin typeface="Verdana" panose="020B0604030504040204" pitchFamily="34" charset="0"/>
              </a:rPr>
              <a:t> — So he said he would have destroyed them — if Moses his chosen one had not stood before him in the breach to turn his wrath away from destroying them. </a:t>
            </a:r>
          </a:p>
          <a:p>
            <a:pPr>
              <a:buNone/>
            </a:pPr>
            <a:r>
              <a:rPr lang="en-US" b="1" dirty="0">
                <a:solidFill>
                  <a:srgbClr val="000000"/>
                </a:solidFill>
                <a:effectLst/>
                <a:latin typeface="Verdana" panose="020B0604030504040204" pitchFamily="34" charset="0"/>
              </a:rPr>
              <a:t>the Lord his God</a:t>
            </a:r>
          </a:p>
          <a:p>
            <a:pPr>
              <a:buNone/>
            </a:pPr>
            <a:r>
              <a:rPr lang="en-US" dirty="0">
                <a:solidFill>
                  <a:srgbClr val="000000"/>
                </a:solidFill>
                <a:effectLst/>
                <a:latin typeface="Verdana" panose="020B0604030504040204" pitchFamily="34" charset="0"/>
                <a:hlinkClick r:id="rId6"/>
              </a:rPr>
              <a:t>Nu 11:11</a:t>
            </a:r>
            <a:r>
              <a:rPr lang="en-US" dirty="0">
                <a:solidFill>
                  <a:srgbClr val="000000"/>
                </a:solidFill>
                <a:effectLst/>
                <a:latin typeface="Verdana" panose="020B0604030504040204" pitchFamily="34" charset="0"/>
              </a:rPr>
              <a:t> — So Moses asked the LORD, "Why have you brought such trouble on your servant? Why are you angry with me, and why do you burden me with all these people? </a:t>
            </a:r>
          </a:p>
          <a:p>
            <a:pPr>
              <a:buNone/>
            </a:pPr>
            <a:r>
              <a:rPr lang="en-US" dirty="0">
                <a:solidFill>
                  <a:srgbClr val="000000"/>
                </a:solidFill>
                <a:effectLst/>
                <a:latin typeface="Verdana" panose="020B0604030504040204" pitchFamily="34" charset="0"/>
                <a:hlinkClick r:id="rId7"/>
              </a:rPr>
              <a:t>Nu 16:22</a:t>
            </a:r>
            <a:r>
              <a:rPr lang="en-US" dirty="0">
                <a:solidFill>
                  <a:srgbClr val="000000"/>
                </a:solidFill>
                <a:effectLst/>
                <a:latin typeface="Verdana" panose="020B0604030504040204" pitchFamily="34" charset="0"/>
              </a:rPr>
              <a:t> — But Moses and Aaron fell facedown and said, "God, God who gives breath to all, when one man sins, will you vent your wrath on the whole community? " </a:t>
            </a:r>
          </a:p>
          <a:p>
            <a:pPr>
              <a:buNone/>
            </a:pPr>
            <a:r>
              <a:rPr lang="en-US" dirty="0">
                <a:solidFill>
                  <a:srgbClr val="000000"/>
                </a:solidFill>
                <a:effectLst/>
                <a:latin typeface="Verdana" panose="020B0604030504040204" pitchFamily="34" charset="0"/>
                <a:hlinkClick r:id="rId3"/>
              </a:rPr>
              <a:t>Dt 9:18-20</a:t>
            </a:r>
            <a:r>
              <a:rPr lang="en-US" dirty="0">
                <a:solidFill>
                  <a:srgbClr val="000000"/>
                </a:solidFill>
                <a:effectLst/>
                <a:latin typeface="Verdana" panose="020B0604030504040204" pitchFamily="34" charset="0"/>
              </a:rPr>
              <a:t> — I fell down like the first time in the presence of the LORD for forty days and forty nights; I did not eat food or drink water because of all the sin you committed, doing what was evil in the LORD's sight and angering him.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I was afraid of the fierce anger the LORD had directed against you, because he was about to destroy you. But again the LORD listened to me on that occasion.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The LORD was angry enough with Aaron to destroy him. But I prayed for Aaron at that time also. </a:t>
            </a:r>
          </a:p>
          <a:p>
            <a:pPr>
              <a:buNone/>
            </a:pPr>
            <a:r>
              <a:rPr lang="en-US" dirty="0">
                <a:solidFill>
                  <a:srgbClr val="000000"/>
                </a:solidFill>
                <a:effectLst/>
                <a:latin typeface="Verdana" panose="020B0604030504040204" pitchFamily="34" charset="0"/>
                <a:hlinkClick r:id="rId8"/>
              </a:rPr>
              <a:t>Ps 74:1</a:t>
            </a:r>
            <a:r>
              <a:rPr lang="en-US" dirty="0">
                <a:solidFill>
                  <a:srgbClr val="000000"/>
                </a:solidFill>
                <a:effectLst/>
                <a:latin typeface="Verdana" panose="020B0604030504040204" pitchFamily="34" charset="0"/>
              </a:rPr>
              <a:t> — God is indeed good to Israel, to the pure in heart. </a:t>
            </a:r>
          </a:p>
          <a:p>
            <a:pPr>
              <a:buNone/>
            </a:pPr>
            <a:r>
              <a:rPr lang="en-US" dirty="0">
                <a:solidFill>
                  <a:srgbClr val="000000"/>
                </a:solidFill>
                <a:effectLst/>
                <a:latin typeface="Verdana" panose="020B0604030504040204" pitchFamily="34" charset="0"/>
                <a:hlinkClick r:id="rId9"/>
              </a:rPr>
              <a:t>Ps 74:2</a:t>
            </a:r>
            <a:r>
              <a:rPr lang="en-US" dirty="0">
                <a:solidFill>
                  <a:srgbClr val="000000"/>
                </a:solidFill>
                <a:effectLst/>
                <a:latin typeface="Verdana" panose="020B0604030504040204" pitchFamily="34" charset="0"/>
              </a:rPr>
              <a:t> — Remember your congregation, which you purchased long ago and redeemed as the tribe for your own possession. Remember Mount Zion where you dwell. </a:t>
            </a:r>
          </a:p>
          <a:p>
            <a:pPr>
              <a:buNone/>
            </a:pPr>
            <a:r>
              <a:rPr lang="en-US" dirty="0">
                <a:solidFill>
                  <a:srgbClr val="000000"/>
                </a:solidFill>
                <a:effectLst/>
                <a:latin typeface="Verdana" panose="020B0604030504040204" pitchFamily="34" charset="0"/>
                <a:hlinkClick r:id="rId10"/>
              </a:rPr>
              <a:t>Isa 63:17</a:t>
            </a:r>
            <a:r>
              <a:rPr lang="en-US" dirty="0">
                <a:solidFill>
                  <a:srgbClr val="000000"/>
                </a:solidFill>
                <a:effectLst/>
                <a:latin typeface="Verdana" panose="020B0604030504040204" pitchFamily="34" charset="0"/>
              </a:rPr>
              <a:t> — Why, LORD, do you make us stray from your ways? You harden our hearts so we do not fear you. Return, because of your servants, the tribes of your heritage. </a:t>
            </a:r>
          </a:p>
          <a:p>
            <a:pPr>
              <a:buNone/>
            </a:pPr>
            <a:r>
              <a:rPr lang="en-US" dirty="0">
                <a:solidFill>
                  <a:srgbClr val="000000"/>
                </a:solidFill>
                <a:effectLst/>
                <a:latin typeface="Verdana" panose="020B0604030504040204" pitchFamily="34" charset="0"/>
                <a:hlinkClick r:id="rId11"/>
              </a:rPr>
              <a:t>Jer 12:1</a:t>
            </a:r>
            <a:r>
              <a:rPr lang="en-US" dirty="0">
                <a:solidFill>
                  <a:srgbClr val="000000"/>
                </a:solidFill>
                <a:effectLst/>
                <a:latin typeface="Verdana" panose="020B0604030504040204" pitchFamily="34" charset="0"/>
              </a:rPr>
              <a:t> — You will be righteous, LORD, even if I bring a case against you. Yet, I wish to contend with you: Why does the way of the wicked prosper? Why do all the treacherous live at ease? </a:t>
            </a:r>
          </a:p>
          <a:p>
            <a:pPr>
              <a:buNone/>
            </a:pPr>
            <a:r>
              <a:rPr lang="en-US" dirty="0">
                <a:solidFill>
                  <a:srgbClr val="000000"/>
                </a:solidFill>
                <a:effectLst/>
                <a:latin typeface="Verdana" panose="020B0604030504040204" pitchFamily="34" charset="0"/>
                <a:hlinkClick r:id="rId12"/>
              </a:rPr>
              <a:t>Jer 12:2</a:t>
            </a:r>
            <a:r>
              <a:rPr lang="en-US" dirty="0">
                <a:solidFill>
                  <a:srgbClr val="000000"/>
                </a:solidFill>
                <a:effectLst/>
                <a:latin typeface="Verdana" panose="020B0604030504040204" pitchFamily="34" charset="0"/>
              </a:rPr>
              <a:t> — You planted them, and they have taken root. They have grown and produced fruit. You are ever on their lips, but far from their conscience. </a:t>
            </a:r>
          </a:p>
          <a:p>
            <a:pPr>
              <a:buNone/>
            </a:pPr>
            <a:r>
              <a:rPr lang="en-US" b="1" dirty="0">
                <a:solidFill>
                  <a:srgbClr val="000000"/>
                </a:solidFill>
                <a:effectLst/>
                <a:latin typeface="Verdana" panose="020B0604030504040204" pitchFamily="34" charset="0"/>
              </a:rPr>
              <a:t>which thou</a:t>
            </a:r>
          </a:p>
          <a:p>
            <a:r>
              <a:rPr lang="en-US" dirty="0">
                <a:solidFill>
                  <a:srgbClr val="000000"/>
                </a:solidFill>
                <a:effectLst/>
                <a:latin typeface="Verdana" panose="020B0604030504040204" pitchFamily="34" charset="0"/>
                <a:hlinkClick r:id="rId13"/>
              </a:rPr>
              <a:t>Ex 32:7</a:t>
            </a:r>
            <a:r>
              <a:rPr lang="en-US" dirty="0">
                <a:solidFill>
                  <a:srgbClr val="000000"/>
                </a:solidFill>
                <a:effectLst/>
                <a:latin typeface="Verdana" panose="020B0604030504040204" pitchFamily="34" charset="0"/>
              </a:rPr>
              <a:t> — The LORD spoke to Moses: "Go down at once! For your people you brought up from the land of Egypt have acted corruptly.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19</a:t>
            </a:fld>
            <a:endParaRPr lang="en-US"/>
          </a:p>
        </p:txBody>
      </p:sp>
    </p:spTree>
    <p:extLst>
      <p:ext uri="{BB962C8B-B14F-4D97-AF65-F5344CB8AC3E}">
        <p14:creationId xmlns:p14="http://schemas.microsoft.com/office/powerpoint/2010/main" val="193199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should</a:t>
            </a:r>
          </a:p>
          <a:p>
            <a:pPr>
              <a:buNone/>
            </a:pPr>
            <a:r>
              <a:rPr lang="en-US" dirty="0">
                <a:solidFill>
                  <a:srgbClr val="000000"/>
                </a:solidFill>
                <a:effectLst/>
                <a:latin typeface="Verdana" panose="020B0604030504040204" pitchFamily="34" charset="0"/>
                <a:hlinkClick r:id="rId3"/>
              </a:rPr>
              <a:t>Nu 14:13-16</a:t>
            </a:r>
            <a:r>
              <a:rPr lang="en-US" dirty="0">
                <a:solidFill>
                  <a:srgbClr val="000000"/>
                </a:solidFill>
                <a:effectLst/>
                <a:latin typeface="Verdana" panose="020B0604030504040204" pitchFamily="34" charset="0"/>
              </a:rPr>
              <a:t> — But Moses replied to the LORD, "The Egyptians will hear about it, for by your strength you brought up this people from them. </a:t>
            </a:r>
            <a:r>
              <a:rPr lang="en-US" b="1" baseline="30000" dirty="0">
                <a:solidFill>
                  <a:srgbClr val="0000FF"/>
                </a:solidFill>
                <a:effectLst/>
                <a:latin typeface="Verdana" panose="020B0604030504040204" pitchFamily="34" charset="0"/>
              </a:rPr>
              <a:t>14</a:t>
            </a:r>
            <a:r>
              <a:rPr lang="en-US" dirty="0">
                <a:solidFill>
                  <a:srgbClr val="000000"/>
                </a:solidFill>
                <a:effectLst/>
                <a:latin typeface="Verdana" panose="020B0604030504040204" pitchFamily="34" charset="0"/>
              </a:rPr>
              <a:t> They will tell it to the inhabitants of this land. They have heard that you, LORD, are among these people, how you, LORD, are seen face to face, how your cloud stands over them, and how you go before them in a pillar of cloud by day and in a pillar of fire by night. </a:t>
            </a:r>
            <a:r>
              <a:rPr lang="en-US" b="1" baseline="30000" dirty="0">
                <a:solidFill>
                  <a:srgbClr val="0000FF"/>
                </a:solidFill>
                <a:effectLst/>
                <a:latin typeface="Verdana" panose="020B0604030504040204" pitchFamily="34" charset="0"/>
              </a:rPr>
              <a:t>15</a:t>
            </a:r>
            <a:r>
              <a:rPr lang="en-US" dirty="0">
                <a:solidFill>
                  <a:srgbClr val="000000"/>
                </a:solidFill>
                <a:effectLst/>
                <a:latin typeface="Verdana" panose="020B0604030504040204" pitchFamily="34" charset="0"/>
              </a:rPr>
              <a:t> If you kill this people with a single blow, the nations that have heard of your fame will declare,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'Since the LORD wasn't able to bring this people into the land he swore to give them, he has slaughtered them in the wilderness.' </a:t>
            </a:r>
          </a:p>
          <a:p>
            <a:pPr>
              <a:buNone/>
            </a:pPr>
            <a:r>
              <a:rPr lang="en-US" dirty="0">
                <a:solidFill>
                  <a:srgbClr val="000000"/>
                </a:solidFill>
                <a:effectLst/>
                <a:latin typeface="Verdana" panose="020B0604030504040204" pitchFamily="34" charset="0"/>
                <a:hlinkClick r:id="rId4"/>
              </a:rPr>
              <a:t>Dt 9:28</a:t>
            </a:r>
            <a:r>
              <a:rPr lang="en-US" dirty="0">
                <a:solidFill>
                  <a:srgbClr val="000000"/>
                </a:solidFill>
                <a:effectLst/>
                <a:latin typeface="Verdana" panose="020B0604030504040204" pitchFamily="34" charset="0"/>
              </a:rPr>
              <a:t> — Otherwise, those in the land you brought us from will say, 'Because the LORD wasn't able to bring them into the land he had promised them, and because he hated them, he brought them out to kill them in the wilderness.' </a:t>
            </a:r>
          </a:p>
          <a:p>
            <a:pPr>
              <a:buNone/>
            </a:pPr>
            <a:r>
              <a:rPr lang="en-US" dirty="0">
                <a:solidFill>
                  <a:srgbClr val="000000"/>
                </a:solidFill>
                <a:effectLst/>
                <a:latin typeface="Verdana" panose="020B0604030504040204" pitchFamily="34" charset="0"/>
                <a:hlinkClick r:id="rId5"/>
              </a:rPr>
              <a:t>Dt 32:26</a:t>
            </a:r>
            <a:r>
              <a:rPr lang="en-US" dirty="0">
                <a:solidFill>
                  <a:srgbClr val="000000"/>
                </a:solidFill>
                <a:effectLst/>
                <a:latin typeface="Verdana" panose="020B0604030504040204" pitchFamily="34" charset="0"/>
              </a:rPr>
              <a:t> — "I would have said: I will cut them to pieces and blot out the memory of them from mankind, </a:t>
            </a:r>
          </a:p>
          <a:p>
            <a:pPr>
              <a:buNone/>
            </a:pPr>
            <a:r>
              <a:rPr lang="en-US" dirty="0">
                <a:solidFill>
                  <a:srgbClr val="000000"/>
                </a:solidFill>
                <a:effectLst/>
                <a:latin typeface="Verdana" panose="020B0604030504040204" pitchFamily="34" charset="0"/>
                <a:hlinkClick r:id="rId6"/>
              </a:rPr>
              <a:t>Dt 32:27</a:t>
            </a:r>
            <a:r>
              <a:rPr lang="en-US" dirty="0">
                <a:solidFill>
                  <a:srgbClr val="000000"/>
                </a:solidFill>
                <a:effectLst/>
                <a:latin typeface="Verdana" panose="020B0604030504040204" pitchFamily="34" charset="0"/>
              </a:rPr>
              <a:t> — if I had not feared provocation from the enemy, or feared that these foes might misunderstand and say: 'Our own hand has prevailed; it wasn't the LORD who did all this.' " </a:t>
            </a:r>
          </a:p>
          <a:p>
            <a:pPr>
              <a:buNone/>
            </a:pPr>
            <a:r>
              <a:rPr lang="en-US" dirty="0">
                <a:solidFill>
                  <a:srgbClr val="000000"/>
                </a:solidFill>
                <a:effectLst/>
                <a:latin typeface="Verdana" panose="020B0604030504040204" pitchFamily="34" charset="0"/>
                <a:hlinkClick r:id="rId7"/>
              </a:rPr>
              <a:t>Jos 7:9</a:t>
            </a:r>
            <a:r>
              <a:rPr lang="en-US" dirty="0">
                <a:solidFill>
                  <a:srgbClr val="000000"/>
                </a:solidFill>
                <a:effectLst/>
                <a:latin typeface="Verdana" panose="020B0604030504040204" pitchFamily="34" charset="0"/>
              </a:rPr>
              <a:t> — When the Canaanites and all who live in the land hear about this, they will surround us and wipe out our name from the earth. Then what will you do about your great name? " </a:t>
            </a:r>
          </a:p>
          <a:p>
            <a:pPr>
              <a:buNone/>
            </a:pPr>
            <a:r>
              <a:rPr lang="en-US" dirty="0">
                <a:solidFill>
                  <a:srgbClr val="000000"/>
                </a:solidFill>
                <a:effectLst/>
                <a:latin typeface="Verdana" panose="020B0604030504040204" pitchFamily="34" charset="0"/>
                <a:hlinkClick r:id="rId8"/>
              </a:rPr>
              <a:t>Ps 74:18</a:t>
            </a:r>
            <a:r>
              <a:rPr lang="en-US" dirty="0">
                <a:solidFill>
                  <a:srgbClr val="000000"/>
                </a:solidFill>
                <a:effectLst/>
                <a:latin typeface="Verdana" panose="020B0604030504040204" pitchFamily="34" charset="0"/>
              </a:rPr>
              <a:t> — Remember this: the enemy has mocked the LORD, and a foolish people has insulted your name. </a:t>
            </a:r>
          </a:p>
          <a:p>
            <a:pPr>
              <a:buNone/>
            </a:pPr>
            <a:r>
              <a:rPr lang="en-US" dirty="0">
                <a:solidFill>
                  <a:srgbClr val="000000"/>
                </a:solidFill>
                <a:effectLst/>
                <a:latin typeface="Verdana" panose="020B0604030504040204" pitchFamily="34" charset="0"/>
                <a:hlinkClick r:id="rId9"/>
              </a:rPr>
              <a:t>Ps 79:9</a:t>
            </a:r>
            <a:r>
              <a:rPr lang="en-US" dirty="0">
                <a:solidFill>
                  <a:srgbClr val="000000"/>
                </a:solidFill>
                <a:effectLst/>
                <a:latin typeface="Verdana" panose="020B0604030504040204" pitchFamily="34" charset="0"/>
              </a:rPr>
              <a:t> — God of our salvation, help us — for the glory of your name. Rescue us and atone for our sins, for your name's sake. </a:t>
            </a:r>
          </a:p>
          <a:p>
            <a:pPr>
              <a:buNone/>
            </a:pPr>
            <a:r>
              <a:rPr lang="en-US" dirty="0">
                <a:solidFill>
                  <a:srgbClr val="000000"/>
                </a:solidFill>
                <a:effectLst/>
                <a:latin typeface="Verdana" panose="020B0604030504040204" pitchFamily="34" charset="0"/>
                <a:hlinkClick r:id="rId10"/>
              </a:rPr>
              <a:t>Ps 79:10</a:t>
            </a:r>
            <a:r>
              <a:rPr lang="en-US" dirty="0">
                <a:solidFill>
                  <a:srgbClr val="000000"/>
                </a:solidFill>
                <a:effectLst/>
                <a:latin typeface="Verdana" panose="020B0604030504040204" pitchFamily="34" charset="0"/>
              </a:rPr>
              <a:t> — Why should the nations ask, "Where is their God? " Before our eyes, let vengeance for the shed blood of your servants be known among the nations. </a:t>
            </a:r>
          </a:p>
          <a:p>
            <a:pPr>
              <a:buNone/>
            </a:pPr>
            <a:r>
              <a:rPr lang="en-US" dirty="0">
                <a:solidFill>
                  <a:srgbClr val="000000"/>
                </a:solidFill>
                <a:effectLst/>
                <a:latin typeface="Verdana" panose="020B0604030504040204" pitchFamily="34" charset="0"/>
                <a:hlinkClick r:id="rId11"/>
              </a:rPr>
              <a:t>Eze 20:9</a:t>
            </a:r>
            <a:r>
              <a:rPr lang="en-US" dirty="0">
                <a:solidFill>
                  <a:srgbClr val="000000"/>
                </a:solidFill>
                <a:effectLst/>
                <a:latin typeface="Verdana" panose="020B0604030504040204" pitchFamily="34" charset="0"/>
              </a:rPr>
              <a:t> — But I acted for the sake of my name, so that it would not be profaned in the eyes of the nations they were living among, in whose sight I had made myself known to Israel by bringing them out of Egypt. </a:t>
            </a:r>
          </a:p>
          <a:p>
            <a:pPr>
              <a:buNone/>
            </a:pPr>
            <a:r>
              <a:rPr lang="en-US" dirty="0">
                <a:solidFill>
                  <a:srgbClr val="000000"/>
                </a:solidFill>
                <a:effectLst/>
                <a:latin typeface="Verdana" panose="020B0604030504040204" pitchFamily="34" charset="0"/>
                <a:hlinkClick r:id="rId12"/>
              </a:rPr>
              <a:t>Eze 20:14</a:t>
            </a:r>
            <a:r>
              <a:rPr lang="en-US" dirty="0">
                <a:solidFill>
                  <a:srgbClr val="000000"/>
                </a:solidFill>
                <a:effectLst/>
                <a:latin typeface="Verdana" panose="020B0604030504040204" pitchFamily="34" charset="0"/>
              </a:rPr>
              <a:t> — But I acted for the sake of my name, so that it would not be profaned in the eyes of the nations in whose sight I had brought them out. </a:t>
            </a:r>
          </a:p>
          <a:p>
            <a:pPr>
              <a:buNone/>
            </a:pPr>
            <a:r>
              <a:rPr lang="en-US" dirty="0">
                <a:solidFill>
                  <a:srgbClr val="000000"/>
                </a:solidFill>
                <a:effectLst/>
                <a:latin typeface="Verdana" panose="020B0604030504040204" pitchFamily="34" charset="0"/>
                <a:hlinkClick r:id="rId13"/>
              </a:rPr>
              <a:t>Eze 20:22</a:t>
            </a:r>
            <a:r>
              <a:rPr lang="en-US" dirty="0">
                <a:solidFill>
                  <a:srgbClr val="000000"/>
                </a:solidFill>
                <a:effectLst/>
                <a:latin typeface="Verdana" panose="020B0604030504040204" pitchFamily="34" charset="0"/>
              </a:rPr>
              <a:t> — But I withheld my hand and acted for the sake of my name, so that it would not be profaned in the eyes of the nations in whose sight I brought them out. </a:t>
            </a:r>
          </a:p>
          <a:p>
            <a:pPr>
              <a:buNone/>
            </a:pPr>
            <a:r>
              <a:rPr lang="en-US" b="1" dirty="0">
                <a:solidFill>
                  <a:srgbClr val="000000"/>
                </a:solidFill>
                <a:effectLst/>
                <a:latin typeface="Verdana" panose="020B0604030504040204" pitchFamily="34" charset="0"/>
              </a:rPr>
              <a:t>Turn from</a:t>
            </a:r>
          </a:p>
          <a:p>
            <a:pPr>
              <a:buNone/>
            </a:pPr>
            <a:r>
              <a:rPr lang="en-US" dirty="0">
                <a:solidFill>
                  <a:srgbClr val="000000"/>
                </a:solidFill>
                <a:effectLst/>
                <a:latin typeface="Verdana" panose="020B0604030504040204" pitchFamily="34" charset="0"/>
                <a:hlinkClick r:id="rId14"/>
              </a:rPr>
              <a:t>Dt 13:17</a:t>
            </a:r>
            <a:r>
              <a:rPr lang="en-US" dirty="0">
                <a:solidFill>
                  <a:srgbClr val="000000"/>
                </a:solidFill>
                <a:effectLst/>
                <a:latin typeface="Verdana" panose="020B0604030504040204" pitchFamily="34" charset="0"/>
              </a:rPr>
              <a:t> — Nothing set apart for destruction is to remain in your hand, so that the LORD will turn from his burning anger and grant you mercy, show you compassion, and multiply you as he swore to your fathers. </a:t>
            </a:r>
          </a:p>
          <a:p>
            <a:pPr>
              <a:buNone/>
            </a:pPr>
            <a:r>
              <a:rPr lang="en-US" dirty="0">
                <a:solidFill>
                  <a:srgbClr val="000000"/>
                </a:solidFill>
                <a:effectLst/>
                <a:latin typeface="Verdana" panose="020B0604030504040204" pitchFamily="34" charset="0"/>
                <a:hlinkClick r:id="rId15"/>
              </a:rPr>
              <a:t>Jos 7:26</a:t>
            </a:r>
            <a:r>
              <a:rPr lang="en-US" dirty="0">
                <a:solidFill>
                  <a:srgbClr val="000000"/>
                </a:solidFill>
                <a:effectLst/>
                <a:latin typeface="Verdana" panose="020B0604030504040204" pitchFamily="34" charset="0"/>
              </a:rPr>
              <a:t> — and raised over him a large pile of rocks that remains still today. Then the LORD turned from his burning anger. Therefore that place is called the Valley of Achor still today. </a:t>
            </a:r>
          </a:p>
          <a:p>
            <a:pPr>
              <a:buNone/>
            </a:pPr>
            <a:r>
              <a:rPr lang="en-US" dirty="0" err="1">
                <a:solidFill>
                  <a:srgbClr val="000000"/>
                </a:solidFill>
                <a:effectLst/>
                <a:latin typeface="Verdana" panose="020B0604030504040204" pitchFamily="34" charset="0"/>
                <a:hlinkClick r:id="rId16"/>
              </a:rPr>
              <a:t>Ezr</a:t>
            </a:r>
            <a:r>
              <a:rPr lang="en-US" dirty="0">
                <a:solidFill>
                  <a:srgbClr val="000000"/>
                </a:solidFill>
                <a:effectLst/>
                <a:latin typeface="Verdana" panose="020B0604030504040204" pitchFamily="34" charset="0"/>
                <a:hlinkClick r:id="rId16"/>
              </a:rPr>
              <a:t> 10:14</a:t>
            </a:r>
            <a:r>
              <a:rPr lang="en-US" dirty="0">
                <a:solidFill>
                  <a:srgbClr val="000000"/>
                </a:solidFill>
                <a:effectLst/>
                <a:latin typeface="Verdana" panose="020B0604030504040204" pitchFamily="34" charset="0"/>
              </a:rPr>
              <a:t> — Let our leaders represent the entire assembly. Then let all those in our towns who have married foreign women come at appointed times, together with the elders and judges of each town, in order to avert the fierce anger of our God concerning this matter." </a:t>
            </a:r>
          </a:p>
          <a:p>
            <a:pPr>
              <a:buNone/>
            </a:pPr>
            <a:r>
              <a:rPr lang="en-US" dirty="0">
                <a:solidFill>
                  <a:srgbClr val="000000"/>
                </a:solidFill>
                <a:effectLst/>
                <a:latin typeface="Verdana" panose="020B0604030504040204" pitchFamily="34" charset="0"/>
                <a:hlinkClick r:id="rId17"/>
              </a:rPr>
              <a:t>Ps 78:38</a:t>
            </a:r>
            <a:r>
              <a:rPr lang="en-US" dirty="0">
                <a:solidFill>
                  <a:srgbClr val="000000"/>
                </a:solidFill>
                <a:effectLst/>
                <a:latin typeface="Verdana" panose="020B0604030504040204" pitchFamily="34" charset="0"/>
              </a:rPr>
              <a:t> — Yet he was compassionate; he atoned for their iniquity and did not destroy them. He often turned his anger aside and did not unleash all his wrath. </a:t>
            </a:r>
          </a:p>
          <a:p>
            <a:pPr>
              <a:buNone/>
            </a:pPr>
            <a:r>
              <a:rPr lang="en-US" dirty="0">
                <a:solidFill>
                  <a:srgbClr val="000000"/>
                </a:solidFill>
                <a:effectLst/>
                <a:latin typeface="Verdana" panose="020B0604030504040204" pitchFamily="34" charset="0"/>
                <a:hlinkClick r:id="rId18"/>
              </a:rPr>
              <a:t>Ps 85:3</a:t>
            </a:r>
            <a:r>
              <a:rPr lang="en-US" dirty="0">
                <a:solidFill>
                  <a:srgbClr val="000000"/>
                </a:solidFill>
                <a:effectLst/>
                <a:latin typeface="Verdana" panose="020B0604030504040204" pitchFamily="34" charset="0"/>
              </a:rPr>
              <a:t> — You withdrew all your fury; you turned from your burning anger. </a:t>
            </a:r>
          </a:p>
          <a:p>
            <a:pPr>
              <a:buNone/>
            </a:pPr>
            <a:r>
              <a:rPr lang="en-US" b="1" dirty="0">
                <a:solidFill>
                  <a:srgbClr val="000000"/>
                </a:solidFill>
                <a:effectLst/>
                <a:latin typeface="Verdana" panose="020B0604030504040204" pitchFamily="34" charset="0"/>
              </a:rPr>
              <a:t>repent</a:t>
            </a:r>
          </a:p>
          <a:p>
            <a:pPr>
              <a:buNone/>
            </a:pPr>
            <a:r>
              <a:rPr lang="en-US" dirty="0">
                <a:solidFill>
                  <a:srgbClr val="000000"/>
                </a:solidFill>
                <a:effectLst/>
                <a:latin typeface="Verdana" panose="020B0604030504040204" pitchFamily="34" charset="0"/>
                <a:hlinkClick r:id="rId19"/>
              </a:rPr>
              <a:t>Ex 32:14</a:t>
            </a:r>
            <a:r>
              <a:rPr lang="en-US" dirty="0">
                <a:solidFill>
                  <a:srgbClr val="000000"/>
                </a:solidFill>
                <a:effectLst/>
                <a:latin typeface="Verdana" panose="020B0604030504040204" pitchFamily="34" charset="0"/>
              </a:rPr>
              <a:t> — So the LORD relented concerning the disaster he had said he would bring on his people. </a:t>
            </a:r>
          </a:p>
          <a:p>
            <a:pPr>
              <a:buNone/>
            </a:pPr>
            <a:r>
              <a:rPr lang="en-US" dirty="0">
                <a:solidFill>
                  <a:srgbClr val="000000"/>
                </a:solidFill>
                <a:effectLst/>
                <a:latin typeface="Verdana" panose="020B0604030504040204" pitchFamily="34" charset="0"/>
                <a:hlinkClick r:id="rId20"/>
              </a:rPr>
              <a:t>Ge 6:6</a:t>
            </a:r>
            <a:r>
              <a:rPr lang="en-US" dirty="0">
                <a:solidFill>
                  <a:srgbClr val="000000"/>
                </a:solidFill>
                <a:effectLst/>
                <a:latin typeface="Verdana" panose="020B0604030504040204" pitchFamily="34" charset="0"/>
              </a:rPr>
              <a:t> — the LORD regretted that he had made man on the earth, and he was deeply grieved. </a:t>
            </a:r>
          </a:p>
          <a:p>
            <a:pPr>
              <a:buNone/>
            </a:pPr>
            <a:r>
              <a:rPr lang="en-US" dirty="0">
                <a:solidFill>
                  <a:srgbClr val="000000"/>
                </a:solidFill>
                <a:effectLst/>
                <a:latin typeface="Verdana" panose="020B0604030504040204" pitchFamily="34" charset="0"/>
                <a:hlinkClick r:id="rId21"/>
              </a:rPr>
              <a:t>Dt 32:36</a:t>
            </a:r>
            <a:r>
              <a:rPr lang="en-US" dirty="0">
                <a:solidFill>
                  <a:srgbClr val="000000"/>
                </a:solidFill>
                <a:effectLst/>
                <a:latin typeface="Verdana" panose="020B0604030504040204" pitchFamily="34" charset="0"/>
              </a:rPr>
              <a:t> — The LORD will indeed vindicate his people and have compassion on his servants when he sees that their strength is gone and no one is left ​— ​slave or free. </a:t>
            </a:r>
          </a:p>
          <a:p>
            <a:pPr>
              <a:buNone/>
            </a:pPr>
            <a:r>
              <a:rPr lang="en-US" dirty="0">
                <a:solidFill>
                  <a:srgbClr val="000000"/>
                </a:solidFill>
                <a:effectLst/>
                <a:latin typeface="Verdana" panose="020B0604030504040204" pitchFamily="34" charset="0"/>
                <a:hlinkClick r:id="rId22"/>
              </a:rPr>
              <a:t>Ps 90:13</a:t>
            </a:r>
            <a:r>
              <a:rPr lang="en-US" dirty="0">
                <a:solidFill>
                  <a:srgbClr val="000000"/>
                </a:solidFill>
                <a:effectLst/>
                <a:latin typeface="Verdana" panose="020B0604030504040204" pitchFamily="34" charset="0"/>
              </a:rPr>
              <a:t> — LORD ​— ​how long? Turn and have compassion on your servants. </a:t>
            </a:r>
          </a:p>
          <a:p>
            <a:pPr>
              <a:buNone/>
            </a:pPr>
            <a:r>
              <a:rPr lang="en-US" dirty="0">
                <a:solidFill>
                  <a:srgbClr val="000000"/>
                </a:solidFill>
                <a:effectLst/>
                <a:latin typeface="Verdana" panose="020B0604030504040204" pitchFamily="34" charset="0"/>
                <a:hlinkClick r:id="rId23"/>
              </a:rPr>
              <a:t>Ps 106:45</a:t>
            </a:r>
            <a:r>
              <a:rPr lang="en-US" dirty="0">
                <a:solidFill>
                  <a:srgbClr val="000000"/>
                </a:solidFill>
                <a:effectLst/>
                <a:latin typeface="Verdana" panose="020B0604030504040204" pitchFamily="34" charset="0"/>
              </a:rPr>
              <a:t> — remembered his covenant with them, and relented according to the abundance of his faithful love. </a:t>
            </a:r>
          </a:p>
          <a:p>
            <a:pPr>
              <a:buNone/>
            </a:pPr>
            <a:r>
              <a:rPr lang="en-US" dirty="0">
                <a:solidFill>
                  <a:srgbClr val="000000"/>
                </a:solidFill>
                <a:effectLst/>
                <a:latin typeface="Verdana" panose="020B0604030504040204" pitchFamily="34" charset="0"/>
                <a:hlinkClick r:id="rId24"/>
              </a:rPr>
              <a:t>Am 7:3</a:t>
            </a:r>
            <a:r>
              <a:rPr lang="en-US" dirty="0">
                <a:solidFill>
                  <a:srgbClr val="000000"/>
                </a:solidFill>
                <a:effectLst/>
                <a:latin typeface="Verdana" panose="020B0604030504040204" pitchFamily="34" charset="0"/>
              </a:rPr>
              <a:t> — The LORD relented concerning this. "It will not happen," he said. </a:t>
            </a:r>
          </a:p>
          <a:p>
            <a:pPr>
              <a:buNone/>
            </a:pPr>
            <a:r>
              <a:rPr lang="en-US" dirty="0">
                <a:solidFill>
                  <a:srgbClr val="000000"/>
                </a:solidFill>
                <a:effectLst/>
                <a:latin typeface="Verdana" panose="020B0604030504040204" pitchFamily="34" charset="0"/>
                <a:hlinkClick r:id="rId25"/>
              </a:rPr>
              <a:t>Am 7:6</a:t>
            </a:r>
            <a:r>
              <a:rPr lang="en-US" dirty="0">
                <a:solidFill>
                  <a:srgbClr val="000000"/>
                </a:solidFill>
                <a:effectLst/>
                <a:latin typeface="Verdana" panose="020B0604030504040204" pitchFamily="34" charset="0"/>
              </a:rPr>
              <a:t> — The LORD relented concerning this. "This will not happen either," said the Lord GOD. </a:t>
            </a:r>
          </a:p>
          <a:p>
            <a:pPr>
              <a:buNone/>
            </a:pPr>
            <a:r>
              <a:rPr lang="en-US" dirty="0">
                <a:solidFill>
                  <a:srgbClr val="000000"/>
                </a:solidFill>
                <a:effectLst/>
                <a:latin typeface="Verdana" panose="020B0604030504040204" pitchFamily="34" charset="0"/>
                <a:hlinkClick r:id="rId26"/>
              </a:rPr>
              <a:t>Ex 3:9</a:t>
            </a:r>
            <a:r>
              <a:rPr lang="en-US" dirty="0">
                <a:solidFill>
                  <a:srgbClr val="000000"/>
                </a:solidFill>
                <a:effectLst/>
                <a:latin typeface="Verdana" panose="020B0604030504040204" pitchFamily="34" charset="0"/>
              </a:rPr>
              <a:t> — So because the Israelites' cry for help has come to me, and I have also seen the way the Egyptians are oppressing them, </a:t>
            </a:r>
          </a:p>
          <a:p>
            <a:r>
              <a:rPr lang="en-US" dirty="0">
                <a:solidFill>
                  <a:srgbClr val="000000"/>
                </a:solidFill>
                <a:effectLst/>
                <a:latin typeface="Verdana" panose="020B0604030504040204" pitchFamily="34" charset="0"/>
                <a:hlinkClick r:id="rId27"/>
              </a:rPr>
              <a:t>Zec 8:14</a:t>
            </a:r>
            <a:r>
              <a:rPr lang="en-US" dirty="0">
                <a:solidFill>
                  <a:srgbClr val="000000"/>
                </a:solidFill>
                <a:effectLst/>
                <a:latin typeface="Verdana" panose="020B0604030504040204" pitchFamily="34" charset="0"/>
              </a:rPr>
              <a:t> — For the LORD of Armies says this: "As I resolved to treat you badly when your fathers provoked me to anger, and I did not relent," says the LORD of Armies,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20</a:t>
            </a:fld>
            <a:endParaRPr lang="en-US"/>
          </a:p>
        </p:txBody>
      </p:sp>
    </p:spTree>
    <p:extLst>
      <p:ext uri="{BB962C8B-B14F-4D97-AF65-F5344CB8AC3E}">
        <p14:creationId xmlns:p14="http://schemas.microsoft.com/office/powerpoint/2010/main" val="123092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Remember</a:t>
            </a:r>
          </a:p>
          <a:p>
            <a:pPr>
              <a:buNone/>
            </a:pPr>
            <a:r>
              <a:rPr lang="en-US" dirty="0">
                <a:solidFill>
                  <a:srgbClr val="000000"/>
                </a:solidFill>
                <a:effectLst/>
                <a:latin typeface="Verdana" panose="020B0604030504040204" pitchFamily="34" charset="0"/>
                <a:hlinkClick r:id="rId3"/>
              </a:rPr>
              <a:t>Lev 26:42</a:t>
            </a:r>
            <a:r>
              <a:rPr lang="en-US" dirty="0">
                <a:solidFill>
                  <a:srgbClr val="000000"/>
                </a:solidFill>
                <a:effectLst/>
                <a:latin typeface="Verdana" panose="020B0604030504040204" pitchFamily="34" charset="0"/>
              </a:rPr>
              <a:t> — then I will remember my covenant with Jacob. I will also remember my covenant with Isaac and my covenant with Abraham, and I will remember the land. </a:t>
            </a:r>
          </a:p>
          <a:p>
            <a:pPr>
              <a:buNone/>
            </a:pPr>
            <a:r>
              <a:rPr lang="en-US" dirty="0">
                <a:solidFill>
                  <a:srgbClr val="000000"/>
                </a:solidFill>
                <a:effectLst/>
                <a:latin typeface="Verdana" panose="020B0604030504040204" pitchFamily="34" charset="0"/>
                <a:hlinkClick r:id="rId4"/>
              </a:rPr>
              <a:t>Dt 7:8</a:t>
            </a:r>
            <a:r>
              <a:rPr lang="en-US" dirty="0">
                <a:solidFill>
                  <a:srgbClr val="000000"/>
                </a:solidFill>
                <a:effectLst/>
                <a:latin typeface="Verdana" panose="020B0604030504040204" pitchFamily="34" charset="0"/>
              </a:rPr>
              <a:t> — But because the LORD loved you and kept the oath he swore to your fathers, he brought you out with a strong hand and redeemed you from the place of slavery, from the power of Pharaoh king of Egypt. </a:t>
            </a:r>
          </a:p>
          <a:p>
            <a:pPr>
              <a:buNone/>
            </a:pPr>
            <a:r>
              <a:rPr lang="en-US" dirty="0">
                <a:solidFill>
                  <a:srgbClr val="000000"/>
                </a:solidFill>
                <a:effectLst/>
                <a:latin typeface="Verdana" panose="020B0604030504040204" pitchFamily="34" charset="0"/>
                <a:hlinkClick r:id="rId5"/>
              </a:rPr>
              <a:t>Dt 9:27</a:t>
            </a:r>
            <a:r>
              <a:rPr lang="en-US" dirty="0">
                <a:solidFill>
                  <a:srgbClr val="000000"/>
                </a:solidFill>
                <a:effectLst/>
                <a:latin typeface="Verdana" panose="020B0604030504040204" pitchFamily="34" charset="0"/>
              </a:rPr>
              <a:t> — Remember your servants Abraham, Isaac, and Jacob. Disregard this people's stubbornness, and their wickedness and sin. </a:t>
            </a:r>
          </a:p>
          <a:p>
            <a:pPr>
              <a:buNone/>
            </a:pPr>
            <a:r>
              <a:rPr lang="en-US" dirty="0">
                <a:solidFill>
                  <a:srgbClr val="000000"/>
                </a:solidFill>
                <a:effectLst/>
                <a:latin typeface="Verdana" panose="020B0604030504040204" pitchFamily="34" charset="0"/>
                <a:hlinkClick r:id="rId6"/>
              </a:rPr>
              <a:t>Lk 1:54</a:t>
            </a:r>
            <a:r>
              <a:rPr lang="en-US" dirty="0">
                <a:solidFill>
                  <a:srgbClr val="000000"/>
                </a:solidFill>
                <a:effectLst/>
                <a:latin typeface="Verdana" panose="020B0604030504040204" pitchFamily="34" charset="0"/>
              </a:rPr>
              <a:t> — He has helped his servant Israel, remembering his mercy </a:t>
            </a:r>
          </a:p>
          <a:p>
            <a:pPr>
              <a:buNone/>
            </a:pPr>
            <a:r>
              <a:rPr lang="en-US" dirty="0">
                <a:solidFill>
                  <a:srgbClr val="000000"/>
                </a:solidFill>
                <a:effectLst/>
                <a:latin typeface="Verdana" panose="020B0604030504040204" pitchFamily="34" charset="0"/>
                <a:hlinkClick r:id="rId7"/>
              </a:rPr>
              <a:t>Lk 1:55</a:t>
            </a:r>
            <a:r>
              <a:rPr lang="en-US" dirty="0">
                <a:solidFill>
                  <a:srgbClr val="000000"/>
                </a:solidFill>
                <a:effectLst/>
                <a:latin typeface="Verdana" panose="020B0604030504040204" pitchFamily="34" charset="0"/>
              </a:rPr>
              <a:t> — to Abraham and his descendants forever, just as he spoke to our ancestors. </a:t>
            </a:r>
          </a:p>
          <a:p>
            <a:pPr>
              <a:buNone/>
            </a:pPr>
            <a:r>
              <a:rPr lang="en-US" b="1" dirty="0">
                <a:solidFill>
                  <a:srgbClr val="000000"/>
                </a:solidFill>
                <a:effectLst/>
                <a:latin typeface="Verdana" panose="020B0604030504040204" pitchFamily="34" charset="0"/>
              </a:rPr>
              <a:t>to whom</a:t>
            </a:r>
          </a:p>
          <a:p>
            <a:pPr>
              <a:buNone/>
            </a:pPr>
            <a:r>
              <a:rPr lang="en-US" dirty="0">
                <a:solidFill>
                  <a:srgbClr val="000000"/>
                </a:solidFill>
                <a:effectLst/>
                <a:latin typeface="Verdana" panose="020B0604030504040204" pitchFamily="34" charset="0"/>
                <a:hlinkClick r:id="rId8"/>
              </a:rPr>
              <a:t>Ge 22:16</a:t>
            </a:r>
            <a:r>
              <a:rPr lang="en-US" dirty="0">
                <a:solidFill>
                  <a:srgbClr val="000000"/>
                </a:solidFill>
                <a:effectLst/>
                <a:latin typeface="Verdana" panose="020B0604030504040204" pitchFamily="34" charset="0"/>
              </a:rPr>
              <a:t> — and said, "By myself I have sworn," this is the LORD's declaration: "Because you have done this thing and have not withheld your only son, </a:t>
            </a:r>
          </a:p>
          <a:p>
            <a:pPr>
              <a:buNone/>
            </a:pPr>
            <a:r>
              <a:rPr lang="en-US" dirty="0">
                <a:solidFill>
                  <a:srgbClr val="000000"/>
                </a:solidFill>
                <a:effectLst/>
                <a:latin typeface="Verdana" panose="020B0604030504040204" pitchFamily="34" charset="0"/>
                <a:hlinkClick r:id="rId9"/>
              </a:rPr>
              <a:t>Ge 26:3</a:t>
            </a:r>
            <a:r>
              <a:rPr lang="en-US" dirty="0">
                <a:solidFill>
                  <a:srgbClr val="000000"/>
                </a:solidFill>
                <a:effectLst/>
                <a:latin typeface="Verdana" panose="020B0604030504040204" pitchFamily="34" charset="0"/>
              </a:rPr>
              <a:t> — stay in this land as an alien, and I will be with you and bless you. For I will give all these lands to you and your offspring, and I will confirm the oath that I swore to your father Abraham. </a:t>
            </a:r>
          </a:p>
          <a:p>
            <a:pPr>
              <a:buNone/>
            </a:pPr>
            <a:r>
              <a:rPr lang="en-US" dirty="0">
                <a:solidFill>
                  <a:srgbClr val="000000"/>
                </a:solidFill>
                <a:effectLst/>
                <a:latin typeface="Verdana" panose="020B0604030504040204" pitchFamily="34" charset="0"/>
                <a:hlinkClick r:id="rId10"/>
              </a:rPr>
              <a:t>Ge 26:4</a:t>
            </a:r>
            <a:r>
              <a:rPr lang="en-US" dirty="0">
                <a:solidFill>
                  <a:srgbClr val="000000"/>
                </a:solidFill>
                <a:effectLst/>
                <a:latin typeface="Verdana" panose="020B0604030504040204" pitchFamily="34" charset="0"/>
              </a:rPr>
              <a:t> — I will make your offspring as numerous as the stars of the sky, I will give your offspring all these lands, and all the nations of the earth will be blessed by your offspring, </a:t>
            </a:r>
          </a:p>
          <a:p>
            <a:pPr>
              <a:buNone/>
            </a:pPr>
            <a:r>
              <a:rPr lang="en-US" dirty="0">
                <a:solidFill>
                  <a:srgbClr val="000000"/>
                </a:solidFill>
                <a:effectLst/>
                <a:latin typeface="Verdana" panose="020B0604030504040204" pitchFamily="34" charset="0"/>
                <a:hlinkClick r:id="rId11"/>
              </a:rPr>
              <a:t>Heb 6:13</a:t>
            </a:r>
            <a:r>
              <a:rPr lang="en-US" dirty="0">
                <a:solidFill>
                  <a:srgbClr val="000000"/>
                </a:solidFill>
                <a:effectLst/>
                <a:latin typeface="Verdana" panose="020B0604030504040204" pitchFamily="34" charset="0"/>
              </a:rPr>
              <a:t> — For when God made a promise to Abraham, since he had no one greater to swear by, he swore by himself: </a:t>
            </a:r>
          </a:p>
          <a:p>
            <a:pPr>
              <a:buNone/>
            </a:pPr>
            <a:r>
              <a:rPr lang="en-US" b="1" dirty="0">
                <a:solidFill>
                  <a:srgbClr val="000000"/>
                </a:solidFill>
                <a:effectLst/>
                <a:latin typeface="Verdana" panose="020B0604030504040204" pitchFamily="34" charset="0"/>
              </a:rPr>
              <a:t>I will multiply</a:t>
            </a:r>
          </a:p>
          <a:p>
            <a:pPr>
              <a:buNone/>
            </a:pPr>
            <a:r>
              <a:rPr lang="en-US" dirty="0">
                <a:solidFill>
                  <a:srgbClr val="000000"/>
                </a:solidFill>
                <a:effectLst/>
                <a:latin typeface="Verdana" panose="020B0604030504040204" pitchFamily="34" charset="0"/>
                <a:hlinkClick r:id="rId12"/>
              </a:rPr>
              <a:t>Ge 12:2</a:t>
            </a:r>
            <a:r>
              <a:rPr lang="en-US" dirty="0">
                <a:solidFill>
                  <a:srgbClr val="000000"/>
                </a:solidFill>
                <a:effectLst/>
                <a:latin typeface="Verdana" panose="020B0604030504040204" pitchFamily="34" charset="0"/>
              </a:rPr>
              <a:t> — I will make you into a great nation, I will bless you, I will make your name great, and you will be a blessing. </a:t>
            </a:r>
          </a:p>
          <a:p>
            <a:pPr>
              <a:buNone/>
            </a:pPr>
            <a:r>
              <a:rPr lang="en-US" dirty="0">
                <a:solidFill>
                  <a:srgbClr val="000000"/>
                </a:solidFill>
                <a:effectLst/>
                <a:latin typeface="Verdana" panose="020B0604030504040204" pitchFamily="34" charset="0"/>
                <a:hlinkClick r:id="rId13"/>
              </a:rPr>
              <a:t>Ge 12:7</a:t>
            </a:r>
            <a:r>
              <a:rPr lang="en-US" dirty="0">
                <a:solidFill>
                  <a:srgbClr val="000000"/>
                </a:solidFill>
                <a:effectLst/>
                <a:latin typeface="Verdana" panose="020B0604030504040204" pitchFamily="34" charset="0"/>
              </a:rPr>
              <a:t> — The LORD appeared to Abram and said, "To your offspring I will give this land." So he built an altar there to the LORD who had appeared to him. </a:t>
            </a:r>
          </a:p>
          <a:p>
            <a:pPr>
              <a:buNone/>
            </a:pPr>
            <a:r>
              <a:rPr lang="en-US" dirty="0">
                <a:solidFill>
                  <a:srgbClr val="000000"/>
                </a:solidFill>
                <a:effectLst/>
                <a:latin typeface="Verdana" panose="020B0604030504040204" pitchFamily="34" charset="0"/>
                <a:hlinkClick r:id="rId14"/>
              </a:rPr>
              <a:t>Ge 13:15</a:t>
            </a:r>
            <a:r>
              <a:rPr lang="en-US" dirty="0">
                <a:solidFill>
                  <a:srgbClr val="000000"/>
                </a:solidFill>
                <a:effectLst/>
                <a:latin typeface="Verdana" panose="020B0604030504040204" pitchFamily="34" charset="0"/>
              </a:rPr>
              <a:t> — for I will give you and your offspring forever all the land that you see. </a:t>
            </a:r>
          </a:p>
          <a:p>
            <a:pPr>
              <a:buNone/>
            </a:pPr>
            <a:r>
              <a:rPr lang="en-US" dirty="0">
                <a:solidFill>
                  <a:srgbClr val="000000"/>
                </a:solidFill>
                <a:effectLst/>
                <a:latin typeface="Verdana" panose="020B0604030504040204" pitchFamily="34" charset="0"/>
                <a:hlinkClick r:id="rId15"/>
              </a:rPr>
              <a:t>Ge 13:16</a:t>
            </a:r>
            <a:r>
              <a:rPr lang="en-US" dirty="0">
                <a:solidFill>
                  <a:srgbClr val="000000"/>
                </a:solidFill>
                <a:effectLst/>
                <a:latin typeface="Verdana" panose="020B0604030504040204" pitchFamily="34" charset="0"/>
              </a:rPr>
              <a:t> — I will make your offspring like the dust of the earth, so that if anyone could count the dust of the earth, then your offspring could be counted. </a:t>
            </a:r>
          </a:p>
          <a:p>
            <a:pPr>
              <a:buNone/>
            </a:pPr>
            <a:r>
              <a:rPr lang="en-US" dirty="0">
                <a:solidFill>
                  <a:srgbClr val="000000"/>
                </a:solidFill>
                <a:effectLst/>
                <a:latin typeface="Verdana" panose="020B0604030504040204" pitchFamily="34" charset="0"/>
                <a:hlinkClick r:id="rId16"/>
              </a:rPr>
              <a:t>Ge 15:5</a:t>
            </a:r>
            <a:r>
              <a:rPr lang="en-US" dirty="0">
                <a:solidFill>
                  <a:srgbClr val="000000"/>
                </a:solidFill>
                <a:effectLst/>
                <a:latin typeface="Verdana" panose="020B0604030504040204" pitchFamily="34" charset="0"/>
              </a:rPr>
              <a:t> — He took him outside and said, "Look at the sky and count the stars, if you are able to count them." Then he said to him, "Your offspring will be that numerous." </a:t>
            </a:r>
          </a:p>
          <a:p>
            <a:pPr>
              <a:buNone/>
            </a:pPr>
            <a:r>
              <a:rPr lang="en-US" dirty="0">
                <a:solidFill>
                  <a:srgbClr val="000000"/>
                </a:solidFill>
                <a:effectLst/>
                <a:latin typeface="Verdana" panose="020B0604030504040204" pitchFamily="34" charset="0"/>
                <a:hlinkClick r:id="rId17"/>
              </a:rPr>
              <a:t>Ge 15:7</a:t>
            </a:r>
            <a:r>
              <a:rPr lang="en-US" dirty="0">
                <a:solidFill>
                  <a:srgbClr val="000000"/>
                </a:solidFill>
                <a:effectLst/>
                <a:latin typeface="Verdana" panose="020B0604030504040204" pitchFamily="34" charset="0"/>
              </a:rPr>
              <a:t> — He also said to him, "I am the LORD who brought you from Ur of the Chaldeans to give you this land to possess." </a:t>
            </a:r>
          </a:p>
          <a:p>
            <a:pPr>
              <a:buNone/>
            </a:pPr>
            <a:r>
              <a:rPr lang="en-US" dirty="0">
                <a:solidFill>
                  <a:srgbClr val="000000"/>
                </a:solidFill>
                <a:effectLst/>
                <a:latin typeface="Verdana" panose="020B0604030504040204" pitchFamily="34" charset="0"/>
                <a:hlinkClick r:id="rId18"/>
              </a:rPr>
              <a:t>Ge 15:18</a:t>
            </a:r>
            <a:r>
              <a:rPr lang="en-US" dirty="0">
                <a:solidFill>
                  <a:srgbClr val="000000"/>
                </a:solidFill>
                <a:effectLst/>
                <a:latin typeface="Verdana" panose="020B0604030504040204" pitchFamily="34" charset="0"/>
              </a:rPr>
              <a:t> — On that day the LORD made a covenant with Abram, saying, "I give this land to your offspring, from the brook of Egypt to the great river, the Euphrates River: </a:t>
            </a:r>
          </a:p>
          <a:p>
            <a:pPr>
              <a:buNone/>
            </a:pPr>
            <a:r>
              <a:rPr lang="en-US" dirty="0">
                <a:solidFill>
                  <a:srgbClr val="000000"/>
                </a:solidFill>
                <a:effectLst/>
                <a:latin typeface="Verdana" panose="020B0604030504040204" pitchFamily="34" charset="0"/>
                <a:hlinkClick r:id="rId10"/>
              </a:rPr>
              <a:t>Ge 26:4</a:t>
            </a:r>
            <a:r>
              <a:rPr lang="en-US" dirty="0">
                <a:solidFill>
                  <a:srgbClr val="000000"/>
                </a:solidFill>
                <a:effectLst/>
                <a:latin typeface="Verdana" panose="020B0604030504040204" pitchFamily="34" charset="0"/>
              </a:rPr>
              <a:t> — I will make your offspring as numerous as the stars of the sky, I will give your offspring all these lands, and all the nations of the earth will be blessed by your offspring, </a:t>
            </a:r>
          </a:p>
          <a:p>
            <a:pPr>
              <a:buNone/>
            </a:pPr>
            <a:r>
              <a:rPr lang="en-US" dirty="0">
                <a:solidFill>
                  <a:srgbClr val="000000"/>
                </a:solidFill>
                <a:effectLst/>
                <a:latin typeface="Verdana" panose="020B0604030504040204" pitchFamily="34" charset="0"/>
                <a:hlinkClick r:id="rId19"/>
              </a:rPr>
              <a:t>Ge 28:13</a:t>
            </a:r>
            <a:r>
              <a:rPr lang="en-US" dirty="0">
                <a:solidFill>
                  <a:srgbClr val="000000"/>
                </a:solidFill>
                <a:effectLst/>
                <a:latin typeface="Verdana" panose="020B0604030504040204" pitchFamily="34" charset="0"/>
              </a:rPr>
              <a:t> — The LORD was standing there beside him, saying, "I am the LORD, the God of your father Abraham and the God of Isaac. I will give you and your offspring the land on which you are lying. </a:t>
            </a:r>
          </a:p>
          <a:p>
            <a:pPr>
              <a:buNone/>
            </a:pPr>
            <a:r>
              <a:rPr lang="en-US" dirty="0">
                <a:solidFill>
                  <a:srgbClr val="000000"/>
                </a:solidFill>
                <a:effectLst/>
                <a:latin typeface="Verdana" panose="020B0604030504040204" pitchFamily="34" charset="0"/>
                <a:hlinkClick r:id="rId20"/>
              </a:rPr>
              <a:t>Ge 28:14</a:t>
            </a:r>
            <a:r>
              <a:rPr lang="en-US" dirty="0">
                <a:solidFill>
                  <a:srgbClr val="000000"/>
                </a:solidFill>
                <a:effectLst/>
                <a:latin typeface="Verdana" panose="020B0604030504040204" pitchFamily="34" charset="0"/>
              </a:rPr>
              <a:t> — Your offspring will be like the dust of the earth, and you will spread out toward the west, the east, the north, and the south. All the peoples on earth will be blessed through you and your offspring. </a:t>
            </a:r>
          </a:p>
          <a:p>
            <a:pPr>
              <a:buNone/>
            </a:pPr>
            <a:r>
              <a:rPr lang="en-US" dirty="0">
                <a:solidFill>
                  <a:srgbClr val="000000"/>
                </a:solidFill>
                <a:effectLst/>
                <a:latin typeface="Verdana" panose="020B0604030504040204" pitchFamily="34" charset="0"/>
                <a:hlinkClick r:id="rId21"/>
              </a:rPr>
              <a:t>Ge 35:11</a:t>
            </a:r>
            <a:r>
              <a:rPr lang="en-US" dirty="0">
                <a:solidFill>
                  <a:srgbClr val="000000"/>
                </a:solidFill>
                <a:effectLst/>
                <a:latin typeface="Verdana" panose="020B0604030504040204" pitchFamily="34" charset="0"/>
              </a:rPr>
              <a:t> — God also said to him, "I am God Almighty. Be fruitful and multiply. A nation, indeed an assembly of nations, will come from you, and kings will descend from you. </a:t>
            </a:r>
          </a:p>
          <a:p>
            <a:pPr>
              <a:buNone/>
            </a:pPr>
            <a:r>
              <a:rPr lang="en-US" dirty="0">
                <a:solidFill>
                  <a:srgbClr val="000000"/>
                </a:solidFill>
                <a:effectLst/>
                <a:latin typeface="Verdana" panose="020B0604030504040204" pitchFamily="34" charset="0"/>
                <a:hlinkClick r:id="rId22"/>
              </a:rPr>
              <a:t>Ge 35:12</a:t>
            </a:r>
            <a:r>
              <a:rPr lang="en-US" dirty="0">
                <a:solidFill>
                  <a:srgbClr val="000000"/>
                </a:solidFill>
                <a:effectLst/>
                <a:latin typeface="Verdana" panose="020B0604030504040204" pitchFamily="34" charset="0"/>
              </a:rPr>
              <a:t> — I will give to you the land that I gave to Abraham and Isaac. And I will give the land to your future descendants." </a:t>
            </a:r>
          </a:p>
          <a:p>
            <a:r>
              <a:rPr lang="en-US" dirty="0">
                <a:solidFill>
                  <a:srgbClr val="000000"/>
                </a:solidFill>
                <a:effectLst/>
                <a:latin typeface="Verdana" panose="020B0604030504040204" pitchFamily="34" charset="0"/>
                <a:hlinkClick r:id="rId23"/>
              </a:rPr>
              <a:t>Ge 48:16</a:t>
            </a:r>
            <a:r>
              <a:rPr lang="en-US" dirty="0">
                <a:solidFill>
                  <a:srgbClr val="000000"/>
                </a:solidFill>
                <a:effectLst/>
                <a:latin typeface="Verdana" panose="020B0604030504040204" pitchFamily="34" charset="0"/>
              </a:rPr>
              <a:t> — the angel who has redeemed me from all harm — may he bless these boys. And may they be called by my name and the names of my fathers Abraham and Isaac, and may they grow to be numerous within the land.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21</a:t>
            </a:fld>
            <a:endParaRPr lang="en-US"/>
          </a:p>
        </p:txBody>
      </p:sp>
    </p:spTree>
    <p:extLst>
      <p:ext uri="{BB962C8B-B14F-4D97-AF65-F5344CB8AC3E}">
        <p14:creationId xmlns:p14="http://schemas.microsoft.com/office/powerpoint/2010/main" val="182527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hlinkClick r:id="rId3"/>
              </a:rPr>
              <a:t>Dt 32:26</a:t>
            </a:r>
            <a:r>
              <a:rPr lang="en-US" dirty="0">
                <a:solidFill>
                  <a:srgbClr val="000000"/>
                </a:solidFill>
                <a:effectLst/>
                <a:latin typeface="Verdana" panose="020B0604030504040204" pitchFamily="34" charset="0"/>
              </a:rPr>
              <a:t> — "I would have said: I will cut them to pieces and blot out the memory of them from mankind, </a:t>
            </a:r>
          </a:p>
          <a:p>
            <a:pPr>
              <a:buNone/>
            </a:pPr>
            <a:r>
              <a:rPr lang="en-US" dirty="0">
                <a:solidFill>
                  <a:srgbClr val="000000"/>
                </a:solidFill>
                <a:effectLst/>
                <a:latin typeface="Verdana" panose="020B0604030504040204" pitchFamily="34" charset="0"/>
                <a:hlinkClick r:id="rId4"/>
              </a:rPr>
              <a:t>2Sa 24:16</a:t>
            </a:r>
            <a:r>
              <a:rPr lang="en-US" dirty="0">
                <a:solidFill>
                  <a:srgbClr val="000000"/>
                </a:solidFill>
                <a:effectLst/>
                <a:latin typeface="Verdana" panose="020B0604030504040204" pitchFamily="34" charset="0"/>
              </a:rPr>
              <a:t> — Then the angel extended his hand toward Jerusalem to destroy it, but the LORD relented concerning the destruction and said to the angel who was destroying the people, "Enough, withdraw your hand now! " The angel of the LORD was then at the threshing floor of Araunah the Jebusite. </a:t>
            </a:r>
          </a:p>
          <a:p>
            <a:pPr>
              <a:buNone/>
            </a:pPr>
            <a:r>
              <a:rPr lang="en-US" dirty="0">
                <a:solidFill>
                  <a:srgbClr val="000000"/>
                </a:solidFill>
                <a:effectLst/>
                <a:latin typeface="Verdana" panose="020B0604030504040204" pitchFamily="34" charset="0"/>
                <a:hlinkClick r:id="rId5"/>
              </a:rPr>
              <a:t>1Ch 21:15</a:t>
            </a:r>
            <a:r>
              <a:rPr lang="en-US" dirty="0">
                <a:solidFill>
                  <a:srgbClr val="000000"/>
                </a:solidFill>
                <a:effectLst/>
                <a:latin typeface="Verdana" panose="020B0604030504040204" pitchFamily="34" charset="0"/>
              </a:rPr>
              <a:t> — Then God sent an angel to Jerusalem to destroy it, but when the angel was about to destroy the city, the LORD looked, relented concerning the destruction, and said to the angel who was destroying the people, "Enough, withdraw your hand now! " The angel of the LORD was then standing at the threshing floor of Ornan the Jebusite. </a:t>
            </a:r>
          </a:p>
          <a:p>
            <a:pPr>
              <a:buNone/>
            </a:pPr>
            <a:r>
              <a:rPr lang="en-US" dirty="0">
                <a:solidFill>
                  <a:srgbClr val="000000"/>
                </a:solidFill>
                <a:effectLst/>
                <a:latin typeface="Verdana" panose="020B0604030504040204" pitchFamily="34" charset="0"/>
                <a:hlinkClick r:id="rId6"/>
              </a:rPr>
              <a:t>Ps 106:45</a:t>
            </a:r>
            <a:r>
              <a:rPr lang="en-US" dirty="0">
                <a:solidFill>
                  <a:srgbClr val="000000"/>
                </a:solidFill>
                <a:effectLst/>
                <a:latin typeface="Verdana" panose="020B0604030504040204" pitchFamily="34" charset="0"/>
              </a:rPr>
              <a:t> — remembered his covenant with them, and relented according to the abundance of his faithful love. </a:t>
            </a:r>
          </a:p>
          <a:p>
            <a:pPr>
              <a:buNone/>
            </a:pPr>
            <a:r>
              <a:rPr lang="en-US" dirty="0">
                <a:solidFill>
                  <a:srgbClr val="000000"/>
                </a:solidFill>
                <a:effectLst/>
                <a:latin typeface="Verdana" panose="020B0604030504040204" pitchFamily="34" charset="0"/>
                <a:hlinkClick r:id="rId7"/>
              </a:rPr>
              <a:t>Jer 18:8</a:t>
            </a:r>
            <a:r>
              <a:rPr lang="en-US" dirty="0">
                <a:solidFill>
                  <a:srgbClr val="000000"/>
                </a:solidFill>
                <a:effectLst/>
                <a:latin typeface="Verdana" panose="020B0604030504040204" pitchFamily="34" charset="0"/>
              </a:rPr>
              <a:t> — However, if that nation about which I have made the announcement turns from its evil, I will relent concerning the disaster I had planned to do to it. </a:t>
            </a:r>
          </a:p>
          <a:p>
            <a:pPr>
              <a:buNone/>
            </a:pPr>
            <a:r>
              <a:rPr lang="en-US" dirty="0">
                <a:solidFill>
                  <a:srgbClr val="000000"/>
                </a:solidFill>
                <a:effectLst/>
                <a:latin typeface="Verdana" panose="020B0604030504040204" pitchFamily="34" charset="0"/>
                <a:hlinkClick r:id="rId8"/>
              </a:rPr>
              <a:t>Jer 26:13</a:t>
            </a:r>
            <a:r>
              <a:rPr lang="en-US" dirty="0">
                <a:solidFill>
                  <a:srgbClr val="000000"/>
                </a:solidFill>
                <a:effectLst/>
                <a:latin typeface="Verdana" panose="020B0604030504040204" pitchFamily="34" charset="0"/>
              </a:rPr>
              <a:t> — So now, correct your ways and deeds, and obey the LORD your God so that he might relent concerning the disaster he had pronounced against you. </a:t>
            </a:r>
          </a:p>
          <a:p>
            <a:pPr>
              <a:buNone/>
            </a:pPr>
            <a:r>
              <a:rPr lang="en-US" dirty="0">
                <a:solidFill>
                  <a:srgbClr val="000000"/>
                </a:solidFill>
                <a:effectLst/>
                <a:latin typeface="Verdana" panose="020B0604030504040204" pitchFamily="34" charset="0"/>
                <a:hlinkClick r:id="rId9"/>
              </a:rPr>
              <a:t>Jer 26:19</a:t>
            </a:r>
            <a:r>
              <a:rPr lang="en-US" dirty="0">
                <a:solidFill>
                  <a:srgbClr val="000000"/>
                </a:solidFill>
                <a:effectLst/>
                <a:latin typeface="Verdana" panose="020B0604030504040204" pitchFamily="34" charset="0"/>
              </a:rPr>
              <a:t> — Did King Hezekiah of Judah and all the people of Judah put him to death? Did not the king fear the LORD and plead for the LORD's favor, and did not the LORD relent concerning the disaster he had pronounced against them? We are about to bring a terrible disaster on ourselves! " </a:t>
            </a:r>
          </a:p>
          <a:p>
            <a:pPr>
              <a:buNone/>
            </a:pPr>
            <a:r>
              <a:rPr lang="en-US" dirty="0">
                <a:solidFill>
                  <a:srgbClr val="000000"/>
                </a:solidFill>
                <a:effectLst/>
                <a:latin typeface="Verdana" panose="020B0604030504040204" pitchFamily="34" charset="0"/>
                <a:hlinkClick r:id="rId10"/>
              </a:rPr>
              <a:t>Joel 2:13</a:t>
            </a:r>
            <a:r>
              <a:rPr lang="en-US" dirty="0">
                <a:solidFill>
                  <a:srgbClr val="000000"/>
                </a:solidFill>
                <a:effectLst/>
                <a:latin typeface="Verdana" panose="020B0604030504040204" pitchFamily="34" charset="0"/>
              </a:rPr>
              <a:t> — Tear your hearts, not just your clothes, and return to the LORD your God. For he is gracious and compassionate, slow to anger, abounding in faithful love, and he relents from sending disaster. </a:t>
            </a:r>
          </a:p>
          <a:p>
            <a:pPr>
              <a:buNone/>
            </a:pPr>
            <a:r>
              <a:rPr lang="en-US" dirty="0">
                <a:solidFill>
                  <a:srgbClr val="000000"/>
                </a:solidFill>
                <a:effectLst/>
                <a:latin typeface="Verdana" panose="020B0604030504040204" pitchFamily="34" charset="0"/>
                <a:hlinkClick r:id="rId11"/>
              </a:rPr>
              <a:t>Ex 3:10</a:t>
            </a:r>
            <a:r>
              <a:rPr lang="en-US" dirty="0">
                <a:solidFill>
                  <a:srgbClr val="000000"/>
                </a:solidFill>
                <a:effectLst/>
                <a:latin typeface="Verdana" panose="020B0604030504040204" pitchFamily="34" charset="0"/>
              </a:rPr>
              <a:t> — therefore, go. I am sending you to Pharaoh so that you may lead my people, the Israelites, out of Egypt." </a:t>
            </a:r>
          </a:p>
          <a:p>
            <a:r>
              <a:rPr lang="en-US" dirty="0">
                <a:solidFill>
                  <a:srgbClr val="000000"/>
                </a:solidFill>
                <a:effectLst/>
                <a:latin typeface="Verdana" panose="020B0604030504040204" pitchFamily="34" charset="0"/>
                <a:hlinkClick r:id="rId12"/>
              </a:rPr>
              <a:t>Ex 4:2</a:t>
            </a:r>
            <a:r>
              <a:rPr lang="en-US" dirty="0">
                <a:solidFill>
                  <a:srgbClr val="000000"/>
                </a:solidFill>
                <a:effectLst/>
                <a:latin typeface="Verdana" panose="020B0604030504040204" pitchFamily="34" charset="0"/>
              </a:rPr>
              <a:t> — The LORD asked him, "What is that in your hand? " "A staff," he replied.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22</a:t>
            </a:fld>
            <a:endParaRPr lang="en-US"/>
          </a:p>
        </p:txBody>
      </p:sp>
    </p:spTree>
    <p:extLst>
      <p:ext uri="{BB962C8B-B14F-4D97-AF65-F5344CB8AC3E}">
        <p14:creationId xmlns:p14="http://schemas.microsoft.com/office/powerpoint/2010/main" val="340500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1. Aaron - Background</a:t>
            </a:r>
          </a:p>
          <a:p>
            <a:pPr algn="l">
              <a:buNone/>
            </a:pPr>
            <a:r>
              <a:rPr lang="en-US" b="0" i="0" dirty="0">
                <a:solidFill>
                  <a:srgbClr val="1C1C1C"/>
                </a:solidFill>
                <a:effectLst/>
                <a:latin typeface="Merriweather" panose="00000500000000000000" pitchFamily="2" charset="0"/>
              </a:rPr>
              <a:t>Before we look at Aaron's failure I want to give a little background on this </a:t>
            </a:r>
            <a:r>
              <a:rPr lang="en-US" b="0" i="0" dirty="0" err="1">
                <a:solidFill>
                  <a:srgbClr val="1C1C1C"/>
                </a:solidFill>
                <a:effectLst/>
                <a:latin typeface="Merriweather" panose="00000500000000000000" pitchFamily="2" charset="0"/>
              </a:rPr>
              <a:t>man.We</a:t>
            </a:r>
            <a:r>
              <a:rPr lang="en-US" b="0" i="0" dirty="0">
                <a:solidFill>
                  <a:srgbClr val="1C1C1C"/>
                </a:solidFill>
                <a:effectLst/>
                <a:latin typeface="Merriweather" panose="00000500000000000000" pitchFamily="2" charset="0"/>
              </a:rPr>
              <a:t> know that Aaron was Moses' brother (Exodus 4:14) who was appointed at first to be Moses' spokesman to the Israelites in Egypt and before the Pharaoh. Moses was reluctant to speak and so God gave Aaron the task of speaking on Moses' behave (Exodus 4:28).</a:t>
            </a:r>
          </a:p>
          <a:p>
            <a:pPr algn="l">
              <a:buNone/>
            </a:pPr>
            <a:r>
              <a:rPr lang="en-US" b="0" i="0" dirty="0">
                <a:solidFill>
                  <a:srgbClr val="1C1C1C"/>
                </a:solidFill>
                <a:effectLst/>
                <a:latin typeface="Merriweather" panose="00000500000000000000" pitchFamily="2" charset="0"/>
              </a:rPr>
              <a:t>Aaron and his sons were later selected by God to serve as priest in the ministry of the tabernacle while the Jews wandered in the desert. He was at Moses' side for most of their time in the desert and, (except for one time when he and Moses' sister, Miriam criticized Moses' leadership) Aaron was Moses' right hand man. Like Moses, Aaron was not allowed to enter the Promised land. He was told by God to pass on the priesthood to his son Eleazar and died on Mt. Hor. It seems Aaron was greatly loved by the people and at his death they wept and mourned him for 30 days (Numbers 20:27-29). Aaron was a great servant of God and the first to serve the people as a whole; however he was a man who experienced great failure in his life and ministry.</a:t>
            </a:r>
          </a:p>
          <a:p>
            <a:pPr algn="l">
              <a:spcAft>
                <a:spcPts val="750"/>
              </a:spcAft>
            </a:pPr>
            <a:r>
              <a:rPr lang="en-US" b="1" i="0" cap="all" dirty="0">
                <a:solidFill>
                  <a:srgbClr val="1C1C1C"/>
                </a:solidFill>
                <a:effectLst/>
                <a:latin typeface="D-DIN Condensed"/>
              </a:rPr>
              <a:t>Aaron's Failure</a:t>
            </a:r>
          </a:p>
          <a:p>
            <a:endParaRPr lang="en-US" dirty="0"/>
          </a:p>
          <a:p>
            <a:endParaRPr lang="en-US" dirty="0"/>
          </a:p>
          <a:p>
            <a:pPr algn="l">
              <a:spcAft>
                <a:spcPts val="750"/>
              </a:spcAft>
              <a:buNone/>
            </a:pPr>
            <a:r>
              <a:rPr lang="en-US" b="1" i="0" cap="all" dirty="0">
                <a:solidFill>
                  <a:srgbClr val="1C1C1C"/>
                </a:solidFill>
                <a:effectLst/>
                <a:latin typeface="D-DIN Condensed"/>
              </a:rPr>
              <a:t>Aaron's Failure</a:t>
            </a:r>
          </a:p>
          <a:p>
            <a:pPr algn="l"/>
            <a:r>
              <a:rPr lang="en-US" b="0" i="0" dirty="0">
                <a:solidFill>
                  <a:srgbClr val="1C1C1C"/>
                </a:solidFill>
                <a:effectLst/>
                <a:latin typeface="Merriweather" panose="00000500000000000000" pitchFamily="2" charset="0"/>
              </a:rPr>
              <a:t>Let us set the scene: The people have escaped Egypt and camped in the desert. God has provided their food and water in miraculous ways, for example: Manna/Quail/Water from a rock. God has spoken to the people and their instructions in His laws and ways has begun. The people have been given instructions as the system and place of worship which Aaron and his sons are appointed to serve as priest. There is great activity in preparing the tabernacle and various elements that will be used in their worship. During these things Moses is called up unto Mt. Sinai to be given the laws for the people, commandments the Lord Himself inscribes on stones. Moses is gone for a period of time --- a period that the people find too long to wait. It is during this time that Aaron fails in his leadership and priestly role.</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a:t>
            </a:fld>
            <a:endParaRPr lang="en-US"/>
          </a:p>
        </p:txBody>
      </p:sp>
    </p:spTree>
    <p:extLst>
      <p:ext uri="{BB962C8B-B14F-4D97-AF65-F5344CB8AC3E}">
        <p14:creationId xmlns:p14="http://schemas.microsoft.com/office/powerpoint/2010/main" val="1534328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32:15 (KJV) </a:t>
            </a:r>
            <a:br>
              <a:rPr lang="en-US" dirty="0"/>
            </a:br>
            <a:r>
              <a:rPr lang="en-US" baseline="30000" dirty="0"/>
              <a:t>15 </a:t>
            </a:r>
            <a:r>
              <a:rPr lang="en-US" dirty="0"/>
              <a:t> And Moses turned, and went down from the mount, and the two tables of the testimony </a:t>
            </a:r>
            <a:r>
              <a:rPr lang="en-US" i="1" dirty="0"/>
              <a:t>were</a:t>
            </a:r>
            <a:r>
              <a:rPr lang="en-US" dirty="0"/>
              <a:t> in his hand: the tables </a:t>
            </a:r>
            <a:r>
              <a:rPr lang="en-US" i="1" dirty="0"/>
              <a:t>were</a:t>
            </a:r>
            <a:r>
              <a:rPr lang="en-US" dirty="0"/>
              <a:t> written on both their sides; on the one side and on the other </a:t>
            </a:r>
            <a:r>
              <a:rPr lang="en-US" i="1" dirty="0"/>
              <a:t>were</a:t>
            </a:r>
            <a:r>
              <a:rPr lang="en-US" dirty="0"/>
              <a:t> they written. </a:t>
            </a:r>
            <a:br>
              <a:rPr lang="en-US" dirty="0"/>
            </a:br>
            <a:endParaRPr lang="en-US" dirty="0"/>
          </a:p>
          <a:p>
            <a:pPr>
              <a:buNone/>
            </a:pPr>
            <a:r>
              <a:rPr lang="en-US" b="1" dirty="0">
                <a:solidFill>
                  <a:srgbClr val="000000"/>
                </a:solidFill>
                <a:effectLst/>
                <a:latin typeface="Verdana" panose="020B0604030504040204" pitchFamily="34" charset="0"/>
              </a:rPr>
              <a:t>turned</a:t>
            </a:r>
          </a:p>
          <a:p>
            <a:pPr>
              <a:buNone/>
            </a:pPr>
            <a:r>
              <a:rPr lang="en-US" dirty="0">
                <a:solidFill>
                  <a:srgbClr val="000000"/>
                </a:solidFill>
                <a:effectLst/>
                <a:latin typeface="Verdana" panose="020B0604030504040204" pitchFamily="34" charset="0"/>
                <a:hlinkClick r:id="rId3"/>
              </a:rPr>
              <a:t>Ex 24:18</a:t>
            </a:r>
            <a:r>
              <a:rPr lang="en-US" dirty="0">
                <a:solidFill>
                  <a:srgbClr val="000000"/>
                </a:solidFill>
                <a:effectLst/>
                <a:latin typeface="Verdana" panose="020B0604030504040204" pitchFamily="34" charset="0"/>
              </a:rPr>
              <a:t> — Moses entered the cloud as he went up the mountain, and he remained on the mountain forty days and forty nights. </a:t>
            </a:r>
          </a:p>
          <a:p>
            <a:pPr>
              <a:buNone/>
            </a:pPr>
            <a:r>
              <a:rPr lang="en-US" dirty="0">
                <a:solidFill>
                  <a:srgbClr val="000000"/>
                </a:solidFill>
                <a:effectLst/>
                <a:latin typeface="Verdana" panose="020B0604030504040204" pitchFamily="34" charset="0"/>
                <a:hlinkClick r:id="rId4"/>
              </a:rPr>
              <a:t>Dt 9:15</a:t>
            </a:r>
            <a:r>
              <a:rPr lang="en-US" dirty="0">
                <a:solidFill>
                  <a:srgbClr val="000000"/>
                </a:solidFill>
                <a:effectLst/>
                <a:latin typeface="Verdana" panose="020B0604030504040204" pitchFamily="34" charset="0"/>
              </a:rPr>
              <a:t> — "So I went back down the mountain, while it was blazing with fire, and the two tablets of the covenant were in my hands. </a:t>
            </a:r>
          </a:p>
          <a:p>
            <a:pPr>
              <a:buNone/>
            </a:pPr>
            <a:r>
              <a:rPr lang="en-US" b="1" dirty="0">
                <a:solidFill>
                  <a:srgbClr val="000000"/>
                </a:solidFill>
                <a:effectLst/>
                <a:latin typeface="Verdana" panose="020B0604030504040204" pitchFamily="34" charset="0"/>
              </a:rPr>
              <a:t>the testimony</a:t>
            </a:r>
          </a:p>
          <a:p>
            <a:pPr>
              <a:buNone/>
            </a:pPr>
            <a:r>
              <a:rPr lang="en-US" dirty="0">
                <a:solidFill>
                  <a:srgbClr val="000000"/>
                </a:solidFill>
                <a:effectLst/>
                <a:latin typeface="Verdana" panose="020B0604030504040204" pitchFamily="34" charset="0"/>
                <a:hlinkClick r:id="rId5"/>
              </a:rPr>
              <a:t>Ex 16:34</a:t>
            </a:r>
            <a:r>
              <a:rPr lang="en-US" dirty="0">
                <a:solidFill>
                  <a:srgbClr val="000000"/>
                </a:solidFill>
                <a:effectLst/>
                <a:latin typeface="Verdana" panose="020B0604030504040204" pitchFamily="34" charset="0"/>
              </a:rPr>
              <a:t> — As the LORD commanded Moses, Aaron placed it before the testimony to be preserved. </a:t>
            </a:r>
          </a:p>
          <a:p>
            <a:pPr>
              <a:buNone/>
            </a:pPr>
            <a:r>
              <a:rPr lang="en-US" dirty="0">
                <a:solidFill>
                  <a:srgbClr val="000000"/>
                </a:solidFill>
                <a:effectLst/>
                <a:latin typeface="Verdana" panose="020B0604030504040204" pitchFamily="34" charset="0"/>
                <a:hlinkClick r:id="rId6"/>
              </a:rPr>
              <a:t>Ex 40:20</a:t>
            </a:r>
            <a:r>
              <a:rPr lang="en-US" dirty="0">
                <a:solidFill>
                  <a:srgbClr val="000000"/>
                </a:solidFill>
                <a:effectLst/>
                <a:latin typeface="Verdana" panose="020B0604030504040204" pitchFamily="34" charset="0"/>
              </a:rPr>
              <a:t> — Moses took the testimony and placed it in the ark, and attached the poles to the ark. He set the mercy seat on top of the ark. </a:t>
            </a:r>
          </a:p>
          <a:p>
            <a:pPr>
              <a:buNone/>
            </a:pPr>
            <a:r>
              <a:rPr lang="en-US" dirty="0">
                <a:solidFill>
                  <a:srgbClr val="000000"/>
                </a:solidFill>
                <a:effectLst/>
                <a:latin typeface="Verdana" panose="020B0604030504040204" pitchFamily="34" charset="0"/>
                <a:hlinkClick r:id="rId7"/>
              </a:rPr>
              <a:t>Dt 5:22</a:t>
            </a:r>
            <a:r>
              <a:rPr lang="en-US" dirty="0">
                <a:solidFill>
                  <a:srgbClr val="000000"/>
                </a:solidFill>
                <a:effectLst/>
                <a:latin typeface="Verdana" panose="020B0604030504040204" pitchFamily="34" charset="0"/>
              </a:rPr>
              <a:t> — "The LORD spoke these commands in a loud voice to your entire assembly from the fire, cloud, and total darkness on the mountain; he added nothing more. He wrote them on two stone tablets and gave them to me. </a:t>
            </a:r>
          </a:p>
          <a:p>
            <a:pPr>
              <a:buNone/>
            </a:pPr>
            <a:r>
              <a:rPr lang="en-US" dirty="0">
                <a:solidFill>
                  <a:srgbClr val="000000"/>
                </a:solidFill>
                <a:effectLst/>
                <a:latin typeface="Verdana" panose="020B0604030504040204" pitchFamily="34" charset="0"/>
                <a:hlinkClick r:id="rId8"/>
              </a:rPr>
              <a:t>Ps 19:7</a:t>
            </a:r>
            <a:r>
              <a:rPr lang="en-US" dirty="0">
                <a:solidFill>
                  <a:srgbClr val="000000"/>
                </a:solidFill>
                <a:effectLst/>
                <a:latin typeface="Verdana" panose="020B0604030504040204" pitchFamily="34" charset="0"/>
              </a:rPr>
              <a:t> — The instruction of the LORD is perfect, renewing one's life; the testimony of the LORD is trustworthy, making the inexperienced wise. </a:t>
            </a:r>
          </a:p>
          <a:p>
            <a:pPr>
              <a:buNone/>
            </a:pPr>
            <a:r>
              <a:rPr lang="en-US" b="1" dirty="0">
                <a:solidFill>
                  <a:srgbClr val="000000"/>
                </a:solidFill>
                <a:effectLst/>
                <a:latin typeface="Verdana" panose="020B0604030504040204" pitchFamily="34" charset="0"/>
              </a:rPr>
              <a:t>written</a:t>
            </a:r>
          </a:p>
          <a:p>
            <a:r>
              <a:rPr lang="en-US" dirty="0">
                <a:solidFill>
                  <a:srgbClr val="000000"/>
                </a:solidFill>
                <a:effectLst/>
                <a:latin typeface="Verdana" panose="020B0604030504040204" pitchFamily="34" charset="0"/>
                <a:hlinkClick r:id="rId9"/>
              </a:rPr>
              <a:t>Rev 5:1</a:t>
            </a:r>
            <a:r>
              <a:rPr lang="en-US" dirty="0">
                <a:solidFill>
                  <a:srgbClr val="000000"/>
                </a:solidFill>
                <a:effectLst/>
                <a:latin typeface="Verdana" panose="020B0604030504040204" pitchFamily="34" charset="0"/>
              </a:rPr>
              <a:t> — Then I saw in the right hand of the one seated on the throne a scroll with writing on both sides, sealed with seven seals.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23</a:t>
            </a:fld>
            <a:endParaRPr lang="en-US"/>
          </a:p>
        </p:txBody>
      </p:sp>
    </p:spTree>
    <p:extLst>
      <p:ext uri="{BB962C8B-B14F-4D97-AF65-F5344CB8AC3E}">
        <p14:creationId xmlns:p14="http://schemas.microsoft.com/office/powerpoint/2010/main" val="2992208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Ex 32:16</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dirty="0">
                <a:solidFill>
                  <a:srgbClr val="000000"/>
                </a:solidFill>
                <a:effectLst/>
                <a:latin typeface="Verdana" panose="020B0604030504040204" pitchFamily="34" charset="0"/>
                <a:hlinkClick r:id="rId3"/>
              </a:rPr>
              <a:t>Ex 31:18</a:t>
            </a:r>
            <a:r>
              <a:rPr lang="en-US" dirty="0">
                <a:solidFill>
                  <a:srgbClr val="000000"/>
                </a:solidFill>
                <a:effectLst/>
                <a:latin typeface="Verdana" panose="020B0604030504040204" pitchFamily="34" charset="0"/>
              </a:rPr>
              <a:t> — When he finished speaking with Moses on Mount Sinai, he gave him the two tablets of the testimony, stone tablets inscribed by the finger of God. </a:t>
            </a:r>
          </a:p>
          <a:p>
            <a:pPr>
              <a:buNone/>
            </a:pPr>
            <a:r>
              <a:rPr lang="en-US" dirty="0">
                <a:solidFill>
                  <a:srgbClr val="000000"/>
                </a:solidFill>
                <a:effectLst/>
                <a:latin typeface="Verdana" panose="020B0604030504040204" pitchFamily="34" charset="0"/>
                <a:hlinkClick r:id="rId4"/>
              </a:rPr>
              <a:t>Ex 34:1</a:t>
            </a:r>
            <a:r>
              <a:rPr lang="en-US" dirty="0">
                <a:solidFill>
                  <a:srgbClr val="000000"/>
                </a:solidFill>
                <a:effectLst/>
                <a:latin typeface="Verdana" panose="020B0604030504040204" pitchFamily="34" charset="0"/>
              </a:rPr>
              <a:t> — The LORD said to Moses, "Cut two stone tablets like the first ones, and I will write on them the words that were on the first tablets, which you broke. </a:t>
            </a:r>
          </a:p>
          <a:p>
            <a:pPr>
              <a:buNone/>
            </a:pPr>
            <a:r>
              <a:rPr lang="en-US" dirty="0">
                <a:solidFill>
                  <a:srgbClr val="000000"/>
                </a:solidFill>
                <a:effectLst/>
                <a:latin typeface="Verdana" panose="020B0604030504040204" pitchFamily="34" charset="0"/>
                <a:hlinkClick r:id="rId5"/>
              </a:rPr>
              <a:t>Ex 34:4</a:t>
            </a:r>
            <a:r>
              <a:rPr lang="en-US" dirty="0">
                <a:solidFill>
                  <a:srgbClr val="000000"/>
                </a:solidFill>
                <a:effectLst/>
                <a:latin typeface="Verdana" panose="020B0604030504040204" pitchFamily="34" charset="0"/>
              </a:rPr>
              <a:t> — Moses cut two stone tablets like the first ones. He got up early in the morning, and taking the two stone tablets in his hand, he climbed Mount Sinai, just as the LORD had commanded him. </a:t>
            </a:r>
          </a:p>
          <a:p>
            <a:pPr>
              <a:buNone/>
            </a:pPr>
            <a:r>
              <a:rPr lang="en-US" dirty="0">
                <a:solidFill>
                  <a:srgbClr val="000000"/>
                </a:solidFill>
                <a:effectLst/>
                <a:latin typeface="Verdana" panose="020B0604030504040204" pitchFamily="34" charset="0"/>
                <a:hlinkClick r:id="rId6"/>
              </a:rPr>
              <a:t>Dt 9:9-11</a:t>
            </a:r>
            <a:r>
              <a:rPr lang="en-US" dirty="0">
                <a:solidFill>
                  <a:srgbClr val="000000"/>
                </a:solidFill>
                <a:effectLst/>
                <a:latin typeface="Verdana" panose="020B0604030504040204" pitchFamily="34" charset="0"/>
              </a:rPr>
              <a:t> — When I went up the mountain to receive the stone tablets, the tablets of the covenant the LORD made with you, I stayed on the mountain forty days and forty nights. I did not eat food or drink water.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On the day of the assembly the LORD gave me the two stone tablets, inscribed by God's finger. The exact words were on them, which the LORD spoke to you from the fire on the mountain.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The LORD gave me the two stone tablets, the tablets of the covenant, at the end of the forty days and forty nights. </a:t>
            </a:r>
          </a:p>
          <a:p>
            <a:pPr>
              <a:buNone/>
            </a:pPr>
            <a:r>
              <a:rPr lang="en-US" dirty="0">
                <a:solidFill>
                  <a:srgbClr val="000000"/>
                </a:solidFill>
                <a:effectLst/>
                <a:latin typeface="Verdana" panose="020B0604030504040204" pitchFamily="34" charset="0"/>
                <a:hlinkClick r:id="rId7"/>
              </a:rPr>
              <a:t>Dt 9:15</a:t>
            </a:r>
            <a:r>
              <a:rPr lang="en-US" dirty="0">
                <a:solidFill>
                  <a:srgbClr val="000000"/>
                </a:solidFill>
                <a:effectLst/>
                <a:latin typeface="Verdana" panose="020B0604030504040204" pitchFamily="34" charset="0"/>
              </a:rPr>
              <a:t> — "So I went back down the mountain, while it was blazing with fire, and the two tablets of the covenant were in my hands. </a:t>
            </a:r>
          </a:p>
          <a:p>
            <a:pPr>
              <a:buNone/>
            </a:pPr>
            <a:r>
              <a:rPr lang="en-US" dirty="0">
                <a:solidFill>
                  <a:srgbClr val="000000"/>
                </a:solidFill>
                <a:effectLst/>
                <a:latin typeface="Verdana" panose="020B0604030504040204" pitchFamily="34" charset="0"/>
                <a:hlinkClick r:id="rId8"/>
              </a:rPr>
              <a:t>Dt 10:1</a:t>
            </a:r>
            <a:r>
              <a:rPr lang="en-US" dirty="0">
                <a:solidFill>
                  <a:srgbClr val="000000"/>
                </a:solidFill>
                <a:effectLst/>
                <a:latin typeface="Verdana" panose="020B0604030504040204" pitchFamily="34" charset="0"/>
              </a:rPr>
              <a:t> — "The LORD said to me at that time, 'Cut two stone tablets like the first ones and come to me on the mountain and make a wooden ark. </a:t>
            </a:r>
          </a:p>
          <a:p>
            <a:pPr>
              <a:buNone/>
            </a:pPr>
            <a:r>
              <a:rPr lang="en-US" dirty="0">
                <a:solidFill>
                  <a:srgbClr val="000000"/>
                </a:solidFill>
                <a:effectLst/>
                <a:latin typeface="Verdana" panose="020B0604030504040204" pitchFamily="34" charset="0"/>
                <a:hlinkClick r:id="rId9"/>
              </a:rPr>
              <a:t>2Co 3:3</a:t>
            </a:r>
            <a:r>
              <a:rPr lang="en-US" dirty="0">
                <a:solidFill>
                  <a:srgbClr val="000000"/>
                </a:solidFill>
                <a:effectLst/>
                <a:latin typeface="Verdana" panose="020B0604030504040204" pitchFamily="34" charset="0"/>
              </a:rPr>
              <a:t> — You show that you are Christ's letter, delivered by us, not written with ink but with the Spirit of the living God ​— ​not on tablets of stone but on tablets of human hearts. </a:t>
            </a:r>
          </a:p>
          <a:p>
            <a:pPr>
              <a:buNone/>
            </a:pPr>
            <a:r>
              <a:rPr lang="en-US" dirty="0">
                <a:solidFill>
                  <a:srgbClr val="000000"/>
                </a:solidFill>
                <a:effectLst/>
                <a:latin typeface="Verdana" panose="020B0604030504040204" pitchFamily="34" charset="0"/>
                <a:hlinkClick r:id="rId10"/>
              </a:rPr>
              <a:t>2Co 3:7</a:t>
            </a:r>
            <a:r>
              <a:rPr lang="en-US" dirty="0">
                <a:solidFill>
                  <a:srgbClr val="000000"/>
                </a:solidFill>
                <a:effectLst/>
                <a:latin typeface="Verdana" panose="020B0604030504040204" pitchFamily="34" charset="0"/>
              </a:rPr>
              <a:t> — Now if the ministry that brought death, chiseled in letters on stones, came with glory, so that the Israelites were not able to gaze steadily at Moses's face because of its glory, which was set aside, </a:t>
            </a:r>
          </a:p>
          <a:p>
            <a:r>
              <a:rPr lang="en-US" dirty="0">
                <a:solidFill>
                  <a:srgbClr val="000000"/>
                </a:solidFill>
                <a:effectLst/>
                <a:latin typeface="Verdana" panose="020B0604030504040204" pitchFamily="34" charset="0"/>
                <a:hlinkClick r:id="rId11"/>
              </a:rPr>
              <a:t>Heb 8:10</a:t>
            </a:r>
            <a:r>
              <a:rPr lang="en-US" dirty="0">
                <a:solidFill>
                  <a:srgbClr val="000000"/>
                </a:solidFill>
                <a:effectLst/>
                <a:latin typeface="Verdana" panose="020B0604030504040204" pitchFamily="34" charset="0"/>
              </a:rPr>
              <a:t> — For this is the covenant that I will make with the house of Israel after those days, says the Lord: I will put my laws into their minds and write them on their hearts. I will be their God, and they will be my people. </a:t>
            </a:r>
          </a:p>
          <a:p>
            <a:endParaRPr lang="en-US" dirty="0"/>
          </a:p>
          <a:p>
            <a:pPr>
              <a:buNone/>
            </a:pPr>
            <a:r>
              <a:rPr lang="en-US" b="1" dirty="0">
                <a:solidFill>
                  <a:srgbClr val="000000"/>
                </a:solidFill>
                <a:effectLst/>
                <a:latin typeface="Verdana" panose="020B0604030504040204" pitchFamily="34" charset="0"/>
              </a:rPr>
              <a:t>Joshua</a:t>
            </a:r>
          </a:p>
          <a:p>
            <a:pPr>
              <a:buNone/>
            </a:pPr>
            <a:r>
              <a:rPr lang="en-US" dirty="0">
                <a:solidFill>
                  <a:srgbClr val="000000"/>
                </a:solidFill>
                <a:effectLst/>
                <a:latin typeface="Verdana" panose="020B0604030504040204" pitchFamily="34" charset="0"/>
                <a:hlinkClick r:id="rId12"/>
              </a:rPr>
              <a:t>Ex 17:9</a:t>
            </a:r>
            <a:r>
              <a:rPr lang="en-US" dirty="0">
                <a:solidFill>
                  <a:srgbClr val="000000"/>
                </a:solidFill>
                <a:effectLst/>
                <a:latin typeface="Verdana" panose="020B0604030504040204" pitchFamily="34" charset="0"/>
              </a:rPr>
              <a:t> — Moses said to Joshua, "Select some men for us and go fight against Amalek. Tomorrow I will stand on the hilltop with God's staff in my hand." </a:t>
            </a:r>
          </a:p>
          <a:p>
            <a:pPr>
              <a:buNone/>
            </a:pPr>
            <a:r>
              <a:rPr lang="en-US" dirty="0">
                <a:solidFill>
                  <a:srgbClr val="000000"/>
                </a:solidFill>
                <a:effectLst/>
                <a:latin typeface="Verdana" panose="020B0604030504040204" pitchFamily="34" charset="0"/>
                <a:hlinkClick r:id="rId13"/>
              </a:rPr>
              <a:t>Ex 24:13</a:t>
            </a:r>
            <a:r>
              <a:rPr lang="en-US" dirty="0">
                <a:solidFill>
                  <a:srgbClr val="000000"/>
                </a:solidFill>
                <a:effectLst/>
                <a:latin typeface="Verdana" panose="020B0604030504040204" pitchFamily="34" charset="0"/>
              </a:rPr>
              <a:t> — So Moses arose with his assistant Joshua and went up the mountain of God. </a:t>
            </a:r>
          </a:p>
          <a:p>
            <a:pPr>
              <a:buNone/>
            </a:pPr>
            <a:r>
              <a:rPr lang="en-US" b="1" dirty="0">
                <a:solidFill>
                  <a:srgbClr val="000000"/>
                </a:solidFill>
                <a:effectLst/>
                <a:latin typeface="Verdana" panose="020B0604030504040204" pitchFamily="34" charset="0"/>
              </a:rPr>
              <a:t>they shouted</a:t>
            </a:r>
          </a:p>
          <a:p>
            <a:pPr>
              <a:buNone/>
            </a:pPr>
            <a:r>
              <a:rPr lang="en-US" dirty="0">
                <a:solidFill>
                  <a:srgbClr val="000000"/>
                </a:solidFill>
                <a:effectLst/>
                <a:latin typeface="Verdana" panose="020B0604030504040204" pitchFamily="34" charset="0"/>
                <a:hlinkClick r:id="rId14"/>
              </a:rPr>
              <a:t>Ex 32:18</a:t>
            </a:r>
            <a:r>
              <a:rPr lang="en-US" dirty="0">
                <a:solidFill>
                  <a:srgbClr val="000000"/>
                </a:solidFill>
                <a:effectLst/>
                <a:latin typeface="Verdana" panose="020B0604030504040204" pitchFamily="34" charset="0"/>
              </a:rPr>
              <a:t> — But Moses replied: It's not the sound of a victory cry and not the sound of a cry of defeat; I hear the sound of singing! </a:t>
            </a:r>
          </a:p>
          <a:p>
            <a:pPr>
              <a:buNone/>
            </a:pPr>
            <a:r>
              <a:rPr lang="en-US" dirty="0" err="1">
                <a:solidFill>
                  <a:srgbClr val="000000"/>
                </a:solidFill>
                <a:effectLst/>
                <a:latin typeface="Verdana" panose="020B0604030504040204" pitchFamily="34" charset="0"/>
                <a:hlinkClick r:id="rId15"/>
              </a:rPr>
              <a:t>Ezr</a:t>
            </a:r>
            <a:r>
              <a:rPr lang="en-US" dirty="0">
                <a:solidFill>
                  <a:srgbClr val="000000"/>
                </a:solidFill>
                <a:effectLst/>
                <a:latin typeface="Verdana" panose="020B0604030504040204" pitchFamily="34" charset="0"/>
                <a:hlinkClick r:id="rId15"/>
              </a:rPr>
              <a:t> 3:11-13</a:t>
            </a:r>
            <a:r>
              <a:rPr lang="en-US" dirty="0">
                <a:solidFill>
                  <a:srgbClr val="000000"/>
                </a:solidFill>
                <a:effectLst/>
                <a:latin typeface="Verdana" panose="020B0604030504040204" pitchFamily="34" charset="0"/>
              </a:rPr>
              <a:t> — They sang with praise and thanksgiving to the LORD: "For he is good; his faithful love to Israel endures forever." Then all the people gave a great shout of praise to the LORD because the foundation of the LORD's house had been laid.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But many of the older priests, Levites, and family heads, who had seen the first temple, wept loudly when they saw the foundation of this temple, but many others shouted joyfully.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The people could not distinguish the sound of the joyful shouting from that of the weeping, because the people were shouting so loudly. And the sound was heard far away. </a:t>
            </a:r>
          </a:p>
          <a:p>
            <a:pPr>
              <a:buNone/>
            </a:pPr>
            <a:r>
              <a:rPr lang="en-US" dirty="0">
                <a:solidFill>
                  <a:srgbClr val="000000"/>
                </a:solidFill>
                <a:effectLst/>
                <a:latin typeface="Verdana" panose="020B0604030504040204" pitchFamily="34" charset="0"/>
                <a:hlinkClick r:id="rId16"/>
              </a:rPr>
              <a:t>Ps 47:1</a:t>
            </a:r>
            <a:r>
              <a:rPr lang="en-US" dirty="0">
                <a:solidFill>
                  <a:srgbClr val="000000"/>
                </a:solidFill>
                <a:effectLst/>
                <a:latin typeface="Verdana" panose="020B0604030504040204" pitchFamily="34" charset="0"/>
              </a:rPr>
              <a:t> — Clap your hands, all you peoples; shout to God with a jubilant cry. </a:t>
            </a:r>
          </a:p>
          <a:p>
            <a:pPr>
              <a:buNone/>
            </a:pPr>
            <a:r>
              <a:rPr lang="en-US" b="1" dirty="0">
                <a:solidFill>
                  <a:srgbClr val="000000"/>
                </a:solidFill>
                <a:effectLst/>
                <a:latin typeface="Verdana" panose="020B0604030504040204" pitchFamily="34" charset="0"/>
              </a:rPr>
              <a:t>There is a noise</a:t>
            </a:r>
          </a:p>
          <a:p>
            <a:pPr>
              <a:buNone/>
            </a:pPr>
            <a:r>
              <a:rPr lang="en-US" dirty="0">
                <a:solidFill>
                  <a:srgbClr val="000000"/>
                </a:solidFill>
                <a:effectLst/>
                <a:latin typeface="Verdana" panose="020B0604030504040204" pitchFamily="34" charset="0"/>
                <a:hlinkClick r:id="rId17"/>
              </a:rPr>
              <a:t>Jos 6:5</a:t>
            </a:r>
            <a:r>
              <a:rPr lang="en-US" dirty="0">
                <a:solidFill>
                  <a:srgbClr val="000000"/>
                </a:solidFill>
                <a:effectLst/>
                <a:latin typeface="Verdana" panose="020B0604030504040204" pitchFamily="34" charset="0"/>
              </a:rPr>
              <a:t> — When there is a prolonged blast of the horn and you hear its sound, have all the troops give a mighty shout. Then the city wall will collapse, and the troops will advance, each man straight ahead." </a:t>
            </a:r>
          </a:p>
          <a:p>
            <a:pPr>
              <a:buNone/>
            </a:pPr>
            <a:r>
              <a:rPr lang="en-US" dirty="0">
                <a:solidFill>
                  <a:srgbClr val="000000"/>
                </a:solidFill>
                <a:effectLst/>
                <a:latin typeface="Verdana" panose="020B0604030504040204" pitchFamily="34" charset="0"/>
                <a:hlinkClick r:id="rId18"/>
              </a:rPr>
              <a:t>Jos 6:10</a:t>
            </a:r>
            <a:r>
              <a:rPr lang="en-US" dirty="0">
                <a:solidFill>
                  <a:srgbClr val="000000"/>
                </a:solidFill>
                <a:effectLst/>
                <a:latin typeface="Verdana" panose="020B0604030504040204" pitchFamily="34" charset="0"/>
              </a:rPr>
              <a:t> — But Joshua had commanded the troops: "Do not shout or let your voice be heard. Don't let one word come out of your mouth until the time I say, 'Shout! ' Then you are to shout." </a:t>
            </a:r>
          </a:p>
          <a:p>
            <a:pPr>
              <a:buNone/>
            </a:pPr>
            <a:r>
              <a:rPr lang="en-US" dirty="0">
                <a:solidFill>
                  <a:srgbClr val="000000"/>
                </a:solidFill>
                <a:effectLst/>
                <a:latin typeface="Verdana" panose="020B0604030504040204" pitchFamily="34" charset="0"/>
                <a:hlinkClick r:id="rId19"/>
              </a:rPr>
              <a:t>Jos 6:16</a:t>
            </a:r>
            <a:r>
              <a:rPr lang="en-US" dirty="0">
                <a:solidFill>
                  <a:srgbClr val="000000"/>
                </a:solidFill>
                <a:effectLst/>
                <a:latin typeface="Verdana" panose="020B0604030504040204" pitchFamily="34" charset="0"/>
              </a:rPr>
              <a:t> — After the seventh time, the priests blew the trumpets, and Joshua said to the troops, "Shout! For the LORD has given you the city. </a:t>
            </a:r>
          </a:p>
          <a:p>
            <a:pPr>
              <a:buNone/>
            </a:pPr>
            <a:r>
              <a:rPr lang="en-US" dirty="0">
                <a:solidFill>
                  <a:srgbClr val="000000"/>
                </a:solidFill>
                <a:effectLst/>
                <a:latin typeface="Verdana" panose="020B0604030504040204" pitchFamily="34" charset="0"/>
                <a:hlinkClick r:id="rId20"/>
              </a:rPr>
              <a:t>Jos 6:20</a:t>
            </a:r>
            <a:r>
              <a:rPr lang="en-US" dirty="0">
                <a:solidFill>
                  <a:srgbClr val="000000"/>
                </a:solidFill>
                <a:effectLst/>
                <a:latin typeface="Verdana" panose="020B0604030504040204" pitchFamily="34" charset="0"/>
              </a:rPr>
              <a:t> — So the troops shouted, and the trumpets sounded. When they heard the blast of the trumpet, the troops gave a great shout, and the wall collapsed. The troops advanced into the city, each man straight ahead, and they captured the city. </a:t>
            </a:r>
          </a:p>
          <a:p>
            <a:pPr>
              <a:buNone/>
            </a:pPr>
            <a:r>
              <a:rPr lang="en-US" dirty="0" err="1">
                <a:solidFill>
                  <a:srgbClr val="000000"/>
                </a:solidFill>
                <a:effectLst/>
                <a:latin typeface="Verdana" panose="020B0604030504040204" pitchFamily="34" charset="0"/>
                <a:hlinkClick r:id="rId21"/>
              </a:rPr>
              <a:t>Jdg</a:t>
            </a:r>
            <a:r>
              <a:rPr lang="en-US" dirty="0">
                <a:solidFill>
                  <a:srgbClr val="000000"/>
                </a:solidFill>
                <a:effectLst/>
                <a:latin typeface="Verdana" panose="020B0604030504040204" pitchFamily="34" charset="0"/>
                <a:hlinkClick r:id="rId21"/>
              </a:rPr>
              <a:t> 15:14</a:t>
            </a:r>
            <a:r>
              <a:rPr lang="en-US" dirty="0">
                <a:solidFill>
                  <a:srgbClr val="000000"/>
                </a:solidFill>
                <a:effectLst/>
                <a:latin typeface="Verdana" panose="020B0604030504040204" pitchFamily="34" charset="0"/>
              </a:rPr>
              <a:t> — When he came to Lehi, the Philistines came to meet him shouting. The Spirit of the LORD came powerfully on him, and the ropes that were on his arms and wrists became like burnt flax and fell off. </a:t>
            </a:r>
          </a:p>
          <a:p>
            <a:pPr>
              <a:buNone/>
            </a:pPr>
            <a:r>
              <a:rPr lang="en-US" dirty="0">
                <a:solidFill>
                  <a:srgbClr val="000000"/>
                </a:solidFill>
                <a:effectLst/>
                <a:latin typeface="Verdana" panose="020B0604030504040204" pitchFamily="34" charset="0"/>
                <a:hlinkClick r:id="rId22"/>
              </a:rPr>
              <a:t>1Sa 4:5</a:t>
            </a:r>
            <a:r>
              <a:rPr lang="en-US" dirty="0">
                <a:solidFill>
                  <a:srgbClr val="000000"/>
                </a:solidFill>
                <a:effectLst/>
                <a:latin typeface="Verdana" panose="020B0604030504040204" pitchFamily="34" charset="0"/>
              </a:rPr>
              <a:t> — When the ark of the covenant of the LORD entered the camp, all the Israelites raised such a loud shout that the ground shook. </a:t>
            </a:r>
          </a:p>
          <a:p>
            <a:pPr>
              <a:buNone/>
            </a:pPr>
            <a:r>
              <a:rPr lang="en-US" dirty="0">
                <a:solidFill>
                  <a:srgbClr val="000000"/>
                </a:solidFill>
                <a:effectLst/>
                <a:latin typeface="Verdana" panose="020B0604030504040204" pitchFamily="34" charset="0"/>
                <a:hlinkClick r:id="rId23"/>
              </a:rPr>
              <a:t>1Sa 4:6</a:t>
            </a:r>
            <a:r>
              <a:rPr lang="en-US" dirty="0">
                <a:solidFill>
                  <a:srgbClr val="000000"/>
                </a:solidFill>
                <a:effectLst/>
                <a:latin typeface="Verdana" panose="020B0604030504040204" pitchFamily="34" charset="0"/>
              </a:rPr>
              <a:t> — The Philistines heard the sound of the war cry and asked, "What's this loud shout in the Hebrews' camp? " When the Philistines discovered that the ark of the LORD had entered the camp, </a:t>
            </a:r>
          </a:p>
          <a:p>
            <a:pPr>
              <a:buNone/>
            </a:pPr>
            <a:r>
              <a:rPr lang="en-US" dirty="0">
                <a:solidFill>
                  <a:srgbClr val="000000"/>
                </a:solidFill>
                <a:effectLst/>
                <a:latin typeface="Verdana" panose="020B0604030504040204" pitchFamily="34" charset="0"/>
                <a:hlinkClick r:id="rId24"/>
              </a:rPr>
              <a:t>1Sa 17:20</a:t>
            </a:r>
            <a:r>
              <a:rPr lang="en-US" dirty="0">
                <a:solidFill>
                  <a:srgbClr val="000000"/>
                </a:solidFill>
                <a:effectLst/>
                <a:latin typeface="Verdana" panose="020B0604030504040204" pitchFamily="34" charset="0"/>
              </a:rPr>
              <a:t> — So David got up early in the morning, left the flock with someone to keep it, loaded up, and set out as Jesse had charged him. He arrived at the perimeter of the camp as the army was marching out to its battle formation shouting their battle cry. </a:t>
            </a:r>
          </a:p>
          <a:p>
            <a:pPr>
              <a:buNone/>
            </a:pPr>
            <a:r>
              <a:rPr lang="en-US" dirty="0">
                <a:solidFill>
                  <a:srgbClr val="000000"/>
                </a:solidFill>
                <a:effectLst/>
                <a:latin typeface="Verdana" panose="020B0604030504040204" pitchFamily="34" charset="0"/>
                <a:hlinkClick r:id="rId25"/>
              </a:rPr>
              <a:t>1Sa 17:52</a:t>
            </a:r>
            <a:r>
              <a:rPr lang="en-US" dirty="0">
                <a:solidFill>
                  <a:srgbClr val="000000"/>
                </a:solidFill>
                <a:effectLst/>
                <a:latin typeface="Verdana" panose="020B0604030504040204" pitchFamily="34" charset="0"/>
              </a:rPr>
              <a:t> — The men of Israel and Judah rallied, shouting their battle cry, and chased the Philistines to the entrance of the valley and to the gates of Ekron. Philistine bodies were strewn all along the Shaaraim road to Gath and Ekron. </a:t>
            </a:r>
          </a:p>
          <a:p>
            <a:pPr>
              <a:buNone/>
            </a:pPr>
            <a:r>
              <a:rPr lang="en-US" dirty="0">
                <a:solidFill>
                  <a:srgbClr val="000000"/>
                </a:solidFill>
                <a:effectLst/>
                <a:latin typeface="Verdana" panose="020B0604030504040204" pitchFamily="34" charset="0"/>
                <a:hlinkClick r:id="rId26"/>
              </a:rPr>
              <a:t>Job 39:25</a:t>
            </a:r>
            <a:r>
              <a:rPr lang="en-US" dirty="0">
                <a:solidFill>
                  <a:srgbClr val="000000"/>
                </a:solidFill>
                <a:effectLst/>
                <a:latin typeface="Verdana" panose="020B0604030504040204" pitchFamily="34" charset="0"/>
              </a:rPr>
              <a:t> — When the trumpet blasts, he snorts defiantly. He smells the battle from a distance; he hears the officers' shouts and the battle cry. </a:t>
            </a:r>
          </a:p>
          <a:p>
            <a:pPr>
              <a:buNone/>
            </a:pPr>
            <a:r>
              <a:rPr lang="en-US" dirty="0">
                <a:solidFill>
                  <a:srgbClr val="000000"/>
                </a:solidFill>
                <a:effectLst/>
                <a:latin typeface="Verdana" panose="020B0604030504040204" pitchFamily="34" charset="0"/>
                <a:hlinkClick r:id="rId27"/>
              </a:rPr>
              <a:t>Jer 51:14</a:t>
            </a:r>
            <a:r>
              <a:rPr lang="en-US" dirty="0">
                <a:solidFill>
                  <a:srgbClr val="000000"/>
                </a:solidFill>
                <a:effectLst/>
                <a:latin typeface="Verdana" panose="020B0604030504040204" pitchFamily="34" charset="0"/>
              </a:rPr>
              <a:t> — The LORD of Armies has sworn by himself: I will fill you up with men as with locusts, and they will sing the victory song over you. </a:t>
            </a:r>
          </a:p>
          <a:p>
            <a:pPr>
              <a:buNone/>
            </a:pPr>
            <a:r>
              <a:rPr lang="en-US" dirty="0">
                <a:solidFill>
                  <a:srgbClr val="000000"/>
                </a:solidFill>
                <a:effectLst/>
                <a:latin typeface="Verdana" panose="020B0604030504040204" pitchFamily="34" charset="0"/>
                <a:hlinkClick r:id="rId28"/>
              </a:rPr>
              <a:t>Am 1:14</a:t>
            </a:r>
            <a:r>
              <a:rPr lang="en-US" dirty="0">
                <a:solidFill>
                  <a:srgbClr val="000000"/>
                </a:solidFill>
                <a:effectLst/>
                <a:latin typeface="Verdana" panose="020B0604030504040204" pitchFamily="34" charset="0"/>
              </a:rPr>
              <a:t> — Therefore, I will set fire to the walls of Rabbah, and it will consume its citadels. There will be shouting on the day of battle and a violent wind on the day of the storm. </a:t>
            </a:r>
          </a:p>
          <a:p>
            <a:r>
              <a:rPr lang="en-US" dirty="0">
                <a:solidFill>
                  <a:srgbClr val="000000"/>
                </a:solidFill>
                <a:effectLst/>
                <a:latin typeface="Verdana" panose="020B0604030504040204" pitchFamily="34" charset="0"/>
                <a:hlinkClick r:id="rId29"/>
              </a:rPr>
              <a:t>Am 2:2</a:t>
            </a:r>
            <a:r>
              <a:rPr lang="en-US" dirty="0">
                <a:solidFill>
                  <a:srgbClr val="000000"/>
                </a:solidFill>
                <a:effectLst/>
                <a:latin typeface="Verdana" panose="020B0604030504040204" pitchFamily="34" charset="0"/>
              </a:rPr>
              <a:t> — Therefore, I will send fire against Moab, and it will consume the citadels of Kerioth. Moab will die with a tumult, with shouting and the sound of the ram's horn. </a:t>
            </a:r>
          </a:p>
          <a:p>
            <a:endParaRPr lang="en-US" dirty="0"/>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24</a:t>
            </a:fld>
            <a:endParaRPr lang="en-US"/>
          </a:p>
        </p:txBody>
      </p:sp>
    </p:spTree>
    <p:extLst>
      <p:ext uri="{BB962C8B-B14F-4D97-AF65-F5344CB8AC3E}">
        <p14:creationId xmlns:p14="http://schemas.microsoft.com/office/powerpoint/2010/main" val="576226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being overcome</a:t>
            </a:r>
          </a:p>
          <a:p>
            <a:pPr>
              <a:buNone/>
            </a:pPr>
            <a:r>
              <a:rPr lang="en-US" dirty="0">
                <a:solidFill>
                  <a:srgbClr val="000000"/>
                </a:solidFill>
                <a:effectLst/>
                <a:latin typeface="Verdana" panose="020B0604030504040204" pitchFamily="34" charset="0"/>
                <a:hlinkClick r:id="rId3"/>
              </a:rPr>
              <a:t>Ex 15:1-18</a:t>
            </a:r>
            <a:r>
              <a:rPr lang="en-US" dirty="0">
                <a:solidFill>
                  <a:srgbClr val="000000"/>
                </a:solidFill>
                <a:effectLst/>
                <a:latin typeface="Verdana" panose="020B0604030504040204" pitchFamily="34" charset="0"/>
              </a:rPr>
              <a:t> — Then Moses and the Israelites sang this song to the LORD. They said: I will sing to the LORD, for he is highly exalted; he has thrown the horse and its rider into the sea. </a:t>
            </a:r>
            <a:r>
              <a:rPr lang="en-US" b="1" baseline="30000" dirty="0">
                <a:solidFill>
                  <a:srgbClr val="0000FF"/>
                </a:solidFill>
                <a:effectLst/>
                <a:latin typeface="Verdana" panose="020B0604030504040204" pitchFamily="34" charset="0"/>
              </a:rPr>
              <a:t>2</a:t>
            </a:r>
            <a:r>
              <a:rPr lang="en-US" dirty="0">
                <a:solidFill>
                  <a:srgbClr val="000000"/>
                </a:solidFill>
                <a:effectLst/>
                <a:latin typeface="Verdana" panose="020B0604030504040204" pitchFamily="34" charset="0"/>
              </a:rPr>
              <a:t> The LORD is my strength and my song; he has become my salvation. This is my God, and I will praise him, my father's God, and I will exalt him.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The LORD is a warrior; the LORD is his name.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He threw Pharaoh's chariots and his army into the sea; the elite of his officers were drowned in the Red Sea.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The floods covered them; they sank to the depths like a stone. </a:t>
            </a:r>
            <a:r>
              <a:rPr lang="en-US" b="1" baseline="30000" dirty="0">
                <a:solidFill>
                  <a:srgbClr val="0000FF"/>
                </a:solidFill>
                <a:effectLst/>
                <a:latin typeface="Verdana" panose="020B0604030504040204" pitchFamily="34" charset="0"/>
              </a:rPr>
              <a:t>6</a:t>
            </a:r>
            <a:r>
              <a:rPr lang="en-US" dirty="0">
                <a:solidFill>
                  <a:srgbClr val="000000"/>
                </a:solidFill>
                <a:effectLst/>
                <a:latin typeface="Verdana" panose="020B0604030504040204" pitchFamily="34" charset="0"/>
              </a:rPr>
              <a:t> LORD, your right hand is glorious in power. LORD, your right hand shattered the enemy.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You overthrew your adversaries by your great majesty. You unleashed your burning wrath; it consumed them like stubble.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The water heaped up at the blast from your nostrils; the currents stood firm like a dam. The watery depths congealed in the heart of the sea.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The enemy said: "I will pursue, I will overtake, I will divide the spoil. My desire will be gratified at their expense. I will draw my sword; my hand will destroy them."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But you blew with your breath, and the sea covered them. They sank like lead in the mighty waters.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LORD, who is like you among the gods? Who is like you, glorious in holiness, revered with praises, performing wonders?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You stretched out your right hand, and the earth swallowed them.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With your faithful love, you will lead the people you have redeemed; you will guide them to your holy dwelling with your strength. </a:t>
            </a:r>
            <a:r>
              <a:rPr lang="en-US" b="1" baseline="30000" dirty="0">
                <a:solidFill>
                  <a:srgbClr val="0000FF"/>
                </a:solidFill>
                <a:effectLst/>
                <a:latin typeface="Verdana" panose="020B0604030504040204" pitchFamily="34" charset="0"/>
              </a:rPr>
              <a:t>14</a:t>
            </a:r>
            <a:r>
              <a:rPr lang="en-US" dirty="0">
                <a:solidFill>
                  <a:srgbClr val="000000"/>
                </a:solidFill>
                <a:effectLst/>
                <a:latin typeface="Verdana" panose="020B0604030504040204" pitchFamily="34" charset="0"/>
              </a:rPr>
              <a:t> When the peoples hear, they will shudder; anguish will seize the inhabitants of Philistia. </a:t>
            </a:r>
            <a:r>
              <a:rPr lang="en-US" b="1" baseline="30000" dirty="0">
                <a:solidFill>
                  <a:srgbClr val="0000FF"/>
                </a:solidFill>
                <a:effectLst/>
                <a:latin typeface="Verdana" panose="020B0604030504040204" pitchFamily="34" charset="0"/>
              </a:rPr>
              <a:t>15</a:t>
            </a:r>
            <a:r>
              <a:rPr lang="en-US" dirty="0">
                <a:solidFill>
                  <a:srgbClr val="000000"/>
                </a:solidFill>
                <a:effectLst/>
                <a:latin typeface="Verdana" panose="020B0604030504040204" pitchFamily="34" charset="0"/>
              </a:rPr>
              <a:t> Then the chiefs of Edom will be terrified; trembling will seize the leaders of Moab; all the inhabitants of Canaan will panic; </a:t>
            </a:r>
            <a:r>
              <a:rPr lang="en-US" b="1" baseline="30000" dirty="0">
                <a:solidFill>
                  <a:srgbClr val="0000FF"/>
                </a:solidFill>
                <a:effectLst/>
                <a:latin typeface="Verdana" panose="020B0604030504040204" pitchFamily="34" charset="0"/>
              </a:rPr>
              <a:t>16</a:t>
            </a:r>
            <a:r>
              <a:rPr lang="en-US" dirty="0">
                <a:solidFill>
                  <a:srgbClr val="000000"/>
                </a:solidFill>
                <a:effectLst/>
                <a:latin typeface="Verdana" panose="020B0604030504040204" pitchFamily="34" charset="0"/>
              </a:rPr>
              <a:t> terror and dread will fall on them. They will be as still as a stone because of your powerful arm until your people pass by, LORD, until the people whom you purchased pass by. </a:t>
            </a:r>
            <a:r>
              <a:rPr lang="en-US" b="1" baseline="30000" dirty="0">
                <a:solidFill>
                  <a:srgbClr val="0000FF"/>
                </a:solidFill>
                <a:effectLst/>
                <a:latin typeface="Verdana" panose="020B0604030504040204" pitchFamily="34" charset="0"/>
              </a:rPr>
              <a:t>17</a:t>
            </a:r>
            <a:r>
              <a:rPr lang="en-US" dirty="0">
                <a:solidFill>
                  <a:srgbClr val="000000"/>
                </a:solidFill>
                <a:effectLst/>
                <a:latin typeface="Verdana" panose="020B0604030504040204" pitchFamily="34" charset="0"/>
              </a:rPr>
              <a:t> You will bring them in and plant them on the mountain of your possession; LORD, you have prepared the place for your dwelling; Lord, your hands have established the sanctuary.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The LORD will reign forever and ever! </a:t>
            </a:r>
          </a:p>
          <a:p>
            <a:pPr>
              <a:buNone/>
            </a:pPr>
            <a:r>
              <a:rPr lang="en-US" dirty="0">
                <a:solidFill>
                  <a:srgbClr val="000000"/>
                </a:solidFill>
                <a:effectLst/>
                <a:latin typeface="Verdana" panose="020B0604030504040204" pitchFamily="34" charset="0"/>
                <a:hlinkClick r:id="rId4"/>
              </a:rPr>
              <a:t>Da 5:4</a:t>
            </a:r>
            <a:r>
              <a:rPr lang="en-US" dirty="0">
                <a:solidFill>
                  <a:srgbClr val="000000"/>
                </a:solidFill>
                <a:effectLst/>
                <a:latin typeface="Verdana" panose="020B0604030504040204" pitchFamily="34" charset="0"/>
              </a:rPr>
              <a:t> — They drank the wine and praised their gods made of gold and silver, bronze, iron, wood, and stone. </a:t>
            </a:r>
          </a:p>
          <a:p>
            <a:r>
              <a:rPr lang="en-US" dirty="0">
                <a:solidFill>
                  <a:srgbClr val="000000"/>
                </a:solidFill>
                <a:effectLst/>
                <a:latin typeface="Verdana" panose="020B0604030504040204" pitchFamily="34" charset="0"/>
                <a:hlinkClick r:id="rId5"/>
              </a:rPr>
              <a:t>Da 5:23</a:t>
            </a:r>
            <a:r>
              <a:rPr lang="en-US" dirty="0">
                <a:solidFill>
                  <a:srgbClr val="000000"/>
                </a:solidFill>
                <a:effectLst/>
                <a:latin typeface="Verdana" panose="020B0604030504040204" pitchFamily="34" charset="0"/>
              </a:rPr>
              <a:t> — Instead, you have exalted yourself against the Lord of the heavens. The vessels from his house were brought to you, and as you and your nobles, wives, and concubines drank wine from them, you praised the gods made of silver and gold, bronze, iron, wood, and stone, which do not see or hear or understand. But you have not glorified the God who holds your life-breath in his hand and who controls the whole course of your life.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25</a:t>
            </a:fld>
            <a:endParaRPr lang="en-US"/>
          </a:p>
        </p:txBody>
      </p:sp>
    </p:spTree>
    <p:extLst>
      <p:ext uri="{BB962C8B-B14F-4D97-AF65-F5344CB8AC3E}">
        <p14:creationId xmlns:p14="http://schemas.microsoft.com/office/powerpoint/2010/main" val="4107433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3E9CD-4668-8D43-177F-6D17958B4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4F032-2624-1F24-7F67-4CF53C88C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E6B0D-168E-796E-42B9-19A70B82BA7A}"/>
              </a:ext>
            </a:extLst>
          </p:cNvPr>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a:t>
            </a:r>
            <a:r>
              <a:rPr lang="en-US" baseline="30000" dirty="0">
                <a:effectLst/>
              </a:rPr>
              <a:t> 19</a:t>
            </a:r>
            <a:r>
              <a:rPr lang="en-US" dirty="0"/>
              <a:t>It came about, as soon as Moses came near the camp, that he saw the calf and the dancing; and Moses' anger burned, and he threw the tablets from his hands and shattered them at the foot of the mountain. </a:t>
            </a:r>
            <a:r>
              <a:rPr lang="en-US" baseline="30000" dirty="0">
                <a:effectLst/>
              </a:rPr>
              <a:t>20</a:t>
            </a:r>
            <a:r>
              <a:rPr lang="en-US" dirty="0"/>
              <a:t>He took the calf which they had made and burned it with fire, and ground it to powder, and scattered it over the surface of the water and made the sons of Israel drink it.</a:t>
            </a:r>
            <a:br>
              <a:rPr lang="en-US" dirty="0"/>
            </a:br>
            <a:br>
              <a:rPr lang="en-US" dirty="0"/>
            </a:br>
            <a:r>
              <a:rPr lang="en-US" baseline="30000" dirty="0">
                <a:effectLst/>
              </a:rPr>
              <a:t>21</a:t>
            </a:r>
            <a:r>
              <a:rPr lang="en-US" dirty="0"/>
              <a:t>Then Moses said to Aaron, "What did this people do to you, that you have brought such great sin upon them?" </a:t>
            </a:r>
            <a:r>
              <a:rPr lang="en-US" baseline="30000" dirty="0">
                <a:effectLst/>
              </a:rPr>
              <a:t>22</a:t>
            </a:r>
            <a:r>
              <a:rPr lang="en-US" dirty="0"/>
              <a:t>Aaron said, "Do not let the anger of my lord burn; you know the people yourself, that they are prone to evil. </a:t>
            </a:r>
            <a:r>
              <a:rPr lang="en-US" baseline="30000" dirty="0">
                <a:effectLst/>
              </a:rPr>
              <a:t>23</a:t>
            </a:r>
            <a:r>
              <a:rPr lang="en-US" dirty="0"/>
              <a:t>For they said to me, 'Make a god for us who will go before us; for this Moses, the man who brought us up from the land of Egypt, we do not know what has become of him.' </a:t>
            </a:r>
            <a:r>
              <a:rPr lang="en-US" baseline="30000" dirty="0">
                <a:effectLst/>
              </a:rPr>
              <a:t>24</a:t>
            </a:r>
            <a:r>
              <a:rPr lang="en-US" dirty="0"/>
              <a:t>I said to them, 'Whoever has any gold, let them tear it off.' So they gave it to me, and I threw it into the fire, and out came this calf."</a:t>
            </a:r>
            <a:br>
              <a:rPr lang="en-US" dirty="0"/>
            </a:br>
            <a:r>
              <a:rPr lang="en-US" dirty="0"/>
              <a:t>- Exodus 32:19-24</a:t>
            </a:r>
            <a:r>
              <a:rPr lang="en-US" b="0" i="0" dirty="0">
                <a:solidFill>
                  <a:srgbClr val="1C1C1C"/>
                </a:solidFill>
                <a:effectLst/>
                <a:latin typeface="Merriweather" panose="00000500000000000000" pitchFamily="2" charset="0"/>
              </a:rPr>
              <a:t>Moses returns, destroys the golden calf and confronts his brother. Note how this great man, faced with his great failure, doesn't even have the strength to own up to his sin. His excuses are lame:</a:t>
            </a:r>
          </a:p>
          <a:p>
            <a:pPr algn="l">
              <a:buFont typeface="Arial" panose="020B0604020202020204" pitchFamily="34" charset="0"/>
              <a:buChar char="•"/>
            </a:pPr>
            <a:r>
              <a:rPr lang="en-US" b="0" i="0" dirty="0">
                <a:solidFill>
                  <a:srgbClr val="1C1C1C"/>
                </a:solidFill>
                <a:effectLst/>
                <a:latin typeface="Merriweather" panose="00000500000000000000" pitchFamily="2" charset="0"/>
              </a:rPr>
              <a:t>They forced me to do it, you know how they are.</a:t>
            </a:r>
          </a:p>
          <a:p>
            <a:pPr algn="l">
              <a:buFont typeface="Arial" panose="020B0604020202020204" pitchFamily="34" charset="0"/>
              <a:buChar char="•"/>
            </a:pPr>
            <a:r>
              <a:rPr lang="en-US" b="0" i="0" dirty="0">
                <a:solidFill>
                  <a:srgbClr val="1C1C1C"/>
                </a:solidFill>
                <a:effectLst/>
                <a:latin typeface="Merriweather" panose="00000500000000000000" pitchFamily="2" charset="0"/>
              </a:rPr>
              <a:t>It's not my fault; I just threw the gold in the fire and out came this calf.</a:t>
            </a:r>
          </a:p>
          <a:p>
            <a:pPr algn="l">
              <a:buFont typeface="Arial" panose="020B0604020202020204" pitchFamily="34" charset="0"/>
              <a:buChar char="•"/>
            </a:pPr>
            <a:r>
              <a:rPr lang="en-US" b="0" i="0" dirty="0">
                <a:solidFill>
                  <a:srgbClr val="1C1C1C"/>
                </a:solidFill>
                <a:effectLst/>
                <a:latin typeface="Merriweather" panose="00000500000000000000" pitchFamily="2" charset="0"/>
              </a:rPr>
              <a:t>You were gone and I had to do something!</a:t>
            </a:r>
          </a:p>
          <a:p>
            <a:pPr algn="l">
              <a:buNone/>
            </a:pPr>
            <a:r>
              <a:rPr lang="en-US" b="0" i="0" dirty="0">
                <a:solidFill>
                  <a:srgbClr val="1C1C1C"/>
                </a:solidFill>
                <a:effectLst/>
                <a:latin typeface="Merriweather" panose="00000500000000000000" pitchFamily="2" charset="0"/>
              </a:rPr>
              <a:t>Because of his weakness and failure to stand up for what was right we read further on that:</a:t>
            </a:r>
          </a:p>
          <a:p>
            <a:pPr algn="l">
              <a:buFont typeface="Arial" panose="020B0604020202020204" pitchFamily="34" charset="0"/>
              <a:buChar char="•"/>
            </a:pPr>
            <a:r>
              <a:rPr lang="en-US" b="0" i="0" dirty="0">
                <a:solidFill>
                  <a:srgbClr val="1C1C1C"/>
                </a:solidFill>
                <a:effectLst/>
                <a:latin typeface="Merriweather" panose="00000500000000000000" pitchFamily="2" charset="0"/>
              </a:rPr>
              <a:t>The people committed a great sin and were punished for it.</a:t>
            </a:r>
          </a:p>
          <a:p>
            <a:pPr algn="l">
              <a:buFont typeface="Arial" panose="020B0604020202020204" pitchFamily="34" charset="0"/>
              <a:buChar char="•"/>
            </a:pPr>
            <a:r>
              <a:rPr lang="en-US" b="0" i="0" dirty="0">
                <a:solidFill>
                  <a:srgbClr val="1C1C1C"/>
                </a:solidFill>
                <a:effectLst/>
                <a:latin typeface="Merriweather" panose="00000500000000000000" pitchFamily="2" charset="0"/>
              </a:rPr>
              <a:t>Three thousand men lost their lives that day as a counter measure was begun to stop the spread of the religious rebellion.</a:t>
            </a:r>
          </a:p>
          <a:p>
            <a:pPr algn="l">
              <a:buFont typeface="Arial" panose="020B0604020202020204" pitchFamily="34" charset="0"/>
              <a:buChar char="•"/>
            </a:pPr>
            <a:r>
              <a:rPr lang="en-US" b="0" i="0" dirty="0">
                <a:solidFill>
                  <a:srgbClr val="1C1C1C"/>
                </a:solidFill>
                <a:effectLst/>
                <a:latin typeface="Merriweather" panose="00000500000000000000" pitchFamily="2" charset="0"/>
              </a:rPr>
              <a:t>The people broke their covenant with God to be faithful and not worship idols --- the result was guilt and shame.</a:t>
            </a:r>
          </a:p>
          <a:p>
            <a:pPr algn="l">
              <a:buFont typeface="Arial" panose="020B0604020202020204" pitchFamily="34" charset="0"/>
              <a:buChar char="•"/>
            </a:pPr>
            <a:r>
              <a:rPr lang="en-US" b="0" i="0" dirty="0">
                <a:solidFill>
                  <a:srgbClr val="1C1C1C"/>
                </a:solidFill>
                <a:effectLst/>
                <a:latin typeface="Merriweather" panose="00000500000000000000" pitchFamily="2" charset="0"/>
              </a:rPr>
              <a:t>And Aaron's reputation and standing before God, Moses and the people was seriously compromised.</a:t>
            </a:r>
          </a:p>
          <a:p>
            <a:pPr algn="l"/>
            <a:r>
              <a:rPr lang="en-US" b="0" i="0" dirty="0">
                <a:solidFill>
                  <a:srgbClr val="1C1C1C"/>
                </a:solidFill>
                <a:effectLst/>
                <a:latin typeface="Merriweather" panose="00000500000000000000" pitchFamily="2" charset="0"/>
              </a:rPr>
              <a:t>He was the chosen one to be a minister unto God for the people and he had disgraced himself with this terrible failure. Of course we know that the story does not end here.</a:t>
            </a:r>
          </a:p>
          <a:p>
            <a:endParaRPr lang="en-US" dirty="0"/>
          </a:p>
        </p:txBody>
      </p:sp>
      <p:sp>
        <p:nvSpPr>
          <p:cNvPr id="4" name="Slide Number Placeholder 3">
            <a:extLst>
              <a:ext uri="{FF2B5EF4-FFF2-40B4-BE49-F238E27FC236}">
                <a16:creationId xmlns:a16="http://schemas.microsoft.com/office/drawing/2014/main" id="{35CCF256-03D8-5DEF-087F-41D054DEC04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318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he saw</a:t>
            </a:r>
          </a:p>
          <a:p>
            <a:pPr>
              <a:buNone/>
            </a:pPr>
            <a:r>
              <a:rPr lang="en-US" dirty="0">
                <a:solidFill>
                  <a:srgbClr val="000000"/>
                </a:solidFill>
                <a:effectLst/>
                <a:latin typeface="Verdana" panose="020B0604030504040204" pitchFamily="34" charset="0"/>
                <a:hlinkClick r:id="rId3"/>
              </a:rPr>
              <a:t>Ex 32:4-6</a:t>
            </a:r>
            <a:r>
              <a:rPr lang="en-US" dirty="0">
                <a:solidFill>
                  <a:srgbClr val="000000"/>
                </a:solidFill>
                <a:effectLst/>
                <a:latin typeface="Verdana" panose="020B0604030504040204" pitchFamily="34" charset="0"/>
              </a:rPr>
              <a:t> — He took the gold from them, fashioned it with an engraving tool, and made it into an image of a calf. Then they said, "Israel, these are your gods, who brought you up from the land of Egypt! "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When Aaron saw this, he built an altar in front of it and made an announcement: "There will be a festival to the LORD tomorrow." </a:t>
            </a:r>
            <a:r>
              <a:rPr lang="en-US" b="1" baseline="30000" dirty="0">
                <a:solidFill>
                  <a:srgbClr val="0000FF"/>
                </a:solidFill>
                <a:effectLst/>
                <a:latin typeface="Verdana" panose="020B0604030504040204" pitchFamily="34" charset="0"/>
              </a:rPr>
              <a:t>6</a:t>
            </a:r>
            <a:r>
              <a:rPr lang="en-US" dirty="0">
                <a:solidFill>
                  <a:srgbClr val="000000"/>
                </a:solidFill>
                <a:effectLst/>
                <a:latin typeface="Verdana" panose="020B0604030504040204" pitchFamily="34" charset="0"/>
              </a:rPr>
              <a:t> Early the next morning they arose, offered burnt offerings, and presented fellowship offerings. The people sat down to eat and drink, and got up to party. </a:t>
            </a:r>
          </a:p>
          <a:p>
            <a:pPr>
              <a:buNone/>
            </a:pPr>
            <a:r>
              <a:rPr lang="en-US" dirty="0">
                <a:solidFill>
                  <a:srgbClr val="000000"/>
                </a:solidFill>
                <a:effectLst/>
                <a:latin typeface="Verdana" panose="020B0604030504040204" pitchFamily="34" charset="0"/>
                <a:hlinkClick r:id="rId4"/>
              </a:rPr>
              <a:t>Dt 9:16</a:t>
            </a:r>
            <a:r>
              <a:rPr lang="en-US" dirty="0">
                <a:solidFill>
                  <a:srgbClr val="000000"/>
                </a:solidFill>
                <a:effectLst/>
                <a:latin typeface="Verdana" panose="020B0604030504040204" pitchFamily="34" charset="0"/>
              </a:rPr>
              <a:t> — I saw how you had sinned against the LORD your God; you had made a calf image for yourselves. You had quickly turned from the way the LORD had commanded for you. </a:t>
            </a:r>
          </a:p>
          <a:p>
            <a:pPr>
              <a:buNone/>
            </a:pPr>
            <a:r>
              <a:rPr lang="en-US" dirty="0">
                <a:solidFill>
                  <a:srgbClr val="000000"/>
                </a:solidFill>
                <a:effectLst/>
                <a:latin typeface="Verdana" panose="020B0604030504040204" pitchFamily="34" charset="0"/>
                <a:hlinkClick r:id="rId5"/>
              </a:rPr>
              <a:t>Dt 9:17</a:t>
            </a:r>
            <a:r>
              <a:rPr lang="en-US" dirty="0">
                <a:solidFill>
                  <a:srgbClr val="000000"/>
                </a:solidFill>
                <a:effectLst/>
                <a:latin typeface="Verdana" panose="020B0604030504040204" pitchFamily="34" charset="0"/>
              </a:rPr>
              <a:t> — So I took hold of the two tablets and threw them from my hands, shattering them before your eyes. </a:t>
            </a:r>
          </a:p>
          <a:p>
            <a:pPr>
              <a:buNone/>
            </a:pPr>
            <a:r>
              <a:rPr lang="en-US" b="1" dirty="0">
                <a:solidFill>
                  <a:srgbClr val="000000"/>
                </a:solidFill>
                <a:effectLst/>
                <a:latin typeface="Verdana" panose="020B0604030504040204" pitchFamily="34" charset="0"/>
              </a:rPr>
              <a:t>the dancing</a:t>
            </a:r>
          </a:p>
          <a:p>
            <a:pPr>
              <a:buNone/>
            </a:pPr>
            <a:r>
              <a:rPr lang="en-US" dirty="0">
                <a:solidFill>
                  <a:srgbClr val="000000"/>
                </a:solidFill>
                <a:effectLst/>
                <a:latin typeface="Verdana" panose="020B0604030504040204" pitchFamily="34" charset="0"/>
                <a:hlinkClick r:id="rId6"/>
              </a:rPr>
              <a:t>Ex 15:20</a:t>
            </a:r>
            <a:r>
              <a:rPr lang="en-US" dirty="0">
                <a:solidFill>
                  <a:srgbClr val="000000"/>
                </a:solidFill>
                <a:effectLst/>
                <a:latin typeface="Verdana" panose="020B0604030504040204" pitchFamily="34" charset="0"/>
              </a:rPr>
              <a:t> — Then the prophetess Miriam, Aaron's sister, took a tambourine in her hand, and all the women came out following her with tambourines and dancing. </a:t>
            </a:r>
          </a:p>
          <a:p>
            <a:pPr>
              <a:buNone/>
            </a:pPr>
            <a:r>
              <a:rPr lang="en-US" dirty="0">
                <a:solidFill>
                  <a:srgbClr val="000000"/>
                </a:solidFill>
                <a:effectLst/>
                <a:latin typeface="Verdana" panose="020B0604030504040204" pitchFamily="34" charset="0"/>
                <a:hlinkClick r:id="rId7"/>
              </a:rPr>
              <a:t>2Sa 6:14</a:t>
            </a:r>
            <a:r>
              <a:rPr lang="en-US" dirty="0">
                <a:solidFill>
                  <a:srgbClr val="000000"/>
                </a:solidFill>
                <a:effectLst/>
                <a:latin typeface="Verdana" panose="020B0604030504040204" pitchFamily="34" charset="0"/>
              </a:rPr>
              <a:t> — David was dancing with all his might before the LORD wearing a linen ephod. </a:t>
            </a:r>
          </a:p>
          <a:p>
            <a:pPr>
              <a:buNone/>
            </a:pPr>
            <a:r>
              <a:rPr lang="en-US" dirty="0">
                <a:solidFill>
                  <a:srgbClr val="000000"/>
                </a:solidFill>
                <a:effectLst/>
                <a:latin typeface="Verdana" panose="020B0604030504040204" pitchFamily="34" charset="0"/>
                <a:hlinkClick r:id="rId8"/>
              </a:rPr>
              <a:t>La 5:15</a:t>
            </a:r>
            <a:r>
              <a:rPr lang="en-US" dirty="0">
                <a:solidFill>
                  <a:srgbClr val="000000"/>
                </a:solidFill>
                <a:effectLst/>
                <a:latin typeface="Verdana" panose="020B0604030504040204" pitchFamily="34" charset="0"/>
              </a:rPr>
              <a:t> — Joy has left our hearts; our dancing has turned to mourning. </a:t>
            </a:r>
          </a:p>
          <a:p>
            <a:pPr>
              <a:buNone/>
            </a:pPr>
            <a:r>
              <a:rPr lang="en-US" b="1" dirty="0">
                <a:solidFill>
                  <a:srgbClr val="000000"/>
                </a:solidFill>
                <a:effectLst/>
                <a:latin typeface="Verdana" panose="020B0604030504040204" pitchFamily="34" charset="0"/>
              </a:rPr>
              <a:t>anger</a:t>
            </a:r>
          </a:p>
          <a:p>
            <a:pPr>
              <a:buNone/>
            </a:pPr>
            <a:r>
              <a:rPr lang="en-US" dirty="0">
                <a:solidFill>
                  <a:srgbClr val="000000"/>
                </a:solidFill>
                <a:effectLst/>
                <a:latin typeface="Verdana" panose="020B0604030504040204" pitchFamily="34" charset="0"/>
                <a:hlinkClick r:id="rId9"/>
              </a:rPr>
              <a:t>Ex 32:11</a:t>
            </a:r>
            <a:r>
              <a:rPr lang="en-US" dirty="0">
                <a:solidFill>
                  <a:srgbClr val="000000"/>
                </a:solidFill>
                <a:effectLst/>
                <a:latin typeface="Verdana" panose="020B0604030504040204" pitchFamily="34" charset="0"/>
              </a:rPr>
              <a:t> — But Moses sought the favor of the LORD his God: "LORD, why does your anger burn against your people you brought out of the land of Egypt with great power and a strong hand? </a:t>
            </a:r>
          </a:p>
          <a:p>
            <a:pPr>
              <a:buNone/>
            </a:pPr>
            <a:r>
              <a:rPr lang="en-US" dirty="0">
                <a:solidFill>
                  <a:srgbClr val="000000"/>
                </a:solidFill>
                <a:effectLst/>
                <a:latin typeface="Verdana" panose="020B0604030504040204" pitchFamily="34" charset="0"/>
                <a:hlinkClick r:id="rId10"/>
              </a:rPr>
              <a:t>Nu 12:3</a:t>
            </a:r>
            <a:r>
              <a:rPr lang="en-US" dirty="0">
                <a:solidFill>
                  <a:srgbClr val="000000"/>
                </a:solidFill>
                <a:effectLst/>
                <a:latin typeface="Verdana" panose="020B0604030504040204" pitchFamily="34" charset="0"/>
              </a:rPr>
              <a:t> — Moses was a very humble man, more so than anyone on the face of the earth. </a:t>
            </a:r>
          </a:p>
          <a:p>
            <a:pPr>
              <a:buNone/>
            </a:pPr>
            <a:r>
              <a:rPr lang="en-US" dirty="0">
                <a:solidFill>
                  <a:srgbClr val="000000"/>
                </a:solidFill>
                <a:effectLst/>
                <a:latin typeface="Verdana" panose="020B0604030504040204" pitchFamily="34" charset="0"/>
                <a:hlinkClick r:id="rId11"/>
              </a:rPr>
              <a:t>Mt 5:22</a:t>
            </a:r>
            <a:r>
              <a:rPr lang="en-US" dirty="0">
                <a:solidFill>
                  <a:srgbClr val="000000"/>
                </a:solidFill>
                <a:effectLst/>
                <a:latin typeface="Verdana" panose="020B0604030504040204" pitchFamily="34" charset="0"/>
              </a:rPr>
              <a:t> — But I tell you, everyone who is angry with his brother or sister will be subject to judgment. Whoever insults his brother or sister, will be subject to the court. Whoever says, 'You fool! ' will be subject to hellfire. </a:t>
            </a:r>
          </a:p>
          <a:p>
            <a:pPr>
              <a:buNone/>
            </a:pPr>
            <a:r>
              <a:rPr lang="en-US" dirty="0">
                <a:solidFill>
                  <a:srgbClr val="000000"/>
                </a:solidFill>
                <a:effectLst/>
                <a:latin typeface="Verdana" panose="020B0604030504040204" pitchFamily="34" charset="0"/>
                <a:hlinkClick r:id="rId12"/>
              </a:rPr>
              <a:t>Mk 3:5</a:t>
            </a:r>
            <a:r>
              <a:rPr lang="en-US" dirty="0">
                <a:solidFill>
                  <a:srgbClr val="000000"/>
                </a:solidFill>
                <a:effectLst/>
                <a:latin typeface="Verdana" panose="020B0604030504040204" pitchFamily="34" charset="0"/>
              </a:rPr>
              <a:t> — After looking around at them with anger, he was grieved at the hardness of their hearts and told the man, "Stretch out your hand." So he stretched it out, and his hand was restored. </a:t>
            </a:r>
          </a:p>
          <a:p>
            <a:pPr>
              <a:buNone/>
            </a:pPr>
            <a:r>
              <a:rPr lang="en-US" dirty="0">
                <a:solidFill>
                  <a:srgbClr val="000000"/>
                </a:solidFill>
                <a:effectLst/>
                <a:latin typeface="Verdana" panose="020B0604030504040204" pitchFamily="34" charset="0"/>
                <a:hlinkClick r:id="rId13"/>
              </a:rPr>
              <a:t>Mk 10:14</a:t>
            </a:r>
            <a:r>
              <a:rPr lang="en-US" dirty="0">
                <a:solidFill>
                  <a:srgbClr val="000000"/>
                </a:solidFill>
                <a:effectLst/>
                <a:latin typeface="Verdana" panose="020B0604030504040204" pitchFamily="34" charset="0"/>
              </a:rPr>
              <a:t> — When Jesus saw it, he was indignant and said to them, "Let the little children come to me. Don't stop them, because the kingdom of God belongs to such as these. </a:t>
            </a:r>
          </a:p>
          <a:p>
            <a:pPr>
              <a:buNone/>
            </a:pPr>
            <a:r>
              <a:rPr lang="en-US" dirty="0">
                <a:solidFill>
                  <a:srgbClr val="000000"/>
                </a:solidFill>
                <a:effectLst/>
                <a:latin typeface="Verdana" panose="020B0604030504040204" pitchFamily="34" charset="0"/>
                <a:hlinkClick r:id="rId14"/>
              </a:rPr>
              <a:t>Eph 4:26</a:t>
            </a:r>
            <a:r>
              <a:rPr lang="en-US" dirty="0">
                <a:solidFill>
                  <a:srgbClr val="000000"/>
                </a:solidFill>
                <a:effectLst/>
                <a:latin typeface="Verdana" panose="020B0604030504040204" pitchFamily="34" charset="0"/>
              </a:rPr>
              <a:t> — Be angry and do not sin. Don't let the sun go down on your anger, </a:t>
            </a:r>
          </a:p>
          <a:p>
            <a:pPr>
              <a:buNone/>
            </a:pPr>
            <a:r>
              <a:rPr lang="en-US" b="1" dirty="0">
                <a:solidFill>
                  <a:srgbClr val="000000"/>
                </a:solidFill>
                <a:effectLst/>
                <a:latin typeface="Verdana" panose="020B0604030504040204" pitchFamily="34" charset="0"/>
              </a:rPr>
              <a:t>brake them</a:t>
            </a:r>
          </a:p>
          <a:p>
            <a:pPr>
              <a:buNone/>
            </a:pPr>
            <a:r>
              <a:rPr lang="en-US" dirty="0">
                <a:solidFill>
                  <a:srgbClr val="000000"/>
                </a:solidFill>
                <a:effectLst/>
                <a:latin typeface="Verdana" panose="020B0604030504040204" pitchFamily="34" charset="0"/>
                <a:hlinkClick r:id="rId5"/>
              </a:rPr>
              <a:t>Dt 9:17</a:t>
            </a:r>
            <a:r>
              <a:rPr lang="en-US" dirty="0">
                <a:solidFill>
                  <a:srgbClr val="000000"/>
                </a:solidFill>
                <a:effectLst/>
                <a:latin typeface="Verdana" panose="020B0604030504040204" pitchFamily="34" charset="0"/>
              </a:rPr>
              <a:t> — So I took hold of the two tablets and threw them from my hands, shattering them before your eyes. </a:t>
            </a:r>
          </a:p>
          <a:p>
            <a:pPr>
              <a:buNone/>
            </a:pPr>
            <a:r>
              <a:rPr lang="en-US" dirty="0">
                <a:solidFill>
                  <a:srgbClr val="000000"/>
                </a:solidFill>
                <a:effectLst/>
                <a:latin typeface="Verdana" panose="020B0604030504040204" pitchFamily="34" charset="0"/>
                <a:hlinkClick r:id="rId15"/>
              </a:rPr>
              <a:t>Dt 27:26</a:t>
            </a:r>
            <a:r>
              <a:rPr lang="en-US" dirty="0">
                <a:solidFill>
                  <a:srgbClr val="000000"/>
                </a:solidFill>
                <a:effectLst/>
                <a:latin typeface="Verdana" panose="020B0604030504040204" pitchFamily="34" charset="0"/>
              </a:rPr>
              <a:t> — 'Anyone who does not put the words of this law into practice is cursed.' And all the people will say, 'Amen! ' </a:t>
            </a:r>
          </a:p>
          <a:p>
            <a:pPr>
              <a:buNone/>
            </a:pPr>
            <a:r>
              <a:rPr lang="en-US" dirty="0">
                <a:solidFill>
                  <a:srgbClr val="000000"/>
                </a:solidFill>
                <a:effectLst/>
                <a:latin typeface="Verdana" panose="020B0604030504040204" pitchFamily="34" charset="0"/>
                <a:hlinkClick r:id="rId16"/>
              </a:rPr>
              <a:t>Jer 31:32</a:t>
            </a:r>
            <a:r>
              <a:rPr lang="en-US" dirty="0">
                <a:solidFill>
                  <a:srgbClr val="000000"/>
                </a:solidFill>
                <a:effectLst/>
                <a:latin typeface="Verdana" panose="020B0604030504040204" pitchFamily="34" charset="0"/>
              </a:rPr>
              <a:t> — This one will not be like the covenant I made with their ancestors on the day I took them by the hand to lead them out of the land of Egypt ​— ​my covenant that they broke even though I am their master" ​— ​the LORD's declaration. </a:t>
            </a:r>
          </a:p>
          <a:p>
            <a:pPr>
              <a:buNone/>
            </a:pPr>
            <a:r>
              <a:rPr lang="en-US" dirty="0">
                <a:solidFill>
                  <a:srgbClr val="000000"/>
                </a:solidFill>
                <a:effectLst/>
                <a:latin typeface="Verdana" panose="020B0604030504040204" pitchFamily="34" charset="0"/>
                <a:hlinkClick r:id="rId17"/>
              </a:rPr>
              <a:t>Zec 11:10</a:t>
            </a:r>
            <a:r>
              <a:rPr lang="en-US" dirty="0">
                <a:solidFill>
                  <a:srgbClr val="000000"/>
                </a:solidFill>
                <a:effectLst/>
                <a:latin typeface="Verdana" panose="020B0604030504040204" pitchFamily="34" charset="0"/>
              </a:rPr>
              <a:t> — Next I took my staff called Favor and cut it in two, annulling the covenant I had made with all the peoples. </a:t>
            </a:r>
          </a:p>
          <a:p>
            <a:pPr>
              <a:buNone/>
            </a:pPr>
            <a:r>
              <a:rPr lang="en-US" dirty="0">
                <a:solidFill>
                  <a:srgbClr val="000000"/>
                </a:solidFill>
                <a:effectLst/>
                <a:latin typeface="Verdana" panose="020B0604030504040204" pitchFamily="34" charset="0"/>
                <a:hlinkClick r:id="rId18"/>
              </a:rPr>
              <a:t>Zec 11:11</a:t>
            </a:r>
            <a:r>
              <a:rPr lang="en-US" dirty="0">
                <a:solidFill>
                  <a:srgbClr val="000000"/>
                </a:solidFill>
                <a:effectLst/>
                <a:latin typeface="Verdana" panose="020B0604030504040204" pitchFamily="34" charset="0"/>
              </a:rPr>
              <a:t> — It was annulled on that day, and so the oppressed of the flock who were watching me knew that it was the word of the LORD. </a:t>
            </a:r>
          </a:p>
          <a:p>
            <a:r>
              <a:rPr lang="en-US" dirty="0">
                <a:solidFill>
                  <a:srgbClr val="000000"/>
                </a:solidFill>
                <a:effectLst/>
                <a:latin typeface="Verdana" panose="020B0604030504040204" pitchFamily="34" charset="0"/>
                <a:hlinkClick r:id="rId19"/>
              </a:rPr>
              <a:t>Zec 11:14</a:t>
            </a:r>
            <a:r>
              <a:rPr lang="en-US" dirty="0">
                <a:solidFill>
                  <a:srgbClr val="000000"/>
                </a:solidFill>
                <a:effectLst/>
                <a:latin typeface="Verdana" panose="020B0604030504040204" pitchFamily="34" charset="0"/>
              </a:rPr>
              <a:t> — Then I cut in two my second staff, Union, annulling the brotherhood between Judah and Israel.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27</a:t>
            </a:fld>
            <a:endParaRPr lang="en-US"/>
          </a:p>
        </p:txBody>
      </p:sp>
    </p:spTree>
    <p:extLst>
      <p:ext uri="{BB962C8B-B14F-4D97-AF65-F5344CB8AC3E}">
        <p14:creationId xmlns:p14="http://schemas.microsoft.com/office/powerpoint/2010/main" val="80279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took the calf</a:t>
            </a:r>
          </a:p>
          <a:p>
            <a:pPr>
              <a:buNone/>
            </a:pPr>
            <a:r>
              <a:rPr lang="en-US" dirty="0">
                <a:solidFill>
                  <a:srgbClr val="000000"/>
                </a:solidFill>
                <a:effectLst/>
                <a:latin typeface="Verdana" panose="020B0604030504040204" pitchFamily="34" charset="0"/>
                <a:hlinkClick r:id="rId3"/>
              </a:rPr>
              <a:t>Dt 7:5</a:t>
            </a:r>
            <a:r>
              <a:rPr lang="en-US" dirty="0">
                <a:solidFill>
                  <a:srgbClr val="000000"/>
                </a:solidFill>
                <a:effectLst/>
                <a:latin typeface="Verdana" panose="020B0604030504040204" pitchFamily="34" charset="0"/>
              </a:rPr>
              <a:t> — Instead, this is what you are to do to them: tear down their altars, smash their sacred pillars, cut down their Asherah poles, and burn their carved images. </a:t>
            </a:r>
          </a:p>
          <a:p>
            <a:pPr>
              <a:buNone/>
            </a:pPr>
            <a:r>
              <a:rPr lang="en-US" dirty="0">
                <a:solidFill>
                  <a:srgbClr val="000000"/>
                </a:solidFill>
                <a:effectLst/>
                <a:latin typeface="Verdana" panose="020B0604030504040204" pitchFamily="34" charset="0"/>
                <a:hlinkClick r:id="rId4"/>
              </a:rPr>
              <a:t>Dt 7:25</a:t>
            </a:r>
            <a:r>
              <a:rPr lang="en-US" dirty="0">
                <a:solidFill>
                  <a:srgbClr val="000000"/>
                </a:solidFill>
                <a:effectLst/>
                <a:latin typeface="Verdana" panose="020B0604030504040204" pitchFamily="34" charset="0"/>
              </a:rPr>
              <a:t> — Burn up the carved images of their gods. Don't covet the silver and gold on the images and take it for yourself, or else you will be ensnared by it, for it is detestable to the LORD your God. </a:t>
            </a:r>
          </a:p>
          <a:p>
            <a:pPr>
              <a:buNone/>
            </a:pPr>
            <a:r>
              <a:rPr lang="en-US" dirty="0">
                <a:solidFill>
                  <a:srgbClr val="000000"/>
                </a:solidFill>
                <a:effectLst/>
                <a:latin typeface="Verdana" panose="020B0604030504040204" pitchFamily="34" charset="0"/>
                <a:hlinkClick r:id="rId5"/>
              </a:rPr>
              <a:t>Dt 9:21</a:t>
            </a:r>
            <a:r>
              <a:rPr lang="en-US" dirty="0">
                <a:solidFill>
                  <a:srgbClr val="000000"/>
                </a:solidFill>
                <a:effectLst/>
                <a:latin typeface="Verdana" panose="020B0604030504040204" pitchFamily="34" charset="0"/>
              </a:rPr>
              <a:t> — I took the sinful calf you had made and burned it. I crushed it, thoroughly grinding it to powder as fine as dust, and threw its dust into the stream that came down from the mountain. </a:t>
            </a:r>
          </a:p>
          <a:p>
            <a:pPr>
              <a:buNone/>
            </a:pPr>
            <a:r>
              <a:rPr lang="en-US" dirty="0">
                <a:solidFill>
                  <a:srgbClr val="000000"/>
                </a:solidFill>
                <a:effectLst/>
                <a:latin typeface="Verdana" panose="020B0604030504040204" pitchFamily="34" charset="0"/>
                <a:hlinkClick r:id="rId6"/>
              </a:rPr>
              <a:t>2Ki 23:6</a:t>
            </a:r>
            <a:r>
              <a:rPr lang="en-US" dirty="0">
                <a:solidFill>
                  <a:srgbClr val="000000"/>
                </a:solidFill>
                <a:effectLst/>
                <a:latin typeface="Verdana" panose="020B0604030504040204" pitchFamily="34" charset="0"/>
              </a:rPr>
              <a:t> — He brought out the Asherah pole from the LORD's temple to the Kidron Valley outside Jerusalem. He burned it at the Kidron Valley, beat it to dust, and threw its dust on the graves of the common people. </a:t>
            </a:r>
          </a:p>
          <a:p>
            <a:pPr>
              <a:buNone/>
            </a:pPr>
            <a:r>
              <a:rPr lang="en-US" dirty="0">
                <a:solidFill>
                  <a:srgbClr val="000000"/>
                </a:solidFill>
                <a:effectLst/>
                <a:latin typeface="Verdana" panose="020B0604030504040204" pitchFamily="34" charset="0"/>
                <a:hlinkClick r:id="rId7"/>
              </a:rPr>
              <a:t>2Ki 23:15</a:t>
            </a:r>
            <a:r>
              <a:rPr lang="en-US" dirty="0">
                <a:solidFill>
                  <a:srgbClr val="000000"/>
                </a:solidFill>
                <a:effectLst/>
                <a:latin typeface="Verdana" panose="020B0604030504040204" pitchFamily="34" charset="0"/>
              </a:rPr>
              <a:t> — He even tore down the altar at Bethel and the high place that had been made by Jeroboam son of Nebat, who caused Israel to sin. He burned the high place, crushed it to dust, and burned the Asherah. </a:t>
            </a:r>
          </a:p>
          <a:p>
            <a:pPr>
              <a:buNone/>
            </a:pPr>
            <a:r>
              <a:rPr lang="en-US" b="1" dirty="0">
                <a:solidFill>
                  <a:srgbClr val="000000"/>
                </a:solidFill>
                <a:effectLst/>
                <a:latin typeface="Verdana" panose="020B0604030504040204" pitchFamily="34" charset="0"/>
              </a:rPr>
              <a:t>made the</a:t>
            </a:r>
          </a:p>
          <a:p>
            <a:pPr>
              <a:buNone/>
            </a:pPr>
            <a:r>
              <a:rPr lang="en-US" dirty="0" err="1">
                <a:solidFill>
                  <a:srgbClr val="000000"/>
                </a:solidFill>
                <a:effectLst/>
                <a:latin typeface="Verdana" panose="020B0604030504040204" pitchFamily="34" charset="0"/>
                <a:hlinkClick r:id="rId8"/>
              </a:rPr>
              <a:t>Pr</a:t>
            </a:r>
            <a:r>
              <a:rPr lang="en-US" dirty="0">
                <a:solidFill>
                  <a:srgbClr val="000000"/>
                </a:solidFill>
                <a:effectLst/>
                <a:latin typeface="Verdana" panose="020B0604030504040204" pitchFamily="34" charset="0"/>
                <a:hlinkClick r:id="rId8"/>
              </a:rPr>
              <a:t> 1:31</a:t>
            </a:r>
            <a:r>
              <a:rPr lang="en-US" dirty="0">
                <a:solidFill>
                  <a:srgbClr val="000000"/>
                </a:solidFill>
                <a:effectLst/>
                <a:latin typeface="Verdana" panose="020B0604030504040204" pitchFamily="34" charset="0"/>
              </a:rPr>
              <a:t> — they will eat the fruit of their way and be glutted with their own schemes. </a:t>
            </a:r>
          </a:p>
          <a:p>
            <a:r>
              <a:rPr lang="en-US" dirty="0" err="1">
                <a:solidFill>
                  <a:srgbClr val="000000"/>
                </a:solidFill>
                <a:effectLst/>
                <a:latin typeface="Verdana" panose="020B0604030504040204" pitchFamily="34" charset="0"/>
                <a:hlinkClick r:id="rId9"/>
              </a:rPr>
              <a:t>Pr</a:t>
            </a:r>
            <a:r>
              <a:rPr lang="en-US" dirty="0">
                <a:solidFill>
                  <a:srgbClr val="000000"/>
                </a:solidFill>
                <a:effectLst/>
                <a:latin typeface="Verdana" panose="020B0604030504040204" pitchFamily="34" charset="0"/>
                <a:hlinkClick r:id="rId9"/>
              </a:rPr>
              <a:t> 14:14</a:t>
            </a:r>
            <a:r>
              <a:rPr lang="en-US" dirty="0">
                <a:solidFill>
                  <a:srgbClr val="000000"/>
                </a:solidFill>
                <a:effectLst/>
                <a:latin typeface="Verdana" panose="020B0604030504040204" pitchFamily="34" charset="0"/>
              </a:rPr>
              <a:t> — The disloyal one will get what his conduct deserves, and a good one, what his deeds deserve.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28</a:t>
            </a:fld>
            <a:endParaRPr lang="en-US"/>
          </a:p>
        </p:txBody>
      </p:sp>
    </p:spTree>
    <p:extLst>
      <p:ext uri="{BB962C8B-B14F-4D97-AF65-F5344CB8AC3E}">
        <p14:creationId xmlns:p14="http://schemas.microsoft.com/office/powerpoint/2010/main" val="3131355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hlinkClick r:id="rId3"/>
              </a:rPr>
              <a:t>Ge 20:9</a:t>
            </a:r>
            <a:r>
              <a:rPr lang="en-US" dirty="0">
                <a:solidFill>
                  <a:srgbClr val="000000"/>
                </a:solidFill>
                <a:effectLst/>
                <a:latin typeface="Verdana" panose="020B0604030504040204" pitchFamily="34" charset="0"/>
              </a:rPr>
              <a:t> — Then Abimelech called Abraham in and said to him, "What have you done to us? How did I sin against you that you have brought such enormous guilt on me and on my kingdom? You have done things to me that should never be done." </a:t>
            </a:r>
          </a:p>
          <a:p>
            <a:pPr>
              <a:buNone/>
            </a:pPr>
            <a:r>
              <a:rPr lang="en-US" dirty="0">
                <a:solidFill>
                  <a:srgbClr val="000000"/>
                </a:solidFill>
                <a:effectLst/>
                <a:latin typeface="Verdana" panose="020B0604030504040204" pitchFamily="34" charset="0"/>
                <a:hlinkClick r:id="rId4"/>
              </a:rPr>
              <a:t>Ge 26:10</a:t>
            </a:r>
            <a:r>
              <a:rPr lang="en-US" dirty="0">
                <a:solidFill>
                  <a:srgbClr val="000000"/>
                </a:solidFill>
                <a:effectLst/>
                <a:latin typeface="Verdana" panose="020B0604030504040204" pitchFamily="34" charset="0"/>
              </a:rPr>
              <a:t> — Then Abimelech said, "What is this you've done to us? One of the people could easily have slept with your wife, and you would have brought guilt on us." </a:t>
            </a:r>
          </a:p>
          <a:p>
            <a:pPr>
              <a:buNone/>
            </a:pPr>
            <a:r>
              <a:rPr lang="en-US" dirty="0">
                <a:solidFill>
                  <a:srgbClr val="000000"/>
                </a:solidFill>
                <a:effectLst/>
                <a:latin typeface="Verdana" panose="020B0604030504040204" pitchFamily="34" charset="0"/>
                <a:hlinkClick r:id="rId5"/>
              </a:rPr>
              <a:t>Dt 13:6-8</a:t>
            </a:r>
            <a:r>
              <a:rPr lang="en-US" dirty="0">
                <a:solidFill>
                  <a:srgbClr val="000000"/>
                </a:solidFill>
                <a:effectLst/>
                <a:latin typeface="Verdana" panose="020B0604030504040204" pitchFamily="34" charset="0"/>
              </a:rPr>
              <a:t> — "If your brother, the son of your mother, or your son or daughter, or the wife you embrace, or your closest friend secretly entices you, saying, 'Let us go and worship other gods' ​— ​which neither you nor your fathers have known,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any of the gods of the peoples around you, near you or far from you, from one end of the earth to the other —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do not yield to him or listen to him. Show him no pity, and do not spare him or shield him. </a:t>
            </a:r>
          </a:p>
          <a:p>
            <a:pPr>
              <a:buNone/>
            </a:pPr>
            <a:r>
              <a:rPr lang="en-US" dirty="0">
                <a:solidFill>
                  <a:srgbClr val="000000"/>
                </a:solidFill>
                <a:effectLst/>
                <a:latin typeface="Verdana" panose="020B0604030504040204" pitchFamily="34" charset="0"/>
                <a:hlinkClick r:id="rId6"/>
              </a:rPr>
              <a:t>1Sa 26:19</a:t>
            </a:r>
            <a:r>
              <a:rPr lang="en-US" dirty="0">
                <a:solidFill>
                  <a:srgbClr val="000000"/>
                </a:solidFill>
                <a:effectLst/>
                <a:latin typeface="Verdana" panose="020B0604030504040204" pitchFamily="34" charset="0"/>
              </a:rPr>
              <a:t> — Now, may my lord the king please hear the words of his servant: If it is the LORD who has incited you against me, then may he accept an offering. But if it is people, may they be cursed in the presence of the LORD, for today they have banished me from sharing in the inheritance of the LORD saying, 'Go and worship other gods.' </a:t>
            </a:r>
          </a:p>
          <a:p>
            <a:pPr>
              <a:buNone/>
            </a:pPr>
            <a:r>
              <a:rPr lang="en-US" dirty="0">
                <a:solidFill>
                  <a:srgbClr val="000000"/>
                </a:solidFill>
                <a:effectLst/>
                <a:latin typeface="Verdana" panose="020B0604030504040204" pitchFamily="34" charset="0"/>
                <a:hlinkClick r:id="rId7"/>
              </a:rPr>
              <a:t>Jos 7:19-26</a:t>
            </a:r>
            <a:r>
              <a:rPr lang="en-US" dirty="0">
                <a:solidFill>
                  <a:srgbClr val="000000"/>
                </a:solidFill>
                <a:effectLst/>
                <a:latin typeface="Verdana" panose="020B0604030504040204" pitchFamily="34" charset="0"/>
              </a:rPr>
              <a:t> — So Joshua said to Achan, "My son, give glory to the LORD, the God of Israel, and make a confession to him. I urge you, tell me what you have done. Don't hide anything from me."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Achan replied to Joshua, "It is true. I have sinned against the LORD, the God of Israel. This is what I did: </a:t>
            </a:r>
            <a:r>
              <a:rPr lang="en-US" b="1" baseline="30000" dirty="0">
                <a:solidFill>
                  <a:srgbClr val="0000FF"/>
                </a:solidFill>
                <a:effectLst/>
                <a:latin typeface="Verdana" panose="020B0604030504040204" pitchFamily="34" charset="0"/>
              </a:rPr>
              <a:t>21</a:t>
            </a:r>
            <a:r>
              <a:rPr lang="en-US" dirty="0">
                <a:solidFill>
                  <a:srgbClr val="000000"/>
                </a:solidFill>
                <a:effectLst/>
                <a:latin typeface="Verdana" panose="020B0604030504040204" pitchFamily="34" charset="0"/>
              </a:rPr>
              <a:t> When I saw among the spoils a beautiful cloak from Babylon, five pounds of silver, and a bar of gold weighing a pound and a quarter, I coveted them and took them. You can see for yourself. They are concealed in the ground inside my tent, with the silver under the cloak." </a:t>
            </a:r>
            <a:r>
              <a:rPr lang="en-US" b="1" baseline="30000" dirty="0">
                <a:solidFill>
                  <a:srgbClr val="0000FF"/>
                </a:solidFill>
                <a:effectLst/>
                <a:latin typeface="Verdana" panose="020B0604030504040204" pitchFamily="34" charset="0"/>
              </a:rPr>
              <a:t>22</a:t>
            </a:r>
            <a:r>
              <a:rPr lang="en-US" dirty="0">
                <a:solidFill>
                  <a:srgbClr val="000000"/>
                </a:solidFill>
                <a:effectLst/>
                <a:latin typeface="Verdana" panose="020B0604030504040204" pitchFamily="34" charset="0"/>
              </a:rPr>
              <a:t> So Joshua sent messengers who ran to the tent, and there was the cloak, concealed in his tent, with the silver underneath. </a:t>
            </a:r>
            <a:r>
              <a:rPr lang="en-US" b="1" baseline="30000" dirty="0">
                <a:solidFill>
                  <a:srgbClr val="0000FF"/>
                </a:solidFill>
                <a:effectLst/>
                <a:latin typeface="Verdana" panose="020B0604030504040204" pitchFamily="34" charset="0"/>
              </a:rPr>
              <a:t>23</a:t>
            </a:r>
            <a:r>
              <a:rPr lang="en-US" dirty="0">
                <a:solidFill>
                  <a:srgbClr val="000000"/>
                </a:solidFill>
                <a:effectLst/>
                <a:latin typeface="Verdana" panose="020B0604030504040204" pitchFamily="34" charset="0"/>
              </a:rPr>
              <a:t> They took the things from inside the tent, brought them to Joshua and all the Israelites, and spread them out in the LORD's presence. </a:t>
            </a:r>
            <a:r>
              <a:rPr lang="en-US" b="1" baseline="30000" dirty="0">
                <a:solidFill>
                  <a:srgbClr val="0000FF"/>
                </a:solidFill>
                <a:effectLst/>
                <a:latin typeface="Verdana" panose="020B0604030504040204" pitchFamily="34" charset="0"/>
              </a:rPr>
              <a:t>24</a:t>
            </a:r>
            <a:r>
              <a:rPr lang="en-US" dirty="0">
                <a:solidFill>
                  <a:srgbClr val="000000"/>
                </a:solidFill>
                <a:effectLst/>
                <a:latin typeface="Verdana" panose="020B0604030504040204" pitchFamily="34" charset="0"/>
              </a:rPr>
              <a:t> Then Joshua and all Israel with him took Achan son of Zerah, the silver, the cloak, and the bar of gold, his sons and daughters, his ox, donkey, and sheep, his tent, and all that he had, and brought them up to the Valley of Achor. </a:t>
            </a:r>
            <a:r>
              <a:rPr lang="en-US" b="1" baseline="30000" dirty="0">
                <a:solidFill>
                  <a:srgbClr val="0000FF"/>
                </a:solidFill>
                <a:effectLst/>
                <a:latin typeface="Verdana" panose="020B0604030504040204" pitchFamily="34" charset="0"/>
              </a:rPr>
              <a:t>25</a:t>
            </a:r>
            <a:r>
              <a:rPr lang="en-US" dirty="0">
                <a:solidFill>
                  <a:srgbClr val="000000"/>
                </a:solidFill>
                <a:effectLst/>
                <a:latin typeface="Verdana" panose="020B0604030504040204" pitchFamily="34" charset="0"/>
              </a:rPr>
              <a:t> Joshua said, "Why have you brought us trouble? Today the LORD will bring you trouble! " So all Israel stoned them to death. They burned their bodies, threw stones on them, </a:t>
            </a:r>
            <a:r>
              <a:rPr lang="en-US" b="1" baseline="30000" dirty="0">
                <a:solidFill>
                  <a:srgbClr val="0000FF"/>
                </a:solidFill>
                <a:effectLst/>
                <a:latin typeface="Verdana" panose="020B0604030504040204" pitchFamily="34" charset="0"/>
              </a:rPr>
              <a:t>26</a:t>
            </a:r>
            <a:r>
              <a:rPr lang="en-US" dirty="0">
                <a:solidFill>
                  <a:srgbClr val="000000"/>
                </a:solidFill>
                <a:effectLst/>
                <a:latin typeface="Verdana" panose="020B0604030504040204" pitchFamily="34" charset="0"/>
              </a:rPr>
              <a:t> and raised over him a large pile of rocks that remains still today. Then the LORD turned from his burning anger. Therefore that place is called the Valley of Achor still today. </a:t>
            </a:r>
          </a:p>
          <a:p>
            <a:pPr>
              <a:buNone/>
            </a:pPr>
            <a:r>
              <a:rPr lang="en-US" dirty="0">
                <a:solidFill>
                  <a:srgbClr val="000000"/>
                </a:solidFill>
                <a:effectLst/>
                <a:latin typeface="Verdana" panose="020B0604030504040204" pitchFamily="34" charset="0"/>
                <a:hlinkClick r:id="rId8"/>
              </a:rPr>
              <a:t>1Ki 14:16</a:t>
            </a:r>
            <a:r>
              <a:rPr lang="en-US" dirty="0">
                <a:solidFill>
                  <a:srgbClr val="000000"/>
                </a:solidFill>
                <a:effectLst/>
                <a:latin typeface="Verdana" panose="020B0604030504040204" pitchFamily="34" charset="0"/>
              </a:rPr>
              <a:t> — He will give up Israel because of Jeroboam's sins that he committed and caused Israel to commit." </a:t>
            </a:r>
          </a:p>
          <a:p>
            <a:pPr>
              <a:buNone/>
            </a:pPr>
            <a:r>
              <a:rPr lang="en-US" dirty="0">
                <a:solidFill>
                  <a:srgbClr val="000000"/>
                </a:solidFill>
                <a:effectLst/>
                <a:latin typeface="Verdana" panose="020B0604030504040204" pitchFamily="34" charset="0"/>
                <a:hlinkClick r:id="rId9"/>
              </a:rPr>
              <a:t>1Ki 21:22</a:t>
            </a:r>
            <a:r>
              <a:rPr lang="en-US" dirty="0">
                <a:solidFill>
                  <a:srgbClr val="000000"/>
                </a:solidFill>
                <a:effectLst/>
                <a:latin typeface="Verdana" panose="020B0604030504040204" pitchFamily="34" charset="0"/>
              </a:rPr>
              <a:t> — I will make your house like the house of Jeroboam son of Nebat and like the house of Baasha son of Ahijah, because you have angered me and caused Israel to sin. </a:t>
            </a:r>
          </a:p>
          <a:p>
            <a:r>
              <a:rPr lang="en-US" dirty="0">
                <a:solidFill>
                  <a:srgbClr val="000000"/>
                </a:solidFill>
                <a:effectLst/>
                <a:latin typeface="Verdana" panose="020B0604030504040204" pitchFamily="34" charset="0"/>
                <a:hlinkClick r:id="rId10"/>
              </a:rPr>
              <a:t>2Ki 21:9-11</a:t>
            </a:r>
            <a:r>
              <a:rPr lang="en-US" dirty="0">
                <a:solidFill>
                  <a:srgbClr val="000000"/>
                </a:solidFill>
                <a:effectLst/>
                <a:latin typeface="Verdana" panose="020B0604030504040204" pitchFamily="34" charset="0"/>
              </a:rPr>
              <a:t> — But they did not listen; Manasseh caused them to stray so that they did worse evil than the nations the LORD had destroyed before the Israelites.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The LORD said through his servants the prophets,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"Since King Manasseh of Judah has committed all these detestable acts ​— ​worse evil than the Amorites who preceded him had done ​— ​and by means of his idols has also caused Judah to sin, </a:t>
            </a:r>
          </a:p>
          <a:p>
            <a:endParaRPr lang="en-US" dirty="0"/>
          </a:p>
          <a:p>
            <a:pPr>
              <a:buNone/>
            </a:pPr>
            <a:r>
              <a:rPr lang="en-US" dirty="0">
                <a:solidFill>
                  <a:srgbClr val="000000"/>
                </a:solidFill>
                <a:effectLst/>
                <a:latin typeface="Verdana" panose="020B0604030504040204" pitchFamily="34" charset="0"/>
              </a:rPr>
              <a:t>Treasury - Ex 32:22</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knowest</a:t>
            </a:r>
          </a:p>
          <a:p>
            <a:pPr>
              <a:buNone/>
            </a:pPr>
            <a:r>
              <a:rPr lang="en-US" dirty="0">
                <a:solidFill>
                  <a:srgbClr val="000000"/>
                </a:solidFill>
                <a:effectLst/>
                <a:latin typeface="Verdana" panose="020B0604030504040204" pitchFamily="34" charset="0"/>
                <a:hlinkClick r:id="rId11"/>
              </a:rPr>
              <a:t>Ex 14:11</a:t>
            </a:r>
            <a:r>
              <a:rPr lang="en-US" dirty="0">
                <a:solidFill>
                  <a:srgbClr val="000000"/>
                </a:solidFill>
                <a:effectLst/>
                <a:latin typeface="Verdana" panose="020B0604030504040204" pitchFamily="34" charset="0"/>
              </a:rPr>
              <a:t> — They said to Moses: "Is it because there are no graves in Egypt that you have taken us away to die in the wilderness? What have you done to us by bringing us out of Egypt? </a:t>
            </a:r>
          </a:p>
          <a:p>
            <a:pPr>
              <a:buNone/>
            </a:pPr>
            <a:r>
              <a:rPr lang="en-US" dirty="0">
                <a:solidFill>
                  <a:srgbClr val="000000"/>
                </a:solidFill>
                <a:effectLst/>
                <a:latin typeface="Verdana" panose="020B0604030504040204" pitchFamily="34" charset="0"/>
                <a:hlinkClick r:id="rId12"/>
              </a:rPr>
              <a:t>Ex 15:24</a:t>
            </a:r>
            <a:r>
              <a:rPr lang="en-US" dirty="0">
                <a:solidFill>
                  <a:srgbClr val="000000"/>
                </a:solidFill>
                <a:effectLst/>
                <a:latin typeface="Verdana" panose="020B0604030504040204" pitchFamily="34" charset="0"/>
              </a:rPr>
              <a:t> — The people grumbled to Moses, "What are we going to drink? " </a:t>
            </a:r>
          </a:p>
          <a:p>
            <a:pPr>
              <a:buNone/>
            </a:pPr>
            <a:r>
              <a:rPr lang="en-US" dirty="0">
                <a:solidFill>
                  <a:srgbClr val="000000"/>
                </a:solidFill>
                <a:effectLst/>
                <a:latin typeface="Verdana" panose="020B0604030504040204" pitchFamily="34" charset="0"/>
                <a:hlinkClick r:id="rId13"/>
              </a:rPr>
              <a:t>Ex 16:2-4</a:t>
            </a:r>
            <a:r>
              <a:rPr lang="en-US" dirty="0">
                <a:solidFill>
                  <a:srgbClr val="000000"/>
                </a:solidFill>
                <a:effectLst/>
                <a:latin typeface="Verdana" panose="020B0604030504040204" pitchFamily="34" charset="0"/>
              </a:rPr>
              <a:t> — The entire Israelite community grumbled against Moses and Aaron in the wilderness.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The Israelites said to them, "If only we had died by the LORD's hand in the land of Egypt, when we sat by pots of meat and ate all the bread we wanted. Instead, you brought us into this wilderness to make this whole assembly die of hunger! "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Then the LORD said to Moses, "I am going to rain bread from heaven for you. The people are to go out each day and gather enough for that day. This way I will test them to see whether or not they will follow my instructions. </a:t>
            </a:r>
          </a:p>
          <a:p>
            <a:pPr>
              <a:buNone/>
            </a:pPr>
            <a:r>
              <a:rPr lang="en-US" dirty="0">
                <a:solidFill>
                  <a:srgbClr val="000000"/>
                </a:solidFill>
                <a:effectLst/>
                <a:latin typeface="Verdana" panose="020B0604030504040204" pitchFamily="34" charset="0"/>
                <a:hlinkClick r:id="rId14"/>
              </a:rPr>
              <a:t>Ex 16:20</a:t>
            </a:r>
            <a:r>
              <a:rPr lang="en-US" dirty="0">
                <a:solidFill>
                  <a:srgbClr val="000000"/>
                </a:solidFill>
                <a:effectLst/>
                <a:latin typeface="Verdana" panose="020B0604030504040204" pitchFamily="34" charset="0"/>
              </a:rPr>
              <a:t> — But they didn't listen to Moses; some people left part of it until morning, and it bred worms and stank. Therefore Moses was angry with them. </a:t>
            </a:r>
          </a:p>
          <a:p>
            <a:pPr>
              <a:buNone/>
            </a:pPr>
            <a:r>
              <a:rPr lang="en-US" dirty="0">
                <a:solidFill>
                  <a:srgbClr val="000000"/>
                </a:solidFill>
                <a:effectLst/>
                <a:latin typeface="Verdana" panose="020B0604030504040204" pitchFamily="34" charset="0"/>
                <a:hlinkClick r:id="rId15"/>
              </a:rPr>
              <a:t>Ex 16:28</a:t>
            </a:r>
            <a:r>
              <a:rPr lang="en-US" dirty="0">
                <a:solidFill>
                  <a:srgbClr val="000000"/>
                </a:solidFill>
                <a:effectLst/>
                <a:latin typeface="Verdana" panose="020B0604030504040204" pitchFamily="34" charset="0"/>
              </a:rPr>
              <a:t> — Then the LORD said to Moses, "How long will you refuse to keep my commands and instructions? </a:t>
            </a:r>
          </a:p>
          <a:p>
            <a:pPr>
              <a:buNone/>
            </a:pPr>
            <a:r>
              <a:rPr lang="en-US" dirty="0">
                <a:solidFill>
                  <a:srgbClr val="000000"/>
                </a:solidFill>
                <a:effectLst/>
                <a:latin typeface="Verdana" panose="020B0604030504040204" pitchFamily="34" charset="0"/>
                <a:hlinkClick r:id="rId16"/>
              </a:rPr>
              <a:t>Ex 17:2-4</a:t>
            </a:r>
            <a:r>
              <a:rPr lang="en-US" dirty="0">
                <a:solidFill>
                  <a:srgbClr val="000000"/>
                </a:solidFill>
                <a:effectLst/>
                <a:latin typeface="Verdana" panose="020B0604030504040204" pitchFamily="34" charset="0"/>
              </a:rPr>
              <a:t> — So the people complained to Moses, "Give us water to drink." "Why are you complaining to me? " Moses replied to them. "Why are you testing the LORD? "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But the people thirsted there for water and grumbled against Moses. They said, "Why did you ever bring us up from Egypt to kill us and our children and our livestock with thirst? "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Then Moses cried out to the LORD, "What should I do with these people? In a little while they will stone me! " </a:t>
            </a:r>
          </a:p>
          <a:p>
            <a:pPr>
              <a:buNone/>
            </a:pPr>
            <a:r>
              <a:rPr lang="en-US" dirty="0">
                <a:solidFill>
                  <a:srgbClr val="000000"/>
                </a:solidFill>
                <a:effectLst/>
                <a:latin typeface="Verdana" panose="020B0604030504040204" pitchFamily="34" charset="0"/>
                <a:hlinkClick r:id="rId17"/>
              </a:rPr>
              <a:t>Dt 9:7</a:t>
            </a:r>
            <a:r>
              <a:rPr lang="en-US" dirty="0">
                <a:solidFill>
                  <a:srgbClr val="000000"/>
                </a:solidFill>
                <a:effectLst/>
                <a:latin typeface="Verdana" panose="020B0604030504040204" pitchFamily="34" charset="0"/>
              </a:rPr>
              <a:t> — "Remember and do not forget how you provoked the LORD your God in the wilderness. You have been rebelling against the LORD from the day you left the land of Egypt until you reached this place. </a:t>
            </a:r>
          </a:p>
          <a:p>
            <a:pPr>
              <a:buNone/>
            </a:pPr>
            <a:r>
              <a:rPr lang="en-US" dirty="0">
                <a:solidFill>
                  <a:srgbClr val="000000"/>
                </a:solidFill>
                <a:effectLst/>
                <a:latin typeface="Verdana" panose="020B0604030504040204" pitchFamily="34" charset="0"/>
                <a:hlinkClick r:id="rId18"/>
              </a:rPr>
              <a:t>Dt 9:24</a:t>
            </a:r>
            <a:r>
              <a:rPr lang="en-US" dirty="0">
                <a:solidFill>
                  <a:srgbClr val="000000"/>
                </a:solidFill>
                <a:effectLst/>
                <a:latin typeface="Verdana" panose="020B0604030504040204" pitchFamily="34" charset="0"/>
              </a:rPr>
              <a:t> — You have been rebelling against the LORD ever since I have known you. </a:t>
            </a:r>
          </a:p>
          <a:p>
            <a:pPr>
              <a:buNone/>
            </a:pPr>
            <a:r>
              <a:rPr lang="en-US" b="1" dirty="0">
                <a:solidFill>
                  <a:srgbClr val="000000"/>
                </a:solidFill>
                <a:effectLst/>
                <a:latin typeface="Verdana" panose="020B0604030504040204" pitchFamily="34" charset="0"/>
              </a:rPr>
              <a:t>that they are</a:t>
            </a:r>
          </a:p>
          <a:p>
            <a:pPr>
              <a:buNone/>
            </a:pPr>
            <a:r>
              <a:rPr lang="en-US" dirty="0">
                <a:solidFill>
                  <a:srgbClr val="000000"/>
                </a:solidFill>
                <a:effectLst/>
                <a:latin typeface="Verdana" panose="020B0604030504040204" pitchFamily="34" charset="0"/>
                <a:hlinkClick r:id="rId19"/>
              </a:rPr>
              <a:t>Dt 31:27</a:t>
            </a:r>
            <a:r>
              <a:rPr lang="en-US" dirty="0">
                <a:solidFill>
                  <a:srgbClr val="000000"/>
                </a:solidFill>
                <a:effectLst/>
                <a:latin typeface="Verdana" panose="020B0604030504040204" pitchFamily="34" charset="0"/>
              </a:rPr>
              <a:t> — For I know how rebellious and stiff-necked you are. If you are rebelling against the LORD now, while I am still alive, how much more will you rebel after I am dead! </a:t>
            </a:r>
          </a:p>
          <a:p>
            <a:pPr>
              <a:buNone/>
            </a:pPr>
            <a:r>
              <a:rPr lang="en-US" dirty="0">
                <a:solidFill>
                  <a:srgbClr val="000000"/>
                </a:solidFill>
                <a:effectLst/>
                <a:latin typeface="Verdana" panose="020B0604030504040204" pitchFamily="34" charset="0"/>
                <a:hlinkClick r:id="rId20"/>
              </a:rPr>
              <a:t>1Sa 15:24</a:t>
            </a:r>
            <a:r>
              <a:rPr lang="en-US" dirty="0">
                <a:solidFill>
                  <a:srgbClr val="000000"/>
                </a:solidFill>
                <a:effectLst/>
                <a:latin typeface="Verdana" panose="020B0604030504040204" pitchFamily="34" charset="0"/>
              </a:rPr>
              <a:t> — Saul answered Samuel, "I have sinned. I have transgressed the LORD's command and your words. Because I was afraid of the people, I obeyed them. </a:t>
            </a:r>
          </a:p>
          <a:p>
            <a:pPr>
              <a:buNone/>
            </a:pPr>
            <a:r>
              <a:rPr lang="en-US" dirty="0">
                <a:solidFill>
                  <a:srgbClr val="000000"/>
                </a:solidFill>
                <a:effectLst/>
                <a:latin typeface="Verdana" panose="020B0604030504040204" pitchFamily="34" charset="0"/>
                <a:hlinkClick r:id="rId21"/>
              </a:rPr>
              <a:t>Ps 36:4</a:t>
            </a:r>
            <a:r>
              <a:rPr lang="en-US" dirty="0">
                <a:solidFill>
                  <a:srgbClr val="000000"/>
                </a:solidFill>
                <a:effectLst/>
                <a:latin typeface="Verdana" panose="020B0604030504040204" pitchFamily="34" charset="0"/>
              </a:rPr>
              <a:t> — Even on his bed he makes malicious plans. He sets himself on a path that is not good, and he does not reject evil. </a:t>
            </a:r>
          </a:p>
          <a:p>
            <a:r>
              <a:rPr lang="en-US" dirty="0" err="1">
                <a:solidFill>
                  <a:srgbClr val="000000"/>
                </a:solidFill>
                <a:effectLst/>
                <a:latin typeface="Verdana" panose="020B0604030504040204" pitchFamily="34" charset="0"/>
                <a:hlinkClick r:id="rId22"/>
              </a:rPr>
              <a:t>Pr</a:t>
            </a:r>
            <a:r>
              <a:rPr lang="en-US" dirty="0">
                <a:solidFill>
                  <a:srgbClr val="000000"/>
                </a:solidFill>
                <a:effectLst/>
                <a:latin typeface="Verdana" panose="020B0604030504040204" pitchFamily="34" charset="0"/>
                <a:hlinkClick r:id="rId22"/>
              </a:rPr>
              <a:t> 4:16</a:t>
            </a:r>
            <a:r>
              <a:rPr lang="en-US" dirty="0">
                <a:solidFill>
                  <a:srgbClr val="000000"/>
                </a:solidFill>
                <a:effectLst/>
                <a:latin typeface="Verdana" panose="020B0604030504040204" pitchFamily="34" charset="0"/>
              </a:rPr>
              <a:t> — For they can't sleep unless they have done what is evil; they are robbed of sleep unless they make someone stumble.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29</a:t>
            </a:fld>
            <a:endParaRPr lang="en-US"/>
          </a:p>
        </p:txBody>
      </p:sp>
    </p:spTree>
    <p:extLst>
      <p:ext uri="{BB962C8B-B14F-4D97-AF65-F5344CB8AC3E}">
        <p14:creationId xmlns:p14="http://schemas.microsoft.com/office/powerpoint/2010/main" val="128415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See on </a:t>
            </a:r>
            <a:r>
              <a:rPr lang="en-US" b="1" dirty="0" err="1">
                <a:solidFill>
                  <a:srgbClr val="000000"/>
                </a:solidFill>
                <a:effectLst/>
                <a:latin typeface="Verdana" panose="020B0604030504040204" pitchFamily="34" charset="0"/>
              </a:rPr>
              <a:t>ver</a:t>
            </a:r>
            <a:endParaRPr lang="en-US" b="1" dirty="0">
              <a:solidFill>
                <a:srgbClr val="000000"/>
              </a:solidFill>
              <a:effectLst/>
              <a:latin typeface="Verdana" panose="020B0604030504040204" pitchFamily="34" charset="0"/>
            </a:endParaRPr>
          </a:p>
          <a:p>
            <a:pPr>
              <a:buNone/>
            </a:pPr>
            <a:r>
              <a:rPr lang="en-US" dirty="0">
                <a:solidFill>
                  <a:srgbClr val="000000"/>
                </a:solidFill>
                <a:effectLst/>
                <a:latin typeface="Verdana" panose="020B0604030504040204" pitchFamily="34" charset="0"/>
                <a:hlinkClick r:id="rId3"/>
              </a:rPr>
              <a:t>Ex 32:1-4</a:t>
            </a:r>
            <a:r>
              <a:rPr lang="en-US" dirty="0">
                <a:solidFill>
                  <a:srgbClr val="000000"/>
                </a:solidFill>
                <a:effectLst/>
                <a:latin typeface="Verdana" panose="020B0604030504040204" pitchFamily="34" charset="0"/>
              </a:rPr>
              <a:t> — When the people saw that Moses delayed in coming down from the mountain, they gathered around Aaron and said to him, "Come, make gods for us who will go before us because this Moses, the man who brought us up from the land of Egypt ​— ​we don't know what has happened to him! " </a:t>
            </a:r>
            <a:r>
              <a:rPr lang="en-US" b="1" baseline="30000" dirty="0">
                <a:solidFill>
                  <a:srgbClr val="0000FF"/>
                </a:solidFill>
                <a:effectLst/>
                <a:latin typeface="Verdana" panose="020B0604030504040204" pitchFamily="34" charset="0"/>
              </a:rPr>
              <a:t>2</a:t>
            </a:r>
            <a:r>
              <a:rPr lang="en-US" dirty="0">
                <a:solidFill>
                  <a:srgbClr val="000000"/>
                </a:solidFill>
                <a:effectLst/>
                <a:latin typeface="Verdana" panose="020B0604030504040204" pitchFamily="34" charset="0"/>
              </a:rPr>
              <a:t> Aaron replied to them, "Take off the gold rings that are on the ears of your wives, your sons, and your daughters and bring them to me."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So all the people took off the gold rings that were on their ears and brought them to Aaron.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He took the gold from them, fashioned it with an engraving tool, and made it into an image of a calf. Then they said, "Israel, these are your gods, who brought you up from the land of Egypt! " </a:t>
            </a:r>
          </a:p>
          <a:p>
            <a:r>
              <a:rPr lang="en-US" dirty="0">
                <a:solidFill>
                  <a:srgbClr val="000000"/>
                </a:solidFill>
                <a:effectLst/>
                <a:latin typeface="Verdana" panose="020B0604030504040204" pitchFamily="34" charset="0"/>
                <a:hlinkClick r:id="rId4"/>
              </a:rPr>
              <a:t>Ex 32:8</a:t>
            </a:r>
            <a:r>
              <a:rPr lang="en-US" dirty="0">
                <a:solidFill>
                  <a:srgbClr val="000000"/>
                </a:solidFill>
                <a:effectLst/>
                <a:latin typeface="Verdana" panose="020B0604030504040204" pitchFamily="34" charset="0"/>
              </a:rPr>
              <a:t> — They have quickly turned from the way I commanded them; they have made for themselves an image of a calf. They have bowed down to it, sacrificed to it, and said, 'Israel, these are your gods, who brought you up from the land of Egypt.' "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30</a:t>
            </a:fld>
            <a:endParaRPr lang="en-US"/>
          </a:p>
        </p:txBody>
      </p:sp>
    </p:spTree>
    <p:extLst>
      <p:ext uri="{BB962C8B-B14F-4D97-AF65-F5344CB8AC3E}">
        <p14:creationId xmlns:p14="http://schemas.microsoft.com/office/powerpoint/2010/main" val="1408507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So they</a:t>
            </a:r>
          </a:p>
          <a:p>
            <a:pPr>
              <a:buNone/>
            </a:pPr>
            <a:r>
              <a:rPr lang="en-US" dirty="0">
                <a:solidFill>
                  <a:srgbClr val="000000"/>
                </a:solidFill>
                <a:effectLst/>
                <a:latin typeface="Verdana" panose="020B0604030504040204" pitchFamily="34" charset="0"/>
                <a:hlinkClick r:id="rId3"/>
              </a:rPr>
              <a:t>Ex 32:4</a:t>
            </a:r>
            <a:r>
              <a:rPr lang="en-US" dirty="0">
                <a:solidFill>
                  <a:srgbClr val="000000"/>
                </a:solidFill>
                <a:effectLst/>
                <a:latin typeface="Verdana" panose="020B0604030504040204" pitchFamily="34" charset="0"/>
              </a:rPr>
              <a:t> — He took the gold from them, fashioned it with an engraving tool, and made it into an image of a calf. Then they said, "Israel, these are your gods, who brought you up from the land of Egypt! " </a:t>
            </a:r>
          </a:p>
          <a:p>
            <a:pPr>
              <a:buNone/>
            </a:pPr>
            <a:r>
              <a:rPr lang="en-US" dirty="0">
                <a:solidFill>
                  <a:srgbClr val="000000"/>
                </a:solidFill>
                <a:effectLst/>
                <a:latin typeface="Verdana" panose="020B0604030504040204" pitchFamily="34" charset="0"/>
                <a:hlinkClick r:id="rId4"/>
              </a:rPr>
              <a:t>Ge 3:12</a:t>
            </a:r>
            <a:r>
              <a:rPr lang="en-US" dirty="0">
                <a:solidFill>
                  <a:srgbClr val="000000"/>
                </a:solidFill>
                <a:effectLst/>
                <a:latin typeface="Verdana" panose="020B0604030504040204" pitchFamily="34" charset="0"/>
              </a:rPr>
              <a:t> — The man replied, "The woman you gave to be with me ​— ​she gave me some fruit from the tree, and I ate." </a:t>
            </a:r>
          </a:p>
          <a:p>
            <a:pPr>
              <a:buNone/>
            </a:pPr>
            <a:r>
              <a:rPr lang="en-US" dirty="0">
                <a:solidFill>
                  <a:srgbClr val="000000"/>
                </a:solidFill>
                <a:effectLst/>
                <a:latin typeface="Verdana" panose="020B0604030504040204" pitchFamily="34" charset="0"/>
                <a:hlinkClick r:id="rId5"/>
              </a:rPr>
              <a:t>Ge 3:13</a:t>
            </a:r>
            <a:r>
              <a:rPr lang="en-US" dirty="0">
                <a:solidFill>
                  <a:srgbClr val="000000"/>
                </a:solidFill>
                <a:effectLst/>
                <a:latin typeface="Verdana" panose="020B0604030504040204" pitchFamily="34" charset="0"/>
              </a:rPr>
              <a:t> — So the LORD God asked the woman, "What is this you have done? " And the woman said, "The serpent deceived me, and I ate." </a:t>
            </a:r>
          </a:p>
          <a:p>
            <a:pPr>
              <a:buNone/>
            </a:pPr>
            <a:r>
              <a:rPr lang="en-US" dirty="0">
                <a:solidFill>
                  <a:srgbClr val="000000"/>
                </a:solidFill>
                <a:effectLst/>
                <a:latin typeface="Verdana" panose="020B0604030504040204" pitchFamily="34" charset="0"/>
                <a:hlinkClick r:id="rId6"/>
              </a:rPr>
              <a:t>Lk 10:29</a:t>
            </a:r>
            <a:r>
              <a:rPr lang="en-US" dirty="0">
                <a:solidFill>
                  <a:srgbClr val="000000"/>
                </a:solidFill>
                <a:effectLst/>
                <a:latin typeface="Verdana" panose="020B0604030504040204" pitchFamily="34" charset="0"/>
              </a:rPr>
              <a:t> — But wanting to justify himself, he asked Jesus, "And who is my neighbor? " </a:t>
            </a:r>
          </a:p>
          <a:p>
            <a:r>
              <a:rPr lang="en-US" dirty="0">
                <a:solidFill>
                  <a:srgbClr val="000000"/>
                </a:solidFill>
                <a:effectLst/>
                <a:latin typeface="Verdana" panose="020B0604030504040204" pitchFamily="34" charset="0"/>
                <a:hlinkClick r:id="rId7"/>
              </a:rPr>
              <a:t>Ro 3:10</a:t>
            </a:r>
            <a:r>
              <a:rPr lang="en-US" dirty="0">
                <a:solidFill>
                  <a:srgbClr val="000000"/>
                </a:solidFill>
                <a:effectLst/>
                <a:latin typeface="Verdana" panose="020B0604030504040204" pitchFamily="34" charset="0"/>
              </a:rPr>
              <a:t> — as it is written: There is no one righteous, not even one.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31</a:t>
            </a:fld>
            <a:endParaRPr lang="en-US"/>
          </a:p>
        </p:txBody>
      </p:sp>
    </p:spTree>
    <p:extLst>
      <p:ext uri="{BB962C8B-B14F-4D97-AF65-F5344CB8AC3E}">
        <p14:creationId xmlns:p14="http://schemas.microsoft.com/office/powerpoint/2010/main" val="2175201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Moses returns, destroys the golden calf and confronts his brother. Note how this great man, faced with his great failure, doesn't even have the strength to own up to his sin. His excuses are lame: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They forced me to do it, you know how they 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It's not my fault; I just threw the gold in the fire and out came this calf.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You were gone and I had to do something!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Because of his weakness and failure to stand up for what was right we read further on that: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The people committed a great sin and were punished for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Three thousand men lost their lives that day as a counter measure was begun to stop the spread of the religious rebellion.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The people broke their covenant with God to be faithful and not worship idols --- the result was guilt and shame.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And Aaron's reputation and standing before God, Moses and the people was seriously compromised.</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32</a:t>
            </a:fld>
            <a:endParaRPr lang="en-US"/>
          </a:p>
        </p:txBody>
      </p:sp>
    </p:spTree>
    <p:extLst>
      <p:ext uri="{BB962C8B-B14F-4D97-AF65-F5344CB8AC3E}">
        <p14:creationId xmlns:p14="http://schemas.microsoft.com/office/powerpoint/2010/main" val="423859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anger</a:t>
            </a:r>
          </a:p>
          <a:p>
            <a:pPr>
              <a:buNone/>
            </a:pPr>
            <a:r>
              <a:rPr lang="en-US" dirty="0">
                <a:solidFill>
                  <a:srgbClr val="000000"/>
                </a:solidFill>
                <a:effectLst/>
                <a:latin typeface="Verdana" panose="020B0604030504040204" pitchFamily="34" charset="0"/>
                <a:hlinkClick r:id="rId3"/>
              </a:rPr>
              <a:t>2Sa 6:7</a:t>
            </a:r>
            <a:r>
              <a:rPr lang="en-US" dirty="0">
                <a:solidFill>
                  <a:srgbClr val="000000"/>
                </a:solidFill>
                <a:effectLst/>
                <a:latin typeface="Verdana" panose="020B0604030504040204" pitchFamily="34" charset="0"/>
              </a:rPr>
              <a:t> — Then the LORD's anger burned against Uzzah, and God struck him dead on the spot for his irreverence, and he died there next to the ark of God. </a:t>
            </a:r>
          </a:p>
          <a:p>
            <a:pPr>
              <a:buNone/>
            </a:pPr>
            <a:r>
              <a:rPr lang="en-US" dirty="0">
                <a:solidFill>
                  <a:srgbClr val="000000"/>
                </a:solidFill>
                <a:effectLst/>
                <a:latin typeface="Verdana" panose="020B0604030504040204" pitchFamily="34" charset="0"/>
                <a:hlinkClick r:id="rId4"/>
              </a:rPr>
              <a:t>1Ki 11:9</a:t>
            </a:r>
            <a:r>
              <a:rPr lang="en-US" dirty="0">
                <a:solidFill>
                  <a:srgbClr val="000000"/>
                </a:solidFill>
                <a:effectLst/>
                <a:latin typeface="Verdana" panose="020B0604030504040204" pitchFamily="34" charset="0"/>
              </a:rPr>
              <a:t> — The LORD was angry with Solomon, because his heart had turned away from the LORD, the God of Israel, who had appeared to him twice. </a:t>
            </a:r>
          </a:p>
          <a:p>
            <a:pPr>
              <a:buNone/>
            </a:pPr>
            <a:r>
              <a:rPr lang="en-US" dirty="0">
                <a:solidFill>
                  <a:srgbClr val="000000"/>
                </a:solidFill>
                <a:effectLst/>
                <a:latin typeface="Verdana" panose="020B0604030504040204" pitchFamily="34" charset="0"/>
                <a:hlinkClick r:id="rId5"/>
              </a:rPr>
              <a:t>1Ch 21:7</a:t>
            </a:r>
            <a:r>
              <a:rPr lang="en-US" dirty="0">
                <a:solidFill>
                  <a:srgbClr val="000000"/>
                </a:solidFill>
                <a:effectLst/>
                <a:latin typeface="Verdana" panose="020B0604030504040204" pitchFamily="34" charset="0"/>
              </a:rPr>
              <a:t> — This command was also evil in God's sight, so he afflicted Israel. </a:t>
            </a:r>
          </a:p>
          <a:p>
            <a:pPr>
              <a:buNone/>
            </a:pPr>
            <a:r>
              <a:rPr lang="en-US" dirty="0">
                <a:solidFill>
                  <a:srgbClr val="000000"/>
                </a:solidFill>
                <a:effectLst/>
                <a:latin typeface="Verdana" panose="020B0604030504040204" pitchFamily="34" charset="0"/>
                <a:hlinkClick r:id="rId6"/>
              </a:rPr>
              <a:t>Lk 9:59</a:t>
            </a:r>
            <a:r>
              <a:rPr lang="en-US" dirty="0">
                <a:solidFill>
                  <a:srgbClr val="000000"/>
                </a:solidFill>
                <a:effectLst/>
                <a:latin typeface="Verdana" panose="020B0604030504040204" pitchFamily="34" charset="0"/>
              </a:rPr>
              <a:t> — Then he said to another, "Follow me." "Lord," he said, "first let me go bury my father." </a:t>
            </a:r>
          </a:p>
          <a:p>
            <a:pPr>
              <a:buNone/>
            </a:pPr>
            <a:r>
              <a:rPr lang="en-US" dirty="0">
                <a:solidFill>
                  <a:srgbClr val="000000"/>
                </a:solidFill>
                <a:effectLst/>
                <a:latin typeface="Verdana" panose="020B0604030504040204" pitchFamily="34" charset="0"/>
                <a:hlinkClick r:id="rId7"/>
              </a:rPr>
              <a:t>Lk 9:60</a:t>
            </a:r>
            <a:r>
              <a:rPr lang="en-US" dirty="0">
                <a:solidFill>
                  <a:srgbClr val="000000"/>
                </a:solidFill>
                <a:effectLst/>
                <a:latin typeface="Verdana" panose="020B0604030504040204" pitchFamily="34" charset="0"/>
              </a:rPr>
              <a:t> — But he told him, "Let the dead bury their own dead, but you go and spread the news of the kingdom of God." </a:t>
            </a:r>
          </a:p>
          <a:p>
            <a:pPr>
              <a:buNone/>
            </a:pPr>
            <a:r>
              <a:rPr lang="en-US" dirty="0">
                <a:solidFill>
                  <a:srgbClr val="000000"/>
                </a:solidFill>
                <a:effectLst/>
                <a:latin typeface="Verdana" panose="020B0604030504040204" pitchFamily="34" charset="0"/>
                <a:hlinkClick r:id="rId8"/>
              </a:rPr>
              <a:t>Ac 15:28</a:t>
            </a:r>
            <a:r>
              <a:rPr lang="en-US" dirty="0">
                <a:solidFill>
                  <a:srgbClr val="000000"/>
                </a:solidFill>
                <a:effectLst/>
                <a:latin typeface="Verdana" panose="020B0604030504040204" pitchFamily="34" charset="0"/>
              </a:rPr>
              <a:t> — For it was the Holy Spirit's decision ​— ​and ours ​— ​not to place further burdens on you beyond these requirements: </a:t>
            </a:r>
          </a:p>
          <a:p>
            <a:pPr>
              <a:buNone/>
            </a:pPr>
            <a:r>
              <a:rPr lang="en-US" dirty="0" err="1">
                <a:solidFill>
                  <a:srgbClr val="000000"/>
                </a:solidFill>
                <a:effectLst/>
                <a:latin typeface="Verdana" panose="020B0604030504040204" pitchFamily="34" charset="0"/>
                <a:hlinkClick r:id="rId9"/>
              </a:rPr>
              <a:t>Php</a:t>
            </a:r>
            <a:r>
              <a:rPr lang="en-US" dirty="0">
                <a:solidFill>
                  <a:srgbClr val="000000"/>
                </a:solidFill>
                <a:effectLst/>
                <a:latin typeface="Verdana" panose="020B0604030504040204" pitchFamily="34" charset="0"/>
                <a:hlinkClick r:id="rId9"/>
              </a:rPr>
              <a:t> 2:21</a:t>
            </a:r>
            <a:r>
              <a:rPr lang="en-US" dirty="0">
                <a:solidFill>
                  <a:srgbClr val="000000"/>
                </a:solidFill>
                <a:effectLst/>
                <a:latin typeface="Verdana" panose="020B0604030504040204" pitchFamily="34" charset="0"/>
              </a:rPr>
              <a:t> — all seek their own interests, not those of Jesus Christ. </a:t>
            </a:r>
          </a:p>
          <a:p>
            <a:pPr>
              <a:buNone/>
            </a:pPr>
            <a:r>
              <a:rPr lang="en-US" b="1" dirty="0">
                <a:solidFill>
                  <a:srgbClr val="000000"/>
                </a:solidFill>
                <a:effectLst/>
                <a:latin typeface="Verdana" panose="020B0604030504040204" pitchFamily="34" charset="0"/>
              </a:rPr>
              <a:t>cometh</a:t>
            </a:r>
          </a:p>
          <a:p>
            <a:pPr>
              <a:buNone/>
            </a:pPr>
            <a:r>
              <a:rPr lang="en-US" dirty="0">
                <a:solidFill>
                  <a:srgbClr val="000000"/>
                </a:solidFill>
                <a:effectLst/>
                <a:latin typeface="Verdana" panose="020B0604030504040204" pitchFamily="34" charset="0"/>
                <a:hlinkClick r:id="rId10"/>
              </a:rPr>
              <a:t>Ex 4:17</a:t>
            </a:r>
            <a:r>
              <a:rPr lang="en-US" dirty="0">
                <a:solidFill>
                  <a:srgbClr val="000000"/>
                </a:solidFill>
                <a:effectLst/>
                <a:latin typeface="Verdana" panose="020B0604030504040204" pitchFamily="34" charset="0"/>
              </a:rPr>
              <a:t> — And take this staff in your hand that you will perform the signs with." </a:t>
            </a:r>
          </a:p>
          <a:p>
            <a:pPr>
              <a:buNone/>
            </a:pPr>
            <a:r>
              <a:rPr lang="en-US" dirty="0">
                <a:solidFill>
                  <a:srgbClr val="000000"/>
                </a:solidFill>
                <a:effectLst/>
                <a:latin typeface="Verdana" panose="020B0604030504040204" pitchFamily="34" charset="0"/>
                <a:hlinkClick r:id="rId11"/>
              </a:rPr>
              <a:t>1Sa 10:1-7</a:t>
            </a:r>
            <a:r>
              <a:rPr lang="en-US" dirty="0">
                <a:solidFill>
                  <a:srgbClr val="000000"/>
                </a:solidFill>
                <a:effectLst/>
                <a:latin typeface="Verdana" panose="020B0604030504040204" pitchFamily="34" charset="0"/>
              </a:rPr>
              <a:t> — Samuel took the flask of oil, poured it out on Saul's head, kissed him, and said, "Hasn't the LORD anointed you ruler over his inheritance? </a:t>
            </a:r>
            <a:r>
              <a:rPr lang="en-US" b="1" baseline="30000" dirty="0">
                <a:solidFill>
                  <a:srgbClr val="0000FF"/>
                </a:solidFill>
                <a:effectLst/>
                <a:latin typeface="Verdana" panose="020B0604030504040204" pitchFamily="34" charset="0"/>
              </a:rPr>
              <a:t>2</a:t>
            </a:r>
            <a:r>
              <a:rPr lang="en-US" dirty="0">
                <a:solidFill>
                  <a:srgbClr val="000000"/>
                </a:solidFill>
                <a:effectLst/>
                <a:latin typeface="Verdana" panose="020B0604030504040204" pitchFamily="34" charset="0"/>
              </a:rPr>
              <a:t> Today when you leave me, you'll find two men at Rachel's Grave at Zelzah in the territory of Benjamin. They will say to you, 'The donkeys you went looking for have been found, and now your father has stopped being concerned about the donkeys and is worried about you, asking: What should I do about my son? '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"You will proceed from there until you come to the oak of Tabor. Three men going up to God at Bethel will meet you there, one bringing three goats, one bringing three loaves of bread, and one bringing a clay jar of wine.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They will ask how you are and give you two loaves of bread, which you will accept from them.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"After that you will come to Gibeah of God where there are Philistine garrisons. When you arrive at the city, you will meet a group of prophets coming down from the high place prophesying. They will be preceded by harps, tambourines, flutes, and lyres. </a:t>
            </a:r>
            <a:r>
              <a:rPr lang="en-US" b="1" baseline="30000" dirty="0">
                <a:solidFill>
                  <a:srgbClr val="0000FF"/>
                </a:solidFill>
                <a:effectLst/>
                <a:latin typeface="Verdana" panose="020B0604030504040204" pitchFamily="34" charset="0"/>
              </a:rPr>
              <a:t>6</a:t>
            </a:r>
            <a:r>
              <a:rPr lang="en-US" dirty="0">
                <a:solidFill>
                  <a:srgbClr val="000000"/>
                </a:solidFill>
                <a:effectLst/>
                <a:latin typeface="Verdana" panose="020B0604030504040204" pitchFamily="34" charset="0"/>
              </a:rPr>
              <a:t> The Spirit of the LORD will come powerfully on you, you will prophesy with them, and you will be transformed .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When these signs have happened to you, do whatever your circumstances require because God is with you. </a:t>
            </a:r>
          </a:p>
          <a:p>
            <a:pPr>
              <a:buNone/>
            </a:pPr>
            <a:r>
              <a:rPr lang="en-US" dirty="0">
                <a:solidFill>
                  <a:srgbClr val="000000"/>
                </a:solidFill>
                <a:effectLst/>
                <a:latin typeface="Verdana" panose="020B0604030504040204" pitchFamily="34" charset="0"/>
                <a:hlinkClick r:id="rId12"/>
              </a:rPr>
              <a:t>Mk 14:13-15</a:t>
            </a:r>
            <a:r>
              <a:rPr lang="en-US" dirty="0">
                <a:solidFill>
                  <a:srgbClr val="000000"/>
                </a:solidFill>
                <a:effectLst/>
                <a:latin typeface="Verdana" panose="020B0604030504040204" pitchFamily="34" charset="0"/>
              </a:rPr>
              <a:t> — So he sent two of his disciples and told them, "Go into the city, and a man carrying a jar of water will meet you. Follow him. </a:t>
            </a:r>
            <a:r>
              <a:rPr lang="en-US" b="1" baseline="30000" dirty="0">
                <a:solidFill>
                  <a:srgbClr val="0000FF"/>
                </a:solidFill>
                <a:effectLst/>
                <a:latin typeface="Verdana" panose="020B0604030504040204" pitchFamily="34" charset="0"/>
              </a:rPr>
              <a:t>14</a:t>
            </a:r>
            <a:r>
              <a:rPr lang="en-US" dirty="0">
                <a:solidFill>
                  <a:srgbClr val="000000"/>
                </a:solidFill>
                <a:effectLst/>
                <a:latin typeface="Verdana" panose="020B0604030504040204" pitchFamily="34" charset="0"/>
              </a:rPr>
              <a:t> Wherever he enters, tell the owner of the house, 'The Teacher says, "Where is my guest room where I may eat the Passover with my disciples? " ' </a:t>
            </a:r>
            <a:r>
              <a:rPr lang="en-US" b="1" baseline="30000" dirty="0">
                <a:solidFill>
                  <a:srgbClr val="0000FF"/>
                </a:solidFill>
                <a:effectLst/>
                <a:latin typeface="Verdana" panose="020B0604030504040204" pitchFamily="34" charset="0"/>
              </a:rPr>
              <a:t>15</a:t>
            </a:r>
            <a:r>
              <a:rPr lang="en-US" dirty="0">
                <a:solidFill>
                  <a:srgbClr val="000000"/>
                </a:solidFill>
                <a:effectLst/>
                <a:latin typeface="Verdana" panose="020B0604030504040204" pitchFamily="34" charset="0"/>
              </a:rPr>
              <a:t> He will show you a large room upstairs, furnished and ready. Make the preparations for us there." </a:t>
            </a:r>
          </a:p>
          <a:p>
            <a:pPr>
              <a:buNone/>
            </a:pPr>
            <a:r>
              <a:rPr lang="en-US" dirty="0">
                <a:solidFill>
                  <a:srgbClr val="000000"/>
                </a:solidFill>
                <a:effectLst/>
                <a:latin typeface="Verdana" panose="020B0604030504040204" pitchFamily="34" charset="0"/>
                <a:hlinkClick r:id="rId13"/>
              </a:rPr>
              <a:t>2Co 2:13</a:t>
            </a:r>
            <a:r>
              <a:rPr lang="en-US" dirty="0">
                <a:solidFill>
                  <a:srgbClr val="000000"/>
                </a:solidFill>
                <a:effectLst/>
                <a:latin typeface="Verdana" panose="020B0604030504040204" pitchFamily="34" charset="0"/>
              </a:rPr>
              <a:t> — I had no rest in my spirit because I did not find my brother Titus. Instead, I said good-bye to them and left for Macedonia. </a:t>
            </a:r>
          </a:p>
          <a:p>
            <a:pPr>
              <a:buNone/>
            </a:pPr>
            <a:r>
              <a:rPr lang="en-US" dirty="0">
                <a:solidFill>
                  <a:srgbClr val="000000"/>
                </a:solidFill>
                <a:effectLst/>
                <a:latin typeface="Verdana" panose="020B0604030504040204" pitchFamily="34" charset="0"/>
                <a:hlinkClick r:id="rId14"/>
              </a:rPr>
              <a:t>2Co 7:6</a:t>
            </a:r>
            <a:r>
              <a:rPr lang="en-US" dirty="0">
                <a:solidFill>
                  <a:srgbClr val="000000"/>
                </a:solidFill>
                <a:effectLst/>
                <a:latin typeface="Verdana" panose="020B0604030504040204" pitchFamily="34" charset="0"/>
              </a:rPr>
              <a:t> — But God, who comforts the downcast, comforted us by the arrival of Titus, </a:t>
            </a:r>
          </a:p>
          <a:p>
            <a:pPr>
              <a:buNone/>
            </a:pPr>
            <a:r>
              <a:rPr lang="en-US" dirty="0">
                <a:solidFill>
                  <a:srgbClr val="000000"/>
                </a:solidFill>
                <a:effectLst/>
                <a:latin typeface="Verdana" panose="020B0604030504040204" pitchFamily="34" charset="0"/>
                <a:hlinkClick r:id="rId15"/>
              </a:rPr>
              <a:t>2Co 7:7</a:t>
            </a:r>
            <a:r>
              <a:rPr lang="en-US" dirty="0">
                <a:solidFill>
                  <a:srgbClr val="000000"/>
                </a:solidFill>
                <a:effectLst/>
                <a:latin typeface="Verdana" panose="020B0604030504040204" pitchFamily="34" charset="0"/>
              </a:rPr>
              <a:t> — and not only by his arrival but also by the comfort he received from you. He told us about your deep longing, your sorrow, and your zeal for me, so that I rejoiced even more. </a:t>
            </a:r>
          </a:p>
          <a:p>
            <a:pPr>
              <a:buNone/>
            </a:pPr>
            <a:r>
              <a:rPr lang="en-US" dirty="0">
                <a:solidFill>
                  <a:srgbClr val="000000"/>
                </a:solidFill>
                <a:effectLst/>
                <a:latin typeface="Verdana" panose="020B0604030504040204" pitchFamily="34" charset="0"/>
                <a:hlinkClick r:id="rId16"/>
              </a:rPr>
              <a:t>1Th 3:6</a:t>
            </a:r>
            <a:r>
              <a:rPr lang="en-US" dirty="0">
                <a:solidFill>
                  <a:srgbClr val="000000"/>
                </a:solidFill>
                <a:effectLst/>
                <a:latin typeface="Verdana" panose="020B0604030504040204" pitchFamily="34" charset="0"/>
              </a:rPr>
              <a:t> — But now Timothy has come to us from you and brought us good news about your faith and love. He reported that you always have good memories of us and that you long to see us, as we also long to see you. </a:t>
            </a:r>
          </a:p>
          <a:p>
            <a:r>
              <a:rPr lang="en-US" dirty="0">
                <a:solidFill>
                  <a:srgbClr val="000000"/>
                </a:solidFill>
                <a:effectLst/>
                <a:latin typeface="Verdana" panose="020B0604030504040204" pitchFamily="34" charset="0"/>
                <a:hlinkClick r:id="rId17"/>
              </a:rPr>
              <a:t>1Th 3:7</a:t>
            </a:r>
            <a:r>
              <a:rPr lang="en-US" dirty="0">
                <a:solidFill>
                  <a:srgbClr val="000000"/>
                </a:solidFill>
                <a:effectLst/>
                <a:latin typeface="Verdana" panose="020B0604030504040204" pitchFamily="34" charset="0"/>
              </a:rPr>
              <a:t> — Therefore, brothers and sisters, in all our distress and affliction, we were encouraged about you through your faith.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3</a:t>
            </a:fld>
            <a:endParaRPr lang="en-US"/>
          </a:p>
        </p:txBody>
      </p:sp>
    </p:spTree>
    <p:extLst>
      <p:ext uri="{BB962C8B-B14F-4D97-AF65-F5344CB8AC3E}">
        <p14:creationId xmlns:p14="http://schemas.microsoft.com/office/powerpoint/2010/main" val="2334677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Moses returns, destroys the golden calf and confronts his brother. Note how this great man, faced with his great failure, doesn't even have the strength to own up to his sin. His excuses are lame: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They forced me to do it, you know how they 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It's not my fault; I just threw the gold in the fire and out came this calf.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You were gone and I had to do something!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Because of his weakness and failure to stand up for what was right we read further on that: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The people committed a great sin and were punished for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Three thousand men lost their lives that day as a counter measure was begun to stop the spread of the religious rebellion.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The people broke their covenant with God to be faithful and not worship idols --- the result was guilt and shame.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C1C1C"/>
                </a:solidFill>
                <a:effectLst/>
                <a:uLnTx/>
                <a:uFillTx/>
                <a:latin typeface="Merriweather" panose="00000500000000000000" pitchFamily="2" charset="0"/>
                <a:ea typeface="+mn-ea"/>
                <a:cs typeface="+mn-cs"/>
              </a:rPr>
              <a:t>And Aaron's reputation and standing before God, Moses and the people was seriously compromised.</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33</a:t>
            </a:fld>
            <a:endParaRPr lang="en-US"/>
          </a:p>
        </p:txBody>
      </p:sp>
    </p:spTree>
    <p:extLst>
      <p:ext uri="{BB962C8B-B14F-4D97-AF65-F5344CB8AC3E}">
        <p14:creationId xmlns:p14="http://schemas.microsoft.com/office/powerpoint/2010/main" val="817151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He was the chosen one to be a minister unto God for the people and he had disgraced himself with this terrible failure. Of course we know that the story does not end here.</a:t>
            </a:r>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34</a:t>
            </a:fld>
            <a:endParaRPr lang="en-US"/>
          </a:p>
        </p:txBody>
      </p:sp>
    </p:spTree>
    <p:extLst>
      <p:ext uri="{BB962C8B-B14F-4D97-AF65-F5344CB8AC3E}">
        <p14:creationId xmlns:p14="http://schemas.microsoft.com/office/powerpoint/2010/main" val="405153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told Aaron</a:t>
            </a:r>
          </a:p>
          <a:p>
            <a:pPr>
              <a:buNone/>
            </a:pPr>
            <a:r>
              <a:rPr lang="en-US" dirty="0">
                <a:solidFill>
                  <a:srgbClr val="000000"/>
                </a:solidFill>
                <a:effectLst/>
                <a:latin typeface="Verdana" panose="020B0604030504040204" pitchFamily="34" charset="0"/>
                <a:hlinkClick r:id="rId3"/>
              </a:rPr>
              <a:t>Ex 4:8</a:t>
            </a:r>
            <a:r>
              <a:rPr lang="en-US" dirty="0">
                <a:solidFill>
                  <a:srgbClr val="000000"/>
                </a:solidFill>
                <a:effectLst/>
                <a:latin typeface="Verdana" panose="020B0604030504040204" pitchFamily="34" charset="0"/>
              </a:rPr>
              <a:t> — "If they will not believe you and will not respond to the evidence of the first sign, they may believe the evidence of the second sign. </a:t>
            </a:r>
          </a:p>
          <a:p>
            <a:pPr>
              <a:buNone/>
            </a:pPr>
            <a:r>
              <a:rPr lang="en-US" dirty="0">
                <a:solidFill>
                  <a:srgbClr val="000000"/>
                </a:solidFill>
                <a:effectLst/>
                <a:latin typeface="Verdana" panose="020B0604030504040204" pitchFamily="34" charset="0"/>
                <a:hlinkClick r:id="rId4"/>
              </a:rPr>
              <a:t>Ex 4:9</a:t>
            </a:r>
            <a:r>
              <a:rPr lang="en-US" dirty="0">
                <a:solidFill>
                  <a:srgbClr val="000000"/>
                </a:solidFill>
                <a:effectLst/>
                <a:latin typeface="Verdana" panose="020B0604030504040204" pitchFamily="34" charset="0"/>
              </a:rPr>
              <a:t> — And if they don't believe even these two signs or listen to what you say, take some water from the Nile and pour it on the dry ground. The water you take from the Nile will become blood on the ground." </a:t>
            </a:r>
          </a:p>
          <a:p>
            <a:pPr>
              <a:buNone/>
            </a:pPr>
            <a:r>
              <a:rPr lang="en-US" dirty="0">
                <a:solidFill>
                  <a:srgbClr val="000000"/>
                </a:solidFill>
                <a:effectLst/>
                <a:latin typeface="Verdana" panose="020B0604030504040204" pitchFamily="34" charset="0"/>
                <a:hlinkClick r:id="rId5"/>
              </a:rPr>
              <a:t>Ex 4:15</a:t>
            </a:r>
            <a:r>
              <a:rPr lang="en-US" dirty="0">
                <a:solidFill>
                  <a:srgbClr val="000000"/>
                </a:solidFill>
                <a:effectLst/>
                <a:latin typeface="Verdana" panose="020B0604030504040204" pitchFamily="34" charset="0"/>
              </a:rPr>
              <a:t> — You will speak with him and tell him what to say. I will help both you and him to speak and will teach you both what to do. </a:t>
            </a:r>
          </a:p>
          <a:p>
            <a:pPr>
              <a:buNone/>
            </a:pPr>
            <a:r>
              <a:rPr lang="en-US" dirty="0">
                <a:solidFill>
                  <a:srgbClr val="000000"/>
                </a:solidFill>
                <a:effectLst/>
                <a:latin typeface="Verdana" panose="020B0604030504040204" pitchFamily="34" charset="0"/>
                <a:hlinkClick r:id="rId6"/>
              </a:rPr>
              <a:t>Ex 4:16</a:t>
            </a:r>
            <a:r>
              <a:rPr lang="en-US" dirty="0">
                <a:solidFill>
                  <a:srgbClr val="000000"/>
                </a:solidFill>
                <a:effectLst/>
                <a:latin typeface="Verdana" panose="020B0604030504040204" pitchFamily="34" charset="0"/>
              </a:rPr>
              <a:t> — He will speak to the people for you. He will serve as a mouth for you, and you will serve as God to him. </a:t>
            </a:r>
          </a:p>
          <a:p>
            <a:pPr>
              <a:buNone/>
            </a:pPr>
            <a:r>
              <a:rPr lang="en-US" dirty="0">
                <a:solidFill>
                  <a:srgbClr val="000000"/>
                </a:solidFill>
                <a:effectLst/>
                <a:latin typeface="Verdana" panose="020B0604030504040204" pitchFamily="34" charset="0"/>
                <a:hlinkClick r:id="rId7"/>
              </a:rPr>
              <a:t>Ex 3:2</a:t>
            </a:r>
            <a:r>
              <a:rPr lang="en-US" dirty="0">
                <a:solidFill>
                  <a:srgbClr val="000000"/>
                </a:solidFill>
                <a:effectLst/>
                <a:latin typeface="Verdana" panose="020B0604030504040204" pitchFamily="34" charset="0"/>
              </a:rPr>
              <a:t> — Then the angel of the LORD appeared to him in a flame of fire within a bush. As Moses looked, he saw that the bush was on fire but was not consumed. </a:t>
            </a:r>
          </a:p>
          <a:p>
            <a:pPr>
              <a:buNone/>
            </a:pPr>
            <a:r>
              <a:rPr lang="en-US" dirty="0">
                <a:solidFill>
                  <a:srgbClr val="000000"/>
                </a:solidFill>
                <a:effectLst/>
                <a:latin typeface="Verdana" panose="020B0604030504040204" pitchFamily="34" charset="0"/>
                <a:hlinkClick r:id="rId8"/>
              </a:rPr>
              <a:t>Mt 21:29</a:t>
            </a:r>
            <a:r>
              <a:rPr lang="en-US" dirty="0">
                <a:solidFill>
                  <a:srgbClr val="000000"/>
                </a:solidFill>
                <a:effectLst/>
                <a:latin typeface="Verdana" panose="020B0604030504040204" pitchFamily="34" charset="0"/>
              </a:rPr>
              <a:t> — "He answered, 'I don't want to,' but later he changed his mind and went. </a:t>
            </a:r>
          </a:p>
          <a:p>
            <a:pPr>
              <a:buNone/>
            </a:pPr>
            <a:r>
              <a:rPr lang="en-US" b="1" dirty="0">
                <a:solidFill>
                  <a:srgbClr val="000000"/>
                </a:solidFill>
                <a:effectLst/>
                <a:latin typeface="Verdana" panose="020B0604030504040204" pitchFamily="34" charset="0"/>
              </a:rPr>
              <a:t>and all</a:t>
            </a:r>
          </a:p>
          <a:p>
            <a:r>
              <a:rPr lang="en-US" dirty="0">
                <a:solidFill>
                  <a:srgbClr val="000000"/>
                </a:solidFill>
                <a:effectLst/>
                <a:latin typeface="Verdana" panose="020B0604030504040204" pitchFamily="34" charset="0"/>
                <a:hlinkClick r:id="rId9"/>
              </a:rPr>
              <a:t>Ex 4:11-13</a:t>
            </a:r>
            <a:r>
              <a:rPr lang="en-US" dirty="0">
                <a:solidFill>
                  <a:srgbClr val="000000"/>
                </a:solidFill>
                <a:effectLst/>
                <a:latin typeface="Verdana" panose="020B0604030504040204" pitchFamily="34" charset="0"/>
              </a:rPr>
              <a:t> — The LORD said to him, "Who placed a mouth on humans? Who makes a person mute or deaf, seeing or blind? Is it not I, the LORD?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Now go! I will help you speak and I will teach you what to say."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Moses said, "Please, Lord, send someone else."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4</a:t>
            </a:fld>
            <a:endParaRPr lang="en-US"/>
          </a:p>
        </p:txBody>
      </p:sp>
    </p:spTree>
    <p:extLst>
      <p:ext uri="{BB962C8B-B14F-4D97-AF65-F5344CB8AC3E}">
        <p14:creationId xmlns:p14="http://schemas.microsoft.com/office/powerpoint/2010/main" val="253410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Ataroth</a:t>
            </a:r>
          </a:p>
          <a:p>
            <a:pPr>
              <a:buNone/>
            </a:pPr>
            <a:r>
              <a:rPr lang="en-US" dirty="0">
                <a:solidFill>
                  <a:srgbClr val="000000"/>
                </a:solidFill>
                <a:effectLst/>
                <a:latin typeface="Verdana" panose="020B0604030504040204" pitchFamily="34" charset="0"/>
                <a:hlinkClick r:id="rId3"/>
              </a:rPr>
              <a:t>Nu 32:1</a:t>
            </a:r>
            <a:r>
              <a:rPr lang="en-US" dirty="0">
                <a:solidFill>
                  <a:srgbClr val="000000"/>
                </a:solidFill>
                <a:effectLst/>
                <a:latin typeface="Verdana" panose="020B0604030504040204" pitchFamily="34" charset="0"/>
              </a:rPr>
              <a:t> — The </a:t>
            </a:r>
            <a:r>
              <a:rPr lang="en-US" dirty="0" err="1">
                <a:solidFill>
                  <a:srgbClr val="000000"/>
                </a:solidFill>
                <a:effectLst/>
                <a:latin typeface="Verdana" panose="020B0604030504040204" pitchFamily="34" charset="0"/>
              </a:rPr>
              <a:t>Reubenites</a:t>
            </a:r>
            <a:r>
              <a:rPr lang="en-US" dirty="0">
                <a:solidFill>
                  <a:srgbClr val="000000"/>
                </a:solidFill>
                <a:effectLst/>
                <a:latin typeface="Verdana" panose="020B0604030504040204" pitchFamily="34" charset="0"/>
              </a:rPr>
              <a:t> and Gadites had a very large number of livestock. When they surveyed the lands of Jazer and Gilead, they saw that the region was a good one for livestock. </a:t>
            </a:r>
          </a:p>
          <a:p>
            <a:pPr>
              <a:buNone/>
            </a:pPr>
            <a:r>
              <a:rPr lang="en-US" dirty="0">
                <a:solidFill>
                  <a:srgbClr val="000000"/>
                </a:solidFill>
                <a:effectLst/>
                <a:latin typeface="Verdana" panose="020B0604030504040204" pitchFamily="34" charset="0"/>
                <a:hlinkClick r:id="rId4"/>
              </a:rPr>
              <a:t>Nu 32:34-38</a:t>
            </a:r>
            <a:r>
              <a:rPr lang="en-US" dirty="0">
                <a:solidFill>
                  <a:srgbClr val="000000"/>
                </a:solidFill>
                <a:effectLst/>
                <a:latin typeface="Verdana" panose="020B0604030504040204" pitchFamily="34" charset="0"/>
              </a:rPr>
              <a:t> — The Gadites rebuilt Dibon, Ataroth, Aroer, </a:t>
            </a:r>
            <a:r>
              <a:rPr lang="en-US" b="1" baseline="30000" dirty="0">
                <a:solidFill>
                  <a:srgbClr val="0000FF"/>
                </a:solidFill>
                <a:effectLst/>
                <a:latin typeface="Verdana" panose="020B0604030504040204" pitchFamily="34" charset="0"/>
              </a:rPr>
              <a:t>35</a:t>
            </a:r>
            <a:r>
              <a:rPr lang="en-US" dirty="0">
                <a:solidFill>
                  <a:srgbClr val="000000"/>
                </a:solidFill>
                <a:effectLst/>
                <a:latin typeface="Verdana" panose="020B0604030504040204" pitchFamily="34" charset="0"/>
              </a:rPr>
              <a:t> </a:t>
            </a:r>
            <a:r>
              <a:rPr lang="en-US" dirty="0" err="1">
                <a:solidFill>
                  <a:srgbClr val="000000"/>
                </a:solidFill>
                <a:effectLst/>
                <a:latin typeface="Verdana" panose="020B0604030504040204" pitchFamily="34" charset="0"/>
              </a:rPr>
              <a:t>Atroth-shophan</a:t>
            </a:r>
            <a:r>
              <a:rPr lang="en-US" dirty="0">
                <a:solidFill>
                  <a:srgbClr val="000000"/>
                </a:solidFill>
                <a:effectLst/>
                <a:latin typeface="Verdana" panose="020B0604030504040204" pitchFamily="34" charset="0"/>
              </a:rPr>
              <a:t>, Jazer, Jogbehah, </a:t>
            </a:r>
            <a:r>
              <a:rPr lang="en-US" b="1" baseline="30000" dirty="0">
                <a:solidFill>
                  <a:srgbClr val="0000FF"/>
                </a:solidFill>
                <a:effectLst/>
                <a:latin typeface="Verdana" panose="020B0604030504040204" pitchFamily="34" charset="0"/>
              </a:rPr>
              <a:t>36</a:t>
            </a:r>
            <a:r>
              <a:rPr lang="en-US" dirty="0">
                <a:solidFill>
                  <a:srgbClr val="000000"/>
                </a:solidFill>
                <a:effectLst/>
                <a:latin typeface="Verdana" panose="020B0604030504040204" pitchFamily="34" charset="0"/>
              </a:rPr>
              <a:t> Beth-</a:t>
            </a:r>
            <a:r>
              <a:rPr lang="en-US" dirty="0" err="1">
                <a:solidFill>
                  <a:srgbClr val="000000"/>
                </a:solidFill>
                <a:effectLst/>
                <a:latin typeface="Verdana" panose="020B0604030504040204" pitchFamily="34" charset="0"/>
              </a:rPr>
              <a:t>nimrah</a:t>
            </a:r>
            <a:r>
              <a:rPr lang="en-US" dirty="0">
                <a:solidFill>
                  <a:srgbClr val="000000"/>
                </a:solidFill>
                <a:effectLst/>
                <a:latin typeface="Verdana" panose="020B0604030504040204" pitchFamily="34" charset="0"/>
              </a:rPr>
              <a:t>, and Beth-</a:t>
            </a:r>
            <a:r>
              <a:rPr lang="en-US" dirty="0" err="1">
                <a:solidFill>
                  <a:srgbClr val="000000"/>
                </a:solidFill>
                <a:effectLst/>
                <a:latin typeface="Verdana" panose="020B0604030504040204" pitchFamily="34" charset="0"/>
              </a:rPr>
              <a:t>haran</a:t>
            </a:r>
            <a:r>
              <a:rPr lang="en-US" dirty="0">
                <a:solidFill>
                  <a:srgbClr val="000000"/>
                </a:solidFill>
                <a:effectLst/>
                <a:latin typeface="Verdana" panose="020B0604030504040204" pitchFamily="34" charset="0"/>
              </a:rPr>
              <a:t> as fortified cities, and built sheep pens. </a:t>
            </a:r>
            <a:r>
              <a:rPr lang="en-US" b="1" baseline="30000" dirty="0">
                <a:solidFill>
                  <a:srgbClr val="0000FF"/>
                </a:solidFill>
                <a:effectLst/>
                <a:latin typeface="Verdana" panose="020B0604030504040204" pitchFamily="34" charset="0"/>
              </a:rPr>
              <a:t>37</a:t>
            </a:r>
            <a:r>
              <a:rPr lang="en-US" dirty="0">
                <a:solidFill>
                  <a:srgbClr val="000000"/>
                </a:solidFill>
                <a:effectLst/>
                <a:latin typeface="Verdana" panose="020B0604030504040204" pitchFamily="34" charset="0"/>
              </a:rPr>
              <a:t> The </a:t>
            </a:r>
            <a:r>
              <a:rPr lang="en-US" dirty="0" err="1">
                <a:solidFill>
                  <a:srgbClr val="000000"/>
                </a:solidFill>
                <a:effectLst/>
                <a:latin typeface="Verdana" panose="020B0604030504040204" pitchFamily="34" charset="0"/>
              </a:rPr>
              <a:t>Reubenites</a:t>
            </a:r>
            <a:r>
              <a:rPr lang="en-US" dirty="0">
                <a:solidFill>
                  <a:srgbClr val="000000"/>
                </a:solidFill>
                <a:effectLst/>
                <a:latin typeface="Verdana" panose="020B0604030504040204" pitchFamily="34" charset="0"/>
              </a:rPr>
              <a:t> rebuilt Heshbon, Elealeh, Kiriathaim, </a:t>
            </a:r>
            <a:r>
              <a:rPr lang="en-US" b="1" baseline="30000" dirty="0">
                <a:solidFill>
                  <a:srgbClr val="0000FF"/>
                </a:solidFill>
                <a:effectLst/>
                <a:latin typeface="Verdana" panose="020B0604030504040204" pitchFamily="34" charset="0"/>
              </a:rPr>
              <a:t>38</a:t>
            </a:r>
            <a:r>
              <a:rPr lang="en-US" dirty="0">
                <a:solidFill>
                  <a:srgbClr val="000000"/>
                </a:solidFill>
                <a:effectLst/>
                <a:latin typeface="Verdana" panose="020B0604030504040204" pitchFamily="34" charset="0"/>
              </a:rPr>
              <a:t> as well as Nebo and Baal-</a:t>
            </a:r>
            <a:r>
              <a:rPr lang="en-US" dirty="0" err="1">
                <a:solidFill>
                  <a:srgbClr val="000000"/>
                </a:solidFill>
                <a:effectLst/>
                <a:latin typeface="Verdana" panose="020B0604030504040204" pitchFamily="34" charset="0"/>
              </a:rPr>
              <a:t>meon</a:t>
            </a:r>
            <a:r>
              <a:rPr lang="en-US" dirty="0">
                <a:solidFill>
                  <a:srgbClr val="000000"/>
                </a:solidFill>
                <a:effectLst/>
                <a:latin typeface="Verdana" panose="020B0604030504040204" pitchFamily="34" charset="0"/>
              </a:rPr>
              <a:t> (whose names were changed), and Sibmah. They gave names to the cities they rebuilt. </a:t>
            </a:r>
          </a:p>
          <a:p>
            <a:pPr>
              <a:buNone/>
            </a:pPr>
            <a:r>
              <a:rPr lang="en-US" dirty="0">
                <a:solidFill>
                  <a:srgbClr val="000000"/>
                </a:solidFill>
                <a:effectLst/>
                <a:latin typeface="Verdana" panose="020B0604030504040204" pitchFamily="34" charset="0"/>
                <a:hlinkClick r:id="rId5"/>
              </a:rPr>
              <a:t>Jos 13:17</a:t>
            </a:r>
            <a:r>
              <a:rPr lang="en-US" dirty="0">
                <a:solidFill>
                  <a:srgbClr val="000000"/>
                </a:solidFill>
                <a:effectLst/>
                <a:latin typeface="Verdana" panose="020B0604030504040204" pitchFamily="34" charset="0"/>
              </a:rPr>
              <a:t> — with Heshbon and all its cities on the plateau ​— ​Dibon, Bamoth-</a:t>
            </a:r>
            <a:r>
              <a:rPr lang="en-US" dirty="0" err="1">
                <a:solidFill>
                  <a:srgbClr val="000000"/>
                </a:solidFill>
                <a:effectLst/>
                <a:latin typeface="Verdana" panose="020B0604030504040204" pitchFamily="34" charset="0"/>
              </a:rPr>
              <a:t>baal</a:t>
            </a:r>
            <a:r>
              <a:rPr lang="en-US" dirty="0">
                <a:solidFill>
                  <a:srgbClr val="000000"/>
                </a:solidFill>
                <a:effectLst/>
                <a:latin typeface="Verdana" panose="020B0604030504040204" pitchFamily="34" charset="0"/>
              </a:rPr>
              <a:t>, Beth-baal-meon, </a:t>
            </a:r>
          </a:p>
          <a:p>
            <a:pPr>
              <a:buNone/>
            </a:pPr>
            <a:r>
              <a:rPr lang="en-US" dirty="0">
                <a:solidFill>
                  <a:srgbClr val="000000"/>
                </a:solidFill>
                <a:effectLst/>
                <a:latin typeface="Verdana" panose="020B0604030504040204" pitchFamily="34" charset="0"/>
                <a:hlinkClick r:id="rId6"/>
              </a:rPr>
              <a:t>Isa 15:2-4</a:t>
            </a:r>
            <a:r>
              <a:rPr lang="en-US" dirty="0">
                <a:solidFill>
                  <a:srgbClr val="000000"/>
                </a:solidFill>
                <a:effectLst/>
                <a:latin typeface="Verdana" panose="020B0604030504040204" pitchFamily="34" charset="0"/>
              </a:rPr>
              <a:t> — Dibon went up to its temple to weep at its high places. Moab wails on Nebo and at Medeba. Every head is shaved; every beard is chopped short.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In its streets they wear sackcloth; on its rooftops and in its public squares everyone wails, falling down and weeping.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Heshbon and Elealeh cry out; their voices are heard as far away as Jahaz. Therefore the soldiers of Moab cry out, and they tremble. </a:t>
            </a:r>
          </a:p>
          <a:p>
            <a:pPr>
              <a:buNone/>
            </a:pPr>
            <a:r>
              <a:rPr lang="en-US" dirty="0">
                <a:solidFill>
                  <a:srgbClr val="000000"/>
                </a:solidFill>
                <a:effectLst/>
                <a:latin typeface="Verdana" panose="020B0604030504040204" pitchFamily="34" charset="0"/>
                <a:hlinkClick r:id="rId7"/>
              </a:rPr>
              <a:t>Jer 48:22</a:t>
            </a:r>
            <a:r>
              <a:rPr lang="en-US" dirty="0">
                <a:solidFill>
                  <a:srgbClr val="000000"/>
                </a:solidFill>
                <a:effectLst/>
                <a:latin typeface="Verdana" panose="020B0604030504040204" pitchFamily="34" charset="0"/>
              </a:rPr>
              <a:t> — Dibon, Nebo, Beth-</a:t>
            </a:r>
            <a:r>
              <a:rPr lang="en-US" dirty="0" err="1">
                <a:solidFill>
                  <a:srgbClr val="000000"/>
                </a:solidFill>
                <a:effectLst/>
                <a:latin typeface="Verdana" panose="020B0604030504040204" pitchFamily="34" charset="0"/>
              </a:rPr>
              <a:t>diblathaim</a:t>
            </a:r>
            <a:r>
              <a:rPr lang="en-US" dirty="0">
                <a:solidFill>
                  <a:srgbClr val="000000"/>
                </a:solidFill>
                <a:effectLst/>
                <a:latin typeface="Verdana" panose="020B0604030504040204" pitchFamily="34" charset="0"/>
              </a:rPr>
              <a:t>, </a:t>
            </a:r>
          </a:p>
          <a:p>
            <a:pPr>
              <a:buNone/>
            </a:pPr>
            <a:r>
              <a:rPr lang="en-US" dirty="0">
                <a:solidFill>
                  <a:srgbClr val="000000"/>
                </a:solidFill>
                <a:effectLst/>
                <a:latin typeface="Verdana" panose="020B0604030504040204" pitchFamily="34" charset="0"/>
                <a:hlinkClick r:id="rId8"/>
              </a:rPr>
              <a:t>Jer 48:23</a:t>
            </a:r>
            <a:r>
              <a:rPr lang="en-US" dirty="0">
                <a:solidFill>
                  <a:srgbClr val="000000"/>
                </a:solidFill>
                <a:effectLst/>
                <a:latin typeface="Verdana" panose="020B0604030504040204" pitchFamily="34" charset="0"/>
              </a:rPr>
              <a:t> — Kiriathaim, Beth-</a:t>
            </a:r>
            <a:r>
              <a:rPr lang="en-US" dirty="0" err="1">
                <a:solidFill>
                  <a:srgbClr val="000000"/>
                </a:solidFill>
                <a:effectLst/>
                <a:latin typeface="Verdana" panose="020B0604030504040204" pitchFamily="34" charset="0"/>
              </a:rPr>
              <a:t>gamul</a:t>
            </a:r>
            <a:r>
              <a:rPr lang="en-US" dirty="0">
                <a:solidFill>
                  <a:srgbClr val="000000"/>
                </a:solidFill>
                <a:effectLst/>
                <a:latin typeface="Verdana" panose="020B0604030504040204" pitchFamily="34" charset="0"/>
              </a:rPr>
              <a:t>, Beth-</a:t>
            </a:r>
            <a:r>
              <a:rPr lang="en-US" dirty="0" err="1">
                <a:solidFill>
                  <a:srgbClr val="000000"/>
                </a:solidFill>
                <a:effectLst/>
                <a:latin typeface="Verdana" panose="020B0604030504040204" pitchFamily="34" charset="0"/>
              </a:rPr>
              <a:t>meon</a:t>
            </a:r>
            <a:r>
              <a:rPr lang="en-US" dirty="0">
                <a:solidFill>
                  <a:srgbClr val="000000"/>
                </a:solidFill>
                <a:effectLst/>
                <a:latin typeface="Verdana" panose="020B0604030504040204" pitchFamily="34" charset="0"/>
              </a:rPr>
              <a:t>, </a:t>
            </a:r>
          </a:p>
          <a:p>
            <a:pPr>
              <a:buNone/>
            </a:pPr>
            <a:r>
              <a:rPr lang="en-US" b="1" dirty="0">
                <a:solidFill>
                  <a:srgbClr val="000000"/>
                </a:solidFill>
                <a:effectLst/>
                <a:latin typeface="Verdana" panose="020B0604030504040204" pitchFamily="34" charset="0"/>
              </a:rPr>
              <a:t>Nimrah</a:t>
            </a:r>
          </a:p>
          <a:p>
            <a:pPr>
              <a:buNone/>
            </a:pPr>
            <a:r>
              <a:rPr lang="en-US" dirty="0">
                <a:solidFill>
                  <a:srgbClr val="000000"/>
                </a:solidFill>
                <a:effectLst/>
                <a:latin typeface="Verdana" panose="020B0604030504040204" pitchFamily="34" charset="0"/>
                <a:hlinkClick r:id="rId9"/>
              </a:rPr>
              <a:t>Nu 32:36</a:t>
            </a:r>
            <a:r>
              <a:rPr lang="en-US" dirty="0">
                <a:solidFill>
                  <a:srgbClr val="000000"/>
                </a:solidFill>
                <a:effectLst/>
                <a:latin typeface="Verdana" panose="020B0604030504040204" pitchFamily="34" charset="0"/>
              </a:rPr>
              <a:t> — Beth-</a:t>
            </a:r>
            <a:r>
              <a:rPr lang="en-US" dirty="0" err="1">
                <a:solidFill>
                  <a:srgbClr val="000000"/>
                </a:solidFill>
                <a:effectLst/>
                <a:latin typeface="Verdana" panose="020B0604030504040204" pitchFamily="34" charset="0"/>
              </a:rPr>
              <a:t>nimrah</a:t>
            </a:r>
            <a:r>
              <a:rPr lang="en-US" dirty="0">
                <a:solidFill>
                  <a:srgbClr val="000000"/>
                </a:solidFill>
                <a:effectLst/>
                <a:latin typeface="Verdana" panose="020B0604030504040204" pitchFamily="34" charset="0"/>
              </a:rPr>
              <a:t>, and Beth-</a:t>
            </a:r>
            <a:r>
              <a:rPr lang="en-US" dirty="0" err="1">
                <a:solidFill>
                  <a:srgbClr val="000000"/>
                </a:solidFill>
                <a:effectLst/>
                <a:latin typeface="Verdana" panose="020B0604030504040204" pitchFamily="34" charset="0"/>
              </a:rPr>
              <a:t>haran</a:t>
            </a:r>
            <a:r>
              <a:rPr lang="en-US" dirty="0">
                <a:solidFill>
                  <a:srgbClr val="000000"/>
                </a:solidFill>
                <a:effectLst/>
                <a:latin typeface="Verdana" panose="020B0604030504040204" pitchFamily="34" charset="0"/>
              </a:rPr>
              <a:t> as fortified cities, and built sheep pens. </a:t>
            </a:r>
          </a:p>
          <a:p>
            <a:pPr>
              <a:buNone/>
            </a:pPr>
            <a:r>
              <a:rPr lang="en-US" b="1" dirty="0">
                <a:solidFill>
                  <a:srgbClr val="000000"/>
                </a:solidFill>
                <a:effectLst/>
                <a:latin typeface="Verdana" panose="020B0604030504040204" pitchFamily="34" charset="0"/>
              </a:rPr>
              <a:t>Beth-</a:t>
            </a:r>
            <a:r>
              <a:rPr lang="en-US" b="1" dirty="0" err="1">
                <a:solidFill>
                  <a:srgbClr val="000000"/>
                </a:solidFill>
                <a:effectLst/>
                <a:latin typeface="Verdana" panose="020B0604030504040204" pitchFamily="34" charset="0"/>
              </a:rPr>
              <a:t>nimrah</a:t>
            </a:r>
            <a:endParaRPr lang="en-US" b="1" dirty="0">
              <a:solidFill>
                <a:srgbClr val="000000"/>
              </a:solidFill>
              <a:effectLst/>
              <a:latin typeface="Verdana" panose="020B0604030504040204" pitchFamily="34" charset="0"/>
            </a:endParaRPr>
          </a:p>
          <a:p>
            <a:pPr>
              <a:buNone/>
            </a:pPr>
            <a:r>
              <a:rPr lang="en-US" dirty="0">
                <a:solidFill>
                  <a:srgbClr val="000000"/>
                </a:solidFill>
                <a:effectLst/>
                <a:latin typeface="Verdana" panose="020B0604030504040204" pitchFamily="34" charset="0"/>
                <a:hlinkClick r:id="rId10"/>
              </a:rPr>
              <a:t>Isa 15:6</a:t>
            </a:r>
            <a:r>
              <a:rPr lang="en-US" dirty="0">
                <a:solidFill>
                  <a:srgbClr val="000000"/>
                </a:solidFill>
                <a:effectLst/>
                <a:latin typeface="Verdana" panose="020B0604030504040204" pitchFamily="34" charset="0"/>
              </a:rPr>
              <a:t> — The Waters of </a:t>
            </a:r>
            <a:r>
              <a:rPr lang="en-US" dirty="0" err="1">
                <a:solidFill>
                  <a:srgbClr val="000000"/>
                </a:solidFill>
                <a:effectLst/>
                <a:latin typeface="Verdana" panose="020B0604030504040204" pitchFamily="34" charset="0"/>
              </a:rPr>
              <a:t>Nimrim</a:t>
            </a:r>
            <a:r>
              <a:rPr lang="en-US" dirty="0">
                <a:solidFill>
                  <a:srgbClr val="000000"/>
                </a:solidFill>
                <a:effectLst/>
                <a:latin typeface="Verdana" panose="020B0604030504040204" pitchFamily="34" charset="0"/>
              </a:rPr>
              <a:t> are desolate; the grass is withered, the foliage is gone, and the vegetation has vanished. </a:t>
            </a:r>
          </a:p>
          <a:p>
            <a:pPr>
              <a:buNone/>
            </a:pPr>
            <a:r>
              <a:rPr lang="en-US" b="1" dirty="0" err="1">
                <a:solidFill>
                  <a:srgbClr val="000000"/>
                </a:solidFill>
                <a:effectLst/>
                <a:latin typeface="Verdana" panose="020B0604030504040204" pitchFamily="34" charset="0"/>
              </a:rPr>
              <a:t>Nimrim</a:t>
            </a:r>
            <a:endParaRPr lang="en-US" b="1" dirty="0">
              <a:solidFill>
                <a:srgbClr val="000000"/>
              </a:solidFill>
              <a:effectLst/>
              <a:latin typeface="Verdana" panose="020B0604030504040204" pitchFamily="34" charset="0"/>
            </a:endParaRPr>
          </a:p>
          <a:p>
            <a:pPr>
              <a:buNone/>
            </a:pPr>
            <a:r>
              <a:rPr lang="en-US" dirty="0">
                <a:solidFill>
                  <a:srgbClr val="000000"/>
                </a:solidFill>
                <a:effectLst/>
                <a:latin typeface="Verdana" panose="020B0604030504040204" pitchFamily="34" charset="0"/>
                <a:hlinkClick r:id="rId11"/>
              </a:rPr>
              <a:t>Nu 21:25</a:t>
            </a:r>
            <a:r>
              <a:rPr lang="en-US" dirty="0">
                <a:solidFill>
                  <a:srgbClr val="000000"/>
                </a:solidFill>
                <a:effectLst/>
                <a:latin typeface="Verdana" panose="020B0604030504040204" pitchFamily="34" charset="0"/>
              </a:rPr>
              <a:t> — Israel took all the cities and lived in all these Amorite cities, including Heshbon and all its surrounding villages. </a:t>
            </a:r>
          </a:p>
          <a:p>
            <a:pPr>
              <a:buNone/>
            </a:pPr>
            <a:r>
              <a:rPr lang="en-US" dirty="0">
                <a:solidFill>
                  <a:srgbClr val="000000"/>
                </a:solidFill>
                <a:effectLst/>
                <a:latin typeface="Verdana" panose="020B0604030504040204" pitchFamily="34" charset="0"/>
                <a:hlinkClick r:id="rId12"/>
              </a:rPr>
              <a:t>Nu 21:26</a:t>
            </a:r>
            <a:r>
              <a:rPr lang="en-US" dirty="0">
                <a:solidFill>
                  <a:srgbClr val="000000"/>
                </a:solidFill>
                <a:effectLst/>
                <a:latin typeface="Verdana" panose="020B0604030504040204" pitchFamily="34" charset="0"/>
              </a:rPr>
              <a:t> — Heshbon was the city of King Sihon of the Amorites, who had fought against the former king of Moab and had taken control of all his land as far as the Arnon. </a:t>
            </a:r>
          </a:p>
          <a:p>
            <a:pPr>
              <a:buNone/>
            </a:pPr>
            <a:r>
              <a:rPr lang="en-US" dirty="0">
                <a:solidFill>
                  <a:srgbClr val="000000"/>
                </a:solidFill>
                <a:effectLst/>
                <a:latin typeface="Verdana" panose="020B0604030504040204" pitchFamily="34" charset="0"/>
                <a:hlinkClick r:id="rId13"/>
              </a:rPr>
              <a:t>Nu 21:28</a:t>
            </a:r>
            <a:r>
              <a:rPr lang="en-US" dirty="0">
                <a:solidFill>
                  <a:srgbClr val="000000"/>
                </a:solidFill>
                <a:effectLst/>
                <a:latin typeface="Verdana" panose="020B0604030504040204" pitchFamily="34" charset="0"/>
              </a:rPr>
              <a:t> — For fire came out of Heshbon, a flame from the city of Sihon. It consumed </a:t>
            </a:r>
            <a:r>
              <a:rPr lang="en-US" dirty="0" err="1">
                <a:solidFill>
                  <a:srgbClr val="000000"/>
                </a:solidFill>
                <a:effectLst/>
                <a:latin typeface="Verdana" panose="020B0604030504040204" pitchFamily="34" charset="0"/>
              </a:rPr>
              <a:t>Ar</a:t>
            </a:r>
            <a:r>
              <a:rPr lang="en-US" dirty="0">
                <a:solidFill>
                  <a:srgbClr val="000000"/>
                </a:solidFill>
                <a:effectLst/>
                <a:latin typeface="Verdana" panose="020B0604030504040204" pitchFamily="34" charset="0"/>
              </a:rPr>
              <a:t> of Moab, the citizens of Arnon's heights. </a:t>
            </a:r>
          </a:p>
          <a:p>
            <a:pPr>
              <a:buNone/>
            </a:pPr>
            <a:r>
              <a:rPr lang="en-US" dirty="0" err="1">
                <a:solidFill>
                  <a:srgbClr val="000000"/>
                </a:solidFill>
                <a:effectLst/>
                <a:latin typeface="Verdana" panose="020B0604030504040204" pitchFamily="34" charset="0"/>
                <a:hlinkClick r:id="rId14"/>
              </a:rPr>
              <a:t>Jdg</a:t>
            </a:r>
            <a:r>
              <a:rPr lang="en-US" dirty="0">
                <a:solidFill>
                  <a:srgbClr val="000000"/>
                </a:solidFill>
                <a:effectLst/>
                <a:latin typeface="Verdana" panose="020B0604030504040204" pitchFamily="34" charset="0"/>
                <a:hlinkClick r:id="rId14"/>
              </a:rPr>
              <a:t> 11:26</a:t>
            </a:r>
            <a:r>
              <a:rPr lang="en-US" dirty="0">
                <a:solidFill>
                  <a:srgbClr val="000000"/>
                </a:solidFill>
                <a:effectLst/>
                <a:latin typeface="Verdana" panose="020B0604030504040204" pitchFamily="34" charset="0"/>
              </a:rPr>
              <a:t> — While Israel lived three hundred years in Heshbon and Aroer and their surrounding villages, and in all the cities that are on the banks of the Arnon, why didn't you take them back at that time? </a:t>
            </a:r>
          </a:p>
          <a:p>
            <a:pPr>
              <a:buNone/>
            </a:pPr>
            <a:r>
              <a:rPr lang="en-US" dirty="0">
                <a:solidFill>
                  <a:srgbClr val="000000"/>
                </a:solidFill>
                <a:effectLst/>
                <a:latin typeface="Verdana" panose="020B0604030504040204" pitchFamily="34" charset="0"/>
                <a:hlinkClick r:id="rId15"/>
              </a:rPr>
              <a:t>Ne 9:22</a:t>
            </a:r>
            <a:r>
              <a:rPr lang="en-US" dirty="0">
                <a:solidFill>
                  <a:srgbClr val="000000"/>
                </a:solidFill>
                <a:effectLst/>
                <a:latin typeface="Verdana" panose="020B0604030504040204" pitchFamily="34" charset="0"/>
              </a:rPr>
              <a:t> — You gave them kingdoms and peoples and established boundaries for them. They took possession of the land of King Sihon of Heshbon and of the land of King Og of Bashan. </a:t>
            </a:r>
          </a:p>
          <a:p>
            <a:pPr>
              <a:buNone/>
            </a:pPr>
            <a:r>
              <a:rPr lang="en-US" dirty="0">
                <a:solidFill>
                  <a:srgbClr val="000000"/>
                </a:solidFill>
                <a:effectLst/>
                <a:latin typeface="Verdana" panose="020B0604030504040204" pitchFamily="34" charset="0"/>
                <a:hlinkClick r:id="rId16"/>
              </a:rPr>
              <a:t>Isa 15:4</a:t>
            </a:r>
            <a:r>
              <a:rPr lang="en-US" dirty="0">
                <a:solidFill>
                  <a:srgbClr val="000000"/>
                </a:solidFill>
                <a:effectLst/>
                <a:latin typeface="Verdana" panose="020B0604030504040204" pitchFamily="34" charset="0"/>
              </a:rPr>
              <a:t> — Heshbon and Elealeh cry out; their voices are heard as far away as Jahaz. Therefore the soldiers of Moab cry out, and they tremble. </a:t>
            </a:r>
          </a:p>
          <a:p>
            <a:pPr>
              <a:buNone/>
            </a:pPr>
            <a:r>
              <a:rPr lang="en-US" dirty="0">
                <a:solidFill>
                  <a:srgbClr val="000000"/>
                </a:solidFill>
                <a:effectLst/>
                <a:latin typeface="Verdana" panose="020B0604030504040204" pitchFamily="34" charset="0"/>
                <a:hlinkClick r:id="rId17"/>
              </a:rPr>
              <a:t>Isa 16:8</a:t>
            </a:r>
            <a:r>
              <a:rPr lang="en-US" dirty="0">
                <a:solidFill>
                  <a:srgbClr val="000000"/>
                </a:solidFill>
                <a:effectLst/>
                <a:latin typeface="Verdana" panose="020B0604030504040204" pitchFamily="34" charset="0"/>
              </a:rPr>
              <a:t> — For Heshbon's terraced vineyards and the grapevines of Sibmah have withered. The rulers of the nations have trampled its choice vines that reached as far as Jazer and spread to the desert. Their shoots spread out and reached the sea. </a:t>
            </a:r>
          </a:p>
          <a:p>
            <a:pPr>
              <a:buNone/>
            </a:pPr>
            <a:r>
              <a:rPr lang="en-US" dirty="0">
                <a:solidFill>
                  <a:srgbClr val="000000"/>
                </a:solidFill>
                <a:effectLst/>
                <a:latin typeface="Verdana" panose="020B0604030504040204" pitchFamily="34" charset="0"/>
                <a:hlinkClick r:id="rId18"/>
              </a:rPr>
              <a:t>Isa 16:9</a:t>
            </a:r>
            <a:r>
              <a:rPr lang="en-US" dirty="0">
                <a:solidFill>
                  <a:srgbClr val="000000"/>
                </a:solidFill>
                <a:effectLst/>
                <a:latin typeface="Verdana" panose="020B0604030504040204" pitchFamily="34" charset="0"/>
              </a:rPr>
              <a:t> — So I join with Jazer to weep for the vines of Sibmah; I drench Heshbon and Elealeh with my tears. Triumphant shouts have fallen silent over your summer fruit and your harvest. </a:t>
            </a:r>
          </a:p>
          <a:p>
            <a:pPr>
              <a:buNone/>
            </a:pPr>
            <a:r>
              <a:rPr lang="en-US" dirty="0">
                <a:solidFill>
                  <a:srgbClr val="000000"/>
                </a:solidFill>
                <a:effectLst/>
                <a:latin typeface="Verdana" panose="020B0604030504040204" pitchFamily="34" charset="0"/>
                <a:hlinkClick r:id="rId19"/>
              </a:rPr>
              <a:t>Jer 48:2</a:t>
            </a:r>
            <a:r>
              <a:rPr lang="en-US" dirty="0">
                <a:solidFill>
                  <a:srgbClr val="000000"/>
                </a:solidFill>
                <a:effectLst/>
                <a:latin typeface="Verdana" panose="020B0604030504040204" pitchFamily="34" charset="0"/>
              </a:rPr>
              <a:t> — There is no longer praise for Moab; they plan harm against her in Heshbon: Come, let's cut her off from nationhood. Also, Madmen, you will be silenced; the sword will follow you. </a:t>
            </a:r>
          </a:p>
          <a:p>
            <a:pPr>
              <a:buNone/>
            </a:pPr>
            <a:r>
              <a:rPr lang="en-US" dirty="0">
                <a:solidFill>
                  <a:srgbClr val="000000"/>
                </a:solidFill>
                <a:effectLst/>
                <a:latin typeface="Verdana" panose="020B0604030504040204" pitchFamily="34" charset="0"/>
                <a:hlinkClick r:id="rId20"/>
              </a:rPr>
              <a:t>Jer 48:34</a:t>
            </a:r>
            <a:r>
              <a:rPr lang="en-US" dirty="0">
                <a:solidFill>
                  <a:srgbClr val="000000"/>
                </a:solidFill>
                <a:effectLst/>
                <a:latin typeface="Verdana" panose="020B0604030504040204" pitchFamily="34" charset="0"/>
              </a:rPr>
              <a:t> — "There is a cry from Heshbon to Elealeh; they make their voices heard as far as Jahaz ​— ​from Zoar to Horonaim and </a:t>
            </a:r>
            <a:r>
              <a:rPr lang="en-US" dirty="0" err="1">
                <a:solidFill>
                  <a:srgbClr val="000000"/>
                </a:solidFill>
                <a:effectLst/>
                <a:latin typeface="Verdana" panose="020B0604030504040204" pitchFamily="34" charset="0"/>
              </a:rPr>
              <a:t>Eglath-shelishiyah</a:t>
            </a:r>
            <a:r>
              <a:rPr lang="en-US" dirty="0">
                <a:solidFill>
                  <a:srgbClr val="000000"/>
                </a:solidFill>
                <a:effectLst/>
                <a:latin typeface="Verdana" panose="020B0604030504040204" pitchFamily="34" charset="0"/>
              </a:rPr>
              <a:t> ​— ​because even the Waters of </a:t>
            </a:r>
            <a:r>
              <a:rPr lang="en-US" dirty="0" err="1">
                <a:solidFill>
                  <a:srgbClr val="000000"/>
                </a:solidFill>
                <a:effectLst/>
                <a:latin typeface="Verdana" panose="020B0604030504040204" pitchFamily="34" charset="0"/>
              </a:rPr>
              <a:t>Nimrim</a:t>
            </a:r>
            <a:r>
              <a:rPr lang="en-US" dirty="0">
                <a:solidFill>
                  <a:srgbClr val="000000"/>
                </a:solidFill>
                <a:effectLst/>
                <a:latin typeface="Verdana" panose="020B0604030504040204" pitchFamily="34" charset="0"/>
              </a:rPr>
              <a:t> have become desolate. </a:t>
            </a:r>
          </a:p>
          <a:p>
            <a:pPr>
              <a:buNone/>
            </a:pPr>
            <a:r>
              <a:rPr lang="en-US" dirty="0">
                <a:solidFill>
                  <a:srgbClr val="000000"/>
                </a:solidFill>
                <a:effectLst/>
                <a:latin typeface="Verdana" panose="020B0604030504040204" pitchFamily="34" charset="0"/>
                <a:hlinkClick r:id="rId21"/>
              </a:rPr>
              <a:t>Jer 48:45</a:t>
            </a:r>
            <a:r>
              <a:rPr lang="en-US" dirty="0">
                <a:solidFill>
                  <a:srgbClr val="000000"/>
                </a:solidFill>
                <a:effectLst/>
                <a:latin typeface="Verdana" panose="020B0604030504040204" pitchFamily="34" charset="0"/>
              </a:rPr>
              <a:t> — Those who flee will stand exhausted in Heshbon's shadow because fire has come out from Heshbon and a flame from within Sihon. It will devour Moab's forehead and the skull of the noisemakers. </a:t>
            </a:r>
          </a:p>
          <a:p>
            <a:pPr>
              <a:buNone/>
            </a:pPr>
            <a:r>
              <a:rPr lang="en-US" b="1" dirty="0">
                <a:solidFill>
                  <a:srgbClr val="000000"/>
                </a:solidFill>
                <a:effectLst/>
                <a:latin typeface="Verdana" panose="020B0604030504040204" pitchFamily="34" charset="0"/>
              </a:rPr>
              <a:t>Shebam</a:t>
            </a:r>
          </a:p>
          <a:p>
            <a:pPr>
              <a:buNone/>
            </a:pPr>
            <a:r>
              <a:rPr lang="en-US" dirty="0">
                <a:solidFill>
                  <a:srgbClr val="000000"/>
                </a:solidFill>
                <a:effectLst/>
                <a:latin typeface="Verdana" panose="020B0604030504040204" pitchFamily="34" charset="0"/>
                <a:hlinkClick r:id="rId22"/>
              </a:rPr>
              <a:t>Nu 32:38</a:t>
            </a:r>
            <a:r>
              <a:rPr lang="en-US" dirty="0">
                <a:solidFill>
                  <a:srgbClr val="000000"/>
                </a:solidFill>
                <a:effectLst/>
                <a:latin typeface="Verdana" panose="020B0604030504040204" pitchFamily="34" charset="0"/>
              </a:rPr>
              <a:t> — as well as Nebo and Baal-</a:t>
            </a:r>
            <a:r>
              <a:rPr lang="en-US" dirty="0" err="1">
                <a:solidFill>
                  <a:srgbClr val="000000"/>
                </a:solidFill>
                <a:effectLst/>
                <a:latin typeface="Verdana" panose="020B0604030504040204" pitchFamily="34" charset="0"/>
              </a:rPr>
              <a:t>meon</a:t>
            </a:r>
            <a:r>
              <a:rPr lang="en-US" dirty="0">
                <a:solidFill>
                  <a:srgbClr val="000000"/>
                </a:solidFill>
                <a:effectLst/>
                <a:latin typeface="Verdana" panose="020B0604030504040204" pitchFamily="34" charset="0"/>
              </a:rPr>
              <a:t> (whose names were changed), and Sibmah. They gave names to the cities they rebuilt. </a:t>
            </a:r>
          </a:p>
          <a:p>
            <a:pPr>
              <a:buNone/>
            </a:pPr>
            <a:r>
              <a:rPr lang="en-US" b="1" dirty="0">
                <a:solidFill>
                  <a:srgbClr val="000000"/>
                </a:solidFill>
                <a:effectLst/>
                <a:latin typeface="Verdana" panose="020B0604030504040204" pitchFamily="34" charset="0"/>
              </a:rPr>
              <a:t>Shibmah</a:t>
            </a:r>
          </a:p>
          <a:p>
            <a:pPr>
              <a:buNone/>
            </a:pPr>
            <a:r>
              <a:rPr lang="en-US" dirty="0">
                <a:solidFill>
                  <a:srgbClr val="000000"/>
                </a:solidFill>
                <a:effectLst/>
                <a:latin typeface="Verdana" panose="020B0604030504040204" pitchFamily="34" charset="0"/>
                <a:hlinkClick r:id="rId23"/>
              </a:rPr>
              <a:t>Jos 13:19</a:t>
            </a:r>
            <a:r>
              <a:rPr lang="en-US" dirty="0">
                <a:solidFill>
                  <a:srgbClr val="000000"/>
                </a:solidFill>
                <a:effectLst/>
                <a:latin typeface="Verdana" panose="020B0604030504040204" pitchFamily="34" charset="0"/>
              </a:rPr>
              <a:t> — Kiriathaim, Sibmah, Zereth-</a:t>
            </a:r>
            <a:r>
              <a:rPr lang="en-US" dirty="0" err="1">
                <a:solidFill>
                  <a:srgbClr val="000000"/>
                </a:solidFill>
                <a:effectLst/>
                <a:latin typeface="Verdana" panose="020B0604030504040204" pitchFamily="34" charset="0"/>
              </a:rPr>
              <a:t>shahar</a:t>
            </a:r>
            <a:r>
              <a:rPr lang="en-US" dirty="0">
                <a:solidFill>
                  <a:srgbClr val="000000"/>
                </a:solidFill>
                <a:effectLst/>
                <a:latin typeface="Verdana" panose="020B0604030504040204" pitchFamily="34" charset="0"/>
              </a:rPr>
              <a:t> on the hill in the valley, </a:t>
            </a:r>
          </a:p>
          <a:p>
            <a:pPr>
              <a:buNone/>
            </a:pPr>
            <a:r>
              <a:rPr lang="en-US" dirty="0">
                <a:solidFill>
                  <a:srgbClr val="000000"/>
                </a:solidFill>
                <a:effectLst/>
                <a:latin typeface="Verdana" panose="020B0604030504040204" pitchFamily="34" charset="0"/>
                <a:hlinkClick r:id="rId17"/>
              </a:rPr>
              <a:t>Isa 16:8</a:t>
            </a:r>
            <a:r>
              <a:rPr lang="en-US" dirty="0">
                <a:solidFill>
                  <a:srgbClr val="000000"/>
                </a:solidFill>
                <a:effectLst/>
                <a:latin typeface="Verdana" panose="020B0604030504040204" pitchFamily="34" charset="0"/>
              </a:rPr>
              <a:t> — For Heshbon's terraced vineyards and the grapevines of Sibmah have withered. The rulers of the nations have trampled its choice vines that reached as far as Jazer and spread to the desert. Their shoots spread out and reached the sea. </a:t>
            </a:r>
          </a:p>
          <a:p>
            <a:pPr>
              <a:buNone/>
            </a:pPr>
            <a:r>
              <a:rPr lang="en-US" dirty="0">
                <a:solidFill>
                  <a:srgbClr val="000000"/>
                </a:solidFill>
                <a:effectLst/>
                <a:latin typeface="Verdana" panose="020B0604030504040204" pitchFamily="34" charset="0"/>
                <a:hlinkClick r:id="rId24"/>
              </a:rPr>
              <a:t>Jer 48:32</a:t>
            </a:r>
            <a:r>
              <a:rPr lang="en-US" dirty="0">
                <a:solidFill>
                  <a:srgbClr val="000000"/>
                </a:solidFill>
                <a:effectLst/>
                <a:latin typeface="Verdana" panose="020B0604030504040204" pitchFamily="34" charset="0"/>
              </a:rPr>
              <a:t> — I will weep for you, vine of Sibmah, with more than the weeping for Jazer. Your tendrils have extended to the sea; they have reached to the sea and to Jazer. The destroyer has fallen on your summer fruit and grape harvest. </a:t>
            </a:r>
          </a:p>
          <a:p>
            <a:pPr>
              <a:buNone/>
            </a:pPr>
            <a:r>
              <a:rPr lang="en-US" b="1" dirty="0">
                <a:solidFill>
                  <a:srgbClr val="000000"/>
                </a:solidFill>
                <a:effectLst/>
                <a:latin typeface="Verdana" panose="020B0604030504040204" pitchFamily="34" charset="0"/>
              </a:rPr>
              <a:t>Sibmah</a:t>
            </a:r>
          </a:p>
          <a:p>
            <a:r>
              <a:rPr lang="en-US" dirty="0">
                <a:solidFill>
                  <a:srgbClr val="000000"/>
                </a:solidFill>
                <a:effectLst/>
                <a:latin typeface="Verdana" panose="020B0604030504040204" pitchFamily="34" charset="0"/>
                <a:hlinkClick r:id="rId22"/>
              </a:rPr>
              <a:t>Nu 32:38</a:t>
            </a:r>
            <a:r>
              <a:rPr lang="en-US" dirty="0">
                <a:solidFill>
                  <a:srgbClr val="000000"/>
                </a:solidFill>
                <a:effectLst/>
                <a:latin typeface="Verdana" panose="020B0604030504040204" pitchFamily="34" charset="0"/>
              </a:rPr>
              <a:t> — as well as Nebo and Baal-</a:t>
            </a:r>
            <a:r>
              <a:rPr lang="en-US" dirty="0" err="1">
                <a:solidFill>
                  <a:srgbClr val="000000"/>
                </a:solidFill>
                <a:effectLst/>
                <a:latin typeface="Verdana" panose="020B0604030504040204" pitchFamily="34" charset="0"/>
              </a:rPr>
              <a:t>meon</a:t>
            </a:r>
            <a:r>
              <a:rPr lang="en-US" dirty="0">
                <a:solidFill>
                  <a:srgbClr val="000000"/>
                </a:solidFill>
                <a:effectLst/>
                <a:latin typeface="Verdana" panose="020B0604030504040204" pitchFamily="34" charset="0"/>
              </a:rPr>
              <a:t> (whose names were changed), and Sibmah. They gave names to the cities they rebuilt.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8</a:t>
            </a:fld>
            <a:endParaRPr lang="en-US"/>
          </a:p>
        </p:txBody>
      </p:sp>
    </p:spTree>
    <p:extLst>
      <p:ext uri="{BB962C8B-B14F-4D97-AF65-F5344CB8AC3E}">
        <p14:creationId xmlns:p14="http://schemas.microsoft.com/office/powerpoint/2010/main" val="21661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fashioned</a:t>
            </a:r>
          </a:p>
          <a:p>
            <a:pPr>
              <a:buNone/>
            </a:pPr>
            <a:r>
              <a:rPr lang="en-US" dirty="0">
                <a:solidFill>
                  <a:srgbClr val="000000"/>
                </a:solidFill>
                <a:effectLst/>
                <a:latin typeface="Verdana" panose="020B0604030504040204" pitchFamily="34" charset="0"/>
                <a:hlinkClick r:id="rId3"/>
              </a:rPr>
              <a:t>Ex 20:23</a:t>
            </a:r>
            <a:r>
              <a:rPr lang="en-US" dirty="0">
                <a:solidFill>
                  <a:srgbClr val="000000"/>
                </a:solidFill>
                <a:effectLst/>
                <a:latin typeface="Verdana" panose="020B0604030504040204" pitchFamily="34" charset="0"/>
              </a:rPr>
              <a:t> — Do not make gods of silver to rival me; do not make gods of gold for yourselves. </a:t>
            </a:r>
          </a:p>
          <a:p>
            <a:pPr>
              <a:buNone/>
            </a:pPr>
            <a:r>
              <a:rPr lang="en-US" dirty="0">
                <a:solidFill>
                  <a:srgbClr val="000000"/>
                </a:solidFill>
                <a:effectLst/>
                <a:latin typeface="Verdana" panose="020B0604030504040204" pitchFamily="34" charset="0"/>
                <a:hlinkClick r:id="rId4"/>
              </a:rPr>
              <a:t>Dt 9:16</a:t>
            </a:r>
            <a:r>
              <a:rPr lang="en-US" dirty="0">
                <a:solidFill>
                  <a:srgbClr val="000000"/>
                </a:solidFill>
                <a:effectLst/>
                <a:latin typeface="Verdana" panose="020B0604030504040204" pitchFamily="34" charset="0"/>
              </a:rPr>
              <a:t> — I saw how you had sinned against the LORD your God; you had made a calf image for yourselves. You had quickly turned from the way the LORD had commanded for you. </a:t>
            </a:r>
          </a:p>
          <a:p>
            <a:pPr>
              <a:buNone/>
            </a:pPr>
            <a:r>
              <a:rPr lang="en-US" dirty="0">
                <a:solidFill>
                  <a:srgbClr val="000000"/>
                </a:solidFill>
                <a:effectLst/>
                <a:latin typeface="Verdana" panose="020B0604030504040204" pitchFamily="34" charset="0"/>
                <a:hlinkClick r:id="rId5"/>
              </a:rPr>
              <a:t>Ps 106:19-21</a:t>
            </a:r>
            <a:r>
              <a:rPr lang="en-US" dirty="0">
                <a:solidFill>
                  <a:srgbClr val="000000"/>
                </a:solidFill>
                <a:effectLst/>
                <a:latin typeface="Verdana" panose="020B0604030504040204" pitchFamily="34" charset="0"/>
              </a:rPr>
              <a:t> — At Horeb they made a calf and worshiped the cast metal image.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They exchanged their glory for the image of a grass-eating ox. </a:t>
            </a:r>
            <a:r>
              <a:rPr lang="en-US" b="1" baseline="30000" dirty="0">
                <a:solidFill>
                  <a:srgbClr val="0000FF"/>
                </a:solidFill>
                <a:effectLst/>
                <a:latin typeface="Verdana" panose="020B0604030504040204" pitchFamily="34" charset="0"/>
              </a:rPr>
              <a:t>21</a:t>
            </a:r>
            <a:r>
              <a:rPr lang="en-US" dirty="0">
                <a:solidFill>
                  <a:srgbClr val="000000"/>
                </a:solidFill>
                <a:effectLst/>
                <a:latin typeface="Verdana" panose="020B0604030504040204" pitchFamily="34" charset="0"/>
              </a:rPr>
              <a:t> They forgot God their Savior, who did great things in Egypt, </a:t>
            </a:r>
          </a:p>
          <a:p>
            <a:pPr>
              <a:buNone/>
            </a:pPr>
            <a:r>
              <a:rPr lang="en-US" dirty="0">
                <a:solidFill>
                  <a:srgbClr val="000000"/>
                </a:solidFill>
                <a:effectLst/>
                <a:latin typeface="Verdana" panose="020B0604030504040204" pitchFamily="34" charset="0"/>
                <a:hlinkClick r:id="rId6"/>
              </a:rPr>
              <a:t>Isa 44:9</a:t>
            </a:r>
            <a:r>
              <a:rPr lang="en-US" dirty="0">
                <a:solidFill>
                  <a:srgbClr val="000000"/>
                </a:solidFill>
                <a:effectLst/>
                <a:latin typeface="Verdana" panose="020B0604030504040204" pitchFamily="34" charset="0"/>
              </a:rPr>
              <a:t> — All who make idols are nothing, and what they treasure benefits no one. Their witnesses do not see or know anything, so they will be put to shame. </a:t>
            </a:r>
          </a:p>
          <a:p>
            <a:pPr>
              <a:buNone/>
            </a:pPr>
            <a:r>
              <a:rPr lang="en-US" dirty="0">
                <a:solidFill>
                  <a:srgbClr val="000000"/>
                </a:solidFill>
                <a:effectLst/>
                <a:latin typeface="Verdana" panose="020B0604030504040204" pitchFamily="34" charset="0"/>
                <a:hlinkClick r:id="rId7"/>
              </a:rPr>
              <a:t>Isa 44:10</a:t>
            </a:r>
            <a:r>
              <a:rPr lang="en-US" dirty="0">
                <a:solidFill>
                  <a:srgbClr val="000000"/>
                </a:solidFill>
                <a:effectLst/>
                <a:latin typeface="Verdana" panose="020B0604030504040204" pitchFamily="34" charset="0"/>
              </a:rPr>
              <a:t> — Who makes a god or casts a metal image that benefits no one? </a:t>
            </a:r>
          </a:p>
          <a:p>
            <a:pPr>
              <a:buNone/>
            </a:pPr>
            <a:r>
              <a:rPr lang="en-US" dirty="0">
                <a:solidFill>
                  <a:srgbClr val="000000"/>
                </a:solidFill>
                <a:effectLst/>
                <a:latin typeface="Verdana" panose="020B0604030504040204" pitchFamily="34" charset="0"/>
                <a:hlinkClick r:id="rId8"/>
              </a:rPr>
              <a:t>Isa 46:6</a:t>
            </a:r>
            <a:r>
              <a:rPr lang="en-US" dirty="0">
                <a:solidFill>
                  <a:srgbClr val="000000"/>
                </a:solidFill>
                <a:effectLst/>
                <a:latin typeface="Verdana" panose="020B0604030504040204" pitchFamily="34" charset="0"/>
              </a:rPr>
              <a:t> — Those who pour out their bags of gold and weigh out silver on scales — they hire a goldsmith and he makes it into a god. Then they kneel and bow down to it. </a:t>
            </a:r>
          </a:p>
          <a:p>
            <a:pPr>
              <a:buNone/>
            </a:pPr>
            <a:r>
              <a:rPr lang="en-US" dirty="0">
                <a:solidFill>
                  <a:srgbClr val="000000"/>
                </a:solidFill>
                <a:effectLst/>
                <a:latin typeface="Verdana" panose="020B0604030504040204" pitchFamily="34" charset="0"/>
                <a:hlinkClick r:id="rId9"/>
              </a:rPr>
              <a:t>Ac 7:41</a:t>
            </a:r>
            <a:r>
              <a:rPr lang="en-US" dirty="0">
                <a:solidFill>
                  <a:srgbClr val="000000"/>
                </a:solidFill>
                <a:effectLst/>
                <a:latin typeface="Verdana" panose="020B0604030504040204" pitchFamily="34" charset="0"/>
              </a:rPr>
              <a:t> — They even made a calf in those days, offered sacrifice to the idol, and were celebrating what their hands had made. </a:t>
            </a:r>
          </a:p>
          <a:p>
            <a:pPr>
              <a:buNone/>
            </a:pPr>
            <a:r>
              <a:rPr lang="en-US" dirty="0">
                <a:solidFill>
                  <a:srgbClr val="000000"/>
                </a:solidFill>
                <a:effectLst/>
                <a:latin typeface="Verdana" panose="020B0604030504040204" pitchFamily="34" charset="0"/>
                <a:hlinkClick r:id="rId10"/>
              </a:rPr>
              <a:t>Ac 17:29</a:t>
            </a:r>
            <a:r>
              <a:rPr lang="en-US" dirty="0">
                <a:solidFill>
                  <a:srgbClr val="000000"/>
                </a:solidFill>
                <a:effectLst/>
                <a:latin typeface="Verdana" panose="020B0604030504040204" pitchFamily="34" charset="0"/>
              </a:rPr>
              <a:t> — Since we are God's offspring then, we shouldn't think that the divine nature is like gold or silver or stone, an image fashioned by human art and imagination. </a:t>
            </a:r>
          </a:p>
          <a:p>
            <a:pPr>
              <a:buNone/>
            </a:pPr>
            <a:r>
              <a:rPr lang="en-US" b="1" dirty="0">
                <a:solidFill>
                  <a:srgbClr val="000000"/>
                </a:solidFill>
                <a:effectLst/>
                <a:latin typeface="Verdana" panose="020B0604030504040204" pitchFamily="34" charset="0"/>
              </a:rPr>
              <a:t>a graving</a:t>
            </a:r>
          </a:p>
          <a:p>
            <a:pPr>
              <a:buNone/>
            </a:pPr>
            <a:r>
              <a:rPr lang="en-US" dirty="0">
                <a:solidFill>
                  <a:srgbClr val="000000"/>
                </a:solidFill>
                <a:effectLst/>
                <a:latin typeface="Verdana" panose="020B0604030504040204" pitchFamily="34" charset="0"/>
                <a:hlinkClick r:id="rId11"/>
              </a:rPr>
              <a:t>Ex 28:9</a:t>
            </a:r>
            <a:r>
              <a:rPr lang="en-US" dirty="0">
                <a:solidFill>
                  <a:srgbClr val="000000"/>
                </a:solidFill>
                <a:effectLst/>
                <a:latin typeface="Verdana" panose="020B0604030504040204" pitchFamily="34" charset="0"/>
              </a:rPr>
              <a:t> — "Take two onyx stones and engrave on them the names of Israel's sons: </a:t>
            </a:r>
          </a:p>
          <a:p>
            <a:pPr>
              <a:buNone/>
            </a:pPr>
            <a:r>
              <a:rPr lang="en-US" dirty="0">
                <a:solidFill>
                  <a:srgbClr val="000000"/>
                </a:solidFill>
                <a:effectLst/>
                <a:latin typeface="Verdana" panose="020B0604030504040204" pitchFamily="34" charset="0"/>
                <a:hlinkClick r:id="rId12"/>
              </a:rPr>
              <a:t>Ex 28:11</a:t>
            </a:r>
            <a:r>
              <a:rPr lang="en-US" dirty="0">
                <a:solidFill>
                  <a:srgbClr val="000000"/>
                </a:solidFill>
                <a:effectLst/>
                <a:latin typeface="Verdana" panose="020B0604030504040204" pitchFamily="34" charset="0"/>
              </a:rPr>
              <a:t> — Engrave the two stones with the names of Israel's sons as a gem cutter engraves a seal. Mount them, surrounded with gold filigree settings. </a:t>
            </a:r>
          </a:p>
          <a:p>
            <a:pPr>
              <a:buNone/>
            </a:pPr>
            <a:r>
              <a:rPr lang="en-US" b="1" dirty="0">
                <a:solidFill>
                  <a:srgbClr val="000000"/>
                </a:solidFill>
                <a:effectLst/>
                <a:latin typeface="Verdana" panose="020B0604030504040204" pitchFamily="34" charset="0"/>
              </a:rPr>
              <a:t>calf</a:t>
            </a:r>
          </a:p>
          <a:p>
            <a:pPr>
              <a:buNone/>
            </a:pPr>
            <a:r>
              <a:rPr lang="en-US" dirty="0">
                <a:solidFill>
                  <a:srgbClr val="000000"/>
                </a:solidFill>
                <a:effectLst/>
                <a:latin typeface="Verdana" panose="020B0604030504040204" pitchFamily="34" charset="0"/>
                <a:hlinkClick r:id="rId13"/>
              </a:rPr>
              <a:t>1Ki 12:28</a:t>
            </a:r>
            <a:r>
              <a:rPr lang="en-US" dirty="0">
                <a:solidFill>
                  <a:srgbClr val="000000"/>
                </a:solidFill>
                <a:effectLst/>
                <a:latin typeface="Verdana" panose="020B0604030504040204" pitchFamily="34" charset="0"/>
              </a:rPr>
              <a:t> — So the king sought advice. Then he made two golden calves, and he said to the people, "Going to Jerusalem is too difficult for you. Israel, here are your gods who brought you up from the land of Egypt." </a:t>
            </a:r>
          </a:p>
          <a:p>
            <a:pPr>
              <a:buNone/>
            </a:pPr>
            <a:r>
              <a:rPr lang="en-US" dirty="0">
                <a:solidFill>
                  <a:srgbClr val="000000"/>
                </a:solidFill>
                <a:effectLst/>
                <a:latin typeface="Verdana" panose="020B0604030504040204" pitchFamily="34" charset="0"/>
                <a:hlinkClick r:id="rId14"/>
              </a:rPr>
              <a:t>1Ki 12:32</a:t>
            </a:r>
            <a:r>
              <a:rPr lang="en-US" dirty="0">
                <a:solidFill>
                  <a:srgbClr val="000000"/>
                </a:solidFill>
                <a:effectLst/>
                <a:latin typeface="Verdana" panose="020B0604030504040204" pitchFamily="34" charset="0"/>
              </a:rPr>
              <a:t> — Jeroboam made a festival in the eighth month on the fifteenth day of the month, like the festival in Judah. He offered sacrifices on the altar; he made this offering in Bethel to sacrifice to the calves he had made. He also stationed the priests in Bethel for the high places he had made. </a:t>
            </a:r>
          </a:p>
          <a:p>
            <a:pPr>
              <a:buNone/>
            </a:pPr>
            <a:r>
              <a:rPr lang="en-US" dirty="0">
                <a:solidFill>
                  <a:srgbClr val="000000"/>
                </a:solidFill>
                <a:effectLst/>
                <a:latin typeface="Verdana" panose="020B0604030504040204" pitchFamily="34" charset="0"/>
                <a:hlinkClick r:id="rId15"/>
              </a:rPr>
              <a:t>2Ki 10:29</a:t>
            </a:r>
            <a:r>
              <a:rPr lang="en-US" dirty="0">
                <a:solidFill>
                  <a:srgbClr val="000000"/>
                </a:solidFill>
                <a:effectLst/>
                <a:latin typeface="Verdana" panose="020B0604030504040204" pitchFamily="34" charset="0"/>
              </a:rPr>
              <a:t> — but he did not turn away from the sins that Jeroboam son of Nebat had caused Israel to commit ​— ​worshiping the gold calves that were in Bethel and Dan. </a:t>
            </a:r>
          </a:p>
          <a:p>
            <a:pPr>
              <a:buNone/>
            </a:pPr>
            <a:r>
              <a:rPr lang="en-US" dirty="0">
                <a:solidFill>
                  <a:srgbClr val="000000"/>
                </a:solidFill>
                <a:effectLst/>
                <a:latin typeface="Verdana" panose="020B0604030504040204" pitchFamily="34" charset="0"/>
                <a:hlinkClick r:id="rId16"/>
              </a:rPr>
              <a:t>2Ch 11:15</a:t>
            </a:r>
            <a:r>
              <a:rPr lang="en-US" dirty="0">
                <a:solidFill>
                  <a:srgbClr val="000000"/>
                </a:solidFill>
                <a:effectLst/>
                <a:latin typeface="Verdana" panose="020B0604030504040204" pitchFamily="34" charset="0"/>
              </a:rPr>
              <a:t> — Jeroboam appointed his own priests for the high places, the goat-demons, and the golden calves he had made. </a:t>
            </a:r>
          </a:p>
          <a:p>
            <a:pPr>
              <a:buNone/>
            </a:pPr>
            <a:r>
              <a:rPr lang="en-US" dirty="0">
                <a:solidFill>
                  <a:srgbClr val="000000"/>
                </a:solidFill>
                <a:effectLst/>
                <a:latin typeface="Verdana" panose="020B0604030504040204" pitchFamily="34" charset="0"/>
                <a:hlinkClick r:id="rId17"/>
              </a:rPr>
              <a:t>2Ch 13:8</a:t>
            </a:r>
            <a:r>
              <a:rPr lang="en-US" dirty="0">
                <a:solidFill>
                  <a:srgbClr val="000000"/>
                </a:solidFill>
                <a:effectLst/>
                <a:latin typeface="Verdana" panose="020B0604030504040204" pitchFamily="34" charset="0"/>
              </a:rPr>
              <a:t> — "And now you are saying you can assert yourselves against the LORD's kingdom, which is in the hand of one of David's sons. You are a vast number and have with you the golden calves that Jeroboam made for you as gods. </a:t>
            </a:r>
          </a:p>
          <a:p>
            <a:pPr>
              <a:buNone/>
            </a:pPr>
            <a:r>
              <a:rPr lang="en-US" dirty="0">
                <a:solidFill>
                  <a:srgbClr val="000000"/>
                </a:solidFill>
                <a:effectLst/>
                <a:latin typeface="Verdana" panose="020B0604030504040204" pitchFamily="34" charset="0"/>
                <a:hlinkClick r:id="rId18"/>
              </a:rPr>
              <a:t>Hos 8:4</a:t>
            </a:r>
            <a:r>
              <a:rPr lang="en-US" dirty="0">
                <a:solidFill>
                  <a:srgbClr val="000000"/>
                </a:solidFill>
                <a:effectLst/>
                <a:latin typeface="Verdana" panose="020B0604030504040204" pitchFamily="34" charset="0"/>
              </a:rPr>
              <a:t> — They have installed kings, but not through me. They have appointed leaders, but without my approval. They make their silver and gold into idols for themselves for their own destruction. </a:t>
            </a:r>
          </a:p>
          <a:p>
            <a:pPr>
              <a:buNone/>
            </a:pPr>
            <a:r>
              <a:rPr lang="en-US" dirty="0">
                <a:solidFill>
                  <a:srgbClr val="000000"/>
                </a:solidFill>
                <a:effectLst/>
                <a:latin typeface="Verdana" panose="020B0604030504040204" pitchFamily="34" charset="0"/>
                <a:hlinkClick r:id="rId19"/>
              </a:rPr>
              <a:t>Hos 8:5</a:t>
            </a:r>
            <a:r>
              <a:rPr lang="en-US" dirty="0">
                <a:solidFill>
                  <a:srgbClr val="000000"/>
                </a:solidFill>
                <a:effectLst/>
                <a:latin typeface="Verdana" panose="020B0604030504040204" pitchFamily="34" charset="0"/>
              </a:rPr>
              <a:t> — Your calf-idol is rejected, Samaria. My anger burns against them. How long will they be incapable of innocence? </a:t>
            </a:r>
          </a:p>
          <a:p>
            <a:pPr>
              <a:buNone/>
            </a:pPr>
            <a:r>
              <a:rPr lang="en-US" dirty="0">
                <a:solidFill>
                  <a:srgbClr val="000000"/>
                </a:solidFill>
                <a:effectLst/>
                <a:latin typeface="Verdana" panose="020B0604030504040204" pitchFamily="34" charset="0"/>
                <a:hlinkClick r:id="rId20"/>
              </a:rPr>
              <a:t>Hos 10:5</a:t>
            </a:r>
            <a:r>
              <a:rPr lang="en-US" dirty="0">
                <a:solidFill>
                  <a:srgbClr val="000000"/>
                </a:solidFill>
                <a:effectLst/>
                <a:latin typeface="Verdana" panose="020B0604030504040204" pitchFamily="34" charset="0"/>
              </a:rPr>
              <a:t> — The residents of Samaria will have anxiety over the calf of Beth-</a:t>
            </a:r>
            <a:r>
              <a:rPr lang="en-US" dirty="0" err="1">
                <a:solidFill>
                  <a:srgbClr val="000000"/>
                </a:solidFill>
                <a:effectLst/>
                <a:latin typeface="Verdana" panose="020B0604030504040204" pitchFamily="34" charset="0"/>
              </a:rPr>
              <a:t>aven</a:t>
            </a:r>
            <a:r>
              <a:rPr lang="en-US" dirty="0">
                <a:solidFill>
                  <a:srgbClr val="000000"/>
                </a:solidFill>
                <a:effectLst/>
                <a:latin typeface="Verdana" panose="020B0604030504040204" pitchFamily="34" charset="0"/>
              </a:rPr>
              <a:t>. Indeed, its idolatrous priests rejoiced over it; the people will mourn over it, over its glory. It will certainly go into exile. </a:t>
            </a:r>
          </a:p>
          <a:p>
            <a:pPr>
              <a:buNone/>
            </a:pPr>
            <a:r>
              <a:rPr lang="en-US" dirty="0">
                <a:solidFill>
                  <a:srgbClr val="000000"/>
                </a:solidFill>
                <a:effectLst/>
                <a:latin typeface="Verdana" panose="020B0604030504040204" pitchFamily="34" charset="0"/>
                <a:hlinkClick r:id="rId21"/>
              </a:rPr>
              <a:t>Hos 13:2</a:t>
            </a:r>
            <a:r>
              <a:rPr lang="en-US" dirty="0">
                <a:solidFill>
                  <a:srgbClr val="000000"/>
                </a:solidFill>
                <a:effectLst/>
                <a:latin typeface="Verdana" panose="020B0604030504040204" pitchFamily="34" charset="0"/>
              </a:rPr>
              <a:t> — Now they continue to sin and make themselves a cast image, idols skillfully made from their silver, all of them the work of craftsmen. People say about them, "Let the men who sacrifice kiss the calves." </a:t>
            </a:r>
          </a:p>
          <a:p>
            <a:pPr>
              <a:buNone/>
            </a:pPr>
            <a:r>
              <a:rPr lang="en-US" b="1" dirty="0">
                <a:solidFill>
                  <a:srgbClr val="000000"/>
                </a:solidFill>
                <a:effectLst/>
                <a:latin typeface="Verdana" panose="020B0604030504040204" pitchFamily="34" charset="0"/>
              </a:rPr>
              <a:t>These</a:t>
            </a:r>
          </a:p>
          <a:p>
            <a:pPr>
              <a:buNone/>
            </a:pPr>
            <a:r>
              <a:rPr lang="en-US" dirty="0">
                <a:solidFill>
                  <a:srgbClr val="000000"/>
                </a:solidFill>
                <a:effectLst/>
                <a:latin typeface="Verdana" panose="020B0604030504040204" pitchFamily="34" charset="0"/>
                <a:hlinkClick r:id="rId22"/>
              </a:rPr>
              <a:t>Ex 32:8</a:t>
            </a:r>
            <a:r>
              <a:rPr lang="en-US" dirty="0">
                <a:solidFill>
                  <a:srgbClr val="000000"/>
                </a:solidFill>
                <a:effectLst/>
                <a:latin typeface="Verdana" panose="020B0604030504040204" pitchFamily="34" charset="0"/>
              </a:rPr>
              <a:t> — They have quickly turned from the way I commanded them; they have made for themselves an image of a calf. They have bowed down to it, sacrificed to it, and said, 'Israel, these are your gods, who brought you up from the land of Egypt.' " </a:t>
            </a:r>
          </a:p>
          <a:p>
            <a:pPr>
              <a:buNone/>
            </a:pPr>
            <a:r>
              <a:rPr lang="en-US" dirty="0" err="1">
                <a:solidFill>
                  <a:srgbClr val="000000"/>
                </a:solidFill>
                <a:effectLst/>
                <a:latin typeface="Verdana" panose="020B0604030504040204" pitchFamily="34" charset="0"/>
                <a:hlinkClick r:id="rId23"/>
              </a:rPr>
              <a:t>Jdg</a:t>
            </a:r>
            <a:r>
              <a:rPr lang="en-US" dirty="0">
                <a:solidFill>
                  <a:srgbClr val="000000"/>
                </a:solidFill>
                <a:effectLst/>
                <a:latin typeface="Verdana" panose="020B0604030504040204" pitchFamily="34" charset="0"/>
                <a:hlinkClick r:id="rId23"/>
              </a:rPr>
              <a:t> 17:3</a:t>
            </a:r>
            <a:r>
              <a:rPr lang="en-US" dirty="0">
                <a:solidFill>
                  <a:srgbClr val="000000"/>
                </a:solidFill>
                <a:effectLst/>
                <a:latin typeface="Verdana" panose="020B0604030504040204" pitchFamily="34" charset="0"/>
              </a:rPr>
              <a:t> — He returned the 1,100 pieces of silver to his mother, and his mother said, "I personally consecrate the silver to the LORD for my son's benefit to make a carved image and a silver idol. I will give it back to you." </a:t>
            </a:r>
          </a:p>
          <a:p>
            <a:pPr>
              <a:buNone/>
            </a:pPr>
            <a:r>
              <a:rPr lang="en-US" dirty="0" err="1">
                <a:solidFill>
                  <a:srgbClr val="000000"/>
                </a:solidFill>
                <a:effectLst/>
                <a:latin typeface="Verdana" panose="020B0604030504040204" pitchFamily="34" charset="0"/>
                <a:hlinkClick r:id="rId24"/>
              </a:rPr>
              <a:t>Jdg</a:t>
            </a:r>
            <a:r>
              <a:rPr lang="en-US" dirty="0">
                <a:solidFill>
                  <a:srgbClr val="000000"/>
                </a:solidFill>
                <a:effectLst/>
                <a:latin typeface="Verdana" panose="020B0604030504040204" pitchFamily="34" charset="0"/>
                <a:hlinkClick r:id="rId24"/>
              </a:rPr>
              <a:t> 17:4</a:t>
            </a:r>
            <a:r>
              <a:rPr lang="en-US" dirty="0">
                <a:solidFill>
                  <a:srgbClr val="000000"/>
                </a:solidFill>
                <a:effectLst/>
                <a:latin typeface="Verdana" panose="020B0604030504040204" pitchFamily="34" charset="0"/>
              </a:rPr>
              <a:t> — So he returned the silver to his mother, and she took five pounds of silver and gave it to a silversmith. He made it into a carved image and a silver idol, and it was in Micah's house. </a:t>
            </a:r>
          </a:p>
          <a:p>
            <a:pPr>
              <a:buNone/>
            </a:pPr>
            <a:r>
              <a:rPr lang="en-US" dirty="0">
                <a:solidFill>
                  <a:srgbClr val="000000"/>
                </a:solidFill>
                <a:effectLst/>
                <a:latin typeface="Verdana" panose="020B0604030504040204" pitchFamily="34" charset="0"/>
                <a:hlinkClick r:id="rId25"/>
              </a:rPr>
              <a:t>Ne 9:18</a:t>
            </a:r>
            <a:r>
              <a:rPr lang="en-US" dirty="0">
                <a:solidFill>
                  <a:srgbClr val="000000"/>
                </a:solidFill>
                <a:effectLst/>
                <a:latin typeface="Verdana" panose="020B0604030504040204" pitchFamily="34" charset="0"/>
              </a:rPr>
              <a:t> — Even after they had cast an image of a calf for themselves and said, "This is your god who brought you out of Egypt," and they had committed terrible blasphemies, </a:t>
            </a:r>
          </a:p>
          <a:p>
            <a:pPr>
              <a:buNone/>
            </a:pPr>
            <a:r>
              <a:rPr lang="en-US" dirty="0">
                <a:solidFill>
                  <a:srgbClr val="000000"/>
                </a:solidFill>
                <a:effectLst/>
                <a:latin typeface="Verdana" panose="020B0604030504040204" pitchFamily="34" charset="0"/>
                <a:hlinkClick r:id="rId26"/>
              </a:rPr>
              <a:t>Isa 40:18</a:t>
            </a:r>
            <a:r>
              <a:rPr lang="en-US" dirty="0">
                <a:solidFill>
                  <a:srgbClr val="000000"/>
                </a:solidFill>
                <a:effectLst/>
                <a:latin typeface="Verdana" panose="020B0604030504040204" pitchFamily="34" charset="0"/>
              </a:rPr>
              <a:t> — With whom will you compare God? What likeness will you set up for comparison with him? </a:t>
            </a:r>
          </a:p>
          <a:p>
            <a:pPr>
              <a:buNone/>
            </a:pPr>
            <a:r>
              <a:rPr lang="en-US" dirty="0">
                <a:solidFill>
                  <a:srgbClr val="000000"/>
                </a:solidFill>
                <a:effectLst/>
                <a:latin typeface="Verdana" panose="020B0604030504040204" pitchFamily="34" charset="0"/>
                <a:hlinkClick r:id="rId27"/>
              </a:rPr>
              <a:t>Isa 40:19</a:t>
            </a:r>
            <a:r>
              <a:rPr lang="en-US" dirty="0">
                <a:solidFill>
                  <a:srgbClr val="000000"/>
                </a:solidFill>
                <a:effectLst/>
                <a:latin typeface="Verdana" panose="020B0604030504040204" pitchFamily="34" charset="0"/>
              </a:rPr>
              <a:t> — An idol? ​— ​something that a smelter casts and a metalworker plates with gold and makes silver chains for? </a:t>
            </a:r>
          </a:p>
          <a:p>
            <a:pPr>
              <a:buNone/>
            </a:pPr>
            <a:r>
              <a:rPr lang="en-US" dirty="0">
                <a:solidFill>
                  <a:srgbClr val="000000"/>
                </a:solidFill>
                <a:effectLst/>
                <a:latin typeface="Verdana" panose="020B0604030504040204" pitchFamily="34" charset="0"/>
                <a:hlinkClick r:id="rId28"/>
              </a:rPr>
              <a:t>Ro 1:21-23</a:t>
            </a:r>
            <a:r>
              <a:rPr lang="en-US" dirty="0">
                <a:solidFill>
                  <a:srgbClr val="000000"/>
                </a:solidFill>
                <a:effectLst/>
                <a:latin typeface="Verdana" panose="020B0604030504040204" pitchFamily="34" charset="0"/>
              </a:rPr>
              <a:t> — For though they knew God, they did not glorify him as God or show gratitude. Instead, their thinking became worthless, and their senseless hearts were darkened. </a:t>
            </a:r>
            <a:r>
              <a:rPr lang="en-US" b="1" baseline="30000" dirty="0">
                <a:solidFill>
                  <a:srgbClr val="0000FF"/>
                </a:solidFill>
                <a:effectLst/>
                <a:latin typeface="Verdana" panose="020B0604030504040204" pitchFamily="34" charset="0"/>
              </a:rPr>
              <a:t>22</a:t>
            </a:r>
            <a:r>
              <a:rPr lang="en-US" dirty="0">
                <a:solidFill>
                  <a:srgbClr val="000000"/>
                </a:solidFill>
                <a:effectLst/>
                <a:latin typeface="Verdana" panose="020B0604030504040204" pitchFamily="34" charset="0"/>
              </a:rPr>
              <a:t> Claiming to be wise, they became fools </a:t>
            </a:r>
            <a:r>
              <a:rPr lang="en-US" b="1" baseline="30000" dirty="0">
                <a:solidFill>
                  <a:srgbClr val="0000FF"/>
                </a:solidFill>
                <a:effectLst/>
                <a:latin typeface="Verdana" panose="020B0604030504040204" pitchFamily="34" charset="0"/>
              </a:rPr>
              <a:t>23</a:t>
            </a:r>
            <a:r>
              <a:rPr lang="en-US" dirty="0">
                <a:solidFill>
                  <a:srgbClr val="000000"/>
                </a:solidFill>
                <a:effectLst/>
                <a:latin typeface="Verdana" panose="020B0604030504040204" pitchFamily="34" charset="0"/>
              </a:rPr>
              <a:t> and exchanged the glory of the immortal God for images resembling mortal man, birds, four-footed animals, and reptiles. </a:t>
            </a:r>
          </a:p>
          <a:p>
            <a:pPr>
              <a:buNone/>
            </a:pPr>
            <a:r>
              <a:rPr lang="en-US" b="1" dirty="0">
                <a:solidFill>
                  <a:srgbClr val="000000"/>
                </a:solidFill>
                <a:effectLst/>
                <a:latin typeface="Verdana" panose="020B0604030504040204" pitchFamily="34" charset="0"/>
              </a:rPr>
              <a:t>which brought</a:t>
            </a:r>
          </a:p>
          <a:p>
            <a:pPr>
              <a:buNone/>
            </a:pPr>
            <a:r>
              <a:rPr lang="en-US" dirty="0">
                <a:solidFill>
                  <a:srgbClr val="000000"/>
                </a:solidFill>
                <a:effectLst/>
                <a:latin typeface="Verdana" panose="020B0604030504040204" pitchFamily="34" charset="0"/>
                <a:hlinkClick r:id="rId29"/>
              </a:rPr>
              <a:t>Ex 32:1</a:t>
            </a:r>
            <a:r>
              <a:rPr lang="en-US" dirty="0">
                <a:solidFill>
                  <a:srgbClr val="000000"/>
                </a:solidFill>
                <a:effectLst/>
                <a:latin typeface="Verdana" panose="020B0604030504040204" pitchFamily="34" charset="0"/>
              </a:rPr>
              <a:t> — When the people saw that Moses delayed in coming down from the mountain, they gathered around Aaron and said to him, "Come, make gods for us who will go before us because this Moses, the man who brought us up from the land of Egypt ​— ​we don't know what has happened to him! " </a:t>
            </a:r>
          </a:p>
          <a:p>
            <a:pPr>
              <a:buNone/>
            </a:pPr>
            <a:r>
              <a:rPr lang="en-US" dirty="0">
                <a:solidFill>
                  <a:srgbClr val="000000"/>
                </a:solidFill>
                <a:effectLst/>
                <a:latin typeface="Verdana" panose="020B0604030504040204" pitchFamily="34" charset="0"/>
                <a:hlinkClick r:id="rId22"/>
              </a:rPr>
              <a:t>Ex 32:8</a:t>
            </a:r>
            <a:r>
              <a:rPr lang="en-US" dirty="0">
                <a:solidFill>
                  <a:srgbClr val="000000"/>
                </a:solidFill>
                <a:effectLst/>
                <a:latin typeface="Verdana" panose="020B0604030504040204" pitchFamily="34" charset="0"/>
              </a:rPr>
              <a:t> — They have quickly turned from the way I commanded them; they have made for themselves an image of a calf. They have bowed down to it, sacrificed to it, and said, 'Israel, these are your gods, who brought you up from the land of Egypt.' " </a:t>
            </a:r>
          </a:p>
          <a:p>
            <a:r>
              <a:rPr lang="en-US" dirty="0">
                <a:solidFill>
                  <a:srgbClr val="000000"/>
                </a:solidFill>
                <a:effectLst/>
                <a:latin typeface="Verdana" panose="020B0604030504040204" pitchFamily="34" charset="0"/>
                <a:hlinkClick r:id="rId30"/>
              </a:rPr>
              <a:t>Ex 20:2</a:t>
            </a:r>
            <a:r>
              <a:rPr lang="en-US" dirty="0">
                <a:solidFill>
                  <a:srgbClr val="000000"/>
                </a:solidFill>
                <a:effectLst/>
                <a:latin typeface="Verdana" panose="020B0604030504040204" pitchFamily="34" charset="0"/>
              </a:rPr>
              <a:t> — I am the LORD your God, who brought you out of the land of Egypt, out of the place of slavery.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9</a:t>
            </a:fld>
            <a:endParaRPr lang="en-US"/>
          </a:p>
        </p:txBody>
      </p:sp>
    </p:spTree>
    <p:extLst>
      <p:ext uri="{BB962C8B-B14F-4D97-AF65-F5344CB8AC3E}">
        <p14:creationId xmlns:p14="http://schemas.microsoft.com/office/powerpoint/2010/main" val="393783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Aaron</a:t>
            </a:r>
          </a:p>
          <a:p>
            <a:pPr>
              <a:buNone/>
            </a:pPr>
            <a:r>
              <a:rPr lang="en-US" dirty="0">
                <a:solidFill>
                  <a:srgbClr val="000000"/>
                </a:solidFill>
                <a:effectLst/>
                <a:latin typeface="Verdana" panose="020B0604030504040204" pitchFamily="34" charset="0"/>
                <a:hlinkClick r:id="rId3"/>
              </a:rPr>
              <a:t>1Sa 14:35</a:t>
            </a:r>
            <a:r>
              <a:rPr lang="en-US" dirty="0">
                <a:solidFill>
                  <a:srgbClr val="000000"/>
                </a:solidFill>
                <a:effectLst/>
                <a:latin typeface="Verdana" panose="020B0604030504040204" pitchFamily="34" charset="0"/>
              </a:rPr>
              <a:t> — Then Saul built an altar to the LORD; it was the first time he had built an altar to the LORD. </a:t>
            </a:r>
          </a:p>
          <a:p>
            <a:pPr>
              <a:buNone/>
            </a:pPr>
            <a:r>
              <a:rPr lang="en-US" dirty="0">
                <a:solidFill>
                  <a:srgbClr val="000000"/>
                </a:solidFill>
                <a:effectLst/>
                <a:latin typeface="Verdana" panose="020B0604030504040204" pitchFamily="34" charset="0"/>
                <a:hlinkClick r:id="rId4"/>
              </a:rPr>
              <a:t>2Ki 16:11</a:t>
            </a:r>
            <a:r>
              <a:rPr lang="en-US" dirty="0">
                <a:solidFill>
                  <a:srgbClr val="000000"/>
                </a:solidFill>
                <a:effectLst/>
                <a:latin typeface="Verdana" panose="020B0604030504040204" pitchFamily="34" charset="0"/>
              </a:rPr>
              <a:t> — Uriah built the altar according to all the instructions King Ahaz sent from Damascus. Therefore, by the time King Ahaz came back from Damascus, the priest Uriah had completed it. </a:t>
            </a:r>
          </a:p>
          <a:p>
            <a:pPr>
              <a:buNone/>
            </a:pPr>
            <a:r>
              <a:rPr lang="en-US" dirty="0">
                <a:solidFill>
                  <a:srgbClr val="000000"/>
                </a:solidFill>
                <a:effectLst/>
                <a:latin typeface="Verdana" panose="020B0604030504040204" pitchFamily="34" charset="0"/>
                <a:hlinkClick r:id="rId5"/>
              </a:rPr>
              <a:t>Hos 8:11</a:t>
            </a:r>
            <a:r>
              <a:rPr lang="en-US" dirty="0">
                <a:solidFill>
                  <a:srgbClr val="000000"/>
                </a:solidFill>
                <a:effectLst/>
                <a:latin typeface="Verdana" panose="020B0604030504040204" pitchFamily="34" charset="0"/>
              </a:rPr>
              <a:t> — When Ephraim multiplied his altars for sin, they became his altars for sinning. </a:t>
            </a:r>
          </a:p>
          <a:p>
            <a:pPr>
              <a:buNone/>
            </a:pPr>
            <a:r>
              <a:rPr lang="en-US" dirty="0">
                <a:solidFill>
                  <a:srgbClr val="000000"/>
                </a:solidFill>
                <a:effectLst/>
                <a:latin typeface="Verdana" panose="020B0604030504040204" pitchFamily="34" charset="0"/>
                <a:hlinkClick r:id="rId6"/>
              </a:rPr>
              <a:t>Hos 8:14</a:t>
            </a:r>
            <a:r>
              <a:rPr lang="en-US" dirty="0">
                <a:solidFill>
                  <a:srgbClr val="000000"/>
                </a:solidFill>
                <a:effectLst/>
                <a:latin typeface="Verdana" panose="020B0604030504040204" pitchFamily="34" charset="0"/>
              </a:rPr>
              <a:t> — Israel has forgotten his Maker and built palaces; Judah has also multiplied fortified cities. I will send fire on their cities, and it will consume their citadels. </a:t>
            </a:r>
          </a:p>
          <a:p>
            <a:pPr>
              <a:buNone/>
            </a:pPr>
            <a:r>
              <a:rPr lang="en-US" b="1" dirty="0">
                <a:solidFill>
                  <a:srgbClr val="000000"/>
                </a:solidFill>
                <a:effectLst/>
                <a:latin typeface="Verdana" panose="020B0604030504040204" pitchFamily="34" charset="0"/>
              </a:rPr>
              <a:t>made proclamation</a:t>
            </a:r>
          </a:p>
          <a:p>
            <a:pPr>
              <a:buNone/>
            </a:pPr>
            <a:r>
              <a:rPr lang="en-US" dirty="0">
                <a:solidFill>
                  <a:srgbClr val="000000"/>
                </a:solidFill>
                <a:effectLst/>
                <a:latin typeface="Verdana" panose="020B0604030504040204" pitchFamily="34" charset="0"/>
                <a:hlinkClick r:id="rId7"/>
              </a:rPr>
              <a:t>Lev 23:2</a:t>
            </a:r>
            <a:r>
              <a:rPr lang="en-US" dirty="0">
                <a:solidFill>
                  <a:srgbClr val="000000"/>
                </a:solidFill>
                <a:effectLst/>
                <a:latin typeface="Verdana" panose="020B0604030504040204" pitchFamily="34" charset="0"/>
              </a:rPr>
              <a:t> — "Speak to the Israelites and tell them: These are my appointed times, the times of the LORD that you will proclaim as sacred assemblies. </a:t>
            </a:r>
          </a:p>
          <a:p>
            <a:pPr>
              <a:buNone/>
            </a:pPr>
            <a:r>
              <a:rPr lang="en-US" dirty="0">
                <a:solidFill>
                  <a:srgbClr val="000000"/>
                </a:solidFill>
                <a:effectLst/>
                <a:latin typeface="Verdana" panose="020B0604030504040204" pitchFamily="34" charset="0"/>
                <a:hlinkClick r:id="rId8"/>
              </a:rPr>
              <a:t>Lev 23:4</a:t>
            </a:r>
            <a:r>
              <a:rPr lang="en-US" dirty="0">
                <a:solidFill>
                  <a:srgbClr val="000000"/>
                </a:solidFill>
                <a:effectLst/>
                <a:latin typeface="Verdana" panose="020B0604030504040204" pitchFamily="34" charset="0"/>
              </a:rPr>
              <a:t> — "These are the LORD's appointed times, the sacred assemblies you are to proclaim at their appointed times. </a:t>
            </a:r>
          </a:p>
          <a:p>
            <a:pPr>
              <a:buNone/>
            </a:pPr>
            <a:r>
              <a:rPr lang="en-US" dirty="0">
                <a:solidFill>
                  <a:srgbClr val="000000"/>
                </a:solidFill>
                <a:effectLst/>
                <a:latin typeface="Verdana" panose="020B0604030504040204" pitchFamily="34" charset="0"/>
                <a:hlinkClick r:id="rId9"/>
              </a:rPr>
              <a:t>Lev 23:21</a:t>
            </a:r>
            <a:r>
              <a:rPr lang="en-US" dirty="0">
                <a:solidFill>
                  <a:srgbClr val="000000"/>
                </a:solidFill>
                <a:effectLst/>
                <a:latin typeface="Verdana" panose="020B0604030504040204" pitchFamily="34" charset="0"/>
              </a:rPr>
              <a:t> — On that same day you are to make a proclamation and hold a sacred assembly. You are not to do any daily work. This is to be a permanent statute wherever you live throughout your generations. </a:t>
            </a:r>
          </a:p>
          <a:p>
            <a:pPr>
              <a:buNone/>
            </a:pPr>
            <a:r>
              <a:rPr lang="en-US" dirty="0">
                <a:solidFill>
                  <a:srgbClr val="000000"/>
                </a:solidFill>
                <a:effectLst/>
                <a:latin typeface="Verdana" panose="020B0604030504040204" pitchFamily="34" charset="0"/>
                <a:hlinkClick r:id="rId10"/>
              </a:rPr>
              <a:t>Lev 23:37</a:t>
            </a:r>
            <a:r>
              <a:rPr lang="en-US" dirty="0">
                <a:solidFill>
                  <a:srgbClr val="000000"/>
                </a:solidFill>
                <a:effectLst/>
                <a:latin typeface="Verdana" panose="020B0604030504040204" pitchFamily="34" charset="0"/>
              </a:rPr>
              <a:t> — "These are the LORD's appointed times that you are to proclaim as sacred assemblies for presenting fire offerings to the LORD, burnt offerings and grain offerings, sacrifices and drink offerings, each on its designated day. </a:t>
            </a:r>
          </a:p>
          <a:p>
            <a:pPr>
              <a:buNone/>
            </a:pPr>
            <a:r>
              <a:rPr lang="en-US" dirty="0">
                <a:solidFill>
                  <a:srgbClr val="000000"/>
                </a:solidFill>
                <a:effectLst/>
                <a:latin typeface="Verdana" panose="020B0604030504040204" pitchFamily="34" charset="0"/>
                <a:hlinkClick r:id="rId11"/>
              </a:rPr>
              <a:t>1Ki 21:9</a:t>
            </a:r>
            <a:r>
              <a:rPr lang="en-US" dirty="0">
                <a:solidFill>
                  <a:srgbClr val="000000"/>
                </a:solidFill>
                <a:effectLst/>
                <a:latin typeface="Verdana" panose="020B0604030504040204" pitchFamily="34" charset="0"/>
              </a:rPr>
              <a:t> — In the letters, she wrote: Proclaim a fast and seat Naboth at the head of the people. </a:t>
            </a:r>
          </a:p>
          <a:p>
            <a:pPr>
              <a:buNone/>
            </a:pPr>
            <a:r>
              <a:rPr lang="en-US" dirty="0">
                <a:solidFill>
                  <a:srgbClr val="000000"/>
                </a:solidFill>
                <a:effectLst/>
                <a:latin typeface="Verdana" panose="020B0604030504040204" pitchFamily="34" charset="0"/>
                <a:hlinkClick r:id="rId12"/>
              </a:rPr>
              <a:t>2Ki 10:20</a:t>
            </a:r>
            <a:r>
              <a:rPr lang="en-US" dirty="0">
                <a:solidFill>
                  <a:srgbClr val="000000"/>
                </a:solidFill>
                <a:effectLst/>
                <a:latin typeface="Verdana" panose="020B0604030504040204" pitchFamily="34" charset="0"/>
              </a:rPr>
              <a:t> — Jehu commanded, "Consecrate a solemn assembly for Baal." So they called one. </a:t>
            </a:r>
          </a:p>
          <a:p>
            <a:pPr>
              <a:buNone/>
            </a:pPr>
            <a:r>
              <a:rPr lang="en-US" dirty="0">
                <a:solidFill>
                  <a:srgbClr val="000000"/>
                </a:solidFill>
                <a:effectLst/>
                <a:latin typeface="Verdana" panose="020B0604030504040204" pitchFamily="34" charset="0"/>
                <a:hlinkClick r:id="rId13"/>
              </a:rPr>
              <a:t>2Ch 30:5</a:t>
            </a:r>
            <a:r>
              <a:rPr lang="en-US" dirty="0">
                <a:solidFill>
                  <a:srgbClr val="000000"/>
                </a:solidFill>
                <a:effectLst/>
                <a:latin typeface="Verdana" panose="020B0604030504040204" pitchFamily="34" charset="0"/>
              </a:rPr>
              <a:t> — so they affirmed the proposal and spread the message throughout all Israel, from Beer-</a:t>
            </a:r>
            <a:r>
              <a:rPr lang="en-US" dirty="0" err="1">
                <a:solidFill>
                  <a:srgbClr val="000000"/>
                </a:solidFill>
                <a:effectLst/>
                <a:latin typeface="Verdana" panose="020B0604030504040204" pitchFamily="34" charset="0"/>
              </a:rPr>
              <a:t>sheba</a:t>
            </a:r>
            <a:r>
              <a:rPr lang="en-US" dirty="0">
                <a:solidFill>
                  <a:srgbClr val="000000"/>
                </a:solidFill>
                <a:effectLst/>
                <a:latin typeface="Verdana" panose="020B0604030504040204" pitchFamily="34" charset="0"/>
              </a:rPr>
              <a:t> to Dan, to come to observe the Passover of the LORD, the God of Israel in Jerusalem, for they hadn't observed it often, as prescribed. </a:t>
            </a:r>
          </a:p>
          <a:p>
            <a:pPr>
              <a:buNone/>
            </a:pPr>
            <a:r>
              <a:rPr lang="en-US" b="1" dirty="0">
                <a:solidFill>
                  <a:srgbClr val="000000"/>
                </a:solidFill>
                <a:effectLst/>
                <a:latin typeface="Verdana" panose="020B0604030504040204" pitchFamily="34" charset="0"/>
              </a:rPr>
              <a:t>a feast</a:t>
            </a:r>
          </a:p>
          <a:p>
            <a:pPr>
              <a:buNone/>
            </a:pPr>
            <a:r>
              <a:rPr lang="en-US" dirty="0">
                <a:solidFill>
                  <a:srgbClr val="000000"/>
                </a:solidFill>
                <a:effectLst/>
                <a:latin typeface="Verdana" panose="020B0604030504040204" pitchFamily="34" charset="0"/>
                <a:hlinkClick r:id="rId14"/>
              </a:rPr>
              <a:t>Ex 32:4</a:t>
            </a:r>
            <a:r>
              <a:rPr lang="en-US" dirty="0">
                <a:solidFill>
                  <a:srgbClr val="000000"/>
                </a:solidFill>
                <a:effectLst/>
                <a:latin typeface="Verdana" panose="020B0604030504040204" pitchFamily="34" charset="0"/>
              </a:rPr>
              <a:t> — He took the gold from them, fashioned it with an engraving tool, and made it into an image of a calf. Then they said, "Israel, these are your gods, who brought you up from the land of Egypt! " </a:t>
            </a:r>
          </a:p>
          <a:p>
            <a:pPr>
              <a:buNone/>
            </a:pPr>
            <a:r>
              <a:rPr lang="en-US" dirty="0">
                <a:solidFill>
                  <a:srgbClr val="000000"/>
                </a:solidFill>
                <a:effectLst/>
                <a:latin typeface="Verdana" panose="020B0604030504040204" pitchFamily="34" charset="0"/>
                <a:hlinkClick r:id="rId15"/>
              </a:rPr>
              <a:t>Ex 10:9</a:t>
            </a:r>
            <a:r>
              <a:rPr lang="en-US" dirty="0">
                <a:solidFill>
                  <a:srgbClr val="000000"/>
                </a:solidFill>
                <a:effectLst/>
                <a:latin typeface="Verdana" panose="020B0604030504040204" pitchFamily="34" charset="0"/>
              </a:rPr>
              <a:t> — Moses replied, "We will go with our young and with our old; we will go with our sons and with our daughters, with our flocks and with our herds because we must hold the LORD's festival." </a:t>
            </a:r>
          </a:p>
          <a:p>
            <a:pPr>
              <a:buNone/>
            </a:pPr>
            <a:r>
              <a:rPr lang="en-US" dirty="0">
                <a:solidFill>
                  <a:srgbClr val="000000"/>
                </a:solidFill>
                <a:effectLst/>
                <a:latin typeface="Verdana" panose="020B0604030504040204" pitchFamily="34" charset="0"/>
                <a:hlinkClick r:id="rId16"/>
              </a:rPr>
              <a:t>Ex 12:14</a:t>
            </a:r>
            <a:r>
              <a:rPr lang="en-US" dirty="0">
                <a:solidFill>
                  <a:srgbClr val="000000"/>
                </a:solidFill>
                <a:effectLst/>
                <a:latin typeface="Verdana" panose="020B0604030504040204" pitchFamily="34" charset="0"/>
              </a:rPr>
              <a:t> — "This day is to be a memorial for you, and you must celebrate it as a festival to the LORD. You are to celebrate it throughout your generations as a permanent statute. </a:t>
            </a:r>
          </a:p>
          <a:p>
            <a:pPr>
              <a:buNone/>
            </a:pPr>
            <a:r>
              <a:rPr lang="en-US" dirty="0">
                <a:solidFill>
                  <a:srgbClr val="000000"/>
                </a:solidFill>
                <a:effectLst/>
                <a:latin typeface="Verdana" panose="020B0604030504040204" pitchFamily="34" charset="0"/>
                <a:hlinkClick r:id="rId17"/>
              </a:rPr>
              <a:t>1Ki 12:32</a:t>
            </a:r>
            <a:r>
              <a:rPr lang="en-US" dirty="0">
                <a:solidFill>
                  <a:srgbClr val="000000"/>
                </a:solidFill>
                <a:effectLst/>
                <a:latin typeface="Verdana" panose="020B0604030504040204" pitchFamily="34" charset="0"/>
              </a:rPr>
              <a:t> — Jeroboam made a festival in the eighth month on the fifteenth day of the month, like the festival in Judah. He offered sacrifices on the altar; he made this offering in Bethel to sacrifice to the calves he had made. He also stationed the priests in Bethel for the high places he had made. </a:t>
            </a:r>
          </a:p>
          <a:p>
            <a:pPr>
              <a:buNone/>
            </a:pPr>
            <a:r>
              <a:rPr lang="en-US" dirty="0">
                <a:solidFill>
                  <a:srgbClr val="000000"/>
                </a:solidFill>
                <a:effectLst/>
                <a:latin typeface="Verdana" panose="020B0604030504040204" pitchFamily="34" charset="0"/>
                <a:hlinkClick r:id="rId18"/>
              </a:rPr>
              <a:t>1Ki 12:33</a:t>
            </a:r>
            <a:r>
              <a:rPr lang="en-US" dirty="0">
                <a:solidFill>
                  <a:srgbClr val="000000"/>
                </a:solidFill>
                <a:effectLst/>
                <a:latin typeface="Verdana" panose="020B0604030504040204" pitchFamily="34" charset="0"/>
              </a:rPr>
              <a:t> — He offered sacrifices on the altar he had set up in Bethel on the fifteenth day of the eighth month. He chose this month on his own. He made a festival for the Israelites, offered sacrifices on the altar, and burned incense. </a:t>
            </a:r>
          </a:p>
          <a:p>
            <a:r>
              <a:rPr lang="en-US" dirty="0">
                <a:solidFill>
                  <a:srgbClr val="000000"/>
                </a:solidFill>
                <a:effectLst/>
                <a:latin typeface="Verdana" panose="020B0604030504040204" pitchFamily="34" charset="0"/>
                <a:hlinkClick r:id="rId19"/>
              </a:rPr>
              <a:t>1Co 5:8</a:t>
            </a:r>
            <a:r>
              <a:rPr lang="en-US" dirty="0">
                <a:solidFill>
                  <a:srgbClr val="000000"/>
                </a:solidFill>
                <a:effectLst/>
                <a:latin typeface="Verdana" panose="020B0604030504040204" pitchFamily="34" charset="0"/>
              </a:rPr>
              <a:t> — Therefore, let us observe the feast, not with old leaven or with the leaven of malice and evil, but with the unleavened bread of sincerity and truth.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10</a:t>
            </a:fld>
            <a:endParaRPr lang="en-US"/>
          </a:p>
        </p:txBody>
      </p:sp>
    </p:spTree>
    <p:extLst>
      <p:ext uri="{BB962C8B-B14F-4D97-AF65-F5344CB8AC3E}">
        <p14:creationId xmlns:p14="http://schemas.microsoft.com/office/powerpoint/2010/main" val="2017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offered</a:t>
            </a:r>
          </a:p>
          <a:p>
            <a:pPr>
              <a:buNone/>
            </a:pPr>
            <a:r>
              <a:rPr lang="en-US" dirty="0">
                <a:solidFill>
                  <a:srgbClr val="000000"/>
                </a:solidFill>
                <a:effectLst/>
                <a:latin typeface="Verdana" panose="020B0604030504040204" pitchFamily="34" charset="0"/>
                <a:hlinkClick r:id="rId3"/>
              </a:rPr>
              <a:t>Ex 24:4</a:t>
            </a:r>
            <a:r>
              <a:rPr lang="en-US" dirty="0">
                <a:solidFill>
                  <a:srgbClr val="000000"/>
                </a:solidFill>
                <a:effectLst/>
                <a:latin typeface="Verdana" panose="020B0604030504040204" pitchFamily="34" charset="0"/>
              </a:rPr>
              <a:t> — And Moses wrote down all the words of the LORD. He rose early the next morning and set up an altar and twelve pillars for the twelve tribes of Israel at the base of the mountain. </a:t>
            </a:r>
          </a:p>
          <a:p>
            <a:pPr>
              <a:buNone/>
            </a:pPr>
            <a:r>
              <a:rPr lang="en-US" dirty="0">
                <a:solidFill>
                  <a:srgbClr val="000000"/>
                </a:solidFill>
                <a:effectLst/>
                <a:latin typeface="Verdana" panose="020B0604030504040204" pitchFamily="34" charset="0"/>
                <a:hlinkClick r:id="rId4"/>
              </a:rPr>
              <a:t>Ex 24:5</a:t>
            </a:r>
            <a:r>
              <a:rPr lang="en-US" dirty="0">
                <a:solidFill>
                  <a:srgbClr val="000000"/>
                </a:solidFill>
                <a:effectLst/>
                <a:latin typeface="Verdana" panose="020B0604030504040204" pitchFamily="34" charset="0"/>
              </a:rPr>
              <a:t> — Then he sent out young Israelite men, and they offered burnt offerings and sacrificed bulls as fellowship offerings to the LORD. </a:t>
            </a:r>
          </a:p>
          <a:p>
            <a:pPr>
              <a:buNone/>
            </a:pPr>
            <a:r>
              <a:rPr lang="en-US" b="1" dirty="0">
                <a:solidFill>
                  <a:srgbClr val="000000"/>
                </a:solidFill>
                <a:effectLst/>
                <a:latin typeface="Verdana" panose="020B0604030504040204" pitchFamily="34" charset="0"/>
              </a:rPr>
              <a:t>sat down</a:t>
            </a:r>
          </a:p>
          <a:p>
            <a:pPr>
              <a:buNone/>
            </a:pPr>
            <a:r>
              <a:rPr lang="en-US" dirty="0">
                <a:solidFill>
                  <a:srgbClr val="000000"/>
                </a:solidFill>
                <a:effectLst/>
                <a:latin typeface="Verdana" panose="020B0604030504040204" pitchFamily="34" charset="0"/>
                <a:hlinkClick r:id="rId5"/>
              </a:rPr>
              <a:t>Nu 25:2</a:t>
            </a:r>
            <a:r>
              <a:rPr lang="en-US" dirty="0">
                <a:solidFill>
                  <a:srgbClr val="000000"/>
                </a:solidFill>
                <a:effectLst/>
                <a:latin typeface="Verdana" panose="020B0604030504040204" pitchFamily="34" charset="0"/>
              </a:rPr>
              <a:t> — The women invited them to the sacrifices for their gods, and the people ate and bowed in worship to their gods. </a:t>
            </a:r>
          </a:p>
          <a:p>
            <a:pPr>
              <a:buNone/>
            </a:pPr>
            <a:r>
              <a:rPr lang="en-US" dirty="0" err="1">
                <a:solidFill>
                  <a:srgbClr val="000000"/>
                </a:solidFill>
                <a:effectLst/>
                <a:latin typeface="Verdana" panose="020B0604030504040204" pitchFamily="34" charset="0"/>
                <a:hlinkClick r:id="rId6"/>
              </a:rPr>
              <a:t>Jdg</a:t>
            </a:r>
            <a:r>
              <a:rPr lang="en-US" dirty="0">
                <a:solidFill>
                  <a:srgbClr val="000000"/>
                </a:solidFill>
                <a:effectLst/>
                <a:latin typeface="Verdana" panose="020B0604030504040204" pitchFamily="34" charset="0"/>
                <a:hlinkClick r:id="rId6"/>
              </a:rPr>
              <a:t> 16:23-25</a:t>
            </a:r>
            <a:r>
              <a:rPr lang="en-US" dirty="0">
                <a:solidFill>
                  <a:srgbClr val="000000"/>
                </a:solidFill>
                <a:effectLst/>
                <a:latin typeface="Verdana" panose="020B0604030504040204" pitchFamily="34" charset="0"/>
              </a:rPr>
              <a:t> — Now the Philistine leaders gathered together to offer a great sacrifice to their god Dagon. They rejoiced and said: Our god has handed over our enemy Samson to us. </a:t>
            </a:r>
            <a:r>
              <a:rPr lang="en-US" b="1" baseline="30000" dirty="0">
                <a:solidFill>
                  <a:srgbClr val="0000FF"/>
                </a:solidFill>
                <a:effectLst/>
                <a:latin typeface="Verdana" panose="020B0604030504040204" pitchFamily="34" charset="0"/>
              </a:rPr>
              <a:t>24</a:t>
            </a:r>
            <a:r>
              <a:rPr lang="en-US" dirty="0">
                <a:solidFill>
                  <a:srgbClr val="000000"/>
                </a:solidFill>
                <a:effectLst/>
                <a:latin typeface="Verdana" panose="020B0604030504040204" pitchFamily="34" charset="0"/>
              </a:rPr>
              <a:t> When the people saw him, they praised their god and said: Our god has handed over to us our enemy who destroyed our land and who multiplied our dead. </a:t>
            </a:r>
            <a:r>
              <a:rPr lang="en-US" b="1" baseline="30000" dirty="0">
                <a:solidFill>
                  <a:srgbClr val="0000FF"/>
                </a:solidFill>
                <a:effectLst/>
                <a:latin typeface="Verdana" panose="020B0604030504040204" pitchFamily="34" charset="0"/>
              </a:rPr>
              <a:t>25</a:t>
            </a:r>
            <a:r>
              <a:rPr lang="en-US" dirty="0">
                <a:solidFill>
                  <a:srgbClr val="000000"/>
                </a:solidFill>
                <a:effectLst/>
                <a:latin typeface="Verdana" panose="020B0604030504040204" pitchFamily="34" charset="0"/>
              </a:rPr>
              <a:t> When they were in good spirits, they said, "Bring Samson here to entertain us." So they brought Samson from prison, and he entertained them. They had him stand between the pillars. </a:t>
            </a:r>
          </a:p>
          <a:p>
            <a:pPr>
              <a:buNone/>
            </a:pPr>
            <a:r>
              <a:rPr lang="en-US" dirty="0">
                <a:solidFill>
                  <a:srgbClr val="000000"/>
                </a:solidFill>
                <a:effectLst/>
                <a:latin typeface="Verdana" panose="020B0604030504040204" pitchFamily="34" charset="0"/>
                <a:hlinkClick r:id="rId7"/>
              </a:rPr>
              <a:t>Am 2:8</a:t>
            </a:r>
            <a:r>
              <a:rPr lang="en-US" dirty="0">
                <a:solidFill>
                  <a:srgbClr val="000000"/>
                </a:solidFill>
                <a:effectLst/>
                <a:latin typeface="Verdana" panose="020B0604030504040204" pitchFamily="34" charset="0"/>
              </a:rPr>
              <a:t> — They stretch out beside every altar on garments taken as collateral, and in the house of their God they drink wine obtained through fines. </a:t>
            </a:r>
          </a:p>
          <a:p>
            <a:pPr>
              <a:buNone/>
            </a:pPr>
            <a:r>
              <a:rPr lang="en-US" dirty="0">
                <a:solidFill>
                  <a:srgbClr val="000000"/>
                </a:solidFill>
                <a:effectLst/>
                <a:latin typeface="Verdana" panose="020B0604030504040204" pitchFamily="34" charset="0"/>
                <a:hlinkClick r:id="rId8"/>
              </a:rPr>
              <a:t>Am 8:10</a:t>
            </a:r>
            <a:r>
              <a:rPr lang="en-US" dirty="0">
                <a:solidFill>
                  <a:srgbClr val="000000"/>
                </a:solidFill>
                <a:effectLst/>
                <a:latin typeface="Verdana" panose="020B0604030504040204" pitchFamily="34" charset="0"/>
              </a:rPr>
              <a:t> — I will turn your feasts into mourning and all your songs into lamentation; I will cause everyone to wear sackcloth and every head to be shaved. I will make that grief like mourning for an only son and its outcome like a bitter day. </a:t>
            </a:r>
          </a:p>
          <a:p>
            <a:pPr>
              <a:buNone/>
            </a:pPr>
            <a:r>
              <a:rPr lang="en-US" dirty="0">
                <a:solidFill>
                  <a:srgbClr val="000000"/>
                </a:solidFill>
                <a:effectLst/>
                <a:latin typeface="Verdana" panose="020B0604030504040204" pitchFamily="34" charset="0"/>
                <a:hlinkClick r:id="rId9"/>
              </a:rPr>
              <a:t>Ac 7:41</a:t>
            </a:r>
            <a:r>
              <a:rPr lang="en-US" dirty="0">
                <a:solidFill>
                  <a:srgbClr val="000000"/>
                </a:solidFill>
                <a:effectLst/>
                <a:latin typeface="Verdana" panose="020B0604030504040204" pitchFamily="34" charset="0"/>
              </a:rPr>
              <a:t> — They even made a calf in those days, offered sacrifice to the idol, and were celebrating what their hands had made. </a:t>
            </a:r>
          </a:p>
          <a:p>
            <a:pPr>
              <a:buNone/>
            </a:pPr>
            <a:r>
              <a:rPr lang="en-US" dirty="0">
                <a:solidFill>
                  <a:srgbClr val="000000"/>
                </a:solidFill>
                <a:effectLst/>
                <a:latin typeface="Verdana" panose="020B0604030504040204" pitchFamily="34" charset="0"/>
                <a:hlinkClick r:id="rId10"/>
              </a:rPr>
              <a:t>Ac 7:42</a:t>
            </a:r>
            <a:r>
              <a:rPr lang="en-US" dirty="0">
                <a:solidFill>
                  <a:srgbClr val="000000"/>
                </a:solidFill>
                <a:effectLst/>
                <a:latin typeface="Verdana" panose="020B0604030504040204" pitchFamily="34" charset="0"/>
              </a:rPr>
              <a:t> — God turned away and gave them up to worship the stars of heaven, as it is written in the book of the prophets: House of Israel, did you bring me offerings and sacrifices for forty years in the wilderness? </a:t>
            </a:r>
          </a:p>
          <a:p>
            <a:pPr>
              <a:buNone/>
            </a:pPr>
            <a:r>
              <a:rPr lang="en-US" dirty="0">
                <a:solidFill>
                  <a:srgbClr val="000000"/>
                </a:solidFill>
                <a:effectLst/>
                <a:latin typeface="Verdana" panose="020B0604030504040204" pitchFamily="34" charset="0"/>
                <a:hlinkClick r:id="rId11"/>
              </a:rPr>
              <a:t>1Co 10:7</a:t>
            </a:r>
            <a:r>
              <a:rPr lang="en-US" dirty="0">
                <a:solidFill>
                  <a:srgbClr val="000000"/>
                </a:solidFill>
                <a:effectLst/>
                <a:latin typeface="Verdana" panose="020B0604030504040204" pitchFamily="34" charset="0"/>
              </a:rPr>
              <a:t> — Don't become idolaters as some of them were; as it is written, The people sat down to eat and drink, and got up to party. </a:t>
            </a:r>
          </a:p>
          <a:p>
            <a:r>
              <a:rPr lang="en-US" dirty="0">
                <a:solidFill>
                  <a:srgbClr val="000000"/>
                </a:solidFill>
                <a:effectLst/>
                <a:latin typeface="Verdana" panose="020B0604030504040204" pitchFamily="34" charset="0"/>
                <a:hlinkClick r:id="rId12"/>
              </a:rPr>
              <a:t>Rev 11:10</a:t>
            </a:r>
            <a:r>
              <a:rPr lang="en-US" dirty="0">
                <a:solidFill>
                  <a:srgbClr val="000000"/>
                </a:solidFill>
                <a:effectLst/>
                <a:latin typeface="Verdana" panose="020B0604030504040204" pitchFamily="34" charset="0"/>
              </a:rPr>
              <a:t> — Those who live on the earth will gloat over them and celebrate and send gifts to one another because these two prophets had tormented those who live on the earth.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11</a:t>
            </a:fld>
            <a:endParaRPr lang="en-US"/>
          </a:p>
        </p:txBody>
      </p:sp>
    </p:spTree>
    <p:extLst>
      <p:ext uri="{BB962C8B-B14F-4D97-AF65-F5344CB8AC3E}">
        <p14:creationId xmlns:p14="http://schemas.microsoft.com/office/powerpoint/2010/main" val="396094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solidFill>
                  <a:srgbClr val="000000"/>
                </a:solidFill>
                <a:effectLst/>
                <a:latin typeface="Verdana" panose="020B0604030504040204" pitchFamily="34" charset="0"/>
              </a:rPr>
              <a:t>Go</a:t>
            </a:r>
          </a:p>
          <a:p>
            <a:pPr>
              <a:buNone/>
            </a:pPr>
            <a:r>
              <a:rPr lang="en-US" dirty="0">
                <a:solidFill>
                  <a:srgbClr val="000000"/>
                </a:solidFill>
                <a:effectLst/>
                <a:latin typeface="Verdana" panose="020B0604030504040204" pitchFamily="34" charset="0"/>
                <a:hlinkClick r:id="rId3"/>
              </a:rPr>
              <a:t>Ex 19:24</a:t>
            </a:r>
            <a:r>
              <a:rPr lang="en-US" dirty="0">
                <a:solidFill>
                  <a:srgbClr val="000000"/>
                </a:solidFill>
                <a:effectLst/>
                <a:latin typeface="Verdana" panose="020B0604030504040204" pitchFamily="34" charset="0"/>
              </a:rPr>
              <a:t> — And the LORD replied to him, "Go down and come back with Aaron. But the priests and the people must not break through to come up to the LORD, or he will break out in anger against them." </a:t>
            </a:r>
          </a:p>
          <a:p>
            <a:pPr>
              <a:buNone/>
            </a:pPr>
            <a:r>
              <a:rPr lang="en-US" dirty="0">
                <a:solidFill>
                  <a:srgbClr val="000000"/>
                </a:solidFill>
                <a:effectLst/>
                <a:latin typeface="Verdana" panose="020B0604030504040204" pitchFamily="34" charset="0"/>
                <a:hlinkClick r:id="rId4"/>
              </a:rPr>
              <a:t>Ex 33:1</a:t>
            </a:r>
            <a:r>
              <a:rPr lang="en-US" dirty="0">
                <a:solidFill>
                  <a:srgbClr val="000000"/>
                </a:solidFill>
                <a:effectLst/>
                <a:latin typeface="Verdana" panose="020B0604030504040204" pitchFamily="34" charset="0"/>
              </a:rPr>
              <a:t> — The LORD spoke to Moses: "Go up from here, you and the people you brought up from the land of Egypt, to the land I promised to Abraham, Isaac, and Jacob, saying: I will give it to your offspring. </a:t>
            </a:r>
          </a:p>
          <a:p>
            <a:pPr>
              <a:buNone/>
            </a:pPr>
            <a:r>
              <a:rPr lang="en-US" dirty="0">
                <a:solidFill>
                  <a:srgbClr val="000000"/>
                </a:solidFill>
                <a:effectLst/>
                <a:latin typeface="Verdana" panose="020B0604030504040204" pitchFamily="34" charset="0"/>
                <a:hlinkClick r:id="rId5"/>
              </a:rPr>
              <a:t>Dt 9:12</a:t>
            </a:r>
            <a:r>
              <a:rPr lang="en-US" dirty="0">
                <a:solidFill>
                  <a:srgbClr val="000000"/>
                </a:solidFill>
                <a:effectLst/>
                <a:latin typeface="Verdana" panose="020B0604030504040204" pitchFamily="34" charset="0"/>
              </a:rPr>
              <a:t> — "The LORD said to me, 'Get up and go down immediately from here. For your people whom you brought out of Egypt have acted corruptly. They have quickly turned from the way that I commanded them; they have made a cast image for themselves.' </a:t>
            </a:r>
          </a:p>
          <a:p>
            <a:pPr>
              <a:buNone/>
            </a:pPr>
            <a:r>
              <a:rPr lang="en-US" dirty="0">
                <a:solidFill>
                  <a:srgbClr val="000000"/>
                </a:solidFill>
                <a:effectLst/>
                <a:latin typeface="Verdana" panose="020B0604030504040204" pitchFamily="34" charset="0"/>
                <a:hlinkClick r:id="rId6"/>
              </a:rPr>
              <a:t>Da 9:24</a:t>
            </a:r>
            <a:r>
              <a:rPr lang="en-US" dirty="0">
                <a:solidFill>
                  <a:srgbClr val="000000"/>
                </a:solidFill>
                <a:effectLst/>
                <a:latin typeface="Verdana" panose="020B0604030504040204" pitchFamily="34" charset="0"/>
              </a:rPr>
              <a:t> — Seventy weeks are decreed about your people and your holy city — to bring the rebellion to an end, to put a stop to sin, to atone for iniquity, to bring in everlasting righteousness, to seal up vision and prophecy, and to anoint the most holy place. </a:t>
            </a:r>
          </a:p>
          <a:p>
            <a:pPr>
              <a:buNone/>
            </a:pPr>
            <a:r>
              <a:rPr lang="en-US" b="1" dirty="0">
                <a:solidFill>
                  <a:srgbClr val="000000"/>
                </a:solidFill>
                <a:effectLst/>
                <a:latin typeface="Verdana" panose="020B0604030504040204" pitchFamily="34" charset="0"/>
              </a:rPr>
              <a:t>thy people</a:t>
            </a:r>
          </a:p>
          <a:p>
            <a:pPr>
              <a:buNone/>
            </a:pPr>
            <a:r>
              <a:rPr lang="en-US" dirty="0">
                <a:solidFill>
                  <a:srgbClr val="000000"/>
                </a:solidFill>
                <a:effectLst/>
                <a:latin typeface="Verdana" panose="020B0604030504040204" pitchFamily="34" charset="0"/>
                <a:hlinkClick r:id="rId7"/>
              </a:rPr>
              <a:t>Ex 32:1</a:t>
            </a:r>
            <a:r>
              <a:rPr lang="en-US" dirty="0">
                <a:solidFill>
                  <a:srgbClr val="000000"/>
                </a:solidFill>
                <a:effectLst/>
                <a:latin typeface="Verdana" panose="020B0604030504040204" pitchFamily="34" charset="0"/>
              </a:rPr>
              <a:t> — When the people saw that Moses delayed in coming down from the mountain, they gathered around Aaron and said to him, "Come, make gods for us who will go before us because this Moses, the man who brought us up from the land of Egypt ​— ​we don't know what has happened to him! " </a:t>
            </a:r>
          </a:p>
          <a:p>
            <a:pPr>
              <a:buNone/>
            </a:pPr>
            <a:r>
              <a:rPr lang="en-US" dirty="0">
                <a:solidFill>
                  <a:srgbClr val="000000"/>
                </a:solidFill>
                <a:effectLst/>
                <a:latin typeface="Verdana" panose="020B0604030504040204" pitchFamily="34" charset="0"/>
                <a:hlinkClick r:id="rId8"/>
              </a:rPr>
              <a:t>Ex 32:11</a:t>
            </a:r>
            <a:r>
              <a:rPr lang="en-US" dirty="0">
                <a:solidFill>
                  <a:srgbClr val="000000"/>
                </a:solidFill>
                <a:effectLst/>
                <a:latin typeface="Verdana" panose="020B0604030504040204" pitchFamily="34" charset="0"/>
              </a:rPr>
              <a:t> — But Moses sought the favor of the LORD his God: "LORD, why does your anger burn against your people you brought out of the land of Egypt with great power and a strong hand? </a:t>
            </a:r>
          </a:p>
          <a:p>
            <a:pPr>
              <a:buNone/>
            </a:pPr>
            <a:r>
              <a:rPr lang="en-US" b="1" dirty="0">
                <a:solidFill>
                  <a:srgbClr val="000000"/>
                </a:solidFill>
                <a:effectLst/>
                <a:latin typeface="Verdana" panose="020B0604030504040204" pitchFamily="34" charset="0"/>
              </a:rPr>
              <a:t>corrupted</a:t>
            </a:r>
          </a:p>
          <a:p>
            <a:pPr>
              <a:buNone/>
            </a:pPr>
            <a:r>
              <a:rPr lang="en-US" dirty="0">
                <a:solidFill>
                  <a:srgbClr val="000000"/>
                </a:solidFill>
                <a:effectLst/>
                <a:latin typeface="Verdana" panose="020B0604030504040204" pitchFamily="34" charset="0"/>
                <a:hlinkClick r:id="rId9"/>
              </a:rPr>
              <a:t>Ge 6:11</a:t>
            </a:r>
            <a:r>
              <a:rPr lang="en-US" dirty="0">
                <a:solidFill>
                  <a:srgbClr val="000000"/>
                </a:solidFill>
                <a:effectLst/>
                <a:latin typeface="Verdana" panose="020B0604030504040204" pitchFamily="34" charset="0"/>
              </a:rPr>
              <a:t> — Now the earth was corrupt in God's sight, and the earth was filled with wickedness. </a:t>
            </a:r>
          </a:p>
          <a:p>
            <a:pPr>
              <a:buNone/>
            </a:pPr>
            <a:r>
              <a:rPr lang="en-US" dirty="0">
                <a:solidFill>
                  <a:srgbClr val="000000"/>
                </a:solidFill>
                <a:effectLst/>
                <a:latin typeface="Verdana" panose="020B0604030504040204" pitchFamily="34" charset="0"/>
                <a:hlinkClick r:id="rId10"/>
              </a:rPr>
              <a:t>Ge 6:12</a:t>
            </a:r>
            <a:r>
              <a:rPr lang="en-US" dirty="0">
                <a:solidFill>
                  <a:srgbClr val="000000"/>
                </a:solidFill>
                <a:effectLst/>
                <a:latin typeface="Verdana" panose="020B0604030504040204" pitchFamily="34" charset="0"/>
              </a:rPr>
              <a:t> — God saw how corrupt the earth was, for every creature had corrupted its way on the earth. </a:t>
            </a:r>
          </a:p>
          <a:p>
            <a:pPr>
              <a:buNone/>
            </a:pPr>
            <a:r>
              <a:rPr lang="en-US" dirty="0">
                <a:solidFill>
                  <a:srgbClr val="000000"/>
                </a:solidFill>
                <a:effectLst/>
                <a:latin typeface="Verdana" panose="020B0604030504040204" pitchFamily="34" charset="0"/>
                <a:hlinkClick r:id="rId11"/>
              </a:rPr>
              <a:t>Dt 4:16</a:t>
            </a:r>
            <a:r>
              <a:rPr lang="en-US" dirty="0">
                <a:solidFill>
                  <a:srgbClr val="000000"/>
                </a:solidFill>
                <a:effectLst/>
                <a:latin typeface="Verdana" panose="020B0604030504040204" pitchFamily="34" charset="0"/>
              </a:rPr>
              <a:t> — so you don't act corruptly and make an idol for yourselves in the shape of any figure: a male or female form, </a:t>
            </a:r>
          </a:p>
          <a:p>
            <a:pPr>
              <a:buNone/>
            </a:pPr>
            <a:r>
              <a:rPr lang="en-US" dirty="0">
                <a:solidFill>
                  <a:srgbClr val="000000"/>
                </a:solidFill>
                <a:effectLst/>
                <a:latin typeface="Verdana" panose="020B0604030504040204" pitchFamily="34" charset="0"/>
                <a:hlinkClick r:id="rId12"/>
              </a:rPr>
              <a:t>Dt 32:5</a:t>
            </a:r>
            <a:r>
              <a:rPr lang="en-US" dirty="0">
                <a:solidFill>
                  <a:srgbClr val="000000"/>
                </a:solidFill>
                <a:effectLst/>
                <a:latin typeface="Verdana" panose="020B0604030504040204" pitchFamily="34" charset="0"/>
              </a:rPr>
              <a:t> — His people have acted corruptly toward him; this is their defect ​— ​they are not his children but a devious and crooked generation. </a:t>
            </a:r>
          </a:p>
          <a:p>
            <a:pPr>
              <a:buNone/>
            </a:pPr>
            <a:r>
              <a:rPr lang="en-US" dirty="0" err="1">
                <a:solidFill>
                  <a:srgbClr val="000000"/>
                </a:solidFill>
                <a:effectLst/>
                <a:latin typeface="Verdana" panose="020B0604030504040204" pitchFamily="34" charset="0"/>
                <a:hlinkClick r:id="rId13"/>
              </a:rPr>
              <a:t>Jdg</a:t>
            </a:r>
            <a:r>
              <a:rPr lang="en-US" dirty="0">
                <a:solidFill>
                  <a:srgbClr val="000000"/>
                </a:solidFill>
                <a:effectLst/>
                <a:latin typeface="Verdana" panose="020B0604030504040204" pitchFamily="34" charset="0"/>
                <a:hlinkClick r:id="rId13"/>
              </a:rPr>
              <a:t> 2:19</a:t>
            </a:r>
            <a:r>
              <a:rPr lang="en-US" dirty="0">
                <a:solidFill>
                  <a:srgbClr val="000000"/>
                </a:solidFill>
                <a:effectLst/>
                <a:latin typeface="Verdana" panose="020B0604030504040204" pitchFamily="34" charset="0"/>
              </a:rPr>
              <a:t> — Whenever the judge died, the Israelites would act even more corruptly than their fathers, following other gods to serve them and bow in worship to them. They did not turn from their evil practices or their obstinate ways. </a:t>
            </a:r>
          </a:p>
          <a:p>
            <a:r>
              <a:rPr lang="en-US" dirty="0">
                <a:solidFill>
                  <a:srgbClr val="000000"/>
                </a:solidFill>
                <a:effectLst/>
                <a:latin typeface="Verdana" panose="020B0604030504040204" pitchFamily="34" charset="0"/>
                <a:hlinkClick r:id="rId14"/>
              </a:rPr>
              <a:t>Hos 9:9</a:t>
            </a:r>
            <a:r>
              <a:rPr lang="en-US" dirty="0">
                <a:solidFill>
                  <a:srgbClr val="000000"/>
                </a:solidFill>
                <a:effectLst/>
                <a:latin typeface="Verdana" panose="020B0604030504040204" pitchFamily="34" charset="0"/>
              </a:rPr>
              <a:t> — They have deeply corrupted themselves as in the days of Gibeah. He will remember their iniquity; he will punish their sins. </a:t>
            </a:r>
          </a:p>
          <a:p>
            <a:endParaRPr lang="en-US" dirty="0"/>
          </a:p>
        </p:txBody>
      </p:sp>
      <p:sp>
        <p:nvSpPr>
          <p:cNvPr id="4" name="Slide Number Placeholder 3"/>
          <p:cNvSpPr>
            <a:spLocks noGrp="1"/>
          </p:cNvSpPr>
          <p:nvPr>
            <p:ph type="sldNum" sz="quarter" idx="5"/>
          </p:nvPr>
        </p:nvSpPr>
        <p:spPr/>
        <p:txBody>
          <a:bodyPr/>
          <a:lstStyle/>
          <a:p>
            <a:fld id="{CDC8E418-2839-4FAB-97C3-AD4440445651}" type="slidenum">
              <a:rPr lang="en-US" smtClean="0"/>
              <a:t>12</a:t>
            </a:fld>
            <a:endParaRPr lang="en-US"/>
          </a:p>
        </p:txBody>
      </p:sp>
    </p:spTree>
    <p:extLst>
      <p:ext uri="{BB962C8B-B14F-4D97-AF65-F5344CB8AC3E}">
        <p14:creationId xmlns:p14="http://schemas.microsoft.com/office/powerpoint/2010/main" val="2920609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507380" y="4323673"/>
            <a:ext cx="2727029" cy="400110"/>
          </a:xfrm>
          <a:prstGeom prst="rect">
            <a:avLst/>
          </a:prstGeom>
          <a:noFill/>
        </p:spPr>
        <p:txBody>
          <a:bodyPr wrap="none" rtlCol="0">
            <a:spAutoFit/>
          </a:bodyPr>
          <a:lstStyle/>
          <a:p>
            <a:r>
              <a:rPr lang="en-US" sz="2000" b="1" i="0">
                <a:latin typeface="Lato" charset="0"/>
                <a:ea typeface="Lato" charset="0"/>
                <a:cs typeface="Lato" charset="0"/>
              </a:rPr>
              <a:t>MIKE MAZZALONGO</a:t>
            </a:r>
            <a:endParaRPr lang="en-US" sz="2000" b="1" i="0" dirty="0">
              <a:latin typeface="Lato" charset="0"/>
              <a:ea typeface="Lato" charset="0"/>
              <a:cs typeface="Lato" charset="0"/>
            </a:endParaRPr>
          </a:p>
        </p:txBody>
      </p:sp>
      <p:sp>
        <p:nvSpPr>
          <p:cNvPr id="7" name="Title 1"/>
          <p:cNvSpPr>
            <a:spLocks noGrp="1"/>
          </p:cNvSpPr>
          <p:nvPr>
            <p:ph type="ctrTitle"/>
          </p:nvPr>
        </p:nvSpPr>
        <p:spPr>
          <a:xfrm>
            <a:off x="507380" y="1644562"/>
            <a:ext cx="7716644" cy="2604769"/>
          </a:xfrm>
          <a:prstGeom prst="rect">
            <a:avLst/>
          </a:prstGeom>
        </p:spPr>
        <p:txBody>
          <a:bodyPr anchor="b">
            <a:noAutofit/>
          </a:bodyPr>
          <a:lstStyle>
            <a:lvl1pPr>
              <a:lnSpc>
                <a:spcPct val="80000"/>
              </a:lnSpc>
              <a:defRPr sz="9000" b="1" i="0">
                <a:latin typeface="Lato Heavy" charset="0"/>
                <a:ea typeface="Lato Heavy" charset="0"/>
                <a:cs typeface="Lato Heavy" charset="0"/>
              </a:defRPr>
            </a:lvl1pPr>
          </a:lstStyle>
          <a:p>
            <a:r>
              <a:rPr lang="en-US" dirty="0"/>
              <a:t>Click to edit Master title style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347619"/>
            <a:ext cx="7772400" cy="3693156"/>
          </a:xfrm>
          <a:prstGeom prst="rect">
            <a:avLst/>
          </a:prstGeom>
        </p:spPr>
        <p:txBody>
          <a:bodyPr anchor="ctr">
            <a:normAutofit/>
          </a:bodyPr>
          <a:lstStyle>
            <a:lvl1pPr marL="0" indent="0">
              <a:buNone/>
              <a:defRPr sz="3600">
                <a:solidFill>
                  <a:srgbClr val="FFFFFF"/>
                </a:solidFill>
                <a:latin typeface="Lato Regular"/>
                <a:cs typeface="Lato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0"/>
            <a:endParaRPr lang="en-US" dirty="0"/>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baseline="0">
                <a:latin typeface="Lato Regular"/>
                <a:cs typeface="Lato Regular"/>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a:lvl1pPr>
          </a:lstStyle>
          <a:p>
            <a:r>
              <a:rPr lang="en-US"/>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FA7165-178E-B95A-0E3D-E2B092CB7C9D}"/>
              </a:ext>
            </a:extLst>
          </p:cNvPr>
          <p:cNvPicPr>
            <a:picLocks noGrp="1" noChangeAspect="1"/>
          </p:cNvPicPr>
          <p:nvPr>
            <p:ph idx="1"/>
          </p:nvPr>
        </p:nvPicPr>
        <p:blipFill>
          <a:blip r:embed="rId3"/>
          <a:stretch>
            <a:fillRect/>
          </a:stretch>
        </p:blipFill>
        <p:spPr>
          <a:xfrm>
            <a:off x="1110415" y="1390650"/>
            <a:ext cx="6923169" cy="3438525"/>
          </a:xfrm>
          <a:prstGeom prst="rect">
            <a:avLst/>
          </a:prstGeom>
        </p:spPr>
      </p:pic>
      <p:sp>
        <p:nvSpPr>
          <p:cNvPr id="3" name="Title 2">
            <a:extLst>
              <a:ext uri="{FF2B5EF4-FFF2-40B4-BE49-F238E27FC236}">
                <a16:creationId xmlns:a16="http://schemas.microsoft.com/office/drawing/2014/main" id="{E4765228-73EE-C646-2A6F-2811845B4C71}"/>
              </a:ext>
            </a:extLst>
          </p:cNvPr>
          <p:cNvSpPr>
            <a:spLocks noGrp="1"/>
          </p:cNvSpPr>
          <p:nvPr>
            <p:ph type="title"/>
          </p:nvPr>
        </p:nvSpPr>
        <p:spPr/>
        <p:txBody>
          <a:bodyPr/>
          <a:lstStyle/>
          <a:p>
            <a:r>
              <a:rPr lang="en-US" dirty="0"/>
              <a:t>EXODUS 32</a:t>
            </a:r>
          </a:p>
        </p:txBody>
      </p:sp>
    </p:spTree>
    <p:extLst>
      <p:ext uri="{BB962C8B-B14F-4D97-AF65-F5344CB8AC3E}">
        <p14:creationId xmlns:p14="http://schemas.microsoft.com/office/powerpoint/2010/main" val="401977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Now when Aaron saw this, he built an altar before it; and Aaron made a proclamation and said, "Tomorrow shall be a feast to the Lord."</a:t>
            </a:r>
          </a:p>
        </p:txBody>
      </p:sp>
      <p:sp>
        <p:nvSpPr>
          <p:cNvPr id="3" name="Content Placeholder 2"/>
          <p:cNvSpPr>
            <a:spLocks noGrp="1"/>
          </p:cNvSpPr>
          <p:nvPr>
            <p:ph sz="quarter" idx="10"/>
          </p:nvPr>
        </p:nvSpPr>
        <p:spPr/>
        <p:txBody>
          <a:bodyPr/>
          <a:lstStyle/>
          <a:p>
            <a:r>
              <a:rPr lang="en-US" dirty="0"/>
              <a:t>- Exodus 32:5</a:t>
            </a:r>
          </a:p>
        </p:txBody>
      </p:sp>
    </p:spTree>
    <p:extLst>
      <p:ext uri="{BB962C8B-B14F-4D97-AF65-F5344CB8AC3E}">
        <p14:creationId xmlns:p14="http://schemas.microsoft.com/office/powerpoint/2010/main" val="103266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So the next day they rose early and offered burnt offerings, and brought peace offerings; and the people sat down to eat and to drink, and rose up to play.</a:t>
            </a:r>
          </a:p>
        </p:txBody>
      </p:sp>
      <p:sp>
        <p:nvSpPr>
          <p:cNvPr id="3" name="Content Placeholder 2"/>
          <p:cNvSpPr>
            <a:spLocks noGrp="1"/>
          </p:cNvSpPr>
          <p:nvPr>
            <p:ph sz="quarter" idx="10"/>
          </p:nvPr>
        </p:nvSpPr>
        <p:spPr/>
        <p:txBody>
          <a:bodyPr/>
          <a:lstStyle/>
          <a:p>
            <a:r>
              <a:rPr lang="en-US" dirty="0"/>
              <a:t>- Exodus 32:6</a:t>
            </a:r>
          </a:p>
        </p:txBody>
      </p:sp>
    </p:spTree>
    <p:extLst>
      <p:ext uri="{BB962C8B-B14F-4D97-AF65-F5344CB8AC3E}">
        <p14:creationId xmlns:p14="http://schemas.microsoft.com/office/powerpoint/2010/main" val="208061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Then the Lord spoke to Moses, "Go down at once, for your people, whom you brought up from the land of Egypt, have corrupted themselves.</a:t>
            </a:r>
          </a:p>
        </p:txBody>
      </p:sp>
      <p:sp>
        <p:nvSpPr>
          <p:cNvPr id="3" name="Content Placeholder 2"/>
          <p:cNvSpPr>
            <a:spLocks noGrp="1"/>
          </p:cNvSpPr>
          <p:nvPr>
            <p:ph sz="quarter" idx="10"/>
          </p:nvPr>
        </p:nvSpPr>
        <p:spPr/>
        <p:txBody>
          <a:bodyPr/>
          <a:lstStyle/>
          <a:p>
            <a:r>
              <a:rPr lang="en-US" dirty="0"/>
              <a:t>- Exodus 32:7</a:t>
            </a:r>
          </a:p>
        </p:txBody>
      </p:sp>
    </p:spTree>
    <p:extLst>
      <p:ext uri="{BB962C8B-B14F-4D97-AF65-F5344CB8AC3E}">
        <p14:creationId xmlns:p14="http://schemas.microsoft.com/office/powerpoint/2010/main" val="212065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US" dirty="0"/>
              <a:t>They have quickly turned aside from the way which I commanded them. They have made for themselves a molten calf, and have worshiped it and have sacrificed to it and said, 'This is your god, O Israel, who brought you up from the land of Egypt!'"</a:t>
            </a:r>
          </a:p>
        </p:txBody>
      </p:sp>
      <p:sp>
        <p:nvSpPr>
          <p:cNvPr id="3" name="Content Placeholder 2"/>
          <p:cNvSpPr>
            <a:spLocks noGrp="1"/>
          </p:cNvSpPr>
          <p:nvPr>
            <p:ph sz="quarter" idx="10"/>
          </p:nvPr>
        </p:nvSpPr>
        <p:spPr/>
        <p:txBody>
          <a:bodyPr/>
          <a:lstStyle/>
          <a:p>
            <a:r>
              <a:rPr lang="en-US" dirty="0"/>
              <a:t>- Exodus 32:8</a:t>
            </a:r>
          </a:p>
        </p:txBody>
      </p:sp>
    </p:spTree>
    <p:extLst>
      <p:ext uri="{BB962C8B-B14F-4D97-AF65-F5344CB8AC3E}">
        <p14:creationId xmlns:p14="http://schemas.microsoft.com/office/powerpoint/2010/main" val="71019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37EE-E641-A813-AE11-1BE2D4EC75E1}"/>
              </a:ext>
            </a:extLst>
          </p:cNvPr>
          <p:cNvSpPr>
            <a:spLocks noGrp="1"/>
          </p:cNvSpPr>
          <p:nvPr>
            <p:ph type="title"/>
          </p:nvPr>
        </p:nvSpPr>
        <p:spPr>
          <a:xfrm>
            <a:off x="388620" y="0"/>
            <a:ext cx="8755380" cy="5143500"/>
          </a:xfrm>
        </p:spPr>
        <p:txBody>
          <a:bodyPr/>
          <a:lstStyle/>
          <a:p>
            <a:r>
              <a:rPr lang="en-US" i="0" dirty="0">
                <a:solidFill>
                  <a:srgbClr val="FFFF00"/>
                </a:solidFill>
                <a:effectLst>
                  <a:outerShdw blurRad="38100" dist="38100" dir="2700000" algn="tl">
                    <a:srgbClr val="000000">
                      <a:alpha val="43137"/>
                    </a:srgbClr>
                  </a:outerShdw>
                </a:effectLst>
                <a:latin typeface="Merriweather" panose="00000500000000000000" pitchFamily="2" charset="0"/>
              </a:rPr>
              <a:t>Note what happens here: </a:t>
            </a:r>
            <a:r>
              <a:rPr lang="en-US" b="0" i="0" dirty="0">
                <a:solidFill>
                  <a:schemeClr val="tx1"/>
                </a:solidFill>
                <a:effectLst/>
                <a:latin typeface="Merriweather" panose="00000500000000000000" pitchFamily="2" charset="0"/>
              </a:rPr>
              <a:t>The people are fidgety, restless. </a:t>
            </a:r>
            <a:endParaRPr lang="en-US" dirty="0">
              <a:solidFill>
                <a:schemeClr val="tx1"/>
              </a:solidFill>
            </a:endParaRPr>
          </a:p>
        </p:txBody>
      </p:sp>
    </p:spTree>
    <p:extLst>
      <p:ext uri="{BB962C8B-B14F-4D97-AF65-F5344CB8AC3E}">
        <p14:creationId xmlns:p14="http://schemas.microsoft.com/office/powerpoint/2010/main" val="51110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9AE1-3C3F-9706-ED05-F1E71CCD3109}"/>
              </a:ext>
            </a:extLst>
          </p:cNvPr>
          <p:cNvSpPr>
            <a:spLocks noGrp="1"/>
          </p:cNvSpPr>
          <p:nvPr>
            <p:ph type="title"/>
          </p:nvPr>
        </p:nvSpPr>
        <p:spPr>
          <a:xfrm>
            <a:off x="411480" y="0"/>
            <a:ext cx="8732520" cy="5143500"/>
          </a:xfrm>
        </p:spPr>
        <p:txBody>
          <a:bodyPr>
            <a:normAutofit/>
          </a:bodyPr>
          <a:lstStyle/>
          <a:p>
            <a:pPr algn="ctr"/>
            <a:r>
              <a:rPr lang="en-US" dirty="0"/>
              <a:t>Tabernacle not been completed yet. </a:t>
            </a:r>
          </a:p>
        </p:txBody>
      </p:sp>
    </p:spTree>
    <p:extLst>
      <p:ext uri="{BB962C8B-B14F-4D97-AF65-F5344CB8AC3E}">
        <p14:creationId xmlns:p14="http://schemas.microsoft.com/office/powerpoint/2010/main" val="132830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9D7A32-BFEF-094D-9F5A-0C1FCB8EEF5C}"/>
              </a:ext>
            </a:extLst>
          </p:cNvPr>
          <p:cNvSpPr txBox="1"/>
          <p:nvPr/>
        </p:nvSpPr>
        <p:spPr>
          <a:xfrm>
            <a:off x="274320" y="411480"/>
            <a:ext cx="8869680"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FFFF00"/>
                </a:solidFill>
                <a:effectLst>
                  <a:outerShdw blurRad="38100" dist="38100" dir="2700000" algn="tl">
                    <a:srgbClr val="000000">
                      <a:alpha val="43137"/>
                    </a:srgbClr>
                  </a:outerShdw>
                </a:effectLst>
              </a:rPr>
              <a:t>Remember, Aaron is the spokesman, Moses is the leader.</a:t>
            </a:r>
          </a:p>
          <a:p>
            <a:pPr marL="285750" indent="-285750">
              <a:buFont typeface="Arial" panose="020B0604020202020204" pitchFamily="34" charset="0"/>
              <a:buChar char="•"/>
            </a:pPr>
            <a:r>
              <a:rPr lang="en-US" sz="3600" dirty="0">
                <a:effectLst>
                  <a:outerShdw blurRad="38100" dist="38100" dir="2700000" algn="tl">
                    <a:srgbClr val="000000">
                      <a:alpha val="43137"/>
                    </a:srgbClr>
                  </a:outerShdw>
                </a:effectLst>
              </a:rPr>
              <a:t>God speaks to and instructs Moses, not Aaron.</a:t>
            </a:r>
          </a:p>
          <a:p>
            <a:pPr marL="285750" indent="-285750">
              <a:buFont typeface="Arial" panose="020B0604020202020204" pitchFamily="34" charset="0"/>
              <a:buChar char="•"/>
            </a:pPr>
            <a:r>
              <a:rPr lang="en-US" sz="3600" dirty="0">
                <a:solidFill>
                  <a:srgbClr val="FFFF00"/>
                </a:solidFill>
                <a:effectLst>
                  <a:outerShdw blurRad="38100" dist="38100" dir="2700000" algn="tl">
                    <a:srgbClr val="000000">
                      <a:alpha val="43137"/>
                    </a:srgbClr>
                  </a:outerShdw>
                </a:effectLst>
              </a:rPr>
              <a:t>He may not have known how to hurry up the completion of the work---but he knew who the leader was, and he knew enough to know that he should wait.</a:t>
            </a:r>
          </a:p>
        </p:txBody>
      </p:sp>
    </p:spTree>
    <p:extLst>
      <p:ext uri="{BB962C8B-B14F-4D97-AF65-F5344CB8AC3E}">
        <p14:creationId xmlns:p14="http://schemas.microsoft.com/office/powerpoint/2010/main" val="241070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91690E-18BC-011A-971C-611A1AB9BFC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84B7F6B-23BB-5472-2C11-D0DD29EFEB03}"/>
              </a:ext>
            </a:extLst>
          </p:cNvPr>
          <p:cNvSpPr>
            <a:spLocks noGrp="1"/>
          </p:cNvSpPr>
          <p:nvPr>
            <p:ph type="title"/>
          </p:nvPr>
        </p:nvSpPr>
        <p:spPr>
          <a:xfrm>
            <a:off x="0" y="274638"/>
            <a:ext cx="9144000" cy="783695"/>
          </a:xfrm>
        </p:spPr>
        <p:txBody>
          <a:bodyPr/>
          <a:lstStyle/>
          <a:p>
            <a:pPr algn="ctr"/>
            <a:r>
              <a:rPr lang="en-US" dirty="0"/>
              <a:t>SCENE II – MOSES ON THE MOUNTAIN</a:t>
            </a:r>
          </a:p>
        </p:txBody>
      </p:sp>
      <p:pic>
        <p:nvPicPr>
          <p:cNvPr id="4" name="Picture 3">
            <a:extLst>
              <a:ext uri="{FF2B5EF4-FFF2-40B4-BE49-F238E27FC236}">
                <a16:creationId xmlns:a16="http://schemas.microsoft.com/office/drawing/2014/main" id="{AAECE78D-E7AE-720C-043D-C898836C9713}"/>
              </a:ext>
            </a:extLst>
          </p:cNvPr>
          <p:cNvPicPr>
            <a:picLocks noChangeAspect="1"/>
          </p:cNvPicPr>
          <p:nvPr/>
        </p:nvPicPr>
        <p:blipFill>
          <a:blip r:embed="rId3"/>
          <a:stretch>
            <a:fillRect/>
          </a:stretch>
        </p:blipFill>
        <p:spPr>
          <a:xfrm>
            <a:off x="1" y="1067320"/>
            <a:ext cx="9144000" cy="4085167"/>
          </a:xfrm>
          <a:prstGeom prst="rect">
            <a:avLst/>
          </a:prstGeom>
        </p:spPr>
      </p:pic>
      <p:sp>
        <p:nvSpPr>
          <p:cNvPr id="5" name="TextBox 4">
            <a:extLst>
              <a:ext uri="{FF2B5EF4-FFF2-40B4-BE49-F238E27FC236}">
                <a16:creationId xmlns:a16="http://schemas.microsoft.com/office/drawing/2014/main" id="{09E3FFD0-69F9-69BD-16ED-FAE158DEFF94}"/>
              </a:ext>
            </a:extLst>
          </p:cNvPr>
          <p:cNvSpPr txBox="1"/>
          <p:nvPr/>
        </p:nvSpPr>
        <p:spPr>
          <a:xfrm>
            <a:off x="5760721" y="4436608"/>
            <a:ext cx="315468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EXODUS 32:9-18</a:t>
            </a:r>
          </a:p>
        </p:txBody>
      </p:sp>
    </p:spTree>
    <p:extLst>
      <p:ext uri="{BB962C8B-B14F-4D97-AF65-F5344CB8AC3E}">
        <p14:creationId xmlns:p14="http://schemas.microsoft.com/office/powerpoint/2010/main" val="15910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baseline="30000" dirty="0"/>
              <a:t>9</a:t>
            </a:r>
            <a:r>
              <a:rPr lang="en-US" dirty="0"/>
              <a:t> The Lord said to Moses, "I have seen this people, and behold, they are an obstinate people. </a:t>
            </a:r>
            <a:r>
              <a:rPr lang="en-US" baseline="30000" dirty="0"/>
              <a:t>10</a:t>
            </a:r>
            <a:r>
              <a:rPr lang="en-US" dirty="0"/>
              <a:t> Now then let Me alone, that My anger may burn against them and that I may destroy them; and I will make of you a great nation."</a:t>
            </a:r>
          </a:p>
        </p:txBody>
      </p:sp>
      <p:sp>
        <p:nvSpPr>
          <p:cNvPr id="3" name="Content Placeholder 2"/>
          <p:cNvSpPr>
            <a:spLocks noGrp="1"/>
          </p:cNvSpPr>
          <p:nvPr>
            <p:ph sz="quarter" idx="10"/>
          </p:nvPr>
        </p:nvSpPr>
        <p:spPr/>
        <p:txBody>
          <a:bodyPr/>
          <a:lstStyle/>
          <a:p>
            <a:r>
              <a:rPr lang="en-US" dirty="0"/>
              <a:t>- Exodus 32:9-10</a:t>
            </a:r>
          </a:p>
        </p:txBody>
      </p:sp>
    </p:spTree>
    <p:extLst>
      <p:ext uri="{BB962C8B-B14F-4D97-AF65-F5344CB8AC3E}">
        <p14:creationId xmlns:p14="http://schemas.microsoft.com/office/powerpoint/2010/main" val="2396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Then Moses entreated the Lord his God, and said, "O Lord, why does Your anger burn against Your people whom You have brought out from the land of Egypt with great power and with a mighty hand?</a:t>
            </a:r>
          </a:p>
        </p:txBody>
      </p:sp>
      <p:sp>
        <p:nvSpPr>
          <p:cNvPr id="3" name="Content Placeholder 2"/>
          <p:cNvSpPr>
            <a:spLocks noGrp="1"/>
          </p:cNvSpPr>
          <p:nvPr>
            <p:ph sz="quarter" idx="10"/>
          </p:nvPr>
        </p:nvSpPr>
        <p:spPr/>
        <p:txBody>
          <a:bodyPr/>
          <a:lstStyle/>
          <a:p>
            <a:r>
              <a:rPr lang="en-US" dirty="0"/>
              <a:t>- Exodus 32:11</a:t>
            </a:r>
          </a:p>
        </p:txBody>
      </p:sp>
    </p:spTree>
    <p:extLst>
      <p:ext uri="{BB962C8B-B14F-4D97-AF65-F5344CB8AC3E}">
        <p14:creationId xmlns:p14="http://schemas.microsoft.com/office/powerpoint/2010/main" val="100083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t>Now when the people saw that Moses delayed to come down from the mountain, the people assembled about Aaron and said to him, "Come, make us a god who will go before us; as for this Moses, the man who brought us up from the land of Egypt, we do not know what has become of him."</a:t>
            </a:r>
          </a:p>
        </p:txBody>
      </p:sp>
      <p:sp>
        <p:nvSpPr>
          <p:cNvPr id="3" name="Content Placeholder 2"/>
          <p:cNvSpPr>
            <a:spLocks noGrp="1"/>
          </p:cNvSpPr>
          <p:nvPr>
            <p:ph sz="quarter" idx="10"/>
          </p:nvPr>
        </p:nvSpPr>
        <p:spPr/>
        <p:txBody>
          <a:bodyPr/>
          <a:lstStyle/>
          <a:p>
            <a:r>
              <a:rPr lang="en-US" dirty="0"/>
              <a:t>- Exodus 32:1</a:t>
            </a:r>
          </a:p>
        </p:txBody>
      </p:sp>
    </p:spTree>
    <p:extLst>
      <p:ext uri="{BB962C8B-B14F-4D97-AF65-F5344CB8AC3E}">
        <p14:creationId xmlns:p14="http://schemas.microsoft.com/office/powerpoint/2010/main" val="1087846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US" dirty="0"/>
              <a:t>Why should the Egyptians speak, saying, 'With evil intent He brought them out to kill them in the mountains and to destroy them from the face of the earth'? Turn from Your burning anger and change Your mind about doing harm to Your people.</a:t>
            </a:r>
          </a:p>
        </p:txBody>
      </p:sp>
      <p:sp>
        <p:nvSpPr>
          <p:cNvPr id="3" name="Content Placeholder 2"/>
          <p:cNvSpPr>
            <a:spLocks noGrp="1"/>
          </p:cNvSpPr>
          <p:nvPr>
            <p:ph sz="quarter" idx="10"/>
          </p:nvPr>
        </p:nvSpPr>
        <p:spPr/>
        <p:txBody>
          <a:bodyPr/>
          <a:lstStyle/>
          <a:p>
            <a:r>
              <a:rPr lang="en-US" dirty="0"/>
              <a:t>- Exodus 32:12</a:t>
            </a:r>
          </a:p>
        </p:txBody>
      </p:sp>
    </p:spTree>
    <p:extLst>
      <p:ext uri="{BB962C8B-B14F-4D97-AF65-F5344CB8AC3E}">
        <p14:creationId xmlns:p14="http://schemas.microsoft.com/office/powerpoint/2010/main" val="58520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US" dirty="0"/>
              <a:t>Remember Abraham, Isaac, and Israel, Your servants to whom You swore by Yourself, and said to them, 'I will multiply your descendants as the stars of the heavens, and all this land of which I have spoken I will give to your descendants, and they shall inherit it forever.'"</a:t>
            </a:r>
          </a:p>
        </p:txBody>
      </p:sp>
      <p:sp>
        <p:nvSpPr>
          <p:cNvPr id="3" name="Content Placeholder 2"/>
          <p:cNvSpPr>
            <a:spLocks noGrp="1"/>
          </p:cNvSpPr>
          <p:nvPr>
            <p:ph sz="quarter" idx="10"/>
          </p:nvPr>
        </p:nvSpPr>
        <p:spPr/>
        <p:txBody>
          <a:bodyPr/>
          <a:lstStyle/>
          <a:p>
            <a:r>
              <a:rPr lang="en-US" dirty="0"/>
              <a:t>- Exodus 32:13</a:t>
            </a:r>
          </a:p>
        </p:txBody>
      </p:sp>
    </p:spTree>
    <p:extLst>
      <p:ext uri="{BB962C8B-B14F-4D97-AF65-F5344CB8AC3E}">
        <p14:creationId xmlns:p14="http://schemas.microsoft.com/office/powerpoint/2010/main" val="113397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So the Lord changed His mind about the harm which He said He would do to His people.</a:t>
            </a:r>
          </a:p>
        </p:txBody>
      </p:sp>
      <p:sp>
        <p:nvSpPr>
          <p:cNvPr id="3" name="Content Placeholder 2"/>
          <p:cNvSpPr>
            <a:spLocks noGrp="1"/>
          </p:cNvSpPr>
          <p:nvPr>
            <p:ph sz="quarter" idx="10"/>
          </p:nvPr>
        </p:nvSpPr>
        <p:spPr/>
        <p:txBody>
          <a:bodyPr/>
          <a:lstStyle/>
          <a:p>
            <a:r>
              <a:rPr lang="en-US" dirty="0"/>
              <a:t>- Exodus 32:14</a:t>
            </a:r>
          </a:p>
        </p:txBody>
      </p:sp>
    </p:spTree>
    <p:extLst>
      <p:ext uri="{BB962C8B-B14F-4D97-AF65-F5344CB8AC3E}">
        <p14:creationId xmlns:p14="http://schemas.microsoft.com/office/powerpoint/2010/main" val="583818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Then Moses turned and went down from the mountain with the two tablets of the testimony in his hand, tablets which were written on both sides; they were written on one side and the other. </a:t>
            </a:r>
          </a:p>
        </p:txBody>
      </p:sp>
      <p:sp>
        <p:nvSpPr>
          <p:cNvPr id="3" name="Content Placeholder 2"/>
          <p:cNvSpPr>
            <a:spLocks noGrp="1"/>
          </p:cNvSpPr>
          <p:nvPr>
            <p:ph sz="quarter" idx="10"/>
          </p:nvPr>
        </p:nvSpPr>
        <p:spPr/>
        <p:txBody>
          <a:bodyPr/>
          <a:lstStyle/>
          <a:p>
            <a:r>
              <a:rPr lang="en-US" dirty="0"/>
              <a:t>- Exodus 32:15</a:t>
            </a:r>
          </a:p>
        </p:txBody>
      </p:sp>
    </p:spTree>
    <p:extLst>
      <p:ext uri="{BB962C8B-B14F-4D97-AF65-F5344CB8AC3E}">
        <p14:creationId xmlns:p14="http://schemas.microsoft.com/office/powerpoint/2010/main" val="822958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baseline="30000" dirty="0"/>
              <a:t>16</a:t>
            </a:r>
            <a:r>
              <a:rPr lang="en-US" dirty="0"/>
              <a:t> The tablets were God's work, and the writing was God's writing engraved on the tablets. </a:t>
            </a:r>
            <a:r>
              <a:rPr lang="en-US" baseline="30000" dirty="0"/>
              <a:t>17</a:t>
            </a:r>
            <a:r>
              <a:rPr lang="en-US" dirty="0"/>
              <a:t> Now when Joshua heard the sound of the people as they shouted, he said to Moses, "There is a sound of war in the camp."</a:t>
            </a:r>
          </a:p>
        </p:txBody>
      </p:sp>
      <p:sp>
        <p:nvSpPr>
          <p:cNvPr id="3" name="Content Placeholder 2"/>
          <p:cNvSpPr>
            <a:spLocks noGrp="1"/>
          </p:cNvSpPr>
          <p:nvPr>
            <p:ph sz="quarter" idx="10"/>
          </p:nvPr>
        </p:nvSpPr>
        <p:spPr/>
        <p:txBody>
          <a:bodyPr/>
          <a:lstStyle/>
          <a:p>
            <a:r>
              <a:rPr lang="en-US" dirty="0"/>
              <a:t>- Exodus 32:16-17</a:t>
            </a:r>
          </a:p>
        </p:txBody>
      </p:sp>
    </p:spTree>
    <p:extLst>
      <p:ext uri="{BB962C8B-B14F-4D97-AF65-F5344CB8AC3E}">
        <p14:creationId xmlns:p14="http://schemas.microsoft.com/office/powerpoint/2010/main" val="158499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But he said,</a:t>
            </a:r>
            <a:br>
              <a:rPr lang="en-US" dirty="0"/>
            </a:br>
            <a:r>
              <a:rPr lang="en-US" sz="3200" dirty="0"/>
              <a:t>"It is not the sound of the cry of triumph, </a:t>
            </a:r>
            <a:br>
              <a:rPr lang="en-US" sz="3200" dirty="0"/>
            </a:br>
            <a:r>
              <a:rPr lang="en-US" sz="3200" dirty="0"/>
              <a:t>Nor is it the sound of the cry of defeat;</a:t>
            </a:r>
            <a:br>
              <a:rPr lang="en-US" sz="3200" dirty="0"/>
            </a:br>
            <a:r>
              <a:rPr lang="en-US" sz="3200" dirty="0"/>
              <a:t>But the sound of singing I hear."</a:t>
            </a:r>
            <a:endParaRPr lang="en-US" dirty="0"/>
          </a:p>
        </p:txBody>
      </p:sp>
      <p:sp>
        <p:nvSpPr>
          <p:cNvPr id="3" name="Content Placeholder 2"/>
          <p:cNvSpPr>
            <a:spLocks noGrp="1"/>
          </p:cNvSpPr>
          <p:nvPr>
            <p:ph sz="quarter" idx="10"/>
          </p:nvPr>
        </p:nvSpPr>
        <p:spPr/>
        <p:txBody>
          <a:bodyPr/>
          <a:lstStyle/>
          <a:p>
            <a:r>
              <a:rPr lang="en-US" dirty="0"/>
              <a:t>- Exodus 32:18</a:t>
            </a:r>
          </a:p>
        </p:txBody>
      </p:sp>
    </p:spTree>
    <p:extLst>
      <p:ext uri="{BB962C8B-B14F-4D97-AF65-F5344CB8AC3E}">
        <p14:creationId xmlns:p14="http://schemas.microsoft.com/office/powerpoint/2010/main" val="125500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06057-AB3B-E7E7-A7EB-A1AA125212D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B7B32B-745D-538B-F436-BEAD5EC1952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664DAC1-02E1-F76C-DABD-7F32D814226B}"/>
              </a:ext>
            </a:extLst>
          </p:cNvPr>
          <p:cNvSpPr>
            <a:spLocks noGrp="1"/>
          </p:cNvSpPr>
          <p:nvPr>
            <p:ph type="title"/>
          </p:nvPr>
        </p:nvSpPr>
        <p:spPr>
          <a:xfrm>
            <a:off x="0" y="274638"/>
            <a:ext cx="9144000" cy="783695"/>
          </a:xfrm>
        </p:spPr>
        <p:txBody>
          <a:bodyPr/>
          <a:lstStyle/>
          <a:p>
            <a:pPr algn="ctr"/>
            <a:r>
              <a:rPr lang="en-US" dirty="0"/>
              <a:t>SCENE III – MOSES NEAR THE CAMP</a:t>
            </a:r>
          </a:p>
        </p:txBody>
      </p:sp>
      <p:pic>
        <p:nvPicPr>
          <p:cNvPr id="4" name="Picture 3">
            <a:extLst>
              <a:ext uri="{FF2B5EF4-FFF2-40B4-BE49-F238E27FC236}">
                <a16:creationId xmlns:a16="http://schemas.microsoft.com/office/drawing/2014/main" id="{33C1CD9C-D4CA-386C-4011-45B0E7218463}"/>
              </a:ext>
            </a:extLst>
          </p:cNvPr>
          <p:cNvPicPr>
            <a:picLocks noChangeAspect="1"/>
          </p:cNvPicPr>
          <p:nvPr/>
        </p:nvPicPr>
        <p:blipFill>
          <a:blip r:embed="rId3"/>
          <a:stretch>
            <a:fillRect/>
          </a:stretch>
        </p:blipFill>
        <p:spPr>
          <a:xfrm>
            <a:off x="1" y="1067320"/>
            <a:ext cx="9144000" cy="4085167"/>
          </a:xfrm>
          <a:prstGeom prst="rect">
            <a:avLst/>
          </a:prstGeom>
        </p:spPr>
      </p:pic>
      <p:sp>
        <p:nvSpPr>
          <p:cNvPr id="5" name="TextBox 4">
            <a:extLst>
              <a:ext uri="{FF2B5EF4-FFF2-40B4-BE49-F238E27FC236}">
                <a16:creationId xmlns:a16="http://schemas.microsoft.com/office/drawing/2014/main" id="{7B98E7A7-AD4A-8C05-609D-897F5446E26D}"/>
              </a:ext>
            </a:extLst>
          </p:cNvPr>
          <p:cNvSpPr txBox="1"/>
          <p:nvPr/>
        </p:nvSpPr>
        <p:spPr>
          <a:xfrm>
            <a:off x="5760721" y="4436608"/>
            <a:ext cx="315468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EXODUS 32:19-21</a:t>
            </a:r>
          </a:p>
        </p:txBody>
      </p:sp>
    </p:spTree>
    <p:extLst>
      <p:ext uri="{BB962C8B-B14F-4D97-AF65-F5344CB8AC3E}">
        <p14:creationId xmlns:p14="http://schemas.microsoft.com/office/powerpoint/2010/main" val="1848014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It came about, as soon as Moses came near the camp, that he saw the calf and the dancing; and Moses' anger burned, and he threw the tablets from his hands and shattered them at the foot of the mountain.</a:t>
            </a:r>
          </a:p>
        </p:txBody>
      </p:sp>
      <p:sp>
        <p:nvSpPr>
          <p:cNvPr id="3" name="Content Placeholder 2"/>
          <p:cNvSpPr>
            <a:spLocks noGrp="1"/>
          </p:cNvSpPr>
          <p:nvPr>
            <p:ph sz="quarter" idx="10"/>
          </p:nvPr>
        </p:nvSpPr>
        <p:spPr/>
        <p:txBody>
          <a:bodyPr/>
          <a:lstStyle/>
          <a:p>
            <a:r>
              <a:rPr lang="en-US" dirty="0"/>
              <a:t>- Exodus 32:19</a:t>
            </a:r>
          </a:p>
        </p:txBody>
      </p:sp>
    </p:spTree>
    <p:extLst>
      <p:ext uri="{BB962C8B-B14F-4D97-AF65-F5344CB8AC3E}">
        <p14:creationId xmlns:p14="http://schemas.microsoft.com/office/powerpoint/2010/main" val="117315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He took the calf which they had made and burned it with fire, and ground it to powder, and scattered it over the surface of the water and made the sons of Israel drink it.</a:t>
            </a:r>
          </a:p>
        </p:txBody>
      </p:sp>
      <p:sp>
        <p:nvSpPr>
          <p:cNvPr id="3" name="Content Placeholder 2"/>
          <p:cNvSpPr>
            <a:spLocks noGrp="1"/>
          </p:cNvSpPr>
          <p:nvPr>
            <p:ph sz="quarter" idx="10"/>
          </p:nvPr>
        </p:nvSpPr>
        <p:spPr/>
        <p:txBody>
          <a:bodyPr/>
          <a:lstStyle/>
          <a:p>
            <a:r>
              <a:rPr lang="en-US" dirty="0"/>
              <a:t>- Exodus 32:20</a:t>
            </a:r>
          </a:p>
        </p:txBody>
      </p:sp>
    </p:spTree>
    <p:extLst>
      <p:ext uri="{BB962C8B-B14F-4D97-AF65-F5344CB8AC3E}">
        <p14:creationId xmlns:p14="http://schemas.microsoft.com/office/powerpoint/2010/main" val="83128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baseline="30000" dirty="0"/>
              <a:t>21</a:t>
            </a:r>
            <a:r>
              <a:rPr lang="en-US" dirty="0"/>
              <a:t> Then Moses said to Aaron, "What did this people do to you, that you have brought such great sin upon them?" </a:t>
            </a:r>
            <a:r>
              <a:rPr lang="en-US" baseline="30000" dirty="0"/>
              <a:t>22</a:t>
            </a:r>
            <a:r>
              <a:rPr lang="en-US" dirty="0"/>
              <a:t> Aaron said, "Do not let the anger of my lord burn; you know the people yourself, that they are prone to evil.</a:t>
            </a:r>
          </a:p>
        </p:txBody>
      </p:sp>
      <p:sp>
        <p:nvSpPr>
          <p:cNvPr id="3" name="Content Placeholder 2"/>
          <p:cNvSpPr>
            <a:spLocks noGrp="1"/>
          </p:cNvSpPr>
          <p:nvPr>
            <p:ph sz="quarter" idx="10"/>
          </p:nvPr>
        </p:nvSpPr>
        <p:spPr/>
        <p:txBody>
          <a:bodyPr/>
          <a:lstStyle/>
          <a:p>
            <a:r>
              <a:rPr lang="en-US" dirty="0"/>
              <a:t>- Exodus 32:21-22</a:t>
            </a:r>
          </a:p>
        </p:txBody>
      </p:sp>
    </p:spTree>
    <p:extLst>
      <p:ext uri="{BB962C8B-B14F-4D97-AF65-F5344CB8AC3E}">
        <p14:creationId xmlns:p14="http://schemas.microsoft.com/office/powerpoint/2010/main" val="198376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A99453-F91C-9CE7-4C53-FD5DF27D7AFC}"/>
              </a:ext>
            </a:extLst>
          </p:cNvPr>
          <p:cNvSpPr>
            <a:spLocks noGrp="1"/>
          </p:cNvSpPr>
          <p:nvPr>
            <p:ph type="body" idx="1"/>
          </p:nvPr>
        </p:nvSpPr>
        <p:spPr/>
        <p:txBody>
          <a:bodyPr>
            <a:normAutofit lnSpcReduction="10000"/>
          </a:bodyPr>
          <a:lstStyle/>
          <a:p>
            <a:r>
              <a:rPr lang="en-US" dirty="0"/>
              <a:t>14  And the anger of the LORD was kindled against Moses, and he said, Is not </a:t>
            </a:r>
            <a:r>
              <a:rPr lang="en-US" b="1" u="sng" dirty="0">
                <a:solidFill>
                  <a:srgbClr val="FFFF00"/>
                </a:solidFill>
              </a:rPr>
              <a:t>Aaron the Levite thy brother</a:t>
            </a:r>
            <a:r>
              <a:rPr lang="en-US" dirty="0"/>
              <a:t>? I know that he can speak well. And also, behold, he cometh forth to meet thee: and when he </a:t>
            </a:r>
            <a:r>
              <a:rPr lang="en-US" dirty="0" err="1"/>
              <a:t>seeth</a:t>
            </a:r>
            <a:r>
              <a:rPr lang="en-US" dirty="0"/>
              <a:t> thee, he will be glad in his heart. </a:t>
            </a:r>
          </a:p>
        </p:txBody>
      </p:sp>
      <p:sp>
        <p:nvSpPr>
          <p:cNvPr id="3" name="Content Placeholder 2">
            <a:extLst>
              <a:ext uri="{FF2B5EF4-FFF2-40B4-BE49-F238E27FC236}">
                <a16:creationId xmlns:a16="http://schemas.microsoft.com/office/drawing/2014/main" id="{7C4CB407-2863-25AF-75FB-31C7118183B3}"/>
              </a:ext>
            </a:extLst>
          </p:cNvPr>
          <p:cNvSpPr>
            <a:spLocks noGrp="1"/>
          </p:cNvSpPr>
          <p:nvPr>
            <p:ph sz="quarter" idx="10"/>
          </p:nvPr>
        </p:nvSpPr>
        <p:spPr/>
        <p:txBody>
          <a:bodyPr/>
          <a:lstStyle/>
          <a:p>
            <a:r>
              <a:rPr lang="en-US" dirty="0"/>
              <a:t>Exodus 4:14 (KJV) </a:t>
            </a:r>
          </a:p>
          <a:p>
            <a:endParaRPr lang="en-US" dirty="0"/>
          </a:p>
        </p:txBody>
      </p:sp>
    </p:spTree>
    <p:extLst>
      <p:ext uri="{BB962C8B-B14F-4D97-AF65-F5344CB8AC3E}">
        <p14:creationId xmlns:p14="http://schemas.microsoft.com/office/powerpoint/2010/main" val="3111134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For they said to me, 'Make a god for us who will go before us; for this Moses, the man who brought us up from the land of Egypt, we do not know what has become of him.'</a:t>
            </a:r>
          </a:p>
        </p:txBody>
      </p:sp>
      <p:sp>
        <p:nvSpPr>
          <p:cNvPr id="3" name="Content Placeholder 2"/>
          <p:cNvSpPr>
            <a:spLocks noGrp="1"/>
          </p:cNvSpPr>
          <p:nvPr>
            <p:ph sz="quarter" idx="10"/>
          </p:nvPr>
        </p:nvSpPr>
        <p:spPr/>
        <p:txBody>
          <a:bodyPr/>
          <a:lstStyle/>
          <a:p>
            <a:r>
              <a:rPr lang="en-US" dirty="0"/>
              <a:t>- Exodus 32:23</a:t>
            </a:r>
          </a:p>
        </p:txBody>
      </p:sp>
    </p:spTree>
    <p:extLst>
      <p:ext uri="{BB962C8B-B14F-4D97-AF65-F5344CB8AC3E}">
        <p14:creationId xmlns:p14="http://schemas.microsoft.com/office/powerpoint/2010/main" val="846347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I said to them, 'Whoever has any gold, let them tear it off.' So they gave it to me, and I threw it into the fire, and out came this calf."</a:t>
            </a:r>
          </a:p>
        </p:txBody>
      </p:sp>
      <p:sp>
        <p:nvSpPr>
          <p:cNvPr id="3" name="Content Placeholder 2"/>
          <p:cNvSpPr>
            <a:spLocks noGrp="1"/>
          </p:cNvSpPr>
          <p:nvPr>
            <p:ph sz="quarter" idx="10"/>
          </p:nvPr>
        </p:nvSpPr>
        <p:spPr/>
        <p:txBody>
          <a:bodyPr/>
          <a:lstStyle/>
          <a:p>
            <a:r>
              <a:rPr lang="en-US" dirty="0"/>
              <a:t>- Exodus 32:24</a:t>
            </a:r>
          </a:p>
        </p:txBody>
      </p:sp>
    </p:spTree>
    <p:extLst>
      <p:ext uri="{BB962C8B-B14F-4D97-AF65-F5344CB8AC3E}">
        <p14:creationId xmlns:p14="http://schemas.microsoft.com/office/powerpoint/2010/main" val="403043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75A1A-D787-5E4E-6C21-989765F60BAE}"/>
              </a:ext>
            </a:extLst>
          </p:cNvPr>
          <p:cNvSpPr>
            <a:spLocks noGrp="1"/>
          </p:cNvSpPr>
          <p:nvPr>
            <p:ph idx="1"/>
          </p:nvPr>
        </p:nvSpPr>
        <p:spPr>
          <a:xfrm>
            <a:off x="0" y="1389888"/>
            <a:ext cx="9144000" cy="3440032"/>
          </a:xfrm>
        </p:spPr>
        <p:txBody>
          <a:bodyPr/>
          <a:lstStyle/>
          <a:p>
            <a:r>
              <a:rPr lang="en-US" dirty="0"/>
              <a:t>They forced me to do it, you know how they are.</a:t>
            </a:r>
          </a:p>
          <a:p>
            <a:r>
              <a:rPr lang="en-US" dirty="0"/>
              <a:t>It's not my fault; I just threw the gold in the fire and out came this calf.</a:t>
            </a:r>
          </a:p>
          <a:p>
            <a:r>
              <a:rPr lang="en-US" dirty="0"/>
              <a:t>You were gone and I had to do something!</a:t>
            </a:r>
          </a:p>
        </p:txBody>
      </p:sp>
      <p:sp>
        <p:nvSpPr>
          <p:cNvPr id="3" name="Title 2">
            <a:extLst>
              <a:ext uri="{FF2B5EF4-FFF2-40B4-BE49-F238E27FC236}">
                <a16:creationId xmlns:a16="http://schemas.microsoft.com/office/drawing/2014/main" id="{59F734FD-B8D4-4B6C-811C-450752E174B0}"/>
              </a:ext>
            </a:extLst>
          </p:cNvPr>
          <p:cNvSpPr>
            <a:spLocks noGrp="1"/>
          </p:cNvSpPr>
          <p:nvPr>
            <p:ph type="title"/>
          </p:nvPr>
        </p:nvSpPr>
        <p:spPr/>
        <p:txBody>
          <a:bodyPr/>
          <a:lstStyle/>
          <a:p>
            <a:pPr algn="ctr"/>
            <a:r>
              <a:rPr lang="en-US" dirty="0">
                <a:solidFill>
                  <a:srgbClr val="FFFF00"/>
                </a:solidFill>
              </a:rPr>
              <a:t>His excuses are lame:</a:t>
            </a:r>
          </a:p>
        </p:txBody>
      </p:sp>
    </p:spTree>
    <p:extLst>
      <p:ext uri="{BB962C8B-B14F-4D97-AF65-F5344CB8AC3E}">
        <p14:creationId xmlns:p14="http://schemas.microsoft.com/office/powerpoint/2010/main" val="93761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E2165-8814-E29D-FD72-4C93B2EF4106}"/>
              </a:ext>
            </a:extLst>
          </p:cNvPr>
          <p:cNvSpPr>
            <a:spLocks noGrp="1"/>
          </p:cNvSpPr>
          <p:nvPr>
            <p:ph idx="1"/>
          </p:nvPr>
        </p:nvSpPr>
        <p:spPr>
          <a:xfrm>
            <a:off x="0" y="1389888"/>
            <a:ext cx="9144000" cy="3440032"/>
          </a:xfrm>
        </p:spPr>
        <p:txBody>
          <a:bodyPr/>
          <a:lstStyle/>
          <a:p>
            <a:r>
              <a:rPr lang="en-US" sz="2500" dirty="0"/>
              <a:t>The people committed a great sin and were punished for it.</a:t>
            </a:r>
          </a:p>
          <a:p>
            <a:r>
              <a:rPr lang="en-US" sz="2500" dirty="0"/>
              <a:t>Three thousand men lost their lives that day as a counter measure was begun to stop the spread of the religious rebellion.</a:t>
            </a:r>
          </a:p>
          <a:p>
            <a:r>
              <a:rPr lang="en-US" sz="2500" dirty="0"/>
              <a:t>The people broke their covenant with God to be faithful and not worship idols --- the result was guilt and shame.</a:t>
            </a:r>
          </a:p>
          <a:p>
            <a:r>
              <a:rPr lang="en-US" sz="2500" dirty="0"/>
              <a:t>And Aaron's reputation and standing before God, Moses and the people was seriously compromised.</a:t>
            </a:r>
          </a:p>
        </p:txBody>
      </p:sp>
      <p:sp>
        <p:nvSpPr>
          <p:cNvPr id="3" name="Title 2">
            <a:extLst>
              <a:ext uri="{FF2B5EF4-FFF2-40B4-BE49-F238E27FC236}">
                <a16:creationId xmlns:a16="http://schemas.microsoft.com/office/drawing/2014/main" id="{F4F652A5-9E44-2B53-AC4A-2EA8602D1F34}"/>
              </a:ext>
            </a:extLst>
          </p:cNvPr>
          <p:cNvSpPr>
            <a:spLocks noGrp="1"/>
          </p:cNvSpPr>
          <p:nvPr>
            <p:ph type="title"/>
          </p:nvPr>
        </p:nvSpPr>
        <p:spPr>
          <a:xfrm>
            <a:off x="102870" y="274638"/>
            <a:ext cx="9041130" cy="783695"/>
          </a:xfrm>
        </p:spPr>
        <p:txBody>
          <a:bodyPr/>
          <a:lstStyle/>
          <a:p>
            <a:pPr algn="ctr"/>
            <a:r>
              <a:rPr lang="en-US" sz="3200" dirty="0">
                <a:solidFill>
                  <a:srgbClr val="FFFF00"/>
                </a:solidFill>
              </a:rPr>
              <a:t>Because of his weakness and failure to stand up for what was right we read further on that:</a:t>
            </a:r>
          </a:p>
        </p:txBody>
      </p:sp>
    </p:spTree>
    <p:extLst>
      <p:ext uri="{BB962C8B-B14F-4D97-AF65-F5344CB8AC3E}">
        <p14:creationId xmlns:p14="http://schemas.microsoft.com/office/powerpoint/2010/main" val="51330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F15C-FCB5-6652-B7B3-BECCA8086DF9}"/>
              </a:ext>
            </a:extLst>
          </p:cNvPr>
          <p:cNvSpPr>
            <a:spLocks noGrp="1"/>
          </p:cNvSpPr>
          <p:nvPr>
            <p:ph type="title"/>
          </p:nvPr>
        </p:nvSpPr>
        <p:spPr>
          <a:xfrm>
            <a:off x="91440" y="0"/>
            <a:ext cx="9052560" cy="5143500"/>
          </a:xfrm>
        </p:spPr>
        <p:txBody>
          <a:bodyPr/>
          <a:lstStyle/>
          <a:p>
            <a:pPr algn="ctr"/>
            <a:r>
              <a:rPr lang="en-US" dirty="0"/>
              <a:t>He </a:t>
            </a:r>
            <a:r>
              <a:rPr lang="en-US" dirty="0">
                <a:solidFill>
                  <a:srgbClr val="FFFF00"/>
                </a:solidFill>
                <a:effectLst>
                  <a:outerShdw blurRad="38100" dist="38100" dir="2700000" algn="tl">
                    <a:srgbClr val="000000">
                      <a:alpha val="43137"/>
                    </a:srgbClr>
                  </a:outerShdw>
                </a:effectLst>
              </a:rPr>
              <a:t>(Aaron) </a:t>
            </a:r>
            <a:r>
              <a:rPr lang="en-US" dirty="0"/>
              <a:t>was the chosen one to be a minister unto God for the people and he had disgraced himself with this terrible failure. </a:t>
            </a:r>
          </a:p>
        </p:txBody>
      </p:sp>
    </p:spTree>
    <p:extLst>
      <p:ext uri="{BB962C8B-B14F-4D97-AF65-F5344CB8AC3E}">
        <p14:creationId xmlns:p14="http://schemas.microsoft.com/office/powerpoint/2010/main" val="181013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18D82-CFE0-A8B9-E929-80DE0F3E4729}"/>
              </a:ext>
            </a:extLst>
          </p:cNvPr>
          <p:cNvSpPr>
            <a:spLocks noGrp="1"/>
          </p:cNvSpPr>
          <p:nvPr>
            <p:ph type="body" idx="1"/>
          </p:nvPr>
        </p:nvSpPr>
        <p:spPr/>
        <p:txBody>
          <a:bodyPr/>
          <a:lstStyle/>
          <a:p>
            <a:r>
              <a:rPr lang="en-US" dirty="0"/>
              <a:t>28  And Moses told </a:t>
            </a:r>
            <a:r>
              <a:rPr lang="en-US" b="1" u="sng" dirty="0">
                <a:solidFill>
                  <a:srgbClr val="FFFF00"/>
                </a:solidFill>
              </a:rPr>
              <a:t>Aaron all the words of the LORD </a:t>
            </a:r>
            <a:r>
              <a:rPr lang="en-US" dirty="0"/>
              <a:t>who had sent him, and all the signs which he had commanded him. </a:t>
            </a:r>
          </a:p>
        </p:txBody>
      </p:sp>
      <p:sp>
        <p:nvSpPr>
          <p:cNvPr id="3" name="Content Placeholder 2">
            <a:extLst>
              <a:ext uri="{FF2B5EF4-FFF2-40B4-BE49-F238E27FC236}">
                <a16:creationId xmlns:a16="http://schemas.microsoft.com/office/drawing/2014/main" id="{BE6606E2-638F-58E1-410D-160DE02B022A}"/>
              </a:ext>
            </a:extLst>
          </p:cNvPr>
          <p:cNvSpPr>
            <a:spLocks noGrp="1"/>
          </p:cNvSpPr>
          <p:nvPr>
            <p:ph sz="quarter" idx="10"/>
          </p:nvPr>
        </p:nvSpPr>
        <p:spPr/>
        <p:txBody>
          <a:bodyPr/>
          <a:lstStyle/>
          <a:p>
            <a:r>
              <a:rPr lang="en-US" dirty="0"/>
              <a:t>Exodus 4:28 (KJV) </a:t>
            </a:r>
          </a:p>
        </p:txBody>
      </p:sp>
    </p:spTree>
    <p:extLst>
      <p:ext uri="{BB962C8B-B14F-4D97-AF65-F5344CB8AC3E}">
        <p14:creationId xmlns:p14="http://schemas.microsoft.com/office/powerpoint/2010/main" val="421081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18ABD-0318-4015-57E4-ACE1CDA824B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6975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208D-87A6-C59F-2D8C-B5CE2BB09D89}"/>
              </a:ext>
            </a:extLst>
          </p:cNvPr>
          <p:cNvSpPr>
            <a:spLocks noGrp="1"/>
          </p:cNvSpPr>
          <p:nvPr>
            <p:ph type="title"/>
          </p:nvPr>
        </p:nvSpPr>
        <p:spPr/>
        <p:txBody>
          <a:bodyPr/>
          <a:lstStyle/>
          <a:p>
            <a:endParaRPr lang="en-US"/>
          </a:p>
        </p:txBody>
      </p:sp>
      <p:pic>
        <p:nvPicPr>
          <p:cNvPr id="1026" name="Picture 2" descr="Números 20:28 (KJV) - And Moses stripped Aaron of his garments,">
            <a:extLst>
              <a:ext uri="{FF2B5EF4-FFF2-40B4-BE49-F238E27FC236}">
                <a16:creationId xmlns:a16="http://schemas.microsoft.com/office/drawing/2014/main" id="{60C6BA88-1FE4-8145-C865-6200ACF54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7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DFC4-1A3F-3973-E00D-94DEEA13430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26E87DE-56F0-BDF5-CD9D-0197600E7617}"/>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120046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baseline="30000" dirty="0"/>
              <a:t>2</a:t>
            </a:r>
            <a:r>
              <a:rPr lang="en-US" dirty="0"/>
              <a:t> Aaron said to them, "Tear off the gold rings which are in the ears of your wives, your sons, and your daughters, and bring them to me." </a:t>
            </a:r>
            <a:br>
              <a:rPr lang="en-US" dirty="0"/>
            </a:br>
            <a:r>
              <a:rPr lang="en-US" baseline="30000" dirty="0"/>
              <a:t>3</a:t>
            </a:r>
            <a:r>
              <a:rPr lang="en-US" dirty="0"/>
              <a:t> Then all the people tore off the gold rings which were in their ears and brought them to Aaron.</a:t>
            </a:r>
          </a:p>
        </p:txBody>
      </p:sp>
      <p:sp>
        <p:nvSpPr>
          <p:cNvPr id="3" name="Content Placeholder 2"/>
          <p:cNvSpPr>
            <a:spLocks noGrp="1"/>
          </p:cNvSpPr>
          <p:nvPr>
            <p:ph sz="quarter" idx="10"/>
          </p:nvPr>
        </p:nvSpPr>
        <p:spPr/>
        <p:txBody>
          <a:bodyPr/>
          <a:lstStyle/>
          <a:p>
            <a:r>
              <a:rPr lang="en-US" dirty="0"/>
              <a:t>- Exodus 32:2-3</a:t>
            </a:r>
          </a:p>
        </p:txBody>
      </p:sp>
    </p:spTree>
    <p:extLst>
      <p:ext uri="{BB962C8B-B14F-4D97-AF65-F5344CB8AC3E}">
        <p14:creationId xmlns:p14="http://schemas.microsoft.com/office/powerpoint/2010/main" val="139836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He took this from their hand, and fashioned it with a graving tool and made it into a molten calf; and they said, "This is your god, O Israel, who brought you up from the land of Egypt."</a:t>
            </a:r>
          </a:p>
        </p:txBody>
      </p:sp>
      <p:sp>
        <p:nvSpPr>
          <p:cNvPr id="3" name="Content Placeholder 2"/>
          <p:cNvSpPr>
            <a:spLocks noGrp="1"/>
          </p:cNvSpPr>
          <p:nvPr>
            <p:ph sz="quarter" idx="10"/>
          </p:nvPr>
        </p:nvSpPr>
        <p:spPr/>
        <p:txBody>
          <a:bodyPr/>
          <a:lstStyle/>
          <a:p>
            <a:r>
              <a:rPr lang="en-US" dirty="0"/>
              <a:t>- Exodus 32:4</a:t>
            </a:r>
          </a:p>
        </p:txBody>
      </p:sp>
    </p:spTree>
    <p:extLst>
      <p:ext uri="{BB962C8B-B14F-4D97-AF65-F5344CB8AC3E}">
        <p14:creationId xmlns:p14="http://schemas.microsoft.com/office/powerpoint/2010/main" val="1932157249"/>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360</TotalTime>
  <Words>16602</Words>
  <Application>Microsoft Office PowerPoint</Application>
  <PresentationFormat>On-screen Show (16:9)</PresentationFormat>
  <Paragraphs>518</Paragraphs>
  <Slides>34</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Aptos</vt:lpstr>
      <vt:lpstr>Arial</vt:lpstr>
      <vt:lpstr>Calibri</vt:lpstr>
      <vt:lpstr>D-DIN Condensed</vt:lpstr>
      <vt:lpstr>Lato</vt:lpstr>
      <vt:lpstr>Lato Heavy</vt:lpstr>
      <vt:lpstr>Lato Regular</vt:lpstr>
      <vt:lpstr>Merriweather</vt:lpstr>
      <vt:lpstr>Verdana</vt:lpstr>
      <vt:lpstr>Office Theme</vt:lpstr>
      <vt:lpstr>EXODUS 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what happens here: The people are fidgety, restless. </vt:lpstr>
      <vt:lpstr>Tabernacle not been completed yet. </vt:lpstr>
      <vt:lpstr>PowerPoint Presentation</vt:lpstr>
      <vt:lpstr>SCENE II – MOSES ON THE MOUNTAIN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SCENE III – MOSES NEAR THE CAMP</vt:lpstr>
      <vt:lpstr>PowerPoint Presentation</vt:lpstr>
      <vt:lpstr>PowerPoint Presentation</vt:lpstr>
      <vt:lpstr>PowerPoint Presentation</vt:lpstr>
      <vt:lpstr>PowerPoint Presentation</vt:lpstr>
      <vt:lpstr>PowerPoint Presentation</vt:lpstr>
      <vt:lpstr>His excuses are lame:</vt:lpstr>
      <vt:lpstr>Because of his weakness and failure to stand up for what was right we read further on that:</vt:lpstr>
      <vt:lpstr>He (Aaron) was the chosen one to be a minister unto God for the people and he had disgraced himself with this terrible failure.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49</cp:revision>
  <dcterms:created xsi:type="dcterms:W3CDTF">2014-03-24T02:15:36Z</dcterms:created>
  <dcterms:modified xsi:type="dcterms:W3CDTF">2025-05-07T18:45:23Z</dcterms:modified>
</cp:coreProperties>
</file>