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62" r:id="rId3"/>
    <p:sldId id="283" r:id="rId4"/>
    <p:sldId id="318" r:id="rId5"/>
    <p:sldId id="319" r:id="rId6"/>
    <p:sldId id="320" r:id="rId7"/>
    <p:sldId id="284" r:id="rId8"/>
    <p:sldId id="285" r:id="rId9"/>
    <p:sldId id="314" r:id="rId10"/>
    <p:sldId id="315" r:id="rId11"/>
    <p:sldId id="316" r:id="rId12"/>
    <p:sldId id="317" r:id="rId13"/>
    <p:sldId id="286" r:id="rId14"/>
    <p:sldId id="287" r:id="rId15"/>
    <p:sldId id="288" r:id="rId16"/>
    <p:sldId id="289" r:id="rId17"/>
    <p:sldId id="290" r:id="rId18"/>
    <p:sldId id="292" r:id="rId19"/>
    <p:sldId id="293" r:id="rId20"/>
    <p:sldId id="294" r:id="rId21"/>
    <p:sldId id="291" r:id="rId22"/>
    <p:sldId id="281" r:id="rId23"/>
    <p:sldId id="295" r:id="rId24"/>
    <p:sldId id="298" r:id="rId25"/>
    <p:sldId id="299" r:id="rId26"/>
    <p:sldId id="300" r:id="rId27"/>
    <p:sldId id="301" r:id="rId28"/>
    <p:sldId id="302" r:id="rId29"/>
    <p:sldId id="303" r:id="rId30"/>
    <p:sldId id="296" r:id="rId31"/>
    <p:sldId id="304" r:id="rId32"/>
    <p:sldId id="305" r:id="rId33"/>
    <p:sldId id="306" r:id="rId34"/>
    <p:sldId id="307" r:id="rId35"/>
    <p:sldId id="308" r:id="rId36"/>
    <p:sldId id="297"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B25"/>
    <a:srgbClr val="C0652E"/>
    <a:srgbClr val="871C17"/>
    <a:srgbClr val="A5241D"/>
    <a:srgbClr val="16313B"/>
    <a:srgbClr val="0C1E25"/>
    <a:srgbClr val="9A3E28"/>
    <a:srgbClr val="51162F"/>
    <a:srgbClr val="7E3857"/>
    <a:srgbClr val="AE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varScale="1">
        <p:scale>
          <a:sx n="92" d="100"/>
          <a:sy n="92" d="100"/>
        </p:scale>
        <p:origin x="840" y="29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ansby" userId="254a5cb9d1bac6db" providerId="LiveId" clId="{EF93636A-4821-4801-8053-5D55ABD6B0A8}"/>
    <pc:docChg chg="undo custSel addSld modSld">
      <pc:chgData name="Kevin Dansby" userId="254a5cb9d1bac6db" providerId="LiveId" clId="{EF93636A-4821-4801-8053-5D55ABD6B0A8}" dt="2025-04-21T18:17:44.808" v="38"/>
      <pc:docMkLst>
        <pc:docMk/>
      </pc:docMkLst>
      <pc:sldChg chg="modNotesTx">
        <pc:chgData name="Kevin Dansby" userId="254a5cb9d1bac6db" providerId="LiveId" clId="{EF93636A-4821-4801-8053-5D55ABD6B0A8}" dt="2025-04-21T18:13:20.388" v="0"/>
        <pc:sldMkLst>
          <pc:docMk/>
          <pc:sldMk cId="956794236" sldId="283"/>
        </pc:sldMkLst>
      </pc:sldChg>
      <pc:sldChg chg="modSp new mod modNotesTx">
        <pc:chgData name="Kevin Dansby" userId="254a5cb9d1bac6db" providerId="LiveId" clId="{EF93636A-4821-4801-8053-5D55ABD6B0A8}" dt="2025-04-21T18:14:07.892" v="3"/>
        <pc:sldMkLst>
          <pc:docMk/>
          <pc:sldMk cId="3465252566" sldId="318"/>
        </pc:sldMkLst>
        <pc:spChg chg="mod">
          <ac:chgData name="Kevin Dansby" userId="254a5cb9d1bac6db" providerId="LiveId" clId="{EF93636A-4821-4801-8053-5D55ABD6B0A8}" dt="2025-04-21T18:14:07.892" v="3"/>
          <ac:spMkLst>
            <pc:docMk/>
            <pc:sldMk cId="3465252566" sldId="318"/>
            <ac:spMk id="2" creationId="{49414655-B6DC-E8F0-DD2E-932411D94F63}"/>
          </ac:spMkLst>
        </pc:spChg>
      </pc:sldChg>
      <pc:sldChg chg="modSp new mod modNotesTx">
        <pc:chgData name="Kevin Dansby" userId="254a5cb9d1bac6db" providerId="LiveId" clId="{EF93636A-4821-4801-8053-5D55ABD6B0A8}" dt="2025-04-21T18:15:05.691" v="8"/>
        <pc:sldMkLst>
          <pc:docMk/>
          <pc:sldMk cId="935123967" sldId="319"/>
        </pc:sldMkLst>
        <pc:spChg chg="mod">
          <ac:chgData name="Kevin Dansby" userId="254a5cb9d1bac6db" providerId="LiveId" clId="{EF93636A-4821-4801-8053-5D55ABD6B0A8}" dt="2025-04-21T18:15:05.691" v="8"/>
          <ac:spMkLst>
            <pc:docMk/>
            <pc:sldMk cId="935123967" sldId="319"/>
            <ac:spMk id="2" creationId="{8284F4C3-ACC6-00D5-701F-943E06EB21D8}"/>
          </ac:spMkLst>
        </pc:spChg>
      </pc:sldChg>
      <pc:sldChg chg="modSp new mod modNotesTx">
        <pc:chgData name="Kevin Dansby" userId="254a5cb9d1bac6db" providerId="LiveId" clId="{EF93636A-4821-4801-8053-5D55ABD6B0A8}" dt="2025-04-21T18:17:44.808" v="38"/>
        <pc:sldMkLst>
          <pc:docMk/>
          <pc:sldMk cId="223636264" sldId="320"/>
        </pc:sldMkLst>
        <pc:spChg chg="mod">
          <ac:chgData name="Kevin Dansby" userId="254a5cb9d1bac6db" providerId="LiveId" clId="{EF93636A-4821-4801-8053-5D55ABD6B0A8}" dt="2025-04-21T18:15:59.482" v="27" actId="20577"/>
          <ac:spMkLst>
            <pc:docMk/>
            <pc:sldMk cId="223636264" sldId="320"/>
            <ac:spMk id="2" creationId="{800CDF0A-EA72-2DB8-72CA-CCFEA70B9203}"/>
          </ac:spMkLst>
        </pc:spChg>
        <pc:spChg chg="mod">
          <ac:chgData name="Kevin Dansby" userId="254a5cb9d1bac6db" providerId="LiveId" clId="{EF93636A-4821-4801-8053-5D55ABD6B0A8}" dt="2025-04-21T18:17:44.808" v="38"/>
          <ac:spMkLst>
            <pc:docMk/>
            <pc:sldMk cId="223636264" sldId="320"/>
            <ac:spMk id="3" creationId="{D488E9A3-012D-5CFF-253A-D58485FE7E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4/21/2025</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BA6E3-2514-448D-A8A3-ED3BA3ECC82D}"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7A62-99EB-4BC8-AF62-DC988E5B8929}" type="slidenum">
              <a:rPr lang="en-US" smtClean="0"/>
              <a:t>‹#›</a:t>
            </a:fld>
            <a:endParaRPr lang="en-US"/>
          </a:p>
        </p:txBody>
      </p:sp>
    </p:spTree>
    <p:extLst>
      <p:ext uri="{BB962C8B-B14F-4D97-AF65-F5344CB8AC3E}">
        <p14:creationId xmlns:p14="http://schemas.microsoft.com/office/powerpoint/2010/main" val="206819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Affiliation. You have affiliation with those you associate with frequently. When we first start to formulate our faith, those we are closely connected to have a major impact on the things we believe.</a:t>
            </a:r>
          </a:p>
          <a:p>
            <a:pPr algn="l">
              <a:buNone/>
            </a:pPr>
            <a:r>
              <a:rPr lang="en-US" b="0" i="0" dirty="0">
                <a:solidFill>
                  <a:srgbClr val="1C1C1C"/>
                </a:solidFill>
                <a:effectLst/>
                <a:latin typeface="Merriweather" panose="00000500000000000000" pitchFamily="2" charset="0"/>
              </a:rPr>
              <a:t>In chapter three we looked at a biblical example of </a:t>
            </a:r>
            <a:r>
              <a:rPr lang="en-US" b="1" i="0" dirty="0">
                <a:solidFill>
                  <a:srgbClr val="1C1C1C"/>
                </a:solidFill>
                <a:effectLst/>
                <a:latin typeface="Merriweather" panose="00000500000000000000" pitchFamily="2" charset="0"/>
              </a:rPr>
              <a:t>Affiliating Faith</a:t>
            </a:r>
            <a:r>
              <a:rPr lang="en-US" b="0" i="0" dirty="0">
                <a:solidFill>
                  <a:srgbClr val="1C1C1C"/>
                </a:solidFill>
                <a:effectLst/>
                <a:latin typeface="Merriweather" panose="00000500000000000000" pitchFamily="2" charset="0"/>
              </a:rPr>
              <a:t> from John 4. It was the town's people, whom the Samaritan woman led to Jesus through their relationship with her. In this chapter we will go into more detail about how to identify this level of faith in yourself and in others.</a:t>
            </a:r>
          </a:p>
          <a:p>
            <a:pPr algn="l"/>
            <a:r>
              <a:rPr lang="en-US" b="0" i="0" dirty="0">
                <a:solidFill>
                  <a:srgbClr val="1C1C1C"/>
                </a:solidFill>
                <a:effectLst/>
                <a:latin typeface="Merriweather" panose="00000500000000000000" pitchFamily="2" charset="0"/>
              </a:rPr>
              <a:t>Determining Affiliating Faith within yourself should be easy enough to do. If you believe what you believe because others believe it, you have Affiliating Faith. All it takes is some honesty with yourself. That's the hard part. Admitting your faith is based on what has been passed down to you by your peers. But if you can tell yourself the truth you can know whether you are an Affiliate believer or not. Have you truly searched out for yourself the beliefs you currently hold, or do you believe what you do because of what others have told you? That is the acid test.</a:t>
            </a:r>
          </a:p>
          <a:p>
            <a:endParaRPr lang="en-US" dirty="0"/>
          </a:p>
        </p:txBody>
      </p:sp>
      <p:sp>
        <p:nvSpPr>
          <p:cNvPr id="4" name="Slide Number Placeholder 3"/>
          <p:cNvSpPr>
            <a:spLocks noGrp="1"/>
          </p:cNvSpPr>
          <p:nvPr>
            <p:ph type="sldNum" sz="quarter" idx="5"/>
          </p:nvPr>
        </p:nvSpPr>
        <p:spPr/>
        <p:txBody>
          <a:bodyPr/>
          <a:lstStyle/>
          <a:p>
            <a:fld id="{E5E77A62-99EB-4BC8-AF62-DC988E5B8929}" type="slidenum">
              <a:rPr lang="en-US" smtClean="0"/>
              <a:t>3</a:t>
            </a:fld>
            <a:endParaRPr lang="en-US"/>
          </a:p>
        </p:txBody>
      </p:sp>
    </p:spTree>
    <p:extLst>
      <p:ext uri="{BB962C8B-B14F-4D97-AF65-F5344CB8AC3E}">
        <p14:creationId xmlns:p14="http://schemas.microsoft.com/office/powerpoint/2010/main" val="389249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It is rather easy to tell if you have Affiliating Faith. But seeing Affiliating Faith in other believers is more arduous because we have to rely on external indicators. Jesus could see into people's hearts and know what degree of faith each had. You and I do not know what is in people's hearts. We have to rely on the peripheral signs to determine where another disciple is in their walk with God. For that reason, we need to learn the external indicators of Affiliating Faith.</a:t>
            </a:r>
            <a:endParaRPr lang="en-US" dirty="0"/>
          </a:p>
        </p:txBody>
      </p:sp>
      <p:sp>
        <p:nvSpPr>
          <p:cNvPr id="4" name="Slide Number Placeholder 3"/>
          <p:cNvSpPr>
            <a:spLocks noGrp="1"/>
          </p:cNvSpPr>
          <p:nvPr>
            <p:ph type="sldNum" sz="quarter" idx="5"/>
          </p:nvPr>
        </p:nvSpPr>
        <p:spPr/>
        <p:txBody>
          <a:bodyPr/>
          <a:lstStyle/>
          <a:p>
            <a:fld id="{E5E77A62-99EB-4BC8-AF62-DC988E5B8929}" type="slidenum">
              <a:rPr lang="en-US" smtClean="0"/>
              <a:t>4</a:t>
            </a:fld>
            <a:endParaRPr lang="en-US"/>
          </a:p>
        </p:txBody>
      </p:sp>
    </p:spTree>
    <p:extLst>
      <p:ext uri="{BB962C8B-B14F-4D97-AF65-F5344CB8AC3E}">
        <p14:creationId xmlns:p14="http://schemas.microsoft.com/office/powerpoint/2010/main" val="393755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A word of caution before we learn these indicators. There is a potential danger with learning this terminology and relating it to members of your congregation, that your motive could be wrong. What are you going to do with the skill I am about to teach you? Please do not use these skills to "pigeon-hole" church members. Do not take the levels of faith you are learning and use them to categorize people by over-simplifying their walk with God.</a:t>
            </a:r>
          </a:p>
          <a:p>
            <a:pPr algn="l"/>
            <a:r>
              <a:rPr lang="en-US" b="0" i="0" dirty="0">
                <a:solidFill>
                  <a:srgbClr val="1C1C1C"/>
                </a:solidFill>
                <a:effectLst/>
                <a:latin typeface="Merriweather" panose="00000500000000000000" pitchFamily="2" charset="0"/>
              </a:rPr>
              <a:t>There are two problems with doing that. First, faith is not that simple and second, people do not like being labeled. The purpose of this material is to enable church leaders (in particular) to know where the members, over whom they have influence, stand regarding their faith. Please use this for good and not for harm. Learn to recognize Affiliating believers so that you can give them some encouragement and guide them to search out their faith.</a:t>
            </a:r>
          </a:p>
          <a:p>
            <a:endParaRPr lang="en-US" dirty="0"/>
          </a:p>
        </p:txBody>
      </p:sp>
      <p:sp>
        <p:nvSpPr>
          <p:cNvPr id="4" name="Slide Number Placeholder 3"/>
          <p:cNvSpPr>
            <a:spLocks noGrp="1"/>
          </p:cNvSpPr>
          <p:nvPr>
            <p:ph type="sldNum" sz="quarter" idx="5"/>
          </p:nvPr>
        </p:nvSpPr>
        <p:spPr/>
        <p:txBody>
          <a:bodyPr/>
          <a:lstStyle/>
          <a:p>
            <a:fld id="{E5E77A62-99EB-4BC8-AF62-DC988E5B8929}" type="slidenum">
              <a:rPr lang="en-US" smtClean="0"/>
              <a:t>5</a:t>
            </a:fld>
            <a:endParaRPr lang="en-US"/>
          </a:p>
        </p:txBody>
      </p:sp>
    </p:spTree>
    <p:extLst>
      <p:ext uri="{BB962C8B-B14F-4D97-AF65-F5344CB8AC3E}">
        <p14:creationId xmlns:p14="http://schemas.microsoft.com/office/powerpoint/2010/main" val="205804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There are two problems with doing that. First, faith is not that simple and second, people do not like being labeled. The purpose of this material is to enable church leaders (in particular) to know where the members, over whom they have influence, stand regarding their faith. Please use this for good and not for harm. Learn to recognize Affiliating believers so that you can give them some encouragement and guide them to search out their faith.</a:t>
            </a:r>
          </a:p>
          <a:p>
            <a:pPr algn="l"/>
            <a:r>
              <a:rPr lang="en-US" b="0" i="0" dirty="0">
                <a:solidFill>
                  <a:srgbClr val="1C1C1C"/>
                </a:solidFill>
                <a:effectLst/>
                <a:latin typeface="Merriweather" panose="00000500000000000000" pitchFamily="2" charset="0"/>
              </a:rPr>
              <a:t>There are three basic external signs that help us to recognize Affiliating Faith in one of Jesus' followers.</a:t>
            </a:r>
          </a:p>
          <a:p>
            <a:endParaRPr lang="en-US" dirty="0"/>
          </a:p>
        </p:txBody>
      </p:sp>
      <p:sp>
        <p:nvSpPr>
          <p:cNvPr id="4" name="Slide Number Placeholder 3"/>
          <p:cNvSpPr>
            <a:spLocks noGrp="1"/>
          </p:cNvSpPr>
          <p:nvPr>
            <p:ph type="sldNum" sz="quarter" idx="5"/>
          </p:nvPr>
        </p:nvSpPr>
        <p:spPr/>
        <p:txBody>
          <a:bodyPr/>
          <a:lstStyle/>
          <a:p>
            <a:fld id="{E5E77A62-99EB-4BC8-AF62-DC988E5B8929}" type="slidenum">
              <a:rPr lang="en-US" smtClean="0"/>
              <a:t>6</a:t>
            </a:fld>
            <a:endParaRPr lang="en-US"/>
          </a:p>
        </p:txBody>
      </p:sp>
    </p:spTree>
    <p:extLst>
      <p:ext uri="{BB962C8B-B14F-4D97-AF65-F5344CB8AC3E}">
        <p14:creationId xmlns:p14="http://schemas.microsoft.com/office/powerpoint/2010/main" val="68146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7A62-99EB-4BC8-AF62-DC988E5B8929}" type="slidenum">
              <a:rPr lang="en-US" smtClean="0"/>
              <a:t>7</a:t>
            </a:fld>
            <a:endParaRPr lang="en-US"/>
          </a:p>
        </p:txBody>
      </p:sp>
    </p:spTree>
    <p:extLst>
      <p:ext uri="{BB962C8B-B14F-4D97-AF65-F5344CB8AC3E}">
        <p14:creationId xmlns:p14="http://schemas.microsoft.com/office/powerpoint/2010/main" val="2661517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5</a:t>
            </a:r>
          </a:p>
        </p:txBody>
      </p:sp>
      <p:sp>
        <p:nvSpPr>
          <p:cNvPr id="3" name="Subtitle 2"/>
          <p:cNvSpPr>
            <a:spLocks noGrp="1"/>
          </p:cNvSpPr>
          <p:nvPr>
            <p:ph type="subTitle" idx="1"/>
          </p:nvPr>
        </p:nvSpPr>
        <p:spPr>
          <a:xfrm>
            <a:off x="2829659" y="2698419"/>
            <a:ext cx="5633385" cy="1239893"/>
          </a:xfrm>
        </p:spPr>
        <p:txBody>
          <a:bodyPr/>
          <a:lstStyle/>
          <a:p>
            <a:r>
              <a:rPr lang="en-US" dirty="0"/>
              <a:t>How do I Recognize Affiliating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a:bodyPr>
          <a:lstStyle/>
          <a:p>
            <a:r>
              <a:rPr lang="en-US" baseline="30000" dirty="0"/>
              <a:t>7</a:t>
            </a:r>
            <a:r>
              <a:rPr lang="en-US" dirty="0"/>
              <a:t> “And when you are praying, do not use meaningless repetition as the Gentiles do, for they suppose that they will be heard for their many words. </a:t>
            </a:r>
            <a:r>
              <a:rPr lang="en-US" baseline="30000" dirty="0"/>
              <a:t>8</a:t>
            </a:r>
            <a:r>
              <a:rPr lang="en-US" dirty="0"/>
              <a:t> So do not be like them; for your Father knows what you need before you ask Him.</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6:7-8</a:t>
            </a:r>
          </a:p>
        </p:txBody>
      </p:sp>
    </p:spTree>
    <p:extLst>
      <p:ext uri="{BB962C8B-B14F-4D97-AF65-F5344CB8AC3E}">
        <p14:creationId xmlns:p14="http://schemas.microsoft.com/office/powerpoint/2010/main" val="352732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a:bodyPr>
          <a:lstStyle/>
          <a:p>
            <a:r>
              <a:rPr lang="en-US" baseline="30000" dirty="0"/>
              <a:t>9</a:t>
            </a:r>
            <a:r>
              <a:rPr lang="en-US" dirty="0"/>
              <a:t> “Pray, then, in this way: </a:t>
            </a:r>
          </a:p>
          <a:p>
            <a:pPr lvl="1"/>
            <a:r>
              <a:rPr lang="en-US" dirty="0"/>
              <a:t>‘Our Father who is in heaven, </a:t>
            </a:r>
          </a:p>
          <a:p>
            <a:pPr lvl="1"/>
            <a:r>
              <a:rPr lang="en-US" dirty="0"/>
              <a:t>Hallowed be Your name. </a:t>
            </a:r>
          </a:p>
          <a:p>
            <a:pPr lvl="1"/>
            <a:r>
              <a:rPr lang="en-US" baseline="30000" dirty="0"/>
              <a:t>10</a:t>
            </a:r>
            <a:r>
              <a:rPr lang="en-US" dirty="0"/>
              <a:t> ‘Your kingdom come. </a:t>
            </a:r>
          </a:p>
          <a:p>
            <a:pPr lvl="1"/>
            <a:r>
              <a:rPr lang="en-US" dirty="0"/>
              <a:t>Your will be done, </a:t>
            </a:r>
          </a:p>
          <a:p>
            <a:pPr lvl="1"/>
            <a:r>
              <a:rPr lang="en-US" dirty="0"/>
              <a:t>On earth as it is in heaven.</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6:9-10</a:t>
            </a:r>
          </a:p>
        </p:txBody>
      </p:sp>
    </p:spTree>
    <p:extLst>
      <p:ext uri="{BB962C8B-B14F-4D97-AF65-F5344CB8AC3E}">
        <p14:creationId xmlns:p14="http://schemas.microsoft.com/office/powerpoint/2010/main" val="217583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a:bodyPr>
          <a:lstStyle/>
          <a:p>
            <a:pPr lvl="1"/>
            <a:r>
              <a:rPr lang="en-US" baseline="30000" dirty="0"/>
              <a:t>11</a:t>
            </a:r>
            <a:r>
              <a:rPr lang="en-US" dirty="0"/>
              <a:t> ‘Give us this day our daily bread. </a:t>
            </a:r>
          </a:p>
          <a:p>
            <a:pPr lvl="1"/>
            <a:r>
              <a:rPr lang="en-US" baseline="30000" dirty="0"/>
              <a:t>12</a:t>
            </a:r>
            <a:r>
              <a:rPr lang="en-US" dirty="0"/>
              <a:t> ‘And forgive us our debts, as we also have forgiven our debtors. </a:t>
            </a:r>
          </a:p>
          <a:p>
            <a:pPr lvl="1"/>
            <a:r>
              <a:rPr lang="en-US" baseline="30000" dirty="0"/>
              <a:t>13</a:t>
            </a:r>
            <a:r>
              <a:rPr lang="en-US" dirty="0"/>
              <a:t> ‘And do not lead us into temptation, but deliver us from evil. [For Yours is the kingdom and the power and the glory forever. Amen.’]</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6:11-13</a:t>
            </a:r>
          </a:p>
        </p:txBody>
      </p:sp>
    </p:spTree>
    <p:extLst>
      <p:ext uri="{BB962C8B-B14F-4D97-AF65-F5344CB8AC3E}">
        <p14:creationId xmlns:p14="http://schemas.microsoft.com/office/powerpoint/2010/main" val="403483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p:txBody>
          <a:bodyPr>
            <a:normAutofit/>
          </a:bodyPr>
          <a:lstStyle/>
          <a:p>
            <a:pPr marL="514350" indent="-514350">
              <a:buFont typeface="+mj-lt"/>
              <a:buAutoNum type="arabicPeriod"/>
            </a:pPr>
            <a:r>
              <a:rPr lang="en-US" sz="2000" dirty="0"/>
              <a:t>You can learn a lot about someone by the way they pray. </a:t>
            </a:r>
          </a:p>
          <a:p>
            <a:pPr marL="514350" indent="-514350">
              <a:buFont typeface="+mj-lt"/>
              <a:buAutoNum type="arabicPeriod"/>
            </a:pPr>
            <a:r>
              <a:rPr lang="en-US" sz="2000" dirty="0"/>
              <a:t>Sincere prayers are not vainly repetitious. </a:t>
            </a:r>
          </a:p>
          <a:p>
            <a:pPr marL="697230" indent="-697230">
              <a:buFont typeface="+mj-lt"/>
              <a:buAutoNum type="arabicPeriod"/>
            </a:pPr>
            <a:r>
              <a:rPr lang="en-US" sz="3600" dirty="0"/>
              <a:t>Fresh spontaneous </a:t>
            </a:r>
            <a:r>
              <a:rPr lang="en-US" sz="3600" b="1" u="sng" dirty="0">
                <a:latin typeface="Lato Black" panose="020F0502020204030203" pitchFamily="34" charset="0"/>
                <a:ea typeface="Lato Black" panose="020F0502020204030203" pitchFamily="34" charset="0"/>
                <a:cs typeface="Lato Black" panose="020F0502020204030203" pitchFamily="34" charset="0"/>
              </a:rPr>
              <a:t>conversation</a:t>
            </a:r>
            <a:r>
              <a:rPr lang="en-US" sz="3600" dirty="0"/>
              <a:t> with God happens as we search out our relationship with Him.</a:t>
            </a:r>
          </a:p>
        </p:txBody>
      </p:sp>
    </p:spTree>
    <p:extLst>
      <p:ext uri="{BB962C8B-B14F-4D97-AF65-F5344CB8AC3E}">
        <p14:creationId xmlns:p14="http://schemas.microsoft.com/office/powerpoint/2010/main" val="174553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p:txBody>
          <a:bodyPr>
            <a:normAutofit lnSpcReduction="10000"/>
          </a:bodyPr>
          <a:lstStyle/>
          <a:p>
            <a:pPr marL="512064" indent="-512064">
              <a:buFont typeface="+mj-lt"/>
              <a:buAutoNum type="arabicPeriod"/>
            </a:pPr>
            <a:r>
              <a:rPr lang="en-US" sz="1900" dirty="0"/>
              <a:t>You can learn a lot about someone by the way they pray. </a:t>
            </a:r>
          </a:p>
          <a:p>
            <a:pPr marL="512064" indent="-512064">
              <a:buFont typeface="+mj-lt"/>
              <a:buAutoNum type="arabicPeriod"/>
            </a:pPr>
            <a:r>
              <a:rPr lang="en-US" sz="1900" dirty="0"/>
              <a:t>Sincere prayers are not vainly repetitious. </a:t>
            </a:r>
          </a:p>
          <a:p>
            <a:pPr marL="512064" indent="-512064">
              <a:buFont typeface="+mj-lt"/>
              <a:buAutoNum type="arabicPeriod"/>
            </a:pPr>
            <a:r>
              <a:rPr lang="en-US" sz="1900" dirty="0"/>
              <a:t>Fresh spontaneous conversation with God happens as we search out our relationship with Him.</a:t>
            </a:r>
          </a:p>
          <a:p>
            <a:pPr marL="697230" indent="-697230">
              <a:buFont typeface="+mj-lt"/>
              <a:buAutoNum type="arabicPeriod"/>
            </a:pPr>
            <a:r>
              <a:rPr lang="en-US" sz="4000" dirty="0"/>
              <a:t>Affiliate believers lack the confidence that prayer can accomplish something beyond the </a:t>
            </a:r>
            <a:r>
              <a:rPr lang="en-US" sz="4000" b="1" u="sng" dirty="0">
                <a:latin typeface="Lato Black" panose="020F0502020204030203" pitchFamily="34" charset="0"/>
                <a:ea typeface="Lato Black" panose="020F0502020204030203" pitchFamily="34" charset="0"/>
                <a:cs typeface="Lato Black" panose="020F0502020204030203" pitchFamily="34" charset="0"/>
              </a:rPr>
              <a:t>natural</a:t>
            </a:r>
            <a:r>
              <a:rPr lang="en-US" sz="4000" dirty="0"/>
              <a:t>.</a:t>
            </a:r>
          </a:p>
        </p:txBody>
      </p:sp>
    </p:spTree>
    <p:extLst>
      <p:ext uri="{BB962C8B-B14F-4D97-AF65-F5344CB8AC3E}">
        <p14:creationId xmlns:p14="http://schemas.microsoft.com/office/powerpoint/2010/main" val="192154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697230" indent="-697230">
              <a:buFont typeface="+mj-lt"/>
              <a:buAutoNum type="arabicPeriod"/>
            </a:pPr>
            <a:r>
              <a:rPr lang="en-US" sz="4000" dirty="0"/>
              <a:t>Faith based on affiliation is based on familiarity making any </a:t>
            </a:r>
            <a:r>
              <a:rPr lang="en-US" sz="4000" b="1" u="sng" dirty="0">
                <a:latin typeface="Lato Black" panose="020F0502020204030203" pitchFamily="34" charset="0"/>
                <a:ea typeface="Lato Black" panose="020F0502020204030203" pitchFamily="34" charset="0"/>
                <a:cs typeface="Lato Black" panose="020F0502020204030203" pitchFamily="34" charset="0"/>
              </a:rPr>
              <a:t>change</a:t>
            </a:r>
            <a:r>
              <a:rPr lang="en-US" sz="4000" dirty="0"/>
              <a:t> a perceived danger.</a:t>
            </a:r>
          </a:p>
        </p:txBody>
      </p:sp>
    </p:spTree>
    <p:extLst>
      <p:ext uri="{BB962C8B-B14F-4D97-AF65-F5344CB8AC3E}">
        <p14:creationId xmlns:p14="http://schemas.microsoft.com/office/powerpoint/2010/main" val="348471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1900" dirty="0"/>
              <a:t>Faith based on affiliation is based on familiarity making any change a perceived danger. </a:t>
            </a:r>
          </a:p>
          <a:p>
            <a:pPr marL="697230" indent="-697230">
              <a:buFont typeface="+mj-lt"/>
              <a:buAutoNum type="arabicPeriod"/>
            </a:pPr>
            <a:r>
              <a:rPr lang="en-US" sz="4000" dirty="0"/>
              <a:t>Even biblically sound changes appear as a </a:t>
            </a:r>
            <a:r>
              <a:rPr lang="en-US" sz="4000" b="1" u="sng" dirty="0">
                <a:latin typeface="Lato Black" panose="020F0502020204030203" pitchFamily="34" charset="0"/>
                <a:ea typeface="Lato Black" panose="020F0502020204030203" pitchFamily="34" charset="0"/>
                <a:cs typeface="Lato Black" panose="020F0502020204030203" pitchFamily="34" charset="0"/>
              </a:rPr>
              <a:t>threat</a:t>
            </a:r>
            <a:r>
              <a:rPr lang="en-US" sz="4000" dirty="0"/>
              <a:t> to those with Affiliating Faith. </a:t>
            </a:r>
          </a:p>
        </p:txBody>
      </p:sp>
    </p:spTree>
    <p:extLst>
      <p:ext uri="{BB962C8B-B14F-4D97-AF65-F5344CB8AC3E}">
        <p14:creationId xmlns:p14="http://schemas.microsoft.com/office/powerpoint/2010/main" val="243035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514350" indent="-514350">
              <a:buFont typeface="+mj-lt"/>
              <a:buAutoNum type="arabicPeriod"/>
            </a:pPr>
            <a:r>
              <a:rPr lang="en-US" sz="1400" dirty="0"/>
              <a:t>Faith based on affiliation is based on familiarity making any change a perceived danger. </a:t>
            </a:r>
          </a:p>
          <a:p>
            <a:pPr marL="514350" indent="-514350">
              <a:spcAft>
                <a:spcPts val="1200"/>
              </a:spcAft>
              <a:buFont typeface="+mj-lt"/>
              <a:buAutoNum type="arabicPeriod"/>
            </a:pPr>
            <a:r>
              <a:rPr lang="en-US" sz="1400" dirty="0"/>
              <a:t>Even biblically sound changes appear as a threat to those with Affiliating Faith. </a:t>
            </a:r>
          </a:p>
          <a:p>
            <a:pPr marL="514350" indent="-514350">
              <a:spcAft>
                <a:spcPts val="1200"/>
              </a:spcAft>
              <a:buFont typeface="+mj-lt"/>
              <a:buAutoNum type="arabicPeriod"/>
            </a:pPr>
            <a:r>
              <a:rPr lang="en-US" sz="3600" dirty="0"/>
              <a:t>The </a:t>
            </a:r>
            <a:r>
              <a:rPr lang="en-US" sz="3600" b="1" u="sng" dirty="0">
                <a:latin typeface="Lato Black" panose="020F0502020204030203" pitchFamily="34" charset="0"/>
                <a:ea typeface="Lato Black" panose="020F0502020204030203" pitchFamily="34" charset="0"/>
                <a:cs typeface="Lato Black" panose="020F0502020204030203" pitchFamily="34" charset="0"/>
              </a:rPr>
              <a:t>Pharisees</a:t>
            </a:r>
            <a:r>
              <a:rPr lang="en-US" sz="3600" dirty="0"/>
              <a:t> opposed the changes Jesus was making even though they were for the good.</a:t>
            </a:r>
          </a:p>
          <a:p>
            <a:pPr marL="1188720" lvl="1" indent="-422910"/>
            <a:r>
              <a:rPr lang="en-US" sz="3200" b="1" u="sng" dirty="0">
                <a:latin typeface="Lato Black" panose="020F0502020204030203" pitchFamily="34" charset="0"/>
                <a:ea typeface="Lato Black" panose="020F0502020204030203" pitchFamily="34" charset="0"/>
                <a:cs typeface="Lato Black" panose="020F0502020204030203" pitchFamily="34" charset="0"/>
              </a:rPr>
              <a:t>Mark 2:18-22</a:t>
            </a:r>
          </a:p>
        </p:txBody>
      </p:sp>
    </p:spTree>
    <p:extLst>
      <p:ext uri="{BB962C8B-B14F-4D97-AF65-F5344CB8AC3E}">
        <p14:creationId xmlns:p14="http://schemas.microsoft.com/office/powerpoint/2010/main" val="26338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A0D9E-89D9-5043-978C-0A36DC0A04DE}"/>
              </a:ext>
            </a:extLst>
          </p:cNvPr>
          <p:cNvSpPr>
            <a:spLocks noGrp="1"/>
          </p:cNvSpPr>
          <p:nvPr>
            <p:ph type="body" sz="quarter" idx="10"/>
          </p:nvPr>
        </p:nvSpPr>
        <p:spPr/>
        <p:txBody>
          <a:bodyPr>
            <a:normAutofit/>
          </a:bodyPr>
          <a:lstStyle/>
          <a:p>
            <a:r>
              <a:rPr lang="en-US" sz="2800" dirty="0"/>
              <a:t>John’s disciples and the Pharisees were fasting; and they came and said to Him, “Why do John’s disciples and the disciples of the Pharisees fast, but Your disciples do not fast?”</a:t>
            </a:r>
          </a:p>
        </p:txBody>
      </p:sp>
      <p:sp>
        <p:nvSpPr>
          <p:cNvPr id="3" name="Text Placeholder 2">
            <a:extLst>
              <a:ext uri="{FF2B5EF4-FFF2-40B4-BE49-F238E27FC236}">
                <a16:creationId xmlns:a16="http://schemas.microsoft.com/office/drawing/2014/main" id="{D07011A8-F2F5-9441-B39B-7903F79E1515}"/>
              </a:ext>
            </a:extLst>
          </p:cNvPr>
          <p:cNvSpPr>
            <a:spLocks noGrp="1"/>
          </p:cNvSpPr>
          <p:nvPr>
            <p:ph type="body" sz="quarter" idx="11"/>
          </p:nvPr>
        </p:nvSpPr>
        <p:spPr/>
        <p:txBody>
          <a:bodyPr/>
          <a:lstStyle/>
          <a:p>
            <a:r>
              <a:rPr lang="en-US" dirty="0"/>
              <a:t>- Mark 2:18</a:t>
            </a:r>
          </a:p>
        </p:txBody>
      </p:sp>
    </p:spTree>
    <p:extLst>
      <p:ext uri="{BB962C8B-B14F-4D97-AF65-F5344CB8AC3E}">
        <p14:creationId xmlns:p14="http://schemas.microsoft.com/office/powerpoint/2010/main" val="394816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A0D9E-89D9-5043-978C-0A36DC0A04DE}"/>
              </a:ext>
            </a:extLst>
          </p:cNvPr>
          <p:cNvSpPr>
            <a:spLocks noGrp="1"/>
          </p:cNvSpPr>
          <p:nvPr>
            <p:ph type="body" sz="quarter" idx="10"/>
          </p:nvPr>
        </p:nvSpPr>
        <p:spPr/>
        <p:txBody>
          <a:bodyPr>
            <a:normAutofit/>
          </a:bodyPr>
          <a:lstStyle/>
          <a:p>
            <a:r>
              <a:rPr lang="en-US" sz="2800" baseline="30000" dirty="0"/>
              <a:t>19</a:t>
            </a:r>
            <a:r>
              <a:rPr lang="en-US" sz="2800" dirty="0"/>
              <a:t> And Jesus said to them, “While the bridegroom is with them, the attendants of the bridegroom cannot fast, can they? So long as they have the bridegroom with them, they cannot fast. </a:t>
            </a:r>
            <a:r>
              <a:rPr lang="en-US" sz="2800" baseline="30000" dirty="0"/>
              <a:t>20</a:t>
            </a:r>
            <a:r>
              <a:rPr lang="en-US" sz="2800" dirty="0"/>
              <a:t> But the days will come when the bridegroom is taken away from them, and then they will fast in that day.</a:t>
            </a:r>
          </a:p>
        </p:txBody>
      </p:sp>
      <p:sp>
        <p:nvSpPr>
          <p:cNvPr id="3" name="Text Placeholder 2">
            <a:extLst>
              <a:ext uri="{FF2B5EF4-FFF2-40B4-BE49-F238E27FC236}">
                <a16:creationId xmlns:a16="http://schemas.microsoft.com/office/drawing/2014/main" id="{D07011A8-F2F5-9441-B39B-7903F79E1515}"/>
              </a:ext>
            </a:extLst>
          </p:cNvPr>
          <p:cNvSpPr>
            <a:spLocks noGrp="1"/>
          </p:cNvSpPr>
          <p:nvPr>
            <p:ph type="body" sz="quarter" idx="11"/>
          </p:nvPr>
        </p:nvSpPr>
        <p:spPr/>
        <p:txBody>
          <a:bodyPr/>
          <a:lstStyle/>
          <a:p>
            <a:r>
              <a:rPr lang="en-US" dirty="0"/>
              <a:t>- Mark 2:19-20</a:t>
            </a:r>
          </a:p>
        </p:txBody>
      </p:sp>
    </p:spTree>
    <p:extLst>
      <p:ext uri="{BB962C8B-B14F-4D97-AF65-F5344CB8AC3E}">
        <p14:creationId xmlns:p14="http://schemas.microsoft.com/office/powerpoint/2010/main" val="53657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278968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A0D9E-89D9-5043-978C-0A36DC0A04DE}"/>
              </a:ext>
            </a:extLst>
          </p:cNvPr>
          <p:cNvSpPr>
            <a:spLocks noGrp="1"/>
          </p:cNvSpPr>
          <p:nvPr>
            <p:ph type="body" sz="quarter" idx="10"/>
          </p:nvPr>
        </p:nvSpPr>
        <p:spPr/>
        <p:txBody>
          <a:bodyPr>
            <a:normAutofit fontScale="92500" lnSpcReduction="10000"/>
          </a:bodyPr>
          <a:lstStyle/>
          <a:p>
            <a:r>
              <a:rPr lang="en-US" baseline="30000" dirty="0"/>
              <a:t>21</a:t>
            </a:r>
            <a:r>
              <a:rPr lang="en-US" dirty="0"/>
              <a:t> “No one sews a patch of unshrunk cloth on an old garment; otherwise the patch pulls away from it, the new from the old, and a worse tear results. </a:t>
            </a:r>
            <a:r>
              <a:rPr lang="en-US" baseline="30000" dirty="0"/>
              <a:t>22</a:t>
            </a:r>
            <a:r>
              <a:rPr lang="en-US" dirty="0"/>
              <a:t> No one puts new wine into old wineskins; otherwise the wine will burst the skins, and the wine is lost and the skins as well; but one puts new wine into fresh wineskins.”</a:t>
            </a:r>
          </a:p>
        </p:txBody>
      </p:sp>
      <p:sp>
        <p:nvSpPr>
          <p:cNvPr id="3" name="Text Placeholder 2">
            <a:extLst>
              <a:ext uri="{FF2B5EF4-FFF2-40B4-BE49-F238E27FC236}">
                <a16:creationId xmlns:a16="http://schemas.microsoft.com/office/drawing/2014/main" id="{D07011A8-F2F5-9441-B39B-7903F79E1515}"/>
              </a:ext>
            </a:extLst>
          </p:cNvPr>
          <p:cNvSpPr>
            <a:spLocks noGrp="1"/>
          </p:cNvSpPr>
          <p:nvPr>
            <p:ph type="body" sz="quarter" idx="11"/>
          </p:nvPr>
        </p:nvSpPr>
        <p:spPr/>
        <p:txBody>
          <a:bodyPr/>
          <a:lstStyle/>
          <a:p>
            <a:r>
              <a:rPr lang="en-US" dirty="0"/>
              <a:t>- Mark 2:21-22</a:t>
            </a:r>
          </a:p>
        </p:txBody>
      </p:sp>
    </p:spTree>
    <p:extLst>
      <p:ext uri="{BB962C8B-B14F-4D97-AF65-F5344CB8AC3E}">
        <p14:creationId xmlns:p14="http://schemas.microsoft.com/office/powerpoint/2010/main" val="424402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514350" indent="-514350">
              <a:buFont typeface="+mj-lt"/>
              <a:buAutoNum type="arabicPeriod"/>
            </a:pPr>
            <a:r>
              <a:rPr lang="en-US" sz="1400" dirty="0"/>
              <a:t>Faith based on affiliation is based on familiarity making any change a perceived danger. </a:t>
            </a:r>
          </a:p>
          <a:p>
            <a:pPr marL="514350" indent="-514350">
              <a:buFont typeface="+mj-lt"/>
              <a:buAutoNum type="arabicPeriod"/>
            </a:pPr>
            <a:r>
              <a:rPr lang="en-US" sz="1400" dirty="0"/>
              <a:t>Even biblically sound changes appear as a threat to those with Affiliating Faith. </a:t>
            </a:r>
          </a:p>
          <a:p>
            <a:pPr marL="514350" indent="-514350">
              <a:spcAft>
                <a:spcPts val="1200"/>
              </a:spcAft>
              <a:buFont typeface="+mj-lt"/>
              <a:buAutoNum type="arabicPeriod"/>
            </a:pPr>
            <a:r>
              <a:rPr lang="en-US" sz="1400" dirty="0"/>
              <a:t>The Pharisees opposed the changes Jesus was making even though they were for the good.</a:t>
            </a:r>
          </a:p>
          <a:p>
            <a:pPr marL="514350" indent="-514350">
              <a:spcAft>
                <a:spcPts val="1200"/>
              </a:spcAft>
              <a:buFont typeface="+mj-lt"/>
              <a:buAutoNum type="arabicPeriod"/>
            </a:pPr>
            <a:r>
              <a:rPr lang="en-US" sz="3600" dirty="0"/>
              <a:t>Guess what kind of faith the </a:t>
            </a:r>
            <a:r>
              <a:rPr lang="en-US" sz="3600" b="1" u="sng" dirty="0">
                <a:latin typeface="Lato Black" panose="020F0502020204030203" pitchFamily="34" charset="0"/>
                <a:ea typeface="Lato Black" panose="020F0502020204030203" pitchFamily="34" charset="0"/>
                <a:cs typeface="Lato Black" panose="020F0502020204030203" pitchFamily="34" charset="0"/>
              </a:rPr>
              <a:t>Pharisees</a:t>
            </a:r>
            <a:r>
              <a:rPr lang="en-US" sz="3600" dirty="0"/>
              <a:t> had?</a:t>
            </a:r>
          </a:p>
        </p:txBody>
      </p:sp>
    </p:spTree>
    <p:extLst>
      <p:ext uri="{BB962C8B-B14F-4D97-AF65-F5344CB8AC3E}">
        <p14:creationId xmlns:p14="http://schemas.microsoft.com/office/powerpoint/2010/main" val="315974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47C8646-A2C8-D641-BD38-C0B2389DD37C}"/>
              </a:ext>
            </a:extLst>
          </p:cNvPr>
          <p:cNvCxnSpPr>
            <a:cxnSpLocks/>
          </p:cNvCxnSpPr>
          <p:nvPr/>
        </p:nvCxnSpPr>
        <p:spPr>
          <a:xfrm flipH="1">
            <a:off x="4277218" y="1947315"/>
            <a:ext cx="3486894" cy="624435"/>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CE011AD-4507-6F47-A04B-48A80C1D70DD}"/>
              </a:ext>
            </a:extLst>
          </p:cNvPr>
          <p:cNvCxnSpPr>
            <a:cxnSpLocks/>
          </p:cNvCxnSpPr>
          <p:nvPr/>
        </p:nvCxnSpPr>
        <p:spPr>
          <a:xfrm flipH="1" flipV="1">
            <a:off x="4261836" y="2571750"/>
            <a:ext cx="3502276" cy="624435"/>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CDADB31-C538-7E43-98D9-10BCC91B11BC}"/>
              </a:ext>
            </a:extLst>
          </p:cNvPr>
          <p:cNvCxnSpPr>
            <a:cxnSpLocks/>
          </p:cNvCxnSpPr>
          <p:nvPr/>
        </p:nvCxnSpPr>
        <p:spPr>
          <a:xfrm flipH="1" flipV="1">
            <a:off x="4328315" y="2571749"/>
            <a:ext cx="2360530" cy="171955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334A74-3138-3F44-B77B-17E9B3D2A998}"/>
              </a:ext>
            </a:extLst>
          </p:cNvPr>
          <p:cNvCxnSpPr/>
          <p:nvPr/>
        </p:nvCxnSpPr>
        <p:spPr>
          <a:xfrm flipH="1">
            <a:off x="4362063" y="942802"/>
            <a:ext cx="2326782" cy="162894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9BB230F-2B23-6B42-9DD2-9B26DEBDF593}"/>
              </a:ext>
            </a:extLst>
          </p:cNvPr>
          <p:cNvCxnSpPr/>
          <p:nvPr/>
        </p:nvCxnSpPr>
        <p:spPr>
          <a:xfrm flipH="1">
            <a:off x="1375576" y="2571750"/>
            <a:ext cx="2901642" cy="0"/>
          </a:xfrm>
          <a:prstGeom prst="line">
            <a:avLst/>
          </a:prstGeom>
          <a:ln w="76200"/>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6604FD4-A1C1-F749-8F29-C3BF098BFDE5}"/>
              </a:ext>
            </a:extLst>
          </p:cNvPr>
          <p:cNvPicPr>
            <a:picLocks noChangeAspect="1" noChangeArrowheads="1"/>
          </p:cNvPicPr>
          <p:nvPr/>
        </p:nvPicPr>
        <p:blipFill>
          <a:blip r:embed="rId2"/>
          <a:srcRect t="1422" b="1422"/>
          <a:stretch/>
        </p:blipFill>
        <p:spPr bwMode="auto">
          <a:xfrm>
            <a:off x="780146" y="2080270"/>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0F39562-6C77-6D47-AEAD-CBA8D49345C6}"/>
              </a:ext>
            </a:extLst>
          </p:cNvPr>
          <p:cNvPicPr>
            <a:picLocks noChangeAspect="1" noChangeArrowheads="1"/>
          </p:cNvPicPr>
          <p:nvPr/>
        </p:nvPicPr>
        <p:blipFill>
          <a:blip r:embed="rId3"/>
          <a:srcRect l="664" r="664"/>
          <a:stretch/>
        </p:blipFill>
        <p:spPr bwMode="auto">
          <a:xfrm>
            <a:off x="3785738" y="2080270"/>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7C860D-DA08-AB4E-8540-162423227BB4}"/>
              </a:ext>
            </a:extLst>
          </p:cNvPr>
          <p:cNvSpPr>
            <a:spLocks noGrp="1"/>
          </p:cNvSpPr>
          <p:nvPr>
            <p:ph type="title"/>
          </p:nvPr>
        </p:nvSpPr>
        <p:spPr>
          <a:xfrm>
            <a:off x="1678660" y="1947315"/>
            <a:ext cx="2191525" cy="624435"/>
          </a:xfrm>
        </p:spPr>
        <p:txBody>
          <a:bodyPr>
            <a:normAutofit/>
          </a:bodyPr>
          <a:lstStyle/>
          <a:p>
            <a:r>
              <a:rPr lang="en-US" sz="2800" dirty="0">
                <a:latin typeface="Lato Black" panose="020F0502020204030203" pitchFamily="34" charset="0"/>
                <a:ea typeface="Lato Black" panose="020F0502020204030203" pitchFamily="34" charset="0"/>
                <a:cs typeface="Lato Black" panose="020F0502020204030203" pitchFamily="34" charset="0"/>
              </a:rPr>
              <a:t>FAITH</a:t>
            </a:r>
          </a:p>
        </p:txBody>
      </p:sp>
      <p:pic>
        <p:nvPicPr>
          <p:cNvPr id="7" name="Picture 2">
            <a:extLst>
              <a:ext uri="{FF2B5EF4-FFF2-40B4-BE49-F238E27FC236}">
                <a16:creationId xmlns:a16="http://schemas.microsoft.com/office/drawing/2014/main" id="{62D2C06C-857E-B84F-83FD-5D07D49C6B95}"/>
              </a:ext>
            </a:extLst>
          </p:cNvPr>
          <p:cNvPicPr>
            <a:picLocks noChangeAspect="1" noChangeArrowheads="1"/>
          </p:cNvPicPr>
          <p:nvPr/>
        </p:nvPicPr>
        <p:blipFill>
          <a:blip r:embed="rId4"/>
          <a:srcRect l="5299" r="5299"/>
          <a:stretch/>
        </p:blipFill>
        <p:spPr bwMode="auto">
          <a:xfrm>
            <a:off x="6299558" y="554147"/>
            <a:ext cx="778575"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0EF62B5-77F2-774E-BF4C-0269A06426B4}"/>
              </a:ext>
            </a:extLst>
          </p:cNvPr>
          <p:cNvPicPr>
            <a:picLocks noChangeAspect="1" noChangeArrowheads="1"/>
          </p:cNvPicPr>
          <p:nvPr/>
        </p:nvPicPr>
        <p:blipFill>
          <a:blip r:embed="rId5"/>
          <a:srcRect t="2060" b="2060"/>
          <a:stretch/>
        </p:blipFill>
        <p:spPr bwMode="auto">
          <a:xfrm>
            <a:off x="7374825" y="1566566"/>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272B0EEA-979C-2047-83DD-454F812D90F8}"/>
              </a:ext>
            </a:extLst>
          </p:cNvPr>
          <p:cNvPicPr>
            <a:picLocks noChangeAspect="1" noChangeArrowheads="1"/>
          </p:cNvPicPr>
          <p:nvPr/>
        </p:nvPicPr>
        <p:blipFill>
          <a:blip r:embed="rId6"/>
          <a:srcRect t="2615" b="2615"/>
          <a:stretch/>
        </p:blipFill>
        <p:spPr bwMode="auto">
          <a:xfrm>
            <a:off x="7374825" y="2815437"/>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09122A2-021A-EA4C-BC60-0A2D0DAA5327}"/>
              </a:ext>
            </a:extLst>
          </p:cNvPr>
          <p:cNvPicPr>
            <a:picLocks noChangeAspect="1" noChangeArrowheads="1"/>
          </p:cNvPicPr>
          <p:nvPr/>
        </p:nvPicPr>
        <p:blipFill>
          <a:blip r:embed="rId7"/>
          <a:srcRect t="1567" b="1567"/>
          <a:stretch/>
        </p:blipFill>
        <p:spPr bwMode="auto">
          <a:xfrm>
            <a:off x="6299558" y="3812042"/>
            <a:ext cx="778576"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4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48D4-8294-EC43-ADCB-E6E6AE4A4E26}"/>
              </a:ext>
            </a:extLst>
          </p:cNvPr>
          <p:cNvSpPr>
            <a:spLocks noGrp="1"/>
          </p:cNvSpPr>
          <p:nvPr>
            <p:ph type="title"/>
          </p:nvPr>
        </p:nvSpPr>
        <p:spPr/>
        <p:txBody>
          <a:bodyPr/>
          <a:lstStyle/>
          <a:p>
            <a:r>
              <a:rPr lang="en-US" dirty="0"/>
              <a:t>C. Affiliating Comments</a:t>
            </a:r>
          </a:p>
        </p:txBody>
      </p:sp>
      <p:sp>
        <p:nvSpPr>
          <p:cNvPr id="3" name="Text Placeholder 2">
            <a:extLst>
              <a:ext uri="{FF2B5EF4-FFF2-40B4-BE49-F238E27FC236}">
                <a16:creationId xmlns:a16="http://schemas.microsoft.com/office/drawing/2014/main" id="{3BC2439D-19A5-424C-BF37-8AD48F377041}"/>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3600" dirty="0"/>
              <a:t>Affiliate believers </a:t>
            </a:r>
            <a:r>
              <a:rPr lang="en-US" sz="3600" b="1" u="sng" dirty="0">
                <a:latin typeface="Lato Black" panose="020F0502020204030203" pitchFamily="34" charset="0"/>
                <a:ea typeface="Lato Black" panose="020F0502020204030203" pitchFamily="34" charset="0"/>
                <a:cs typeface="Lato Black" panose="020F0502020204030203" pitchFamily="34" charset="0"/>
              </a:rPr>
              <a:t>repeat</a:t>
            </a:r>
            <a:r>
              <a:rPr lang="en-US" sz="3600" dirty="0"/>
              <a:t> what they hear other believers saying.</a:t>
            </a:r>
          </a:p>
          <a:p>
            <a:pPr marL="1188720" lvl="1" indent="-457200"/>
            <a:r>
              <a:rPr lang="en-US" sz="3600" b="1" u="sng" dirty="0">
                <a:latin typeface="Lato Black" panose="020F0502020204030203" pitchFamily="34" charset="0"/>
                <a:ea typeface="Lato Black" panose="020F0502020204030203" pitchFamily="34" charset="0"/>
                <a:cs typeface="Lato Black" panose="020F0502020204030203" pitchFamily="34" charset="0"/>
              </a:rPr>
              <a:t>Acts 19:23-32</a:t>
            </a:r>
          </a:p>
        </p:txBody>
      </p:sp>
    </p:spTree>
    <p:extLst>
      <p:ext uri="{BB962C8B-B14F-4D97-AF65-F5344CB8AC3E}">
        <p14:creationId xmlns:p14="http://schemas.microsoft.com/office/powerpoint/2010/main" val="1883605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sz="2800" baseline="30000" dirty="0"/>
              <a:t>23</a:t>
            </a:r>
            <a:r>
              <a:rPr lang="en-US" sz="2800" dirty="0"/>
              <a:t> About that time there occurred no small disturbance concerning the Way. </a:t>
            </a:r>
            <a:r>
              <a:rPr lang="en-US" sz="2800" baseline="30000" dirty="0"/>
              <a:t>24</a:t>
            </a:r>
            <a:r>
              <a:rPr lang="en-US" sz="2800" dirty="0"/>
              <a:t> For a man named Demetrius, a silversmith, who made silver shrines of Artemis, was bringing no little business to the craftsmen; </a:t>
            </a:r>
            <a:r>
              <a:rPr lang="en-US" sz="2800" baseline="30000" dirty="0"/>
              <a:t>25</a:t>
            </a:r>
            <a:r>
              <a:rPr lang="en-US" sz="2800" dirty="0"/>
              <a:t> these he gathered together with the workmen of similar trades, and said, “Men, you know that our prosperity depends upon this business.</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19:23-25</a:t>
            </a:r>
          </a:p>
        </p:txBody>
      </p:sp>
    </p:spTree>
    <p:extLst>
      <p:ext uri="{BB962C8B-B14F-4D97-AF65-F5344CB8AC3E}">
        <p14:creationId xmlns:p14="http://schemas.microsoft.com/office/powerpoint/2010/main" val="1793194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dirty="0"/>
              <a:t>You see and hear that not only in Ephesus, but in almost all of Asia, this Paul has persuaded and turned away a considerable number of people, saying that gods made with hands are no gods at all.</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19:26</a:t>
            </a:r>
          </a:p>
        </p:txBody>
      </p:sp>
    </p:spTree>
    <p:extLst>
      <p:ext uri="{BB962C8B-B14F-4D97-AF65-F5344CB8AC3E}">
        <p14:creationId xmlns:p14="http://schemas.microsoft.com/office/powerpoint/2010/main" val="208165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dirty="0"/>
              <a:t>Not only is there danger that this trade of ours fall into disrepute, but also that the temple of the great goddess Artemis be regarded as worthless and that she whom all of Asia and the world worship will even be dethroned from her magnificence.”</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19:27</a:t>
            </a:r>
          </a:p>
        </p:txBody>
      </p:sp>
    </p:spTree>
    <p:extLst>
      <p:ext uri="{BB962C8B-B14F-4D97-AF65-F5344CB8AC3E}">
        <p14:creationId xmlns:p14="http://schemas.microsoft.com/office/powerpoint/2010/main" val="778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fontScale="92500" lnSpcReduction="10000"/>
          </a:bodyPr>
          <a:lstStyle/>
          <a:p>
            <a:r>
              <a:rPr lang="en-US" baseline="30000" dirty="0"/>
              <a:t>28</a:t>
            </a:r>
            <a:r>
              <a:rPr lang="en-US" dirty="0"/>
              <a:t> When they heard this and were filled with rage, they began crying out, saying, “Great is Artemis of the Ephesians!” </a:t>
            </a:r>
            <a:br>
              <a:rPr lang="en-US" dirty="0"/>
            </a:br>
            <a:r>
              <a:rPr lang="en-US" baseline="30000" dirty="0"/>
              <a:t>29</a:t>
            </a:r>
            <a:r>
              <a:rPr lang="en-US" dirty="0"/>
              <a:t> The city was filled with the confusion, and they rushed with one accord into the theater, dragging along Gaius and Aristarchus, Paul’s traveling companions from Macedonia.</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19:28-29</a:t>
            </a:r>
          </a:p>
        </p:txBody>
      </p:sp>
    </p:spTree>
    <p:extLst>
      <p:ext uri="{BB962C8B-B14F-4D97-AF65-F5344CB8AC3E}">
        <p14:creationId xmlns:p14="http://schemas.microsoft.com/office/powerpoint/2010/main" val="387249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baseline="30000" dirty="0"/>
              <a:t>30</a:t>
            </a:r>
            <a:r>
              <a:rPr lang="en-US" dirty="0"/>
              <a:t> And when Paul wanted to go into the assembly, the disciples would not let him. </a:t>
            </a:r>
            <a:r>
              <a:rPr lang="en-US" baseline="30000" dirty="0"/>
              <a:t>31</a:t>
            </a:r>
            <a:r>
              <a:rPr lang="en-US" dirty="0"/>
              <a:t> Also some of the </a:t>
            </a:r>
            <a:r>
              <a:rPr lang="en-US" dirty="0" err="1"/>
              <a:t>Asiarchs</a:t>
            </a:r>
            <a:r>
              <a:rPr lang="en-US" dirty="0"/>
              <a:t> who were friends of his sent to him and repeatedly urged him not to venture into the theater.</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19:30-31</a:t>
            </a:r>
          </a:p>
        </p:txBody>
      </p:sp>
    </p:spTree>
    <p:extLst>
      <p:ext uri="{BB962C8B-B14F-4D97-AF65-F5344CB8AC3E}">
        <p14:creationId xmlns:p14="http://schemas.microsoft.com/office/powerpoint/2010/main" val="259736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dirty="0"/>
              <a:t>So then, some were shouting one thing and some another, for the assembly was in confusion and the majority did not know for what reason they had come together.</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19:32</a:t>
            </a:r>
          </a:p>
        </p:txBody>
      </p:sp>
    </p:spTree>
    <p:extLst>
      <p:ext uri="{BB962C8B-B14F-4D97-AF65-F5344CB8AC3E}">
        <p14:creationId xmlns:p14="http://schemas.microsoft.com/office/powerpoint/2010/main" val="274245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5B2-3D80-8841-BD91-29C3AC015469}"/>
              </a:ext>
            </a:extLst>
          </p:cNvPr>
          <p:cNvSpPr>
            <a:spLocks noGrp="1"/>
          </p:cNvSpPr>
          <p:nvPr>
            <p:ph type="title"/>
          </p:nvPr>
        </p:nvSpPr>
        <p:spPr>
          <a:xfrm>
            <a:off x="987818" y="533172"/>
            <a:ext cx="7614315" cy="4236288"/>
          </a:xfrm>
        </p:spPr>
        <p:txBody>
          <a:bodyPr>
            <a:normAutofit/>
          </a:bodyPr>
          <a:lstStyle/>
          <a:p>
            <a:pPr algn="l"/>
            <a:r>
              <a:rPr lang="en-US" sz="4400" b="0" dirty="0"/>
              <a:t>If you </a:t>
            </a:r>
            <a:r>
              <a:rPr lang="en-US" sz="4400"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what you </a:t>
            </a:r>
            <a:r>
              <a:rPr lang="en-US" sz="4400"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because others </a:t>
            </a:r>
            <a:r>
              <a:rPr lang="en-US" sz="4400"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it, </a:t>
            </a:r>
            <a:br>
              <a:rPr lang="en-US" sz="4400" b="0" dirty="0"/>
            </a:br>
            <a:r>
              <a:rPr lang="en-US" sz="4400" b="0" dirty="0"/>
              <a:t>you have Affiliating Faith.</a:t>
            </a:r>
          </a:p>
        </p:txBody>
      </p:sp>
    </p:spTree>
    <p:extLst>
      <p:ext uri="{BB962C8B-B14F-4D97-AF65-F5344CB8AC3E}">
        <p14:creationId xmlns:p14="http://schemas.microsoft.com/office/powerpoint/2010/main" val="95679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48D4-8294-EC43-ADCB-E6E6AE4A4E26}"/>
              </a:ext>
            </a:extLst>
          </p:cNvPr>
          <p:cNvSpPr>
            <a:spLocks noGrp="1"/>
          </p:cNvSpPr>
          <p:nvPr>
            <p:ph type="title"/>
          </p:nvPr>
        </p:nvSpPr>
        <p:spPr/>
        <p:txBody>
          <a:bodyPr/>
          <a:lstStyle/>
          <a:p>
            <a:r>
              <a:rPr lang="en-US" dirty="0"/>
              <a:t>C. Affiliating Comments</a:t>
            </a:r>
          </a:p>
        </p:txBody>
      </p:sp>
      <p:sp>
        <p:nvSpPr>
          <p:cNvPr id="3" name="Text Placeholder 2">
            <a:extLst>
              <a:ext uri="{FF2B5EF4-FFF2-40B4-BE49-F238E27FC236}">
                <a16:creationId xmlns:a16="http://schemas.microsoft.com/office/drawing/2014/main" id="{3BC2439D-19A5-424C-BF37-8AD48F377041}"/>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1800" dirty="0"/>
              <a:t>Affiliate believers repeat what they hear other believers saying. </a:t>
            </a:r>
          </a:p>
          <a:p>
            <a:pPr marL="697230" indent="-697230">
              <a:spcAft>
                <a:spcPts val="1200"/>
              </a:spcAft>
              <a:buFont typeface="+mj-lt"/>
              <a:buAutoNum type="arabicPeriod"/>
            </a:pPr>
            <a:r>
              <a:rPr lang="en-US" sz="4000" dirty="0"/>
              <a:t>As we mature spiritually our speech reflects the </a:t>
            </a:r>
            <a:r>
              <a:rPr lang="en-US" sz="4000" b="1" u="sng" dirty="0">
                <a:latin typeface="Lato Black" panose="020F0502020204030203" pitchFamily="34" charset="0"/>
                <a:ea typeface="Lato Black" panose="020F0502020204030203" pitchFamily="34" charset="0"/>
                <a:cs typeface="Lato Black" panose="020F0502020204030203" pitchFamily="34" charset="0"/>
              </a:rPr>
              <a:t>wisdom</a:t>
            </a:r>
            <a:r>
              <a:rPr lang="en-US" sz="4000" dirty="0"/>
              <a:t> </a:t>
            </a:r>
            <a:br>
              <a:rPr lang="en-US" sz="4000" dirty="0"/>
            </a:br>
            <a:r>
              <a:rPr lang="en-US" sz="4000" dirty="0"/>
              <a:t>of God’s Word.</a:t>
            </a:r>
          </a:p>
          <a:p>
            <a:pPr marL="1188720" lvl="1" indent="-514350"/>
            <a:r>
              <a:rPr lang="en-US" sz="3600" b="1" u="sng" dirty="0">
                <a:latin typeface="Lato Black" panose="020F0502020204030203" pitchFamily="34" charset="0"/>
                <a:ea typeface="Lato Black" panose="020F0502020204030203" pitchFamily="34" charset="0"/>
                <a:cs typeface="Lato Black" panose="020F0502020204030203" pitchFamily="34" charset="0"/>
              </a:rPr>
              <a:t>Proverbs 2:1-10</a:t>
            </a:r>
          </a:p>
        </p:txBody>
      </p:sp>
    </p:spTree>
    <p:extLst>
      <p:ext uri="{BB962C8B-B14F-4D97-AF65-F5344CB8AC3E}">
        <p14:creationId xmlns:p14="http://schemas.microsoft.com/office/powerpoint/2010/main" val="371815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p:txBody>
          <a:bodyPr>
            <a:normAutofit/>
          </a:bodyPr>
          <a:lstStyle/>
          <a:p>
            <a:r>
              <a:rPr lang="en-US" sz="2800" baseline="30000" dirty="0"/>
              <a:t>1</a:t>
            </a:r>
            <a:r>
              <a:rPr lang="en-US" sz="2800" dirty="0"/>
              <a:t> My son, if you will receive my words </a:t>
            </a:r>
          </a:p>
          <a:p>
            <a:r>
              <a:rPr lang="en-US" sz="2800" dirty="0"/>
              <a:t>And treasure my commandments within you, </a:t>
            </a:r>
          </a:p>
          <a:p>
            <a:r>
              <a:rPr lang="en-US" sz="2800" baseline="30000" dirty="0"/>
              <a:t>2</a:t>
            </a:r>
            <a:r>
              <a:rPr lang="en-US" sz="2800" dirty="0"/>
              <a:t> Make your ear attentive to wisdom, </a:t>
            </a:r>
          </a:p>
          <a:p>
            <a:r>
              <a:rPr lang="en-US" sz="2800" dirty="0"/>
              <a:t>Incline your heart to understanding;</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2:1-2</a:t>
            </a:r>
          </a:p>
        </p:txBody>
      </p:sp>
    </p:spTree>
    <p:extLst>
      <p:ext uri="{BB962C8B-B14F-4D97-AF65-F5344CB8AC3E}">
        <p14:creationId xmlns:p14="http://schemas.microsoft.com/office/powerpoint/2010/main" val="3446098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p:txBody>
          <a:bodyPr>
            <a:normAutofit/>
          </a:bodyPr>
          <a:lstStyle/>
          <a:p>
            <a:r>
              <a:rPr lang="en-US" sz="2800" baseline="30000" dirty="0"/>
              <a:t>3</a:t>
            </a:r>
            <a:r>
              <a:rPr lang="en-US" sz="2800" dirty="0"/>
              <a:t> For if you cry for discernment, </a:t>
            </a:r>
          </a:p>
          <a:p>
            <a:r>
              <a:rPr lang="en-US" sz="2800" dirty="0"/>
              <a:t>Lift your voice for understanding; </a:t>
            </a:r>
          </a:p>
          <a:p>
            <a:r>
              <a:rPr lang="en-US" sz="2800" baseline="30000" dirty="0"/>
              <a:t>4</a:t>
            </a:r>
            <a:r>
              <a:rPr lang="en-US" sz="2800" dirty="0"/>
              <a:t> If you seek her as silver </a:t>
            </a:r>
          </a:p>
          <a:p>
            <a:r>
              <a:rPr lang="en-US" sz="2800" dirty="0"/>
              <a:t>And search for her as for hidden treasures;</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2:3-4</a:t>
            </a:r>
          </a:p>
        </p:txBody>
      </p:sp>
    </p:spTree>
    <p:extLst>
      <p:ext uri="{BB962C8B-B14F-4D97-AF65-F5344CB8AC3E}">
        <p14:creationId xmlns:p14="http://schemas.microsoft.com/office/powerpoint/2010/main" val="128744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a:xfrm>
            <a:off x="713221" y="429598"/>
            <a:ext cx="7564087" cy="3680039"/>
          </a:xfrm>
        </p:spPr>
        <p:txBody>
          <a:bodyPr>
            <a:normAutofit/>
          </a:bodyPr>
          <a:lstStyle/>
          <a:p>
            <a:r>
              <a:rPr lang="en-US" sz="2800" baseline="30000" dirty="0"/>
              <a:t>5</a:t>
            </a:r>
            <a:r>
              <a:rPr lang="en-US" sz="2800" dirty="0"/>
              <a:t> Then you will discern the fear of the Lord </a:t>
            </a:r>
          </a:p>
          <a:p>
            <a:r>
              <a:rPr lang="en-US" sz="2800" dirty="0"/>
              <a:t>And discover the knowledge of God. </a:t>
            </a:r>
          </a:p>
          <a:p>
            <a:r>
              <a:rPr lang="en-US" sz="2800" baseline="30000" dirty="0"/>
              <a:t>6</a:t>
            </a:r>
            <a:r>
              <a:rPr lang="en-US" sz="2800" dirty="0"/>
              <a:t> For the Lord gives wisdom; </a:t>
            </a:r>
          </a:p>
          <a:p>
            <a:r>
              <a:rPr lang="en-US" sz="2800" dirty="0"/>
              <a:t>From His mouth come knowledge and understanding.</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2:5-6</a:t>
            </a:r>
          </a:p>
        </p:txBody>
      </p:sp>
    </p:spTree>
    <p:extLst>
      <p:ext uri="{BB962C8B-B14F-4D97-AF65-F5344CB8AC3E}">
        <p14:creationId xmlns:p14="http://schemas.microsoft.com/office/powerpoint/2010/main" val="1906469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p:txBody>
          <a:bodyPr>
            <a:normAutofit/>
          </a:bodyPr>
          <a:lstStyle/>
          <a:p>
            <a:r>
              <a:rPr lang="en-US" sz="2800" baseline="30000" dirty="0"/>
              <a:t>7</a:t>
            </a:r>
            <a:r>
              <a:rPr lang="en-US" sz="2800" dirty="0"/>
              <a:t> He stores up sound wisdom for the upright; </a:t>
            </a:r>
          </a:p>
          <a:p>
            <a:r>
              <a:rPr lang="en-US" sz="2800" dirty="0"/>
              <a:t>He is a shield to those who walk in integrity, </a:t>
            </a:r>
          </a:p>
          <a:p>
            <a:r>
              <a:rPr lang="en-US" sz="2800" baseline="30000" dirty="0"/>
              <a:t>8</a:t>
            </a:r>
            <a:r>
              <a:rPr lang="en-US" sz="2800" dirty="0"/>
              <a:t> Guarding the paths of justice, </a:t>
            </a:r>
          </a:p>
          <a:p>
            <a:r>
              <a:rPr lang="en-US" sz="2800" dirty="0"/>
              <a:t>And He preserves the way of His godly ones.</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2:7-8</a:t>
            </a:r>
          </a:p>
        </p:txBody>
      </p:sp>
    </p:spTree>
    <p:extLst>
      <p:ext uri="{BB962C8B-B14F-4D97-AF65-F5344CB8AC3E}">
        <p14:creationId xmlns:p14="http://schemas.microsoft.com/office/powerpoint/2010/main" val="1481915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a:xfrm>
            <a:off x="713221" y="429598"/>
            <a:ext cx="8025262" cy="3680039"/>
          </a:xfrm>
        </p:spPr>
        <p:txBody>
          <a:bodyPr>
            <a:normAutofit/>
          </a:bodyPr>
          <a:lstStyle/>
          <a:p>
            <a:r>
              <a:rPr lang="en-US" sz="2800" baseline="30000" dirty="0"/>
              <a:t>9</a:t>
            </a:r>
            <a:r>
              <a:rPr lang="en-US" sz="2800" dirty="0"/>
              <a:t> Then you will discern righteousness and justice </a:t>
            </a:r>
          </a:p>
          <a:p>
            <a:r>
              <a:rPr lang="en-US" sz="2800" dirty="0"/>
              <a:t>And equity and every good course. </a:t>
            </a:r>
          </a:p>
          <a:p>
            <a:r>
              <a:rPr lang="en-US" sz="2800" baseline="30000" dirty="0"/>
              <a:t>10</a:t>
            </a:r>
            <a:r>
              <a:rPr lang="en-US" sz="2800" dirty="0"/>
              <a:t> For wisdom will enter your heart </a:t>
            </a:r>
          </a:p>
          <a:p>
            <a:r>
              <a:rPr lang="en-US" sz="2800" dirty="0"/>
              <a:t>And knowledge will be pleasant to your soul;</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2:9-10</a:t>
            </a:r>
          </a:p>
        </p:txBody>
      </p:sp>
    </p:spTree>
    <p:extLst>
      <p:ext uri="{BB962C8B-B14F-4D97-AF65-F5344CB8AC3E}">
        <p14:creationId xmlns:p14="http://schemas.microsoft.com/office/powerpoint/2010/main" val="2033895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48D4-8294-EC43-ADCB-E6E6AE4A4E26}"/>
              </a:ext>
            </a:extLst>
          </p:cNvPr>
          <p:cNvSpPr>
            <a:spLocks noGrp="1"/>
          </p:cNvSpPr>
          <p:nvPr>
            <p:ph type="title"/>
          </p:nvPr>
        </p:nvSpPr>
        <p:spPr/>
        <p:txBody>
          <a:bodyPr/>
          <a:lstStyle/>
          <a:p>
            <a:r>
              <a:rPr lang="en-US" dirty="0"/>
              <a:t>C. Affiliating Comments</a:t>
            </a:r>
          </a:p>
        </p:txBody>
      </p:sp>
      <p:sp>
        <p:nvSpPr>
          <p:cNvPr id="3" name="Text Placeholder 2">
            <a:extLst>
              <a:ext uri="{FF2B5EF4-FFF2-40B4-BE49-F238E27FC236}">
                <a16:creationId xmlns:a16="http://schemas.microsoft.com/office/drawing/2014/main" id="{3BC2439D-19A5-424C-BF37-8AD48F377041}"/>
              </a:ext>
            </a:extLst>
          </p:cNvPr>
          <p:cNvSpPr>
            <a:spLocks noGrp="1"/>
          </p:cNvSpPr>
          <p:nvPr>
            <p:ph type="body" sz="quarter" idx="10"/>
          </p:nvPr>
        </p:nvSpPr>
        <p:spPr/>
        <p:txBody>
          <a:bodyPr>
            <a:normAutofit/>
          </a:bodyPr>
          <a:lstStyle/>
          <a:p>
            <a:pPr marL="514350" indent="-514350">
              <a:buFont typeface="+mj-lt"/>
              <a:buAutoNum type="arabicPeriod"/>
            </a:pPr>
            <a:r>
              <a:rPr lang="en-US" sz="1800" dirty="0"/>
              <a:t>Affiliate believers repeat what they hear other believers saying. </a:t>
            </a:r>
          </a:p>
          <a:p>
            <a:pPr marL="514350" indent="-514350">
              <a:spcAft>
                <a:spcPts val="1200"/>
              </a:spcAft>
              <a:buFont typeface="+mj-lt"/>
              <a:buAutoNum type="arabicPeriod"/>
            </a:pPr>
            <a:r>
              <a:rPr lang="en-US" sz="1800" dirty="0"/>
              <a:t>As we mature spiritually our speech reflects the wisdom of God’s Word. </a:t>
            </a:r>
          </a:p>
          <a:p>
            <a:pPr marL="697230" indent="-697230">
              <a:buFont typeface="+mj-lt"/>
              <a:buAutoNum type="arabicPeriod"/>
            </a:pPr>
            <a:r>
              <a:rPr lang="en-US" sz="3600" dirty="0"/>
              <a:t>Be patient with Affiliating Faith; </a:t>
            </a:r>
            <a:r>
              <a:rPr lang="en-US" sz="3600" b="1" u="sng" dirty="0">
                <a:latin typeface="Lato Black" panose="020F0502020204030203" pitchFamily="34" charset="0"/>
                <a:ea typeface="Lato Black" panose="020F0502020204030203" pitchFamily="34" charset="0"/>
                <a:cs typeface="Lato Black" panose="020F0502020204030203" pitchFamily="34" charset="0"/>
              </a:rPr>
              <a:t>growth</a:t>
            </a:r>
            <a:r>
              <a:rPr lang="en-US" sz="3600" dirty="0"/>
              <a:t> doesn’t happen overnight.</a:t>
            </a:r>
          </a:p>
        </p:txBody>
      </p:sp>
    </p:spTree>
    <p:extLst>
      <p:ext uri="{BB962C8B-B14F-4D97-AF65-F5344CB8AC3E}">
        <p14:creationId xmlns:p14="http://schemas.microsoft.com/office/powerpoint/2010/main" val="223325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4655-B6DC-E8F0-DD2E-932411D94F63}"/>
              </a:ext>
            </a:extLst>
          </p:cNvPr>
          <p:cNvSpPr>
            <a:spLocks noGrp="1"/>
          </p:cNvSpPr>
          <p:nvPr>
            <p:ph type="title"/>
          </p:nvPr>
        </p:nvSpPr>
        <p:spPr/>
        <p:txBody>
          <a:bodyPr/>
          <a:lstStyle/>
          <a:p>
            <a:r>
              <a:rPr lang="en-US" dirty="0"/>
              <a:t>It is rather easy to tell if you have Affiliating Faith.</a:t>
            </a:r>
          </a:p>
        </p:txBody>
      </p:sp>
    </p:spTree>
    <p:extLst>
      <p:ext uri="{BB962C8B-B14F-4D97-AF65-F5344CB8AC3E}">
        <p14:creationId xmlns:p14="http://schemas.microsoft.com/office/powerpoint/2010/main" val="346525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F4C3-ACC6-00D5-701F-943E06EB21D8}"/>
              </a:ext>
            </a:extLst>
          </p:cNvPr>
          <p:cNvSpPr>
            <a:spLocks noGrp="1"/>
          </p:cNvSpPr>
          <p:nvPr>
            <p:ph type="title"/>
          </p:nvPr>
        </p:nvSpPr>
        <p:spPr/>
        <p:txBody>
          <a:bodyPr/>
          <a:lstStyle/>
          <a:p>
            <a:r>
              <a:rPr lang="en-US" dirty="0"/>
              <a:t>A word of caution before we learn these indicators.</a:t>
            </a:r>
          </a:p>
        </p:txBody>
      </p:sp>
    </p:spTree>
    <p:extLst>
      <p:ext uri="{BB962C8B-B14F-4D97-AF65-F5344CB8AC3E}">
        <p14:creationId xmlns:p14="http://schemas.microsoft.com/office/powerpoint/2010/main" val="93512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DF0A-EA72-2DB8-72CA-CCFEA70B9203}"/>
              </a:ext>
            </a:extLst>
          </p:cNvPr>
          <p:cNvSpPr>
            <a:spLocks noGrp="1"/>
          </p:cNvSpPr>
          <p:nvPr>
            <p:ph type="title"/>
          </p:nvPr>
        </p:nvSpPr>
        <p:spPr/>
        <p:txBody>
          <a:bodyPr/>
          <a:lstStyle/>
          <a:p>
            <a:r>
              <a:rPr lang="en-US" dirty="0"/>
              <a:t>TWO BASIC PROBLEMS</a:t>
            </a:r>
          </a:p>
        </p:txBody>
      </p:sp>
      <p:sp>
        <p:nvSpPr>
          <p:cNvPr id="3" name="Text Placeholder 2">
            <a:extLst>
              <a:ext uri="{FF2B5EF4-FFF2-40B4-BE49-F238E27FC236}">
                <a16:creationId xmlns:a16="http://schemas.microsoft.com/office/drawing/2014/main" id="{D488E9A3-012D-5CFF-253A-D58485FE7ED0}"/>
              </a:ext>
            </a:extLst>
          </p:cNvPr>
          <p:cNvSpPr>
            <a:spLocks noGrp="1"/>
          </p:cNvSpPr>
          <p:nvPr>
            <p:ph type="body" sz="quarter" idx="10"/>
          </p:nvPr>
        </p:nvSpPr>
        <p:spPr/>
        <p:txBody>
          <a:bodyPr/>
          <a:lstStyle/>
          <a:p>
            <a:pPr marL="514350" indent="-514350">
              <a:buFont typeface="+mj-lt"/>
              <a:buAutoNum type="arabicPeriod"/>
            </a:pPr>
            <a:r>
              <a:rPr lang="en-US" dirty="0"/>
              <a:t>Faith is not that simple and second, people do not like being labeled. </a:t>
            </a:r>
          </a:p>
          <a:p>
            <a:pPr marL="514350" indent="-514350">
              <a:buFont typeface="+mj-lt"/>
              <a:buAutoNum type="arabicPeriod"/>
            </a:pPr>
            <a:r>
              <a:rPr lang="en-US" dirty="0"/>
              <a:t>Learn to recognize Affiliating believers so that you can give them some encouragement and guide them to search out their faith.</a:t>
            </a:r>
          </a:p>
        </p:txBody>
      </p:sp>
    </p:spTree>
    <p:extLst>
      <p:ext uri="{BB962C8B-B14F-4D97-AF65-F5344CB8AC3E}">
        <p14:creationId xmlns:p14="http://schemas.microsoft.com/office/powerpoint/2010/main" val="22363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a:xfrm>
            <a:off x="598488" y="1251437"/>
            <a:ext cx="8100239" cy="3642243"/>
          </a:xfrm>
        </p:spPr>
        <p:txBody>
          <a:bodyPr>
            <a:normAutofit/>
          </a:bodyPr>
          <a:lstStyle/>
          <a:p>
            <a:pPr marL="697230" indent="-697230">
              <a:buFont typeface="+mj-lt"/>
              <a:buAutoNum type="arabicPeriod"/>
            </a:pPr>
            <a:r>
              <a:rPr lang="en-US" sz="4000" dirty="0"/>
              <a:t>You can learn a lot about someone by the way they </a:t>
            </a:r>
            <a:r>
              <a:rPr lang="en-US" sz="4000" b="1" u="sng" dirty="0">
                <a:latin typeface="Lato Black" panose="020F0502020204030203" pitchFamily="34" charset="0"/>
                <a:ea typeface="Lato Black" panose="020F0502020204030203" pitchFamily="34" charset="0"/>
                <a:cs typeface="Lato Black" panose="020F0502020204030203" pitchFamily="34" charset="0"/>
              </a:rPr>
              <a:t>pray</a:t>
            </a:r>
            <a:r>
              <a:rPr lang="en-US" sz="4000" dirty="0"/>
              <a:t>. </a:t>
            </a:r>
          </a:p>
        </p:txBody>
      </p:sp>
    </p:spTree>
    <p:extLst>
      <p:ext uri="{BB962C8B-B14F-4D97-AF65-F5344CB8AC3E}">
        <p14:creationId xmlns:p14="http://schemas.microsoft.com/office/powerpoint/2010/main" val="40733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p:txBody>
          <a:bodyPr>
            <a:normAutofit/>
          </a:bodyPr>
          <a:lstStyle/>
          <a:p>
            <a:pPr marL="514350" indent="-514350">
              <a:buFont typeface="+mj-lt"/>
              <a:buAutoNum type="arabicPeriod"/>
            </a:pPr>
            <a:r>
              <a:rPr lang="en-US" sz="2000" dirty="0"/>
              <a:t>You can learn a lot about someone by the way they pray. </a:t>
            </a:r>
          </a:p>
          <a:p>
            <a:pPr marL="697230" indent="-697230">
              <a:spcAft>
                <a:spcPts val="1200"/>
              </a:spcAft>
              <a:buFont typeface="+mj-lt"/>
              <a:buAutoNum type="arabicPeriod"/>
            </a:pPr>
            <a:r>
              <a:rPr lang="en-US" sz="4000" dirty="0"/>
              <a:t>Sincere prayers are not </a:t>
            </a:r>
            <a:br>
              <a:rPr lang="en-US" sz="4000" dirty="0"/>
            </a:br>
            <a:r>
              <a:rPr lang="en-US" sz="4000" dirty="0"/>
              <a:t>vainly </a:t>
            </a:r>
            <a:r>
              <a:rPr lang="en-US" sz="4000" b="1" u="sng" dirty="0">
                <a:latin typeface="Lato Black" panose="020F0502020204030203" pitchFamily="34" charset="0"/>
                <a:ea typeface="Lato Black" panose="020F0502020204030203" pitchFamily="34" charset="0"/>
                <a:cs typeface="Lato Black" panose="020F0502020204030203" pitchFamily="34" charset="0"/>
              </a:rPr>
              <a:t>repetitious</a:t>
            </a:r>
            <a:r>
              <a:rPr lang="en-US" sz="4000" dirty="0"/>
              <a:t>.</a:t>
            </a:r>
          </a:p>
          <a:p>
            <a:pPr marL="1280160" lvl="1" indent="-331470"/>
            <a:r>
              <a:rPr lang="en-US" sz="3200" b="1" u="sng" dirty="0">
                <a:latin typeface="Lato Black" panose="020F0502020204030203" pitchFamily="34" charset="0"/>
                <a:ea typeface="Lato Black" panose="020F0502020204030203" pitchFamily="34" charset="0"/>
                <a:cs typeface="Lato Black" panose="020F0502020204030203" pitchFamily="34" charset="0"/>
              </a:rPr>
              <a:t>Matthew 6:5-13</a:t>
            </a:r>
          </a:p>
          <a:p>
            <a:pPr marL="697230" indent="-697230">
              <a:buFont typeface="+mj-lt"/>
              <a:buAutoNum type="arabicPeriod"/>
            </a:pPr>
            <a:endParaRPr lang="en-US" dirty="0"/>
          </a:p>
        </p:txBody>
      </p:sp>
    </p:spTree>
    <p:extLst>
      <p:ext uri="{BB962C8B-B14F-4D97-AF65-F5344CB8AC3E}">
        <p14:creationId xmlns:p14="http://schemas.microsoft.com/office/powerpoint/2010/main" val="24817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fontScale="85000" lnSpcReduction="10000"/>
          </a:bodyPr>
          <a:lstStyle/>
          <a:p>
            <a:r>
              <a:rPr lang="en-US" baseline="30000" dirty="0"/>
              <a:t>5</a:t>
            </a:r>
            <a:r>
              <a:rPr lang="en-US" dirty="0"/>
              <a:t> “When you pray, you are not to be like the hypocrites; for they love to stand and pray in the synagogues and on the street corners so that they may be seen by men. Truly I say to you, they have their reward in full. </a:t>
            </a:r>
            <a:r>
              <a:rPr lang="en-US" baseline="30000" dirty="0"/>
              <a:t>6</a:t>
            </a:r>
            <a:r>
              <a:rPr lang="en-US" dirty="0"/>
              <a:t> But you, when you pray, go into your inner room, close your door and pray to your Father who is in secret, and your Father who sees what is done in secret will reward you.</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6:5-6</a:t>
            </a:r>
          </a:p>
        </p:txBody>
      </p:sp>
    </p:spTree>
    <p:extLst>
      <p:ext uri="{BB962C8B-B14F-4D97-AF65-F5344CB8AC3E}">
        <p14:creationId xmlns:p14="http://schemas.microsoft.com/office/powerpoint/2010/main" val="1146840757"/>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TotalTime>
  <Words>2022</Words>
  <Application>Microsoft Office PowerPoint</Application>
  <PresentationFormat>On-screen Show (16:9)</PresentationFormat>
  <Paragraphs>122</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Calibri</vt:lpstr>
      <vt:lpstr>Lato</vt:lpstr>
      <vt:lpstr>Lato Black</vt:lpstr>
      <vt:lpstr>Lato Regular</vt:lpstr>
      <vt:lpstr>Merriweather</vt:lpstr>
      <vt:lpstr>With Title</vt:lpstr>
      <vt:lpstr>PowerPoint Presentation</vt:lpstr>
      <vt:lpstr>        Mature Faith       Solidifying Faith      Searching Faith    Affiliating Faith Imitating Faith</vt:lpstr>
      <vt:lpstr>If you believe what you believe because others believe it,  you have Affiliating Faith.</vt:lpstr>
      <vt:lpstr>It is rather easy to tell if you have Affiliating Faith.</vt:lpstr>
      <vt:lpstr>A word of caution before we learn these indicators.</vt:lpstr>
      <vt:lpstr>TWO BASIC PROBLEMS</vt:lpstr>
      <vt:lpstr>A. Affiliating Prayer</vt:lpstr>
      <vt:lpstr>A. Affiliating Prayer</vt:lpstr>
      <vt:lpstr>PowerPoint Presentation</vt:lpstr>
      <vt:lpstr>PowerPoint Presentation</vt:lpstr>
      <vt:lpstr>PowerPoint Presentation</vt:lpstr>
      <vt:lpstr>PowerPoint Presentation</vt:lpstr>
      <vt:lpstr>A. Affiliating Prayer</vt:lpstr>
      <vt:lpstr>A. Affiliating Prayer</vt:lpstr>
      <vt:lpstr>B. Affiliating Response to Change</vt:lpstr>
      <vt:lpstr>B. Affiliating Response to Change</vt:lpstr>
      <vt:lpstr>B. Affiliating Response to Change</vt:lpstr>
      <vt:lpstr>PowerPoint Presentation</vt:lpstr>
      <vt:lpstr>PowerPoint Presentation</vt:lpstr>
      <vt:lpstr>PowerPoint Presentation</vt:lpstr>
      <vt:lpstr>B. Affiliating Response to Change</vt:lpstr>
      <vt:lpstr>FAITH</vt:lpstr>
      <vt:lpstr>C. Affiliating Comments</vt:lpstr>
      <vt:lpstr>PowerPoint Presentation</vt:lpstr>
      <vt:lpstr>PowerPoint Presentation</vt:lpstr>
      <vt:lpstr>PowerPoint Presentation</vt:lpstr>
      <vt:lpstr>PowerPoint Presentation</vt:lpstr>
      <vt:lpstr>PowerPoint Presentation</vt:lpstr>
      <vt:lpstr>PowerPoint Presentation</vt:lpstr>
      <vt:lpstr>C. Affiliating Comments</vt:lpstr>
      <vt:lpstr>PowerPoint Presentation</vt:lpstr>
      <vt:lpstr>PowerPoint Presentation</vt:lpstr>
      <vt:lpstr>PowerPoint Presentation</vt:lpstr>
      <vt:lpstr>PowerPoint Presentation</vt:lpstr>
      <vt:lpstr>PowerPoint Presentation</vt:lpstr>
      <vt:lpstr>C. Affiliating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252</cp:revision>
  <dcterms:created xsi:type="dcterms:W3CDTF">2014-04-30T18:34:38Z</dcterms:created>
  <dcterms:modified xsi:type="dcterms:W3CDTF">2025-04-21T18:18:35Z</dcterms:modified>
</cp:coreProperties>
</file>