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817" r:id="rId1"/>
  </p:sldMasterIdLst>
  <p:notesMasterIdLst>
    <p:notesMasterId r:id="rId33"/>
  </p:notesMasterIdLst>
  <p:handoutMasterIdLst>
    <p:handoutMasterId r:id="rId34"/>
  </p:handoutMasterIdLst>
  <p:sldIdLst>
    <p:sldId id="621" r:id="rId2"/>
    <p:sldId id="718" r:id="rId3"/>
    <p:sldId id="719" r:id="rId4"/>
    <p:sldId id="720" r:id="rId5"/>
    <p:sldId id="795" r:id="rId6"/>
    <p:sldId id="723" r:id="rId7"/>
    <p:sldId id="727" r:id="rId8"/>
    <p:sldId id="728" r:id="rId9"/>
    <p:sldId id="730" r:id="rId10"/>
    <p:sldId id="724" r:id="rId11"/>
    <p:sldId id="729" r:id="rId12"/>
    <p:sldId id="726" r:id="rId13"/>
    <p:sldId id="732" r:id="rId14"/>
    <p:sldId id="736" r:id="rId15"/>
    <p:sldId id="816" r:id="rId16"/>
    <p:sldId id="739" r:id="rId17"/>
    <p:sldId id="743" r:id="rId18"/>
    <p:sldId id="746" r:id="rId19"/>
    <p:sldId id="747" r:id="rId20"/>
    <p:sldId id="748" r:id="rId21"/>
    <p:sldId id="749" r:id="rId22"/>
    <p:sldId id="750" r:id="rId23"/>
    <p:sldId id="751" r:id="rId24"/>
    <p:sldId id="800" r:id="rId25"/>
    <p:sldId id="755" r:id="rId26"/>
    <p:sldId id="758" r:id="rId27"/>
    <p:sldId id="759" r:id="rId28"/>
    <p:sldId id="760" r:id="rId29"/>
    <p:sldId id="761" r:id="rId30"/>
    <p:sldId id="765" r:id="rId31"/>
    <p:sldId id="801" r:id="rId32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66FF33"/>
    <a:srgbClr val="00CCFF"/>
    <a:srgbClr val="006885"/>
    <a:srgbClr val="FF9999"/>
    <a:srgbClr val="666699"/>
    <a:srgbClr val="FF9900"/>
    <a:srgbClr val="000066"/>
    <a:srgbClr val="07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852" autoAdjust="0"/>
    <p:restoredTop sz="90647" autoAdjust="0"/>
  </p:normalViewPr>
  <p:slideViewPr>
    <p:cSldViewPr snapToObjects="1">
      <p:cViewPr>
        <p:scale>
          <a:sx n="80" d="100"/>
          <a:sy n="80" d="100"/>
        </p:scale>
        <p:origin x="-1694" y="-72"/>
      </p:cViewPr>
      <p:guideLst>
        <p:guide orient="horz" pos="3552"/>
        <p:guide pos="57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>
        <p:scale>
          <a:sx n="100" d="100"/>
          <a:sy n="100" d="100"/>
        </p:scale>
        <p:origin x="-114" y="-72"/>
      </p:cViewPr>
      <p:guideLst>
        <p:guide orient="horz" pos="228"/>
        <p:guide pos="23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492500" y="8832850"/>
            <a:ext cx="3036888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923925" eaLnBrk="0" hangingPunct="0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fld id="{9FDF95D7-A56C-4887-9C33-32BA1A80C1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228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00125" y="531813"/>
            <a:ext cx="4979988" cy="3735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7523" name="Rectangle 10"/>
          <p:cNvSpPr>
            <a:spLocks noChangeArrowheads="1"/>
          </p:cNvSpPr>
          <p:nvPr/>
        </p:nvSpPr>
        <p:spPr bwMode="auto">
          <a:xfrm>
            <a:off x="384175" y="8958263"/>
            <a:ext cx="6324600" cy="22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923925"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3925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3925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3925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3925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fld id="{659A5A21-2023-4D0B-A25B-81623516C1A4}" type="slidenum">
              <a:rPr lang="en-US" altLang="en-US" sz="1200" b="0" smtClean="0"/>
              <a:pPr algn="ctr">
                <a:defRPr/>
              </a:pPr>
              <a:t>‹#›</a:t>
            </a:fld>
            <a:endParaRPr lang="en-US" altLang="en-US" sz="1200" b="0" smtClean="0"/>
          </a:p>
        </p:txBody>
      </p:sp>
      <p:sp>
        <p:nvSpPr>
          <p:cNvPr id="115716" name="Line 33"/>
          <p:cNvSpPr>
            <a:spLocks noChangeShapeType="1"/>
          </p:cNvSpPr>
          <p:nvPr/>
        </p:nvSpPr>
        <p:spPr bwMode="auto">
          <a:xfrm>
            <a:off x="419100" y="4810125"/>
            <a:ext cx="60293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5717" name="Line 34"/>
          <p:cNvSpPr>
            <a:spLocks noChangeShapeType="1"/>
          </p:cNvSpPr>
          <p:nvPr/>
        </p:nvSpPr>
        <p:spPr bwMode="auto">
          <a:xfrm>
            <a:off x="419100" y="5362575"/>
            <a:ext cx="60293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5718" name="Line 35"/>
          <p:cNvSpPr>
            <a:spLocks noChangeShapeType="1"/>
          </p:cNvSpPr>
          <p:nvPr/>
        </p:nvSpPr>
        <p:spPr bwMode="auto">
          <a:xfrm>
            <a:off x="419100" y="5915025"/>
            <a:ext cx="60293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5719" name="Line 36"/>
          <p:cNvSpPr>
            <a:spLocks noChangeShapeType="1"/>
          </p:cNvSpPr>
          <p:nvPr/>
        </p:nvSpPr>
        <p:spPr bwMode="auto">
          <a:xfrm>
            <a:off x="419100" y="6467475"/>
            <a:ext cx="60293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5720" name="Line 37"/>
          <p:cNvSpPr>
            <a:spLocks noChangeShapeType="1"/>
          </p:cNvSpPr>
          <p:nvPr/>
        </p:nvSpPr>
        <p:spPr bwMode="auto">
          <a:xfrm>
            <a:off x="419100" y="7019925"/>
            <a:ext cx="60293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5721" name="Line 38"/>
          <p:cNvSpPr>
            <a:spLocks noChangeShapeType="1"/>
          </p:cNvSpPr>
          <p:nvPr/>
        </p:nvSpPr>
        <p:spPr bwMode="auto">
          <a:xfrm>
            <a:off x="419100" y="7572375"/>
            <a:ext cx="60293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5722" name="Line 39"/>
          <p:cNvSpPr>
            <a:spLocks noChangeShapeType="1"/>
          </p:cNvSpPr>
          <p:nvPr/>
        </p:nvSpPr>
        <p:spPr bwMode="auto">
          <a:xfrm>
            <a:off x="419100" y="8124825"/>
            <a:ext cx="60293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5723" name="Line 40"/>
          <p:cNvSpPr>
            <a:spLocks noChangeShapeType="1"/>
          </p:cNvSpPr>
          <p:nvPr/>
        </p:nvSpPr>
        <p:spPr bwMode="auto">
          <a:xfrm>
            <a:off x="419100" y="8677275"/>
            <a:ext cx="60293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2989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5086350" rtl="0" eaLnBrk="0" fontAlgn="base" hangingPunct="0">
      <a:spcBef>
        <a:spcPct val="30000"/>
      </a:spcBef>
      <a:spcAft>
        <a:spcPct val="0"/>
      </a:spcAft>
      <a:defRPr sz="1200" u="sng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65138" indent="-7938" algn="l" defTabSz="50863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defTabSz="50863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defTabSz="50863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defTabSz="50863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39" name="Notes Placeholder 1"/>
          <p:cNvSpPr>
            <a:spLocks noGrp="1"/>
          </p:cNvSpPr>
          <p:nvPr>
            <p:ph type="body" idx="1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u="none" dirty="0" smtClean="0"/>
              <a:t>Revision: September 2016 – updated to </a:t>
            </a:r>
            <a:r>
              <a:rPr lang="en-US" altLang="en-US" u="none" smtClean="0"/>
              <a:t>2015</a:t>
            </a:r>
            <a:r>
              <a:rPr lang="en-US" altLang="en-US" u="none" baseline="0" smtClean="0"/>
              <a:t> impacts</a:t>
            </a:r>
            <a:endParaRPr lang="en-US" altLang="en-US" u="none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" name="Notes Placeholder 1"/>
          <p:cNvSpPr>
            <a:spLocks noGrp="1"/>
          </p:cNvSpPr>
          <p:nvPr>
            <p:ph type="body" idx="1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/>
          <a:lstStyle/>
          <a:p>
            <a:r>
              <a:rPr lang="en-US" u="none" dirty="0" smtClean="0"/>
              <a:t>Assembly processes need some inventory to build, the waste is with excessive</a:t>
            </a:r>
            <a:r>
              <a:rPr lang="en-US" u="none" baseline="0" dirty="0" smtClean="0"/>
              <a:t> inventory.</a:t>
            </a:r>
            <a:endParaRPr lang="en-US" u="none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627" name="Notes Placeholder 1"/>
          <p:cNvSpPr>
            <a:spLocks noGrp="1"/>
          </p:cNvSpPr>
          <p:nvPr>
            <p:ph type="body" idx="1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u="none" dirty="0" smtClean="0"/>
              <a:t>Motion = human motion: reaching, twisting, bending, poor ergonomics, etc.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" name="Notes Placeholder 1"/>
          <p:cNvSpPr>
            <a:spLocks noGrp="1"/>
          </p:cNvSpPr>
          <p:nvPr>
            <p:ph type="body" idx="1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/>
          <a:lstStyle/>
          <a:p>
            <a:r>
              <a:rPr lang="en-US" u="none" dirty="0" smtClean="0"/>
              <a:t>Not all processing is waste,</a:t>
            </a:r>
            <a:r>
              <a:rPr lang="en-US" u="none" baseline="0" dirty="0" smtClean="0"/>
              <a:t> but “over-doing it” is a waste.</a:t>
            </a:r>
            <a:endParaRPr lang="en-US" u="none" dirty="0" smtClean="0"/>
          </a:p>
          <a:p>
            <a:endParaRPr lang="en-US" u="none" dirty="0" smtClean="0"/>
          </a:p>
          <a:p>
            <a:r>
              <a:rPr lang="en-US" u="none" dirty="0" smtClean="0"/>
              <a:t>The waste is in over-processing: polishing</a:t>
            </a:r>
            <a:r>
              <a:rPr lang="en-US" u="none" baseline="0" dirty="0" smtClean="0"/>
              <a:t> a component well beyond what the customer needs or is willing to pay for, for example.</a:t>
            </a:r>
            <a:endParaRPr lang="en-US" u="none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5" name="Notes Placeholder 1"/>
          <p:cNvSpPr>
            <a:spLocks noGrp="1"/>
          </p:cNvSpPr>
          <p:nvPr>
            <p:ph type="body" idx="1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u="none" dirty="0" smtClean="0"/>
              <a:t>Modified CI House</a:t>
            </a:r>
          </a:p>
          <a:p>
            <a:endParaRPr lang="en-US" altLang="en-US" u="none" dirty="0" smtClean="0"/>
          </a:p>
          <a:p>
            <a:r>
              <a:rPr lang="en-US" altLang="en-US" u="none" dirty="0" smtClean="0"/>
              <a:t>Highlighted tools will be discussed next.</a:t>
            </a:r>
          </a:p>
          <a:p>
            <a:endParaRPr lang="en-US" altLang="en-US" u="none" dirty="0" smtClean="0"/>
          </a:p>
          <a:p>
            <a:r>
              <a:rPr lang="en-US" altLang="en-US" u="none" dirty="0" smtClean="0"/>
              <a:t>Stabilizing tools: 5S, visual controls, standardized work</a:t>
            </a:r>
          </a:p>
          <a:p>
            <a:endParaRPr lang="en-US" altLang="en-US" u="none" dirty="0" smtClean="0"/>
          </a:p>
          <a:p>
            <a:r>
              <a:rPr lang="en-US" altLang="en-US" u="none" dirty="0" smtClean="0"/>
              <a:t>Improving tools: Teams, plant layout, quick changeover, batch reduction, quality at the source, point of use storage</a:t>
            </a:r>
          </a:p>
          <a:p>
            <a:endParaRPr lang="en-US" altLang="en-US" u="none" dirty="0" smtClean="0"/>
          </a:p>
          <a:p>
            <a:r>
              <a:rPr lang="en-US" altLang="en-US" u="none" dirty="0" smtClean="0"/>
              <a:t>Optimizing tools: Pull/</a:t>
            </a:r>
            <a:r>
              <a:rPr lang="en-US" altLang="en-US" u="none" dirty="0" err="1" smtClean="0"/>
              <a:t>kanban</a:t>
            </a:r>
            <a:r>
              <a:rPr lang="en-US" altLang="en-US" u="none" dirty="0" smtClean="0"/>
              <a:t>, cellular/flow, TPM</a:t>
            </a:r>
          </a:p>
          <a:p>
            <a:endParaRPr lang="en-US" altLang="en-US" u="none" dirty="0" smtClean="0"/>
          </a:p>
          <a:p>
            <a:r>
              <a:rPr lang="en-US" altLang="en-US" u="none" dirty="0" smtClean="0"/>
              <a:t>In general, stabilizing tools should be applied first, then improving tools, then the advanced tools.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771" name="Notes Placeholder 1"/>
          <p:cNvSpPr>
            <a:spLocks noGrp="1"/>
          </p:cNvSpPr>
          <p:nvPr>
            <p:ph type="body" idx="1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u="none" dirty="0" smtClean="0"/>
              <a:t>Left photo is of a tool board or shadow board.  </a:t>
            </a:r>
          </a:p>
          <a:p>
            <a:endParaRPr lang="en-US" altLang="en-US" u="none" dirty="0" smtClean="0"/>
          </a:p>
          <a:p>
            <a:r>
              <a:rPr lang="en-US" altLang="en-US" u="none" dirty="0" smtClean="0"/>
              <a:t>Center photo has fixtures labelled plus the location on the workbench labelled.  </a:t>
            </a:r>
          </a:p>
          <a:p>
            <a:endParaRPr lang="en-US" altLang="en-US" u="none" dirty="0" smtClean="0"/>
          </a:p>
          <a:p>
            <a:r>
              <a:rPr lang="en-US" altLang="en-US" u="none" dirty="0" smtClean="0"/>
              <a:t>Right photo is a visual for the location of pallet, also serves to warn people of empty pallet (tripping hazard).  This is also a good example of “creativity before capital” (not spending lots of money on solutions).  The pallet fence is constructed from PVC pipes and orange snow fence material available at hardware stores</a:t>
            </a:r>
            <a:r>
              <a:rPr lang="en-US" altLang="en-US" u="none" baseline="0" dirty="0" smtClean="0"/>
              <a:t> – probably $20 or less of material.</a:t>
            </a:r>
            <a:endParaRPr lang="en-US" altLang="en-US" u="none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19" name="Notes Placeholder 1"/>
          <p:cNvSpPr>
            <a:spLocks noGrp="1"/>
          </p:cNvSpPr>
          <p:nvPr>
            <p:ph type="body" idx="1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u="none" smtClean="0"/>
              <a:t>Added photos</a:t>
            </a:r>
          </a:p>
          <a:p>
            <a:endParaRPr lang="en-US" altLang="en-US" u="none" smtClean="0"/>
          </a:p>
          <a:p>
            <a:r>
              <a:rPr lang="en-US" altLang="en-US" u="none" smtClean="0"/>
              <a:t>Think of instrument panels in cars, highway signs, striping on roads, etc.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" name="Notes Placeholder 1"/>
          <p:cNvSpPr>
            <a:spLocks noGrp="1"/>
          </p:cNvSpPr>
          <p:nvPr>
            <p:ph type="body" idx="1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/>
          <a:lstStyle/>
          <a:p>
            <a:r>
              <a:rPr lang="en-US" u="none" dirty="0" smtClean="0"/>
              <a:t>Typical</a:t>
            </a:r>
            <a:r>
              <a:rPr lang="en-US" u="none" baseline="0" dirty="0" smtClean="0"/>
              <a:t> plant layout is “functional” layout – areas grouped by function or department.  This usually adds travel distance and introduces stopping points between each department that add to the overall lead time.</a:t>
            </a:r>
            <a:endParaRPr lang="en-US" u="none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7939" name="Notes Placeholder 1"/>
          <p:cNvSpPr>
            <a:spLocks noGrp="1"/>
          </p:cNvSpPr>
          <p:nvPr>
            <p:ph type="body" idx="1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u="none" smtClean="0"/>
              <a:t>Modified house</a:t>
            </a:r>
          </a:p>
          <a:p>
            <a:endParaRPr lang="en-US" altLang="en-US" u="none" smtClean="0"/>
          </a:p>
          <a:p>
            <a:r>
              <a:rPr lang="en-US" altLang="en-US" u="none" smtClean="0"/>
              <a:t>Next set of tools to discuss is highlighted in yellow.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" name="Notes Placeholder 1"/>
          <p:cNvSpPr>
            <a:spLocks noGrp="1"/>
          </p:cNvSpPr>
          <p:nvPr>
            <p:ph type="body" idx="1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/>
          <a:lstStyle/>
          <a:p>
            <a:r>
              <a:rPr lang="en-US" u="none" dirty="0" smtClean="0"/>
              <a:t>Photo shows a daily start up meeting – a short (~10 minutes) stand-up meeting on the factory floor to discuss job assignments,</a:t>
            </a:r>
            <a:r>
              <a:rPr lang="en-US" u="none" baseline="0" dirty="0" smtClean="0"/>
              <a:t> machine or part issues, etc.</a:t>
            </a:r>
          </a:p>
          <a:p>
            <a:endParaRPr lang="en-US" u="none" baseline="0" dirty="0" smtClean="0"/>
          </a:p>
          <a:p>
            <a:r>
              <a:rPr lang="en-US" u="none" baseline="0" dirty="0" smtClean="0"/>
              <a:t>See the book “Creating a Lean Culture” by David Mann for more information on “daily accountability meetings”</a:t>
            </a:r>
            <a:endParaRPr lang="en-US" u="none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2035" name="Notes Placeholder 1"/>
          <p:cNvSpPr>
            <a:spLocks noGrp="1"/>
          </p:cNvSpPr>
          <p:nvPr>
            <p:ph type="body" idx="1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u="none" dirty="0" smtClean="0"/>
              <a:t>Think of racing pit stops.  In NASCAR, teams can change 4 tires and fill the tank with fuel in less than 14 seconds.  Even with 6 people doing the work, that is still less than 90 seconds on manpower.  This is accomplished with specialized tools, training, and practice.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solidFill>
            <a:srgbClr val="FFFFFF"/>
          </a:solidFill>
          <a:ln/>
        </p:spPr>
      </p:sp>
      <p:sp>
        <p:nvSpPr>
          <p:cNvPr id="14336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3450" y="4416425"/>
            <a:ext cx="5143500" cy="4183063"/>
          </a:xfrm>
          <a:prstGeom prst="rect">
            <a:avLst/>
          </a:prstGeom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u="none" dirty="0" smtClean="0"/>
              <a:t>Much information packed into this definition: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en-US" u="none" dirty="0" smtClean="0"/>
              <a:t>A systematic approach –</a:t>
            </a:r>
            <a:r>
              <a:rPr lang="en-US" altLang="en-US" u="none" baseline="0" dirty="0" smtClean="0"/>
              <a:t> not just a random application of tools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en-US" u="none" baseline="0" dirty="0" smtClean="0"/>
              <a:t>Identifying and eliminating waste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en-US" u="none" baseline="0" dirty="0" smtClean="0"/>
              <a:t>Continuous improvement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en-US" u="none" baseline="0" dirty="0" smtClean="0"/>
              <a:t>Flowing the product at the pull of the customer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en-US" u="none" baseline="0" dirty="0" smtClean="0"/>
              <a:t>In pursuit of perfection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altLang="en-US" dirty="0" smtClean="0"/>
          </a:p>
        </p:txBody>
      </p:sp>
      <p:sp>
        <p:nvSpPr>
          <p:cNvPr id="143364" name="Rectangle 1028"/>
          <p:cNvSpPr>
            <a:spLocks noChangeArrowheads="1"/>
          </p:cNvSpPr>
          <p:nvPr/>
        </p:nvSpPr>
        <p:spPr bwMode="auto">
          <a:xfrm>
            <a:off x="933450" y="4616450"/>
            <a:ext cx="5143500" cy="418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533" tIns="46766" rIns="93533" bIns="46766"/>
          <a:lstStyle>
            <a:lvl1pPr defTabSz="930275"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0275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0275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0275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0275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30000"/>
              </a:spcBef>
            </a:pPr>
            <a:r>
              <a:rPr lang="en-US" altLang="en-US" sz="1200" b="0" i="1">
                <a:latin typeface="Times New Roman" pitchFamily="18" charset="0"/>
              </a:rPr>
              <a:t>_______________________________________________________________</a:t>
            </a:r>
          </a:p>
          <a:p>
            <a:pPr>
              <a:spcBef>
                <a:spcPct val="30000"/>
              </a:spcBef>
            </a:pPr>
            <a:endParaRPr lang="en-US" altLang="en-US" sz="1200" b="0" i="1">
              <a:latin typeface="Times New Roman" pitchFamily="18" charset="0"/>
            </a:endParaRPr>
          </a:p>
          <a:p>
            <a:pPr>
              <a:spcBef>
                <a:spcPct val="30000"/>
              </a:spcBef>
            </a:pPr>
            <a:r>
              <a:rPr lang="en-US" altLang="en-US" sz="1200" b="0" i="1">
                <a:latin typeface="Times New Roman" pitchFamily="18" charset="0"/>
              </a:rPr>
              <a:t>_______________________________________________________________</a:t>
            </a:r>
          </a:p>
          <a:p>
            <a:pPr>
              <a:spcBef>
                <a:spcPct val="30000"/>
              </a:spcBef>
            </a:pPr>
            <a:endParaRPr lang="en-US" altLang="en-US" sz="1200" b="0" i="1">
              <a:latin typeface="Times New Roman" pitchFamily="18" charset="0"/>
            </a:endParaRPr>
          </a:p>
          <a:p>
            <a:pPr>
              <a:spcBef>
                <a:spcPct val="30000"/>
              </a:spcBef>
            </a:pPr>
            <a:r>
              <a:rPr lang="en-US" altLang="en-US" sz="1200" b="0" i="1">
                <a:latin typeface="Times New Roman" pitchFamily="18" charset="0"/>
              </a:rPr>
              <a:t>_______________________________________________________________</a:t>
            </a:r>
          </a:p>
          <a:p>
            <a:pPr>
              <a:spcBef>
                <a:spcPct val="30000"/>
              </a:spcBef>
            </a:pPr>
            <a:endParaRPr lang="en-US" altLang="en-US" sz="1200" b="0" i="1">
              <a:latin typeface="Times New Roman" pitchFamily="18" charset="0"/>
            </a:endParaRPr>
          </a:p>
          <a:p>
            <a:pPr>
              <a:spcBef>
                <a:spcPct val="30000"/>
              </a:spcBef>
            </a:pPr>
            <a:r>
              <a:rPr lang="en-US" altLang="en-US" sz="1200" b="0" i="1">
                <a:latin typeface="Times New Roman" pitchFamily="18" charset="0"/>
              </a:rPr>
              <a:t>_______________________________________________________________</a:t>
            </a:r>
          </a:p>
          <a:p>
            <a:pPr>
              <a:spcBef>
                <a:spcPct val="30000"/>
              </a:spcBef>
            </a:pPr>
            <a:endParaRPr lang="en-US" altLang="en-US" sz="1200" b="0" i="1">
              <a:latin typeface="Times New Roman" pitchFamily="18" charset="0"/>
            </a:endParaRPr>
          </a:p>
          <a:p>
            <a:pPr>
              <a:spcBef>
                <a:spcPct val="30000"/>
              </a:spcBef>
            </a:pPr>
            <a:r>
              <a:rPr lang="en-US" altLang="en-US" sz="1200" b="0" i="1">
                <a:latin typeface="Times New Roman" pitchFamily="18" charset="0"/>
              </a:rPr>
              <a:t>_______________________________________________________________</a:t>
            </a:r>
          </a:p>
          <a:p>
            <a:pPr>
              <a:spcBef>
                <a:spcPct val="30000"/>
              </a:spcBef>
            </a:pPr>
            <a:endParaRPr lang="en-US" altLang="en-US" sz="1200" b="0" i="1">
              <a:latin typeface="Times New Roman" pitchFamily="18" charset="0"/>
            </a:endParaRPr>
          </a:p>
          <a:p>
            <a:pPr>
              <a:spcBef>
                <a:spcPct val="30000"/>
              </a:spcBef>
            </a:pPr>
            <a:r>
              <a:rPr lang="en-US" altLang="en-US" sz="1200" b="0" i="1">
                <a:latin typeface="Times New Roman" pitchFamily="18" charset="0"/>
              </a:rPr>
              <a:t>_______________________________________________________________</a:t>
            </a:r>
          </a:p>
          <a:p>
            <a:pPr>
              <a:spcBef>
                <a:spcPct val="30000"/>
              </a:spcBef>
            </a:pPr>
            <a:endParaRPr lang="en-US" altLang="en-US" sz="1200" b="0" i="1">
              <a:latin typeface="Times New Roman" pitchFamily="18" charset="0"/>
            </a:endParaRPr>
          </a:p>
          <a:p>
            <a:pPr>
              <a:spcBef>
                <a:spcPct val="30000"/>
              </a:spcBef>
            </a:pPr>
            <a:r>
              <a:rPr lang="en-US" altLang="en-US" sz="1200" b="0" i="1">
                <a:latin typeface="Times New Roman" pitchFamily="18" charset="0"/>
              </a:rPr>
              <a:t>_______________________________________________________________</a:t>
            </a:r>
          </a:p>
          <a:p>
            <a:pPr>
              <a:spcBef>
                <a:spcPct val="30000"/>
              </a:spcBef>
            </a:pPr>
            <a:endParaRPr lang="en-US" altLang="en-US" sz="1200" b="0" i="1">
              <a:latin typeface="Times New Roman" pitchFamily="18" charset="0"/>
            </a:endParaRPr>
          </a:p>
          <a:p>
            <a:pPr>
              <a:spcBef>
                <a:spcPct val="30000"/>
              </a:spcBef>
            </a:pPr>
            <a:r>
              <a:rPr lang="en-US" altLang="en-US" sz="1200" b="0" i="1">
                <a:latin typeface="Times New Roman" pitchFamily="18" charset="0"/>
              </a:rPr>
              <a:t>_______________________________________________________________</a:t>
            </a:r>
          </a:p>
          <a:p>
            <a:pPr>
              <a:spcBef>
                <a:spcPct val="30000"/>
              </a:spcBef>
            </a:pPr>
            <a:endParaRPr lang="en-US" altLang="en-US" sz="1200" b="0" i="1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083" name="Notes Placeholder 1"/>
          <p:cNvSpPr>
            <a:spLocks noGrp="1"/>
          </p:cNvSpPr>
          <p:nvPr>
            <p:ph type="body" idx="1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u="none" smtClean="0"/>
              <a:t>Automotive assembly lines build in batches of one, sometimes with different models or even brands (Toyota and Lexus on same line).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5107" name="Notes Placeholder 1"/>
          <p:cNvSpPr>
            <a:spLocks noGrp="1"/>
          </p:cNvSpPr>
          <p:nvPr>
            <p:ph type="body" idx="1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u="none" dirty="0" smtClean="0"/>
              <a:t>Make material easily accessible for the factory operator or person needing to use the material.  Could be raw materials, sub-assemblies, tools, work instructions, etc.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" name="Notes Placeholder 1"/>
          <p:cNvSpPr>
            <a:spLocks noGrp="1"/>
          </p:cNvSpPr>
          <p:nvPr>
            <p:ph type="body" idx="1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/>
          <a:lstStyle/>
          <a:p>
            <a:r>
              <a:rPr lang="en-US" u="none" dirty="0" smtClean="0"/>
              <a:t>Gas</a:t>
            </a:r>
            <a:r>
              <a:rPr lang="en-US" u="none" baseline="0" dirty="0" smtClean="0"/>
              <a:t> cap tether is an example of a simple mistake proofing device.</a:t>
            </a:r>
          </a:p>
          <a:p>
            <a:endParaRPr lang="en-US" u="none" baseline="0" dirty="0" smtClean="0"/>
          </a:p>
          <a:p>
            <a:r>
              <a:rPr lang="en-US" u="none" baseline="0" dirty="0" smtClean="0"/>
              <a:t>Ask the class for other examples.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u="none" baseline="0" dirty="0" smtClean="0"/>
              <a:t>USB cord orientation, ground prong on electrical cords, etc.</a:t>
            </a:r>
            <a:endParaRPr lang="en-US" u="none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0227" name="Notes Placeholder 1"/>
          <p:cNvSpPr>
            <a:spLocks noGrp="1"/>
          </p:cNvSpPr>
          <p:nvPr>
            <p:ph type="body" idx="1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u="none" smtClean="0"/>
              <a:t>Modified house</a:t>
            </a:r>
          </a:p>
          <a:p>
            <a:endParaRPr lang="en-US" altLang="en-US" u="none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5347" name="Notes Placeholder 1"/>
          <p:cNvSpPr>
            <a:spLocks noGrp="1"/>
          </p:cNvSpPr>
          <p:nvPr>
            <p:ph type="body" idx="1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u="none" smtClean="0"/>
              <a:t>Added kanban card and boxed item to animation.</a:t>
            </a: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solidFill>
            <a:srgbClr val="FFFFFF"/>
          </a:solidFill>
          <a:ln/>
        </p:spPr>
      </p:sp>
      <p:sp>
        <p:nvSpPr>
          <p:cNvPr id="144387" name="Rectangle 1027"/>
          <p:cNvSpPr>
            <a:spLocks noChangeArrowheads="1"/>
          </p:cNvSpPr>
          <p:nvPr/>
        </p:nvSpPr>
        <p:spPr bwMode="auto">
          <a:xfrm>
            <a:off x="933450" y="4616450"/>
            <a:ext cx="5143500" cy="418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533" tIns="46766" rIns="93533" bIns="46766"/>
          <a:lstStyle>
            <a:lvl1pPr defTabSz="930275"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0275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0275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0275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0275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30000"/>
              </a:spcBef>
            </a:pPr>
            <a:r>
              <a:rPr lang="en-US" altLang="en-US" sz="1200" b="0" i="1">
                <a:latin typeface="Times New Roman" pitchFamily="18" charset="0"/>
              </a:rPr>
              <a:t>_______________________________________________________________</a:t>
            </a:r>
          </a:p>
          <a:p>
            <a:pPr>
              <a:spcBef>
                <a:spcPct val="30000"/>
              </a:spcBef>
            </a:pPr>
            <a:endParaRPr lang="en-US" altLang="en-US" sz="1200" b="0" i="1">
              <a:latin typeface="Times New Roman" pitchFamily="18" charset="0"/>
            </a:endParaRPr>
          </a:p>
          <a:p>
            <a:pPr>
              <a:spcBef>
                <a:spcPct val="30000"/>
              </a:spcBef>
            </a:pPr>
            <a:r>
              <a:rPr lang="en-US" altLang="en-US" sz="1200" b="0" i="1">
                <a:latin typeface="Times New Roman" pitchFamily="18" charset="0"/>
              </a:rPr>
              <a:t>_______________________________________________________________</a:t>
            </a:r>
          </a:p>
          <a:p>
            <a:pPr>
              <a:spcBef>
                <a:spcPct val="30000"/>
              </a:spcBef>
            </a:pPr>
            <a:endParaRPr lang="en-US" altLang="en-US" sz="1200" b="0" i="1">
              <a:latin typeface="Times New Roman" pitchFamily="18" charset="0"/>
            </a:endParaRPr>
          </a:p>
          <a:p>
            <a:pPr>
              <a:spcBef>
                <a:spcPct val="30000"/>
              </a:spcBef>
            </a:pPr>
            <a:r>
              <a:rPr lang="en-US" altLang="en-US" sz="1200" b="0" i="1">
                <a:latin typeface="Times New Roman" pitchFamily="18" charset="0"/>
              </a:rPr>
              <a:t>_______________________________________________________________</a:t>
            </a:r>
          </a:p>
          <a:p>
            <a:pPr>
              <a:spcBef>
                <a:spcPct val="30000"/>
              </a:spcBef>
            </a:pPr>
            <a:endParaRPr lang="en-US" altLang="en-US" sz="1200" b="0" i="1">
              <a:latin typeface="Times New Roman" pitchFamily="18" charset="0"/>
            </a:endParaRPr>
          </a:p>
          <a:p>
            <a:pPr>
              <a:spcBef>
                <a:spcPct val="30000"/>
              </a:spcBef>
            </a:pPr>
            <a:r>
              <a:rPr lang="en-US" altLang="en-US" sz="1200" b="0" i="1">
                <a:latin typeface="Times New Roman" pitchFamily="18" charset="0"/>
              </a:rPr>
              <a:t>_______________________________________________________________</a:t>
            </a:r>
          </a:p>
          <a:p>
            <a:pPr>
              <a:spcBef>
                <a:spcPct val="30000"/>
              </a:spcBef>
            </a:pPr>
            <a:endParaRPr lang="en-US" altLang="en-US" sz="1200" b="0" i="1">
              <a:latin typeface="Times New Roman" pitchFamily="18" charset="0"/>
            </a:endParaRPr>
          </a:p>
          <a:p>
            <a:pPr>
              <a:spcBef>
                <a:spcPct val="30000"/>
              </a:spcBef>
            </a:pPr>
            <a:r>
              <a:rPr lang="en-US" altLang="en-US" sz="1200" b="0" i="1">
                <a:latin typeface="Times New Roman" pitchFamily="18" charset="0"/>
              </a:rPr>
              <a:t>_______________________________________________________________</a:t>
            </a:r>
          </a:p>
          <a:p>
            <a:pPr>
              <a:spcBef>
                <a:spcPct val="30000"/>
              </a:spcBef>
            </a:pPr>
            <a:endParaRPr lang="en-US" altLang="en-US" sz="1200" b="0" i="1">
              <a:latin typeface="Times New Roman" pitchFamily="18" charset="0"/>
            </a:endParaRPr>
          </a:p>
          <a:p>
            <a:pPr>
              <a:spcBef>
                <a:spcPct val="30000"/>
              </a:spcBef>
            </a:pPr>
            <a:r>
              <a:rPr lang="en-US" altLang="en-US" sz="1200" b="0" i="1">
                <a:latin typeface="Times New Roman" pitchFamily="18" charset="0"/>
              </a:rPr>
              <a:t>_______________________________________________________________</a:t>
            </a:r>
          </a:p>
          <a:p>
            <a:pPr>
              <a:spcBef>
                <a:spcPct val="30000"/>
              </a:spcBef>
            </a:pPr>
            <a:endParaRPr lang="en-US" altLang="en-US" sz="1200" b="0" i="1">
              <a:latin typeface="Times New Roman" pitchFamily="18" charset="0"/>
            </a:endParaRPr>
          </a:p>
          <a:p>
            <a:pPr>
              <a:spcBef>
                <a:spcPct val="30000"/>
              </a:spcBef>
            </a:pPr>
            <a:r>
              <a:rPr lang="en-US" altLang="en-US" sz="1200" b="0" i="1">
                <a:latin typeface="Times New Roman" pitchFamily="18" charset="0"/>
              </a:rPr>
              <a:t>_______________________________________________________________</a:t>
            </a:r>
          </a:p>
          <a:p>
            <a:pPr>
              <a:spcBef>
                <a:spcPct val="30000"/>
              </a:spcBef>
            </a:pPr>
            <a:endParaRPr lang="en-US" altLang="en-US" sz="1200" b="0" i="1">
              <a:latin typeface="Times New Roman" pitchFamily="18" charset="0"/>
            </a:endParaRPr>
          </a:p>
          <a:p>
            <a:pPr>
              <a:spcBef>
                <a:spcPct val="30000"/>
              </a:spcBef>
            </a:pPr>
            <a:r>
              <a:rPr lang="en-US" altLang="en-US" sz="1200" b="0" i="1">
                <a:latin typeface="Times New Roman" pitchFamily="18" charset="0"/>
              </a:rPr>
              <a:t>_______________________________________________________________</a:t>
            </a:r>
          </a:p>
          <a:p>
            <a:pPr>
              <a:spcBef>
                <a:spcPct val="30000"/>
              </a:spcBef>
            </a:pPr>
            <a:endParaRPr lang="en-US" altLang="en-US" sz="1200" b="0" i="1">
              <a:latin typeface="Times New Roman" pitchFamily="18" charset="0"/>
            </a:endParaRPr>
          </a:p>
        </p:txBody>
      </p:sp>
      <p:sp>
        <p:nvSpPr>
          <p:cNvPr id="141316" name="Notes Placeholder 1"/>
          <p:cNvSpPr>
            <a:spLocks noGrp="1"/>
          </p:cNvSpPr>
          <p:nvPr>
            <p:ph type="body" idx="1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r>
              <a:rPr lang="en-US" altLang="en-US" u="none" dirty="0" smtClean="0"/>
              <a:t>May want to mention the “3Cs” definition of value add: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altLang="en-US" u="none" dirty="0" smtClean="0"/>
              <a:t>Customer cares (is willing to pay for)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altLang="en-US" u="none" dirty="0" smtClean="0"/>
              <a:t>Changes the product or service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altLang="en-US" u="none" dirty="0" smtClean="0"/>
              <a:t>Correct the first time</a:t>
            </a:r>
          </a:p>
          <a:p>
            <a:pPr>
              <a:buFont typeface="Arial" panose="020B0604020202020204" pitchFamily="34" charset="0"/>
              <a:buNone/>
              <a:defRPr/>
            </a:pPr>
            <a:r>
              <a:rPr lang="en-US" altLang="en-US" u="none" dirty="0" smtClean="0"/>
              <a:t>For an activity to be considered value added, it must meet ALL THREE of the above</a:t>
            </a:r>
          </a:p>
          <a:p>
            <a:pPr>
              <a:defRPr/>
            </a:pPr>
            <a:endParaRPr lang="en-US" altLang="en-US" u="none" dirty="0" smtClean="0"/>
          </a:p>
          <a:p>
            <a:pPr>
              <a:defRPr/>
            </a:pPr>
            <a:endParaRPr lang="en-US" altLang="en-US" dirty="0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0467" name="Notes Placeholder 1"/>
          <p:cNvSpPr>
            <a:spLocks noGrp="1"/>
          </p:cNvSpPr>
          <p:nvPr>
            <p:ph type="body" idx="1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u="none" dirty="0" smtClean="0"/>
              <a:t>It is costly to run equipment until failure.  It is usually much more cost effective to take time up front and care for the equipment.</a:t>
            </a:r>
          </a:p>
          <a:p>
            <a:endParaRPr lang="en-US" altLang="en-US" u="none" dirty="0" smtClean="0"/>
          </a:p>
          <a:p>
            <a:r>
              <a:rPr lang="en-US" altLang="en-US" u="none" dirty="0" smtClean="0"/>
              <a:t>Think of car maintenance, regular oil changes, washing car, etc.</a:t>
            </a: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/>
          <a:lstStyle/>
          <a:p>
            <a:r>
              <a:rPr lang="en-US" u="none" dirty="0" smtClean="0"/>
              <a:t>Results will vary depending on the business and level of success.</a:t>
            </a:r>
          </a:p>
          <a:p>
            <a:r>
              <a:rPr lang="en-US" u="none" dirty="0" smtClean="0"/>
              <a:t>50-75%</a:t>
            </a:r>
            <a:r>
              <a:rPr lang="en-US" u="none" baseline="0" dirty="0" smtClean="0"/>
              <a:t> reduction in </a:t>
            </a:r>
            <a:r>
              <a:rPr lang="en-US" u="none" baseline="0" dirty="0" err="1" smtClean="0"/>
              <a:t>leadtime</a:t>
            </a:r>
            <a:r>
              <a:rPr lang="en-US" u="none" baseline="0" dirty="0" smtClean="0"/>
              <a:t> is not uncommon</a:t>
            </a:r>
            <a:endParaRPr lang="en-US" u="none" dirty="0"/>
          </a:p>
        </p:txBody>
      </p:sp>
    </p:spTree>
    <p:extLst>
      <p:ext uri="{BB962C8B-B14F-4D97-AF65-F5344CB8AC3E}">
        <p14:creationId xmlns:p14="http://schemas.microsoft.com/office/powerpoint/2010/main" val="11027922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solidFill>
            <a:srgbClr val="FFFFFF"/>
          </a:solidFill>
          <a:ln/>
        </p:spPr>
      </p:sp>
      <p:sp>
        <p:nvSpPr>
          <p:cNvPr id="145411" name="Rectangle 1027"/>
          <p:cNvSpPr>
            <a:spLocks noChangeArrowheads="1"/>
          </p:cNvSpPr>
          <p:nvPr/>
        </p:nvSpPr>
        <p:spPr bwMode="auto">
          <a:xfrm>
            <a:off x="933450" y="4616450"/>
            <a:ext cx="5143500" cy="418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533" tIns="46766" rIns="93533" bIns="46766"/>
          <a:lstStyle>
            <a:lvl1pPr defTabSz="930275"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0275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0275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0275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0275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30000"/>
              </a:spcBef>
            </a:pPr>
            <a:r>
              <a:rPr lang="en-US" altLang="en-US" sz="1200" b="0" i="1">
                <a:latin typeface="Times New Roman" pitchFamily="18" charset="0"/>
              </a:rPr>
              <a:t>_______________________________________________________________</a:t>
            </a:r>
          </a:p>
          <a:p>
            <a:pPr>
              <a:spcBef>
                <a:spcPct val="30000"/>
              </a:spcBef>
            </a:pPr>
            <a:endParaRPr lang="en-US" altLang="en-US" sz="1200" b="0" i="1">
              <a:latin typeface="Times New Roman" pitchFamily="18" charset="0"/>
            </a:endParaRPr>
          </a:p>
          <a:p>
            <a:pPr>
              <a:spcBef>
                <a:spcPct val="30000"/>
              </a:spcBef>
            </a:pPr>
            <a:r>
              <a:rPr lang="en-US" altLang="en-US" sz="1200" b="0" i="1">
                <a:latin typeface="Times New Roman" pitchFamily="18" charset="0"/>
              </a:rPr>
              <a:t>_______________________________________________________________</a:t>
            </a:r>
          </a:p>
          <a:p>
            <a:pPr>
              <a:spcBef>
                <a:spcPct val="30000"/>
              </a:spcBef>
            </a:pPr>
            <a:endParaRPr lang="en-US" altLang="en-US" sz="1200" b="0" i="1">
              <a:latin typeface="Times New Roman" pitchFamily="18" charset="0"/>
            </a:endParaRPr>
          </a:p>
          <a:p>
            <a:pPr>
              <a:spcBef>
                <a:spcPct val="30000"/>
              </a:spcBef>
            </a:pPr>
            <a:r>
              <a:rPr lang="en-US" altLang="en-US" sz="1200" b="0" i="1">
                <a:latin typeface="Times New Roman" pitchFamily="18" charset="0"/>
              </a:rPr>
              <a:t>_______________________________________________________________</a:t>
            </a:r>
          </a:p>
          <a:p>
            <a:pPr>
              <a:spcBef>
                <a:spcPct val="30000"/>
              </a:spcBef>
            </a:pPr>
            <a:endParaRPr lang="en-US" altLang="en-US" sz="1200" b="0" i="1">
              <a:latin typeface="Times New Roman" pitchFamily="18" charset="0"/>
            </a:endParaRPr>
          </a:p>
          <a:p>
            <a:pPr>
              <a:spcBef>
                <a:spcPct val="30000"/>
              </a:spcBef>
            </a:pPr>
            <a:r>
              <a:rPr lang="en-US" altLang="en-US" sz="1200" b="0" i="1">
                <a:latin typeface="Times New Roman" pitchFamily="18" charset="0"/>
              </a:rPr>
              <a:t>_______________________________________________________________</a:t>
            </a:r>
          </a:p>
          <a:p>
            <a:pPr>
              <a:spcBef>
                <a:spcPct val="30000"/>
              </a:spcBef>
            </a:pPr>
            <a:endParaRPr lang="en-US" altLang="en-US" sz="1200" b="0" i="1">
              <a:latin typeface="Times New Roman" pitchFamily="18" charset="0"/>
            </a:endParaRPr>
          </a:p>
          <a:p>
            <a:pPr>
              <a:spcBef>
                <a:spcPct val="30000"/>
              </a:spcBef>
            </a:pPr>
            <a:r>
              <a:rPr lang="en-US" altLang="en-US" sz="1200" b="0" i="1">
                <a:latin typeface="Times New Roman" pitchFamily="18" charset="0"/>
              </a:rPr>
              <a:t>_______________________________________________________________</a:t>
            </a:r>
          </a:p>
          <a:p>
            <a:pPr>
              <a:spcBef>
                <a:spcPct val="30000"/>
              </a:spcBef>
            </a:pPr>
            <a:endParaRPr lang="en-US" altLang="en-US" sz="1200" b="0" i="1">
              <a:latin typeface="Times New Roman" pitchFamily="18" charset="0"/>
            </a:endParaRPr>
          </a:p>
          <a:p>
            <a:pPr>
              <a:spcBef>
                <a:spcPct val="30000"/>
              </a:spcBef>
            </a:pPr>
            <a:r>
              <a:rPr lang="en-US" altLang="en-US" sz="1200" b="0" i="1">
                <a:latin typeface="Times New Roman" pitchFamily="18" charset="0"/>
              </a:rPr>
              <a:t>_______________________________________________________________</a:t>
            </a:r>
          </a:p>
          <a:p>
            <a:pPr>
              <a:spcBef>
                <a:spcPct val="30000"/>
              </a:spcBef>
            </a:pPr>
            <a:endParaRPr lang="en-US" altLang="en-US" sz="1200" b="0" i="1">
              <a:latin typeface="Times New Roman" pitchFamily="18" charset="0"/>
            </a:endParaRPr>
          </a:p>
          <a:p>
            <a:pPr>
              <a:spcBef>
                <a:spcPct val="30000"/>
              </a:spcBef>
            </a:pPr>
            <a:r>
              <a:rPr lang="en-US" altLang="en-US" sz="1200" b="0" i="1">
                <a:latin typeface="Times New Roman" pitchFamily="18" charset="0"/>
              </a:rPr>
              <a:t>_______________________________________________________________</a:t>
            </a:r>
          </a:p>
          <a:p>
            <a:pPr>
              <a:spcBef>
                <a:spcPct val="30000"/>
              </a:spcBef>
            </a:pPr>
            <a:endParaRPr lang="en-US" altLang="en-US" sz="1200" b="0" i="1">
              <a:latin typeface="Times New Roman" pitchFamily="18" charset="0"/>
            </a:endParaRPr>
          </a:p>
          <a:p>
            <a:pPr>
              <a:spcBef>
                <a:spcPct val="30000"/>
              </a:spcBef>
            </a:pPr>
            <a:r>
              <a:rPr lang="en-US" altLang="en-US" sz="1200" b="0" i="1">
                <a:latin typeface="Times New Roman" pitchFamily="18" charset="0"/>
              </a:rPr>
              <a:t>_______________________________________________________________</a:t>
            </a:r>
          </a:p>
          <a:p>
            <a:pPr>
              <a:spcBef>
                <a:spcPct val="30000"/>
              </a:spcBef>
            </a:pPr>
            <a:endParaRPr lang="en-US" altLang="en-US" sz="1200" b="0" i="1">
              <a:latin typeface="Times New Roman" pitchFamily="18" charset="0"/>
            </a:endParaRPr>
          </a:p>
        </p:txBody>
      </p:sp>
      <p:sp>
        <p:nvSpPr>
          <p:cNvPr id="145412" name="Notes Placeholder 1"/>
          <p:cNvSpPr>
            <a:spLocks noGrp="1"/>
          </p:cNvSpPr>
          <p:nvPr>
            <p:ph type="body" idx="1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u="none" dirty="0" smtClean="0"/>
              <a:t>“DOWNTIME” is an easy acronym to remember</a:t>
            </a:r>
            <a:r>
              <a:rPr lang="en-US" altLang="en-US" u="none" baseline="0" dirty="0" smtClean="0"/>
              <a:t> the</a:t>
            </a:r>
            <a:r>
              <a:rPr lang="en-US" altLang="en-US" u="none" dirty="0" smtClean="0"/>
              <a:t> 8 wastes, but some of the wastes may need better explanations: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en-US" u="none" dirty="0" smtClean="0"/>
              <a:t>“non-utilized people” means not using peoples Knowledge, Skills,</a:t>
            </a:r>
            <a:r>
              <a:rPr lang="en-US" altLang="en-US" u="none" baseline="0" dirty="0" smtClean="0"/>
              <a:t> and Abilities (KSA)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en-US" u="none" baseline="0" dirty="0" smtClean="0"/>
              <a:t>EXCESS inventory is a waste, SOME inventory is needed for a system to operate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en-US" u="none" baseline="0" dirty="0" smtClean="0"/>
              <a:t>Extra Processing is sometimes called “over-processing”</a:t>
            </a:r>
            <a:endParaRPr lang="en-US" altLang="en-US" u="none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3" name="Notes Placeholder 1"/>
          <p:cNvSpPr>
            <a:spLocks noGrp="1"/>
          </p:cNvSpPr>
          <p:nvPr>
            <p:ph type="body" idx="1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u="none" smtClean="0"/>
              <a:t>The muffin tins are meant to show over-production: the muffin tin holds 12 muffins, so we always make 12 muffins – even if the customer only orders 1 or 2.</a:t>
            </a:r>
          </a:p>
          <a:p>
            <a:endParaRPr lang="en-US" altLang="en-US" u="none" smtClean="0"/>
          </a:p>
          <a:p>
            <a:endParaRPr lang="en-US" altLang="en-US" u="none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3" name="Notes Placeholder 1"/>
          <p:cNvSpPr>
            <a:spLocks noGrp="1"/>
          </p:cNvSpPr>
          <p:nvPr>
            <p:ph type="body" idx="1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u="none" dirty="0" smtClean="0"/>
              <a:t>Note that this is the 8</a:t>
            </a:r>
            <a:r>
              <a:rPr lang="en-US" altLang="en-US" u="none" baseline="30000" dirty="0" smtClean="0"/>
              <a:t>th</a:t>
            </a:r>
            <a:r>
              <a:rPr lang="en-US" altLang="en-US" u="none" dirty="0" smtClean="0"/>
              <a:t> waste,</a:t>
            </a:r>
            <a:r>
              <a:rPr lang="en-US" altLang="en-US" u="none" baseline="0" dirty="0" smtClean="0"/>
              <a:t> added after the original 7 wastes created by </a:t>
            </a:r>
            <a:r>
              <a:rPr lang="en-US" altLang="en-US" u="none" baseline="0" dirty="0" err="1" smtClean="0"/>
              <a:t>Taiichi</a:t>
            </a:r>
            <a:r>
              <a:rPr lang="en-US" altLang="en-US" u="none" baseline="0" dirty="0" smtClean="0"/>
              <a:t> </a:t>
            </a:r>
            <a:r>
              <a:rPr lang="en-US" altLang="en-US" u="none" baseline="0" dirty="0" err="1" smtClean="0"/>
              <a:t>Ohno</a:t>
            </a:r>
            <a:r>
              <a:rPr lang="en-US" altLang="en-US" u="none" baseline="0" dirty="0" smtClean="0"/>
              <a:t>.  </a:t>
            </a:r>
          </a:p>
          <a:p>
            <a:endParaRPr lang="en-US" altLang="en-US" u="none" baseline="0" dirty="0" smtClean="0"/>
          </a:p>
          <a:p>
            <a:r>
              <a:rPr lang="en-US" altLang="en-US" u="none" baseline="0" dirty="0" smtClean="0"/>
              <a:t>This waste may be harder to observe compared to excess inventory, waiting, etc.</a:t>
            </a:r>
            <a:endParaRPr lang="en-US" altLang="en-US" u="none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1" name="Notes Placeholder 1"/>
          <p:cNvSpPr>
            <a:spLocks noGrp="1"/>
          </p:cNvSpPr>
          <p:nvPr>
            <p:ph type="body" idx="1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u="none" smtClean="0"/>
              <a:t>Transportation = movement of the product, material, etc.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394" y="2654705"/>
            <a:ext cx="77724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533400" y="4327525"/>
            <a:ext cx="6477000" cy="130175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5910263"/>
            <a:ext cx="2667000" cy="666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8625840" y="6278245"/>
            <a:ext cx="391795" cy="376238"/>
          </a:xfrm>
        </p:spPr>
        <p:txBody>
          <a:bodyPr anchor="ctr">
            <a:noAutofit/>
          </a:bodyPr>
          <a:lstStyle>
            <a:lvl1pPr algn="ctr">
              <a:defRPr sz="1400" b="1"/>
            </a:lvl1pPr>
          </a:lstStyle>
          <a:p>
            <a:pPr lvl="0"/>
            <a:fld id="{97791DCB-67E3-41A6-AA2D-F805AC0AE19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5172075" y="6278563"/>
            <a:ext cx="3382963" cy="376237"/>
          </a:xfrm>
        </p:spPr>
        <p:txBody>
          <a:bodyPr anchor="ctr">
            <a:normAutofit/>
          </a:bodyPr>
          <a:lstStyle>
            <a:lvl1pPr algn="r">
              <a:defRPr sz="1400" baseline="0"/>
            </a:lvl1pPr>
          </a:lstStyle>
          <a:p>
            <a:pPr lvl="0"/>
            <a:r>
              <a:rPr lang="en-US" dirty="0" smtClean="0"/>
              <a:t>Insert Presentation Title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727075" y="1625600"/>
            <a:ext cx="3875088" cy="45116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3"/>
          <p:cNvSpPr>
            <a:spLocks noGrp="1"/>
          </p:cNvSpPr>
          <p:nvPr>
            <p:ph sz="quarter" idx="11"/>
          </p:nvPr>
        </p:nvSpPr>
        <p:spPr>
          <a:xfrm>
            <a:off x="4892675" y="1625600"/>
            <a:ext cx="3875088" cy="45116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8625840" y="6278245"/>
            <a:ext cx="391795" cy="376238"/>
          </a:xfrm>
        </p:spPr>
        <p:txBody>
          <a:bodyPr anchor="ctr">
            <a:noAutofit/>
          </a:bodyPr>
          <a:lstStyle>
            <a:lvl1pPr algn="ctr">
              <a:defRPr sz="1400" b="1"/>
            </a:lvl1pPr>
          </a:lstStyle>
          <a:p>
            <a:pPr lvl="0"/>
            <a:fld id="{97791DCB-67E3-41A6-AA2D-F805AC0AE19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172075" y="6278563"/>
            <a:ext cx="3382963" cy="376237"/>
          </a:xfrm>
        </p:spPr>
        <p:txBody>
          <a:bodyPr anchor="ctr">
            <a:normAutofit/>
          </a:bodyPr>
          <a:lstStyle>
            <a:lvl1pPr algn="r">
              <a:defRPr sz="1400" baseline="0"/>
            </a:lvl1pPr>
          </a:lstStyle>
          <a:p>
            <a:pPr lvl="0"/>
            <a:r>
              <a:rPr lang="en-US" dirty="0" smtClean="0"/>
              <a:t>Insert 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63437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727075" y="2306319"/>
            <a:ext cx="3895725" cy="385000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3"/>
          <p:cNvSpPr>
            <a:spLocks noGrp="1"/>
          </p:cNvSpPr>
          <p:nvPr>
            <p:ph sz="quarter" idx="11"/>
          </p:nvPr>
        </p:nvSpPr>
        <p:spPr>
          <a:xfrm>
            <a:off x="4933315" y="2306319"/>
            <a:ext cx="3895725" cy="385000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727075" y="1717675"/>
            <a:ext cx="3895725" cy="588963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912995" y="1717356"/>
            <a:ext cx="3895725" cy="588963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8625840" y="6278245"/>
            <a:ext cx="391795" cy="376238"/>
          </a:xfrm>
        </p:spPr>
        <p:txBody>
          <a:bodyPr anchor="ctr">
            <a:noAutofit/>
          </a:bodyPr>
          <a:lstStyle>
            <a:lvl1pPr algn="ctr">
              <a:defRPr sz="1400" b="1"/>
            </a:lvl1pPr>
          </a:lstStyle>
          <a:p>
            <a:pPr lvl="0"/>
            <a:fld id="{97791DCB-67E3-41A6-AA2D-F805AC0AE19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5172075" y="6278563"/>
            <a:ext cx="3382963" cy="376237"/>
          </a:xfrm>
        </p:spPr>
        <p:txBody>
          <a:bodyPr anchor="ctr">
            <a:normAutofit/>
          </a:bodyPr>
          <a:lstStyle>
            <a:lvl1pPr algn="r">
              <a:defRPr sz="1400" baseline="0"/>
            </a:lvl1pPr>
          </a:lstStyle>
          <a:p>
            <a:pPr lvl="0"/>
            <a:r>
              <a:rPr lang="en-US" dirty="0" smtClean="0"/>
              <a:t>Insert 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78118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8625840" y="6278245"/>
            <a:ext cx="391795" cy="376238"/>
          </a:xfrm>
        </p:spPr>
        <p:txBody>
          <a:bodyPr anchor="ctr">
            <a:noAutofit/>
          </a:bodyPr>
          <a:lstStyle>
            <a:lvl1pPr algn="ctr">
              <a:defRPr sz="1400" b="1"/>
            </a:lvl1pPr>
          </a:lstStyle>
          <a:p>
            <a:pPr lvl="0"/>
            <a:fld id="{97791DCB-67E3-41A6-AA2D-F805AC0AE19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5172075" y="6278563"/>
            <a:ext cx="3382963" cy="376237"/>
          </a:xfrm>
        </p:spPr>
        <p:txBody>
          <a:bodyPr anchor="ctr">
            <a:normAutofit/>
          </a:bodyPr>
          <a:lstStyle>
            <a:lvl1pPr algn="r">
              <a:defRPr sz="1400" baseline="0"/>
            </a:lvl1pPr>
          </a:lstStyle>
          <a:p>
            <a:pPr lvl="0"/>
            <a:r>
              <a:rPr lang="en-US" dirty="0" smtClean="0"/>
              <a:t>Insert 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02151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8625840" y="6278245"/>
            <a:ext cx="391795" cy="376238"/>
          </a:xfrm>
        </p:spPr>
        <p:txBody>
          <a:bodyPr anchor="ctr">
            <a:noAutofit/>
          </a:bodyPr>
          <a:lstStyle>
            <a:lvl1pPr algn="ctr">
              <a:defRPr sz="1400" b="1"/>
            </a:lvl1pPr>
          </a:lstStyle>
          <a:p>
            <a:pPr lvl="0"/>
            <a:fld id="{97791DCB-67E3-41A6-AA2D-F805AC0AE19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5172075" y="6278563"/>
            <a:ext cx="3382963" cy="376237"/>
          </a:xfrm>
        </p:spPr>
        <p:txBody>
          <a:bodyPr anchor="ctr">
            <a:normAutofit/>
          </a:bodyPr>
          <a:lstStyle>
            <a:lvl1pPr algn="r">
              <a:defRPr sz="1400" baseline="0"/>
            </a:lvl1pPr>
          </a:lstStyle>
          <a:p>
            <a:pPr lvl="0"/>
            <a:r>
              <a:rPr lang="en-US" dirty="0" smtClean="0"/>
              <a:t>Insert 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15411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89149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13738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0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25825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7602" y="155923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endParaRPr lang="en-US" dirty="0"/>
          </a:p>
        </p:txBody>
      </p:sp>
      <p:sp>
        <p:nvSpPr>
          <p:cNvPr id="5" name="Text Placeholder 6"/>
          <p:cNvSpPr txBox="1">
            <a:spLocks/>
          </p:cNvSpPr>
          <p:nvPr userDrawn="1"/>
        </p:nvSpPr>
        <p:spPr>
          <a:xfrm>
            <a:off x="8555038" y="6278245"/>
            <a:ext cx="588962" cy="376238"/>
          </a:xfrm>
          <a:prstGeom prst="rect">
            <a:avLst/>
          </a:prstGeom>
        </p:spPr>
        <p:txBody>
          <a:bodyPr anchor="ctr">
            <a:noAutofit/>
          </a:bodyPr>
          <a:lstStyle>
            <a:lvl1pPr marL="342900" indent="-342900" algn="ctr" defTabSz="457200" rtl="0" eaLnBrk="1" latinLnBrk="0" hangingPunct="1">
              <a:spcBef>
                <a:spcPct val="20000"/>
              </a:spcBef>
              <a:buFont typeface="Arial"/>
              <a:buNone/>
              <a:defRPr sz="1400" b="1" i="0" kern="1200">
                <a:solidFill>
                  <a:srgbClr val="595959"/>
                </a:solidFill>
                <a:latin typeface="Myriad Pro Light"/>
                <a:ea typeface="+mn-ea"/>
                <a:cs typeface="Myriad Pro Light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b="0" i="1" kern="1200">
                <a:solidFill>
                  <a:srgbClr val="595959"/>
                </a:solidFill>
                <a:latin typeface="Myriad Pro Light"/>
                <a:ea typeface="+mn-ea"/>
                <a:cs typeface="Myriad Pro Light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fld id="{97791DCB-67E3-41A6-AA2D-F805AC0AE190}" type="slidenum">
              <a:rPr lang="en-US" smtClean="0"/>
              <a:pPr fontAlgn="auto">
                <a:spcAft>
                  <a:spcPts val="0"/>
                </a:spcAft>
              </a:pPr>
              <a:t>‹#›</a:t>
            </a:fld>
            <a:endParaRPr lang="en-US" dirty="0"/>
          </a:p>
        </p:txBody>
      </p:sp>
      <p:sp>
        <p:nvSpPr>
          <p:cNvPr id="6" name="Text Placeholder 8"/>
          <p:cNvSpPr txBox="1">
            <a:spLocks/>
          </p:cNvSpPr>
          <p:nvPr userDrawn="1"/>
        </p:nvSpPr>
        <p:spPr>
          <a:xfrm>
            <a:off x="5172075" y="6278563"/>
            <a:ext cx="3382963" cy="37623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342900" indent="-342900" algn="r" defTabSz="457200" rtl="0" eaLnBrk="1" latinLnBrk="0" hangingPunct="1">
              <a:spcBef>
                <a:spcPct val="20000"/>
              </a:spcBef>
              <a:buFont typeface="Arial"/>
              <a:buNone/>
              <a:defRPr sz="1400" b="0" i="0" kern="1200" baseline="0">
                <a:solidFill>
                  <a:srgbClr val="595959"/>
                </a:solidFill>
                <a:latin typeface="Myriad Pro Light"/>
                <a:ea typeface="+mn-ea"/>
                <a:cs typeface="Myriad Pro Light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b="0" i="1" kern="1200">
                <a:solidFill>
                  <a:srgbClr val="595959"/>
                </a:solidFill>
                <a:latin typeface="Myriad Pro Light"/>
                <a:ea typeface="+mn-ea"/>
                <a:cs typeface="Myriad Pro Light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dirty="0" smtClean="0"/>
              <a:t>Lean Overview w/ Simulation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  <p:sldLayoutId id="2147483819" r:id="rId2"/>
    <p:sldLayoutId id="2147483820" r:id="rId3"/>
    <p:sldLayoutId id="2147483821" r:id="rId4"/>
    <p:sldLayoutId id="2147483822" r:id="rId5"/>
    <p:sldLayoutId id="2147483823" r:id="rId6"/>
    <p:sldLayoutId id="2147483824" r:id="rId7"/>
    <p:sldLayoutId id="2147483826" r:id="rId8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rgbClr val="126984"/>
          </a:solidFill>
          <a:latin typeface="Myriad Pro Light"/>
          <a:ea typeface="+mj-ea"/>
          <a:cs typeface="Myriad Pro Light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None/>
        <a:defRPr sz="2800" b="0" i="0" kern="1200">
          <a:solidFill>
            <a:srgbClr val="595959"/>
          </a:solidFill>
          <a:latin typeface="Myriad Pro Light"/>
          <a:ea typeface="+mn-ea"/>
          <a:cs typeface="Myriad Pro Light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2800" b="0" i="1" kern="1200">
          <a:solidFill>
            <a:srgbClr val="595959"/>
          </a:solidFill>
          <a:latin typeface="Myriad Pro Light"/>
          <a:ea typeface="+mn-ea"/>
          <a:cs typeface="Myriad Pro Light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None/>
        <a:defRPr sz="3200" kern="1200">
          <a:solidFill>
            <a:srgbClr val="595959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w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060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Principles Of Lean Manufacturing</a:t>
            </a:r>
            <a:r>
              <a:rPr lang="en-US" altLang="en-US" dirty="0" smtClean="0">
                <a:sym typeface="Symbol" pitchFamily="18" charset="2"/>
              </a:rPr>
              <a:t> </a:t>
            </a:r>
            <a:br>
              <a:rPr lang="en-US" altLang="en-US" dirty="0" smtClean="0">
                <a:sym typeface="Symbol" pitchFamily="18" charset="2"/>
              </a:rPr>
            </a:br>
            <a:endParaRPr lang="en-US" altLang="en-US" dirty="0" smtClean="0"/>
          </a:p>
        </p:txBody>
      </p:sp>
      <p:sp>
        <p:nvSpPr>
          <p:cNvPr id="5123" name="Rectangle 2061"/>
          <p:cNvSpPr>
            <a:spLocks noGrp="1" noChangeArrowheads="1"/>
          </p:cNvSpPr>
          <p:nvPr>
            <p:ph type="body" sz="quarter" idx="10"/>
          </p:nvPr>
        </p:nvSpPr>
        <p:spPr/>
        <p:txBody>
          <a:bodyPr/>
          <a:lstStyle/>
          <a:p>
            <a:pPr eaLnBrk="1" hangingPunct="1"/>
            <a:endParaRPr lang="en-US" altLang="en-US" dirty="0" smtClean="0"/>
          </a:p>
        </p:txBody>
      </p:sp>
      <p:sp>
        <p:nvSpPr>
          <p:cNvPr id="5124" name="Text Box 2052"/>
          <p:cNvSpPr txBox="1">
            <a:spLocks noChangeArrowheads="1"/>
          </p:cNvSpPr>
          <p:nvPr/>
        </p:nvSpPr>
        <p:spPr bwMode="auto">
          <a:xfrm>
            <a:off x="228600" y="1371600"/>
            <a:ext cx="8686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b="0"/>
          </a:p>
        </p:txBody>
      </p:sp>
      <p:sp>
        <p:nvSpPr>
          <p:cNvPr id="5125" name="Text Box 2054"/>
          <p:cNvSpPr txBox="1">
            <a:spLocks noChangeArrowheads="1"/>
          </p:cNvSpPr>
          <p:nvPr/>
        </p:nvSpPr>
        <p:spPr bwMode="auto">
          <a:xfrm>
            <a:off x="2882900" y="228600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b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Inventory Waste</a:t>
            </a:r>
          </a:p>
        </p:txBody>
      </p:sp>
      <p:sp>
        <p:nvSpPr>
          <p:cNvPr id="38915" name="Rectangle 9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eaLnBrk="1" hangingPunct="1">
              <a:lnSpc>
                <a:spcPct val="110000"/>
              </a:lnSpc>
            </a:pPr>
            <a:r>
              <a:rPr lang="en-US" altLang="en-US" sz="2800" dirty="0" smtClean="0"/>
              <a:t>Any supply in excess of a one-piece flow through your manufacturing process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 dirty="0" smtClean="0"/>
              <a:t>Causes of excess inventory: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dirty="0" smtClean="0"/>
              <a:t>Need for buffer against inefficiencies and unexpected problems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dirty="0" smtClean="0"/>
              <a:t>Product complexity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dirty="0" smtClean="0"/>
              <a:t>Unleveled scheduling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dirty="0" smtClean="0"/>
              <a:t>Poor market forecast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dirty="0" smtClean="0"/>
              <a:t>Unbalanced workload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dirty="0" smtClean="0"/>
              <a:t>Misunderstood communications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dirty="0" smtClean="0"/>
              <a:t>Reward system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dirty="0" smtClean="0"/>
              <a:t>Unreliable shipments by suppliers</a:t>
            </a:r>
          </a:p>
        </p:txBody>
      </p:sp>
      <p:pic>
        <p:nvPicPr>
          <p:cNvPr id="38917" name="Picture 2" descr="http://www.america2.com/images/photos/warehouse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0" y="3450771"/>
            <a:ext cx="25939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53313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Motion Waste</a:t>
            </a:r>
          </a:p>
        </p:txBody>
      </p:sp>
      <p:sp>
        <p:nvSpPr>
          <p:cNvPr id="44035" name="Rectangle 21"/>
          <p:cNvSpPr>
            <a:spLocks noGrp="1" noChangeArrowheads="1"/>
          </p:cNvSpPr>
          <p:nvPr>
            <p:ph idx="1"/>
          </p:nvPr>
        </p:nvSpPr>
        <p:spPr>
          <a:xfrm>
            <a:off x="727602" y="1559231"/>
            <a:ext cx="8229600" cy="1260170"/>
          </a:xfrm>
        </p:spPr>
        <p:txBody>
          <a:bodyPr/>
          <a:lstStyle/>
          <a:p>
            <a:pPr marL="0" indent="0" eaLnBrk="1" hangingPunct="1"/>
            <a:r>
              <a:rPr lang="en-US" altLang="en-US" dirty="0" smtClean="0"/>
              <a:t>Any movement of people or machines that does not add value to the product or service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38250" y="2438400"/>
            <a:ext cx="5281550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defTabSz="457200" fontAlgn="auto">
              <a:spcBef>
                <a:spcPct val="20000"/>
              </a:spcBef>
              <a:spcAft>
                <a:spcPts val="0"/>
              </a:spcAft>
            </a:pPr>
            <a:r>
              <a:rPr lang="en-US" altLang="en-US" sz="2800" b="0" dirty="0">
                <a:solidFill>
                  <a:prstClr val="black"/>
                </a:solidFill>
                <a:latin typeface="Myriad Pro Light"/>
              </a:rPr>
              <a:t>Causes of motion </a:t>
            </a:r>
            <a:r>
              <a:rPr lang="en-US" altLang="en-US" sz="2800" b="0" dirty="0" smtClean="0">
                <a:solidFill>
                  <a:prstClr val="black"/>
                </a:solidFill>
                <a:latin typeface="Myriad Pro Light"/>
              </a:rPr>
              <a:t>waste:</a:t>
            </a:r>
            <a:endParaRPr lang="en-US" altLang="en-US" sz="2800" b="0" dirty="0">
              <a:solidFill>
                <a:prstClr val="black"/>
              </a:solidFill>
              <a:latin typeface="Myriad Pro Light"/>
            </a:endParaRPr>
          </a:p>
          <a:p>
            <a:pPr marL="742950" lvl="1" indent="-285750" defTabSz="457200" fontAlgn="auto">
              <a:spcBef>
                <a:spcPct val="20000"/>
              </a:spcBef>
              <a:spcAft>
                <a:spcPts val="0"/>
              </a:spcAft>
              <a:buFont typeface="Arial"/>
              <a:buChar char="•"/>
            </a:pPr>
            <a:r>
              <a:rPr lang="en-US" altLang="en-US" sz="2400" b="0" i="1" dirty="0">
                <a:solidFill>
                  <a:prstClr val="black"/>
                </a:solidFill>
                <a:latin typeface="Myriad Pro Light"/>
              </a:rPr>
              <a:t>Poor people/machine effectiveness</a:t>
            </a:r>
          </a:p>
          <a:p>
            <a:pPr marL="742950" lvl="1" indent="-285750" defTabSz="457200" fontAlgn="auto">
              <a:spcBef>
                <a:spcPct val="20000"/>
              </a:spcBef>
              <a:spcAft>
                <a:spcPts val="0"/>
              </a:spcAft>
              <a:buFont typeface="Arial"/>
              <a:buChar char="•"/>
            </a:pPr>
            <a:r>
              <a:rPr lang="en-US" altLang="en-US" sz="2400" b="0" i="1" dirty="0">
                <a:solidFill>
                  <a:prstClr val="black"/>
                </a:solidFill>
                <a:latin typeface="Myriad Pro Light"/>
              </a:rPr>
              <a:t>Inconsistent work methods</a:t>
            </a:r>
          </a:p>
          <a:p>
            <a:pPr marL="742950" lvl="1" indent="-285750" defTabSz="457200" fontAlgn="auto">
              <a:spcBef>
                <a:spcPct val="20000"/>
              </a:spcBef>
              <a:spcAft>
                <a:spcPts val="0"/>
              </a:spcAft>
              <a:buFont typeface="Arial"/>
              <a:buChar char="•"/>
            </a:pPr>
            <a:r>
              <a:rPr lang="en-US" altLang="en-US" sz="2400" b="0" i="1" dirty="0">
                <a:solidFill>
                  <a:prstClr val="black"/>
                </a:solidFill>
                <a:latin typeface="Myriad Pro Light"/>
              </a:rPr>
              <a:t>Unfavorable </a:t>
            </a:r>
            <a:r>
              <a:rPr lang="en-US" altLang="en-US" sz="2400" b="0" i="1" dirty="0" smtClean="0">
                <a:solidFill>
                  <a:prstClr val="black"/>
                </a:solidFill>
                <a:latin typeface="Myriad Pro Light"/>
              </a:rPr>
              <a:t>layout</a:t>
            </a:r>
            <a:endParaRPr lang="en-US" altLang="en-US" sz="2400" b="0" i="1" dirty="0">
              <a:solidFill>
                <a:prstClr val="black"/>
              </a:solidFill>
              <a:latin typeface="Myriad Pro Light"/>
            </a:endParaRPr>
          </a:p>
          <a:p>
            <a:pPr marL="742950" lvl="1" indent="-285750" defTabSz="457200" fontAlgn="auto">
              <a:spcBef>
                <a:spcPct val="20000"/>
              </a:spcBef>
              <a:spcAft>
                <a:spcPts val="0"/>
              </a:spcAft>
              <a:buFont typeface="Arial"/>
              <a:buChar char="•"/>
            </a:pPr>
            <a:r>
              <a:rPr lang="en-US" altLang="en-US" sz="2400" b="0" i="1" dirty="0">
                <a:solidFill>
                  <a:prstClr val="black"/>
                </a:solidFill>
                <a:latin typeface="Myriad Pro Light"/>
              </a:rPr>
              <a:t>Poor workplace organization and housekeeping</a:t>
            </a:r>
          </a:p>
          <a:p>
            <a:pPr marL="742950" lvl="1" indent="-285750" defTabSz="457200" fontAlgn="auto">
              <a:spcBef>
                <a:spcPct val="20000"/>
              </a:spcBef>
              <a:spcAft>
                <a:spcPts val="0"/>
              </a:spcAft>
              <a:buFont typeface="Arial"/>
              <a:buChar char="•"/>
            </a:pPr>
            <a:r>
              <a:rPr lang="en-US" altLang="en-US" sz="2400" b="0" i="1" dirty="0">
                <a:solidFill>
                  <a:prstClr val="black"/>
                </a:solidFill>
                <a:latin typeface="Myriad Pro Light"/>
              </a:rPr>
              <a:t>Extra “busy” movements while </a:t>
            </a:r>
            <a:r>
              <a:rPr lang="en-US" altLang="en-US" sz="2400" b="0" i="1" dirty="0" smtClean="0">
                <a:solidFill>
                  <a:prstClr val="black"/>
                </a:solidFill>
                <a:latin typeface="Myriad Pro Light"/>
              </a:rPr>
              <a:t>waiting</a:t>
            </a:r>
            <a:endParaRPr lang="en-US" altLang="en-US" sz="2400" b="0" i="1" dirty="0">
              <a:solidFill>
                <a:prstClr val="black"/>
              </a:solidFill>
              <a:latin typeface="Myriad Pro Light"/>
            </a:endParaRPr>
          </a:p>
        </p:txBody>
      </p:sp>
      <p:pic>
        <p:nvPicPr>
          <p:cNvPr id="2" name="Picture 2" descr="C:\Users\Amy Fitzgerald\Dropbox\IMEC Service Updates\Photos and Templates\Stock Images\iStock - Lean\iStock_Motio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783775"/>
            <a:ext cx="3091561" cy="2057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05261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0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Extra Processing Waste</a:t>
            </a:r>
          </a:p>
        </p:txBody>
      </p:sp>
      <p:sp>
        <p:nvSpPr>
          <p:cNvPr id="40963" name="Rectangle 109"/>
          <p:cNvSpPr>
            <a:spLocks noGrp="1" noChangeArrowheads="1"/>
          </p:cNvSpPr>
          <p:nvPr>
            <p:ph idx="1"/>
          </p:nvPr>
        </p:nvSpPr>
        <p:spPr>
          <a:xfrm>
            <a:off x="727602" y="1559231"/>
            <a:ext cx="8229600" cy="955370"/>
          </a:xfrm>
        </p:spPr>
        <p:txBody>
          <a:bodyPr>
            <a:normAutofit/>
          </a:bodyPr>
          <a:lstStyle/>
          <a:p>
            <a:pPr marL="0" indent="0" eaLnBrk="1" hangingPunct="1"/>
            <a:r>
              <a:rPr lang="en-US" altLang="en-US" sz="2800" dirty="0" smtClean="0"/>
              <a:t>Effort that adds no value to the product or service from the customers’ viewpoint</a:t>
            </a:r>
          </a:p>
        </p:txBody>
      </p:sp>
      <p:sp>
        <p:nvSpPr>
          <p:cNvPr id="111" name="TextBox 110"/>
          <p:cNvSpPr txBox="1"/>
          <p:nvPr/>
        </p:nvSpPr>
        <p:spPr>
          <a:xfrm>
            <a:off x="727602" y="2431475"/>
            <a:ext cx="559699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defTabSz="457200" fontAlgn="auto">
              <a:spcBef>
                <a:spcPct val="20000"/>
              </a:spcBef>
              <a:spcAft>
                <a:spcPts val="0"/>
              </a:spcAft>
            </a:pPr>
            <a:r>
              <a:rPr lang="en-US" altLang="en-US" sz="2800" b="0" dirty="0">
                <a:solidFill>
                  <a:prstClr val="black"/>
                </a:solidFill>
                <a:latin typeface="Myriad Pro Light"/>
              </a:rPr>
              <a:t>Causes of processing </a:t>
            </a:r>
            <a:r>
              <a:rPr lang="en-US" altLang="en-US" sz="2800" b="0" dirty="0" smtClean="0">
                <a:solidFill>
                  <a:prstClr val="black"/>
                </a:solidFill>
                <a:latin typeface="Myriad Pro Light"/>
              </a:rPr>
              <a:t>waste:</a:t>
            </a:r>
            <a:endParaRPr lang="en-US" altLang="en-US" sz="2800" b="0" dirty="0">
              <a:solidFill>
                <a:prstClr val="black"/>
              </a:solidFill>
              <a:latin typeface="Myriad Pro Light"/>
            </a:endParaRPr>
          </a:p>
          <a:p>
            <a:pPr marL="742950" lvl="1" indent="-285750" defTabSz="457200" fontAlgn="auto">
              <a:spcBef>
                <a:spcPct val="20000"/>
              </a:spcBef>
              <a:spcAft>
                <a:spcPts val="0"/>
              </a:spcAft>
              <a:buFont typeface="Arial"/>
              <a:buChar char="•"/>
            </a:pPr>
            <a:r>
              <a:rPr lang="en-US" altLang="en-US" sz="2400" b="0" i="1" dirty="0" smtClean="0">
                <a:solidFill>
                  <a:prstClr val="black"/>
                </a:solidFill>
                <a:latin typeface="Myriad Pro Light"/>
              </a:rPr>
              <a:t>Just-in-case </a:t>
            </a:r>
            <a:r>
              <a:rPr lang="en-US" altLang="en-US" sz="2400" b="0" i="1" dirty="0">
                <a:solidFill>
                  <a:prstClr val="black"/>
                </a:solidFill>
                <a:latin typeface="Myriad Pro Light"/>
              </a:rPr>
              <a:t>logic</a:t>
            </a:r>
          </a:p>
          <a:p>
            <a:pPr marL="742950" lvl="1" indent="-285750" defTabSz="457200" fontAlgn="auto">
              <a:spcBef>
                <a:spcPct val="20000"/>
              </a:spcBef>
              <a:spcAft>
                <a:spcPts val="0"/>
              </a:spcAft>
              <a:buFont typeface="Arial"/>
              <a:buChar char="•"/>
            </a:pPr>
            <a:r>
              <a:rPr lang="en-US" altLang="en-US" sz="2400" b="0" i="1" dirty="0">
                <a:solidFill>
                  <a:prstClr val="black"/>
                </a:solidFill>
                <a:latin typeface="Myriad Pro Light"/>
              </a:rPr>
              <a:t>True customer requirements not clearly defined </a:t>
            </a:r>
          </a:p>
          <a:p>
            <a:pPr marL="742950" lvl="1" indent="-285750" defTabSz="457200" fontAlgn="auto">
              <a:spcBef>
                <a:spcPct val="20000"/>
              </a:spcBef>
              <a:spcAft>
                <a:spcPts val="0"/>
              </a:spcAft>
              <a:buFont typeface="Arial"/>
              <a:buChar char="•"/>
            </a:pPr>
            <a:r>
              <a:rPr lang="en-US" altLang="en-US" sz="2400" b="0" i="1" smtClean="0">
                <a:solidFill>
                  <a:prstClr val="black"/>
                </a:solidFill>
                <a:latin typeface="Myriad Pro Light"/>
              </a:rPr>
              <a:t>Mis-communication</a:t>
            </a:r>
            <a:endParaRPr lang="en-US" altLang="en-US" sz="2400" b="0" i="1" dirty="0">
              <a:solidFill>
                <a:prstClr val="black"/>
              </a:solidFill>
              <a:latin typeface="Myriad Pro Light"/>
            </a:endParaRPr>
          </a:p>
          <a:p>
            <a:pPr marL="742950" lvl="1" indent="-285750" defTabSz="457200" fontAlgn="auto">
              <a:spcBef>
                <a:spcPct val="20000"/>
              </a:spcBef>
              <a:spcAft>
                <a:spcPts val="0"/>
              </a:spcAft>
              <a:buFont typeface="Arial"/>
              <a:buChar char="•"/>
            </a:pPr>
            <a:r>
              <a:rPr lang="en-US" altLang="en-US" sz="2400" b="0" i="1" dirty="0">
                <a:solidFill>
                  <a:prstClr val="black"/>
                </a:solidFill>
                <a:latin typeface="Myriad Pro Light"/>
              </a:rPr>
              <a:t>Redundant approvals</a:t>
            </a:r>
          </a:p>
          <a:p>
            <a:pPr marL="742950" lvl="1" indent="-285750" defTabSz="457200" fontAlgn="auto">
              <a:spcBef>
                <a:spcPct val="20000"/>
              </a:spcBef>
              <a:spcAft>
                <a:spcPts val="0"/>
              </a:spcAft>
              <a:buFont typeface="Arial"/>
              <a:buChar char="•"/>
            </a:pPr>
            <a:r>
              <a:rPr lang="en-US" altLang="en-US" sz="2400" b="0" i="1" dirty="0">
                <a:solidFill>
                  <a:prstClr val="black"/>
                </a:solidFill>
                <a:latin typeface="Myriad Pro Light"/>
              </a:rPr>
              <a:t>Extra copies/excessive </a:t>
            </a:r>
            <a:r>
              <a:rPr lang="en-US" altLang="en-US" sz="2400" b="0" i="1" dirty="0" smtClean="0">
                <a:solidFill>
                  <a:prstClr val="black"/>
                </a:solidFill>
                <a:latin typeface="Myriad Pro Light"/>
              </a:rPr>
              <a:t>information</a:t>
            </a:r>
            <a:endParaRPr lang="en-US" altLang="en-US" sz="2800" b="0" dirty="0">
              <a:solidFill>
                <a:prstClr val="black"/>
              </a:solidFill>
              <a:latin typeface="Myriad Pro Light"/>
            </a:endParaRPr>
          </a:p>
        </p:txBody>
      </p:sp>
      <p:pic>
        <p:nvPicPr>
          <p:cNvPr id="89172" name="Picture 84" descr="C:\Users\Amy Fitzgerald\Dropbox\IMEC Service Updates\Photos and Templates\Stock Images\iStock - Lean\iStock_waxin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435905"/>
            <a:ext cx="2268059" cy="3393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71679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5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Lean Building Blocks</a:t>
            </a:r>
          </a:p>
        </p:txBody>
      </p:sp>
      <p:grpSp>
        <p:nvGrpSpPr>
          <p:cNvPr id="46083" name="Group 49"/>
          <p:cNvGrpSpPr>
            <a:grpSpLocks/>
          </p:cNvGrpSpPr>
          <p:nvPr/>
        </p:nvGrpSpPr>
        <p:grpSpPr bwMode="auto">
          <a:xfrm>
            <a:off x="150019" y="1382200"/>
            <a:ext cx="8840788" cy="4491038"/>
            <a:chOff x="43" y="1104"/>
            <a:chExt cx="5569" cy="2829"/>
          </a:xfrm>
        </p:grpSpPr>
        <p:sp>
          <p:nvSpPr>
            <p:cNvPr id="46088" name="AutoShape 24"/>
            <p:cNvSpPr>
              <a:spLocks noChangeArrowheads="1"/>
            </p:cNvSpPr>
            <p:nvPr/>
          </p:nvSpPr>
          <p:spPr bwMode="auto">
            <a:xfrm>
              <a:off x="43" y="1104"/>
              <a:ext cx="4561" cy="870"/>
            </a:xfrm>
            <a:prstGeom prst="triangle">
              <a:avLst>
                <a:gd name="adj" fmla="val 50000"/>
              </a:avLst>
            </a:prstGeom>
            <a:solidFill>
              <a:srgbClr val="0033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endParaRPr lang="en-US" altLang="en-US" sz="2000">
                <a:solidFill>
                  <a:schemeClr val="bg1"/>
                </a:solidFill>
              </a:endParaRPr>
            </a:p>
          </p:txBody>
        </p:sp>
        <p:sp>
          <p:nvSpPr>
            <p:cNvPr id="46089" name="Rectangle 26"/>
            <p:cNvSpPr>
              <a:spLocks noChangeArrowheads="1"/>
            </p:cNvSpPr>
            <p:nvPr/>
          </p:nvSpPr>
          <p:spPr bwMode="auto">
            <a:xfrm>
              <a:off x="139" y="1974"/>
              <a:ext cx="4465" cy="195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" name="Rectangle 27"/>
            <p:cNvSpPr>
              <a:spLocks noChangeArrowheads="1"/>
            </p:cNvSpPr>
            <p:nvPr/>
          </p:nvSpPr>
          <p:spPr bwMode="auto">
            <a:xfrm>
              <a:off x="2713" y="2520"/>
              <a:ext cx="1802" cy="392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  <a:defRPr/>
              </a:pPr>
              <a:r>
                <a:rPr lang="en-US" altLang="en-US" sz="1800" dirty="0" smtClean="0">
                  <a:latin typeface="Myriad Pro Light" pitchFamily="34" charset="0"/>
                </a:rPr>
                <a:t>Batch Reduction</a:t>
              </a:r>
              <a:endParaRPr lang="en-US" altLang="en-US" sz="1800" b="0" dirty="0" smtClean="0">
                <a:latin typeface="Myriad Pro Light" pitchFamily="34" charset="0"/>
              </a:endParaRPr>
            </a:p>
          </p:txBody>
        </p:sp>
        <p:sp>
          <p:nvSpPr>
            <p:cNvPr id="3" name="Rectangle 28"/>
            <p:cNvSpPr>
              <a:spLocks noChangeArrowheads="1"/>
            </p:cNvSpPr>
            <p:nvPr/>
          </p:nvSpPr>
          <p:spPr bwMode="auto">
            <a:xfrm>
              <a:off x="236" y="2980"/>
              <a:ext cx="1803" cy="392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  <a:defRPr/>
              </a:pPr>
              <a:r>
                <a:rPr lang="en-US" altLang="en-US" sz="1800" dirty="0" smtClean="0">
                  <a:latin typeface="Myriad Pro Light" pitchFamily="34" charset="0"/>
                </a:rPr>
                <a:t>Plant Layout</a:t>
              </a:r>
            </a:p>
          </p:txBody>
        </p:sp>
        <p:sp>
          <p:nvSpPr>
            <p:cNvPr id="4" name="Rectangle 29"/>
            <p:cNvSpPr>
              <a:spLocks noChangeArrowheads="1"/>
            </p:cNvSpPr>
            <p:nvPr/>
          </p:nvSpPr>
          <p:spPr bwMode="auto">
            <a:xfrm>
              <a:off x="2150" y="2980"/>
              <a:ext cx="1591" cy="392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  <a:defRPr/>
              </a:pPr>
              <a:r>
                <a:rPr lang="en-US" altLang="en-US" sz="1800" dirty="0" smtClean="0">
                  <a:latin typeface="Myriad Pro Light" pitchFamily="34" charset="0"/>
                </a:rPr>
                <a:t>Quick Changeover</a:t>
              </a:r>
              <a:endParaRPr lang="en-US" altLang="en-US" sz="1800" b="0" dirty="0">
                <a:latin typeface="Myriad Pro Light" pitchFamily="34" charset="0"/>
              </a:endParaRPr>
            </a:p>
          </p:txBody>
        </p:sp>
        <p:sp>
          <p:nvSpPr>
            <p:cNvPr id="46090" name="Rectangle 30"/>
            <p:cNvSpPr>
              <a:spLocks noChangeArrowheads="1"/>
            </p:cNvSpPr>
            <p:nvPr/>
          </p:nvSpPr>
          <p:spPr bwMode="auto">
            <a:xfrm>
              <a:off x="3853" y="2980"/>
              <a:ext cx="662" cy="392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  <a:defRPr/>
              </a:pPr>
              <a:r>
                <a:rPr lang="en-US" altLang="en-US" sz="1800" dirty="0" smtClean="0">
                  <a:latin typeface="Myriad Pro Light" pitchFamily="34" charset="0"/>
                </a:rPr>
                <a:t>Teams</a:t>
              </a:r>
              <a:endParaRPr lang="en-US" altLang="en-US" sz="1800" b="0" dirty="0" smtClean="0">
                <a:latin typeface="Myriad Pro Light" pitchFamily="34" charset="0"/>
              </a:endParaRPr>
            </a:p>
          </p:txBody>
        </p:sp>
        <p:sp>
          <p:nvSpPr>
            <p:cNvPr id="46091" name="Rectangle 31"/>
            <p:cNvSpPr>
              <a:spLocks noChangeArrowheads="1"/>
            </p:cNvSpPr>
            <p:nvPr/>
          </p:nvSpPr>
          <p:spPr bwMode="auto">
            <a:xfrm>
              <a:off x="236" y="2520"/>
              <a:ext cx="1590" cy="392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  <a:defRPr/>
              </a:pPr>
              <a:r>
                <a:rPr lang="en-US" altLang="en-US" sz="1800" dirty="0" smtClean="0">
                  <a:latin typeface="Myriad Pro Light" pitchFamily="34" charset="0"/>
                </a:rPr>
                <a:t>Quality at Source</a:t>
              </a:r>
            </a:p>
          </p:txBody>
        </p:sp>
        <p:sp>
          <p:nvSpPr>
            <p:cNvPr id="46092" name="Rectangle 32"/>
            <p:cNvSpPr>
              <a:spLocks noChangeArrowheads="1"/>
            </p:cNvSpPr>
            <p:nvPr/>
          </p:nvSpPr>
          <p:spPr bwMode="auto">
            <a:xfrm>
              <a:off x="240" y="3440"/>
              <a:ext cx="1627" cy="392"/>
            </a:xfrm>
            <a:prstGeom prst="rect">
              <a:avLst/>
            </a:prstGeom>
            <a:solidFill>
              <a:schemeClr val="accent1">
                <a:lumMod val="25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  <a:defRPr/>
              </a:pPr>
              <a:r>
                <a:rPr lang="en-US" altLang="en-US" sz="1800" smtClean="0">
                  <a:solidFill>
                    <a:schemeClr val="bg1"/>
                  </a:solidFill>
                  <a:latin typeface="Myriad Pro Light" pitchFamily="34" charset="0"/>
                </a:rPr>
                <a:t>5S System</a:t>
              </a:r>
            </a:p>
          </p:txBody>
        </p:sp>
        <p:sp>
          <p:nvSpPr>
            <p:cNvPr id="46093" name="Rectangle 33"/>
            <p:cNvSpPr>
              <a:spLocks noChangeArrowheads="1"/>
            </p:cNvSpPr>
            <p:nvPr/>
          </p:nvSpPr>
          <p:spPr bwMode="auto">
            <a:xfrm>
              <a:off x="1977" y="3440"/>
              <a:ext cx="897" cy="392"/>
            </a:xfrm>
            <a:prstGeom prst="rect">
              <a:avLst/>
            </a:prstGeom>
            <a:solidFill>
              <a:schemeClr val="accent1">
                <a:lumMod val="25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  <a:defRPr/>
              </a:pPr>
              <a:r>
                <a:rPr lang="en-US" altLang="en-US" sz="1800" smtClean="0">
                  <a:solidFill>
                    <a:schemeClr val="bg1"/>
                  </a:solidFill>
                  <a:latin typeface="Myriad Pro Light" pitchFamily="34" charset="0"/>
                </a:rPr>
                <a:t>Visual</a:t>
              </a:r>
              <a:endParaRPr lang="en-US" altLang="en-US" sz="1800" b="0" smtClean="0">
                <a:solidFill>
                  <a:schemeClr val="bg1"/>
                </a:solidFill>
                <a:latin typeface="Myriad Pro Light" pitchFamily="34" charset="0"/>
              </a:endParaRPr>
            </a:p>
          </p:txBody>
        </p:sp>
        <p:sp>
          <p:nvSpPr>
            <p:cNvPr id="46094" name="Rectangle 34"/>
            <p:cNvSpPr>
              <a:spLocks noChangeArrowheads="1"/>
            </p:cNvSpPr>
            <p:nvPr/>
          </p:nvSpPr>
          <p:spPr bwMode="auto">
            <a:xfrm>
              <a:off x="2969" y="3440"/>
              <a:ext cx="1546" cy="392"/>
            </a:xfrm>
            <a:prstGeom prst="rect">
              <a:avLst/>
            </a:prstGeom>
            <a:solidFill>
              <a:schemeClr val="accent1">
                <a:lumMod val="25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  <a:defRPr/>
              </a:pPr>
              <a:r>
                <a:rPr lang="en-US" altLang="en-US" sz="1800" dirty="0" smtClean="0">
                  <a:solidFill>
                    <a:schemeClr val="bg1"/>
                  </a:solidFill>
                  <a:latin typeface="Myriad Pro Light" pitchFamily="34" charset="0"/>
                </a:rPr>
                <a:t>Standardized</a:t>
              </a:r>
              <a:r>
                <a:rPr lang="en-US" altLang="en-US" sz="1800" dirty="0" smtClean="0">
                  <a:latin typeface="Myriad Pro Light" pitchFamily="34" charset="0"/>
                </a:rPr>
                <a:t> </a:t>
              </a:r>
              <a:r>
                <a:rPr lang="en-US" altLang="en-US" sz="1800" dirty="0" smtClean="0">
                  <a:solidFill>
                    <a:schemeClr val="bg1"/>
                  </a:solidFill>
                  <a:latin typeface="Myriad Pro Light" pitchFamily="34" charset="0"/>
                </a:rPr>
                <a:t>Work</a:t>
              </a:r>
              <a:endParaRPr lang="en-US" altLang="en-US" sz="1800" b="0" dirty="0" smtClean="0">
                <a:solidFill>
                  <a:schemeClr val="bg1"/>
                </a:solidFill>
                <a:latin typeface="Myriad Pro Light" pitchFamily="34" charset="0"/>
              </a:endParaRPr>
            </a:p>
          </p:txBody>
        </p:sp>
        <p:sp>
          <p:nvSpPr>
            <p:cNvPr id="46095" name="Rectangle 35"/>
            <p:cNvSpPr>
              <a:spLocks noChangeArrowheads="1"/>
            </p:cNvSpPr>
            <p:nvPr/>
          </p:nvSpPr>
          <p:spPr bwMode="auto">
            <a:xfrm>
              <a:off x="1937" y="2520"/>
              <a:ext cx="664" cy="392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  <a:defRPr/>
              </a:pPr>
              <a:r>
                <a:rPr lang="en-US" altLang="en-US" sz="1800" smtClean="0">
                  <a:latin typeface="Myriad Pro Light" pitchFamily="34" charset="0"/>
                </a:rPr>
                <a:t>POUS</a:t>
              </a:r>
              <a:endParaRPr lang="en-US" altLang="en-US" sz="1800" b="0" smtClean="0">
                <a:latin typeface="Myriad Pro Light" pitchFamily="34" charset="0"/>
              </a:endParaRPr>
            </a:p>
          </p:txBody>
        </p:sp>
        <p:sp>
          <p:nvSpPr>
            <p:cNvPr id="46099" name="Rectangle 36"/>
            <p:cNvSpPr>
              <a:spLocks noChangeArrowheads="1"/>
            </p:cNvSpPr>
            <p:nvPr/>
          </p:nvSpPr>
          <p:spPr bwMode="auto">
            <a:xfrm>
              <a:off x="2150" y="2062"/>
              <a:ext cx="1591" cy="391"/>
            </a:xfrm>
            <a:prstGeom prst="rect">
              <a:avLst/>
            </a:prstGeom>
            <a:solidFill>
              <a:srgbClr val="CCCC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 sz="1800" dirty="0">
                  <a:latin typeface="Myriad Pro Light" pitchFamily="34" charset="0"/>
                </a:rPr>
                <a:t>Cellular/Flow</a:t>
              </a:r>
              <a:endParaRPr lang="en-US" altLang="en-US" sz="1800" b="0" dirty="0">
                <a:latin typeface="Myriad Pro Light" pitchFamily="34" charset="0"/>
              </a:endParaRPr>
            </a:p>
          </p:txBody>
        </p:sp>
        <p:sp>
          <p:nvSpPr>
            <p:cNvPr id="46100" name="Rectangle 37"/>
            <p:cNvSpPr>
              <a:spLocks noChangeArrowheads="1"/>
            </p:cNvSpPr>
            <p:nvPr/>
          </p:nvSpPr>
          <p:spPr bwMode="auto">
            <a:xfrm>
              <a:off x="236" y="2062"/>
              <a:ext cx="1803" cy="391"/>
            </a:xfrm>
            <a:prstGeom prst="rect">
              <a:avLst/>
            </a:prstGeom>
            <a:solidFill>
              <a:srgbClr val="CCCC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1800">
                  <a:latin typeface="Myriad Pro Light" pitchFamily="34" charset="0"/>
                </a:rPr>
                <a:t>Pull/Kanban</a:t>
              </a:r>
              <a:endParaRPr lang="en-US" altLang="en-US" sz="1800" b="0">
                <a:latin typeface="Myriad Pro Light" pitchFamily="34" charset="0"/>
              </a:endParaRPr>
            </a:p>
          </p:txBody>
        </p:sp>
        <p:sp>
          <p:nvSpPr>
            <p:cNvPr id="46101" name="Rectangle 38"/>
            <p:cNvSpPr>
              <a:spLocks noChangeArrowheads="1"/>
            </p:cNvSpPr>
            <p:nvPr/>
          </p:nvSpPr>
          <p:spPr bwMode="auto">
            <a:xfrm>
              <a:off x="3853" y="2062"/>
              <a:ext cx="662" cy="391"/>
            </a:xfrm>
            <a:prstGeom prst="rect">
              <a:avLst/>
            </a:prstGeom>
            <a:solidFill>
              <a:srgbClr val="CCCC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 sz="1800" dirty="0">
                  <a:latin typeface="Myriad Pro Light" pitchFamily="34" charset="0"/>
                </a:rPr>
                <a:t>TPM</a:t>
              </a:r>
              <a:endParaRPr lang="en-US" altLang="en-US" sz="1800" b="0" dirty="0">
                <a:latin typeface="Myriad Pro Light" pitchFamily="34" charset="0"/>
              </a:endParaRPr>
            </a:p>
          </p:txBody>
        </p:sp>
        <p:grpSp>
          <p:nvGrpSpPr>
            <p:cNvPr id="46102" name="Group 39"/>
            <p:cNvGrpSpPr>
              <a:grpSpLocks/>
            </p:cNvGrpSpPr>
            <p:nvPr/>
          </p:nvGrpSpPr>
          <p:grpSpPr bwMode="auto">
            <a:xfrm>
              <a:off x="4556" y="3069"/>
              <a:ext cx="1056" cy="864"/>
              <a:chOff x="4416" y="3069"/>
              <a:chExt cx="1056" cy="864"/>
            </a:xfrm>
          </p:grpSpPr>
          <p:sp>
            <p:nvSpPr>
              <p:cNvPr id="46104" name="Freeform 40"/>
              <p:cNvSpPr>
                <a:spLocks/>
              </p:cNvSpPr>
              <p:nvPr/>
            </p:nvSpPr>
            <p:spPr bwMode="auto">
              <a:xfrm>
                <a:off x="4416" y="3069"/>
                <a:ext cx="960" cy="816"/>
              </a:xfrm>
              <a:custGeom>
                <a:avLst/>
                <a:gdLst>
                  <a:gd name="T0" fmla="*/ 0 w 1008"/>
                  <a:gd name="T1" fmla="*/ 816 h 816"/>
                  <a:gd name="T2" fmla="*/ 0 w 1008"/>
                  <a:gd name="T3" fmla="*/ 0 h 816"/>
                  <a:gd name="T4" fmla="*/ 214 w 1008"/>
                  <a:gd name="T5" fmla="*/ 0 h 816"/>
                  <a:gd name="T6" fmla="*/ 562 w 1008"/>
                  <a:gd name="T7" fmla="*/ 432 h 816"/>
                  <a:gd name="T8" fmla="*/ 562 w 1008"/>
                  <a:gd name="T9" fmla="*/ 624 h 816"/>
                  <a:gd name="T10" fmla="*/ 562 w 1008"/>
                  <a:gd name="T11" fmla="*/ 816 h 816"/>
                  <a:gd name="T12" fmla="*/ 0 w 1008"/>
                  <a:gd name="T13" fmla="*/ 816 h 81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008" h="816">
                    <a:moveTo>
                      <a:pt x="0" y="816"/>
                    </a:moveTo>
                    <a:lnTo>
                      <a:pt x="0" y="0"/>
                    </a:lnTo>
                    <a:lnTo>
                      <a:pt x="384" y="0"/>
                    </a:lnTo>
                    <a:lnTo>
                      <a:pt x="1008" y="432"/>
                    </a:lnTo>
                    <a:lnTo>
                      <a:pt x="1008" y="624"/>
                    </a:lnTo>
                    <a:lnTo>
                      <a:pt x="1008" y="816"/>
                    </a:lnTo>
                    <a:lnTo>
                      <a:pt x="0" y="816"/>
                    </a:ln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DDDDDD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6105" name="Line 41"/>
              <p:cNvSpPr>
                <a:spLocks noChangeShapeType="1"/>
              </p:cNvSpPr>
              <p:nvPr/>
            </p:nvSpPr>
            <p:spPr bwMode="auto">
              <a:xfrm>
                <a:off x="5376" y="3501"/>
                <a:ext cx="0" cy="26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6106" name="Line 42"/>
              <p:cNvSpPr>
                <a:spLocks noChangeShapeType="1"/>
              </p:cNvSpPr>
              <p:nvPr/>
            </p:nvSpPr>
            <p:spPr bwMode="auto">
              <a:xfrm>
                <a:off x="5136" y="3309"/>
                <a:ext cx="0" cy="26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6107" name="Line 43"/>
              <p:cNvSpPr>
                <a:spLocks noChangeShapeType="1"/>
              </p:cNvSpPr>
              <p:nvPr/>
            </p:nvSpPr>
            <p:spPr bwMode="auto">
              <a:xfrm>
                <a:off x="4800" y="3093"/>
                <a:ext cx="0" cy="26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6108" name="Freeform 44"/>
              <p:cNvSpPr>
                <a:spLocks/>
              </p:cNvSpPr>
              <p:nvPr/>
            </p:nvSpPr>
            <p:spPr bwMode="auto">
              <a:xfrm>
                <a:off x="4464" y="3357"/>
                <a:ext cx="960" cy="576"/>
              </a:xfrm>
              <a:custGeom>
                <a:avLst/>
                <a:gdLst>
                  <a:gd name="T0" fmla="*/ 0 w 960"/>
                  <a:gd name="T1" fmla="*/ 0 h 576"/>
                  <a:gd name="T2" fmla="*/ 576 w 960"/>
                  <a:gd name="T3" fmla="*/ 0 h 576"/>
                  <a:gd name="T4" fmla="*/ 576 w 960"/>
                  <a:gd name="T5" fmla="*/ 192 h 576"/>
                  <a:gd name="T6" fmla="*/ 768 w 960"/>
                  <a:gd name="T7" fmla="*/ 192 h 576"/>
                  <a:gd name="T8" fmla="*/ 768 w 960"/>
                  <a:gd name="T9" fmla="*/ 384 h 576"/>
                  <a:gd name="T10" fmla="*/ 960 w 960"/>
                  <a:gd name="T11" fmla="*/ 384 h 576"/>
                  <a:gd name="T12" fmla="*/ 960 w 960"/>
                  <a:gd name="T13" fmla="*/ 576 h 576"/>
                  <a:gd name="T14" fmla="*/ 0 w 960"/>
                  <a:gd name="T15" fmla="*/ 576 h 576"/>
                  <a:gd name="T16" fmla="*/ 0 w 960"/>
                  <a:gd name="T17" fmla="*/ 0 h 57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960" h="576">
                    <a:moveTo>
                      <a:pt x="0" y="0"/>
                    </a:moveTo>
                    <a:lnTo>
                      <a:pt x="576" y="0"/>
                    </a:lnTo>
                    <a:lnTo>
                      <a:pt x="576" y="192"/>
                    </a:lnTo>
                    <a:lnTo>
                      <a:pt x="768" y="192"/>
                    </a:lnTo>
                    <a:lnTo>
                      <a:pt x="768" y="384"/>
                    </a:lnTo>
                    <a:lnTo>
                      <a:pt x="960" y="384"/>
                    </a:lnTo>
                    <a:lnTo>
                      <a:pt x="960" y="576"/>
                    </a:lnTo>
                    <a:lnTo>
                      <a:pt x="0" y="57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CC00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6109" name="Text Box 45"/>
              <p:cNvSpPr txBox="1">
                <a:spLocks noChangeArrowheads="1"/>
              </p:cNvSpPr>
              <p:nvPr/>
            </p:nvSpPr>
            <p:spPr bwMode="auto">
              <a:xfrm>
                <a:off x="4556" y="3356"/>
                <a:ext cx="708" cy="5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DDDDDD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800">
                    <a:latin typeface="Myriad Pro Light" pitchFamily="34" charset="0"/>
                  </a:rPr>
                  <a:t>Value</a:t>
                </a:r>
              </a:p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800">
                    <a:latin typeface="Myriad Pro Light" pitchFamily="34" charset="0"/>
                  </a:rPr>
                  <a:t>Stream</a:t>
                </a:r>
              </a:p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800">
                    <a:latin typeface="Myriad Pro Light" pitchFamily="34" charset="0"/>
                  </a:rPr>
                  <a:t>Mapping</a:t>
                </a:r>
                <a:endParaRPr lang="en-US" altLang="en-US" sz="1600">
                  <a:latin typeface="Myriad Pro Light" pitchFamily="34" charset="0"/>
                </a:endParaRPr>
              </a:p>
            </p:txBody>
          </p:sp>
          <p:sp>
            <p:nvSpPr>
              <p:cNvPr id="46110" name="Line 46"/>
              <p:cNvSpPr>
                <a:spLocks noChangeShapeType="1"/>
              </p:cNvSpPr>
              <p:nvPr/>
            </p:nvSpPr>
            <p:spPr bwMode="auto">
              <a:xfrm flipV="1">
                <a:off x="4416" y="3069"/>
                <a:ext cx="384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6111" name="Line 47"/>
              <p:cNvSpPr>
                <a:spLocks noChangeShapeType="1"/>
              </p:cNvSpPr>
              <p:nvPr/>
            </p:nvSpPr>
            <p:spPr bwMode="auto">
              <a:xfrm rot="222177">
                <a:off x="4752" y="3069"/>
                <a:ext cx="720" cy="482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46103" name="Text Box 48"/>
            <p:cNvSpPr txBox="1">
              <a:spLocks noChangeArrowheads="1"/>
            </p:cNvSpPr>
            <p:nvPr/>
          </p:nvSpPr>
          <p:spPr bwMode="auto">
            <a:xfrm>
              <a:off x="1200" y="1541"/>
              <a:ext cx="2269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2400" dirty="0">
                  <a:solidFill>
                    <a:schemeClr val="bg1"/>
                  </a:solidFill>
                  <a:latin typeface="Myriad Pro Light" pitchFamily="34" charset="0"/>
                </a:rPr>
                <a:t>Continuous Improvement</a:t>
              </a:r>
            </a:p>
          </p:txBody>
        </p:sp>
      </p:grpSp>
      <p:sp>
        <p:nvSpPr>
          <p:cNvPr id="46085" name="Rectangle 1"/>
          <p:cNvSpPr>
            <a:spLocks noChangeArrowheads="1"/>
          </p:cNvSpPr>
          <p:nvPr/>
        </p:nvSpPr>
        <p:spPr bwMode="auto">
          <a:xfrm rot="-5400000">
            <a:off x="-1248568" y="4161913"/>
            <a:ext cx="3109913" cy="312737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 smtClean="0">
                <a:solidFill>
                  <a:schemeClr val="bg1"/>
                </a:solidFill>
                <a:latin typeface="Myriad Pro Light" pitchFamily="34" charset="0"/>
              </a:rPr>
              <a:t>Stabilize        Improve       Optimize</a:t>
            </a:r>
            <a:endParaRPr lang="en-US" altLang="en-US" sz="1400" dirty="0">
              <a:solidFill>
                <a:schemeClr val="bg1"/>
              </a:solidFill>
              <a:latin typeface="Myriad Pro Light" pitchFamily="34" charset="0"/>
            </a:endParaRPr>
          </a:p>
        </p:txBody>
      </p:sp>
      <p:sp>
        <p:nvSpPr>
          <p:cNvPr id="46086" name="Rectangle 29"/>
          <p:cNvSpPr>
            <a:spLocks noChangeArrowheads="1"/>
          </p:cNvSpPr>
          <p:nvPr/>
        </p:nvSpPr>
        <p:spPr bwMode="auto">
          <a:xfrm>
            <a:off x="462757" y="4366700"/>
            <a:ext cx="2855912" cy="620713"/>
          </a:xfrm>
          <a:prstGeom prst="rect">
            <a:avLst/>
          </a:prstGeom>
          <a:noFill/>
          <a:ln w="57150" algn="ctr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6087" name="Rectangle 30"/>
          <p:cNvSpPr>
            <a:spLocks noChangeArrowheads="1"/>
          </p:cNvSpPr>
          <p:nvPr/>
        </p:nvSpPr>
        <p:spPr bwMode="auto">
          <a:xfrm>
            <a:off x="462757" y="5085838"/>
            <a:ext cx="6792912" cy="622300"/>
          </a:xfrm>
          <a:prstGeom prst="rect">
            <a:avLst/>
          </a:prstGeom>
          <a:noFill/>
          <a:ln w="57150" algn="ctr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</p:spTree>
    <p:extLst>
      <p:ext uri="{BB962C8B-B14F-4D97-AF65-F5344CB8AC3E}">
        <p14:creationId xmlns:p14="http://schemas.microsoft.com/office/powerpoint/2010/main" val="6220230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3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Work Place Organization (5S)</a:t>
            </a:r>
            <a:endParaRPr lang="en-US" altLang="en-US" dirty="0" smtClean="0"/>
          </a:p>
        </p:txBody>
      </p:sp>
      <p:sp>
        <p:nvSpPr>
          <p:cNvPr id="50179" name="Rectangle 39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en-US" altLang="en-US" dirty="0" smtClean="0"/>
              <a:t>A safe, clean, neat arrangement of the workplace provides a specific location for everything, and eliminates anything not required.</a:t>
            </a:r>
          </a:p>
        </p:txBody>
      </p:sp>
      <p:pic>
        <p:nvPicPr>
          <p:cNvPr id="50181" name="Picture 5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36912" y="3276600"/>
            <a:ext cx="2495550" cy="1871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182" name="Picture 6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54037" y="3276600"/>
            <a:ext cx="2495550" cy="1871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183" name="Picture 7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9362" y="3276600"/>
            <a:ext cx="2886075" cy="1871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73626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Visual Controls</a:t>
            </a:r>
          </a:p>
        </p:txBody>
      </p:sp>
      <p:sp>
        <p:nvSpPr>
          <p:cNvPr id="52227" name="Rectangle 8"/>
          <p:cNvSpPr>
            <a:spLocks noGrp="1" noChangeArrowheads="1"/>
          </p:cNvSpPr>
          <p:nvPr>
            <p:ph idx="1"/>
          </p:nvPr>
        </p:nvSpPr>
        <p:spPr>
          <a:xfrm>
            <a:off x="228600" y="1371600"/>
            <a:ext cx="6121400" cy="4572000"/>
          </a:xfrm>
        </p:spPr>
        <p:txBody>
          <a:bodyPr/>
          <a:lstStyle/>
          <a:p>
            <a:pPr eaLnBrk="1" hangingPunct="1"/>
            <a:r>
              <a:rPr lang="en-US" altLang="en-US" sz="2800" smtClean="0"/>
              <a:t>Simple signals that provide an immediate understanding of a situation or condition.  They are efficient, self-regulating, and worker-managed.</a:t>
            </a:r>
          </a:p>
          <a:p>
            <a:pPr eaLnBrk="1" hangingPunct="1"/>
            <a:r>
              <a:rPr lang="en-US" altLang="en-US" sz="2800" smtClean="0"/>
              <a:t>Examples:</a:t>
            </a:r>
          </a:p>
          <a:p>
            <a:pPr lvl="1" eaLnBrk="1" hangingPunct="1"/>
            <a:r>
              <a:rPr lang="en-US" altLang="en-US" sz="2400" smtClean="0"/>
              <a:t>Color-coded dies, tools, pallets</a:t>
            </a:r>
          </a:p>
          <a:p>
            <a:pPr lvl="1" eaLnBrk="1" hangingPunct="1"/>
            <a:r>
              <a:rPr lang="en-US" altLang="en-US" sz="2400" smtClean="0"/>
              <a:t>Lines on the floor to delineate storage areas,  walkways, work areas, etc.</a:t>
            </a:r>
          </a:p>
          <a:p>
            <a:pPr lvl="1" eaLnBrk="1" hangingPunct="1"/>
            <a:r>
              <a:rPr lang="en-US" altLang="en-US" sz="2400" smtClean="0"/>
              <a:t>Andon lights</a:t>
            </a:r>
          </a:p>
        </p:txBody>
      </p:sp>
      <p:sp>
        <p:nvSpPr>
          <p:cNvPr id="52228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6553200" y="6565900"/>
            <a:ext cx="2133600" cy="168275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C2803B2E-E923-4C20-82DE-A5CFDAE15C9E}" type="slidenum">
              <a:rPr lang="en-US" altLang="en-US" sz="1100" smtClean="0">
                <a:solidFill>
                  <a:schemeClr val="bg1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15</a:t>
            </a:fld>
            <a:endParaRPr lang="en-US" altLang="en-US" sz="1100" smtClean="0">
              <a:solidFill>
                <a:schemeClr val="bg1"/>
              </a:solidFill>
            </a:endParaRPr>
          </a:p>
        </p:txBody>
      </p:sp>
      <p:pic>
        <p:nvPicPr>
          <p:cNvPr id="52229" name="Picture 4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50000" y="2286000"/>
            <a:ext cx="233680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2230" name="Picture 6" descr="http://static.ddmcdn.com/gif/dashboard-display-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50000" y="381000"/>
            <a:ext cx="23368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1" name="Picture 8" descr="http://ross-striping.com/wp-content/uploads/2010/07/warehouse_1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50000" y="4159250"/>
            <a:ext cx="2336800" cy="175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07850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Plant Layout</a:t>
            </a:r>
          </a:p>
        </p:txBody>
      </p:sp>
      <p:sp>
        <p:nvSpPr>
          <p:cNvPr id="53251" name="Rectangle 3"/>
          <p:cNvSpPr>
            <a:spLocks noChangeArrowheads="1"/>
          </p:cNvSpPr>
          <p:nvPr/>
        </p:nvSpPr>
        <p:spPr bwMode="auto">
          <a:xfrm>
            <a:off x="427038" y="3960813"/>
            <a:ext cx="976312" cy="990600"/>
          </a:xfrm>
          <a:prstGeom prst="rect">
            <a:avLst/>
          </a:prstGeom>
          <a:solidFill>
            <a:srgbClr val="DDDDD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3252" name="Rectangle 4"/>
          <p:cNvSpPr>
            <a:spLocks noChangeArrowheads="1"/>
          </p:cNvSpPr>
          <p:nvPr/>
        </p:nvSpPr>
        <p:spPr bwMode="auto">
          <a:xfrm>
            <a:off x="2738438" y="2706688"/>
            <a:ext cx="2157412" cy="990600"/>
          </a:xfrm>
          <a:prstGeom prst="rect">
            <a:avLst/>
          </a:prstGeom>
          <a:solidFill>
            <a:srgbClr val="DDDDD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3253" name="Rectangle 5"/>
          <p:cNvSpPr>
            <a:spLocks noChangeArrowheads="1"/>
          </p:cNvSpPr>
          <p:nvPr/>
        </p:nvSpPr>
        <p:spPr bwMode="auto">
          <a:xfrm>
            <a:off x="419100" y="1473200"/>
            <a:ext cx="3149600" cy="990600"/>
          </a:xfrm>
          <a:prstGeom prst="rect">
            <a:avLst/>
          </a:prstGeom>
          <a:solidFill>
            <a:srgbClr val="DDDDD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3254" name="Rectangle 6"/>
          <p:cNvSpPr>
            <a:spLocks noChangeArrowheads="1"/>
          </p:cNvSpPr>
          <p:nvPr/>
        </p:nvSpPr>
        <p:spPr bwMode="auto">
          <a:xfrm>
            <a:off x="3956050" y="1473200"/>
            <a:ext cx="1149350" cy="990600"/>
          </a:xfrm>
          <a:prstGeom prst="rect">
            <a:avLst/>
          </a:prstGeom>
          <a:solidFill>
            <a:srgbClr val="DDDDD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3255" name="Rectangle 7"/>
          <p:cNvSpPr>
            <a:spLocks noChangeArrowheads="1"/>
          </p:cNvSpPr>
          <p:nvPr/>
        </p:nvSpPr>
        <p:spPr bwMode="auto">
          <a:xfrm>
            <a:off x="5383213" y="1473200"/>
            <a:ext cx="1335087" cy="9906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3256" name="Rectangle 8"/>
          <p:cNvSpPr>
            <a:spLocks noChangeArrowheads="1"/>
          </p:cNvSpPr>
          <p:nvPr/>
        </p:nvSpPr>
        <p:spPr bwMode="auto">
          <a:xfrm>
            <a:off x="6940550" y="1473200"/>
            <a:ext cx="1835150" cy="9906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3257" name="Rectangle 9"/>
          <p:cNvSpPr>
            <a:spLocks noChangeArrowheads="1"/>
          </p:cNvSpPr>
          <p:nvPr/>
        </p:nvSpPr>
        <p:spPr bwMode="auto">
          <a:xfrm>
            <a:off x="1282700" y="1830388"/>
            <a:ext cx="1957388" cy="296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Humanst521 BT" pitchFamily="34" charset="0"/>
              </a:rPr>
              <a:t>Raw Stock</a:t>
            </a:r>
          </a:p>
        </p:txBody>
      </p:sp>
      <p:sp>
        <p:nvSpPr>
          <p:cNvPr id="53258" name="Rectangle 10"/>
          <p:cNvSpPr>
            <a:spLocks noChangeArrowheads="1"/>
          </p:cNvSpPr>
          <p:nvPr/>
        </p:nvSpPr>
        <p:spPr bwMode="auto">
          <a:xfrm>
            <a:off x="3930650" y="1741488"/>
            <a:ext cx="1173163" cy="252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latin typeface="Humanst521 BT" pitchFamily="34" charset="0"/>
              </a:rPr>
              <a:t>QC</a:t>
            </a:r>
          </a:p>
        </p:txBody>
      </p:sp>
      <p:sp>
        <p:nvSpPr>
          <p:cNvPr id="53259" name="Rectangle 11"/>
          <p:cNvSpPr>
            <a:spLocks noChangeArrowheads="1"/>
          </p:cNvSpPr>
          <p:nvPr/>
        </p:nvSpPr>
        <p:spPr bwMode="auto">
          <a:xfrm>
            <a:off x="5189538" y="1779588"/>
            <a:ext cx="9874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latin typeface="Humanst521 BT" pitchFamily="34" charset="0"/>
              </a:rPr>
              <a:t>Rec</a:t>
            </a:r>
          </a:p>
        </p:txBody>
      </p:sp>
      <p:sp>
        <p:nvSpPr>
          <p:cNvPr id="53260" name="Rectangle 12"/>
          <p:cNvSpPr>
            <a:spLocks noChangeArrowheads="1"/>
          </p:cNvSpPr>
          <p:nvPr/>
        </p:nvSpPr>
        <p:spPr bwMode="auto">
          <a:xfrm>
            <a:off x="7219950" y="1635125"/>
            <a:ext cx="1162050" cy="252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latin typeface="Humanst521 BT" pitchFamily="34" charset="0"/>
              </a:rPr>
              <a:t>Ship</a:t>
            </a:r>
          </a:p>
        </p:txBody>
      </p:sp>
      <p:sp>
        <p:nvSpPr>
          <p:cNvPr id="53261" name="Rectangle 13"/>
          <p:cNvSpPr>
            <a:spLocks noChangeArrowheads="1"/>
          </p:cNvSpPr>
          <p:nvPr/>
        </p:nvSpPr>
        <p:spPr bwMode="auto">
          <a:xfrm>
            <a:off x="430213" y="2708275"/>
            <a:ext cx="974725" cy="990600"/>
          </a:xfrm>
          <a:prstGeom prst="rect">
            <a:avLst/>
          </a:prstGeom>
          <a:solidFill>
            <a:srgbClr val="DDDDD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3262" name="Rectangle 14"/>
          <p:cNvSpPr>
            <a:spLocks noChangeArrowheads="1"/>
          </p:cNvSpPr>
          <p:nvPr/>
        </p:nvSpPr>
        <p:spPr bwMode="auto">
          <a:xfrm>
            <a:off x="5078413" y="2708275"/>
            <a:ext cx="3692525" cy="441325"/>
          </a:xfrm>
          <a:prstGeom prst="rect">
            <a:avLst/>
          </a:prstGeom>
          <a:solidFill>
            <a:srgbClr val="DDDDD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3263" name="Rectangle 15"/>
          <p:cNvSpPr>
            <a:spLocks noChangeArrowheads="1"/>
          </p:cNvSpPr>
          <p:nvPr/>
        </p:nvSpPr>
        <p:spPr bwMode="auto">
          <a:xfrm>
            <a:off x="493713" y="3078163"/>
            <a:ext cx="977900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latin typeface="Humanst521 BT" pitchFamily="34" charset="0"/>
              </a:rPr>
              <a:t>Shear</a:t>
            </a:r>
          </a:p>
        </p:txBody>
      </p:sp>
      <p:sp>
        <p:nvSpPr>
          <p:cNvPr id="53264" name="Rectangle 16"/>
          <p:cNvSpPr>
            <a:spLocks noChangeArrowheads="1"/>
          </p:cNvSpPr>
          <p:nvPr/>
        </p:nvSpPr>
        <p:spPr bwMode="auto">
          <a:xfrm>
            <a:off x="3124200" y="2924175"/>
            <a:ext cx="1306513" cy="61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latin typeface="Humanst521 BT" pitchFamily="34" charset="0"/>
              </a:rPr>
              <a:t>Screw Machine</a:t>
            </a:r>
          </a:p>
        </p:txBody>
      </p:sp>
      <p:sp>
        <p:nvSpPr>
          <p:cNvPr id="53265" name="Rectangle 17"/>
          <p:cNvSpPr>
            <a:spLocks noChangeArrowheads="1"/>
          </p:cNvSpPr>
          <p:nvPr/>
        </p:nvSpPr>
        <p:spPr bwMode="auto">
          <a:xfrm>
            <a:off x="6367463" y="2798763"/>
            <a:ext cx="1171575" cy="252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latin typeface="Humanst521 BT" pitchFamily="34" charset="0"/>
              </a:rPr>
              <a:t>QC</a:t>
            </a:r>
          </a:p>
        </p:txBody>
      </p:sp>
      <p:sp>
        <p:nvSpPr>
          <p:cNvPr id="53266" name="Rectangle 18"/>
          <p:cNvSpPr>
            <a:spLocks noChangeArrowheads="1"/>
          </p:cNvSpPr>
          <p:nvPr/>
        </p:nvSpPr>
        <p:spPr bwMode="auto">
          <a:xfrm>
            <a:off x="5078413" y="3432175"/>
            <a:ext cx="3692525" cy="1789113"/>
          </a:xfrm>
          <a:prstGeom prst="rect">
            <a:avLst/>
          </a:prstGeom>
          <a:solidFill>
            <a:srgbClr val="DDDDD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3267" name="Rectangle 19"/>
          <p:cNvSpPr>
            <a:spLocks noChangeArrowheads="1"/>
          </p:cNvSpPr>
          <p:nvPr/>
        </p:nvSpPr>
        <p:spPr bwMode="auto">
          <a:xfrm>
            <a:off x="5078413" y="5400675"/>
            <a:ext cx="3692525" cy="820738"/>
          </a:xfrm>
          <a:prstGeom prst="rect">
            <a:avLst/>
          </a:prstGeom>
          <a:solidFill>
            <a:srgbClr val="DDDDD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3268" name="Rectangle 20"/>
          <p:cNvSpPr>
            <a:spLocks noChangeArrowheads="1"/>
          </p:cNvSpPr>
          <p:nvPr/>
        </p:nvSpPr>
        <p:spPr bwMode="auto">
          <a:xfrm>
            <a:off x="1581150" y="2706688"/>
            <a:ext cx="976313" cy="990600"/>
          </a:xfrm>
          <a:prstGeom prst="rect">
            <a:avLst/>
          </a:prstGeom>
          <a:solidFill>
            <a:srgbClr val="DDDDD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3269" name="Rectangle 21"/>
          <p:cNvSpPr>
            <a:spLocks noChangeArrowheads="1"/>
          </p:cNvSpPr>
          <p:nvPr/>
        </p:nvSpPr>
        <p:spPr bwMode="auto">
          <a:xfrm>
            <a:off x="1581150" y="3078163"/>
            <a:ext cx="1141413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latin typeface="Humanst521 BT" pitchFamily="34" charset="0"/>
              </a:rPr>
              <a:t>Stamp</a:t>
            </a:r>
          </a:p>
        </p:txBody>
      </p:sp>
      <p:sp>
        <p:nvSpPr>
          <p:cNvPr id="53270" name="Rectangle 22"/>
          <p:cNvSpPr>
            <a:spLocks noChangeArrowheads="1"/>
          </p:cNvSpPr>
          <p:nvPr/>
        </p:nvSpPr>
        <p:spPr bwMode="auto">
          <a:xfrm>
            <a:off x="6300788" y="4216400"/>
            <a:ext cx="1516062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latin typeface="Humanst521 BT" pitchFamily="34" charset="0"/>
              </a:rPr>
              <a:t>Assembly</a:t>
            </a:r>
          </a:p>
        </p:txBody>
      </p:sp>
      <p:sp>
        <p:nvSpPr>
          <p:cNvPr id="53271" name="Rectangle 23"/>
          <p:cNvSpPr>
            <a:spLocks noChangeArrowheads="1"/>
          </p:cNvSpPr>
          <p:nvPr/>
        </p:nvSpPr>
        <p:spPr bwMode="auto">
          <a:xfrm>
            <a:off x="501650" y="4327525"/>
            <a:ext cx="977900" cy="436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latin typeface="Humanst521 BT" pitchFamily="34" charset="0"/>
              </a:rPr>
              <a:t>Brake</a:t>
            </a:r>
          </a:p>
        </p:txBody>
      </p:sp>
      <p:sp>
        <p:nvSpPr>
          <p:cNvPr id="53272" name="Rectangle 24"/>
          <p:cNvSpPr>
            <a:spLocks noChangeArrowheads="1"/>
          </p:cNvSpPr>
          <p:nvPr/>
        </p:nvSpPr>
        <p:spPr bwMode="auto">
          <a:xfrm>
            <a:off x="1593850" y="3957638"/>
            <a:ext cx="971550" cy="990600"/>
          </a:xfrm>
          <a:prstGeom prst="rect">
            <a:avLst/>
          </a:prstGeom>
          <a:solidFill>
            <a:srgbClr val="DDDDD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3273" name="Rectangle 25"/>
          <p:cNvSpPr>
            <a:spLocks noChangeArrowheads="1"/>
          </p:cNvSpPr>
          <p:nvPr/>
        </p:nvSpPr>
        <p:spPr bwMode="auto">
          <a:xfrm>
            <a:off x="2738438" y="3954463"/>
            <a:ext cx="974725" cy="990600"/>
          </a:xfrm>
          <a:prstGeom prst="rect">
            <a:avLst/>
          </a:prstGeom>
          <a:solidFill>
            <a:srgbClr val="DDDDD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3274" name="Rectangle 26"/>
          <p:cNvSpPr>
            <a:spLocks noChangeArrowheads="1"/>
          </p:cNvSpPr>
          <p:nvPr/>
        </p:nvSpPr>
        <p:spPr bwMode="auto">
          <a:xfrm>
            <a:off x="3922713" y="3951288"/>
            <a:ext cx="974725" cy="990600"/>
          </a:xfrm>
          <a:prstGeom prst="rect">
            <a:avLst/>
          </a:prstGeom>
          <a:solidFill>
            <a:srgbClr val="DDDDD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3275" name="Rectangle 27"/>
          <p:cNvSpPr>
            <a:spLocks noChangeArrowheads="1"/>
          </p:cNvSpPr>
          <p:nvPr/>
        </p:nvSpPr>
        <p:spPr bwMode="auto">
          <a:xfrm>
            <a:off x="1566863" y="4346575"/>
            <a:ext cx="974725" cy="252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latin typeface="Humanst521 BT" pitchFamily="34" charset="0"/>
              </a:rPr>
              <a:t>Mill</a:t>
            </a:r>
          </a:p>
        </p:txBody>
      </p:sp>
      <p:sp>
        <p:nvSpPr>
          <p:cNvPr id="53276" name="Rectangle 28"/>
          <p:cNvSpPr>
            <a:spLocks noChangeArrowheads="1"/>
          </p:cNvSpPr>
          <p:nvPr/>
        </p:nvSpPr>
        <p:spPr bwMode="auto">
          <a:xfrm>
            <a:off x="2732088" y="4003675"/>
            <a:ext cx="976312" cy="436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latin typeface="Humanst521 BT" pitchFamily="34" charset="0"/>
              </a:rPr>
              <a:t>Lathe</a:t>
            </a:r>
          </a:p>
        </p:txBody>
      </p:sp>
      <p:sp>
        <p:nvSpPr>
          <p:cNvPr id="53277" name="Rectangle 29"/>
          <p:cNvSpPr>
            <a:spLocks noChangeArrowheads="1"/>
          </p:cNvSpPr>
          <p:nvPr/>
        </p:nvSpPr>
        <p:spPr bwMode="auto">
          <a:xfrm>
            <a:off x="2743200" y="5181600"/>
            <a:ext cx="2166938" cy="990600"/>
          </a:xfrm>
          <a:prstGeom prst="rect">
            <a:avLst/>
          </a:prstGeom>
          <a:solidFill>
            <a:srgbClr val="DDDDD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3278" name="Rectangle 30"/>
          <p:cNvSpPr>
            <a:spLocks noChangeArrowheads="1"/>
          </p:cNvSpPr>
          <p:nvPr/>
        </p:nvSpPr>
        <p:spPr bwMode="auto">
          <a:xfrm>
            <a:off x="427038" y="5218113"/>
            <a:ext cx="976312" cy="990600"/>
          </a:xfrm>
          <a:prstGeom prst="rect">
            <a:avLst/>
          </a:prstGeom>
          <a:solidFill>
            <a:srgbClr val="DDDDD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3279" name="Rectangle 31"/>
          <p:cNvSpPr>
            <a:spLocks noChangeArrowheads="1"/>
          </p:cNvSpPr>
          <p:nvPr/>
        </p:nvSpPr>
        <p:spPr bwMode="auto">
          <a:xfrm>
            <a:off x="539750" y="5600700"/>
            <a:ext cx="976313" cy="436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latin typeface="Humanst521 BT" pitchFamily="34" charset="0"/>
              </a:rPr>
              <a:t>Weld</a:t>
            </a:r>
          </a:p>
        </p:txBody>
      </p:sp>
      <p:sp>
        <p:nvSpPr>
          <p:cNvPr id="53280" name="Rectangle 32"/>
          <p:cNvSpPr>
            <a:spLocks noChangeArrowheads="1"/>
          </p:cNvSpPr>
          <p:nvPr/>
        </p:nvSpPr>
        <p:spPr bwMode="auto">
          <a:xfrm>
            <a:off x="3132138" y="5651500"/>
            <a:ext cx="1304925" cy="252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latin typeface="Humanst521 BT" pitchFamily="34" charset="0"/>
              </a:rPr>
              <a:t>Finish</a:t>
            </a:r>
          </a:p>
        </p:txBody>
      </p:sp>
      <p:sp>
        <p:nvSpPr>
          <p:cNvPr id="53281" name="Rectangle 33"/>
          <p:cNvSpPr>
            <a:spLocks noChangeArrowheads="1"/>
          </p:cNvSpPr>
          <p:nvPr/>
        </p:nvSpPr>
        <p:spPr bwMode="auto">
          <a:xfrm>
            <a:off x="1593850" y="5216525"/>
            <a:ext cx="971550" cy="990600"/>
          </a:xfrm>
          <a:prstGeom prst="rect">
            <a:avLst/>
          </a:prstGeom>
          <a:solidFill>
            <a:srgbClr val="DDDDD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3282" name="Rectangle 34"/>
          <p:cNvSpPr>
            <a:spLocks noChangeArrowheads="1"/>
          </p:cNvSpPr>
          <p:nvPr/>
        </p:nvSpPr>
        <p:spPr bwMode="auto">
          <a:xfrm>
            <a:off x="1481138" y="5619750"/>
            <a:ext cx="1139825" cy="436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latin typeface="Humanst521 BT" pitchFamily="34" charset="0"/>
              </a:rPr>
              <a:t>Grind</a:t>
            </a:r>
          </a:p>
        </p:txBody>
      </p:sp>
      <p:sp>
        <p:nvSpPr>
          <p:cNvPr id="53283" name="Rectangle 35"/>
          <p:cNvSpPr>
            <a:spLocks noChangeArrowheads="1"/>
          </p:cNvSpPr>
          <p:nvPr/>
        </p:nvSpPr>
        <p:spPr bwMode="auto">
          <a:xfrm>
            <a:off x="6026150" y="5651500"/>
            <a:ext cx="1778000" cy="436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latin typeface="Humanst521 BT" pitchFamily="34" charset="0"/>
              </a:rPr>
              <a:t>Parts Stock</a:t>
            </a:r>
          </a:p>
        </p:txBody>
      </p:sp>
      <p:sp>
        <p:nvSpPr>
          <p:cNvPr id="53284" name="Freeform 36"/>
          <p:cNvSpPr>
            <a:spLocks/>
          </p:cNvSpPr>
          <p:nvPr/>
        </p:nvSpPr>
        <p:spPr bwMode="auto">
          <a:xfrm>
            <a:off x="557213" y="1665288"/>
            <a:ext cx="4000500" cy="4219575"/>
          </a:xfrm>
          <a:custGeom>
            <a:avLst/>
            <a:gdLst>
              <a:gd name="T0" fmla="*/ 0 w 2521"/>
              <a:gd name="T1" fmla="*/ 0 h 2658"/>
              <a:gd name="T2" fmla="*/ 2147483647 w 2521"/>
              <a:gd name="T3" fmla="*/ 2147483647 h 2658"/>
              <a:gd name="T4" fmla="*/ 2147483647 w 2521"/>
              <a:gd name="T5" fmla="*/ 2147483647 h 2658"/>
              <a:gd name="T6" fmla="*/ 2147483647 w 2521"/>
              <a:gd name="T7" fmla="*/ 2147483647 h 2658"/>
              <a:gd name="T8" fmla="*/ 2147483647 w 2521"/>
              <a:gd name="T9" fmla="*/ 2147483647 h 2658"/>
              <a:gd name="T10" fmla="*/ 2147483647 w 2521"/>
              <a:gd name="T11" fmla="*/ 2147483647 h 2658"/>
              <a:gd name="T12" fmla="*/ 2147483647 w 2521"/>
              <a:gd name="T13" fmla="*/ 2147483647 h 265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521" h="2658">
                <a:moveTo>
                  <a:pt x="0" y="0"/>
                </a:moveTo>
                <a:lnTo>
                  <a:pt x="725" y="756"/>
                </a:lnTo>
                <a:lnTo>
                  <a:pt x="725" y="1405"/>
                </a:lnTo>
                <a:lnTo>
                  <a:pt x="2520" y="1405"/>
                </a:lnTo>
                <a:lnTo>
                  <a:pt x="2520" y="1965"/>
                </a:lnTo>
                <a:lnTo>
                  <a:pt x="209" y="1958"/>
                </a:lnTo>
                <a:lnTo>
                  <a:pt x="7" y="2657"/>
                </a:lnTo>
              </a:path>
            </a:pathLst>
          </a:custGeom>
          <a:noFill/>
          <a:ln w="50800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85" name="Freeform 37"/>
          <p:cNvSpPr>
            <a:spLocks/>
          </p:cNvSpPr>
          <p:nvPr/>
        </p:nvSpPr>
        <p:spPr bwMode="auto">
          <a:xfrm>
            <a:off x="519113" y="979488"/>
            <a:ext cx="7715250" cy="4992687"/>
          </a:xfrm>
          <a:custGeom>
            <a:avLst/>
            <a:gdLst>
              <a:gd name="T0" fmla="*/ 2147483647 w 4861"/>
              <a:gd name="T1" fmla="*/ 0 h 3145"/>
              <a:gd name="T2" fmla="*/ 2147483647 w 4861"/>
              <a:gd name="T3" fmla="*/ 2147483647 h 3145"/>
              <a:gd name="T4" fmla="*/ 0 w 4861"/>
              <a:gd name="T5" fmla="*/ 2147483647 h 3145"/>
              <a:gd name="T6" fmla="*/ 0 w 4861"/>
              <a:gd name="T7" fmla="*/ 2147483647 h 3145"/>
              <a:gd name="T8" fmla="*/ 2147483647 w 4861"/>
              <a:gd name="T9" fmla="*/ 2147483647 h 3145"/>
              <a:gd name="T10" fmla="*/ 2147483647 w 4861"/>
              <a:gd name="T11" fmla="*/ 2147483647 h 314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4861" h="3145">
                <a:moveTo>
                  <a:pt x="3175" y="0"/>
                </a:moveTo>
                <a:lnTo>
                  <a:pt x="3175" y="419"/>
                </a:lnTo>
                <a:lnTo>
                  <a:pt x="0" y="419"/>
                </a:lnTo>
                <a:lnTo>
                  <a:pt x="0" y="3144"/>
                </a:lnTo>
                <a:lnTo>
                  <a:pt x="4860" y="3144"/>
                </a:lnTo>
                <a:lnTo>
                  <a:pt x="4860" y="747"/>
                </a:lnTo>
              </a:path>
            </a:pathLst>
          </a:custGeom>
          <a:noFill/>
          <a:ln w="5080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86" name="Oval 38"/>
          <p:cNvSpPr>
            <a:spLocks noChangeArrowheads="1"/>
          </p:cNvSpPr>
          <p:nvPr/>
        </p:nvSpPr>
        <p:spPr bwMode="auto">
          <a:xfrm>
            <a:off x="6407150" y="2133600"/>
            <a:ext cx="119063" cy="131763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3287" name="Oval 39"/>
          <p:cNvSpPr>
            <a:spLocks noChangeArrowheads="1"/>
          </p:cNvSpPr>
          <p:nvPr/>
        </p:nvSpPr>
        <p:spPr bwMode="auto">
          <a:xfrm>
            <a:off x="5499100" y="1563688"/>
            <a:ext cx="119063" cy="131762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3288" name="Oval 40"/>
          <p:cNvSpPr>
            <a:spLocks noChangeArrowheads="1"/>
          </p:cNvSpPr>
          <p:nvPr/>
        </p:nvSpPr>
        <p:spPr bwMode="auto">
          <a:xfrm>
            <a:off x="4681538" y="2133600"/>
            <a:ext cx="119062" cy="131763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3289" name="Oval 41"/>
          <p:cNvSpPr>
            <a:spLocks noChangeArrowheads="1"/>
          </p:cNvSpPr>
          <p:nvPr/>
        </p:nvSpPr>
        <p:spPr bwMode="auto">
          <a:xfrm>
            <a:off x="8382000" y="5964238"/>
            <a:ext cx="119063" cy="131762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3290" name="Freeform 42"/>
          <p:cNvSpPr>
            <a:spLocks/>
          </p:cNvSpPr>
          <p:nvPr/>
        </p:nvSpPr>
        <p:spPr bwMode="auto">
          <a:xfrm>
            <a:off x="2379663" y="1243013"/>
            <a:ext cx="5607050" cy="4267200"/>
          </a:xfrm>
          <a:custGeom>
            <a:avLst/>
            <a:gdLst>
              <a:gd name="T0" fmla="*/ 2147483647 w 3533"/>
              <a:gd name="T1" fmla="*/ 0 h 2688"/>
              <a:gd name="T2" fmla="*/ 2147483647 w 3533"/>
              <a:gd name="T3" fmla="*/ 2147483647 h 2688"/>
              <a:gd name="T4" fmla="*/ 2147483647 w 3533"/>
              <a:gd name="T5" fmla="*/ 2147483647 h 2688"/>
              <a:gd name="T6" fmla="*/ 2147483647 w 3533"/>
              <a:gd name="T7" fmla="*/ 2147483647 h 2688"/>
              <a:gd name="T8" fmla="*/ 2147483647 w 3533"/>
              <a:gd name="T9" fmla="*/ 2147483647 h 2688"/>
              <a:gd name="T10" fmla="*/ 2147483647 w 3533"/>
              <a:gd name="T11" fmla="*/ 2147483647 h 2688"/>
              <a:gd name="T12" fmla="*/ 2147483647 w 3533"/>
              <a:gd name="T13" fmla="*/ 2147483647 h 2688"/>
              <a:gd name="T14" fmla="*/ 2147483647 w 3533"/>
              <a:gd name="T15" fmla="*/ 2147483647 h 2688"/>
              <a:gd name="T16" fmla="*/ 0 w 3533"/>
              <a:gd name="T17" fmla="*/ 2147483647 h 2688"/>
              <a:gd name="T18" fmla="*/ 0 w 3533"/>
              <a:gd name="T19" fmla="*/ 2147483647 h 2688"/>
              <a:gd name="T20" fmla="*/ 2147483647 w 3533"/>
              <a:gd name="T21" fmla="*/ 2147483647 h 2688"/>
              <a:gd name="T22" fmla="*/ 2147483647 w 3533"/>
              <a:gd name="T23" fmla="*/ 2147483647 h 268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3533" h="2688">
                <a:moveTo>
                  <a:pt x="2296" y="0"/>
                </a:moveTo>
                <a:lnTo>
                  <a:pt x="2296" y="534"/>
                </a:lnTo>
                <a:lnTo>
                  <a:pt x="312" y="543"/>
                </a:lnTo>
                <a:lnTo>
                  <a:pt x="312" y="1494"/>
                </a:lnTo>
                <a:lnTo>
                  <a:pt x="40" y="1494"/>
                </a:lnTo>
                <a:lnTo>
                  <a:pt x="40" y="1933"/>
                </a:lnTo>
                <a:lnTo>
                  <a:pt x="1056" y="1933"/>
                </a:lnTo>
                <a:lnTo>
                  <a:pt x="1056" y="2409"/>
                </a:lnTo>
                <a:lnTo>
                  <a:pt x="0" y="2409"/>
                </a:lnTo>
                <a:lnTo>
                  <a:pt x="0" y="2688"/>
                </a:lnTo>
                <a:lnTo>
                  <a:pt x="3533" y="2688"/>
                </a:lnTo>
                <a:lnTo>
                  <a:pt x="3533" y="695"/>
                </a:lnTo>
              </a:path>
            </a:pathLst>
          </a:custGeom>
          <a:noFill/>
          <a:ln w="50800" cap="rnd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91" name="Oval 43"/>
          <p:cNvSpPr>
            <a:spLocks noChangeArrowheads="1"/>
          </p:cNvSpPr>
          <p:nvPr/>
        </p:nvSpPr>
        <p:spPr bwMode="auto">
          <a:xfrm>
            <a:off x="5951538" y="1731963"/>
            <a:ext cx="119062" cy="131762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3292" name="Oval 44"/>
          <p:cNvSpPr>
            <a:spLocks noChangeArrowheads="1"/>
          </p:cNvSpPr>
          <p:nvPr/>
        </p:nvSpPr>
        <p:spPr bwMode="auto">
          <a:xfrm>
            <a:off x="2827338" y="2074863"/>
            <a:ext cx="119062" cy="131762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3293" name="Oval 45"/>
          <p:cNvSpPr>
            <a:spLocks noChangeArrowheads="1"/>
          </p:cNvSpPr>
          <p:nvPr/>
        </p:nvSpPr>
        <p:spPr bwMode="auto">
          <a:xfrm>
            <a:off x="2814638" y="3525838"/>
            <a:ext cx="119062" cy="131762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3294" name="Oval 46"/>
          <p:cNvSpPr>
            <a:spLocks noChangeArrowheads="1"/>
          </p:cNvSpPr>
          <p:nvPr/>
        </p:nvSpPr>
        <p:spPr bwMode="auto">
          <a:xfrm>
            <a:off x="2395538" y="4211638"/>
            <a:ext cx="119062" cy="131762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3295" name="Oval 47"/>
          <p:cNvSpPr>
            <a:spLocks noChangeArrowheads="1"/>
          </p:cNvSpPr>
          <p:nvPr/>
        </p:nvSpPr>
        <p:spPr bwMode="auto">
          <a:xfrm>
            <a:off x="3994150" y="4284663"/>
            <a:ext cx="120650" cy="131762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3296" name="Oval 48"/>
          <p:cNvSpPr>
            <a:spLocks noChangeArrowheads="1"/>
          </p:cNvSpPr>
          <p:nvPr/>
        </p:nvSpPr>
        <p:spPr bwMode="auto">
          <a:xfrm>
            <a:off x="2332038" y="5430838"/>
            <a:ext cx="119062" cy="131762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3297" name="Oval 49"/>
          <p:cNvSpPr>
            <a:spLocks noChangeArrowheads="1"/>
          </p:cNvSpPr>
          <p:nvPr/>
        </p:nvSpPr>
        <p:spPr bwMode="auto">
          <a:xfrm>
            <a:off x="3665538" y="5430838"/>
            <a:ext cx="119062" cy="131762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3298" name="Oval 50"/>
          <p:cNvSpPr>
            <a:spLocks noChangeArrowheads="1"/>
          </p:cNvSpPr>
          <p:nvPr/>
        </p:nvSpPr>
        <p:spPr bwMode="auto">
          <a:xfrm>
            <a:off x="7929563" y="5473700"/>
            <a:ext cx="117475" cy="131763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3299" name="Oval 51"/>
          <p:cNvSpPr>
            <a:spLocks noChangeArrowheads="1"/>
          </p:cNvSpPr>
          <p:nvPr/>
        </p:nvSpPr>
        <p:spPr bwMode="auto">
          <a:xfrm>
            <a:off x="8402638" y="4373563"/>
            <a:ext cx="119062" cy="131762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3300" name="Oval 52"/>
          <p:cNvSpPr>
            <a:spLocks noChangeArrowheads="1"/>
          </p:cNvSpPr>
          <p:nvPr/>
        </p:nvSpPr>
        <p:spPr bwMode="auto">
          <a:xfrm>
            <a:off x="8174038" y="4157663"/>
            <a:ext cx="119062" cy="131762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3301" name="Oval 53"/>
          <p:cNvSpPr>
            <a:spLocks noChangeArrowheads="1"/>
          </p:cNvSpPr>
          <p:nvPr/>
        </p:nvSpPr>
        <p:spPr bwMode="auto">
          <a:xfrm>
            <a:off x="7926388" y="3941763"/>
            <a:ext cx="119062" cy="131762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3302" name="Oval 54"/>
          <p:cNvSpPr>
            <a:spLocks noChangeArrowheads="1"/>
          </p:cNvSpPr>
          <p:nvPr/>
        </p:nvSpPr>
        <p:spPr bwMode="auto">
          <a:xfrm>
            <a:off x="7929563" y="2874963"/>
            <a:ext cx="117475" cy="131762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3303" name="Oval 55"/>
          <p:cNvSpPr>
            <a:spLocks noChangeArrowheads="1"/>
          </p:cNvSpPr>
          <p:nvPr/>
        </p:nvSpPr>
        <p:spPr bwMode="auto">
          <a:xfrm>
            <a:off x="8177213" y="2874963"/>
            <a:ext cx="120650" cy="131762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3304" name="Oval 56"/>
          <p:cNvSpPr>
            <a:spLocks noChangeArrowheads="1"/>
          </p:cNvSpPr>
          <p:nvPr/>
        </p:nvSpPr>
        <p:spPr bwMode="auto">
          <a:xfrm>
            <a:off x="8382000" y="2874963"/>
            <a:ext cx="119063" cy="131762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3305" name="AutoShape 57"/>
          <p:cNvSpPr>
            <a:spLocks noChangeArrowheads="1"/>
          </p:cNvSpPr>
          <p:nvPr/>
        </p:nvSpPr>
        <p:spPr bwMode="auto">
          <a:xfrm>
            <a:off x="6367463" y="960438"/>
            <a:ext cx="266700" cy="279400"/>
          </a:xfrm>
          <a:prstGeom prst="downArrow">
            <a:avLst>
              <a:gd name="adj1" fmla="val 50000"/>
              <a:gd name="adj2" fmla="val 52386"/>
            </a:avLst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3306" name="AutoShape 58"/>
          <p:cNvSpPr>
            <a:spLocks noChangeArrowheads="1"/>
          </p:cNvSpPr>
          <p:nvPr/>
        </p:nvSpPr>
        <p:spPr bwMode="auto">
          <a:xfrm>
            <a:off x="5897563" y="1004888"/>
            <a:ext cx="268287" cy="279400"/>
          </a:xfrm>
          <a:prstGeom prst="downArrow">
            <a:avLst>
              <a:gd name="adj1" fmla="val 50000"/>
              <a:gd name="adj2" fmla="val 52076"/>
            </a:avLst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000">
              <a:solidFill>
                <a:schemeClr val="accent2"/>
              </a:solidFill>
              <a:latin typeface="Arial Black" pitchFamily="34" charset="0"/>
            </a:endParaRPr>
          </a:p>
        </p:txBody>
      </p:sp>
      <p:sp>
        <p:nvSpPr>
          <p:cNvPr id="53307" name="AutoShape 59"/>
          <p:cNvSpPr>
            <a:spLocks noChangeArrowheads="1"/>
          </p:cNvSpPr>
          <p:nvPr/>
        </p:nvSpPr>
        <p:spPr bwMode="auto">
          <a:xfrm>
            <a:off x="5446713" y="960438"/>
            <a:ext cx="266700" cy="279400"/>
          </a:xfrm>
          <a:prstGeom prst="downArrow">
            <a:avLst>
              <a:gd name="adj1" fmla="val 50000"/>
              <a:gd name="adj2" fmla="val 52386"/>
            </a:avLst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3308" name="AutoShape 60"/>
          <p:cNvSpPr>
            <a:spLocks noChangeArrowheads="1"/>
          </p:cNvSpPr>
          <p:nvPr/>
        </p:nvSpPr>
        <p:spPr bwMode="auto">
          <a:xfrm>
            <a:off x="8102600" y="2008188"/>
            <a:ext cx="266700" cy="279400"/>
          </a:xfrm>
          <a:prstGeom prst="upArrow">
            <a:avLst>
              <a:gd name="adj1" fmla="val 50000"/>
              <a:gd name="adj2" fmla="val 52376"/>
            </a:avLst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3309" name="AutoShape 61"/>
          <p:cNvSpPr>
            <a:spLocks noChangeArrowheads="1"/>
          </p:cNvSpPr>
          <p:nvPr/>
        </p:nvSpPr>
        <p:spPr bwMode="auto">
          <a:xfrm>
            <a:off x="7848600" y="2084388"/>
            <a:ext cx="265113" cy="279400"/>
          </a:xfrm>
          <a:prstGeom prst="upArrow">
            <a:avLst>
              <a:gd name="adj1" fmla="val 50000"/>
              <a:gd name="adj2" fmla="val 52690"/>
            </a:avLst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3310" name="AutoShape 62"/>
          <p:cNvSpPr>
            <a:spLocks noChangeArrowheads="1"/>
          </p:cNvSpPr>
          <p:nvPr/>
        </p:nvSpPr>
        <p:spPr bwMode="auto">
          <a:xfrm>
            <a:off x="8305800" y="2057400"/>
            <a:ext cx="266700" cy="279400"/>
          </a:xfrm>
          <a:prstGeom prst="upArrow">
            <a:avLst>
              <a:gd name="adj1" fmla="val 50000"/>
              <a:gd name="adj2" fmla="val 52376"/>
            </a:avLst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3311" name="Oval 63"/>
          <p:cNvSpPr>
            <a:spLocks noChangeArrowheads="1"/>
          </p:cNvSpPr>
          <p:nvPr/>
        </p:nvSpPr>
        <p:spPr bwMode="auto">
          <a:xfrm>
            <a:off x="1644650" y="2747963"/>
            <a:ext cx="120650" cy="131762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3312" name="Oval 64"/>
          <p:cNvSpPr>
            <a:spLocks noChangeArrowheads="1"/>
          </p:cNvSpPr>
          <p:nvPr/>
        </p:nvSpPr>
        <p:spPr bwMode="auto">
          <a:xfrm>
            <a:off x="452438" y="4068763"/>
            <a:ext cx="119062" cy="131762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3313" name="Oval 65"/>
          <p:cNvSpPr>
            <a:spLocks noChangeArrowheads="1"/>
          </p:cNvSpPr>
          <p:nvPr/>
        </p:nvSpPr>
        <p:spPr bwMode="auto">
          <a:xfrm>
            <a:off x="490538" y="5865813"/>
            <a:ext cx="119062" cy="131762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3314" name="Oval 66"/>
          <p:cNvSpPr>
            <a:spLocks noChangeArrowheads="1"/>
          </p:cNvSpPr>
          <p:nvPr/>
        </p:nvSpPr>
        <p:spPr bwMode="auto">
          <a:xfrm>
            <a:off x="2332038" y="5911850"/>
            <a:ext cx="119062" cy="131763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3315" name="Oval 67"/>
          <p:cNvSpPr>
            <a:spLocks noChangeArrowheads="1"/>
          </p:cNvSpPr>
          <p:nvPr/>
        </p:nvSpPr>
        <p:spPr bwMode="auto">
          <a:xfrm>
            <a:off x="457200" y="1600200"/>
            <a:ext cx="120650" cy="131763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3316" name="Oval 68"/>
          <p:cNvSpPr>
            <a:spLocks noChangeArrowheads="1"/>
          </p:cNvSpPr>
          <p:nvPr/>
        </p:nvSpPr>
        <p:spPr bwMode="auto">
          <a:xfrm>
            <a:off x="8174038" y="5829300"/>
            <a:ext cx="119062" cy="131763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3317" name="Oval 69"/>
          <p:cNvSpPr>
            <a:spLocks noChangeArrowheads="1"/>
          </p:cNvSpPr>
          <p:nvPr/>
        </p:nvSpPr>
        <p:spPr bwMode="auto">
          <a:xfrm>
            <a:off x="3195638" y="4703763"/>
            <a:ext cx="119062" cy="131762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3318" name="Rectangle 70"/>
          <p:cNvSpPr>
            <a:spLocks noChangeArrowheads="1"/>
          </p:cNvSpPr>
          <p:nvPr/>
        </p:nvSpPr>
        <p:spPr bwMode="auto">
          <a:xfrm>
            <a:off x="3706813" y="3984625"/>
            <a:ext cx="974725" cy="252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latin typeface="Humanst521 BT" pitchFamily="34" charset="0"/>
              </a:rPr>
              <a:t>Drill</a:t>
            </a:r>
          </a:p>
        </p:txBody>
      </p:sp>
      <p:sp>
        <p:nvSpPr>
          <p:cNvPr id="53319" name="Oval 71"/>
          <p:cNvSpPr>
            <a:spLocks noChangeArrowheads="1"/>
          </p:cNvSpPr>
          <p:nvPr/>
        </p:nvSpPr>
        <p:spPr bwMode="auto">
          <a:xfrm>
            <a:off x="4681538" y="6019800"/>
            <a:ext cx="119062" cy="131763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3320" name="Freeform 72"/>
          <p:cNvSpPr>
            <a:spLocks/>
          </p:cNvSpPr>
          <p:nvPr/>
        </p:nvSpPr>
        <p:spPr bwMode="auto">
          <a:xfrm>
            <a:off x="4724400" y="1066800"/>
            <a:ext cx="3733800" cy="5029200"/>
          </a:xfrm>
          <a:custGeom>
            <a:avLst/>
            <a:gdLst>
              <a:gd name="T0" fmla="*/ 2147483647 w 2352"/>
              <a:gd name="T1" fmla="*/ 0 h 3168"/>
              <a:gd name="T2" fmla="*/ 2147483647 w 2352"/>
              <a:gd name="T3" fmla="*/ 2147483647 h 3168"/>
              <a:gd name="T4" fmla="*/ 0 w 2352"/>
              <a:gd name="T5" fmla="*/ 2147483647 h 3168"/>
              <a:gd name="T6" fmla="*/ 0 w 2352"/>
              <a:gd name="T7" fmla="*/ 2147483647 h 3168"/>
              <a:gd name="T8" fmla="*/ 2147483647 w 2352"/>
              <a:gd name="T9" fmla="*/ 2147483647 h 3168"/>
              <a:gd name="T10" fmla="*/ 2147483647 w 2352"/>
              <a:gd name="T11" fmla="*/ 2147483647 h 316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352" h="3168">
                <a:moveTo>
                  <a:pt x="1104" y="0"/>
                </a:moveTo>
                <a:lnTo>
                  <a:pt x="1104" y="720"/>
                </a:lnTo>
                <a:lnTo>
                  <a:pt x="0" y="720"/>
                </a:lnTo>
                <a:lnTo>
                  <a:pt x="0" y="3168"/>
                </a:lnTo>
                <a:lnTo>
                  <a:pt x="2352" y="3168"/>
                </a:lnTo>
                <a:lnTo>
                  <a:pt x="2352" y="720"/>
                </a:lnTo>
              </a:path>
            </a:pathLst>
          </a:custGeom>
          <a:noFill/>
          <a:ln w="5715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3394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49"/>
          <p:cNvGrpSpPr>
            <a:grpSpLocks/>
          </p:cNvGrpSpPr>
          <p:nvPr/>
        </p:nvGrpSpPr>
        <p:grpSpPr bwMode="auto">
          <a:xfrm>
            <a:off x="150019" y="1382200"/>
            <a:ext cx="8840788" cy="4491038"/>
            <a:chOff x="43" y="1104"/>
            <a:chExt cx="5569" cy="2829"/>
          </a:xfrm>
        </p:grpSpPr>
        <p:sp>
          <p:nvSpPr>
            <p:cNvPr id="7" name="AutoShape 24"/>
            <p:cNvSpPr>
              <a:spLocks noChangeArrowheads="1"/>
            </p:cNvSpPr>
            <p:nvPr/>
          </p:nvSpPr>
          <p:spPr bwMode="auto">
            <a:xfrm>
              <a:off x="43" y="1104"/>
              <a:ext cx="4561" cy="870"/>
            </a:xfrm>
            <a:prstGeom prst="triangle">
              <a:avLst>
                <a:gd name="adj" fmla="val 50000"/>
              </a:avLst>
            </a:prstGeom>
            <a:solidFill>
              <a:srgbClr val="0033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endParaRPr lang="en-US" altLang="en-US" sz="2000">
                <a:solidFill>
                  <a:schemeClr val="bg1"/>
                </a:solidFill>
              </a:endParaRPr>
            </a:p>
          </p:txBody>
        </p:sp>
        <p:sp>
          <p:nvSpPr>
            <p:cNvPr id="8" name="Rectangle 26"/>
            <p:cNvSpPr>
              <a:spLocks noChangeArrowheads="1"/>
            </p:cNvSpPr>
            <p:nvPr/>
          </p:nvSpPr>
          <p:spPr bwMode="auto">
            <a:xfrm>
              <a:off x="139" y="1974"/>
              <a:ext cx="4465" cy="195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9" name="Rectangle 27"/>
            <p:cNvSpPr>
              <a:spLocks noChangeArrowheads="1"/>
            </p:cNvSpPr>
            <p:nvPr/>
          </p:nvSpPr>
          <p:spPr bwMode="auto">
            <a:xfrm>
              <a:off x="2713" y="2520"/>
              <a:ext cx="1802" cy="392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  <a:defRPr/>
              </a:pPr>
              <a:r>
                <a:rPr lang="en-US" altLang="en-US" sz="1800" dirty="0" smtClean="0">
                  <a:latin typeface="Myriad Pro Light" pitchFamily="34" charset="0"/>
                </a:rPr>
                <a:t>Batch Reduction</a:t>
              </a:r>
              <a:endParaRPr lang="en-US" altLang="en-US" sz="1800" b="0" dirty="0" smtClean="0">
                <a:latin typeface="Myriad Pro Light" pitchFamily="34" charset="0"/>
              </a:endParaRPr>
            </a:p>
          </p:txBody>
        </p:sp>
        <p:sp>
          <p:nvSpPr>
            <p:cNvPr id="10" name="Rectangle 28"/>
            <p:cNvSpPr>
              <a:spLocks noChangeArrowheads="1"/>
            </p:cNvSpPr>
            <p:nvPr/>
          </p:nvSpPr>
          <p:spPr bwMode="auto">
            <a:xfrm>
              <a:off x="236" y="2980"/>
              <a:ext cx="1803" cy="392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  <a:defRPr/>
              </a:pPr>
              <a:r>
                <a:rPr lang="en-US" altLang="en-US" sz="1800" dirty="0" smtClean="0">
                  <a:latin typeface="Myriad Pro Light" pitchFamily="34" charset="0"/>
                </a:rPr>
                <a:t>Plant Layout</a:t>
              </a:r>
            </a:p>
          </p:txBody>
        </p:sp>
        <p:sp>
          <p:nvSpPr>
            <p:cNvPr id="11" name="Rectangle 29"/>
            <p:cNvSpPr>
              <a:spLocks noChangeArrowheads="1"/>
            </p:cNvSpPr>
            <p:nvPr/>
          </p:nvSpPr>
          <p:spPr bwMode="auto">
            <a:xfrm>
              <a:off x="2150" y="2980"/>
              <a:ext cx="1591" cy="392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  <a:defRPr/>
              </a:pPr>
              <a:r>
                <a:rPr lang="en-US" altLang="en-US" sz="1800" dirty="0" smtClean="0">
                  <a:latin typeface="Myriad Pro Light" pitchFamily="34" charset="0"/>
                </a:rPr>
                <a:t>Quick Changeover</a:t>
              </a:r>
              <a:endParaRPr lang="en-US" altLang="en-US" sz="1800" b="0" dirty="0">
                <a:latin typeface="Myriad Pro Light" pitchFamily="34" charset="0"/>
              </a:endParaRPr>
            </a:p>
          </p:txBody>
        </p:sp>
        <p:sp>
          <p:nvSpPr>
            <p:cNvPr id="12" name="Rectangle 30"/>
            <p:cNvSpPr>
              <a:spLocks noChangeArrowheads="1"/>
            </p:cNvSpPr>
            <p:nvPr/>
          </p:nvSpPr>
          <p:spPr bwMode="auto">
            <a:xfrm>
              <a:off x="3853" y="2980"/>
              <a:ext cx="662" cy="392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  <a:defRPr/>
              </a:pPr>
              <a:r>
                <a:rPr lang="en-US" altLang="en-US" sz="1800" dirty="0" smtClean="0">
                  <a:latin typeface="Myriad Pro Light" pitchFamily="34" charset="0"/>
                </a:rPr>
                <a:t>Teams</a:t>
              </a:r>
              <a:endParaRPr lang="en-US" altLang="en-US" sz="1800" b="0" dirty="0" smtClean="0">
                <a:latin typeface="Myriad Pro Light" pitchFamily="34" charset="0"/>
              </a:endParaRPr>
            </a:p>
          </p:txBody>
        </p:sp>
        <p:sp>
          <p:nvSpPr>
            <p:cNvPr id="13" name="Rectangle 31"/>
            <p:cNvSpPr>
              <a:spLocks noChangeArrowheads="1"/>
            </p:cNvSpPr>
            <p:nvPr/>
          </p:nvSpPr>
          <p:spPr bwMode="auto">
            <a:xfrm>
              <a:off x="236" y="2520"/>
              <a:ext cx="1590" cy="392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  <a:defRPr/>
              </a:pPr>
              <a:r>
                <a:rPr lang="en-US" altLang="en-US" sz="1800" dirty="0" smtClean="0">
                  <a:latin typeface="Myriad Pro Light" pitchFamily="34" charset="0"/>
                </a:rPr>
                <a:t>Quality at Source</a:t>
              </a:r>
            </a:p>
          </p:txBody>
        </p:sp>
        <p:sp>
          <p:nvSpPr>
            <p:cNvPr id="14" name="Rectangle 32"/>
            <p:cNvSpPr>
              <a:spLocks noChangeArrowheads="1"/>
            </p:cNvSpPr>
            <p:nvPr/>
          </p:nvSpPr>
          <p:spPr bwMode="auto">
            <a:xfrm>
              <a:off x="240" y="3440"/>
              <a:ext cx="1627" cy="392"/>
            </a:xfrm>
            <a:prstGeom prst="rect">
              <a:avLst/>
            </a:prstGeom>
            <a:solidFill>
              <a:schemeClr val="accent1">
                <a:lumMod val="25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  <a:defRPr/>
              </a:pPr>
              <a:r>
                <a:rPr lang="en-US" altLang="en-US" sz="1800" smtClean="0">
                  <a:solidFill>
                    <a:schemeClr val="bg1"/>
                  </a:solidFill>
                  <a:latin typeface="Myriad Pro Light" pitchFamily="34" charset="0"/>
                </a:rPr>
                <a:t>5S System</a:t>
              </a:r>
            </a:p>
          </p:txBody>
        </p:sp>
        <p:sp>
          <p:nvSpPr>
            <p:cNvPr id="15" name="Rectangle 33"/>
            <p:cNvSpPr>
              <a:spLocks noChangeArrowheads="1"/>
            </p:cNvSpPr>
            <p:nvPr/>
          </p:nvSpPr>
          <p:spPr bwMode="auto">
            <a:xfrm>
              <a:off x="1977" y="3440"/>
              <a:ext cx="897" cy="392"/>
            </a:xfrm>
            <a:prstGeom prst="rect">
              <a:avLst/>
            </a:prstGeom>
            <a:solidFill>
              <a:schemeClr val="accent1">
                <a:lumMod val="25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  <a:defRPr/>
              </a:pPr>
              <a:r>
                <a:rPr lang="en-US" altLang="en-US" sz="1800" smtClean="0">
                  <a:solidFill>
                    <a:schemeClr val="bg1"/>
                  </a:solidFill>
                  <a:latin typeface="Myriad Pro Light" pitchFamily="34" charset="0"/>
                </a:rPr>
                <a:t>Visual</a:t>
              </a:r>
              <a:endParaRPr lang="en-US" altLang="en-US" sz="1800" b="0" smtClean="0">
                <a:solidFill>
                  <a:schemeClr val="bg1"/>
                </a:solidFill>
                <a:latin typeface="Myriad Pro Light" pitchFamily="34" charset="0"/>
              </a:endParaRPr>
            </a:p>
          </p:txBody>
        </p:sp>
        <p:sp>
          <p:nvSpPr>
            <p:cNvPr id="16" name="Rectangle 34"/>
            <p:cNvSpPr>
              <a:spLocks noChangeArrowheads="1"/>
            </p:cNvSpPr>
            <p:nvPr/>
          </p:nvSpPr>
          <p:spPr bwMode="auto">
            <a:xfrm>
              <a:off x="2969" y="3440"/>
              <a:ext cx="1546" cy="392"/>
            </a:xfrm>
            <a:prstGeom prst="rect">
              <a:avLst/>
            </a:prstGeom>
            <a:solidFill>
              <a:schemeClr val="accent1">
                <a:lumMod val="25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  <a:defRPr/>
              </a:pPr>
              <a:r>
                <a:rPr lang="en-US" altLang="en-US" sz="1800" dirty="0" smtClean="0">
                  <a:solidFill>
                    <a:schemeClr val="bg1"/>
                  </a:solidFill>
                  <a:latin typeface="Myriad Pro Light" pitchFamily="34" charset="0"/>
                </a:rPr>
                <a:t>Standardized</a:t>
              </a:r>
              <a:r>
                <a:rPr lang="en-US" altLang="en-US" sz="1800" dirty="0" smtClean="0">
                  <a:latin typeface="Myriad Pro Light" pitchFamily="34" charset="0"/>
                </a:rPr>
                <a:t> </a:t>
              </a:r>
              <a:r>
                <a:rPr lang="en-US" altLang="en-US" sz="1800" dirty="0" smtClean="0">
                  <a:solidFill>
                    <a:schemeClr val="bg1"/>
                  </a:solidFill>
                  <a:latin typeface="Myriad Pro Light" pitchFamily="34" charset="0"/>
                </a:rPr>
                <a:t>Work</a:t>
              </a:r>
              <a:endParaRPr lang="en-US" altLang="en-US" sz="1800" b="0" dirty="0" smtClean="0">
                <a:solidFill>
                  <a:schemeClr val="bg1"/>
                </a:solidFill>
                <a:latin typeface="Myriad Pro Light" pitchFamily="34" charset="0"/>
              </a:endParaRPr>
            </a:p>
          </p:txBody>
        </p:sp>
        <p:sp>
          <p:nvSpPr>
            <p:cNvPr id="17" name="Rectangle 35"/>
            <p:cNvSpPr>
              <a:spLocks noChangeArrowheads="1"/>
            </p:cNvSpPr>
            <p:nvPr/>
          </p:nvSpPr>
          <p:spPr bwMode="auto">
            <a:xfrm>
              <a:off x="1937" y="2520"/>
              <a:ext cx="664" cy="392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  <a:defRPr/>
              </a:pPr>
              <a:r>
                <a:rPr lang="en-US" altLang="en-US" sz="1800" smtClean="0">
                  <a:latin typeface="Myriad Pro Light" pitchFamily="34" charset="0"/>
                </a:rPr>
                <a:t>POUS</a:t>
              </a:r>
              <a:endParaRPr lang="en-US" altLang="en-US" sz="1800" b="0" smtClean="0">
                <a:latin typeface="Myriad Pro Light" pitchFamily="34" charset="0"/>
              </a:endParaRPr>
            </a:p>
          </p:txBody>
        </p:sp>
        <p:sp>
          <p:nvSpPr>
            <p:cNvPr id="18" name="Rectangle 36"/>
            <p:cNvSpPr>
              <a:spLocks noChangeArrowheads="1"/>
            </p:cNvSpPr>
            <p:nvPr/>
          </p:nvSpPr>
          <p:spPr bwMode="auto">
            <a:xfrm>
              <a:off x="2150" y="2062"/>
              <a:ext cx="1591" cy="391"/>
            </a:xfrm>
            <a:prstGeom prst="rect">
              <a:avLst/>
            </a:prstGeom>
            <a:solidFill>
              <a:srgbClr val="CCCC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 sz="1800" dirty="0">
                  <a:latin typeface="Myriad Pro Light" pitchFamily="34" charset="0"/>
                </a:rPr>
                <a:t>Cellular/Flow</a:t>
              </a:r>
              <a:endParaRPr lang="en-US" altLang="en-US" sz="1800" b="0" dirty="0">
                <a:latin typeface="Myriad Pro Light" pitchFamily="34" charset="0"/>
              </a:endParaRPr>
            </a:p>
          </p:txBody>
        </p:sp>
        <p:sp>
          <p:nvSpPr>
            <p:cNvPr id="19" name="Rectangle 37"/>
            <p:cNvSpPr>
              <a:spLocks noChangeArrowheads="1"/>
            </p:cNvSpPr>
            <p:nvPr/>
          </p:nvSpPr>
          <p:spPr bwMode="auto">
            <a:xfrm>
              <a:off x="236" y="2062"/>
              <a:ext cx="1803" cy="391"/>
            </a:xfrm>
            <a:prstGeom prst="rect">
              <a:avLst/>
            </a:prstGeom>
            <a:solidFill>
              <a:srgbClr val="CCCC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1800">
                  <a:latin typeface="Myriad Pro Light" pitchFamily="34" charset="0"/>
                </a:rPr>
                <a:t>Pull/Kanban</a:t>
              </a:r>
              <a:endParaRPr lang="en-US" altLang="en-US" sz="1800" b="0">
                <a:latin typeface="Myriad Pro Light" pitchFamily="34" charset="0"/>
              </a:endParaRPr>
            </a:p>
          </p:txBody>
        </p:sp>
        <p:sp>
          <p:nvSpPr>
            <p:cNvPr id="20" name="Rectangle 38"/>
            <p:cNvSpPr>
              <a:spLocks noChangeArrowheads="1"/>
            </p:cNvSpPr>
            <p:nvPr/>
          </p:nvSpPr>
          <p:spPr bwMode="auto">
            <a:xfrm>
              <a:off x="3853" y="2062"/>
              <a:ext cx="662" cy="391"/>
            </a:xfrm>
            <a:prstGeom prst="rect">
              <a:avLst/>
            </a:prstGeom>
            <a:solidFill>
              <a:srgbClr val="CCCC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 sz="1800" dirty="0">
                  <a:latin typeface="Myriad Pro Light" pitchFamily="34" charset="0"/>
                </a:rPr>
                <a:t>TPM</a:t>
              </a:r>
              <a:endParaRPr lang="en-US" altLang="en-US" sz="1800" b="0" dirty="0">
                <a:latin typeface="Myriad Pro Light" pitchFamily="34" charset="0"/>
              </a:endParaRPr>
            </a:p>
          </p:txBody>
        </p:sp>
        <p:grpSp>
          <p:nvGrpSpPr>
            <p:cNvPr id="21" name="Group 39"/>
            <p:cNvGrpSpPr>
              <a:grpSpLocks/>
            </p:cNvGrpSpPr>
            <p:nvPr/>
          </p:nvGrpSpPr>
          <p:grpSpPr bwMode="auto">
            <a:xfrm>
              <a:off x="4556" y="3069"/>
              <a:ext cx="1056" cy="864"/>
              <a:chOff x="4416" y="3069"/>
              <a:chExt cx="1056" cy="864"/>
            </a:xfrm>
          </p:grpSpPr>
          <p:sp>
            <p:nvSpPr>
              <p:cNvPr id="23" name="Freeform 40"/>
              <p:cNvSpPr>
                <a:spLocks/>
              </p:cNvSpPr>
              <p:nvPr/>
            </p:nvSpPr>
            <p:spPr bwMode="auto">
              <a:xfrm>
                <a:off x="4416" y="3069"/>
                <a:ext cx="960" cy="816"/>
              </a:xfrm>
              <a:custGeom>
                <a:avLst/>
                <a:gdLst>
                  <a:gd name="T0" fmla="*/ 0 w 1008"/>
                  <a:gd name="T1" fmla="*/ 816 h 816"/>
                  <a:gd name="T2" fmla="*/ 0 w 1008"/>
                  <a:gd name="T3" fmla="*/ 0 h 816"/>
                  <a:gd name="T4" fmla="*/ 214 w 1008"/>
                  <a:gd name="T5" fmla="*/ 0 h 816"/>
                  <a:gd name="T6" fmla="*/ 562 w 1008"/>
                  <a:gd name="T7" fmla="*/ 432 h 816"/>
                  <a:gd name="T8" fmla="*/ 562 w 1008"/>
                  <a:gd name="T9" fmla="*/ 624 h 816"/>
                  <a:gd name="T10" fmla="*/ 562 w 1008"/>
                  <a:gd name="T11" fmla="*/ 816 h 816"/>
                  <a:gd name="T12" fmla="*/ 0 w 1008"/>
                  <a:gd name="T13" fmla="*/ 816 h 81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008" h="816">
                    <a:moveTo>
                      <a:pt x="0" y="816"/>
                    </a:moveTo>
                    <a:lnTo>
                      <a:pt x="0" y="0"/>
                    </a:lnTo>
                    <a:lnTo>
                      <a:pt x="384" y="0"/>
                    </a:lnTo>
                    <a:lnTo>
                      <a:pt x="1008" y="432"/>
                    </a:lnTo>
                    <a:lnTo>
                      <a:pt x="1008" y="624"/>
                    </a:lnTo>
                    <a:lnTo>
                      <a:pt x="1008" y="816"/>
                    </a:lnTo>
                    <a:lnTo>
                      <a:pt x="0" y="816"/>
                    </a:ln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DDDDDD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" name="Line 41"/>
              <p:cNvSpPr>
                <a:spLocks noChangeShapeType="1"/>
              </p:cNvSpPr>
              <p:nvPr/>
            </p:nvSpPr>
            <p:spPr bwMode="auto">
              <a:xfrm>
                <a:off x="5376" y="3501"/>
                <a:ext cx="0" cy="26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5" name="Line 42"/>
              <p:cNvSpPr>
                <a:spLocks noChangeShapeType="1"/>
              </p:cNvSpPr>
              <p:nvPr/>
            </p:nvSpPr>
            <p:spPr bwMode="auto">
              <a:xfrm>
                <a:off x="5136" y="3309"/>
                <a:ext cx="0" cy="26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6" name="Line 43"/>
              <p:cNvSpPr>
                <a:spLocks noChangeShapeType="1"/>
              </p:cNvSpPr>
              <p:nvPr/>
            </p:nvSpPr>
            <p:spPr bwMode="auto">
              <a:xfrm>
                <a:off x="4800" y="3093"/>
                <a:ext cx="0" cy="26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7" name="Freeform 44"/>
              <p:cNvSpPr>
                <a:spLocks/>
              </p:cNvSpPr>
              <p:nvPr/>
            </p:nvSpPr>
            <p:spPr bwMode="auto">
              <a:xfrm>
                <a:off x="4464" y="3357"/>
                <a:ext cx="960" cy="576"/>
              </a:xfrm>
              <a:custGeom>
                <a:avLst/>
                <a:gdLst>
                  <a:gd name="T0" fmla="*/ 0 w 960"/>
                  <a:gd name="T1" fmla="*/ 0 h 576"/>
                  <a:gd name="T2" fmla="*/ 576 w 960"/>
                  <a:gd name="T3" fmla="*/ 0 h 576"/>
                  <a:gd name="T4" fmla="*/ 576 w 960"/>
                  <a:gd name="T5" fmla="*/ 192 h 576"/>
                  <a:gd name="T6" fmla="*/ 768 w 960"/>
                  <a:gd name="T7" fmla="*/ 192 h 576"/>
                  <a:gd name="T8" fmla="*/ 768 w 960"/>
                  <a:gd name="T9" fmla="*/ 384 h 576"/>
                  <a:gd name="T10" fmla="*/ 960 w 960"/>
                  <a:gd name="T11" fmla="*/ 384 h 576"/>
                  <a:gd name="T12" fmla="*/ 960 w 960"/>
                  <a:gd name="T13" fmla="*/ 576 h 576"/>
                  <a:gd name="T14" fmla="*/ 0 w 960"/>
                  <a:gd name="T15" fmla="*/ 576 h 576"/>
                  <a:gd name="T16" fmla="*/ 0 w 960"/>
                  <a:gd name="T17" fmla="*/ 0 h 57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960" h="576">
                    <a:moveTo>
                      <a:pt x="0" y="0"/>
                    </a:moveTo>
                    <a:lnTo>
                      <a:pt x="576" y="0"/>
                    </a:lnTo>
                    <a:lnTo>
                      <a:pt x="576" y="192"/>
                    </a:lnTo>
                    <a:lnTo>
                      <a:pt x="768" y="192"/>
                    </a:lnTo>
                    <a:lnTo>
                      <a:pt x="768" y="384"/>
                    </a:lnTo>
                    <a:lnTo>
                      <a:pt x="960" y="384"/>
                    </a:lnTo>
                    <a:lnTo>
                      <a:pt x="960" y="576"/>
                    </a:lnTo>
                    <a:lnTo>
                      <a:pt x="0" y="57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CC00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8" name="Text Box 45"/>
              <p:cNvSpPr txBox="1">
                <a:spLocks noChangeArrowheads="1"/>
              </p:cNvSpPr>
              <p:nvPr/>
            </p:nvSpPr>
            <p:spPr bwMode="auto">
              <a:xfrm>
                <a:off x="4556" y="3356"/>
                <a:ext cx="708" cy="5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DDDDDD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800">
                    <a:latin typeface="Myriad Pro Light" pitchFamily="34" charset="0"/>
                  </a:rPr>
                  <a:t>Value</a:t>
                </a:r>
              </a:p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800">
                    <a:latin typeface="Myriad Pro Light" pitchFamily="34" charset="0"/>
                  </a:rPr>
                  <a:t>Stream</a:t>
                </a:r>
              </a:p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800">
                    <a:latin typeface="Myriad Pro Light" pitchFamily="34" charset="0"/>
                  </a:rPr>
                  <a:t>Mapping</a:t>
                </a:r>
                <a:endParaRPr lang="en-US" altLang="en-US" sz="1600">
                  <a:latin typeface="Myriad Pro Light" pitchFamily="34" charset="0"/>
                </a:endParaRPr>
              </a:p>
            </p:txBody>
          </p:sp>
          <p:sp>
            <p:nvSpPr>
              <p:cNvPr id="29" name="Line 46"/>
              <p:cNvSpPr>
                <a:spLocks noChangeShapeType="1"/>
              </p:cNvSpPr>
              <p:nvPr/>
            </p:nvSpPr>
            <p:spPr bwMode="auto">
              <a:xfrm flipV="1">
                <a:off x="4416" y="3069"/>
                <a:ext cx="384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0" name="Line 47"/>
              <p:cNvSpPr>
                <a:spLocks noChangeShapeType="1"/>
              </p:cNvSpPr>
              <p:nvPr/>
            </p:nvSpPr>
            <p:spPr bwMode="auto">
              <a:xfrm rot="222177">
                <a:off x="4752" y="3069"/>
                <a:ext cx="720" cy="482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22" name="Text Box 48"/>
            <p:cNvSpPr txBox="1">
              <a:spLocks noChangeArrowheads="1"/>
            </p:cNvSpPr>
            <p:nvPr/>
          </p:nvSpPr>
          <p:spPr bwMode="auto">
            <a:xfrm>
              <a:off x="1200" y="1541"/>
              <a:ext cx="2269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2400" dirty="0">
                  <a:solidFill>
                    <a:schemeClr val="bg1"/>
                  </a:solidFill>
                  <a:latin typeface="Myriad Pro Light" pitchFamily="34" charset="0"/>
                </a:rPr>
                <a:t>Continuous Improvement</a:t>
              </a:r>
            </a:p>
          </p:txBody>
        </p:sp>
      </p:grpSp>
      <p:sp>
        <p:nvSpPr>
          <p:cNvPr id="31" name="Rectangle 1"/>
          <p:cNvSpPr>
            <a:spLocks noChangeArrowheads="1"/>
          </p:cNvSpPr>
          <p:nvPr/>
        </p:nvSpPr>
        <p:spPr bwMode="auto">
          <a:xfrm rot="16200000">
            <a:off x="-1248568" y="4161913"/>
            <a:ext cx="3109913" cy="312737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 smtClean="0">
                <a:solidFill>
                  <a:schemeClr val="bg1"/>
                </a:solidFill>
                <a:latin typeface="Myriad Pro Light" pitchFamily="34" charset="0"/>
              </a:rPr>
              <a:t>Stabilize        Improve       Optimize</a:t>
            </a:r>
            <a:endParaRPr lang="en-US" altLang="en-US" sz="1400" dirty="0">
              <a:solidFill>
                <a:schemeClr val="bg1"/>
              </a:solidFill>
              <a:latin typeface="Myriad Pro Light" pitchFamily="34" charset="0"/>
            </a:endParaRPr>
          </a:p>
        </p:txBody>
      </p:sp>
      <p:sp>
        <p:nvSpPr>
          <p:cNvPr id="57346" name="Rectangle 5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Lean Building Blocks</a:t>
            </a:r>
          </a:p>
        </p:txBody>
      </p:sp>
      <p:sp>
        <p:nvSpPr>
          <p:cNvPr id="57349" name="Rectangle 53"/>
          <p:cNvSpPr>
            <a:spLocks noChangeArrowheads="1"/>
          </p:cNvSpPr>
          <p:nvPr/>
        </p:nvSpPr>
        <p:spPr bwMode="auto">
          <a:xfrm>
            <a:off x="457200" y="3621088"/>
            <a:ext cx="6792912" cy="620712"/>
          </a:xfrm>
          <a:prstGeom prst="rect">
            <a:avLst/>
          </a:prstGeom>
          <a:noFill/>
          <a:ln w="57150" algn="ctr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7350" name="Rectangle 54"/>
          <p:cNvSpPr>
            <a:spLocks noChangeArrowheads="1"/>
          </p:cNvSpPr>
          <p:nvPr/>
        </p:nvSpPr>
        <p:spPr bwMode="auto">
          <a:xfrm>
            <a:off x="3495675" y="4348163"/>
            <a:ext cx="3748087" cy="620712"/>
          </a:xfrm>
          <a:prstGeom prst="rect">
            <a:avLst/>
          </a:prstGeom>
          <a:noFill/>
          <a:ln w="57150" algn="ctr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</p:spTree>
    <p:extLst>
      <p:ext uri="{BB962C8B-B14F-4D97-AF65-F5344CB8AC3E}">
        <p14:creationId xmlns:p14="http://schemas.microsoft.com/office/powerpoint/2010/main" val="32703985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Lean Workforce Practices</a:t>
            </a:r>
          </a:p>
        </p:txBody>
      </p:sp>
      <p:sp>
        <p:nvSpPr>
          <p:cNvPr id="60419" name="Rectangle 8"/>
          <p:cNvSpPr>
            <a:spLocks noGrp="1" noChangeArrowheads="1"/>
          </p:cNvSpPr>
          <p:nvPr>
            <p:ph idx="1"/>
          </p:nvPr>
        </p:nvSpPr>
        <p:spPr>
          <a:xfrm>
            <a:off x="727602" y="1559230"/>
            <a:ext cx="7082312" cy="4525963"/>
          </a:xfrm>
        </p:spPr>
        <p:txBody>
          <a:bodyPr>
            <a:normAutofit fontScale="92500" lnSpcReduction="20000"/>
          </a:bodyPr>
          <a:lstStyle/>
          <a:p>
            <a:r>
              <a:rPr lang="en-US" altLang="en-US" dirty="0" smtClean="0"/>
              <a:t>Teams </a:t>
            </a:r>
          </a:p>
          <a:p>
            <a:pPr lvl="1"/>
            <a:r>
              <a:rPr lang="en-US" altLang="en-US" dirty="0" smtClean="0"/>
              <a:t>With rotation of highly specified jobs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altLang="en-US" dirty="0" smtClean="0"/>
              <a:t>Cross-trained and multi-skilled employees 	</a:t>
            </a:r>
          </a:p>
          <a:p>
            <a:pPr lvl="1"/>
            <a:r>
              <a:rPr lang="en-US" altLang="en-US" dirty="0" smtClean="0"/>
              <a:t>Who can work many operations within a cell and operations in different cells</a:t>
            </a:r>
          </a:p>
          <a:p>
            <a:r>
              <a:rPr lang="en-US" altLang="en-US" dirty="0" smtClean="0"/>
              <a:t>Continuous improvement philosophy</a:t>
            </a:r>
          </a:p>
          <a:p>
            <a:r>
              <a:rPr lang="en-US" altLang="en-US" dirty="0" smtClean="0"/>
              <a:t>Process quality, not inspection</a:t>
            </a:r>
          </a:p>
          <a:p>
            <a:r>
              <a:rPr lang="en-US" altLang="en-US" dirty="0" smtClean="0"/>
              <a:t>Use of participatory decision-making</a:t>
            </a:r>
          </a:p>
          <a:p>
            <a:pPr lvl="1"/>
            <a:r>
              <a:rPr lang="en-US" altLang="en-US" dirty="0" smtClean="0"/>
              <a:t>Quality Control Circles, team-based problem-solving, suggestion systems, etc.</a:t>
            </a:r>
          </a:p>
        </p:txBody>
      </p:sp>
      <p:pic>
        <p:nvPicPr>
          <p:cNvPr id="60421" name="Picture 6" descr="http://www.gembaacademy.com/webinars/images/SSF-action-board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92314" y="264188"/>
            <a:ext cx="22352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83078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8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Quick Changeover</a:t>
            </a:r>
            <a:endParaRPr lang="en-US" altLang="en-US" dirty="0" smtClean="0"/>
          </a:p>
        </p:txBody>
      </p:sp>
      <p:sp>
        <p:nvSpPr>
          <p:cNvPr id="61443" name="Rectangle 88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/>
            <a:r>
              <a:rPr lang="en-US" altLang="en-US" sz="2400" dirty="0" smtClean="0"/>
              <a:t>Definition:  The time between the last good piece off the current run and the first good piece off the next run.</a:t>
            </a:r>
          </a:p>
          <a:p>
            <a:pPr marL="0" indent="0"/>
            <a:endParaRPr lang="en-US" altLang="en-US" sz="1400" dirty="0" smtClean="0"/>
          </a:p>
          <a:p>
            <a:pPr marL="0" indent="0"/>
            <a:r>
              <a:rPr lang="en-US" altLang="en-US" sz="2400" dirty="0" smtClean="0"/>
              <a:t>Before Shigeo Shingo’s Single Minute Exchange of Die (SMED) improvements, basic setup tasks and related time breakdowns:</a:t>
            </a:r>
          </a:p>
        </p:txBody>
      </p:sp>
      <p:grpSp>
        <p:nvGrpSpPr>
          <p:cNvPr id="61444" name="Group 1"/>
          <p:cNvGrpSpPr>
            <a:grpSpLocks/>
          </p:cNvGrpSpPr>
          <p:nvPr/>
        </p:nvGrpSpPr>
        <p:grpSpPr bwMode="auto">
          <a:xfrm>
            <a:off x="519746" y="3756166"/>
            <a:ext cx="4570412" cy="2330450"/>
            <a:chOff x="1128713" y="3597275"/>
            <a:chExt cx="4998243" cy="2498725"/>
          </a:xfrm>
        </p:grpSpPr>
        <p:sp>
          <p:nvSpPr>
            <p:cNvPr id="61447" name="Text Box 68"/>
            <p:cNvSpPr txBox="1">
              <a:spLocks noChangeArrowheads="1"/>
            </p:cNvSpPr>
            <p:nvPr/>
          </p:nvSpPr>
          <p:spPr bwMode="auto">
            <a:xfrm>
              <a:off x="1128713" y="3597275"/>
              <a:ext cx="3810000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  <a:spcAft>
                  <a:spcPct val="75000"/>
                </a:spcAft>
                <a:buFontTx/>
                <a:buNone/>
              </a:pPr>
              <a:r>
                <a:rPr lang="en-US" altLang="en-US" sz="1600">
                  <a:cs typeface="Times New Roman" pitchFamily="18" charset="0"/>
                </a:rPr>
                <a:t>Percent of time of changeover</a:t>
              </a:r>
            </a:p>
          </p:txBody>
        </p:sp>
        <p:pic>
          <p:nvPicPr>
            <p:cNvPr id="61448" name="Picture 7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1098" y="4095750"/>
              <a:ext cx="2482702" cy="2000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1449" name="Text Box 78"/>
            <p:cNvSpPr txBox="1">
              <a:spLocks noChangeArrowheads="1"/>
            </p:cNvSpPr>
            <p:nvPr/>
          </p:nvSpPr>
          <p:spPr bwMode="auto">
            <a:xfrm>
              <a:off x="2445010" y="5562599"/>
              <a:ext cx="594638" cy="3300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30000"/>
                </a:spcBef>
                <a:spcAft>
                  <a:spcPct val="75000"/>
                </a:spcAft>
                <a:buFontTx/>
                <a:buNone/>
              </a:pPr>
              <a:r>
                <a:rPr lang="en-US" altLang="en-US" sz="1400" dirty="0">
                  <a:solidFill>
                    <a:schemeClr val="bg1"/>
                  </a:solidFill>
                  <a:cs typeface="Times New Roman" pitchFamily="18" charset="0"/>
                </a:rPr>
                <a:t>15%</a:t>
              </a:r>
            </a:p>
          </p:txBody>
        </p:sp>
        <p:sp>
          <p:nvSpPr>
            <p:cNvPr id="61450" name="Text Box 79"/>
            <p:cNvSpPr txBox="1">
              <a:spLocks noChangeArrowheads="1"/>
            </p:cNvSpPr>
            <p:nvPr/>
          </p:nvSpPr>
          <p:spPr bwMode="auto">
            <a:xfrm>
              <a:off x="2936229" y="5257800"/>
              <a:ext cx="624073" cy="3300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30000"/>
                </a:spcBef>
                <a:spcAft>
                  <a:spcPct val="75000"/>
                </a:spcAft>
                <a:buFontTx/>
                <a:buNone/>
              </a:pPr>
              <a:r>
                <a:rPr lang="en-US" altLang="en-US" sz="1400" dirty="0">
                  <a:solidFill>
                    <a:schemeClr val="tx2"/>
                  </a:solidFill>
                  <a:cs typeface="Times New Roman" pitchFamily="18" charset="0"/>
                </a:rPr>
                <a:t>5%</a:t>
              </a:r>
            </a:p>
          </p:txBody>
        </p:sp>
        <p:sp>
          <p:nvSpPr>
            <p:cNvPr id="61451" name="Text Box 80"/>
            <p:cNvSpPr txBox="1">
              <a:spLocks noChangeArrowheads="1"/>
            </p:cNvSpPr>
            <p:nvPr/>
          </p:nvSpPr>
          <p:spPr bwMode="auto">
            <a:xfrm>
              <a:off x="2605358" y="4572000"/>
              <a:ext cx="594638" cy="3300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30000"/>
                </a:spcBef>
                <a:spcAft>
                  <a:spcPct val="75000"/>
                </a:spcAft>
                <a:buFontTx/>
                <a:buNone/>
              </a:pPr>
              <a:r>
                <a:rPr lang="en-US" altLang="en-US" sz="1400" dirty="0">
                  <a:solidFill>
                    <a:schemeClr val="bg1"/>
                  </a:solidFill>
                  <a:cs typeface="Times New Roman" pitchFamily="18" charset="0"/>
                </a:rPr>
                <a:t>30%</a:t>
              </a:r>
            </a:p>
          </p:txBody>
        </p:sp>
        <p:sp>
          <p:nvSpPr>
            <p:cNvPr id="61452" name="Text Box 81"/>
            <p:cNvSpPr txBox="1">
              <a:spLocks noChangeArrowheads="1"/>
            </p:cNvSpPr>
            <p:nvPr/>
          </p:nvSpPr>
          <p:spPr bwMode="auto">
            <a:xfrm>
              <a:off x="1430486" y="4876800"/>
              <a:ext cx="594638" cy="3300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30000"/>
                </a:spcBef>
                <a:spcAft>
                  <a:spcPct val="75000"/>
                </a:spcAft>
                <a:buFontTx/>
                <a:buNone/>
              </a:pPr>
              <a:r>
                <a:rPr lang="en-US" altLang="en-US" sz="1400" dirty="0">
                  <a:solidFill>
                    <a:schemeClr val="bg1"/>
                  </a:solidFill>
                  <a:cs typeface="Times New Roman" pitchFamily="18" charset="0"/>
                </a:rPr>
                <a:t>50%</a:t>
              </a:r>
            </a:p>
          </p:txBody>
        </p:sp>
        <p:sp>
          <p:nvSpPr>
            <p:cNvPr id="61453" name="Text Box 82"/>
            <p:cNvSpPr txBox="1">
              <a:spLocks noChangeArrowheads="1"/>
            </p:cNvSpPr>
            <p:nvPr/>
          </p:nvSpPr>
          <p:spPr bwMode="auto">
            <a:xfrm>
              <a:off x="3733800" y="4175125"/>
              <a:ext cx="2376487" cy="6635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30000"/>
                </a:spcBef>
                <a:spcAft>
                  <a:spcPct val="75000"/>
                </a:spcAft>
                <a:buFontTx/>
                <a:buNone/>
              </a:pPr>
              <a:r>
                <a:rPr lang="en-US" altLang="en-US" sz="1000">
                  <a:cs typeface="Times New Roman" pitchFamily="18" charset="0"/>
                </a:rPr>
                <a:t>Preparation, after-process adjustment, checking, storing and moving materials, parts, and tools</a:t>
              </a:r>
            </a:p>
          </p:txBody>
        </p:sp>
        <p:sp>
          <p:nvSpPr>
            <p:cNvPr id="61454" name="Text Box 83"/>
            <p:cNvSpPr txBox="1">
              <a:spLocks noChangeArrowheads="1"/>
            </p:cNvSpPr>
            <p:nvPr/>
          </p:nvSpPr>
          <p:spPr bwMode="auto">
            <a:xfrm>
              <a:off x="3750469" y="4838700"/>
              <a:ext cx="2376487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30000"/>
                </a:spcBef>
                <a:spcAft>
                  <a:spcPct val="75000"/>
                </a:spcAft>
                <a:buFontTx/>
                <a:buNone/>
              </a:pPr>
              <a:r>
                <a:rPr lang="en-US" altLang="en-US" sz="1000" dirty="0">
                  <a:cs typeface="Times New Roman" pitchFamily="18" charset="0"/>
                </a:rPr>
                <a:t>Removing and mounting of parts and tools</a:t>
              </a:r>
            </a:p>
          </p:txBody>
        </p:sp>
        <p:sp>
          <p:nvSpPr>
            <p:cNvPr id="61455" name="Text Box 84"/>
            <p:cNvSpPr txBox="1">
              <a:spLocks noChangeArrowheads="1"/>
            </p:cNvSpPr>
            <p:nvPr/>
          </p:nvSpPr>
          <p:spPr bwMode="auto">
            <a:xfrm>
              <a:off x="3750469" y="5356225"/>
              <a:ext cx="2376487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30000"/>
                </a:spcBef>
                <a:spcAft>
                  <a:spcPct val="75000"/>
                </a:spcAft>
                <a:buFontTx/>
                <a:buNone/>
              </a:pPr>
              <a:r>
                <a:rPr lang="en-US" altLang="en-US" sz="1000">
                  <a:cs typeface="Times New Roman" pitchFamily="18" charset="0"/>
                </a:rPr>
                <a:t>Machine measurements, settings, and calibrations</a:t>
              </a:r>
            </a:p>
          </p:txBody>
        </p:sp>
        <p:sp>
          <p:nvSpPr>
            <p:cNvPr id="61456" name="Text Box 85"/>
            <p:cNvSpPr txBox="1">
              <a:spLocks noChangeArrowheads="1"/>
            </p:cNvSpPr>
            <p:nvPr/>
          </p:nvSpPr>
          <p:spPr bwMode="auto">
            <a:xfrm>
              <a:off x="3750469" y="5813425"/>
              <a:ext cx="2376487" cy="244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30000"/>
                </a:spcBef>
                <a:spcAft>
                  <a:spcPct val="75000"/>
                </a:spcAft>
                <a:buFontTx/>
                <a:buNone/>
              </a:pPr>
              <a:r>
                <a:rPr lang="en-US" altLang="en-US" sz="1000">
                  <a:cs typeface="Times New Roman" pitchFamily="18" charset="0"/>
                </a:rPr>
                <a:t>Trial runs and adjustments</a:t>
              </a:r>
            </a:p>
          </p:txBody>
        </p:sp>
      </p:grpSp>
      <p:pic>
        <p:nvPicPr>
          <p:cNvPr id="61446" name="Picture 2" descr="C:\Users\Scott Czysz\Pictures\2011BristolMar_NSCS_Race_JimmieJohnson_PitStop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53125" y="4181475"/>
            <a:ext cx="2417763" cy="174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07746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02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Defining Lean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spcAft>
                <a:spcPct val="50000"/>
              </a:spcAft>
              <a:buClr>
                <a:schemeClr val="accent1"/>
              </a:buClr>
              <a:buSzPct val="120000"/>
              <a:defRPr/>
            </a:pPr>
            <a:r>
              <a:rPr lang="en-US" altLang="en-US" sz="2800" dirty="0" smtClean="0"/>
              <a:t>“A systematic approach </a:t>
            </a:r>
            <a:r>
              <a:rPr lang="en-US" altLang="en-US" sz="2800" b="1" dirty="0" smtClean="0"/>
              <a:t>to identifying and eliminating waste </a:t>
            </a:r>
            <a:r>
              <a:rPr lang="en-US" altLang="en-US" sz="2800" dirty="0" smtClean="0"/>
              <a:t>(non-value-added activities) through continuous improvement by flowing the product at the pull of the customer in pursuit of perfection.”              </a:t>
            </a:r>
          </a:p>
          <a:p>
            <a:pPr marL="0" indent="0">
              <a:lnSpc>
                <a:spcPct val="150000"/>
              </a:lnSpc>
              <a:spcAft>
                <a:spcPct val="50000"/>
              </a:spcAft>
              <a:buClr>
                <a:schemeClr val="accent1"/>
              </a:buClr>
              <a:buSzPct val="120000"/>
              <a:defRPr/>
            </a:pPr>
            <a:r>
              <a:rPr lang="en-US" altLang="en-US" sz="28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	</a:t>
            </a:r>
            <a:r>
              <a:rPr lang="en-US" altLang="en-US" sz="2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				</a:t>
            </a:r>
            <a:r>
              <a:rPr lang="en-US" altLang="en-US" sz="2800" dirty="0" smtClean="0">
                <a:solidFill>
                  <a:srgbClr val="666699"/>
                </a:solidFill>
              </a:rPr>
              <a:t>The MEP Lean Network</a:t>
            </a:r>
            <a:endParaRPr lang="en-US" altLang="en-US" sz="2800" dirty="0">
              <a:solidFill>
                <a:srgbClr val="66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7353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Impact Of Batch Size Reduction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336048" y="1096962"/>
            <a:ext cx="8097837" cy="5036140"/>
            <a:chOff x="496888" y="898525"/>
            <a:chExt cx="8097837" cy="5313363"/>
          </a:xfrm>
        </p:grpSpPr>
        <p:sp>
          <p:nvSpPr>
            <p:cNvPr id="62466" name="Rectangle 234"/>
            <p:cNvSpPr>
              <a:spLocks noChangeArrowheads="1"/>
            </p:cNvSpPr>
            <p:nvPr/>
          </p:nvSpPr>
          <p:spPr bwMode="auto">
            <a:xfrm>
              <a:off x="496888" y="914400"/>
              <a:ext cx="8077200" cy="38100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grpSp>
          <p:nvGrpSpPr>
            <p:cNvPr id="62467" name="Group 14"/>
            <p:cNvGrpSpPr>
              <a:grpSpLocks/>
            </p:cNvGrpSpPr>
            <p:nvPr/>
          </p:nvGrpSpPr>
          <p:grpSpPr bwMode="auto">
            <a:xfrm>
              <a:off x="1231900" y="3163888"/>
              <a:ext cx="7342188" cy="101600"/>
              <a:chOff x="592" y="1829"/>
              <a:chExt cx="4625" cy="64"/>
            </a:xfrm>
          </p:grpSpPr>
          <p:sp>
            <p:nvSpPr>
              <p:cNvPr id="62693" name="Freeform 15"/>
              <p:cNvSpPr>
                <a:spLocks/>
              </p:cNvSpPr>
              <p:nvPr/>
            </p:nvSpPr>
            <p:spPr bwMode="auto">
              <a:xfrm>
                <a:off x="592" y="1829"/>
                <a:ext cx="88" cy="64"/>
              </a:xfrm>
              <a:custGeom>
                <a:avLst/>
                <a:gdLst>
                  <a:gd name="T0" fmla="*/ 0 w 88"/>
                  <a:gd name="T1" fmla="*/ 32 h 64"/>
                  <a:gd name="T2" fmla="*/ 87 w 88"/>
                  <a:gd name="T3" fmla="*/ 0 h 64"/>
                  <a:gd name="T4" fmla="*/ 87 w 88"/>
                  <a:gd name="T5" fmla="*/ 63 h 64"/>
                  <a:gd name="T6" fmla="*/ 0 w 88"/>
                  <a:gd name="T7" fmla="*/ 32 h 6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8" h="64">
                    <a:moveTo>
                      <a:pt x="0" y="32"/>
                    </a:moveTo>
                    <a:lnTo>
                      <a:pt x="87" y="0"/>
                    </a:lnTo>
                    <a:lnTo>
                      <a:pt x="87" y="63"/>
                    </a:lnTo>
                    <a:lnTo>
                      <a:pt x="0" y="32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694" name="Freeform 16"/>
              <p:cNvSpPr>
                <a:spLocks/>
              </p:cNvSpPr>
              <p:nvPr/>
            </p:nvSpPr>
            <p:spPr bwMode="auto">
              <a:xfrm>
                <a:off x="5129" y="1829"/>
                <a:ext cx="88" cy="64"/>
              </a:xfrm>
              <a:custGeom>
                <a:avLst/>
                <a:gdLst>
                  <a:gd name="T0" fmla="*/ 87 w 88"/>
                  <a:gd name="T1" fmla="*/ 32 h 64"/>
                  <a:gd name="T2" fmla="*/ 0 w 88"/>
                  <a:gd name="T3" fmla="*/ 63 h 64"/>
                  <a:gd name="T4" fmla="*/ 0 w 88"/>
                  <a:gd name="T5" fmla="*/ 0 h 64"/>
                  <a:gd name="T6" fmla="*/ 87 w 88"/>
                  <a:gd name="T7" fmla="*/ 32 h 6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8" h="64">
                    <a:moveTo>
                      <a:pt x="87" y="32"/>
                    </a:moveTo>
                    <a:lnTo>
                      <a:pt x="0" y="63"/>
                    </a:lnTo>
                    <a:lnTo>
                      <a:pt x="0" y="0"/>
                    </a:lnTo>
                    <a:lnTo>
                      <a:pt x="87" y="32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695" name="Line 17"/>
              <p:cNvSpPr>
                <a:spLocks noChangeShapeType="1"/>
              </p:cNvSpPr>
              <p:nvPr/>
            </p:nvSpPr>
            <p:spPr bwMode="auto">
              <a:xfrm flipH="1">
                <a:off x="608" y="1861"/>
                <a:ext cx="4584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2469" name="Rectangle 231"/>
            <p:cNvSpPr>
              <a:spLocks noChangeArrowheads="1"/>
            </p:cNvSpPr>
            <p:nvPr/>
          </p:nvSpPr>
          <p:spPr bwMode="auto">
            <a:xfrm>
              <a:off x="2825750" y="2968625"/>
              <a:ext cx="3998913" cy="58261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2470" name="Rectangle 11"/>
            <p:cNvSpPr>
              <a:spLocks noChangeArrowheads="1"/>
            </p:cNvSpPr>
            <p:nvPr/>
          </p:nvSpPr>
          <p:spPr bwMode="auto">
            <a:xfrm>
              <a:off x="6191250" y="2651125"/>
              <a:ext cx="2332038" cy="3175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2471" name="Rectangle 12"/>
            <p:cNvSpPr>
              <a:spLocks noChangeArrowheads="1"/>
            </p:cNvSpPr>
            <p:nvPr/>
          </p:nvSpPr>
          <p:spPr bwMode="auto">
            <a:xfrm>
              <a:off x="3721100" y="2335213"/>
              <a:ext cx="2330450" cy="315912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2472" name="Rectangle 13"/>
            <p:cNvSpPr>
              <a:spLocks noChangeArrowheads="1"/>
            </p:cNvSpPr>
            <p:nvPr/>
          </p:nvSpPr>
          <p:spPr bwMode="auto">
            <a:xfrm>
              <a:off x="1208088" y="2017713"/>
              <a:ext cx="2386012" cy="3175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2473" name="Oval 18"/>
            <p:cNvSpPr>
              <a:spLocks noChangeArrowheads="1"/>
            </p:cNvSpPr>
            <p:nvPr/>
          </p:nvSpPr>
          <p:spPr bwMode="auto">
            <a:xfrm>
              <a:off x="1295400" y="2093913"/>
              <a:ext cx="152400" cy="165100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2474" name="Oval 19"/>
            <p:cNvSpPr>
              <a:spLocks noChangeArrowheads="1"/>
            </p:cNvSpPr>
            <p:nvPr/>
          </p:nvSpPr>
          <p:spPr bwMode="auto">
            <a:xfrm>
              <a:off x="1524000" y="2093913"/>
              <a:ext cx="152400" cy="165100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2475" name="Oval 20"/>
            <p:cNvSpPr>
              <a:spLocks noChangeArrowheads="1"/>
            </p:cNvSpPr>
            <p:nvPr/>
          </p:nvSpPr>
          <p:spPr bwMode="auto">
            <a:xfrm>
              <a:off x="1752600" y="2093913"/>
              <a:ext cx="152400" cy="165100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2476" name="Oval 21"/>
            <p:cNvSpPr>
              <a:spLocks noChangeArrowheads="1"/>
            </p:cNvSpPr>
            <p:nvPr/>
          </p:nvSpPr>
          <p:spPr bwMode="auto">
            <a:xfrm>
              <a:off x="1981200" y="2093913"/>
              <a:ext cx="152400" cy="165100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2477" name="Oval 22"/>
            <p:cNvSpPr>
              <a:spLocks noChangeArrowheads="1"/>
            </p:cNvSpPr>
            <p:nvPr/>
          </p:nvSpPr>
          <p:spPr bwMode="auto">
            <a:xfrm>
              <a:off x="2209800" y="2093913"/>
              <a:ext cx="150813" cy="165100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2478" name="Oval 23"/>
            <p:cNvSpPr>
              <a:spLocks noChangeArrowheads="1"/>
            </p:cNvSpPr>
            <p:nvPr/>
          </p:nvSpPr>
          <p:spPr bwMode="auto">
            <a:xfrm>
              <a:off x="2436813" y="2093913"/>
              <a:ext cx="152400" cy="165100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2479" name="Oval 24"/>
            <p:cNvSpPr>
              <a:spLocks noChangeArrowheads="1"/>
            </p:cNvSpPr>
            <p:nvPr/>
          </p:nvSpPr>
          <p:spPr bwMode="auto">
            <a:xfrm>
              <a:off x="2665413" y="2093913"/>
              <a:ext cx="152400" cy="165100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2480" name="Oval 25"/>
            <p:cNvSpPr>
              <a:spLocks noChangeArrowheads="1"/>
            </p:cNvSpPr>
            <p:nvPr/>
          </p:nvSpPr>
          <p:spPr bwMode="auto">
            <a:xfrm>
              <a:off x="2895600" y="2093913"/>
              <a:ext cx="150813" cy="165100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2481" name="Oval 26"/>
            <p:cNvSpPr>
              <a:spLocks noChangeArrowheads="1"/>
            </p:cNvSpPr>
            <p:nvPr/>
          </p:nvSpPr>
          <p:spPr bwMode="auto">
            <a:xfrm>
              <a:off x="3122613" y="2093913"/>
              <a:ext cx="153987" cy="165100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2482" name="Oval 27"/>
            <p:cNvSpPr>
              <a:spLocks noChangeArrowheads="1"/>
            </p:cNvSpPr>
            <p:nvPr/>
          </p:nvSpPr>
          <p:spPr bwMode="auto">
            <a:xfrm>
              <a:off x="3351213" y="2093913"/>
              <a:ext cx="152400" cy="165100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2483" name="Oval 28"/>
            <p:cNvSpPr>
              <a:spLocks noChangeArrowheads="1"/>
            </p:cNvSpPr>
            <p:nvPr/>
          </p:nvSpPr>
          <p:spPr bwMode="auto">
            <a:xfrm>
              <a:off x="3784600" y="2409825"/>
              <a:ext cx="150813" cy="165100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2484" name="Oval 29"/>
            <p:cNvSpPr>
              <a:spLocks noChangeArrowheads="1"/>
            </p:cNvSpPr>
            <p:nvPr/>
          </p:nvSpPr>
          <p:spPr bwMode="auto">
            <a:xfrm>
              <a:off x="4011613" y="2409825"/>
              <a:ext cx="153987" cy="165100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2485" name="Oval 30"/>
            <p:cNvSpPr>
              <a:spLocks noChangeArrowheads="1"/>
            </p:cNvSpPr>
            <p:nvPr/>
          </p:nvSpPr>
          <p:spPr bwMode="auto">
            <a:xfrm>
              <a:off x="4240213" y="2409825"/>
              <a:ext cx="149225" cy="165100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2486" name="Oval 31"/>
            <p:cNvSpPr>
              <a:spLocks noChangeArrowheads="1"/>
            </p:cNvSpPr>
            <p:nvPr/>
          </p:nvSpPr>
          <p:spPr bwMode="auto">
            <a:xfrm>
              <a:off x="4465638" y="2409825"/>
              <a:ext cx="152400" cy="165100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2487" name="Oval 32"/>
            <p:cNvSpPr>
              <a:spLocks noChangeArrowheads="1"/>
            </p:cNvSpPr>
            <p:nvPr/>
          </p:nvSpPr>
          <p:spPr bwMode="auto">
            <a:xfrm>
              <a:off x="4692650" y="2409825"/>
              <a:ext cx="153988" cy="165100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2488" name="Oval 33"/>
            <p:cNvSpPr>
              <a:spLocks noChangeArrowheads="1"/>
            </p:cNvSpPr>
            <p:nvPr/>
          </p:nvSpPr>
          <p:spPr bwMode="auto">
            <a:xfrm>
              <a:off x="4922838" y="2409825"/>
              <a:ext cx="150812" cy="165100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2489" name="Oval 34"/>
            <p:cNvSpPr>
              <a:spLocks noChangeArrowheads="1"/>
            </p:cNvSpPr>
            <p:nvPr/>
          </p:nvSpPr>
          <p:spPr bwMode="auto">
            <a:xfrm>
              <a:off x="5151438" y="2409825"/>
              <a:ext cx="152400" cy="165100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2490" name="Oval 35"/>
            <p:cNvSpPr>
              <a:spLocks noChangeArrowheads="1"/>
            </p:cNvSpPr>
            <p:nvPr/>
          </p:nvSpPr>
          <p:spPr bwMode="auto">
            <a:xfrm>
              <a:off x="5378450" y="2409825"/>
              <a:ext cx="152400" cy="165100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2491" name="Oval 36"/>
            <p:cNvSpPr>
              <a:spLocks noChangeArrowheads="1"/>
            </p:cNvSpPr>
            <p:nvPr/>
          </p:nvSpPr>
          <p:spPr bwMode="auto">
            <a:xfrm>
              <a:off x="5607050" y="2409825"/>
              <a:ext cx="152400" cy="165100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2492" name="Oval 37"/>
            <p:cNvSpPr>
              <a:spLocks noChangeArrowheads="1"/>
            </p:cNvSpPr>
            <p:nvPr/>
          </p:nvSpPr>
          <p:spPr bwMode="auto">
            <a:xfrm>
              <a:off x="5835650" y="2409825"/>
              <a:ext cx="152400" cy="165100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2493" name="Oval 38"/>
            <p:cNvSpPr>
              <a:spLocks noChangeArrowheads="1"/>
            </p:cNvSpPr>
            <p:nvPr/>
          </p:nvSpPr>
          <p:spPr bwMode="auto">
            <a:xfrm>
              <a:off x="6267450" y="2727325"/>
              <a:ext cx="163513" cy="165100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2494" name="Oval 39"/>
            <p:cNvSpPr>
              <a:spLocks noChangeArrowheads="1"/>
            </p:cNvSpPr>
            <p:nvPr/>
          </p:nvSpPr>
          <p:spPr bwMode="auto">
            <a:xfrm>
              <a:off x="6494463" y="2727325"/>
              <a:ext cx="165100" cy="165100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2495" name="Oval 40"/>
            <p:cNvSpPr>
              <a:spLocks noChangeArrowheads="1"/>
            </p:cNvSpPr>
            <p:nvPr/>
          </p:nvSpPr>
          <p:spPr bwMode="auto">
            <a:xfrm>
              <a:off x="6723063" y="2727325"/>
              <a:ext cx="165100" cy="165100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2496" name="Oval 41"/>
            <p:cNvSpPr>
              <a:spLocks noChangeArrowheads="1"/>
            </p:cNvSpPr>
            <p:nvPr/>
          </p:nvSpPr>
          <p:spPr bwMode="auto">
            <a:xfrm>
              <a:off x="6951663" y="2727325"/>
              <a:ext cx="166687" cy="165100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2497" name="Oval 42"/>
            <p:cNvSpPr>
              <a:spLocks noChangeArrowheads="1"/>
            </p:cNvSpPr>
            <p:nvPr/>
          </p:nvSpPr>
          <p:spPr bwMode="auto">
            <a:xfrm>
              <a:off x="7181850" y="2727325"/>
              <a:ext cx="163513" cy="165100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2498" name="Oval 43"/>
            <p:cNvSpPr>
              <a:spLocks noChangeArrowheads="1"/>
            </p:cNvSpPr>
            <p:nvPr/>
          </p:nvSpPr>
          <p:spPr bwMode="auto">
            <a:xfrm>
              <a:off x="7408863" y="2727325"/>
              <a:ext cx="165100" cy="165100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2499" name="Oval 44"/>
            <p:cNvSpPr>
              <a:spLocks noChangeArrowheads="1"/>
            </p:cNvSpPr>
            <p:nvPr/>
          </p:nvSpPr>
          <p:spPr bwMode="auto">
            <a:xfrm>
              <a:off x="7637463" y="2727325"/>
              <a:ext cx="165100" cy="165100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2500" name="Oval 45"/>
            <p:cNvSpPr>
              <a:spLocks noChangeArrowheads="1"/>
            </p:cNvSpPr>
            <p:nvPr/>
          </p:nvSpPr>
          <p:spPr bwMode="auto">
            <a:xfrm>
              <a:off x="7866063" y="2727325"/>
              <a:ext cx="165100" cy="165100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2501" name="Oval 46"/>
            <p:cNvSpPr>
              <a:spLocks noChangeArrowheads="1"/>
            </p:cNvSpPr>
            <p:nvPr/>
          </p:nvSpPr>
          <p:spPr bwMode="auto">
            <a:xfrm>
              <a:off x="8094663" y="2727325"/>
              <a:ext cx="166687" cy="165100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2502" name="Oval 47"/>
            <p:cNvSpPr>
              <a:spLocks noChangeArrowheads="1"/>
            </p:cNvSpPr>
            <p:nvPr/>
          </p:nvSpPr>
          <p:spPr bwMode="auto">
            <a:xfrm>
              <a:off x="8324850" y="2727325"/>
              <a:ext cx="160338" cy="165100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2503" name="Rectangle 48"/>
            <p:cNvSpPr>
              <a:spLocks noChangeArrowheads="1"/>
            </p:cNvSpPr>
            <p:nvPr/>
          </p:nvSpPr>
          <p:spPr bwMode="auto">
            <a:xfrm>
              <a:off x="1797050" y="2314575"/>
              <a:ext cx="1479550" cy="228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  <a:latin typeface="Helvetica" pitchFamily="34" charset="0"/>
                </a:rPr>
                <a:t>10 minutes</a:t>
              </a:r>
            </a:p>
          </p:txBody>
        </p:sp>
        <p:sp>
          <p:nvSpPr>
            <p:cNvPr id="62504" name="Rectangle 49"/>
            <p:cNvSpPr>
              <a:spLocks noChangeArrowheads="1"/>
            </p:cNvSpPr>
            <p:nvPr/>
          </p:nvSpPr>
          <p:spPr bwMode="auto">
            <a:xfrm>
              <a:off x="4278313" y="2632075"/>
              <a:ext cx="1479550" cy="228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  <a:latin typeface="Helvetica" pitchFamily="34" charset="0"/>
                </a:rPr>
                <a:t>10 minutes</a:t>
              </a:r>
            </a:p>
          </p:txBody>
        </p:sp>
        <p:sp>
          <p:nvSpPr>
            <p:cNvPr id="62505" name="Rectangle 50"/>
            <p:cNvSpPr>
              <a:spLocks noChangeArrowheads="1"/>
            </p:cNvSpPr>
            <p:nvPr/>
          </p:nvSpPr>
          <p:spPr bwMode="auto">
            <a:xfrm>
              <a:off x="612575" y="898525"/>
              <a:ext cx="3602037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000" dirty="0">
                  <a:solidFill>
                    <a:schemeClr val="bg2"/>
                  </a:solidFill>
                  <a:latin typeface="Helvetica" pitchFamily="34" charset="0"/>
                </a:rPr>
                <a:t>• Batch &amp; Queue Processing</a:t>
              </a:r>
            </a:p>
          </p:txBody>
        </p:sp>
        <p:sp>
          <p:nvSpPr>
            <p:cNvPr id="62506" name="Freeform 51"/>
            <p:cNvSpPr>
              <a:spLocks/>
            </p:cNvSpPr>
            <p:nvPr/>
          </p:nvSpPr>
          <p:spPr bwMode="auto">
            <a:xfrm>
              <a:off x="2786063" y="3089275"/>
              <a:ext cx="3995737" cy="406400"/>
            </a:xfrm>
            <a:custGeom>
              <a:avLst/>
              <a:gdLst>
                <a:gd name="T0" fmla="*/ 0 w 2517"/>
                <a:gd name="T1" fmla="*/ 0 h 256"/>
                <a:gd name="T2" fmla="*/ 2147483647 w 2517"/>
                <a:gd name="T3" fmla="*/ 0 h 256"/>
                <a:gd name="T4" fmla="*/ 2147483647 w 2517"/>
                <a:gd name="T5" fmla="*/ 2147483647 h 256"/>
                <a:gd name="T6" fmla="*/ 0 w 2517"/>
                <a:gd name="T7" fmla="*/ 2147483647 h 256"/>
                <a:gd name="T8" fmla="*/ 0 w 2517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517" h="256">
                  <a:moveTo>
                    <a:pt x="0" y="0"/>
                  </a:moveTo>
                  <a:lnTo>
                    <a:pt x="2516" y="0"/>
                  </a:lnTo>
                  <a:lnTo>
                    <a:pt x="2516" y="255"/>
                  </a:lnTo>
                  <a:lnTo>
                    <a:pt x="0" y="25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CC"/>
                  </a:solidFill>
                </a14:hiddenFill>
              </a:ex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507" name="Rectangle 52"/>
            <p:cNvSpPr>
              <a:spLocks noChangeArrowheads="1"/>
            </p:cNvSpPr>
            <p:nvPr/>
          </p:nvSpPr>
          <p:spPr bwMode="auto">
            <a:xfrm>
              <a:off x="2760663" y="3013075"/>
              <a:ext cx="876300" cy="2524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rgbClr val="000000"/>
                  </a:solidFill>
                  <a:latin typeface="Helvetica" pitchFamily="34" charset="0"/>
                </a:rPr>
                <a:t>Lead</a:t>
              </a:r>
            </a:p>
          </p:txBody>
        </p:sp>
        <p:sp>
          <p:nvSpPr>
            <p:cNvPr id="62508" name="Rectangle 53"/>
            <p:cNvSpPr>
              <a:spLocks noChangeArrowheads="1"/>
            </p:cNvSpPr>
            <p:nvPr/>
          </p:nvSpPr>
          <p:spPr bwMode="auto">
            <a:xfrm>
              <a:off x="3255963" y="3013075"/>
              <a:ext cx="1047750" cy="2524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rgbClr val="000000"/>
                  </a:solidFill>
                  <a:latin typeface="Helvetica" pitchFamily="34" charset="0"/>
                </a:rPr>
                <a:t> Time:</a:t>
              </a:r>
            </a:p>
          </p:txBody>
        </p:sp>
        <p:sp>
          <p:nvSpPr>
            <p:cNvPr id="62509" name="Rectangle 54"/>
            <p:cNvSpPr>
              <a:spLocks noChangeArrowheads="1"/>
            </p:cNvSpPr>
            <p:nvPr/>
          </p:nvSpPr>
          <p:spPr bwMode="auto">
            <a:xfrm>
              <a:off x="3998913" y="2921000"/>
              <a:ext cx="2757487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rgbClr val="000000"/>
                  </a:solidFill>
                  <a:latin typeface="Helvetica" pitchFamily="34" charset="0"/>
                </a:rPr>
                <a:t>30+ minutes for total order</a:t>
              </a:r>
            </a:p>
          </p:txBody>
        </p:sp>
        <p:sp>
          <p:nvSpPr>
            <p:cNvPr id="62510" name="Rectangle 55"/>
            <p:cNvSpPr>
              <a:spLocks noChangeArrowheads="1"/>
            </p:cNvSpPr>
            <p:nvPr/>
          </p:nvSpPr>
          <p:spPr bwMode="auto">
            <a:xfrm>
              <a:off x="4021138" y="3214688"/>
              <a:ext cx="2714625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rgbClr val="000000"/>
                  </a:solidFill>
                  <a:latin typeface="Helvetica" pitchFamily="34" charset="0"/>
                </a:rPr>
                <a:t>21+ minutes for first piece</a:t>
              </a:r>
            </a:p>
          </p:txBody>
        </p:sp>
        <p:sp>
          <p:nvSpPr>
            <p:cNvPr id="62511" name="Rectangle 56"/>
            <p:cNvSpPr>
              <a:spLocks noChangeArrowheads="1"/>
            </p:cNvSpPr>
            <p:nvPr/>
          </p:nvSpPr>
          <p:spPr bwMode="auto">
            <a:xfrm>
              <a:off x="3594100" y="2017713"/>
              <a:ext cx="127000" cy="950912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2512" name="Rectangle 57"/>
            <p:cNvSpPr>
              <a:spLocks noChangeArrowheads="1"/>
            </p:cNvSpPr>
            <p:nvPr/>
          </p:nvSpPr>
          <p:spPr bwMode="auto">
            <a:xfrm>
              <a:off x="6051550" y="2017713"/>
              <a:ext cx="139700" cy="950912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2513" name="Rectangle 58"/>
            <p:cNvSpPr>
              <a:spLocks noChangeArrowheads="1"/>
            </p:cNvSpPr>
            <p:nvPr/>
          </p:nvSpPr>
          <p:spPr bwMode="auto">
            <a:xfrm>
              <a:off x="6788150" y="2327275"/>
              <a:ext cx="1481138" cy="228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  <a:latin typeface="Helvetica" pitchFamily="34" charset="0"/>
                </a:rPr>
                <a:t>10 minutes</a:t>
              </a:r>
            </a:p>
          </p:txBody>
        </p:sp>
        <p:grpSp>
          <p:nvGrpSpPr>
            <p:cNvPr id="62514" name="Group 59"/>
            <p:cNvGrpSpPr>
              <a:grpSpLocks/>
            </p:cNvGrpSpPr>
            <p:nvPr/>
          </p:nvGrpSpPr>
          <p:grpSpPr bwMode="auto">
            <a:xfrm>
              <a:off x="1524000" y="1365250"/>
              <a:ext cx="1801813" cy="552450"/>
              <a:chOff x="803" y="727"/>
              <a:chExt cx="1134" cy="347"/>
            </a:xfrm>
          </p:grpSpPr>
          <p:sp>
            <p:nvSpPr>
              <p:cNvPr id="62669" name="Rectangle 60"/>
              <p:cNvSpPr>
                <a:spLocks noChangeArrowheads="1"/>
              </p:cNvSpPr>
              <p:nvPr/>
            </p:nvSpPr>
            <p:spPr bwMode="auto">
              <a:xfrm>
                <a:off x="1035" y="922"/>
                <a:ext cx="128" cy="56"/>
              </a:xfrm>
              <a:prstGeom prst="rect">
                <a:avLst/>
              </a:prstGeom>
              <a:solidFill>
                <a:srgbClr val="BBBBBB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grpSp>
            <p:nvGrpSpPr>
              <p:cNvPr id="62670" name="Group 61"/>
              <p:cNvGrpSpPr>
                <a:grpSpLocks/>
              </p:cNvGrpSpPr>
              <p:nvPr/>
            </p:nvGrpSpPr>
            <p:grpSpPr bwMode="auto">
              <a:xfrm>
                <a:off x="803" y="811"/>
                <a:ext cx="320" cy="223"/>
                <a:chOff x="803" y="811"/>
                <a:chExt cx="320" cy="223"/>
              </a:xfrm>
            </p:grpSpPr>
            <p:sp>
              <p:nvSpPr>
                <p:cNvPr id="62687" name="Rectangle 62"/>
                <p:cNvSpPr>
                  <a:spLocks noChangeArrowheads="1"/>
                </p:cNvSpPr>
                <p:nvPr/>
              </p:nvSpPr>
              <p:spPr bwMode="auto">
                <a:xfrm>
                  <a:off x="803" y="978"/>
                  <a:ext cx="136" cy="56"/>
                </a:xfrm>
                <a:prstGeom prst="rect">
                  <a:avLst/>
                </a:prstGeom>
                <a:solidFill>
                  <a:srgbClr val="BBBBBB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62688" name="Rectangle 63"/>
                <p:cNvSpPr>
                  <a:spLocks noChangeArrowheads="1"/>
                </p:cNvSpPr>
                <p:nvPr/>
              </p:nvSpPr>
              <p:spPr bwMode="auto">
                <a:xfrm>
                  <a:off x="971" y="978"/>
                  <a:ext cx="136" cy="56"/>
                </a:xfrm>
                <a:prstGeom prst="rect">
                  <a:avLst/>
                </a:prstGeom>
                <a:solidFill>
                  <a:srgbClr val="BBBBBB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62689" name="Rectangle 64"/>
                <p:cNvSpPr>
                  <a:spLocks noChangeArrowheads="1"/>
                </p:cNvSpPr>
                <p:nvPr/>
              </p:nvSpPr>
              <p:spPr bwMode="auto">
                <a:xfrm>
                  <a:off x="899" y="811"/>
                  <a:ext cx="136" cy="55"/>
                </a:xfrm>
                <a:prstGeom prst="rect">
                  <a:avLst/>
                </a:prstGeom>
                <a:solidFill>
                  <a:srgbClr val="BBBBBB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62690" name="Rectangle 65"/>
                <p:cNvSpPr>
                  <a:spLocks noChangeArrowheads="1"/>
                </p:cNvSpPr>
                <p:nvPr/>
              </p:nvSpPr>
              <p:spPr bwMode="auto">
                <a:xfrm>
                  <a:off x="819" y="866"/>
                  <a:ext cx="128" cy="56"/>
                </a:xfrm>
                <a:prstGeom prst="rect">
                  <a:avLst/>
                </a:prstGeom>
                <a:solidFill>
                  <a:srgbClr val="BBBBBB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62691" name="Rectangle 66"/>
                <p:cNvSpPr>
                  <a:spLocks noChangeArrowheads="1"/>
                </p:cNvSpPr>
                <p:nvPr/>
              </p:nvSpPr>
              <p:spPr bwMode="auto">
                <a:xfrm>
                  <a:off x="987" y="866"/>
                  <a:ext cx="136" cy="56"/>
                </a:xfrm>
                <a:prstGeom prst="rect">
                  <a:avLst/>
                </a:prstGeom>
                <a:solidFill>
                  <a:srgbClr val="BBBBBB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62692" name="Rectangle 67"/>
                <p:cNvSpPr>
                  <a:spLocks noChangeArrowheads="1"/>
                </p:cNvSpPr>
                <p:nvPr/>
              </p:nvSpPr>
              <p:spPr bwMode="auto">
                <a:xfrm>
                  <a:off x="867" y="922"/>
                  <a:ext cx="136" cy="56"/>
                </a:xfrm>
                <a:prstGeom prst="rect">
                  <a:avLst/>
                </a:prstGeom>
                <a:solidFill>
                  <a:srgbClr val="BBBBBB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</p:grpSp>
          <p:sp>
            <p:nvSpPr>
              <p:cNvPr id="62671" name="Rectangle 68"/>
              <p:cNvSpPr>
                <a:spLocks noChangeArrowheads="1"/>
              </p:cNvSpPr>
              <p:nvPr/>
            </p:nvSpPr>
            <p:spPr bwMode="auto">
              <a:xfrm>
                <a:off x="1115" y="819"/>
                <a:ext cx="423" cy="255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62672" name="Line 69"/>
              <p:cNvSpPr>
                <a:spLocks noChangeShapeType="1"/>
              </p:cNvSpPr>
              <p:nvPr/>
            </p:nvSpPr>
            <p:spPr bwMode="auto">
              <a:xfrm flipH="1">
                <a:off x="1111" y="727"/>
                <a:ext cx="87" cy="8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673" name="Line 70"/>
              <p:cNvSpPr>
                <a:spLocks noChangeShapeType="1"/>
              </p:cNvSpPr>
              <p:nvPr/>
            </p:nvSpPr>
            <p:spPr bwMode="auto">
              <a:xfrm flipH="1">
                <a:off x="1199" y="727"/>
                <a:ext cx="423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674" name="Line 71"/>
              <p:cNvSpPr>
                <a:spLocks noChangeShapeType="1"/>
              </p:cNvSpPr>
              <p:nvPr/>
            </p:nvSpPr>
            <p:spPr bwMode="auto">
              <a:xfrm flipH="1">
                <a:off x="1534" y="727"/>
                <a:ext cx="87" cy="8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675" name="Line 72"/>
              <p:cNvSpPr>
                <a:spLocks noChangeShapeType="1"/>
              </p:cNvSpPr>
              <p:nvPr/>
            </p:nvSpPr>
            <p:spPr bwMode="auto">
              <a:xfrm>
                <a:off x="1622" y="727"/>
                <a:ext cx="0" cy="25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676" name="Line 73"/>
              <p:cNvSpPr>
                <a:spLocks noChangeShapeType="1"/>
              </p:cNvSpPr>
              <p:nvPr/>
            </p:nvSpPr>
            <p:spPr bwMode="auto">
              <a:xfrm flipH="1">
                <a:off x="1534" y="982"/>
                <a:ext cx="88" cy="8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62677" name="Group 74"/>
              <p:cNvGrpSpPr>
                <a:grpSpLocks/>
              </p:cNvGrpSpPr>
              <p:nvPr/>
            </p:nvGrpSpPr>
            <p:grpSpPr bwMode="auto">
              <a:xfrm>
                <a:off x="1578" y="811"/>
                <a:ext cx="359" cy="223"/>
                <a:chOff x="1578" y="811"/>
                <a:chExt cx="359" cy="223"/>
              </a:xfrm>
            </p:grpSpPr>
            <p:sp>
              <p:nvSpPr>
                <p:cNvPr id="62680" name="Rectangle 75"/>
                <p:cNvSpPr>
                  <a:spLocks noChangeArrowheads="1"/>
                </p:cNvSpPr>
                <p:nvPr/>
              </p:nvSpPr>
              <p:spPr bwMode="auto">
                <a:xfrm>
                  <a:off x="1578" y="978"/>
                  <a:ext cx="136" cy="56"/>
                </a:xfrm>
                <a:prstGeom prst="rect">
                  <a:avLst/>
                </a:prstGeom>
                <a:solidFill>
                  <a:srgbClr val="BBBBBB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62681" name="Rectangle 76"/>
                <p:cNvSpPr>
                  <a:spLocks noChangeArrowheads="1"/>
                </p:cNvSpPr>
                <p:nvPr/>
              </p:nvSpPr>
              <p:spPr bwMode="auto">
                <a:xfrm>
                  <a:off x="1746" y="978"/>
                  <a:ext cx="136" cy="56"/>
                </a:xfrm>
                <a:prstGeom prst="rect">
                  <a:avLst/>
                </a:prstGeom>
                <a:solidFill>
                  <a:srgbClr val="BBBBBB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62682" name="Rectangle 77"/>
                <p:cNvSpPr>
                  <a:spLocks noChangeArrowheads="1"/>
                </p:cNvSpPr>
                <p:nvPr/>
              </p:nvSpPr>
              <p:spPr bwMode="auto">
                <a:xfrm>
                  <a:off x="1674" y="811"/>
                  <a:ext cx="136" cy="55"/>
                </a:xfrm>
                <a:prstGeom prst="rect">
                  <a:avLst/>
                </a:prstGeom>
                <a:solidFill>
                  <a:srgbClr val="BBBBBB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62683" name="Rectangle 78"/>
                <p:cNvSpPr>
                  <a:spLocks noChangeArrowheads="1"/>
                </p:cNvSpPr>
                <p:nvPr/>
              </p:nvSpPr>
              <p:spPr bwMode="auto">
                <a:xfrm>
                  <a:off x="1810" y="922"/>
                  <a:ext cx="127" cy="56"/>
                </a:xfrm>
                <a:prstGeom prst="rect">
                  <a:avLst/>
                </a:prstGeom>
                <a:solidFill>
                  <a:srgbClr val="BBBBBB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62684" name="Rectangle 79"/>
                <p:cNvSpPr>
                  <a:spLocks noChangeArrowheads="1"/>
                </p:cNvSpPr>
                <p:nvPr/>
              </p:nvSpPr>
              <p:spPr bwMode="auto">
                <a:xfrm>
                  <a:off x="1594" y="866"/>
                  <a:ext cx="128" cy="56"/>
                </a:xfrm>
                <a:prstGeom prst="rect">
                  <a:avLst/>
                </a:prstGeom>
                <a:solidFill>
                  <a:srgbClr val="BBBBBB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62685" name="Rectangle 80"/>
                <p:cNvSpPr>
                  <a:spLocks noChangeArrowheads="1"/>
                </p:cNvSpPr>
                <p:nvPr/>
              </p:nvSpPr>
              <p:spPr bwMode="auto">
                <a:xfrm>
                  <a:off x="1762" y="866"/>
                  <a:ext cx="136" cy="56"/>
                </a:xfrm>
                <a:prstGeom prst="rect">
                  <a:avLst/>
                </a:prstGeom>
                <a:solidFill>
                  <a:srgbClr val="BBBBBB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62686" name="Rectangle 81"/>
                <p:cNvSpPr>
                  <a:spLocks noChangeArrowheads="1"/>
                </p:cNvSpPr>
                <p:nvPr/>
              </p:nvSpPr>
              <p:spPr bwMode="auto">
                <a:xfrm>
                  <a:off x="1642" y="922"/>
                  <a:ext cx="136" cy="56"/>
                </a:xfrm>
                <a:prstGeom prst="rect">
                  <a:avLst/>
                </a:prstGeom>
                <a:solidFill>
                  <a:srgbClr val="BBBBBB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</p:grpSp>
          <p:sp>
            <p:nvSpPr>
              <p:cNvPr id="62678" name="Rectangle 82"/>
              <p:cNvSpPr>
                <a:spLocks noChangeArrowheads="1"/>
              </p:cNvSpPr>
              <p:nvPr/>
            </p:nvSpPr>
            <p:spPr bwMode="auto">
              <a:xfrm>
                <a:off x="1071" y="798"/>
                <a:ext cx="734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400">
                    <a:solidFill>
                      <a:srgbClr val="000000"/>
                    </a:solidFill>
                    <a:latin typeface="Helvetica" pitchFamily="34" charset="0"/>
                  </a:rPr>
                  <a:t>Process</a:t>
                </a:r>
              </a:p>
            </p:txBody>
          </p:sp>
          <p:sp>
            <p:nvSpPr>
              <p:cNvPr id="62679" name="Rectangle 83"/>
              <p:cNvSpPr>
                <a:spLocks noChangeArrowheads="1"/>
              </p:cNvSpPr>
              <p:nvPr/>
            </p:nvSpPr>
            <p:spPr bwMode="auto">
              <a:xfrm>
                <a:off x="1237" y="911"/>
                <a:ext cx="275" cy="15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600">
                    <a:solidFill>
                      <a:srgbClr val="000000"/>
                    </a:solidFill>
                    <a:latin typeface="Helvetica" pitchFamily="34" charset="0"/>
                  </a:rPr>
                  <a:t>A</a:t>
                </a:r>
              </a:p>
            </p:txBody>
          </p:sp>
        </p:grpSp>
        <p:grpSp>
          <p:nvGrpSpPr>
            <p:cNvPr id="62515" name="Group 84"/>
            <p:cNvGrpSpPr>
              <a:grpSpLocks/>
            </p:cNvGrpSpPr>
            <p:nvPr/>
          </p:nvGrpSpPr>
          <p:grpSpPr bwMode="auto">
            <a:xfrm>
              <a:off x="3986213" y="1365250"/>
              <a:ext cx="1798637" cy="552450"/>
              <a:chOff x="2353" y="727"/>
              <a:chExt cx="1134" cy="347"/>
            </a:xfrm>
          </p:grpSpPr>
          <p:sp>
            <p:nvSpPr>
              <p:cNvPr id="62645" name="Rectangle 85"/>
              <p:cNvSpPr>
                <a:spLocks noChangeArrowheads="1"/>
              </p:cNvSpPr>
              <p:nvPr/>
            </p:nvSpPr>
            <p:spPr bwMode="auto">
              <a:xfrm>
                <a:off x="2584" y="922"/>
                <a:ext cx="128" cy="56"/>
              </a:xfrm>
              <a:prstGeom prst="rect">
                <a:avLst/>
              </a:prstGeom>
              <a:solidFill>
                <a:srgbClr val="BBBBBB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grpSp>
            <p:nvGrpSpPr>
              <p:cNvPr id="62646" name="Group 86"/>
              <p:cNvGrpSpPr>
                <a:grpSpLocks/>
              </p:cNvGrpSpPr>
              <p:nvPr/>
            </p:nvGrpSpPr>
            <p:grpSpPr bwMode="auto">
              <a:xfrm>
                <a:off x="2353" y="811"/>
                <a:ext cx="319" cy="223"/>
                <a:chOff x="2353" y="811"/>
                <a:chExt cx="319" cy="223"/>
              </a:xfrm>
            </p:grpSpPr>
            <p:sp>
              <p:nvSpPr>
                <p:cNvPr id="62663" name="Rectangle 87"/>
                <p:cNvSpPr>
                  <a:spLocks noChangeArrowheads="1"/>
                </p:cNvSpPr>
                <p:nvPr/>
              </p:nvSpPr>
              <p:spPr bwMode="auto">
                <a:xfrm>
                  <a:off x="2353" y="978"/>
                  <a:ext cx="136" cy="56"/>
                </a:xfrm>
                <a:prstGeom prst="rect">
                  <a:avLst/>
                </a:prstGeom>
                <a:solidFill>
                  <a:srgbClr val="BBBBBB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62664" name="Rectangle 88"/>
                <p:cNvSpPr>
                  <a:spLocks noChangeArrowheads="1"/>
                </p:cNvSpPr>
                <p:nvPr/>
              </p:nvSpPr>
              <p:spPr bwMode="auto">
                <a:xfrm>
                  <a:off x="2521" y="978"/>
                  <a:ext cx="135" cy="56"/>
                </a:xfrm>
                <a:prstGeom prst="rect">
                  <a:avLst/>
                </a:prstGeom>
                <a:solidFill>
                  <a:srgbClr val="BBBBBB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62665" name="Rectangle 89"/>
                <p:cNvSpPr>
                  <a:spLocks noChangeArrowheads="1"/>
                </p:cNvSpPr>
                <p:nvPr/>
              </p:nvSpPr>
              <p:spPr bwMode="auto">
                <a:xfrm>
                  <a:off x="2449" y="811"/>
                  <a:ext cx="135" cy="55"/>
                </a:xfrm>
                <a:prstGeom prst="rect">
                  <a:avLst/>
                </a:prstGeom>
                <a:solidFill>
                  <a:srgbClr val="BBBBBB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62666" name="Rectangle 90"/>
                <p:cNvSpPr>
                  <a:spLocks noChangeArrowheads="1"/>
                </p:cNvSpPr>
                <p:nvPr/>
              </p:nvSpPr>
              <p:spPr bwMode="auto">
                <a:xfrm>
                  <a:off x="2369" y="866"/>
                  <a:ext cx="128" cy="56"/>
                </a:xfrm>
                <a:prstGeom prst="rect">
                  <a:avLst/>
                </a:prstGeom>
                <a:solidFill>
                  <a:srgbClr val="BBBBBB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62667" name="Rectangle 91"/>
                <p:cNvSpPr>
                  <a:spLocks noChangeArrowheads="1"/>
                </p:cNvSpPr>
                <p:nvPr/>
              </p:nvSpPr>
              <p:spPr bwMode="auto">
                <a:xfrm>
                  <a:off x="2537" y="866"/>
                  <a:ext cx="135" cy="56"/>
                </a:xfrm>
                <a:prstGeom prst="rect">
                  <a:avLst/>
                </a:prstGeom>
                <a:solidFill>
                  <a:srgbClr val="BBBBBB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62668" name="Rectangle 92"/>
                <p:cNvSpPr>
                  <a:spLocks noChangeArrowheads="1"/>
                </p:cNvSpPr>
                <p:nvPr/>
              </p:nvSpPr>
              <p:spPr bwMode="auto">
                <a:xfrm>
                  <a:off x="2417" y="922"/>
                  <a:ext cx="135" cy="56"/>
                </a:xfrm>
                <a:prstGeom prst="rect">
                  <a:avLst/>
                </a:prstGeom>
                <a:solidFill>
                  <a:srgbClr val="BBBBBB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</p:grpSp>
          <p:sp>
            <p:nvSpPr>
              <p:cNvPr id="62647" name="Rectangle 93"/>
              <p:cNvSpPr>
                <a:spLocks noChangeArrowheads="1"/>
              </p:cNvSpPr>
              <p:nvPr/>
            </p:nvSpPr>
            <p:spPr bwMode="auto">
              <a:xfrm>
                <a:off x="2664" y="819"/>
                <a:ext cx="424" cy="255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62648" name="Line 94"/>
              <p:cNvSpPr>
                <a:spLocks noChangeShapeType="1"/>
              </p:cNvSpPr>
              <p:nvPr/>
            </p:nvSpPr>
            <p:spPr bwMode="auto">
              <a:xfrm flipH="1">
                <a:off x="2660" y="727"/>
                <a:ext cx="87" cy="8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649" name="Line 95"/>
              <p:cNvSpPr>
                <a:spLocks noChangeShapeType="1"/>
              </p:cNvSpPr>
              <p:nvPr/>
            </p:nvSpPr>
            <p:spPr bwMode="auto">
              <a:xfrm flipH="1">
                <a:off x="2748" y="727"/>
                <a:ext cx="424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650" name="Line 96"/>
              <p:cNvSpPr>
                <a:spLocks noChangeShapeType="1"/>
              </p:cNvSpPr>
              <p:nvPr/>
            </p:nvSpPr>
            <p:spPr bwMode="auto">
              <a:xfrm flipH="1">
                <a:off x="3084" y="727"/>
                <a:ext cx="87" cy="8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651" name="Line 97"/>
              <p:cNvSpPr>
                <a:spLocks noChangeShapeType="1"/>
              </p:cNvSpPr>
              <p:nvPr/>
            </p:nvSpPr>
            <p:spPr bwMode="auto">
              <a:xfrm>
                <a:off x="3172" y="727"/>
                <a:ext cx="0" cy="25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652" name="Line 98"/>
              <p:cNvSpPr>
                <a:spLocks noChangeShapeType="1"/>
              </p:cNvSpPr>
              <p:nvPr/>
            </p:nvSpPr>
            <p:spPr bwMode="auto">
              <a:xfrm flipH="1">
                <a:off x="3084" y="982"/>
                <a:ext cx="88" cy="8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62653" name="Group 99"/>
              <p:cNvGrpSpPr>
                <a:grpSpLocks/>
              </p:cNvGrpSpPr>
              <p:nvPr/>
            </p:nvGrpSpPr>
            <p:grpSpPr bwMode="auto">
              <a:xfrm>
                <a:off x="3128" y="811"/>
                <a:ext cx="359" cy="223"/>
                <a:chOff x="3128" y="811"/>
                <a:chExt cx="359" cy="223"/>
              </a:xfrm>
            </p:grpSpPr>
            <p:sp>
              <p:nvSpPr>
                <p:cNvPr id="62656" name="Rectangle 100"/>
                <p:cNvSpPr>
                  <a:spLocks noChangeArrowheads="1"/>
                </p:cNvSpPr>
                <p:nvPr/>
              </p:nvSpPr>
              <p:spPr bwMode="auto">
                <a:xfrm>
                  <a:off x="3128" y="978"/>
                  <a:ext cx="135" cy="56"/>
                </a:xfrm>
                <a:prstGeom prst="rect">
                  <a:avLst/>
                </a:prstGeom>
                <a:solidFill>
                  <a:srgbClr val="BBBBBB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62657" name="Rectangle 101"/>
                <p:cNvSpPr>
                  <a:spLocks noChangeArrowheads="1"/>
                </p:cNvSpPr>
                <p:nvPr/>
              </p:nvSpPr>
              <p:spPr bwMode="auto">
                <a:xfrm>
                  <a:off x="3295" y="978"/>
                  <a:ext cx="136" cy="56"/>
                </a:xfrm>
                <a:prstGeom prst="rect">
                  <a:avLst/>
                </a:prstGeom>
                <a:solidFill>
                  <a:srgbClr val="BBBBBB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62658" name="Rectangle 102"/>
                <p:cNvSpPr>
                  <a:spLocks noChangeArrowheads="1"/>
                </p:cNvSpPr>
                <p:nvPr/>
              </p:nvSpPr>
              <p:spPr bwMode="auto">
                <a:xfrm>
                  <a:off x="3223" y="811"/>
                  <a:ext cx="136" cy="55"/>
                </a:xfrm>
                <a:prstGeom prst="rect">
                  <a:avLst/>
                </a:prstGeom>
                <a:solidFill>
                  <a:srgbClr val="BBBBBB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62659" name="Rectangle 103"/>
                <p:cNvSpPr>
                  <a:spLocks noChangeArrowheads="1"/>
                </p:cNvSpPr>
                <p:nvPr/>
              </p:nvSpPr>
              <p:spPr bwMode="auto">
                <a:xfrm>
                  <a:off x="3359" y="922"/>
                  <a:ext cx="128" cy="56"/>
                </a:xfrm>
                <a:prstGeom prst="rect">
                  <a:avLst/>
                </a:prstGeom>
                <a:solidFill>
                  <a:srgbClr val="BBBBBB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62660" name="Rectangle 104"/>
                <p:cNvSpPr>
                  <a:spLocks noChangeArrowheads="1"/>
                </p:cNvSpPr>
                <p:nvPr/>
              </p:nvSpPr>
              <p:spPr bwMode="auto">
                <a:xfrm>
                  <a:off x="3144" y="866"/>
                  <a:ext cx="127" cy="56"/>
                </a:xfrm>
                <a:prstGeom prst="rect">
                  <a:avLst/>
                </a:prstGeom>
                <a:solidFill>
                  <a:srgbClr val="BBBBBB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62661" name="Rectangle 105"/>
                <p:cNvSpPr>
                  <a:spLocks noChangeArrowheads="1"/>
                </p:cNvSpPr>
                <p:nvPr/>
              </p:nvSpPr>
              <p:spPr bwMode="auto">
                <a:xfrm>
                  <a:off x="3311" y="866"/>
                  <a:ext cx="136" cy="56"/>
                </a:xfrm>
                <a:prstGeom prst="rect">
                  <a:avLst/>
                </a:prstGeom>
                <a:solidFill>
                  <a:srgbClr val="BBBBBB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62662" name="Rectangle 106"/>
                <p:cNvSpPr>
                  <a:spLocks noChangeArrowheads="1"/>
                </p:cNvSpPr>
                <p:nvPr/>
              </p:nvSpPr>
              <p:spPr bwMode="auto">
                <a:xfrm>
                  <a:off x="3192" y="922"/>
                  <a:ext cx="135" cy="56"/>
                </a:xfrm>
                <a:prstGeom prst="rect">
                  <a:avLst/>
                </a:prstGeom>
                <a:solidFill>
                  <a:srgbClr val="BBBBBB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</p:grpSp>
          <p:sp>
            <p:nvSpPr>
              <p:cNvPr id="62654" name="Rectangle 107"/>
              <p:cNvSpPr>
                <a:spLocks noChangeArrowheads="1"/>
              </p:cNvSpPr>
              <p:nvPr/>
            </p:nvSpPr>
            <p:spPr bwMode="auto">
              <a:xfrm>
                <a:off x="2618" y="798"/>
                <a:ext cx="73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400">
                    <a:solidFill>
                      <a:srgbClr val="000000"/>
                    </a:solidFill>
                    <a:latin typeface="Helvetica" pitchFamily="34" charset="0"/>
                  </a:rPr>
                  <a:t>Process</a:t>
                </a:r>
              </a:p>
            </p:txBody>
          </p:sp>
          <p:sp>
            <p:nvSpPr>
              <p:cNvPr id="62655" name="Rectangle 108"/>
              <p:cNvSpPr>
                <a:spLocks noChangeArrowheads="1"/>
              </p:cNvSpPr>
              <p:nvPr/>
            </p:nvSpPr>
            <p:spPr bwMode="auto">
              <a:xfrm>
                <a:off x="2779" y="911"/>
                <a:ext cx="277" cy="15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600">
                    <a:solidFill>
                      <a:srgbClr val="000000"/>
                    </a:solidFill>
                    <a:latin typeface="Helvetica" pitchFamily="34" charset="0"/>
                  </a:rPr>
                  <a:t>B</a:t>
                </a:r>
              </a:p>
            </p:txBody>
          </p:sp>
        </p:grpSp>
        <p:grpSp>
          <p:nvGrpSpPr>
            <p:cNvPr id="62516" name="Group 109"/>
            <p:cNvGrpSpPr>
              <a:grpSpLocks/>
            </p:cNvGrpSpPr>
            <p:nvPr/>
          </p:nvGrpSpPr>
          <p:grpSpPr bwMode="auto">
            <a:xfrm>
              <a:off x="3421063" y="1554163"/>
              <a:ext cx="482600" cy="230187"/>
              <a:chOff x="1997" y="846"/>
              <a:chExt cx="305" cy="145"/>
            </a:xfrm>
          </p:grpSpPr>
          <p:sp>
            <p:nvSpPr>
              <p:cNvPr id="62643" name="Freeform 110"/>
              <p:cNvSpPr>
                <a:spLocks/>
              </p:cNvSpPr>
              <p:nvPr/>
            </p:nvSpPr>
            <p:spPr bwMode="auto">
              <a:xfrm>
                <a:off x="2125" y="846"/>
                <a:ext cx="177" cy="145"/>
              </a:xfrm>
              <a:custGeom>
                <a:avLst/>
                <a:gdLst>
                  <a:gd name="T0" fmla="*/ 176 w 177"/>
                  <a:gd name="T1" fmla="*/ 72 h 145"/>
                  <a:gd name="T2" fmla="*/ 0 w 177"/>
                  <a:gd name="T3" fmla="*/ 144 h 145"/>
                  <a:gd name="T4" fmla="*/ 0 w 177"/>
                  <a:gd name="T5" fmla="*/ 0 h 145"/>
                  <a:gd name="T6" fmla="*/ 176 w 177"/>
                  <a:gd name="T7" fmla="*/ 72 h 14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77" h="145">
                    <a:moveTo>
                      <a:pt x="176" y="72"/>
                    </a:moveTo>
                    <a:lnTo>
                      <a:pt x="0" y="144"/>
                    </a:lnTo>
                    <a:lnTo>
                      <a:pt x="0" y="0"/>
                    </a:lnTo>
                    <a:lnTo>
                      <a:pt x="176" y="72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644" name="Line 111"/>
              <p:cNvSpPr>
                <a:spLocks noChangeShapeType="1"/>
              </p:cNvSpPr>
              <p:nvPr/>
            </p:nvSpPr>
            <p:spPr bwMode="auto">
              <a:xfrm flipH="1">
                <a:off x="1997" y="918"/>
                <a:ext cx="232" cy="0"/>
              </a:xfrm>
              <a:prstGeom prst="line">
                <a:avLst/>
              </a:prstGeom>
              <a:noFill/>
              <a:ln w="762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2517" name="Group 112"/>
            <p:cNvGrpSpPr>
              <a:grpSpLocks/>
            </p:cNvGrpSpPr>
            <p:nvPr/>
          </p:nvGrpSpPr>
          <p:grpSpPr bwMode="auto">
            <a:xfrm>
              <a:off x="5892800" y="1554163"/>
              <a:ext cx="446088" cy="230187"/>
              <a:chOff x="3555" y="846"/>
              <a:chExt cx="281" cy="145"/>
            </a:xfrm>
          </p:grpSpPr>
          <p:sp>
            <p:nvSpPr>
              <p:cNvPr id="62641" name="Freeform 113"/>
              <p:cNvSpPr>
                <a:spLocks/>
              </p:cNvSpPr>
              <p:nvPr/>
            </p:nvSpPr>
            <p:spPr bwMode="auto">
              <a:xfrm>
                <a:off x="3659" y="846"/>
                <a:ext cx="177" cy="145"/>
              </a:xfrm>
              <a:custGeom>
                <a:avLst/>
                <a:gdLst>
                  <a:gd name="T0" fmla="*/ 176 w 177"/>
                  <a:gd name="T1" fmla="*/ 72 h 145"/>
                  <a:gd name="T2" fmla="*/ 0 w 177"/>
                  <a:gd name="T3" fmla="*/ 144 h 145"/>
                  <a:gd name="T4" fmla="*/ 0 w 177"/>
                  <a:gd name="T5" fmla="*/ 0 h 145"/>
                  <a:gd name="T6" fmla="*/ 176 w 177"/>
                  <a:gd name="T7" fmla="*/ 72 h 14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77" h="145">
                    <a:moveTo>
                      <a:pt x="176" y="72"/>
                    </a:moveTo>
                    <a:lnTo>
                      <a:pt x="0" y="144"/>
                    </a:lnTo>
                    <a:lnTo>
                      <a:pt x="0" y="0"/>
                    </a:lnTo>
                    <a:lnTo>
                      <a:pt x="176" y="72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642" name="Line 114"/>
              <p:cNvSpPr>
                <a:spLocks noChangeShapeType="1"/>
              </p:cNvSpPr>
              <p:nvPr/>
            </p:nvSpPr>
            <p:spPr bwMode="auto">
              <a:xfrm flipH="1">
                <a:off x="3555" y="918"/>
                <a:ext cx="208" cy="0"/>
              </a:xfrm>
              <a:prstGeom prst="line">
                <a:avLst/>
              </a:prstGeom>
              <a:noFill/>
              <a:ln w="762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2518" name="Rectangle 115"/>
            <p:cNvSpPr>
              <a:spLocks noChangeArrowheads="1"/>
            </p:cNvSpPr>
            <p:nvPr/>
          </p:nvSpPr>
          <p:spPr bwMode="auto">
            <a:xfrm>
              <a:off x="6824663" y="1674813"/>
              <a:ext cx="203200" cy="88900"/>
            </a:xfrm>
            <a:prstGeom prst="rect">
              <a:avLst/>
            </a:prstGeom>
            <a:solidFill>
              <a:srgbClr val="BBBBBB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grpSp>
          <p:nvGrpSpPr>
            <p:cNvPr id="62519" name="Group 116"/>
            <p:cNvGrpSpPr>
              <a:grpSpLocks/>
            </p:cNvGrpSpPr>
            <p:nvPr/>
          </p:nvGrpSpPr>
          <p:grpSpPr bwMode="auto">
            <a:xfrm>
              <a:off x="6456363" y="1498600"/>
              <a:ext cx="508000" cy="354013"/>
              <a:chOff x="3910" y="811"/>
              <a:chExt cx="320" cy="223"/>
            </a:xfrm>
          </p:grpSpPr>
          <p:sp>
            <p:nvSpPr>
              <p:cNvPr id="62635" name="Rectangle 117"/>
              <p:cNvSpPr>
                <a:spLocks noChangeArrowheads="1"/>
              </p:cNvSpPr>
              <p:nvPr/>
            </p:nvSpPr>
            <p:spPr bwMode="auto">
              <a:xfrm>
                <a:off x="3910" y="978"/>
                <a:ext cx="136" cy="56"/>
              </a:xfrm>
              <a:prstGeom prst="rect">
                <a:avLst/>
              </a:prstGeom>
              <a:solidFill>
                <a:srgbClr val="BBBBBB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62636" name="Rectangle 118"/>
              <p:cNvSpPr>
                <a:spLocks noChangeArrowheads="1"/>
              </p:cNvSpPr>
              <p:nvPr/>
            </p:nvSpPr>
            <p:spPr bwMode="auto">
              <a:xfrm>
                <a:off x="4078" y="978"/>
                <a:ext cx="136" cy="56"/>
              </a:xfrm>
              <a:prstGeom prst="rect">
                <a:avLst/>
              </a:prstGeom>
              <a:solidFill>
                <a:srgbClr val="BBBBBB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62637" name="Rectangle 119"/>
              <p:cNvSpPr>
                <a:spLocks noChangeArrowheads="1"/>
              </p:cNvSpPr>
              <p:nvPr/>
            </p:nvSpPr>
            <p:spPr bwMode="auto">
              <a:xfrm>
                <a:off x="4006" y="811"/>
                <a:ext cx="136" cy="55"/>
              </a:xfrm>
              <a:prstGeom prst="rect">
                <a:avLst/>
              </a:prstGeom>
              <a:solidFill>
                <a:srgbClr val="BBBBBB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62638" name="Rectangle 120"/>
              <p:cNvSpPr>
                <a:spLocks noChangeArrowheads="1"/>
              </p:cNvSpPr>
              <p:nvPr/>
            </p:nvSpPr>
            <p:spPr bwMode="auto">
              <a:xfrm>
                <a:off x="3926" y="866"/>
                <a:ext cx="128" cy="56"/>
              </a:xfrm>
              <a:prstGeom prst="rect">
                <a:avLst/>
              </a:prstGeom>
              <a:solidFill>
                <a:srgbClr val="BBBBBB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62639" name="Rectangle 121"/>
              <p:cNvSpPr>
                <a:spLocks noChangeArrowheads="1"/>
              </p:cNvSpPr>
              <p:nvPr/>
            </p:nvSpPr>
            <p:spPr bwMode="auto">
              <a:xfrm>
                <a:off x="4094" y="866"/>
                <a:ext cx="136" cy="56"/>
              </a:xfrm>
              <a:prstGeom prst="rect">
                <a:avLst/>
              </a:prstGeom>
              <a:solidFill>
                <a:srgbClr val="BBBBBB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62640" name="Rectangle 122"/>
              <p:cNvSpPr>
                <a:spLocks noChangeArrowheads="1"/>
              </p:cNvSpPr>
              <p:nvPr/>
            </p:nvSpPr>
            <p:spPr bwMode="auto">
              <a:xfrm>
                <a:off x="3974" y="922"/>
                <a:ext cx="136" cy="56"/>
              </a:xfrm>
              <a:prstGeom prst="rect">
                <a:avLst/>
              </a:prstGeom>
              <a:solidFill>
                <a:srgbClr val="BBBBBB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</p:grpSp>
        <p:sp>
          <p:nvSpPr>
            <p:cNvPr id="62520" name="Rectangle 123"/>
            <p:cNvSpPr>
              <a:spLocks noChangeArrowheads="1"/>
            </p:cNvSpPr>
            <p:nvPr/>
          </p:nvSpPr>
          <p:spPr bwMode="auto">
            <a:xfrm>
              <a:off x="6951663" y="1498600"/>
              <a:ext cx="674687" cy="404813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2521" name="Line 124"/>
            <p:cNvSpPr>
              <a:spLocks noChangeShapeType="1"/>
            </p:cNvSpPr>
            <p:nvPr/>
          </p:nvSpPr>
          <p:spPr bwMode="auto">
            <a:xfrm flipH="1">
              <a:off x="6945313" y="1365250"/>
              <a:ext cx="141287" cy="12382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522" name="Line 125"/>
            <p:cNvSpPr>
              <a:spLocks noChangeShapeType="1"/>
            </p:cNvSpPr>
            <p:nvPr/>
          </p:nvSpPr>
          <p:spPr bwMode="auto">
            <a:xfrm flipH="1">
              <a:off x="7086600" y="1365250"/>
              <a:ext cx="671513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523" name="Line 126"/>
            <p:cNvSpPr>
              <a:spLocks noChangeShapeType="1"/>
            </p:cNvSpPr>
            <p:nvPr/>
          </p:nvSpPr>
          <p:spPr bwMode="auto">
            <a:xfrm flipH="1">
              <a:off x="7618413" y="1365250"/>
              <a:ext cx="136525" cy="12382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524" name="Line 127"/>
            <p:cNvSpPr>
              <a:spLocks noChangeShapeType="1"/>
            </p:cNvSpPr>
            <p:nvPr/>
          </p:nvSpPr>
          <p:spPr bwMode="auto">
            <a:xfrm>
              <a:off x="7758113" y="1365250"/>
              <a:ext cx="0" cy="39211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525" name="Line 128"/>
            <p:cNvSpPr>
              <a:spLocks noChangeShapeType="1"/>
            </p:cNvSpPr>
            <p:nvPr/>
          </p:nvSpPr>
          <p:spPr bwMode="auto">
            <a:xfrm flipH="1">
              <a:off x="7618413" y="1757363"/>
              <a:ext cx="139700" cy="1397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62526" name="Group 129"/>
            <p:cNvGrpSpPr>
              <a:grpSpLocks/>
            </p:cNvGrpSpPr>
            <p:nvPr/>
          </p:nvGrpSpPr>
          <p:grpSpPr bwMode="auto">
            <a:xfrm>
              <a:off x="7689850" y="1498600"/>
              <a:ext cx="571500" cy="354013"/>
              <a:chOff x="4685" y="811"/>
              <a:chExt cx="360" cy="223"/>
            </a:xfrm>
          </p:grpSpPr>
          <p:sp>
            <p:nvSpPr>
              <p:cNvPr id="62628" name="Rectangle 130"/>
              <p:cNvSpPr>
                <a:spLocks noChangeArrowheads="1"/>
              </p:cNvSpPr>
              <p:nvPr/>
            </p:nvSpPr>
            <p:spPr bwMode="auto">
              <a:xfrm>
                <a:off x="4685" y="978"/>
                <a:ext cx="136" cy="56"/>
              </a:xfrm>
              <a:prstGeom prst="rect">
                <a:avLst/>
              </a:prstGeom>
              <a:solidFill>
                <a:srgbClr val="BBBBBB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62629" name="Rectangle 131"/>
              <p:cNvSpPr>
                <a:spLocks noChangeArrowheads="1"/>
              </p:cNvSpPr>
              <p:nvPr/>
            </p:nvSpPr>
            <p:spPr bwMode="auto">
              <a:xfrm>
                <a:off x="4853" y="978"/>
                <a:ext cx="136" cy="56"/>
              </a:xfrm>
              <a:prstGeom prst="rect">
                <a:avLst/>
              </a:prstGeom>
              <a:solidFill>
                <a:srgbClr val="BBBBBB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62630" name="Rectangle 132"/>
              <p:cNvSpPr>
                <a:spLocks noChangeArrowheads="1"/>
              </p:cNvSpPr>
              <p:nvPr/>
            </p:nvSpPr>
            <p:spPr bwMode="auto">
              <a:xfrm>
                <a:off x="4781" y="811"/>
                <a:ext cx="136" cy="55"/>
              </a:xfrm>
              <a:prstGeom prst="rect">
                <a:avLst/>
              </a:prstGeom>
              <a:solidFill>
                <a:srgbClr val="BBBBBB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62631" name="Rectangle 133"/>
              <p:cNvSpPr>
                <a:spLocks noChangeArrowheads="1"/>
              </p:cNvSpPr>
              <p:nvPr/>
            </p:nvSpPr>
            <p:spPr bwMode="auto">
              <a:xfrm>
                <a:off x="4917" y="922"/>
                <a:ext cx="128" cy="56"/>
              </a:xfrm>
              <a:prstGeom prst="rect">
                <a:avLst/>
              </a:prstGeom>
              <a:solidFill>
                <a:srgbClr val="BBBBBB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62632" name="Rectangle 134"/>
              <p:cNvSpPr>
                <a:spLocks noChangeArrowheads="1"/>
              </p:cNvSpPr>
              <p:nvPr/>
            </p:nvSpPr>
            <p:spPr bwMode="auto">
              <a:xfrm>
                <a:off x="4701" y="866"/>
                <a:ext cx="128" cy="56"/>
              </a:xfrm>
              <a:prstGeom prst="rect">
                <a:avLst/>
              </a:prstGeom>
              <a:solidFill>
                <a:srgbClr val="BBBBBB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62633" name="Rectangle 135"/>
              <p:cNvSpPr>
                <a:spLocks noChangeArrowheads="1"/>
              </p:cNvSpPr>
              <p:nvPr/>
            </p:nvSpPr>
            <p:spPr bwMode="auto">
              <a:xfrm>
                <a:off x="4869" y="866"/>
                <a:ext cx="136" cy="56"/>
              </a:xfrm>
              <a:prstGeom prst="rect">
                <a:avLst/>
              </a:prstGeom>
              <a:solidFill>
                <a:srgbClr val="BBBBBB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62634" name="Rectangle 136"/>
              <p:cNvSpPr>
                <a:spLocks noChangeArrowheads="1"/>
              </p:cNvSpPr>
              <p:nvPr/>
            </p:nvSpPr>
            <p:spPr bwMode="auto">
              <a:xfrm>
                <a:off x="4749" y="922"/>
                <a:ext cx="136" cy="56"/>
              </a:xfrm>
              <a:prstGeom prst="rect">
                <a:avLst/>
              </a:prstGeom>
              <a:solidFill>
                <a:srgbClr val="BBBBBB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</p:grpSp>
        <p:sp>
          <p:nvSpPr>
            <p:cNvPr id="62527" name="Rectangle 137"/>
            <p:cNvSpPr>
              <a:spLocks noChangeArrowheads="1"/>
            </p:cNvSpPr>
            <p:nvPr/>
          </p:nvSpPr>
          <p:spPr bwMode="auto">
            <a:xfrm>
              <a:off x="6878638" y="1465263"/>
              <a:ext cx="1166812" cy="228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  <a:latin typeface="Helvetica" pitchFamily="34" charset="0"/>
                </a:rPr>
                <a:t>Process</a:t>
              </a:r>
            </a:p>
          </p:txBody>
        </p:sp>
        <p:sp>
          <p:nvSpPr>
            <p:cNvPr id="62528" name="Rectangle 138"/>
            <p:cNvSpPr>
              <a:spLocks noChangeArrowheads="1"/>
            </p:cNvSpPr>
            <p:nvPr/>
          </p:nvSpPr>
          <p:spPr bwMode="auto">
            <a:xfrm>
              <a:off x="7132638" y="1644650"/>
              <a:ext cx="441325" cy="2524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rgbClr val="000000"/>
                  </a:solidFill>
                  <a:latin typeface="Helvetica" pitchFamily="34" charset="0"/>
                </a:rPr>
                <a:t>C</a:t>
              </a:r>
            </a:p>
          </p:txBody>
        </p:sp>
        <p:sp>
          <p:nvSpPr>
            <p:cNvPr id="62529" name="Line 139"/>
            <p:cNvSpPr>
              <a:spLocks noChangeShapeType="1"/>
            </p:cNvSpPr>
            <p:nvPr/>
          </p:nvSpPr>
          <p:spPr bwMode="auto">
            <a:xfrm>
              <a:off x="1214438" y="3000375"/>
              <a:ext cx="0" cy="379413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530" name="Line 140"/>
            <p:cNvSpPr>
              <a:spLocks noChangeShapeType="1"/>
            </p:cNvSpPr>
            <p:nvPr/>
          </p:nvSpPr>
          <p:spPr bwMode="auto">
            <a:xfrm>
              <a:off x="8523288" y="3000375"/>
              <a:ext cx="0" cy="379413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531" name="Rectangle 221"/>
            <p:cNvSpPr>
              <a:spLocks noChangeArrowheads="1"/>
            </p:cNvSpPr>
            <p:nvPr/>
          </p:nvSpPr>
          <p:spPr bwMode="auto">
            <a:xfrm>
              <a:off x="517525" y="3529013"/>
              <a:ext cx="8077200" cy="38100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2532" name="Rectangle 222"/>
            <p:cNvSpPr>
              <a:spLocks noChangeArrowheads="1"/>
            </p:cNvSpPr>
            <p:nvPr/>
          </p:nvSpPr>
          <p:spPr bwMode="auto">
            <a:xfrm>
              <a:off x="647700" y="3551238"/>
              <a:ext cx="3843338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000" dirty="0">
                  <a:solidFill>
                    <a:schemeClr val="bg2"/>
                  </a:solidFill>
                  <a:latin typeface="Helvetica" pitchFamily="34" charset="0"/>
                </a:rPr>
                <a:t>• Continuous Flow Processing</a:t>
              </a:r>
            </a:p>
          </p:txBody>
        </p:sp>
        <p:grpSp>
          <p:nvGrpSpPr>
            <p:cNvPr id="62533" name="Group 1"/>
            <p:cNvGrpSpPr>
              <a:grpSpLocks/>
            </p:cNvGrpSpPr>
            <p:nvPr/>
          </p:nvGrpSpPr>
          <p:grpSpPr bwMode="auto">
            <a:xfrm>
              <a:off x="2438400" y="3941763"/>
              <a:ext cx="3749675" cy="2270125"/>
              <a:chOff x="2438400" y="3941763"/>
              <a:chExt cx="3749675" cy="2686050"/>
            </a:xfrm>
          </p:grpSpPr>
          <p:grpSp>
            <p:nvGrpSpPr>
              <p:cNvPr id="62535" name="Group 224"/>
              <p:cNvGrpSpPr>
                <a:grpSpLocks/>
              </p:cNvGrpSpPr>
              <p:nvPr/>
            </p:nvGrpSpPr>
            <p:grpSpPr bwMode="auto">
              <a:xfrm>
                <a:off x="4710113" y="3959225"/>
                <a:ext cx="719137" cy="631825"/>
                <a:chOff x="1378" y="2766"/>
                <a:chExt cx="454" cy="398"/>
              </a:xfrm>
            </p:grpSpPr>
            <p:sp>
              <p:nvSpPr>
                <p:cNvPr id="62622" name="Oval 225"/>
                <p:cNvSpPr>
                  <a:spLocks noChangeArrowheads="1"/>
                </p:cNvSpPr>
                <p:nvPr/>
              </p:nvSpPr>
              <p:spPr bwMode="auto">
                <a:xfrm>
                  <a:off x="1405" y="2766"/>
                  <a:ext cx="390" cy="376"/>
                </a:xfrm>
                <a:prstGeom prst="ellips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62623" name="Rectangle 226"/>
                <p:cNvSpPr>
                  <a:spLocks noChangeArrowheads="1"/>
                </p:cNvSpPr>
                <p:nvPr/>
              </p:nvSpPr>
              <p:spPr bwMode="auto">
                <a:xfrm>
                  <a:off x="1679" y="2850"/>
                  <a:ext cx="144" cy="144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62624" name="Rectangle 227"/>
                <p:cNvSpPr>
                  <a:spLocks noChangeArrowheads="1"/>
                </p:cNvSpPr>
                <p:nvPr/>
              </p:nvSpPr>
              <p:spPr bwMode="auto">
                <a:xfrm>
                  <a:off x="1378" y="2964"/>
                  <a:ext cx="454" cy="200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grpSp>
              <p:nvGrpSpPr>
                <p:cNvPr id="62625" name="Group 228"/>
                <p:cNvGrpSpPr>
                  <a:grpSpLocks/>
                </p:cNvGrpSpPr>
                <p:nvPr/>
              </p:nvGrpSpPr>
              <p:grpSpPr bwMode="auto">
                <a:xfrm>
                  <a:off x="1707" y="2846"/>
                  <a:ext cx="97" cy="129"/>
                  <a:chOff x="3331" y="2571"/>
                  <a:chExt cx="97" cy="129"/>
                </a:xfrm>
              </p:grpSpPr>
              <p:sp>
                <p:nvSpPr>
                  <p:cNvPr id="62626" name="Freeform 229"/>
                  <p:cNvSpPr>
                    <a:spLocks/>
                  </p:cNvSpPr>
                  <p:nvPr/>
                </p:nvSpPr>
                <p:spPr bwMode="auto">
                  <a:xfrm>
                    <a:off x="3331" y="2571"/>
                    <a:ext cx="97" cy="129"/>
                  </a:xfrm>
                  <a:custGeom>
                    <a:avLst/>
                    <a:gdLst>
                      <a:gd name="T0" fmla="*/ 48 w 97"/>
                      <a:gd name="T1" fmla="*/ 128 h 129"/>
                      <a:gd name="T2" fmla="*/ 0 w 97"/>
                      <a:gd name="T3" fmla="*/ 0 h 129"/>
                      <a:gd name="T4" fmla="*/ 96 w 97"/>
                      <a:gd name="T5" fmla="*/ 0 h 129"/>
                      <a:gd name="T6" fmla="*/ 48 w 97"/>
                      <a:gd name="T7" fmla="*/ 128 h 129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97" h="129">
                        <a:moveTo>
                          <a:pt x="48" y="128"/>
                        </a:moveTo>
                        <a:lnTo>
                          <a:pt x="0" y="0"/>
                        </a:lnTo>
                        <a:lnTo>
                          <a:pt x="96" y="0"/>
                        </a:lnTo>
                        <a:lnTo>
                          <a:pt x="48" y="128"/>
                        </a:lnTo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2627" name="Line 230"/>
                  <p:cNvSpPr>
                    <a:spLocks noChangeShapeType="1"/>
                  </p:cNvSpPr>
                  <p:nvPr/>
                </p:nvSpPr>
                <p:spPr bwMode="auto">
                  <a:xfrm>
                    <a:off x="3379" y="2571"/>
                    <a:ext cx="0" cy="80"/>
                  </a:xfrm>
                  <a:prstGeom prst="line">
                    <a:avLst/>
                  </a:prstGeom>
                  <a:noFill/>
                  <a:ln w="508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62536" name="Group 141"/>
              <p:cNvGrpSpPr>
                <a:grpSpLocks/>
              </p:cNvGrpSpPr>
              <p:nvPr/>
            </p:nvGrpSpPr>
            <p:grpSpPr bwMode="auto">
              <a:xfrm>
                <a:off x="2438400" y="4565650"/>
                <a:ext cx="508000" cy="354013"/>
                <a:chOff x="1961" y="2735"/>
                <a:chExt cx="320" cy="223"/>
              </a:xfrm>
            </p:grpSpPr>
            <p:sp>
              <p:nvSpPr>
                <p:cNvPr id="62616" name="Rectangle 142"/>
                <p:cNvSpPr>
                  <a:spLocks noChangeArrowheads="1"/>
                </p:cNvSpPr>
                <p:nvPr/>
              </p:nvSpPr>
              <p:spPr bwMode="auto">
                <a:xfrm>
                  <a:off x="1961" y="2903"/>
                  <a:ext cx="136" cy="55"/>
                </a:xfrm>
                <a:prstGeom prst="rect">
                  <a:avLst/>
                </a:prstGeom>
                <a:solidFill>
                  <a:srgbClr val="BBBBBB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62617" name="Rectangle 143"/>
                <p:cNvSpPr>
                  <a:spLocks noChangeArrowheads="1"/>
                </p:cNvSpPr>
                <p:nvPr/>
              </p:nvSpPr>
              <p:spPr bwMode="auto">
                <a:xfrm>
                  <a:off x="2129" y="2903"/>
                  <a:ext cx="136" cy="55"/>
                </a:xfrm>
                <a:prstGeom prst="rect">
                  <a:avLst/>
                </a:prstGeom>
                <a:solidFill>
                  <a:srgbClr val="BBBBBB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62618" name="Rectangle 144"/>
                <p:cNvSpPr>
                  <a:spLocks noChangeArrowheads="1"/>
                </p:cNvSpPr>
                <p:nvPr/>
              </p:nvSpPr>
              <p:spPr bwMode="auto">
                <a:xfrm>
                  <a:off x="2057" y="2735"/>
                  <a:ext cx="136" cy="56"/>
                </a:xfrm>
                <a:prstGeom prst="rect">
                  <a:avLst/>
                </a:prstGeom>
                <a:solidFill>
                  <a:srgbClr val="BBBBBB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62619" name="Rectangle 145"/>
                <p:cNvSpPr>
                  <a:spLocks noChangeArrowheads="1"/>
                </p:cNvSpPr>
                <p:nvPr/>
              </p:nvSpPr>
              <p:spPr bwMode="auto">
                <a:xfrm>
                  <a:off x="1977" y="2791"/>
                  <a:ext cx="128" cy="56"/>
                </a:xfrm>
                <a:prstGeom prst="rect">
                  <a:avLst/>
                </a:prstGeom>
                <a:solidFill>
                  <a:srgbClr val="BBBBBB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62620" name="Rectangle 146"/>
                <p:cNvSpPr>
                  <a:spLocks noChangeArrowheads="1"/>
                </p:cNvSpPr>
                <p:nvPr/>
              </p:nvSpPr>
              <p:spPr bwMode="auto">
                <a:xfrm>
                  <a:off x="2145" y="2791"/>
                  <a:ext cx="136" cy="56"/>
                </a:xfrm>
                <a:prstGeom prst="rect">
                  <a:avLst/>
                </a:prstGeom>
                <a:solidFill>
                  <a:srgbClr val="BBBBBB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62621" name="Rectangle 147"/>
                <p:cNvSpPr>
                  <a:spLocks noChangeArrowheads="1"/>
                </p:cNvSpPr>
                <p:nvPr/>
              </p:nvSpPr>
              <p:spPr bwMode="auto">
                <a:xfrm>
                  <a:off x="2025" y="2847"/>
                  <a:ext cx="136" cy="56"/>
                </a:xfrm>
                <a:prstGeom prst="rect">
                  <a:avLst/>
                </a:prstGeom>
                <a:solidFill>
                  <a:srgbClr val="BBBBBB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</p:grpSp>
          <p:grpSp>
            <p:nvGrpSpPr>
              <p:cNvPr id="62537" name="Group 223"/>
              <p:cNvGrpSpPr>
                <a:grpSpLocks/>
              </p:cNvGrpSpPr>
              <p:nvPr/>
            </p:nvGrpSpPr>
            <p:grpSpPr bwMode="auto">
              <a:xfrm>
                <a:off x="3706813" y="3941763"/>
                <a:ext cx="720725" cy="631825"/>
                <a:chOff x="1378" y="2766"/>
                <a:chExt cx="454" cy="398"/>
              </a:xfrm>
            </p:grpSpPr>
            <p:sp>
              <p:nvSpPr>
                <p:cNvPr id="62610" name="Oval 149"/>
                <p:cNvSpPr>
                  <a:spLocks noChangeArrowheads="1"/>
                </p:cNvSpPr>
                <p:nvPr/>
              </p:nvSpPr>
              <p:spPr bwMode="auto">
                <a:xfrm>
                  <a:off x="1405" y="2766"/>
                  <a:ext cx="390" cy="376"/>
                </a:xfrm>
                <a:prstGeom prst="ellips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62611" name="Rectangle 150"/>
                <p:cNvSpPr>
                  <a:spLocks noChangeArrowheads="1"/>
                </p:cNvSpPr>
                <p:nvPr/>
              </p:nvSpPr>
              <p:spPr bwMode="auto">
                <a:xfrm>
                  <a:off x="1679" y="2850"/>
                  <a:ext cx="144" cy="144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62612" name="Rectangle 151"/>
                <p:cNvSpPr>
                  <a:spLocks noChangeArrowheads="1"/>
                </p:cNvSpPr>
                <p:nvPr/>
              </p:nvSpPr>
              <p:spPr bwMode="auto">
                <a:xfrm>
                  <a:off x="1378" y="2964"/>
                  <a:ext cx="454" cy="200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grpSp>
              <p:nvGrpSpPr>
                <p:cNvPr id="62613" name="Group 152"/>
                <p:cNvGrpSpPr>
                  <a:grpSpLocks/>
                </p:cNvGrpSpPr>
                <p:nvPr/>
              </p:nvGrpSpPr>
              <p:grpSpPr bwMode="auto">
                <a:xfrm>
                  <a:off x="1707" y="2846"/>
                  <a:ext cx="97" cy="129"/>
                  <a:chOff x="3331" y="2571"/>
                  <a:chExt cx="97" cy="129"/>
                </a:xfrm>
              </p:grpSpPr>
              <p:sp>
                <p:nvSpPr>
                  <p:cNvPr id="62614" name="Freeform 153"/>
                  <p:cNvSpPr>
                    <a:spLocks/>
                  </p:cNvSpPr>
                  <p:nvPr/>
                </p:nvSpPr>
                <p:spPr bwMode="auto">
                  <a:xfrm>
                    <a:off x="3331" y="2571"/>
                    <a:ext cx="97" cy="129"/>
                  </a:xfrm>
                  <a:custGeom>
                    <a:avLst/>
                    <a:gdLst>
                      <a:gd name="T0" fmla="*/ 48 w 97"/>
                      <a:gd name="T1" fmla="*/ 128 h 129"/>
                      <a:gd name="T2" fmla="*/ 0 w 97"/>
                      <a:gd name="T3" fmla="*/ 0 h 129"/>
                      <a:gd name="T4" fmla="*/ 96 w 97"/>
                      <a:gd name="T5" fmla="*/ 0 h 129"/>
                      <a:gd name="T6" fmla="*/ 48 w 97"/>
                      <a:gd name="T7" fmla="*/ 128 h 129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97" h="129">
                        <a:moveTo>
                          <a:pt x="48" y="128"/>
                        </a:moveTo>
                        <a:lnTo>
                          <a:pt x="0" y="0"/>
                        </a:lnTo>
                        <a:lnTo>
                          <a:pt x="96" y="0"/>
                        </a:lnTo>
                        <a:lnTo>
                          <a:pt x="48" y="128"/>
                        </a:lnTo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2615" name="Line 154"/>
                  <p:cNvSpPr>
                    <a:spLocks noChangeShapeType="1"/>
                  </p:cNvSpPr>
                  <p:nvPr/>
                </p:nvSpPr>
                <p:spPr bwMode="auto">
                  <a:xfrm>
                    <a:off x="3379" y="2571"/>
                    <a:ext cx="0" cy="80"/>
                  </a:xfrm>
                  <a:prstGeom prst="line">
                    <a:avLst/>
                  </a:prstGeom>
                  <a:noFill/>
                  <a:ln w="508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62538" name="Rectangle 155"/>
              <p:cNvSpPr>
                <a:spLocks noChangeArrowheads="1"/>
              </p:cNvSpPr>
              <p:nvPr/>
            </p:nvSpPr>
            <p:spPr bwMode="auto">
              <a:xfrm>
                <a:off x="2933700" y="5057775"/>
                <a:ext cx="2838450" cy="811213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62539" name="Oval 156"/>
              <p:cNvSpPr>
                <a:spLocks noChangeArrowheads="1"/>
              </p:cNvSpPr>
              <p:nvPr/>
            </p:nvSpPr>
            <p:spPr bwMode="auto">
              <a:xfrm>
                <a:off x="3040063" y="5170488"/>
                <a:ext cx="165100" cy="165100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62540" name="Oval 157"/>
              <p:cNvSpPr>
                <a:spLocks noChangeArrowheads="1"/>
              </p:cNvSpPr>
              <p:nvPr/>
            </p:nvSpPr>
            <p:spPr bwMode="auto">
              <a:xfrm>
                <a:off x="3268663" y="5170488"/>
                <a:ext cx="165100" cy="165100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62541" name="Oval 158"/>
              <p:cNvSpPr>
                <a:spLocks noChangeArrowheads="1"/>
              </p:cNvSpPr>
              <p:nvPr/>
            </p:nvSpPr>
            <p:spPr bwMode="auto">
              <a:xfrm>
                <a:off x="3497263" y="5170488"/>
                <a:ext cx="166687" cy="165100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62542" name="Oval 159"/>
              <p:cNvSpPr>
                <a:spLocks noChangeArrowheads="1"/>
              </p:cNvSpPr>
              <p:nvPr/>
            </p:nvSpPr>
            <p:spPr bwMode="auto">
              <a:xfrm>
                <a:off x="3727450" y="5170488"/>
                <a:ext cx="160338" cy="165100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62543" name="Oval 160"/>
              <p:cNvSpPr>
                <a:spLocks noChangeArrowheads="1"/>
              </p:cNvSpPr>
              <p:nvPr/>
            </p:nvSpPr>
            <p:spPr bwMode="auto">
              <a:xfrm>
                <a:off x="3951288" y="5170488"/>
                <a:ext cx="165100" cy="165100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62544" name="Oval 161"/>
              <p:cNvSpPr>
                <a:spLocks noChangeArrowheads="1"/>
              </p:cNvSpPr>
              <p:nvPr/>
            </p:nvSpPr>
            <p:spPr bwMode="auto">
              <a:xfrm>
                <a:off x="4179888" y="5170488"/>
                <a:ext cx="165100" cy="165100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62545" name="Oval 162"/>
              <p:cNvSpPr>
                <a:spLocks noChangeArrowheads="1"/>
              </p:cNvSpPr>
              <p:nvPr/>
            </p:nvSpPr>
            <p:spPr bwMode="auto">
              <a:xfrm>
                <a:off x="4408488" y="5170488"/>
                <a:ext cx="163512" cy="165100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62546" name="Oval 163"/>
              <p:cNvSpPr>
                <a:spLocks noChangeArrowheads="1"/>
              </p:cNvSpPr>
              <p:nvPr/>
            </p:nvSpPr>
            <p:spPr bwMode="auto">
              <a:xfrm>
                <a:off x="4635500" y="5170488"/>
                <a:ext cx="166688" cy="165100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62547" name="Oval 164"/>
              <p:cNvSpPr>
                <a:spLocks noChangeArrowheads="1"/>
              </p:cNvSpPr>
              <p:nvPr/>
            </p:nvSpPr>
            <p:spPr bwMode="auto">
              <a:xfrm>
                <a:off x="4865688" y="5170488"/>
                <a:ext cx="163512" cy="165100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62548" name="Oval 165"/>
              <p:cNvSpPr>
                <a:spLocks noChangeArrowheads="1"/>
              </p:cNvSpPr>
              <p:nvPr/>
            </p:nvSpPr>
            <p:spPr bwMode="auto">
              <a:xfrm>
                <a:off x="5092700" y="5170488"/>
                <a:ext cx="165100" cy="165100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62549" name="Oval 166"/>
              <p:cNvSpPr>
                <a:spLocks noChangeArrowheads="1"/>
              </p:cNvSpPr>
              <p:nvPr/>
            </p:nvSpPr>
            <p:spPr bwMode="auto">
              <a:xfrm>
                <a:off x="3268663" y="5399088"/>
                <a:ext cx="165100" cy="165100"/>
              </a:xfrm>
              <a:prstGeom prst="ellipse">
                <a:avLst/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62550" name="Oval 167"/>
              <p:cNvSpPr>
                <a:spLocks noChangeArrowheads="1"/>
              </p:cNvSpPr>
              <p:nvPr/>
            </p:nvSpPr>
            <p:spPr bwMode="auto">
              <a:xfrm>
                <a:off x="3497263" y="5399088"/>
                <a:ext cx="166687" cy="165100"/>
              </a:xfrm>
              <a:prstGeom prst="ellipse">
                <a:avLst/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62551" name="Oval 168"/>
              <p:cNvSpPr>
                <a:spLocks noChangeArrowheads="1"/>
              </p:cNvSpPr>
              <p:nvPr/>
            </p:nvSpPr>
            <p:spPr bwMode="auto">
              <a:xfrm>
                <a:off x="3727450" y="5399088"/>
                <a:ext cx="160338" cy="165100"/>
              </a:xfrm>
              <a:prstGeom prst="ellipse">
                <a:avLst/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62552" name="Oval 169"/>
              <p:cNvSpPr>
                <a:spLocks noChangeArrowheads="1"/>
              </p:cNvSpPr>
              <p:nvPr/>
            </p:nvSpPr>
            <p:spPr bwMode="auto">
              <a:xfrm>
                <a:off x="3951288" y="5399088"/>
                <a:ext cx="165100" cy="165100"/>
              </a:xfrm>
              <a:prstGeom prst="ellipse">
                <a:avLst/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62553" name="Oval 170"/>
              <p:cNvSpPr>
                <a:spLocks noChangeArrowheads="1"/>
              </p:cNvSpPr>
              <p:nvPr/>
            </p:nvSpPr>
            <p:spPr bwMode="auto">
              <a:xfrm>
                <a:off x="4179888" y="5399088"/>
                <a:ext cx="165100" cy="165100"/>
              </a:xfrm>
              <a:prstGeom prst="ellipse">
                <a:avLst/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62554" name="Oval 171"/>
              <p:cNvSpPr>
                <a:spLocks noChangeArrowheads="1"/>
              </p:cNvSpPr>
              <p:nvPr/>
            </p:nvSpPr>
            <p:spPr bwMode="auto">
              <a:xfrm>
                <a:off x="4408488" y="5399088"/>
                <a:ext cx="163512" cy="165100"/>
              </a:xfrm>
              <a:prstGeom prst="ellipse">
                <a:avLst/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62555" name="Oval 172"/>
              <p:cNvSpPr>
                <a:spLocks noChangeArrowheads="1"/>
              </p:cNvSpPr>
              <p:nvPr/>
            </p:nvSpPr>
            <p:spPr bwMode="auto">
              <a:xfrm>
                <a:off x="4635500" y="5399088"/>
                <a:ext cx="166688" cy="165100"/>
              </a:xfrm>
              <a:prstGeom prst="ellipse">
                <a:avLst/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62556" name="Oval 173"/>
              <p:cNvSpPr>
                <a:spLocks noChangeArrowheads="1"/>
              </p:cNvSpPr>
              <p:nvPr/>
            </p:nvSpPr>
            <p:spPr bwMode="auto">
              <a:xfrm>
                <a:off x="4865688" y="5399088"/>
                <a:ext cx="163512" cy="165100"/>
              </a:xfrm>
              <a:prstGeom prst="ellipse">
                <a:avLst/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62557" name="Oval 174"/>
              <p:cNvSpPr>
                <a:spLocks noChangeArrowheads="1"/>
              </p:cNvSpPr>
              <p:nvPr/>
            </p:nvSpPr>
            <p:spPr bwMode="auto">
              <a:xfrm>
                <a:off x="5092700" y="5399088"/>
                <a:ext cx="165100" cy="165100"/>
              </a:xfrm>
              <a:prstGeom prst="ellipse">
                <a:avLst/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62558" name="Oval 175"/>
              <p:cNvSpPr>
                <a:spLocks noChangeArrowheads="1"/>
              </p:cNvSpPr>
              <p:nvPr/>
            </p:nvSpPr>
            <p:spPr bwMode="auto">
              <a:xfrm>
                <a:off x="5321300" y="5399088"/>
                <a:ext cx="165100" cy="165100"/>
              </a:xfrm>
              <a:prstGeom prst="ellipse">
                <a:avLst/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62559" name="Oval 176"/>
              <p:cNvSpPr>
                <a:spLocks noChangeArrowheads="1"/>
              </p:cNvSpPr>
              <p:nvPr/>
            </p:nvSpPr>
            <p:spPr bwMode="auto">
              <a:xfrm>
                <a:off x="3497263" y="5627688"/>
                <a:ext cx="166687" cy="163512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62560" name="Oval 177"/>
              <p:cNvSpPr>
                <a:spLocks noChangeArrowheads="1"/>
              </p:cNvSpPr>
              <p:nvPr/>
            </p:nvSpPr>
            <p:spPr bwMode="auto">
              <a:xfrm>
                <a:off x="3727450" y="5627688"/>
                <a:ext cx="160338" cy="163512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62561" name="Oval 178"/>
              <p:cNvSpPr>
                <a:spLocks noChangeArrowheads="1"/>
              </p:cNvSpPr>
              <p:nvPr/>
            </p:nvSpPr>
            <p:spPr bwMode="auto">
              <a:xfrm>
                <a:off x="3951288" y="5627688"/>
                <a:ext cx="165100" cy="163512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62562" name="Oval 179"/>
              <p:cNvSpPr>
                <a:spLocks noChangeArrowheads="1"/>
              </p:cNvSpPr>
              <p:nvPr/>
            </p:nvSpPr>
            <p:spPr bwMode="auto">
              <a:xfrm>
                <a:off x="4179888" y="5627688"/>
                <a:ext cx="165100" cy="163512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62563" name="Oval 180"/>
              <p:cNvSpPr>
                <a:spLocks noChangeArrowheads="1"/>
              </p:cNvSpPr>
              <p:nvPr/>
            </p:nvSpPr>
            <p:spPr bwMode="auto">
              <a:xfrm>
                <a:off x="4408488" y="5627688"/>
                <a:ext cx="163512" cy="163512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62564" name="Oval 181"/>
              <p:cNvSpPr>
                <a:spLocks noChangeArrowheads="1"/>
              </p:cNvSpPr>
              <p:nvPr/>
            </p:nvSpPr>
            <p:spPr bwMode="auto">
              <a:xfrm>
                <a:off x="4635500" y="5627688"/>
                <a:ext cx="166688" cy="163512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62565" name="Oval 182"/>
              <p:cNvSpPr>
                <a:spLocks noChangeArrowheads="1"/>
              </p:cNvSpPr>
              <p:nvPr/>
            </p:nvSpPr>
            <p:spPr bwMode="auto">
              <a:xfrm>
                <a:off x="4865688" y="5627688"/>
                <a:ext cx="163512" cy="163512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62566" name="Oval 183"/>
              <p:cNvSpPr>
                <a:spLocks noChangeArrowheads="1"/>
              </p:cNvSpPr>
              <p:nvPr/>
            </p:nvSpPr>
            <p:spPr bwMode="auto">
              <a:xfrm>
                <a:off x="5092700" y="5627688"/>
                <a:ext cx="165100" cy="163512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62567" name="Oval 184"/>
              <p:cNvSpPr>
                <a:spLocks noChangeArrowheads="1"/>
              </p:cNvSpPr>
              <p:nvPr/>
            </p:nvSpPr>
            <p:spPr bwMode="auto">
              <a:xfrm>
                <a:off x="5321300" y="5627688"/>
                <a:ext cx="165100" cy="163512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62568" name="Oval 185"/>
              <p:cNvSpPr>
                <a:spLocks noChangeArrowheads="1"/>
              </p:cNvSpPr>
              <p:nvPr/>
            </p:nvSpPr>
            <p:spPr bwMode="auto">
              <a:xfrm>
                <a:off x="5549900" y="5627688"/>
                <a:ext cx="165100" cy="163512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grpSp>
            <p:nvGrpSpPr>
              <p:cNvPr id="62569" name="Group 186"/>
              <p:cNvGrpSpPr>
                <a:grpSpLocks/>
              </p:cNvGrpSpPr>
              <p:nvPr/>
            </p:nvGrpSpPr>
            <p:grpSpPr bwMode="auto">
              <a:xfrm>
                <a:off x="2954338" y="6172200"/>
                <a:ext cx="2852737" cy="103188"/>
                <a:chOff x="1981" y="3673"/>
                <a:chExt cx="1799" cy="65"/>
              </a:xfrm>
            </p:grpSpPr>
            <p:sp>
              <p:nvSpPr>
                <p:cNvPr id="62607" name="Freeform 187"/>
                <p:cNvSpPr>
                  <a:spLocks/>
                </p:cNvSpPr>
                <p:nvPr/>
              </p:nvSpPr>
              <p:spPr bwMode="auto">
                <a:xfrm>
                  <a:off x="1981" y="3673"/>
                  <a:ext cx="89" cy="65"/>
                </a:xfrm>
                <a:custGeom>
                  <a:avLst/>
                  <a:gdLst>
                    <a:gd name="T0" fmla="*/ 0 w 89"/>
                    <a:gd name="T1" fmla="*/ 32 h 65"/>
                    <a:gd name="T2" fmla="*/ 88 w 89"/>
                    <a:gd name="T3" fmla="*/ 0 h 65"/>
                    <a:gd name="T4" fmla="*/ 88 w 89"/>
                    <a:gd name="T5" fmla="*/ 64 h 65"/>
                    <a:gd name="T6" fmla="*/ 0 w 89"/>
                    <a:gd name="T7" fmla="*/ 32 h 65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89" h="65">
                      <a:moveTo>
                        <a:pt x="0" y="32"/>
                      </a:moveTo>
                      <a:lnTo>
                        <a:pt x="88" y="0"/>
                      </a:lnTo>
                      <a:lnTo>
                        <a:pt x="88" y="64"/>
                      </a:lnTo>
                      <a:lnTo>
                        <a:pt x="0" y="32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608" name="Freeform 188"/>
                <p:cNvSpPr>
                  <a:spLocks/>
                </p:cNvSpPr>
                <p:nvPr/>
              </p:nvSpPr>
              <p:spPr bwMode="auto">
                <a:xfrm>
                  <a:off x="3691" y="3673"/>
                  <a:ext cx="89" cy="65"/>
                </a:xfrm>
                <a:custGeom>
                  <a:avLst/>
                  <a:gdLst>
                    <a:gd name="T0" fmla="*/ 88 w 89"/>
                    <a:gd name="T1" fmla="*/ 32 h 65"/>
                    <a:gd name="T2" fmla="*/ 0 w 89"/>
                    <a:gd name="T3" fmla="*/ 64 h 65"/>
                    <a:gd name="T4" fmla="*/ 0 w 89"/>
                    <a:gd name="T5" fmla="*/ 0 h 65"/>
                    <a:gd name="T6" fmla="*/ 88 w 89"/>
                    <a:gd name="T7" fmla="*/ 32 h 65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89" h="65">
                      <a:moveTo>
                        <a:pt x="88" y="32"/>
                      </a:moveTo>
                      <a:lnTo>
                        <a:pt x="0" y="64"/>
                      </a:lnTo>
                      <a:lnTo>
                        <a:pt x="0" y="0"/>
                      </a:lnTo>
                      <a:lnTo>
                        <a:pt x="88" y="32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609" name="Line 189"/>
                <p:cNvSpPr>
                  <a:spLocks noChangeShapeType="1"/>
                </p:cNvSpPr>
                <p:nvPr/>
              </p:nvSpPr>
              <p:spPr bwMode="auto">
                <a:xfrm flipH="1">
                  <a:off x="1997" y="3705"/>
                  <a:ext cx="1758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62570" name="Rectangle 190"/>
              <p:cNvSpPr>
                <a:spLocks noChangeArrowheads="1"/>
              </p:cNvSpPr>
              <p:nvPr/>
            </p:nvSpPr>
            <p:spPr bwMode="auto">
              <a:xfrm>
                <a:off x="3757613" y="6124575"/>
                <a:ext cx="2128837" cy="4064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CC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FFFFCC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62571" name="Line 194"/>
              <p:cNvSpPr>
                <a:spLocks noChangeShapeType="1"/>
              </p:cNvSpPr>
              <p:nvPr/>
            </p:nvSpPr>
            <p:spPr bwMode="auto">
              <a:xfrm flipH="1">
                <a:off x="4611688" y="4572000"/>
                <a:ext cx="673100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572" name="Line 195"/>
              <p:cNvSpPr>
                <a:spLocks noChangeShapeType="1"/>
              </p:cNvSpPr>
              <p:nvPr/>
            </p:nvSpPr>
            <p:spPr bwMode="auto">
              <a:xfrm flipH="1">
                <a:off x="5157788" y="4572000"/>
                <a:ext cx="127000" cy="12700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573" name="Rectangle 196"/>
              <p:cNvSpPr>
                <a:spLocks noChangeArrowheads="1"/>
              </p:cNvSpPr>
              <p:nvPr/>
            </p:nvSpPr>
            <p:spPr bwMode="auto">
              <a:xfrm>
                <a:off x="4405313" y="4670425"/>
                <a:ext cx="882650" cy="3079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400">
                    <a:solidFill>
                      <a:schemeClr val="bg1"/>
                    </a:solidFill>
                    <a:latin typeface="Helvetica" pitchFamily="34" charset="0"/>
                  </a:rPr>
                  <a:t>Process</a:t>
                </a:r>
              </a:p>
            </p:txBody>
          </p:sp>
          <p:sp>
            <p:nvSpPr>
              <p:cNvPr id="62574" name="Rectangle 197"/>
              <p:cNvSpPr>
                <a:spLocks noChangeArrowheads="1"/>
              </p:cNvSpPr>
              <p:nvPr/>
            </p:nvSpPr>
            <p:spPr bwMode="auto">
              <a:xfrm>
                <a:off x="4659313" y="4848225"/>
                <a:ext cx="333375" cy="3397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600">
                    <a:solidFill>
                      <a:schemeClr val="bg1"/>
                    </a:solidFill>
                    <a:latin typeface="Helvetica" pitchFamily="34" charset="0"/>
                  </a:rPr>
                  <a:t>B</a:t>
                </a:r>
              </a:p>
            </p:txBody>
          </p:sp>
          <p:sp>
            <p:nvSpPr>
              <p:cNvPr id="62575" name="Rectangle 198"/>
              <p:cNvSpPr>
                <a:spLocks noChangeArrowheads="1"/>
              </p:cNvSpPr>
              <p:nvPr/>
            </p:nvSpPr>
            <p:spPr bwMode="auto">
              <a:xfrm>
                <a:off x="2959100" y="4464050"/>
                <a:ext cx="884238" cy="527050"/>
              </a:xfrm>
              <a:prstGeom prst="rect">
                <a:avLst/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solidFill>
                    <a:schemeClr val="bg1"/>
                  </a:solidFill>
                </a:endParaRPr>
              </a:p>
            </p:txBody>
          </p:sp>
          <p:sp>
            <p:nvSpPr>
              <p:cNvPr id="62576" name="Line 199"/>
              <p:cNvSpPr>
                <a:spLocks noChangeShapeType="1"/>
              </p:cNvSpPr>
              <p:nvPr/>
            </p:nvSpPr>
            <p:spPr bwMode="auto">
              <a:xfrm flipH="1">
                <a:off x="2984500" y="4351338"/>
                <a:ext cx="141288" cy="12700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577" name="Line 200"/>
              <p:cNvSpPr>
                <a:spLocks noChangeShapeType="1"/>
              </p:cNvSpPr>
              <p:nvPr/>
            </p:nvSpPr>
            <p:spPr bwMode="auto">
              <a:xfrm flipH="1">
                <a:off x="3125788" y="4327525"/>
                <a:ext cx="895350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578" name="Rectangle 202"/>
              <p:cNvSpPr>
                <a:spLocks noChangeArrowheads="1"/>
              </p:cNvSpPr>
              <p:nvPr/>
            </p:nvSpPr>
            <p:spPr bwMode="auto">
              <a:xfrm>
                <a:off x="4006850" y="4848225"/>
                <a:ext cx="333375" cy="3397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600">
                    <a:solidFill>
                      <a:schemeClr val="bg1"/>
                    </a:solidFill>
                    <a:latin typeface="Helvetica" pitchFamily="34" charset="0"/>
                  </a:rPr>
                  <a:t>A</a:t>
                </a:r>
              </a:p>
            </p:txBody>
          </p:sp>
          <p:sp>
            <p:nvSpPr>
              <p:cNvPr id="62579" name="Line 204"/>
              <p:cNvSpPr>
                <a:spLocks noChangeShapeType="1"/>
              </p:cNvSpPr>
              <p:nvPr/>
            </p:nvSpPr>
            <p:spPr bwMode="auto">
              <a:xfrm flipH="1">
                <a:off x="5157788" y="4572000"/>
                <a:ext cx="127000" cy="12700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580" name="Line 207"/>
              <p:cNvSpPr>
                <a:spLocks noChangeShapeType="1"/>
              </p:cNvSpPr>
              <p:nvPr/>
            </p:nvSpPr>
            <p:spPr bwMode="auto">
              <a:xfrm>
                <a:off x="5807075" y="4368800"/>
                <a:ext cx="0" cy="42068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581" name="Line 208"/>
              <p:cNvSpPr>
                <a:spLocks noChangeShapeType="1"/>
              </p:cNvSpPr>
              <p:nvPr/>
            </p:nvSpPr>
            <p:spPr bwMode="auto">
              <a:xfrm flipH="1">
                <a:off x="5635625" y="4787900"/>
                <a:ext cx="171450" cy="19050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582" name="Line 211"/>
              <p:cNvSpPr>
                <a:spLocks noChangeShapeType="1"/>
              </p:cNvSpPr>
              <p:nvPr/>
            </p:nvSpPr>
            <p:spPr bwMode="auto">
              <a:xfrm>
                <a:off x="5807075" y="6046788"/>
                <a:ext cx="0" cy="38100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583" name="Line 212"/>
              <p:cNvSpPr>
                <a:spLocks noChangeShapeType="1"/>
              </p:cNvSpPr>
              <p:nvPr/>
            </p:nvSpPr>
            <p:spPr bwMode="auto">
              <a:xfrm>
                <a:off x="2967038" y="6046788"/>
                <a:ext cx="0" cy="38100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584" name="Line 213"/>
              <p:cNvSpPr>
                <a:spLocks noChangeShapeType="1"/>
              </p:cNvSpPr>
              <p:nvPr/>
            </p:nvSpPr>
            <p:spPr bwMode="auto">
              <a:xfrm flipH="1">
                <a:off x="3857625" y="4327525"/>
                <a:ext cx="141288" cy="12700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62585" name="Group 214"/>
              <p:cNvGrpSpPr>
                <a:grpSpLocks/>
              </p:cNvGrpSpPr>
              <p:nvPr/>
            </p:nvGrpSpPr>
            <p:grpSpPr bwMode="auto">
              <a:xfrm>
                <a:off x="5681663" y="4610100"/>
                <a:ext cx="506412" cy="354013"/>
                <a:chOff x="3543" y="2735"/>
                <a:chExt cx="319" cy="223"/>
              </a:xfrm>
            </p:grpSpPr>
            <p:sp>
              <p:nvSpPr>
                <p:cNvPr id="62601" name="Rectangle 215"/>
                <p:cNvSpPr>
                  <a:spLocks noChangeArrowheads="1"/>
                </p:cNvSpPr>
                <p:nvPr/>
              </p:nvSpPr>
              <p:spPr bwMode="auto">
                <a:xfrm>
                  <a:off x="3543" y="2903"/>
                  <a:ext cx="136" cy="55"/>
                </a:xfrm>
                <a:prstGeom prst="rect">
                  <a:avLst/>
                </a:prstGeom>
                <a:solidFill>
                  <a:srgbClr val="BBBBBB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62602" name="Rectangle 216"/>
                <p:cNvSpPr>
                  <a:spLocks noChangeArrowheads="1"/>
                </p:cNvSpPr>
                <p:nvPr/>
              </p:nvSpPr>
              <p:spPr bwMode="auto">
                <a:xfrm>
                  <a:off x="3711" y="2903"/>
                  <a:ext cx="135" cy="55"/>
                </a:xfrm>
                <a:prstGeom prst="rect">
                  <a:avLst/>
                </a:prstGeom>
                <a:solidFill>
                  <a:srgbClr val="BBBBBB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62603" name="Rectangle 217"/>
                <p:cNvSpPr>
                  <a:spLocks noChangeArrowheads="1"/>
                </p:cNvSpPr>
                <p:nvPr/>
              </p:nvSpPr>
              <p:spPr bwMode="auto">
                <a:xfrm>
                  <a:off x="3639" y="2735"/>
                  <a:ext cx="136" cy="56"/>
                </a:xfrm>
                <a:prstGeom prst="rect">
                  <a:avLst/>
                </a:prstGeom>
                <a:solidFill>
                  <a:srgbClr val="BBBBBB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62604" name="Rectangle 218"/>
                <p:cNvSpPr>
                  <a:spLocks noChangeArrowheads="1"/>
                </p:cNvSpPr>
                <p:nvPr/>
              </p:nvSpPr>
              <p:spPr bwMode="auto">
                <a:xfrm>
                  <a:off x="3559" y="2791"/>
                  <a:ext cx="128" cy="56"/>
                </a:xfrm>
                <a:prstGeom prst="rect">
                  <a:avLst/>
                </a:prstGeom>
                <a:solidFill>
                  <a:srgbClr val="BBBBBB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62605" name="Rectangle 219"/>
                <p:cNvSpPr>
                  <a:spLocks noChangeArrowheads="1"/>
                </p:cNvSpPr>
                <p:nvPr/>
              </p:nvSpPr>
              <p:spPr bwMode="auto">
                <a:xfrm>
                  <a:off x="3727" y="2791"/>
                  <a:ext cx="135" cy="56"/>
                </a:xfrm>
                <a:prstGeom prst="rect">
                  <a:avLst/>
                </a:prstGeom>
                <a:solidFill>
                  <a:srgbClr val="BBBBBB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62606" name="Rectangle 220"/>
                <p:cNvSpPr>
                  <a:spLocks noChangeArrowheads="1"/>
                </p:cNvSpPr>
                <p:nvPr/>
              </p:nvSpPr>
              <p:spPr bwMode="auto">
                <a:xfrm>
                  <a:off x="3607" y="2847"/>
                  <a:ext cx="136" cy="56"/>
                </a:xfrm>
                <a:prstGeom prst="rect">
                  <a:avLst/>
                </a:prstGeom>
                <a:solidFill>
                  <a:srgbClr val="BBBBBB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</p:grpSp>
          <p:sp>
            <p:nvSpPr>
              <p:cNvPr id="62586" name="Rectangle 232"/>
              <p:cNvSpPr>
                <a:spLocks noChangeArrowheads="1"/>
              </p:cNvSpPr>
              <p:nvPr/>
            </p:nvSpPr>
            <p:spPr bwMode="auto">
              <a:xfrm>
                <a:off x="3732213" y="6296025"/>
                <a:ext cx="254000" cy="2032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62587" name="Rectangle 191"/>
              <p:cNvSpPr>
                <a:spLocks noChangeArrowheads="1"/>
              </p:cNvSpPr>
              <p:nvPr/>
            </p:nvSpPr>
            <p:spPr bwMode="auto">
              <a:xfrm>
                <a:off x="3297238" y="5897563"/>
                <a:ext cx="2279650" cy="3365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CC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600">
                    <a:solidFill>
                      <a:srgbClr val="000000"/>
                    </a:solidFill>
                    <a:latin typeface="Helvetica" pitchFamily="34" charset="0"/>
                  </a:rPr>
                  <a:t>12 min. for total order</a:t>
                </a:r>
              </a:p>
            </p:txBody>
          </p:sp>
          <p:sp>
            <p:nvSpPr>
              <p:cNvPr id="62588" name="Rectangle 192"/>
              <p:cNvSpPr>
                <a:spLocks noChangeArrowheads="1"/>
              </p:cNvSpPr>
              <p:nvPr/>
            </p:nvSpPr>
            <p:spPr bwMode="auto">
              <a:xfrm>
                <a:off x="3402013" y="6291263"/>
                <a:ext cx="1985962" cy="3365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CC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600">
                    <a:solidFill>
                      <a:srgbClr val="000000"/>
                    </a:solidFill>
                    <a:latin typeface="Helvetica" pitchFamily="34" charset="0"/>
                  </a:rPr>
                  <a:t>3 min. for first part</a:t>
                </a:r>
              </a:p>
            </p:txBody>
          </p:sp>
          <p:sp>
            <p:nvSpPr>
              <p:cNvPr id="62589" name="Rectangle 198"/>
              <p:cNvSpPr>
                <a:spLocks noChangeArrowheads="1"/>
              </p:cNvSpPr>
              <p:nvPr/>
            </p:nvSpPr>
            <p:spPr bwMode="auto">
              <a:xfrm>
                <a:off x="3862388" y="4456113"/>
                <a:ext cx="884237" cy="527050"/>
              </a:xfrm>
              <a:prstGeom prst="rect">
                <a:avLst/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solidFill>
                    <a:schemeClr val="bg1"/>
                  </a:solidFill>
                </a:endParaRPr>
              </a:p>
            </p:txBody>
          </p:sp>
          <p:sp>
            <p:nvSpPr>
              <p:cNvPr id="62590" name="Line 199"/>
              <p:cNvSpPr>
                <a:spLocks noChangeShapeType="1"/>
              </p:cNvSpPr>
              <p:nvPr/>
            </p:nvSpPr>
            <p:spPr bwMode="auto">
              <a:xfrm flipH="1">
                <a:off x="3876675" y="4327525"/>
                <a:ext cx="141288" cy="12700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591" name="Line 200"/>
              <p:cNvSpPr>
                <a:spLocks noChangeShapeType="1"/>
              </p:cNvSpPr>
              <p:nvPr/>
            </p:nvSpPr>
            <p:spPr bwMode="auto">
              <a:xfrm flipH="1">
                <a:off x="4017963" y="4327525"/>
                <a:ext cx="895350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592" name="Line 213"/>
              <p:cNvSpPr>
                <a:spLocks noChangeShapeType="1"/>
              </p:cNvSpPr>
              <p:nvPr/>
            </p:nvSpPr>
            <p:spPr bwMode="auto">
              <a:xfrm flipH="1">
                <a:off x="4749800" y="4351338"/>
                <a:ext cx="141288" cy="12700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593" name="Rectangle 198"/>
              <p:cNvSpPr>
                <a:spLocks noChangeArrowheads="1"/>
              </p:cNvSpPr>
              <p:nvPr/>
            </p:nvSpPr>
            <p:spPr bwMode="auto">
              <a:xfrm>
                <a:off x="4756150" y="4456113"/>
                <a:ext cx="884238" cy="527050"/>
              </a:xfrm>
              <a:prstGeom prst="rect">
                <a:avLst/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solidFill>
                    <a:schemeClr val="bg1"/>
                  </a:solidFill>
                </a:endParaRPr>
              </a:p>
            </p:txBody>
          </p:sp>
          <p:sp>
            <p:nvSpPr>
              <p:cNvPr id="62594" name="Line 199"/>
              <p:cNvSpPr>
                <a:spLocks noChangeShapeType="1"/>
              </p:cNvSpPr>
              <p:nvPr/>
            </p:nvSpPr>
            <p:spPr bwMode="auto">
              <a:xfrm flipH="1">
                <a:off x="4770438" y="4327525"/>
                <a:ext cx="141287" cy="12700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595" name="Line 200"/>
              <p:cNvSpPr>
                <a:spLocks noChangeShapeType="1"/>
              </p:cNvSpPr>
              <p:nvPr/>
            </p:nvSpPr>
            <p:spPr bwMode="auto">
              <a:xfrm flipH="1">
                <a:off x="4911725" y="4327525"/>
                <a:ext cx="895350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596" name="Line 213"/>
              <p:cNvSpPr>
                <a:spLocks noChangeShapeType="1"/>
              </p:cNvSpPr>
              <p:nvPr/>
            </p:nvSpPr>
            <p:spPr bwMode="auto">
              <a:xfrm flipH="1">
                <a:off x="5643563" y="4351338"/>
                <a:ext cx="141287" cy="12700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597" name="Rectangle 209"/>
              <p:cNvSpPr>
                <a:spLocks noChangeArrowheads="1"/>
              </p:cNvSpPr>
              <p:nvPr/>
            </p:nvSpPr>
            <p:spPr bwMode="auto">
              <a:xfrm>
                <a:off x="4714875" y="4464050"/>
                <a:ext cx="884238" cy="3079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400">
                    <a:solidFill>
                      <a:schemeClr val="bg1"/>
                    </a:solidFill>
                    <a:latin typeface="Helvetica" pitchFamily="34" charset="0"/>
                  </a:rPr>
                  <a:t>Process</a:t>
                </a:r>
              </a:p>
            </p:txBody>
          </p:sp>
          <p:sp>
            <p:nvSpPr>
              <p:cNvPr id="62598" name="Rectangle 210"/>
              <p:cNvSpPr>
                <a:spLocks noChangeArrowheads="1"/>
              </p:cNvSpPr>
              <p:nvPr/>
            </p:nvSpPr>
            <p:spPr bwMode="auto">
              <a:xfrm>
                <a:off x="5024438" y="4687888"/>
                <a:ext cx="333375" cy="33813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600">
                    <a:solidFill>
                      <a:schemeClr val="bg1"/>
                    </a:solidFill>
                    <a:latin typeface="Helvetica" pitchFamily="34" charset="0"/>
                  </a:rPr>
                  <a:t>C</a:t>
                </a:r>
              </a:p>
            </p:txBody>
          </p:sp>
          <p:sp>
            <p:nvSpPr>
              <p:cNvPr id="62599" name="Rectangle 209"/>
              <p:cNvSpPr>
                <a:spLocks noChangeArrowheads="1"/>
              </p:cNvSpPr>
              <p:nvPr/>
            </p:nvSpPr>
            <p:spPr bwMode="auto">
              <a:xfrm>
                <a:off x="3887788" y="4478338"/>
                <a:ext cx="882650" cy="5238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400">
                    <a:solidFill>
                      <a:schemeClr val="bg1"/>
                    </a:solidFill>
                    <a:latin typeface="Helvetica" pitchFamily="34" charset="0"/>
                  </a:rPr>
                  <a:t>Process</a:t>
                </a:r>
              </a:p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400">
                    <a:solidFill>
                      <a:schemeClr val="bg1"/>
                    </a:solidFill>
                    <a:latin typeface="Helvetica" pitchFamily="34" charset="0"/>
                  </a:rPr>
                  <a:t>      B</a:t>
                </a:r>
              </a:p>
            </p:txBody>
          </p:sp>
          <p:sp>
            <p:nvSpPr>
              <p:cNvPr id="62600" name="Rectangle 209"/>
              <p:cNvSpPr>
                <a:spLocks noChangeArrowheads="1"/>
              </p:cNvSpPr>
              <p:nvPr/>
            </p:nvSpPr>
            <p:spPr bwMode="auto">
              <a:xfrm>
                <a:off x="2965450" y="4464050"/>
                <a:ext cx="882650" cy="5238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400">
                    <a:solidFill>
                      <a:schemeClr val="bg1"/>
                    </a:solidFill>
                    <a:latin typeface="Helvetica" pitchFamily="34" charset="0"/>
                  </a:rPr>
                  <a:t>Process</a:t>
                </a:r>
              </a:p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400">
                    <a:solidFill>
                      <a:schemeClr val="bg1"/>
                    </a:solidFill>
                    <a:latin typeface="Helvetica" pitchFamily="34" charset="0"/>
                  </a:rPr>
                  <a:t>       A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157304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Batch Size Reduction</a:t>
            </a:r>
          </a:p>
        </p:txBody>
      </p:sp>
      <p:sp>
        <p:nvSpPr>
          <p:cNvPr id="63491" name="Rectangle 8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en-US" altLang="en-US" dirty="0" smtClean="0"/>
              <a:t>The best batch size is one piece flow, or make one and move one.</a:t>
            </a:r>
          </a:p>
          <a:p>
            <a:pPr marL="0" indent="0"/>
            <a:endParaRPr lang="en-US" altLang="en-US" dirty="0" smtClean="0"/>
          </a:p>
        </p:txBody>
      </p:sp>
      <p:pic>
        <p:nvPicPr>
          <p:cNvPr id="2" name="Picture 1"/>
          <p:cNvPicPr preferRelativeResize="0"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8800" y="2590800"/>
            <a:ext cx="5554133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1312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Point Of Use Storage (POUS)</a:t>
            </a:r>
          </a:p>
        </p:txBody>
      </p:sp>
      <p:sp>
        <p:nvSpPr>
          <p:cNvPr id="64515" name="Rectangle 8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altLang="en-US" dirty="0" smtClean="0"/>
              <a:t>Raw material is stored at workstation where used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altLang="en-US" dirty="0" smtClean="0"/>
              <a:t>Works best if vendor relationship permits frequent, on-time, small shipments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altLang="en-US" dirty="0" smtClean="0"/>
              <a:t>Simplifies physical inventory tracking, storage, and handling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endParaRPr lang="en-US" altLang="en-US" dirty="0" smtClean="0"/>
          </a:p>
        </p:txBody>
      </p:sp>
      <p:pic>
        <p:nvPicPr>
          <p:cNvPr id="5" name="Picture 3"/>
          <p:cNvPicPr>
            <a:picLocks noChangeArrowheads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5000" contrast="-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86200" y="4190999"/>
            <a:ext cx="3009900" cy="1894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14910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Quality At The Source</a:t>
            </a:r>
          </a:p>
        </p:txBody>
      </p:sp>
      <p:sp>
        <p:nvSpPr>
          <p:cNvPr id="65539" name="Rectangle 6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altLang="en-US" sz="2800" dirty="0" smtClean="0"/>
              <a:t>Source Inspection:  </a:t>
            </a:r>
          </a:p>
          <a:p>
            <a:pPr lvl="1">
              <a:lnSpc>
                <a:spcPct val="80000"/>
              </a:lnSpc>
            </a:pPr>
            <a:r>
              <a:rPr lang="en-US" altLang="en-US" sz="2400" dirty="0" smtClean="0"/>
              <a:t>Operators must be certain that the product they are passing to the next work station is of acceptable quality.</a:t>
            </a:r>
          </a:p>
          <a:p>
            <a:pPr lvl="1">
              <a:lnSpc>
                <a:spcPct val="80000"/>
              </a:lnSpc>
            </a:pPr>
            <a:endParaRPr lang="en-US" altLang="en-US" sz="1600" dirty="0" smtClean="0"/>
          </a:p>
          <a:p>
            <a:pPr lvl="1">
              <a:lnSpc>
                <a:spcPct val="80000"/>
              </a:lnSpc>
            </a:pPr>
            <a:r>
              <a:rPr lang="en-US" altLang="en-US" sz="2400" dirty="0" smtClean="0"/>
              <a:t>Operators must be given the means to perform inspection at the source, before they pass it along.</a:t>
            </a:r>
          </a:p>
          <a:p>
            <a:pPr lvl="1">
              <a:lnSpc>
                <a:spcPct val="80000"/>
              </a:lnSpc>
            </a:pPr>
            <a:endParaRPr lang="en-US" altLang="en-US" sz="1600" dirty="0" smtClean="0"/>
          </a:p>
          <a:p>
            <a:pPr lvl="1">
              <a:lnSpc>
                <a:spcPct val="80000"/>
              </a:lnSpc>
            </a:pPr>
            <a:r>
              <a:rPr lang="en-US" altLang="en-US" sz="2400" dirty="0" smtClean="0"/>
              <a:t>Samples or established standards are visible.</a:t>
            </a:r>
          </a:p>
          <a:p>
            <a:pPr lvl="1">
              <a:lnSpc>
                <a:spcPct val="80000"/>
              </a:lnSpc>
            </a:pPr>
            <a:endParaRPr lang="en-US" altLang="en-US" sz="1600" dirty="0" smtClean="0"/>
          </a:p>
          <a:p>
            <a:pPr lvl="1">
              <a:lnSpc>
                <a:spcPct val="80000"/>
              </a:lnSpc>
            </a:pPr>
            <a:r>
              <a:rPr lang="en-US" altLang="en-US" sz="2400" dirty="0" smtClean="0"/>
              <a:t>Process documentation defining quality inspection requirements for each work station may need to be developed.</a:t>
            </a:r>
          </a:p>
        </p:txBody>
      </p:sp>
    </p:spTree>
    <p:extLst>
      <p:ext uri="{BB962C8B-B14F-4D97-AF65-F5344CB8AC3E}">
        <p14:creationId xmlns:p14="http://schemas.microsoft.com/office/powerpoint/2010/main" val="8947291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Quality At The Source</a:t>
            </a:r>
          </a:p>
        </p:txBody>
      </p:sp>
      <p:sp>
        <p:nvSpPr>
          <p:cNvPr id="65539" name="Rectangle 6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altLang="en-US" sz="2800" dirty="0" smtClean="0"/>
              <a:t>Mistake Proofing:</a:t>
            </a:r>
          </a:p>
          <a:p>
            <a:pPr lvl="1">
              <a:lnSpc>
                <a:spcPct val="80000"/>
              </a:lnSpc>
            </a:pPr>
            <a:r>
              <a:rPr lang="en-US" altLang="en-US" sz="2400" dirty="0" smtClean="0"/>
              <a:t>The use of devices or methods that either make it impossible for an error to occur, or makes the error immediately obvious (ASQ definition).</a:t>
            </a:r>
          </a:p>
        </p:txBody>
      </p:sp>
      <p:pic>
        <p:nvPicPr>
          <p:cNvPr id="98307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68931" y="3352800"/>
            <a:ext cx="2782775" cy="2350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96164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9"/>
          <p:cNvGrpSpPr>
            <a:grpSpLocks/>
          </p:cNvGrpSpPr>
          <p:nvPr/>
        </p:nvGrpSpPr>
        <p:grpSpPr bwMode="auto">
          <a:xfrm>
            <a:off x="150019" y="1382200"/>
            <a:ext cx="8840788" cy="4491038"/>
            <a:chOff x="43" y="1104"/>
            <a:chExt cx="5569" cy="2829"/>
          </a:xfrm>
        </p:grpSpPr>
        <p:sp>
          <p:nvSpPr>
            <p:cNvPr id="6" name="AutoShape 24"/>
            <p:cNvSpPr>
              <a:spLocks noChangeArrowheads="1"/>
            </p:cNvSpPr>
            <p:nvPr/>
          </p:nvSpPr>
          <p:spPr bwMode="auto">
            <a:xfrm>
              <a:off x="43" y="1104"/>
              <a:ext cx="4561" cy="870"/>
            </a:xfrm>
            <a:prstGeom prst="triangle">
              <a:avLst>
                <a:gd name="adj" fmla="val 50000"/>
              </a:avLst>
            </a:prstGeom>
            <a:solidFill>
              <a:srgbClr val="0033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endParaRPr lang="en-US" altLang="en-US" sz="2000">
                <a:solidFill>
                  <a:schemeClr val="bg1"/>
                </a:solidFill>
              </a:endParaRPr>
            </a:p>
          </p:txBody>
        </p:sp>
        <p:sp>
          <p:nvSpPr>
            <p:cNvPr id="7" name="Rectangle 26"/>
            <p:cNvSpPr>
              <a:spLocks noChangeArrowheads="1"/>
            </p:cNvSpPr>
            <p:nvPr/>
          </p:nvSpPr>
          <p:spPr bwMode="auto">
            <a:xfrm>
              <a:off x="139" y="1974"/>
              <a:ext cx="4465" cy="195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8" name="Rectangle 27"/>
            <p:cNvSpPr>
              <a:spLocks noChangeArrowheads="1"/>
            </p:cNvSpPr>
            <p:nvPr/>
          </p:nvSpPr>
          <p:spPr bwMode="auto">
            <a:xfrm>
              <a:off x="2713" y="2520"/>
              <a:ext cx="1802" cy="392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  <a:defRPr/>
              </a:pPr>
              <a:r>
                <a:rPr lang="en-US" altLang="en-US" sz="1800" dirty="0" smtClean="0">
                  <a:latin typeface="Myriad Pro Light" pitchFamily="34" charset="0"/>
                </a:rPr>
                <a:t>Batch Reduction</a:t>
              </a:r>
              <a:endParaRPr lang="en-US" altLang="en-US" sz="1800" b="0" dirty="0" smtClean="0">
                <a:latin typeface="Myriad Pro Light" pitchFamily="34" charset="0"/>
              </a:endParaRPr>
            </a:p>
          </p:txBody>
        </p:sp>
        <p:sp>
          <p:nvSpPr>
            <p:cNvPr id="9" name="Rectangle 28"/>
            <p:cNvSpPr>
              <a:spLocks noChangeArrowheads="1"/>
            </p:cNvSpPr>
            <p:nvPr/>
          </p:nvSpPr>
          <p:spPr bwMode="auto">
            <a:xfrm>
              <a:off x="236" y="2980"/>
              <a:ext cx="1803" cy="392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  <a:defRPr/>
              </a:pPr>
              <a:r>
                <a:rPr lang="en-US" altLang="en-US" sz="1800" dirty="0" smtClean="0">
                  <a:latin typeface="Myriad Pro Light" pitchFamily="34" charset="0"/>
                </a:rPr>
                <a:t>Plant Layout</a:t>
              </a:r>
            </a:p>
          </p:txBody>
        </p:sp>
        <p:sp>
          <p:nvSpPr>
            <p:cNvPr id="10" name="Rectangle 29"/>
            <p:cNvSpPr>
              <a:spLocks noChangeArrowheads="1"/>
            </p:cNvSpPr>
            <p:nvPr/>
          </p:nvSpPr>
          <p:spPr bwMode="auto">
            <a:xfrm>
              <a:off x="2150" y="2980"/>
              <a:ext cx="1591" cy="392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  <a:defRPr/>
              </a:pPr>
              <a:r>
                <a:rPr lang="en-US" altLang="en-US" sz="1800" dirty="0" smtClean="0">
                  <a:latin typeface="Myriad Pro Light" pitchFamily="34" charset="0"/>
                </a:rPr>
                <a:t>Quick Changeover</a:t>
              </a:r>
              <a:endParaRPr lang="en-US" altLang="en-US" sz="1800" b="0" dirty="0">
                <a:latin typeface="Myriad Pro Light" pitchFamily="34" charset="0"/>
              </a:endParaRPr>
            </a:p>
          </p:txBody>
        </p:sp>
        <p:sp>
          <p:nvSpPr>
            <p:cNvPr id="11" name="Rectangle 30"/>
            <p:cNvSpPr>
              <a:spLocks noChangeArrowheads="1"/>
            </p:cNvSpPr>
            <p:nvPr/>
          </p:nvSpPr>
          <p:spPr bwMode="auto">
            <a:xfrm>
              <a:off x="3853" y="2980"/>
              <a:ext cx="662" cy="392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  <a:defRPr/>
              </a:pPr>
              <a:r>
                <a:rPr lang="en-US" altLang="en-US" sz="1800" dirty="0" smtClean="0">
                  <a:latin typeface="Myriad Pro Light" pitchFamily="34" charset="0"/>
                </a:rPr>
                <a:t>Teams</a:t>
              </a:r>
              <a:endParaRPr lang="en-US" altLang="en-US" sz="1800" b="0" dirty="0" smtClean="0">
                <a:latin typeface="Myriad Pro Light" pitchFamily="34" charset="0"/>
              </a:endParaRPr>
            </a:p>
          </p:txBody>
        </p:sp>
        <p:sp>
          <p:nvSpPr>
            <p:cNvPr id="12" name="Rectangle 31"/>
            <p:cNvSpPr>
              <a:spLocks noChangeArrowheads="1"/>
            </p:cNvSpPr>
            <p:nvPr/>
          </p:nvSpPr>
          <p:spPr bwMode="auto">
            <a:xfrm>
              <a:off x="236" y="2520"/>
              <a:ext cx="1590" cy="392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  <a:defRPr/>
              </a:pPr>
              <a:r>
                <a:rPr lang="en-US" altLang="en-US" sz="1800" dirty="0" smtClean="0">
                  <a:latin typeface="Myriad Pro Light" pitchFamily="34" charset="0"/>
                </a:rPr>
                <a:t>Quality at Source</a:t>
              </a:r>
            </a:p>
          </p:txBody>
        </p:sp>
        <p:sp>
          <p:nvSpPr>
            <p:cNvPr id="13" name="Rectangle 32"/>
            <p:cNvSpPr>
              <a:spLocks noChangeArrowheads="1"/>
            </p:cNvSpPr>
            <p:nvPr/>
          </p:nvSpPr>
          <p:spPr bwMode="auto">
            <a:xfrm>
              <a:off x="240" y="3440"/>
              <a:ext cx="1627" cy="392"/>
            </a:xfrm>
            <a:prstGeom prst="rect">
              <a:avLst/>
            </a:prstGeom>
            <a:solidFill>
              <a:schemeClr val="accent1">
                <a:lumMod val="25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  <a:defRPr/>
              </a:pPr>
              <a:r>
                <a:rPr lang="en-US" altLang="en-US" sz="1800" smtClean="0">
                  <a:solidFill>
                    <a:schemeClr val="bg1"/>
                  </a:solidFill>
                  <a:latin typeface="Myriad Pro Light" pitchFamily="34" charset="0"/>
                </a:rPr>
                <a:t>5S System</a:t>
              </a:r>
            </a:p>
          </p:txBody>
        </p:sp>
        <p:sp>
          <p:nvSpPr>
            <p:cNvPr id="14" name="Rectangle 33"/>
            <p:cNvSpPr>
              <a:spLocks noChangeArrowheads="1"/>
            </p:cNvSpPr>
            <p:nvPr/>
          </p:nvSpPr>
          <p:spPr bwMode="auto">
            <a:xfrm>
              <a:off x="1977" y="3440"/>
              <a:ext cx="897" cy="392"/>
            </a:xfrm>
            <a:prstGeom prst="rect">
              <a:avLst/>
            </a:prstGeom>
            <a:solidFill>
              <a:schemeClr val="accent1">
                <a:lumMod val="25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  <a:defRPr/>
              </a:pPr>
              <a:r>
                <a:rPr lang="en-US" altLang="en-US" sz="1800" smtClean="0">
                  <a:solidFill>
                    <a:schemeClr val="bg1"/>
                  </a:solidFill>
                  <a:latin typeface="Myriad Pro Light" pitchFamily="34" charset="0"/>
                </a:rPr>
                <a:t>Visual</a:t>
              </a:r>
              <a:endParaRPr lang="en-US" altLang="en-US" sz="1800" b="0" smtClean="0">
                <a:solidFill>
                  <a:schemeClr val="bg1"/>
                </a:solidFill>
                <a:latin typeface="Myriad Pro Light" pitchFamily="34" charset="0"/>
              </a:endParaRPr>
            </a:p>
          </p:txBody>
        </p:sp>
        <p:sp>
          <p:nvSpPr>
            <p:cNvPr id="15" name="Rectangle 34"/>
            <p:cNvSpPr>
              <a:spLocks noChangeArrowheads="1"/>
            </p:cNvSpPr>
            <p:nvPr/>
          </p:nvSpPr>
          <p:spPr bwMode="auto">
            <a:xfrm>
              <a:off x="2969" y="3440"/>
              <a:ext cx="1546" cy="392"/>
            </a:xfrm>
            <a:prstGeom prst="rect">
              <a:avLst/>
            </a:prstGeom>
            <a:solidFill>
              <a:schemeClr val="accent1">
                <a:lumMod val="25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  <a:defRPr/>
              </a:pPr>
              <a:r>
                <a:rPr lang="en-US" altLang="en-US" sz="1800" dirty="0" smtClean="0">
                  <a:solidFill>
                    <a:schemeClr val="bg1"/>
                  </a:solidFill>
                  <a:latin typeface="Myriad Pro Light" pitchFamily="34" charset="0"/>
                </a:rPr>
                <a:t>Standardized</a:t>
              </a:r>
              <a:r>
                <a:rPr lang="en-US" altLang="en-US" sz="1800" dirty="0" smtClean="0">
                  <a:latin typeface="Myriad Pro Light" pitchFamily="34" charset="0"/>
                </a:rPr>
                <a:t> </a:t>
              </a:r>
              <a:r>
                <a:rPr lang="en-US" altLang="en-US" sz="1800" dirty="0" smtClean="0">
                  <a:solidFill>
                    <a:schemeClr val="bg1"/>
                  </a:solidFill>
                  <a:latin typeface="Myriad Pro Light" pitchFamily="34" charset="0"/>
                </a:rPr>
                <a:t>Work</a:t>
              </a:r>
              <a:endParaRPr lang="en-US" altLang="en-US" sz="1800" b="0" dirty="0" smtClean="0">
                <a:solidFill>
                  <a:schemeClr val="bg1"/>
                </a:solidFill>
                <a:latin typeface="Myriad Pro Light" pitchFamily="34" charset="0"/>
              </a:endParaRPr>
            </a:p>
          </p:txBody>
        </p:sp>
        <p:sp>
          <p:nvSpPr>
            <p:cNvPr id="16" name="Rectangle 35"/>
            <p:cNvSpPr>
              <a:spLocks noChangeArrowheads="1"/>
            </p:cNvSpPr>
            <p:nvPr/>
          </p:nvSpPr>
          <p:spPr bwMode="auto">
            <a:xfrm>
              <a:off x="1937" y="2520"/>
              <a:ext cx="664" cy="392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  <a:defRPr/>
              </a:pPr>
              <a:r>
                <a:rPr lang="en-US" altLang="en-US" sz="1800" smtClean="0">
                  <a:latin typeface="Myriad Pro Light" pitchFamily="34" charset="0"/>
                </a:rPr>
                <a:t>POUS</a:t>
              </a:r>
              <a:endParaRPr lang="en-US" altLang="en-US" sz="1800" b="0" smtClean="0">
                <a:latin typeface="Myriad Pro Light" pitchFamily="34" charset="0"/>
              </a:endParaRPr>
            </a:p>
          </p:txBody>
        </p:sp>
        <p:sp>
          <p:nvSpPr>
            <p:cNvPr id="17" name="Rectangle 36"/>
            <p:cNvSpPr>
              <a:spLocks noChangeArrowheads="1"/>
            </p:cNvSpPr>
            <p:nvPr/>
          </p:nvSpPr>
          <p:spPr bwMode="auto">
            <a:xfrm>
              <a:off x="2150" y="2062"/>
              <a:ext cx="1591" cy="391"/>
            </a:xfrm>
            <a:prstGeom prst="rect">
              <a:avLst/>
            </a:prstGeom>
            <a:solidFill>
              <a:srgbClr val="CCCC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 sz="1800" dirty="0">
                  <a:latin typeface="Myriad Pro Light" pitchFamily="34" charset="0"/>
                </a:rPr>
                <a:t>Cellular/Flow</a:t>
              </a:r>
              <a:endParaRPr lang="en-US" altLang="en-US" sz="1800" b="0" dirty="0">
                <a:latin typeface="Myriad Pro Light" pitchFamily="34" charset="0"/>
              </a:endParaRPr>
            </a:p>
          </p:txBody>
        </p:sp>
        <p:sp>
          <p:nvSpPr>
            <p:cNvPr id="18" name="Rectangle 37"/>
            <p:cNvSpPr>
              <a:spLocks noChangeArrowheads="1"/>
            </p:cNvSpPr>
            <p:nvPr/>
          </p:nvSpPr>
          <p:spPr bwMode="auto">
            <a:xfrm>
              <a:off x="236" y="2062"/>
              <a:ext cx="1803" cy="391"/>
            </a:xfrm>
            <a:prstGeom prst="rect">
              <a:avLst/>
            </a:prstGeom>
            <a:solidFill>
              <a:srgbClr val="CCCC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1800">
                  <a:latin typeface="Myriad Pro Light" pitchFamily="34" charset="0"/>
                </a:rPr>
                <a:t>Pull/Kanban</a:t>
              </a:r>
              <a:endParaRPr lang="en-US" altLang="en-US" sz="1800" b="0">
                <a:latin typeface="Myriad Pro Light" pitchFamily="34" charset="0"/>
              </a:endParaRPr>
            </a:p>
          </p:txBody>
        </p:sp>
        <p:sp>
          <p:nvSpPr>
            <p:cNvPr id="19" name="Rectangle 38"/>
            <p:cNvSpPr>
              <a:spLocks noChangeArrowheads="1"/>
            </p:cNvSpPr>
            <p:nvPr/>
          </p:nvSpPr>
          <p:spPr bwMode="auto">
            <a:xfrm>
              <a:off x="3853" y="2062"/>
              <a:ext cx="662" cy="391"/>
            </a:xfrm>
            <a:prstGeom prst="rect">
              <a:avLst/>
            </a:prstGeom>
            <a:solidFill>
              <a:srgbClr val="CCCC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 sz="1800" dirty="0">
                  <a:latin typeface="Myriad Pro Light" pitchFamily="34" charset="0"/>
                </a:rPr>
                <a:t>TPM</a:t>
              </a:r>
              <a:endParaRPr lang="en-US" altLang="en-US" sz="1800" b="0" dirty="0">
                <a:latin typeface="Myriad Pro Light" pitchFamily="34" charset="0"/>
              </a:endParaRPr>
            </a:p>
          </p:txBody>
        </p:sp>
        <p:grpSp>
          <p:nvGrpSpPr>
            <p:cNvPr id="20" name="Group 39"/>
            <p:cNvGrpSpPr>
              <a:grpSpLocks/>
            </p:cNvGrpSpPr>
            <p:nvPr/>
          </p:nvGrpSpPr>
          <p:grpSpPr bwMode="auto">
            <a:xfrm>
              <a:off x="4556" y="3069"/>
              <a:ext cx="1056" cy="864"/>
              <a:chOff x="4416" y="3069"/>
              <a:chExt cx="1056" cy="864"/>
            </a:xfrm>
          </p:grpSpPr>
          <p:sp>
            <p:nvSpPr>
              <p:cNvPr id="22" name="Freeform 40"/>
              <p:cNvSpPr>
                <a:spLocks/>
              </p:cNvSpPr>
              <p:nvPr/>
            </p:nvSpPr>
            <p:spPr bwMode="auto">
              <a:xfrm>
                <a:off x="4416" y="3069"/>
                <a:ext cx="960" cy="816"/>
              </a:xfrm>
              <a:custGeom>
                <a:avLst/>
                <a:gdLst>
                  <a:gd name="T0" fmla="*/ 0 w 1008"/>
                  <a:gd name="T1" fmla="*/ 816 h 816"/>
                  <a:gd name="T2" fmla="*/ 0 w 1008"/>
                  <a:gd name="T3" fmla="*/ 0 h 816"/>
                  <a:gd name="T4" fmla="*/ 214 w 1008"/>
                  <a:gd name="T5" fmla="*/ 0 h 816"/>
                  <a:gd name="T6" fmla="*/ 562 w 1008"/>
                  <a:gd name="T7" fmla="*/ 432 h 816"/>
                  <a:gd name="T8" fmla="*/ 562 w 1008"/>
                  <a:gd name="T9" fmla="*/ 624 h 816"/>
                  <a:gd name="T10" fmla="*/ 562 w 1008"/>
                  <a:gd name="T11" fmla="*/ 816 h 816"/>
                  <a:gd name="T12" fmla="*/ 0 w 1008"/>
                  <a:gd name="T13" fmla="*/ 816 h 81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008" h="816">
                    <a:moveTo>
                      <a:pt x="0" y="816"/>
                    </a:moveTo>
                    <a:lnTo>
                      <a:pt x="0" y="0"/>
                    </a:lnTo>
                    <a:lnTo>
                      <a:pt x="384" y="0"/>
                    </a:lnTo>
                    <a:lnTo>
                      <a:pt x="1008" y="432"/>
                    </a:lnTo>
                    <a:lnTo>
                      <a:pt x="1008" y="624"/>
                    </a:lnTo>
                    <a:lnTo>
                      <a:pt x="1008" y="816"/>
                    </a:lnTo>
                    <a:lnTo>
                      <a:pt x="0" y="816"/>
                    </a:ln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DDDDDD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3" name="Line 41"/>
              <p:cNvSpPr>
                <a:spLocks noChangeShapeType="1"/>
              </p:cNvSpPr>
              <p:nvPr/>
            </p:nvSpPr>
            <p:spPr bwMode="auto">
              <a:xfrm>
                <a:off x="5376" y="3501"/>
                <a:ext cx="0" cy="26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" name="Line 42"/>
              <p:cNvSpPr>
                <a:spLocks noChangeShapeType="1"/>
              </p:cNvSpPr>
              <p:nvPr/>
            </p:nvSpPr>
            <p:spPr bwMode="auto">
              <a:xfrm>
                <a:off x="5136" y="3309"/>
                <a:ext cx="0" cy="26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5" name="Line 43"/>
              <p:cNvSpPr>
                <a:spLocks noChangeShapeType="1"/>
              </p:cNvSpPr>
              <p:nvPr/>
            </p:nvSpPr>
            <p:spPr bwMode="auto">
              <a:xfrm>
                <a:off x="4800" y="3093"/>
                <a:ext cx="0" cy="26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6" name="Freeform 44"/>
              <p:cNvSpPr>
                <a:spLocks/>
              </p:cNvSpPr>
              <p:nvPr/>
            </p:nvSpPr>
            <p:spPr bwMode="auto">
              <a:xfrm>
                <a:off x="4464" y="3357"/>
                <a:ext cx="960" cy="576"/>
              </a:xfrm>
              <a:custGeom>
                <a:avLst/>
                <a:gdLst>
                  <a:gd name="T0" fmla="*/ 0 w 960"/>
                  <a:gd name="T1" fmla="*/ 0 h 576"/>
                  <a:gd name="T2" fmla="*/ 576 w 960"/>
                  <a:gd name="T3" fmla="*/ 0 h 576"/>
                  <a:gd name="T4" fmla="*/ 576 w 960"/>
                  <a:gd name="T5" fmla="*/ 192 h 576"/>
                  <a:gd name="T6" fmla="*/ 768 w 960"/>
                  <a:gd name="T7" fmla="*/ 192 h 576"/>
                  <a:gd name="T8" fmla="*/ 768 w 960"/>
                  <a:gd name="T9" fmla="*/ 384 h 576"/>
                  <a:gd name="T10" fmla="*/ 960 w 960"/>
                  <a:gd name="T11" fmla="*/ 384 h 576"/>
                  <a:gd name="T12" fmla="*/ 960 w 960"/>
                  <a:gd name="T13" fmla="*/ 576 h 576"/>
                  <a:gd name="T14" fmla="*/ 0 w 960"/>
                  <a:gd name="T15" fmla="*/ 576 h 576"/>
                  <a:gd name="T16" fmla="*/ 0 w 960"/>
                  <a:gd name="T17" fmla="*/ 0 h 57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960" h="576">
                    <a:moveTo>
                      <a:pt x="0" y="0"/>
                    </a:moveTo>
                    <a:lnTo>
                      <a:pt x="576" y="0"/>
                    </a:lnTo>
                    <a:lnTo>
                      <a:pt x="576" y="192"/>
                    </a:lnTo>
                    <a:lnTo>
                      <a:pt x="768" y="192"/>
                    </a:lnTo>
                    <a:lnTo>
                      <a:pt x="768" y="384"/>
                    </a:lnTo>
                    <a:lnTo>
                      <a:pt x="960" y="384"/>
                    </a:lnTo>
                    <a:lnTo>
                      <a:pt x="960" y="576"/>
                    </a:lnTo>
                    <a:lnTo>
                      <a:pt x="0" y="57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CC00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7" name="Text Box 45"/>
              <p:cNvSpPr txBox="1">
                <a:spLocks noChangeArrowheads="1"/>
              </p:cNvSpPr>
              <p:nvPr/>
            </p:nvSpPr>
            <p:spPr bwMode="auto">
              <a:xfrm>
                <a:off x="4556" y="3356"/>
                <a:ext cx="708" cy="5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DDDDDD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800">
                    <a:latin typeface="Myriad Pro Light" pitchFamily="34" charset="0"/>
                  </a:rPr>
                  <a:t>Value</a:t>
                </a:r>
              </a:p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800">
                    <a:latin typeface="Myriad Pro Light" pitchFamily="34" charset="0"/>
                  </a:rPr>
                  <a:t>Stream</a:t>
                </a:r>
              </a:p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800">
                    <a:latin typeface="Myriad Pro Light" pitchFamily="34" charset="0"/>
                  </a:rPr>
                  <a:t>Mapping</a:t>
                </a:r>
                <a:endParaRPr lang="en-US" altLang="en-US" sz="1600">
                  <a:latin typeface="Myriad Pro Light" pitchFamily="34" charset="0"/>
                </a:endParaRPr>
              </a:p>
            </p:txBody>
          </p:sp>
          <p:sp>
            <p:nvSpPr>
              <p:cNvPr id="28" name="Line 46"/>
              <p:cNvSpPr>
                <a:spLocks noChangeShapeType="1"/>
              </p:cNvSpPr>
              <p:nvPr/>
            </p:nvSpPr>
            <p:spPr bwMode="auto">
              <a:xfrm flipV="1">
                <a:off x="4416" y="3069"/>
                <a:ext cx="384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9" name="Line 47"/>
              <p:cNvSpPr>
                <a:spLocks noChangeShapeType="1"/>
              </p:cNvSpPr>
              <p:nvPr/>
            </p:nvSpPr>
            <p:spPr bwMode="auto">
              <a:xfrm rot="222177">
                <a:off x="4752" y="3069"/>
                <a:ext cx="720" cy="482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21" name="Text Box 48"/>
            <p:cNvSpPr txBox="1">
              <a:spLocks noChangeArrowheads="1"/>
            </p:cNvSpPr>
            <p:nvPr/>
          </p:nvSpPr>
          <p:spPr bwMode="auto">
            <a:xfrm>
              <a:off x="1200" y="1541"/>
              <a:ext cx="2269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2400" dirty="0">
                  <a:solidFill>
                    <a:schemeClr val="bg1"/>
                  </a:solidFill>
                  <a:latin typeface="Myriad Pro Light" pitchFamily="34" charset="0"/>
                </a:rPr>
                <a:t>Continuous Improvement</a:t>
              </a:r>
            </a:p>
          </p:txBody>
        </p:sp>
      </p:grpSp>
      <p:sp>
        <p:nvSpPr>
          <p:cNvPr id="30" name="Rectangle 1"/>
          <p:cNvSpPr>
            <a:spLocks noChangeArrowheads="1"/>
          </p:cNvSpPr>
          <p:nvPr/>
        </p:nvSpPr>
        <p:spPr bwMode="auto">
          <a:xfrm rot="16200000">
            <a:off x="-1248568" y="4161913"/>
            <a:ext cx="3109913" cy="312737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 smtClean="0">
                <a:solidFill>
                  <a:schemeClr val="bg1"/>
                </a:solidFill>
                <a:latin typeface="Myriad Pro Light" pitchFamily="34" charset="0"/>
              </a:rPr>
              <a:t>Stabilize        Improve       Optimize</a:t>
            </a:r>
            <a:endParaRPr lang="en-US" altLang="en-US" sz="1400" dirty="0">
              <a:solidFill>
                <a:schemeClr val="bg1"/>
              </a:solidFill>
              <a:latin typeface="Myriad Pro Light" pitchFamily="34" charset="0"/>
            </a:endParaRPr>
          </a:p>
        </p:txBody>
      </p:sp>
      <p:sp>
        <p:nvSpPr>
          <p:cNvPr id="69634" name="Rectangle 5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Lean Building Blocks</a:t>
            </a:r>
          </a:p>
        </p:txBody>
      </p:sp>
      <p:sp>
        <p:nvSpPr>
          <p:cNvPr id="69637" name="Rectangle 1"/>
          <p:cNvSpPr>
            <a:spLocks noChangeArrowheads="1"/>
          </p:cNvSpPr>
          <p:nvPr/>
        </p:nvSpPr>
        <p:spPr bwMode="auto">
          <a:xfrm>
            <a:off x="457200" y="2892424"/>
            <a:ext cx="6792912" cy="620713"/>
          </a:xfrm>
          <a:prstGeom prst="rect">
            <a:avLst/>
          </a:prstGeom>
          <a:noFill/>
          <a:ln w="57150" algn="ctr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</p:spTree>
    <p:extLst>
      <p:ext uri="{BB962C8B-B14F-4D97-AF65-F5344CB8AC3E}">
        <p14:creationId xmlns:p14="http://schemas.microsoft.com/office/powerpoint/2010/main" val="28240196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Push Vs. Pull Systems</a:t>
            </a:r>
          </a:p>
        </p:txBody>
      </p:sp>
      <p:sp>
        <p:nvSpPr>
          <p:cNvPr id="72707" name="Rectangle 6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Push System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/>
              <a:t>Resources are provided to the consumer based on forecasts or schedules</a:t>
            </a:r>
            <a:br>
              <a:rPr lang="en-US" altLang="en-US" dirty="0" smtClean="0"/>
            </a:br>
            <a:endParaRPr lang="en-US" alt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Pull System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/>
              <a:t>A method of controlling the flow of resources by replacing only what has been consumed</a:t>
            </a:r>
          </a:p>
        </p:txBody>
      </p:sp>
    </p:spTree>
    <p:extLst>
      <p:ext uri="{BB962C8B-B14F-4D97-AF65-F5344CB8AC3E}">
        <p14:creationId xmlns:p14="http://schemas.microsoft.com/office/powerpoint/2010/main" val="38011165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Pull System</a:t>
            </a:r>
          </a:p>
        </p:txBody>
      </p:sp>
      <p:sp>
        <p:nvSpPr>
          <p:cNvPr id="73731" name="Rectangle 6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</a:pPr>
            <a:r>
              <a:rPr lang="en-US" altLang="en-US" sz="2800" dirty="0" smtClean="0"/>
              <a:t>Pull System is a flexible and simple method of controlling/balancing the flow of resources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 smtClean="0"/>
              <a:t>Eliminating waste of handling, storage, expediting, obsolescence, repair, rework, facilities, equipment, excess inventory (work-in-process and finished)	</a:t>
            </a:r>
          </a:p>
          <a:p>
            <a:pPr marL="0" indent="0" eaLnBrk="1" hangingPunct="1">
              <a:lnSpc>
                <a:spcPct val="90000"/>
              </a:lnSpc>
            </a:pPr>
            <a:r>
              <a:rPr lang="en-US" altLang="en-US" sz="2800" dirty="0" smtClean="0"/>
              <a:t>Pull System consists of: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 smtClean="0"/>
              <a:t>Production based on actual consumption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 smtClean="0"/>
              <a:t>Small lots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 smtClean="0"/>
              <a:t>Low inventories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 smtClean="0"/>
              <a:t>Management by sight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 smtClean="0"/>
              <a:t>Better communication</a:t>
            </a:r>
          </a:p>
        </p:txBody>
      </p:sp>
    </p:spTree>
    <p:extLst>
      <p:ext uri="{BB962C8B-B14F-4D97-AF65-F5344CB8AC3E}">
        <p14:creationId xmlns:p14="http://schemas.microsoft.com/office/powerpoint/2010/main" val="28862479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4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Pull System Flow Diagram</a:t>
            </a:r>
          </a:p>
        </p:txBody>
      </p:sp>
      <p:sp>
        <p:nvSpPr>
          <p:cNvPr id="74756" name="AutoShape 3"/>
          <p:cNvSpPr>
            <a:spLocks noChangeArrowheads="1"/>
          </p:cNvSpPr>
          <p:nvPr/>
        </p:nvSpPr>
        <p:spPr bwMode="auto">
          <a:xfrm>
            <a:off x="973138" y="4008438"/>
            <a:ext cx="992187" cy="1128712"/>
          </a:xfrm>
          <a:prstGeom prst="curvedUpArrow">
            <a:avLst>
              <a:gd name="adj1" fmla="val 20000"/>
              <a:gd name="adj2" fmla="val 40000"/>
              <a:gd name="adj3" fmla="val 38478"/>
            </a:avLst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" name="AutoShape 4"/>
          <p:cNvSpPr>
            <a:spLocks noChangeArrowheads="1"/>
          </p:cNvSpPr>
          <p:nvPr/>
        </p:nvSpPr>
        <p:spPr bwMode="auto">
          <a:xfrm>
            <a:off x="512763" y="2892425"/>
            <a:ext cx="1049337" cy="1533525"/>
          </a:xfrm>
          <a:prstGeom prst="roundRect">
            <a:avLst>
              <a:gd name="adj" fmla="val 16667"/>
            </a:avLst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74758" name="AutoShape 5"/>
          <p:cNvSpPr>
            <a:spLocks noChangeArrowheads="1"/>
          </p:cNvSpPr>
          <p:nvPr/>
        </p:nvSpPr>
        <p:spPr bwMode="auto">
          <a:xfrm>
            <a:off x="5078413" y="3868738"/>
            <a:ext cx="706437" cy="636587"/>
          </a:xfrm>
          <a:prstGeom prst="curvedUpArrow">
            <a:avLst>
              <a:gd name="adj1" fmla="val 21871"/>
              <a:gd name="adj2" fmla="val 43747"/>
              <a:gd name="adj3" fmla="val 33333"/>
            </a:avLst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74759" name="AutoShape 6"/>
          <p:cNvSpPr>
            <a:spLocks noChangeArrowheads="1"/>
          </p:cNvSpPr>
          <p:nvPr/>
        </p:nvSpPr>
        <p:spPr bwMode="auto">
          <a:xfrm>
            <a:off x="3451225" y="3868738"/>
            <a:ext cx="706438" cy="636587"/>
          </a:xfrm>
          <a:prstGeom prst="curvedUpArrow">
            <a:avLst>
              <a:gd name="adj1" fmla="val 21871"/>
              <a:gd name="adj2" fmla="val 43747"/>
              <a:gd name="adj3" fmla="val 33333"/>
            </a:avLst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74760" name="AutoShape 7"/>
          <p:cNvSpPr>
            <a:spLocks noChangeArrowheads="1"/>
          </p:cNvSpPr>
          <p:nvPr/>
        </p:nvSpPr>
        <p:spPr bwMode="auto">
          <a:xfrm>
            <a:off x="2884488" y="3789363"/>
            <a:ext cx="849312" cy="636587"/>
          </a:xfrm>
          <a:prstGeom prst="curvedUpArrow">
            <a:avLst>
              <a:gd name="adj1" fmla="val 26294"/>
              <a:gd name="adj2" fmla="val 52595"/>
              <a:gd name="adj3" fmla="val 33333"/>
            </a:avLst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74761" name="AutoShape 8"/>
          <p:cNvSpPr>
            <a:spLocks noChangeArrowheads="1"/>
          </p:cNvSpPr>
          <p:nvPr/>
        </p:nvSpPr>
        <p:spPr bwMode="auto">
          <a:xfrm>
            <a:off x="1965325" y="4038600"/>
            <a:ext cx="989013" cy="627062"/>
          </a:xfrm>
          <a:prstGeom prst="curvedUpArrow">
            <a:avLst>
              <a:gd name="adj1" fmla="val 31084"/>
              <a:gd name="adj2" fmla="val 62176"/>
              <a:gd name="adj3" fmla="val 33333"/>
            </a:avLst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3805238" y="3111500"/>
            <a:ext cx="1041400" cy="757238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74762" name="Rectangle 10"/>
          <p:cNvSpPr>
            <a:spLocks noChangeArrowheads="1"/>
          </p:cNvSpPr>
          <p:nvPr/>
        </p:nvSpPr>
        <p:spPr bwMode="auto">
          <a:xfrm>
            <a:off x="6421438" y="3121025"/>
            <a:ext cx="779462" cy="957263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74763" name="Text Box 13"/>
          <p:cNvSpPr txBox="1">
            <a:spLocks noChangeArrowheads="1"/>
          </p:cNvSpPr>
          <p:nvPr/>
        </p:nvSpPr>
        <p:spPr bwMode="auto">
          <a:xfrm>
            <a:off x="479425" y="3478213"/>
            <a:ext cx="11144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bg1"/>
                </a:solidFill>
              </a:rPr>
              <a:t>Supplier</a:t>
            </a:r>
          </a:p>
        </p:txBody>
      </p:sp>
      <p:sp>
        <p:nvSpPr>
          <p:cNvPr id="74764" name="Rectangle 14"/>
          <p:cNvSpPr>
            <a:spLocks noChangeArrowheads="1"/>
          </p:cNvSpPr>
          <p:nvPr/>
        </p:nvSpPr>
        <p:spPr bwMode="auto">
          <a:xfrm>
            <a:off x="1611313" y="2971800"/>
            <a:ext cx="655637" cy="1036638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74765" name="Rectangle 15"/>
          <p:cNvSpPr>
            <a:spLocks noChangeArrowheads="1"/>
          </p:cNvSpPr>
          <p:nvPr/>
        </p:nvSpPr>
        <p:spPr bwMode="auto">
          <a:xfrm>
            <a:off x="2319338" y="3111500"/>
            <a:ext cx="1041400" cy="757238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74766" name="AutoShape 16"/>
          <p:cNvSpPr>
            <a:spLocks noChangeArrowheads="1"/>
          </p:cNvSpPr>
          <p:nvPr/>
        </p:nvSpPr>
        <p:spPr bwMode="auto">
          <a:xfrm>
            <a:off x="7286625" y="2613025"/>
            <a:ext cx="1346200" cy="1535113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74767" name="Rectangle 18"/>
          <p:cNvSpPr>
            <a:spLocks noChangeArrowheads="1"/>
          </p:cNvSpPr>
          <p:nvPr/>
        </p:nvSpPr>
        <p:spPr bwMode="auto">
          <a:xfrm>
            <a:off x="1274763" y="5332413"/>
            <a:ext cx="1751012" cy="696912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74768" name="Text Box 19"/>
          <p:cNvSpPr txBox="1">
            <a:spLocks noChangeArrowheads="1"/>
          </p:cNvSpPr>
          <p:nvPr/>
        </p:nvSpPr>
        <p:spPr bwMode="auto">
          <a:xfrm>
            <a:off x="1611313" y="3101975"/>
            <a:ext cx="70643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/>
              <a:t>Raw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/>
              <a:t>Matl</a:t>
            </a:r>
          </a:p>
        </p:txBody>
      </p:sp>
      <p:sp>
        <p:nvSpPr>
          <p:cNvPr id="74769" name="Text Box 20"/>
          <p:cNvSpPr txBox="1">
            <a:spLocks noChangeArrowheads="1"/>
          </p:cNvSpPr>
          <p:nvPr/>
        </p:nvSpPr>
        <p:spPr bwMode="auto">
          <a:xfrm>
            <a:off x="2278063" y="3157538"/>
            <a:ext cx="1173162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/>
              <a:t>Process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/>
              <a:t>A</a:t>
            </a:r>
          </a:p>
        </p:txBody>
      </p:sp>
      <p:sp>
        <p:nvSpPr>
          <p:cNvPr id="74770" name="Rectangle 21"/>
          <p:cNvSpPr>
            <a:spLocks noChangeArrowheads="1"/>
          </p:cNvSpPr>
          <p:nvPr/>
        </p:nvSpPr>
        <p:spPr bwMode="auto">
          <a:xfrm>
            <a:off x="3806825" y="3157538"/>
            <a:ext cx="117316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/>
              <a:t>Process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/>
              <a:t>B</a:t>
            </a:r>
          </a:p>
        </p:txBody>
      </p:sp>
      <p:sp>
        <p:nvSpPr>
          <p:cNvPr id="74771" name="Text Box 22"/>
          <p:cNvSpPr txBox="1">
            <a:spLocks noChangeArrowheads="1"/>
          </p:cNvSpPr>
          <p:nvPr/>
        </p:nvSpPr>
        <p:spPr bwMode="auto">
          <a:xfrm>
            <a:off x="6316663" y="3101975"/>
            <a:ext cx="989012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dirty="0"/>
              <a:t>Fin.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dirty="0"/>
              <a:t>Goods</a:t>
            </a:r>
            <a:endParaRPr lang="en-US" altLang="en-US" sz="2400" dirty="0">
              <a:latin typeface="Arial Black" pitchFamily="34" charset="0"/>
            </a:endParaRPr>
          </a:p>
        </p:txBody>
      </p:sp>
      <p:sp>
        <p:nvSpPr>
          <p:cNvPr id="74772" name="Rectangle 23"/>
          <p:cNvSpPr>
            <a:spLocks noChangeArrowheads="1"/>
          </p:cNvSpPr>
          <p:nvPr/>
        </p:nvSpPr>
        <p:spPr bwMode="auto">
          <a:xfrm>
            <a:off x="1479550" y="5332413"/>
            <a:ext cx="13843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/>
              <a:t>Kanban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/>
              <a:t>Locations</a:t>
            </a:r>
          </a:p>
        </p:txBody>
      </p:sp>
      <p:sp>
        <p:nvSpPr>
          <p:cNvPr id="74773" name="Rectangle 25"/>
          <p:cNvSpPr>
            <a:spLocks noChangeArrowheads="1"/>
          </p:cNvSpPr>
          <p:nvPr/>
        </p:nvSpPr>
        <p:spPr bwMode="auto">
          <a:xfrm>
            <a:off x="5289550" y="3101975"/>
            <a:ext cx="1044575" cy="75565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74774" name="Rectangle 26"/>
          <p:cNvSpPr>
            <a:spLocks noChangeArrowheads="1"/>
          </p:cNvSpPr>
          <p:nvPr/>
        </p:nvSpPr>
        <p:spPr bwMode="auto">
          <a:xfrm>
            <a:off x="3451225" y="3241675"/>
            <a:ext cx="282575" cy="487363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74775" name="Rectangle 27"/>
          <p:cNvSpPr>
            <a:spLocks noChangeArrowheads="1"/>
          </p:cNvSpPr>
          <p:nvPr/>
        </p:nvSpPr>
        <p:spPr bwMode="auto">
          <a:xfrm>
            <a:off x="4937125" y="3241675"/>
            <a:ext cx="282575" cy="487363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74776" name="Rectangle 28"/>
          <p:cNvSpPr>
            <a:spLocks noChangeArrowheads="1"/>
          </p:cNvSpPr>
          <p:nvPr/>
        </p:nvSpPr>
        <p:spPr bwMode="auto">
          <a:xfrm>
            <a:off x="5248275" y="3133725"/>
            <a:ext cx="117316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/>
              <a:t>Process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/>
              <a:t>C</a:t>
            </a:r>
          </a:p>
        </p:txBody>
      </p:sp>
      <p:sp>
        <p:nvSpPr>
          <p:cNvPr id="74778" name="AutoShape 29"/>
          <p:cNvSpPr>
            <a:spLocks noChangeArrowheads="1"/>
          </p:cNvSpPr>
          <p:nvPr/>
        </p:nvSpPr>
        <p:spPr bwMode="auto">
          <a:xfrm flipH="1">
            <a:off x="762000" y="1776413"/>
            <a:ext cx="1222375" cy="1116012"/>
          </a:xfrm>
          <a:prstGeom prst="curvedDownArrow">
            <a:avLst>
              <a:gd name="adj1" fmla="val 21592"/>
              <a:gd name="adj2" fmla="val 43173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74779" name="AutoShape 30"/>
          <p:cNvSpPr>
            <a:spLocks noChangeArrowheads="1"/>
          </p:cNvSpPr>
          <p:nvPr/>
        </p:nvSpPr>
        <p:spPr bwMode="auto">
          <a:xfrm flipH="1">
            <a:off x="2511425" y="1916113"/>
            <a:ext cx="1222375" cy="1116012"/>
          </a:xfrm>
          <a:prstGeom prst="curvedDownArrow">
            <a:avLst>
              <a:gd name="adj1" fmla="val 21592"/>
              <a:gd name="adj2" fmla="val 43173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74780" name="AutoShape 31"/>
          <p:cNvSpPr>
            <a:spLocks noChangeArrowheads="1"/>
          </p:cNvSpPr>
          <p:nvPr/>
        </p:nvSpPr>
        <p:spPr bwMode="auto">
          <a:xfrm flipH="1">
            <a:off x="3997325" y="1916113"/>
            <a:ext cx="1222375" cy="1116012"/>
          </a:xfrm>
          <a:prstGeom prst="curvedDownArrow">
            <a:avLst>
              <a:gd name="adj1" fmla="val 21592"/>
              <a:gd name="adj2" fmla="val 43173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74782" name="AutoShape 33"/>
          <p:cNvSpPr>
            <a:spLocks noChangeArrowheads="1"/>
          </p:cNvSpPr>
          <p:nvPr/>
        </p:nvSpPr>
        <p:spPr bwMode="auto">
          <a:xfrm>
            <a:off x="4370388" y="3868738"/>
            <a:ext cx="919162" cy="636587"/>
          </a:xfrm>
          <a:prstGeom prst="curvedUpArrow">
            <a:avLst>
              <a:gd name="adj1" fmla="val 28463"/>
              <a:gd name="adj2" fmla="val 56913"/>
              <a:gd name="adj3" fmla="val 33333"/>
            </a:avLst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74783" name="AutoShape 34"/>
          <p:cNvSpPr>
            <a:spLocks noChangeArrowheads="1"/>
          </p:cNvSpPr>
          <p:nvPr/>
        </p:nvSpPr>
        <p:spPr bwMode="auto">
          <a:xfrm>
            <a:off x="6069013" y="4078288"/>
            <a:ext cx="706437" cy="766762"/>
          </a:xfrm>
          <a:prstGeom prst="curvedUpArrow">
            <a:avLst>
              <a:gd name="adj1" fmla="val 20000"/>
              <a:gd name="adj2" fmla="val 40000"/>
              <a:gd name="adj3" fmla="val 36712"/>
            </a:avLst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" name="Text Box 36"/>
          <p:cNvSpPr txBox="1">
            <a:spLocks noChangeArrowheads="1"/>
          </p:cNvSpPr>
          <p:nvPr/>
        </p:nvSpPr>
        <p:spPr bwMode="auto">
          <a:xfrm>
            <a:off x="7324725" y="3224213"/>
            <a:ext cx="1250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bg1"/>
                </a:solidFill>
              </a:rPr>
              <a:t>Customer</a:t>
            </a:r>
          </a:p>
        </p:txBody>
      </p:sp>
      <p:sp>
        <p:nvSpPr>
          <p:cNvPr id="8" name="Freeform 38"/>
          <p:cNvSpPr>
            <a:spLocks/>
          </p:cNvSpPr>
          <p:nvPr/>
        </p:nvSpPr>
        <p:spPr bwMode="auto">
          <a:xfrm>
            <a:off x="2895600" y="4705350"/>
            <a:ext cx="2900363" cy="487363"/>
          </a:xfrm>
          <a:custGeom>
            <a:avLst/>
            <a:gdLst>
              <a:gd name="T0" fmla="*/ 2147483647 w 1968"/>
              <a:gd name="T1" fmla="*/ 0 h 336"/>
              <a:gd name="T2" fmla="*/ 2147483647 w 1968"/>
              <a:gd name="T3" fmla="*/ 2147483647 h 336"/>
              <a:gd name="T4" fmla="*/ 0 w 1968"/>
              <a:gd name="T5" fmla="*/ 2147483647 h 336"/>
              <a:gd name="T6" fmla="*/ 0 w 1968"/>
              <a:gd name="T7" fmla="*/ 2147483647 h 336"/>
              <a:gd name="T8" fmla="*/ 2147483647 w 1968"/>
              <a:gd name="T9" fmla="*/ 2147483647 h 336"/>
              <a:gd name="T10" fmla="*/ 2147483647 w 1968"/>
              <a:gd name="T11" fmla="*/ 2147483647 h 336"/>
              <a:gd name="T12" fmla="*/ 2147483647 w 1968"/>
              <a:gd name="T13" fmla="*/ 2147483647 h 336"/>
              <a:gd name="T14" fmla="*/ 2147483647 w 1968"/>
              <a:gd name="T15" fmla="*/ 0 h 3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968" h="336">
                <a:moveTo>
                  <a:pt x="1476" y="0"/>
                </a:moveTo>
                <a:lnTo>
                  <a:pt x="1476" y="84"/>
                </a:lnTo>
                <a:lnTo>
                  <a:pt x="0" y="84"/>
                </a:lnTo>
                <a:lnTo>
                  <a:pt x="0" y="252"/>
                </a:lnTo>
                <a:lnTo>
                  <a:pt x="1476" y="252"/>
                </a:lnTo>
                <a:lnTo>
                  <a:pt x="1476" y="336"/>
                </a:lnTo>
                <a:lnTo>
                  <a:pt x="1968" y="168"/>
                </a:lnTo>
                <a:lnTo>
                  <a:pt x="1476" y="0"/>
                </a:lnTo>
                <a:close/>
              </a:path>
            </a:pathLst>
          </a:custGeom>
          <a:solidFill>
            <a:srgbClr val="00B050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4784" name="Rectangle 39"/>
          <p:cNvSpPr>
            <a:spLocks noChangeArrowheads="1"/>
          </p:cNvSpPr>
          <p:nvPr/>
        </p:nvSpPr>
        <p:spPr bwMode="auto">
          <a:xfrm>
            <a:off x="3422650" y="4786313"/>
            <a:ext cx="1270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900"/>
              <a:t>Part Flow</a:t>
            </a:r>
          </a:p>
        </p:txBody>
      </p:sp>
      <p:sp>
        <p:nvSpPr>
          <p:cNvPr id="74785" name="Freeform 40"/>
          <p:cNvSpPr>
            <a:spLocks/>
          </p:cNvSpPr>
          <p:nvPr/>
        </p:nvSpPr>
        <p:spPr bwMode="auto">
          <a:xfrm>
            <a:off x="2259013" y="1219200"/>
            <a:ext cx="2900362" cy="452438"/>
          </a:xfrm>
          <a:custGeom>
            <a:avLst/>
            <a:gdLst>
              <a:gd name="T0" fmla="*/ 2147483647 w 1968"/>
              <a:gd name="T1" fmla="*/ 0 h 312"/>
              <a:gd name="T2" fmla="*/ 2147483647 w 1968"/>
              <a:gd name="T3" fmla="*/ 2147483647 h 312"/>
              <a:gd name="T4" fmla="*/ 2147483647 w 1968"/>
              <a:gd name="T5" fmla="*/ 2147483647 h 312"/>
              <a:gd name="T6" fmla="*/ 2147483647 w 1968"/>
              <a:gd name="T7" fmla="*/ 2147483647 h 312"/>
              <a:gd name="T8" fmla="*/ 2147483647 w 1968"/>
              <a:gd name="T9" fmla="*/ 2147483647 h 312"/>
              <a:gd name="T10" fmla="*/ 2147483647 w 1968"/>
              <a:gd name="T11" fmla="*/ 2147483647 h 312"/>
              <a:gd name="T12" fmla="*/ 0 w 1968"/>
              <a:gd name="T13" fmla="*/ 2147483647 h 312"/>
              <a:gd name="T14" fmla="*/ 2147483647 w 1968"/>
              <a:gd name="T15" fmla="*/ 0 h 31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968" h="312">
                <a:moveTo>
                  <a:pt x="492" y="0"/>
                </a:moveTo>
                <a:lnTo>
                  <a:pt x="492" y="78"/>
                </a:lnTo>
                <a:lnTo>
                  <a:pt x="1968" y="78"/>
                </a:lnTo>
                <a:lnTo>
                  <a:pt x="1968" y="234"/>
                </a:lnTo>
                <a:lnTo>
                  <a:pt x="492" y="234"/>
                </a:lnTo>
                <a:lnTo>
                  <a:pt x="492" y="312"/>
                </a:lnTo>
                <a:lnTo>
                  <a:pt x="0" y="156"/>
                </a:lnTo>
                <a:lnTo>
                  <a:pt x="492" y="0"/>
                </a:lnTo>
                <a:close/>
              </a:path>
            </a:pathLst>
          </a:custGeom>
          <a:solidFill>
            <a:srgbClr val="3333CC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4786" name="Text Box 44"/>
          <p:cNvSpPr txBox="1">
            <a:spLocks noChangeArrowheads="1"/>
          </p:cNvSpPr>
          <p:nvPr/>
        </p:nvSpPr>
        <p:spPr bwMode="auto">
          <a:xfrm>
            <a:off x="3090863" y="1293813"/>
            <a:ext cx="2025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chemeClr val="bg1"/>
                </a:solidFill>
              </a:rPr>
              <a:t>Information Flow</a:t>
            </a:r>
            <a:endParaRPr lang="en-US" altLang="en-US" sz="1800" dirty="0">
              <a:solidFill>
                <a:schemeClr val="bg1"/>
              </a:solidFill>
              <a:latin typeface="Arial Black" pitchFamily="34" charset="0"/>
            </a:endParaRPr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5643563" y="1778000"/>
            <a:ext cx="1981200" cy="1254125"/>
            <a:chOff x="5643563" y="1778682"/>
            <a:chExt cx="1980407" cy="1253443"/>
          </a:xfrm>
        </p:grpSpPr>
        <p:sp>
          <p:nvSpPr>
            <p:cNvPr id="74792" name="AutoShape 32"/>
            <p:cNvSpPr>
              <a:spLocks noChangeArrowheads="1"/>
            </p:cNvSpPr>
            <p:nvPr/>
          </p:nvSpPr>
          <p:spPr bwMode="auto">
            <a:xfrm flipH="1">
              <a:off x="5643563" y="1916113"/>
              <a:ext cx="1222375" cy="1116012"/>
            </a:xfrm>
            <a:prstGeom prst="curvedDownArrow">
              <a:avLst>
                <a:gd name="adj1" fmla="val 21592"/>
                <a:gd name="adj2" fmla="val 43173"/>
                <a:gd name="adj3" fmla="val 3333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5" name="Snip Single Corner Rectangle 4"/>
            <p:cNvSpPr/>
            <p:nvPr/>
          </p:nvSpPr>
          <p:spPr bwMode="auto">
            <a:xfrm>
              <a:off x="6421127" y="1778682"/>
              <a:ext cx="1202843" cy="698120"/>
            </a:xfrm>
            <a:prstGeom prst="snip1Rect">
              <a:avLst/>
            </a:prstGeom>
            <a:solidFill>
              <a:srgbClr val="FFFF99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r>
                <a:rPr lang="en-US" sz="1200" b="0" dirty="0"/>
                <a:t>Part: A123</a:t>
              </a:r>
            </a:p>
            <a:p>
              <a:pPr>
                <a:defRPr/>
              </a:pPr>
              <a:r>
                <a:rPr lang="en-US" sz="1200" b="0" dirty="0" err="1"/>
                <a:t>Qty</a:t>
              </a:r>
              <a:r>
                <a:rPr lang="en-US" sz="1200" b="0" dirty="0"/>
                <a:t>: 1</a:t>
              </a:r>
            </a:p>
            <a:p>
              <a:pPr>
                <a:defRPr/>
              </a:pPr>
              <a:r>
                <a:rPr lang="en-US" sz="1200" b="0" dirty="0" err="1"/>
                <a:t>Loc</a:t>
              </a:r>
              <a:r>
                <a:rPr lang="en-US" sz="1200" b="0" dirty="0"/>
                <a:t>: FG102</a:t>
              </a:r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6916738" y="4148138"/>
            <a:ext cx="1049337" cy="950912"/>
            <a:chOff x="6916738" y="4148138"/>
            <a:chExt cx="1048830" cy="950343"/>
          </a:xfrm>
        </p:grpSpPr>
        <p:sp>
          <p:nvSpPr>
            <p:cNvPr id="74790" name="AutoShape 35"/>
            <p:cNvSpPr>
              <a:spLocks noChangeArrowheads="1"/>
            </p:cNvSpPr>
            <p:nvPr/>
          </p:nvSpPr>
          <p:spPr bwMode="auto">
            <a:xfrm>
              <a:off x="6916738" y="4148138"/>
              <a:ext cx="708025" cy="636587"/>
            </a:xfrm>
            <a:prstGeom prst="curvedUpArrow">
              <a:avLst>
                <a:gd name="adj1" fmla="val 21920"/>
                <a:gd name="adj2" fmla="val 43845"/>
                <a:gd name="adj3" fmla="val 33333"/>
              </a:avLst>
            </a:prstGeom>
            <a:solidFill>
              <a:srgbClr val="00B05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92075" tIns="46038" rIns="92075" bIns="46038" anchor="ctr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pic>
          <p:nvPicPr>
            <p:cNvPr id="74791" name="Picture 38" descr="C:\Users\Scott Czysz\AppData\Local\Microsoft\Windows\Temporary Internet Files\Content.IE5\AH7CF8FT\MC900290936[1].wmf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0900" y="4442845"/>
              <a:ext cx="764668" cy="6556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520352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6" grpId="0" animBg="1"/>
      <p:bldP spid="74758" grpId="0" animBg="1"/>
      <p:bldP spid="74759" grpId="0" animBg="1"/>
      <p:bldP spid="74760" grpId="0" animBg="1"/>
      <p:bldP spid="74761" grpId="0" animBg="1"/>
      <p:bldP spid="74778" grpId="0" animBg="1"/>
      <p:bldP spid="74779" grpId="0" animBg="1"/>
      <p:bldP spid="74780" grpId="0" animBg="1"/>
      <p:bldP spid="74782" grpId="0" animBg="1"/>
      <p:bldP spid="7478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9" name="Rectangle 2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Cellular Manufacturing</a:t>
            </a:r>
          </a:p>
        </p:txBody>
      </p:sp>
      <p:sp>
        <p:nvSpPr>
          <p:cNvPr id="75778" name="Rectangle 23"/>
          <p:cNvSpPr>
            <a:spLocks noGrp="1" noChangeArrowheads="1"/>
          </p:cNvSpPr>
          <p:nvPr>
            <p:ph idx="1"/>
          </p:nvPr>
        </p:nvSpPr>
        <p:spPr>
          <a:xfrm>
            <a:off x="381000" y="1122363"/>
            <a:ext cx="8458200" cy="1544637"/>
          </a:xfrm>
        </p:spPr>
        <p:txBody>
          <a:bodyPr/>
          <a:lstStyle/>
          <a:p>
            <a:pPr marL="0" indent="0" eaLnBrk="1" hangingPunct="1"/>
            <a:r>
              <a:rPr lang="en-US" altLang="en-US" sz="2800" dirty="0" smtClean="0"/>
              <a:t>Linking of manual and machine operations into the most efficient combination to maximize value-added content while minimizing waste.</a:t>
            </a:r>
          </a:p>
        </p:txBody>
      </p:sp>
      <p:sp>
        <p:nvSpPr>
          <p:cNvPr id="75780" name="Rectangle 4"/>
          <p:cNvSpPr>
            <a:spLocks noChangeArrowheads="1"/>
          </p:cNvSpPr>
          <p:nvPr/>
        </p:nvSpPr>
        <p:spPr bwMode="auto">
          <a:xfrm>
            <a:off x="3962400" y="2894013"/>
            <a:ext cx="1676400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75781" name="Oval 6"/>
          <p:cNvSpPr>
            <a:spLocks noChangeArrowheads="1"/>
          </p:cNvSpPr>
          <p:nvPr/>
        </p:nvSpPr>
        <p:spPr bwMode="auto">
          <a:xfrm>
            <a:off x="2560638" y="2989263"/>
            <a:ext cx="4476750" cy="277336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75782" name="Rectangle 7"/>
          <p:cNvSpPr>
            <a:spLocks noChangeArrowheads="1"/>
          </p:cNvSpPr>
          <p:nvPr/>
        </p:nvSpPr>
        <p:spPr bwMode="auto">
          <a:xfrm>
            <a:off x="4243388" y="2820988"/>
            <a:ext cx="1123950" cy="466725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/>
              <a:t>Punch</a:t>
            </a:r>
            <a:endParaRPr lang="en-US" altLang="en-US" sz="2000"/>
          </a:p>
        </p:txBody>
      </p:sp>
      <p:sp>
        <p:nvSpPr>
          <p:cNvPr id="75783" name="Rectangle 8"/>
          <p:cNvSpPr>
            <a:spLocks noChangeArrowheads="1"/>
          </p:cNvSpPr>
          <p:nvPr/>
        </p:nvSpPr>
        <p:spPr bwMode="auto">
          <a:xfrm>
            <a:off x="1897063" y="3581400"/>
            <a:ext cx="1733550" cy="466725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dirty="0"/>
              <a:t>Cut to size</a:t>
            </a:r>
          </a:p>
        </p:txBody>
      </p:sp>
      <p:sp>
        <p:nvSpPr>
          <p:cNvPr id="75784" name="Rectangle 9"/>
          <p:cNvSpPr>
            <a:spLocks noChangeArrowheads="1"/>
          </p:cNvSpPr>
          <p:nvPr/>
        </p:nvSpPr>
        <p:spPr bwMode="auto">
          <a:xfrm>
            <a:off x="6102350" y="3408363"/>
            <a:ext cx="1293813" cy="466725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De-burr</a:t>
            </a:r>
          </a:p>
        </p:txBody>
      </p:sp>
      <p:sp>
        <p:nvSpPr>
          <p:cNvPr id="75785" name="Rectangle 11"/>
          <p:cNvSpPr>
            <a:spLocks noChangeArrowheads="1"/>
          </p:cNvSpPr>
          <p:nvPr/>
        </p:nvSpPr>
        <p:spPr bwMode="auto">
          <a:xfrm>
            <a:off x="4343400" y="5440363"/>
            <a:ext cx="1106488" cy="466725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Sand</a:t>
            </a:r>
          </a:p>
        </p:txBody>
      </p:sp>
      <p:sp>
        <p:nvSpPr>
          <p:cNvPr id="75786" name="Rectangle 12"/>
          <p:cNvSpPr>
            <a:spLocks noChangeArrowheads="1"/>
          </p:cNvSpPr>
          <p:nvPr/>
        </p:nvSpPr>
        <p:spPr bwMode="auto">
          <a:xfrm>
            <a:off x="6248400" y="4779963"/>
            <a:ext cx="957263" cy="466725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Form</a:t>
            </a:r>
          </a:p>
        </p:txBody>
      </p:sp>
      <p:sp>
        <p:nvSpPr>
          <p:cNvPr id="75787" name="AutoShape 13"/>
          <p:cNvSpPr>
            <a:spLocks noChangeArrowheads="1"/>
          </p:cNvSpPr>
          <p:nvPr/>
        </p:nvSpPr>
        <p:spPr bwMode="auto">
          <a:xfrm rot="-6056466">
            <a:off x="5559425" y="5502275"/>
            <a:ext cx="171450" cy="292100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75788" name="AutoShape 14"/>
          <p:cNvSpPr>
            <a:spLocks noChangeArrowheads="1"/>
          </p:cNvSpPr>
          <p:nvPr/>
        </p:nvSpPr>
        <p:spPr bwMode="auto">
          <a:xfrm rot="-3890710">
            <a:off x="2971801" y="5099050"/>
            <a:ext cx="171450" cy="295275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75789" name="AutoShape 15"/>
          <p:cNvSpPr>
            <a:spLocks noChangeArrowheads="1"/>
          </p:cNvSpPr>
          <p:nvPr/>
        </p:nvSpPr>
        <p:spPr bwMode="auto">
          <a:xfrm rot="4386328">
            <a:off x="4009232" y="2928144"/>
            <a:ext cx="171450" cy="293687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75790" name="AutoShape 16"/>
          <p:cNvSpPr>
            <a:spLocks noChangeArrowheads="1"/>
          </p:cNvSpPr>
          <p:nvPr/>
        </p:nvSpPr>
        <p:spPr bwMode="auto">
          <a:xfrm rot="7515797">
            <a:off x="6157119" y="3139281"/>
            <a:ext cx="171450" cy="293688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75791" name="AutoShape 17"/>
          <p:cNvSpPr>
            <a:spLocks noChangeArrowheads="1"/>
          </p:cNvSpPr>
          <p:nvPr/>
        </p:nvSpPr>
        <p:spPr bwMode="auto">
          <a:xfrm rot="-9834724">
            <a:off x="6865938" y="4495800"/>
            <a:ext cx="171450" cy="293688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75792" name="Rectangle 10"/>
          <p:cNvSpPr>
            <a:spLocks noChangeArrowheads="1"/>
          </p:cNvSpPr>
          <p:nvPr/>
        </p:nvSpPr>
        <p:spPr bwMode="auto">
          <a:xfrm>
            <a:off x="2209800" y="4779963"/>
            <a:ext cx="1433513" cy="466725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Package</a:t>
            </a:r>
          </a:p>
        </p:txBody>
      </p:sp>
      <p:sp>
        <p:nvSpPr>
          <p:cNvPr id="75793" name="Rectangle 19"/>
          <p:cNvSpPr>
            <a:spLocks noChangeArrowheads="1"/>
          </p:cNvSpPr>
          <p:nvPr/>
        </p:nvSpPr>
        <p:spPr bwMode="auto">
          <a:xfrm>
            <a:off x="2209800" y="4067175"/>
            <a:ext cx="712788" cy="7127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</p:spTree>
    <p:extLst>
      <p:ext uri="{BB962C8B-B14F-4D97-AF65-F5344CB8AC3E}">
        <p14:creationId xmlns:p14="http://schemas.microsoft.com/office/powerpoint/2010/main" val="7473725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Definition Of Value-Added</a:t>
            </a:r>
          </a:p>
        </p:txBody>
      </p:sp>
      <p:sp>
        <p:nvSpPr>
          <p:cNvPr id="33795" name="Rectangle 7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 eaLnBrk="1" hangingPunct="1">
              <a:lnSpc>
                <a:spcPct val="90000"/>
              </a:lnSpc>
            </a:pPr>
            <a:r>
              <a:rPr lang="en-US" altLang="en-US" sz="3400" b="1" u="sng" dirty="0" smtClean="0">
                <a:solidFill>
                  <a:srgbClr val="006885"/>
                </a:solidFill>
              </a:rPr>
              <a:t>Value-Added</a:t>
            </a:r>
          </a:p>
          <a:p>
            <a:pPr marL="0" indent="0" eaLnBrk="1" hangingPunct="1">
              <a:lnSpc>
                <a:spcPct val="90000"/>
              </a:lnSpc>
            </a:pPr>
            <a:r>
              <a:rPr lang="en-US" altLang="en-US" sz="3400" dirty="0" smtClean="0"/>
              <a:t>Any activity that increases the market form or function of the product or service.  (These are things the customer is willing to pay for.)</a:t>
            </a:r>
          </a:p>
          <a:p>
            <a:pPr marL="0" indent="0" eaLnBrk="1" hangingPunct="1">
              <a:lnSpc>
                <a:spcPct val="90000"/>
              </a:lnSpc>
            </a:pPr>
            <a:endParaRPr lang="en-US" altLang="en-US" sz="3400" dirty="0" smtClean="0"/>
          </a:p>
          <a:p>
            <a:pPr marL="0" indent="0" eaLnBrk="1" hangingPunct="1">
              <a:lnSpc>
                <a:spcPct val="90000"/>
              </a:lnSpc>
            </a:pPr>
            <a:r>
              <a:rPr lang="en-US" altLang="en-US" sz="3400" b="1" u="sng" dirty="0" smtClean="0">
                <a:solidFill>
                  <a:srgbClr val="006885"/>
                </a:solidFill>
              </a:rPr>
              <a:t>Non-Value-Added</a:t>
            </a:r>
          </a:p>
          <a:p>
            <a:pPr marL="0" indent="0" eaLnBrk="1" hangingPunct="1">
              <a:lnSpc>
                <a:spcPct val="90000"/>
              </a:lnSpc>
            </a:pPr>
            <a:r>
              <a:rPr lang="en-US" altLang="en-US" sz="3400" dirty="0" smtClean="0"/>
              <a:t>Any activity that does not add market form or function or is not necessary.  (These activities should be eliminated, simplified, reduced, or integrated.)</a:t>
            </a:r>
          </a:p>
          <a:p>
            <a:pPr marL="0" indent="0" eaLnBrk="1" hangingPunct="1">
              <a:lnSpc>
                <a:spcPct val="90000"/>
              </a:lnSpc>
            </a:pPr>
            <a:endParaRPr lang="en-US" altLang="en-US" sz="3400" dirty="0" smtClean="0"/>
          </a:p>
          <a:p>
            <a:pPr marL="0" indent="0" eaLnBrk="1" hangingPunct="1">
              <a:lnSpc>
                <a:spcPct val="90000"/>
              </a:lnSpc>
            </a:pPr>
            <a:r>
              <a:rPr lang="en-US" altLang="en-US" sz="3400" b="1" u="sng" dirty="0" smtClean="0">
                <a:solidFill>
                  <a:schemeClr val="accent5">
                    <a:lumMod val="50000"/>
                  </a:schemeClr>
                </a:solidFill>
              </a:rPr>
              <a:t>Non-Value-Added but Required</a:t>
            </a:r>
          </a:p>
          <a:p>
            <a:pPr marL="0" indent="0" eaLnBrk="1" hangingPunct="1">
              <a:lnSpc>
                <a:spcPct val="90000"/>
              </a:lnSpc>
            </a:pPr>
            <a:r>
              <a:rPr lang="en-US" altLang="en-US" sz="3400" dirty="0" smtClean="0"/>
              <a:t>Any non-value-added activity that is required by law, the customer, or the organization.  (These activities should still be reduced, if possible).</a:t>
            </a:r>
          </a:p>
          <a:p>
            <a:pPr marL="0" indent="0" eaLnBrk="1" hangingPunct="1">
              <a:lnSpc>
                <a:spcPct val="90000"/>
              </a:lnSpc>
            </a:pPr>
            <a:endParaRPr lang="en-US" altLang="en-US" sz="2400" b="1" u="sng" dirty="0" smtClean="0"/>
          </a:p>
        </p:txBody>
      </p:sp>
    </p:spTree>
    <p:extLst>
      <p:ext uri="{BB962C8B-B14F-4D97-AF65-F5344CB8AC3E}">
        <p14:creationId xmlns:p14="http://schemas.microsoft.com/office/powerpoint/2010/main" val="3650153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Total Productive Maintenance (TPM)</a:t>
            </a:r>
          </a:p>
        </p:txBody>
      </p:sp>
      <p:sp>
        <p:nvSpPr>
          <p:cNvPr id="79875" name="Rectangle 6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lnSpc>
                <a:spcPct val="80000"/>
              </a:lnSpc>
            </a:pPr>
            <a:r>
              <a:rPr lang="en-US" altLang="en-US" dirty="0" smtClean="0"/>
              <a:t>Systematic approach to the elimination of the six major equipment losses:</a:t>
            </a:r>
          </a:p>
          <a:p>
            <a:pPr marL="914400" lvl="1" indent="-457200">
              <a:lnSpc>
                <a:spcPct val="80000"/>
              </a:lnSpc>
              <a:buFont typeface="+mj-lt"/>
              <a:buAutoNum type="arabicPeriod"/>
            </a:pPr>
            <a:r>
              <a:rPr lang="en-US" altLang="en-US" sz="2400" dirty="0" smtClean="0"/>
              <a:t>Setup and adjustment</a:t>
            </a:r>
          </a:p>
          <a:p>
            <a:pPr marL="914400" lvl="1" indent="-457200">
              <a:lnSpc>
                <a:spcPct val="80000"/>
              </a:lnSpc>
              <a:buFont typeface="+mj-lt"/>
              <a:buAutoNum type="arabicPeriod"/>
            </a:pPr>
            <a:r>
              <a:rPr lang="en-US" altLang="en-US" sz="2400" dirty="0" smtClean="0"/>
              <a:t>Breakdowns</a:t>
            </a:r>
          </a:p>
          <a:p>
            <a:pPr marL="914400" lvl="1" indent="-457200">
              <a:lnSpc>
                <a:spcPct val="80000"/>
              </a:lnSpc>
              <a:buFont typeface="+mj-lt"/>
              <a:buAutoNum type="arabicPeriod"/>
            </a:pPr>
            <a:r>
              <a:rPr lang="en-US" altLang="en-US" sz="2400" dirty="0" smtClean="0"/>
              <a:t>Idling and minor stoppages</a:t>
            </a:r>
          </a:p>
          <a:p>
            <a:pPr marL="914400" lvl="1" indent="-457200">
              <a:lnSpc>
                <a:spcPct val="80000"/>
              </a:lnSpc>
              <a:buFont typeface="+mj-lt"/>
              <a:buAutoNum type="arabicPeriod"/>
            </a:pPr>
            <a:r>
              <a:rPr lang="en-US" altLang="en-US" sz="2400" dirty="0" smtClean="0"/>
              <a:t>Reduced speed</a:t>
            </a:r>
          </a:p>
          <a:p>
            <a:pPr marL="914400" lvl="1" indent="-457200">
              <a:lnSpc>
                <a:spcPct val="80000"/>
              </a:lnSpc>
              <a:buFont typeface="+mj-lt"/>
              <a:buAutoNum type="arabicPeriod"/>
            </a:pPr>
            <a:r>
              <a:rPr lang="en-US" altLang="en-US" sz="2400" dirty="0" smtClean="0"/>
              <a:t>Startup</a:t>
            </a:r>
          </a:p>
          <a:p>
            <a:pPr marL="914400" lvl="1" indent="-457200">
              <a:lnSpc>
                <a:spcPct val="80000"/>
              </a:lnSpc>
              <a:buFont typeface="+mj-lt"/>
              <a:buAutoNum type="arabicPeriod"/>
            </a:pPr>
            <a:r>
              <a:rPr lang="en-US" altLang="en-US" sz="2400" dirty="0" smtClean="0"/>
              <a:t>Defects and rework</a:t>
            </a:r>
          </a:p>
          <a:p>
            <a:pPr marL="0" indent="0" eaLnBrk="1" hangingPunct="1">
              <a:lnSpc>
                <a:spcPct val="80000"/>
              </a:lnSpc>
            </a:pPr>
            <a:r>
              <a:rPr lang="en-US" altLang="en-US" sz="2000" dirty="0" smtClean="0"/>
              <a:t>Enlisting the participation of all employees to create an environment that fosters improvement efforts in safety, quality, cost, delivery, and creativity</a:t>
            </a:r>
          </a:p>
          <a:p>
            <a:pPr marL="0" indent="0" eaLnBrk="1" hangingPunct="1">
              <a:lnSpc>
                <a:spcPct val="80000"/>
              </a:lnSpc>
            </a:pPr>
            <a:r>
              <a:rPr lang="en-US" altLang="en-US" sz="2000" dirty="0" smtClean="0"/>
              <a:t>Charting/analyzing equipment performance to identify root cause of problems, and implementing sustainable improvements</a:t>
            </a:r>
          </a:p>
        </p:txBody>
      </p:sp>
      <p:pic>
        <p:nvPicPr>
          <p:cNvPr id="79877" name="Picture 6" descr="C:\Program Files (x86)\Microsoft Office\MEDIA\CAGCAT10\j0278882.wmf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62600" y="3048000"/>
            <a:ext cx="1217612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878" name="Picture 7" descr="C:\Users\Scott Czysz\AppData\Local\Microsoft\Windows\Temporary Internet Files\Content.IE5\AH7CF8FT\MC900332984[1].wmf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39201" y="2178049"/>
            <a:ext cx="1146175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17578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Benefits of Lean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/>
            <a:r>
              <a:rPr lang="en-US" dirty="0" smtClean="0"/>
              <a:t>Expect significant reductions in: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dirty="0" smtClean="0"/>
              <a:t>Lead time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dirty="0" smtClean="0"/>
              <a:t>WIP inventory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dirty="0" smtClean="0"/>
              <a:t>Space requirements</a:t>
            </a:r>
          </a:p>
          <a:p>
            <a:pPr marL="0" indent="0"/>
            <a:endParaRPr lang="en-US" dirty="0" smtClean="0"/>
          </a:p>
          <a:p>
            <a:pPr marL="0" indent="0"/>
            <a:r>
              <a:rPr lang="en-US" dirty="0" smtClean="0"/>
              <a:t>Expect increases in: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dirty="0" smtClean="0"/>
              <a:t>Productivity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dirty="0" smtClean="0"/>
              <a:t>Quality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dirty="0" smtClean="0"/>
              <a:t>Customer satisfaction</a:t>
            </a:r>
            <a:endParaRPr lang="en-US" dirty="0"/>
          </a:p>
        </p:txBody>
      </p:sp>
      <p:pic>
        <p:nvPicPr>
          <p:cNvPr id="102405" name="Picture 5" descr="C:\Users\Scott Czysz\AppData\Local\Microsoft\Windows\Temporary Internet Files\Content.IE5\TQTA8MMY\MC900432677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686" y="1066800"/>
            <a:ext cx="1980914" cy="1980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06" name="Picture 6" descr="C:\Users\Scott Czysz\AppData\Local\Microsoft\Windows\Temporary Internet Files\Content.IE5\GUCZ5TFY\MC900439328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7391" y="3487386"/>
            <a:ext cx="2503793" cy="2503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7359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Lean = Eliminating Waste</a:t>
            </a:r>
          </a:p>
        </p:txBody>
      </p:sp>
      <p:sp>
        <p:nvSpPr>
          <p:cNvPr id="34819" name="Rectangle 4"/>
          <p:cNvSpPr>
            <a:spLocks noChangeAspect="1" noChangeArrowheads="1"/>
          </p:cNvSpPr>
          <p:nvPr/>
        </p:nvSpPr>
        <p:spPr bwMode="auto">
          <a:xfrm>
            <a:off x="1143000" y="1258888"/>
            <a:ext cx="1931368" cy="467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7634" tIns="48818" rIns="97634" bIns="48818">
            <a:spAutoFit/>
          </a:bodyPr>
          <a:lstStyle>
            <a:lvl1pPr defTabSz="969963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9963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9963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9963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9963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99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99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99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99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Myriad Pro Light" pitchFamily="34" charset="0"/>
              </a:rPr>
              <a:t>Value-Added</a:t>
            </a:r>
          </a:p>
        </p:txBody>
      </p:sp>
      <p:sp>
        <p:nvSpPr>
          <p:cNvPr id="34821" name="Text Box 5"/>
          <p:cNvSpPr txBox="1">
            <a:spLocks noChangeArrowheads="1"/>
          </p:cNvSpPr>
          <p:nvPr/>
        </p:nvSpPr>
        <p:spPr bwMode="auto">
          <a:xfrm>
            <a:off x="609600" y="5565775"/>
            <a:ext cx="7772400" cy="467241"/>
          </a:xfrm>
          <a:prstGeom prst="rect">
            <a:avLst/>
          </a:prstGeom>
          <a:solidFill>
            <a:schemeClr val="accent5">
              <a:lumMod val="90000"/>
            </a:schemeClr>
          </a:solidFill>
          <a:ln>
            <a:noFill/>
          </a:ln>
          <a:effectLst/>
        </p:spPr>
        <p:txBody>
          <a:bodyPr wrap="square" lIns="96960" tIns="48481" rIns="96960" bIns="48481">
            <a:spAutoFit/>
          </a:bodyPr>
          <a:lstStyle>
            <a:lvl1pPr defTabSz="969963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9963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9963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9963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9963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99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99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99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99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80000"/>
              </a:spcBef>
              <a:spcAft>
                <a:spcPct val="80000"/>
              </a:spcAft>
              <a:buFontTx/>
              <a:buNone/>
              <a:defRPr/>
            </a:pPr>
            <a:r>
              <a:rPr lang="en-US" altLang="en-US" sz="2400" dirty="0" smtClean="0">
                <a:latin typeface="Myriad Pro Light" pitchFamily="34" charset="0"/>
              </a:rPr>
              <a:t>Typically 95-99% of all lead time is non-value-added.</a:t>
            </a:r>
          </a:p>
        </p:txBody>
      </p:sp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4210050" y="1806575"/>
            <a:ext cx="4533900" cy="3637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960" tIns="48481" rIns="96960" bIns="48481">
            <a:spAutoFit/>
          </a:bodyPr>
          <a:lstStyle>
            <a:lvl1pPr marL="484188" indent="-484188" defTabSz="969963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9963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9963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9963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9963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99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99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99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99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accent1"/>
              </a:buClr>
              <a:buSzPct val="140000"/>
            </a:pPr>
            <a:r>
              <a:rPr lang="en-US" altLang="en-US" sz="2000" dirty="0" smtClean="0">
                <a:latin typeface="Myriad Pro Light" pitchFamily="34" charset="0"/>
              </a:rPr>
              <a:t>Defects</a:t>
            </a:r>
          </a:p>
          <a:p>
            <a:pPr eaLnBrk="1" hangingPunct="1">
              <a:spcBef>
                <a:spcPct val="50000"/>
              </a:spcBef>
              <a:buClr>
                <a:schemeClr val="accent1"/>
              </a:buClr>
              <a:buSzPct val="140000"/>
            </a:pPr>
            <a:r>
              <a:rPr lang="en-US" altLang="en-US" sz="2000" dirty="0" smtClean="0">
                <a:latin typeface="Myriad Pro Light" pitchFamily="34" charset="0"/>
              </a:rPr>
              <a:t>Over-production</a:t>
            </a:r>
            <a:endParaRPr lang="en-US" altLang="en-US" sz="2000" dirty="0">
              <a:latin typeface="Myriad Pro Light" pitchFamily="34" charset="0"/>
            </a:endParaRPr>
          </a:p>
          <a:p>
            <a:pPr eaLnBrk="1" hangingPunct="1">
              <a:spcBef>
                <a:spcPct val="50000"/>
              </a:spcBef>
              <a:buClr>
                <a:schemeClr val="accent1"/>
              </a:buClr>
              <a:buSzPct val="140000"/>
            </a:pPr>
            <a:r>
              <a:rPr lang="en-US" altLang="en-US" sz="2000" dirty="0">
                <a:latin typeface="Myriad Pro Light" pitchFamily="34" charset="0"/>
              </a:rPr>
              <a:t>Waiting</a:t>
            </a:r>
          </a:p>
          <a:p>
            <a:pPr eaLnBrk="1" hangingPunct="1">
              <a:spcBef>
                <a:spcPct val="50000"/>
              </a:spcBef>
              <a:buClr>
                <a:schemeClr val="accent1"/>
              </a:buClr>
              <a:buSzPct val="140000"/>
            </a:pPr>
            <a:r>
              <a:rPr lang="en-US" altLang="en-US" sz="2000" dirty="0" smtClean="0">
                <a:latin typeface="Myriad Pro Light" pitchFamily="34" charset="0"/>
              </a:rPr>
              <a:t>Non-utilized People</a:t>
            </a:r>
          </a:p>
          <a:p>
            <a:pPr eaLnBrk="1" hangingPunct="1">
              <a:spcBef>
                <a:spcPct val="50000"/>
              </a:spcBef>
              <a:buClr>
                <a:schemeClr val="accent1"/>
              </a:buClr>
              <a:buSzPct val="140000"/>
            </a:pPr>
            <a:r>
              <a:rPr lang="en-US" altLang="en-US" sz="2000" dirty="0">
                <a:latin typeface="Myriad Pro Light" pitchFamily="34" charset="0"/>
              </a:rPr>
              <a:t>Transportation</a:t>
            </a:r>
          </a:p>
          <a:p>
            <a:pPr eaLnBrk="1" hangingPunct="1">
              <a:spcBef>
                <a:spcPct val="50000"/>
              </a:spcBef>
              <a:buClr>
                <a:schemeClr val="accent1"/>
              </a:buClr>
              <a:buSzPct val="140000"/>
            </a:pPr>
            <a:r>
              <a:rPr lang="en-US" altLang="en-US" sz="2000" dirty="0" smtClean="0">
                <a:latin typeface="Myriad Pro Light" pitchFamily="34" charset="0"/>
              </a:rPr>
              <a:t>Inventory</a:t>
            </a:r>
            <a:endParaRPr lang="en-US" altLang="en-US" sz="2000" dirty="0">
              <a:latin typeface="Myriad Pro Light" pitchFamily="34" charset="0"/>
            </a:endParaRPr>
          </a:p>
          <a:p>
            <a:pPr eaLnBrk="1" hangingPunct="1">
              <a:spcBef>
                <a:spcPct val="50000"/>
              </a:spcBef>
              <a:buClr>
                <a:schemeClr val="accent1"/>
              </a:buClr>
              <a:buSzPct val="140000"/>
            </a:pPr>
            <a:r>
              <a:rPr lang="en-US" altLang="en-US" sz="2000" dirty="0" smtClean="0">
                <a:latin typeface="Myriad Pro Light" pitchFamily="34" charset="0"/>
              </a:rPr>
              <a:t>Motion</a:t>
            </a:r>
            <a:endParaRPr lang="en-US" altLang="en-US" sz="2000" dirty="0">
              <a:latin typeface="Myriad Pro Light" pitchFamily="34" charset="0"/>
            </a:endParaRPr>
          </a:p>
          <a:p>
            <a:pPr eaLnBrk="1" hangingPunct="1">
              <a:spcBef>
                <a:spcPct val="50000"/>
              </a:spcBef>
              <a:buClr>
                <a:schemeClr val="accent1"/>
              </a:buClr>
              <a:buSzPct val="140000"/>
            </a:pPr>
            <a:r>
              <a:rPr lang="en-US" altLang="en-US" sz="2000" dirty="0" smtClean="0">
                <a:latin typeface="Myriad Pro Light" pitchFamily="34" charset="0"/>
              </a:rPr>
              <a:t>Extra Processing</a:t>
            </a:r>
            <a:endParaRPr lang="en-US" altLang="en-US" sz="2000" dirty="0">
              <a:latin typeface="Myriad Pro Light" pitchFamily="34" charset="0"/>
            </a:endParaRPr>
          </a:p>
        </p:txBody>
      </p:sp>
      <p:sp>
        <p:nvSpPr>
          <p:cNvPr id="34822" name="Oval 7"/>
          <p:cNvSpPr>
            <a:spLocks noChangeArrowheads="1"/>
          </p:cNvSpPr>
          <p:nvPr/>
        </p:nvSpPr>
        <p:spPr bwMode="auto">
          <a:xfrm>
            <a:off x="831850" y="2435225"/>
            <a:ext cx="2913063" cy="2971800"/>
          </a:xfrm>
          <a:prstGeom prst="ellipse">
            <a:avLst/>
          </a:prstGeom>
          <a:solidFill>
            <a:srgbClr val="FF9999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4823" name="Freeform 8"/>
          <p:cNvSpPr>
            <a:spLocks/>
          </p:cNvSpPr>
          <p:nvPr/>
        </p:nvSpPr>
        <p:spPr bwMode="auto">
          <a:xfrm>
            <a:off x="2266950" y="2416175"/>
            <a:ext cx="457200" cy="1562100"/>
          </a:xfrm>
          <a:custGeom>
            <a:avLst/>
            <a:gdLst>
              <a:gd name="T0" fmla="*/ 0 w 288"/>
              <a:gd name="T1" fmla="*/ 0 h 948"/>
              <a:gd name="T2" fmla="*/ 0 w 288"/>
              <a:gd name="T3" fmla="*/ 2147483647 h 948"/>
              <a:gd name="T4" fmla="*/ 2147483647 w 288"/>
              <a:gd name="T5" fmla="*/ 2147483647 h 948"/>
              <a:gd name="T6" fmla="*/ 2147483647 w 288"/>
              <a:gd name="T7" fmla="*/ 2147483647 h 948"/>
              <a:gd name="T8" fmla="*/ 2147483647 w 288"/>
              <a:gd name="T9" fmla="*/ 2147483647 h 948"/>
              <a:gd name="T10" fmla="*/ 0 w 288"/>
              <a:gd name="T11" fmla="*/ 0 h 94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88" h="948">
                <a:moveTo>
                  <a:pt x="0" y="0"/>
                </a:moveTo>
                <a:lnTo>
                  <a:pt x="0" y="948"/>
                </a:lnTo>
                <a:lnTo>
                  <a:pt x="288" y="48"/>
                </a:lnTo>
                <a:lnTo>
                  <a:pt x="216" y="24"/>
                </a:lnTo>
                <a:lnTo>
                  <a:pt x="132" y="12"/>
                </a:lnTo>
                <a:lnTo>
                  <a:pt x="0" y="0"/>
                </a:lnTo>
                <a:close/>
              </a:path>
            </a:pathLst>
          </a:custGeom>
          <a:solidFill>
            <a:srgbClr val="00B050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4824" name="Line 9"/>
          <p:cNvSpPr>
            <a:spLocks noChangeShapeType="1"/>
          </p:cNvSpPr>
          <p:nvPr/>
        </p:nvSpPr>
        <p:spPr bwMode="auto">
          <a:xfrm flipH="1" flipV="1">
            <a:off x="2266950" y="1806575"/>
            <a:ext cx="152400" cy="8953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4825" name="Line 10"/>
          <p:cNvSpPr>
            <a:spLocks noChangeShapeType="1"/>
          </p:cNvSpPr>
          <p:nvPr/>
        </p:nvSpPr>
        <p:spPr bwMode="auto">
          <a:xfrm flipV="1">
            <a:off x="2957513" y="1600200"/>
            <a:ext cx="1462087" cy="16351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4826" name="Rectangle 11"/>
          <p:cNvSpPr>
            <a:spLocks noChangeAspect="1" noChangeArrowheads="1"/>
          </p:cNvSpPr>
          <p:nvPr/>
        </p:nvSpPr>
        <p:spPr bwMode="auto">
          <a:xfrm>
            <a:off x="4419600" y="1225550"/>
            <a:ext cx="2971800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7634" tIns="48818" rIns="97634" bIns="48818">
            <a:spAutoFit/>
          </a:bodyPr>
          <a:lstStyle>
            <a:lvl1pPr defTabSz="969963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9963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9963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9963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9963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99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99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99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99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Myriad Pro Light" pitchFamily="34" charset="0"/>
              </a:rPr>
              <a:t>Non-Value-Added</a:t>
            </a:r>
          </a:p>
        </p:txBody>
      </p:sp>
    </p:spTree>
    <p:extLst>
      <p:ext uri="{BB962C8B-B14F-4D97-AF65-F5344CB8AC3E}">
        <p14:creationId xmlns:p14="http://schemas.microsoft.com/office/powerpoint/2010/main" val="2595652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2" name="Picture 30" descr="http://missouri.utu.org/Files/%5b5291%5dproduct-recall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88627" y="1905000"/>
            <a:ext cx="1897063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8" name="Rectangle 2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Defects</a:t>
            </a:r>
          </a:p>
        </p:txBody>
      </p:sp>
      <p:sp>
        <p:nvSpPr>
          <p:cNvPr id="39939" name="Rectangle 30"/>
          <p:cNvSpPr>
            <a:spLocks noGrp="1" noChangeArrowheads="1"/>
          </p:cNvSpPr>
          <p:nvPr>
            <p:ph idx="1"/>
          </p:nvPr>
        </p:nvSpPr>
        <p:spPr>
          <a:xfrm>
            <a:off x="727601" y="1559230"/>
            <a:ext cx="7654399" cy="4525963"/>
          </a:xfrm>
        </p:spPr>
        <p:txBody>
          <a:bodyPr/>
          <a:lstStyle/>
          <a:p>
            <a:pPr eaLnBrk="1" hangingPunct="1"/>
            <a:r>
              <a:rPr lang="en-US" altLang="en-US" sz="2800" dirty="0" smtClean="0"/>
              <a:t>Inspection and repair of material in inventory</a:t>
            </a:r>
          </a:p>
          <a:p>
            <a:pPr eaLnBrk="1" hangingPunct="1"/>
            <a:r>
              <a:rPr lang="en-US" altLang="en-US" sz="2800" dirty="0" smtClean="0"/>
              <a:t>Causes of defects:</a:t>
            </a:r>
          </a:p>
          <a:p>
            <a:pPr lvl="1" eaLnBrk="1" hangingPunct="1"/>
            <a:r>
              <a:rPr lang="en-US" altLang="en-US" sz="2400" dirty="0" smtClean="0"/>
              <a:t>Weak process control</a:t>
            </a:r>
          </a:p>
          <a:p>
            <a:pPr lvl="1" eaLnBrk="1" hangingPunct="1"/>
            <a:r>
              <a:rPr lang="en-US" altLang="en-US" sz="2400" dirty="0" smtClean="0"/>
              <a:t>Poor quality</a:t>
            </a:r>
          </a:p>
          <a:p>
            <a:pPr lvl="1" eaLnBrk="1" hangingPunct="1"/>
            <a:r>
              <a:rPr lang="en-US" altLang="en-US" sz="2400" dirty="0" smtClean="0"/>
              <a:t>Deficient planned maintenance</a:t>
            </a:r>
          </a:p>
          <a:p>
            <a:pPr lvl="1" eaLnBrk="1" hangingPunct="1"/>
            <a:r>
              <a:rPr lang="en-US" altLang="en-US" sz="2400" dirty="0" smtClean="0"/>
              <a:t>Inadequate education/training/work instructions</a:t>
            </a:r>
          </a:p>
          <a:p>
            <a:pPr lvl="1" eaLnBrk="1" hangingPunct="1"/>
            <a:r>
              <a:rPr lang="en-US" altLang="en-US" sz="2400" dirty="0" smtClean="0"/>
              <a:t>Product design</a:t>
            </a:r>
          </a:p>
          <a:p>
            <a:pPr lvl="1" eaLnBrk="1" hangingPunct="1"/>
            <a:r>
              <a:rPr lang="en-US" altLang="en-US" sz="2400" dirty="0" smtClean="0"/>
              <a:t>Customer needs not understood</a:t>
            </a:r>
          </a:p>
          <a:p>
            <a:pPr eaLnBrk="1" hangingPunct="1"/>
            <a:endParaRPr lang="en-US" alt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16713488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Over-production</a:t>
            </a:r>
          </a:p>
        </p:txBody>
      </p:sp>
      <p:sp>
        <p:nvSpPr>
          <p:cNvPr id="37891" name="Rectangle 8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Making </a:t>
            </a:r>
            <a:r>
              <a:rPr lang="en-US" altLang="en-US" u="sng" dirty="0" smtClean="0"/>
              <a:t>more, earlier, or faster </a:t>
            </a:r>
            <a:r>
              <a:rPr lang="en-US" altLang="en-US" dirty="0" smtClean="0"/>
              <a:t>than is required by the next process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Causes of overproduction: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 smtClean="0"/>
              <a:t>Just-in-case logic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 smtClean="0"/>
              <a:t>Misuse of automation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 smtClean="0"/>
              <a:t>Long process setup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 smtClean="0"/>
              <a:t>Un-level scheduling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 smtClean="0"/>
              <a:t>Unbalanced workload</a:t>
            </a:r>
          </a:p>
        </p:txBody>
      </p:sp>
      <p:pic>
        <p:nvPicPr>
          <p:cNvPr id="37893" name="Picture 2" descr="https://lh3.googleusercontent.com/-_g7VCgHF9Go/TYge5kEQ3rI/AAAAAAAACgY/1gnEMrW_fek/s1600/banana+cupcakes+in+pans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00600" y="3048000"/>
            <a:ext cx="3910013" cy="260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51498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my Fitzgerald\Dropbox\IMEC Service Updates\Photos and Templates\Stock Images\iStock - Lean\iStock_Waitin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8766" y="2514600"/>
            <a:ext cx="3733800" cy="2484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986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Waiting Waste</a:t>
            </a:r>
          </a:p>
        </p:txBody>
      </p:sp>
      <p:sp>
        <p:nvSpPr>
          <p:cNvPr id="41987" name="Rectangle 9"/>
          <p:cNvSpPr>
            <a:spLocks noGrp="1" noChangeArrowheads="1"/>
          </p:cNvSpPr>
          <p:nvPr>
            <p:ph idx="1"/>
          </p:nvPr>
        </p:nvSpPr>
        <p:spPr>
          <a:xfrm>
            <a:off x="692966" y="1559230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People or machine idle or waiting</a:t>
            </a:r>
          </a:p>
          <a:p>
            <a:pPr eaLnBrk="1" hangingPunct="1"/>
            <a:r>
              <a:rPr lang="en-US" altLang="en-US" dirty="0" smtClean="0"/>
              <a:t>Causes of waiting waste:</a:t>
            </a:r>
          </a:p>
          <a:p>
            <a:pPr lvl="1" eaLnBrk="1" hangingPunct="1"/>
            <a:r>
              <a:rPr lang="en-US" altLang="en-US" sz="2400" dirty="0" smtClean="0"/>
              <a:t>Unbalanced workload</a:t>
            </a:r>
          </a:p>
          <a:p>
            <a:pPr lvl="1" eaLnBrk="1" hangingPunct="1"/>
            <a:r>
              <a:rPr lang="en-US" altLang="en-US" sz="2400" dirty="0" smtClean="0"/>
              <a:t>Unplanned maintenance</a:t>
            </a:r>
          </a:p>
          <a:p>
            <a:pPr lvl="1" eaLnBrk="1" hangingPunct="1"/>
            <a:r>
              <a:rPr lang="en-US" altLang="en-US" sz="2400" dirty="0" smtClean="0"/>
              <a:t>Long process setup times</a:t>
            </a:r>
          </a:p>
          <a:p>
            <a:pPr lvl="1" eaLnBrk="1" hangingPunct="1"/>
            <a:r>
              <a:rPr lang="en-US" altLang="en-US" sz="2400" dirty="0" smtClean="0"/>
              <a:t>Misuses of automation</a:t>
            </a:r>
          </a:p>
          <a:p>
            <a:pPr lvl="1" eaLnBrk="1" hangingPunct="1"/>
            <a:r>
              <a:rPr lang="en-US" altLang="en-US" sz="2400" dirty="0" smtClean="0"/>
              <a:t>Upstream quality problems</a:t>
            </a:r>
          </a:p>
          <a:p>
            <a:pPr lvl="1" eaLnBrk="1" hangingPunct="1"/>
            <a:r>
              <a:rPr lang="en-US" altLang="en-US" sz="2400" dirty="0" smtClean="0"/>
              <a:t>Un-level scheduling</a:t>
            </a:r>
          </a:p>
          <a:p>
            <a:pPr eaLnBrk="1" hangingPunct="1"/>
            <a:endParaRPr lang="en-US" alt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4269019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Non-Utilized People Waste</a:t>
            </a:r>
          </a:p>
        </p:txBody>
      </p:sp>
      <p:sp>
        <p:nvSpPr>
          <p:cNvPr id="43011" name="Rectangle 7"/>
          <p:cNvSpPr>
            <a:spLocks noGrp="1" noChangeArrowheads="1"/>
          </p:cNvSpPr>
          <p:nvPr>
            <p:ph idx="1"/>
          </p:nvPr>
        </p:nvSpPr>
        <p:spPr>
          <a:xfrm>
            <a:off x="727602" y="1559231"/>
            <a:ext cx="8136996" cy="1031570"/>
          </a:xfrm>
        </p:spPr>
        <p:txBody>
          <a:bodyPr/>
          <a:lstStyle/>
          <a:p>
            <a:pPr marL="0" indent="0" eaLnBrk="1" hangingPunct="1"/>
            <a:r>
              <a:rPr lang="en-US" altLang="en-US" dirty="0" smtClean="0"/>
              <a:t>The waste of not using people’s mental, creative, and physical abilities</a:t>
            </a:r>
          </a:p>
        </p:txBody>
      </p:sp>
      <p:pic>
        <p:nvPicPr>
          <p:cNvPr id="2" name="Picture 2" descr="C:\Users\Amy Fitzgerald\Dropbox\IMEC Service Updates\Photos and Templates\Stock Images\iStock - Lean\iStock_underutilize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4430" y="2956798"/>
            <a:ext cx="3007095" cy="2001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27599" y="2579133"/>
            <a:ext cx="5133861" cy="30346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spcBef>
                <a:spcPct val="20000"/>
              </a:spcBef>
            </a:pPr>
            <a:r>
              <a:rPr lang="en-US" altLang="en-US" sz="2800" b="0" dirty="0">
                <a:latin typeface="Myriad Pro Light"/>
                <a:cs typeface="Myriad Pro Light"/>
              </a:rPr>
              <a:t>Causes of people </a:t>
            </a:r>
            <a:r>
              <a:rPr lang="en-US" altLang="en-US" sz="2800" b="0" dirty="0" smtClean="0">
                <a:latin typeface="Myriad Pro Light"/>
                <a:cs typeface="Myriad Pro Light"/>
              </a:rPr>
              <a:t>waste:</a:t>
            </a:r>
            <a:endParaRPr lang="en-US" altLang="en-US" sz="2800" b="0" dirty="0">
              <a:latin typeface="Myriad Pro Light"/>
              <a:cs typeface="Myriad Pro Light"/>
            </a:endParaRPr>
          </a:p>
          <a:p>
            <a:pPr lvl="2" indent="-457200" defTabSz="4572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sz="2400" b="0" i="1" dirty="0">
                <a:latin typeface="Myriad Pro Light"/>
                <a:cs typeface="Myriad Pro Light"/>
              </a:rPr>
              <a:t>Old guard thinking, politics, the business culture</a:t>
            </a:r>
          </a:p>
          <a:p>
            <a:pPr lvl="2" indent="-457200" defTabSz="4572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sz="2400" b="0" i="1" dirty="0">
                <a:latin typeface="Myriad Pro Light"/>
                <a:cs typeface="Myriad Pro Light"/>
              </a:rPr>
              <a:t>Poor hiring practices</a:t>
            </a:r>
          </a:p>
          <a:p>
            <a:pPr lvl="2" indent="-457200" defTabSz="4572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sz="2400" b="0" i="1" dirty="0">
                <a:latin typeface="Myriad Pro Light"/>
                <a:cs typeface="Myriad Pro Light"/>
              </a:rPr>
              <a:t>Low or no investment in training</a:t>
            </a:r>
          </a:p>
          <a:p>
            <a:pPr lvl="2" indent="-457200" defTabSz="4572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sz="2400" b="0" i="1" dirty="0">
                <a:latin typeface="Myriad Pro Light"/>
                <a:cs typeface="Myriad Pro Light"/>
              </a:rPr>
              <a:t>Low pay, high turnover strategy</a:t>
            </a:r>
          </a:p>
        </p:txBody>
      </p:sp>
    </p:spTree>
    <p:extLst>
      <p:ext uri="{BB962C8B-B14F-4D97-AF65-F5344CB8AC3E}">
        <p14:creationId xmlns:p14="http://schemas.microsoft.com/office/powerpoint/2010/main" val="42213132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Transportation Waste</a:t>
            </a:r>
          </a:p>
        </p:txBody>
      </p:sp>
      <p:sp>
        <p:nvSpPr>
          <p:cNvPr id="45059" name="Rectangle 9"/>
          <p:cNvSpPr>
            <a:spLocks noGrp="1" noChangeArrowheads="1"/>
          </p:cNvSpPr>
          <p:nvPr>
            <p:ph idx="1"/>
          </p:nvPr>
        </p:nvSpPr>
        <p:spPr>
          <a:xfrm>
            <a:off x="727602" y="1559231"/>
            <a:ext cx="8048816" cy="65057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Transporting parts and materials around the plant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80817" y="3177327"/>
            <a:ext cx="2895601" cy="200739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27602" y="2057400"/>
            <a:ext cx="5443608" cy="259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defTabSz="457200" fontAlgn="auto">
              <a:spcBef>
                <a:spcPct val="20000"/>
              </a:spcBef>
              <a:spcAft>
                <a:spcPts val="0"/>
              </a:spcAft>
            </a:pPr>
            <a:r>
              <a:rPr lang="en-US" altLang="en-US" sz="2800" b="0" dirty="0">
                <a:solidFill>
                  <a:prstClr val="black"/>
                </a:solidFill>
                <a:latin typeface="Myriad Pro Light"/>
              </a:rPr>
              <a:t>Causes of transportation </a:t>
            </a:r>
            <a:r>
              <a:rPr lang="en-US" altLang="en-US" sz="2800" b="0" dirty="0" smtClean="0">
                <a:solidFill>
                  <a:prstClr val="black"/>
                </a:solidFill>
                <a:latin typeface="Myriad Pro Light"/>
              </a:rPr>
              <a:t>waste:</a:t>
            </a:r>
            <a:endParaRPr lang="en-US" altLang="en-US" sz="2800" b="0" dirty="0">
              <a:solidFill>
                <a:prstClr val="black"/>
              </a:solidFill>
              <a:latin typeface="Myriad Pro Light"/>
            </a:endParaRPr>
          </a:p>
          <a:p>
            <a:pPr marL="742950" lvl="1" indent="-285750" defTabSz="457200" fontAlgn="auto">
              <a:spcBef>
                <a:spcPct val="20000"/>
              </a:spcBef>
              <a:spcAft>
                <a:spcPts val="0"/>
              </a:spcAft>
              <a:buFont typeface="Arial"/>
              <a:buChar char="•"/>
            </a:pPr>
            <a:r>
              <a:rPr lang="en-US" altLang="en-US" sz="2400" b="0" i="1" dirty="0">
                <a:solidFill>
                  <a:prstClr val="black"/>
                </a:solidFill>
                <a:latin typeface="Myriad Pro Light"/>
              </a:rPr>
              <a:t>Poor plant layout</a:t>
            </a:r>
          </a:p>
          <a:p>
            <a:pPr marL="742950" lvl="1" indent="-285750" defTabSz="457200" fontAlgn="auto">
              <a:spcBef>
                <a:spcPct val="20000"/>
              </a:spcBef>
              <a:spcAft>
                <a:spcPts val="0"/>
              </a:spcAft>
              <a:buFont typeface="Arial"/>
              <a:buChar char="•"/>
            </a:pPr>
            <a:r>
              <a:rPr lang="en-US" altLang="en-US" sz="2400" b="0" i="1" dirty="0">
                <a:solidFill>
                  <a:prstClr val="black"/>
                </a:solidFill>
                <a:latin typeface="Myriad Pro Light"/>
              </a:rPr>
              <a:t>Poor understanding of the process flow for production</a:t>
            </a:r>
          </a:p>
          <a:p>
            <a:pPr marL="742950" lvl="1" indent="-285750" defTabSz="457200" fontAlgn="auto">
              <a:spcBef>
                <a:spcPct val="20000"/>
              </a:spcBef>
              <a:spcAft>
                <a:spcPts val="0"/>
              </a:spcAft>
              <a:buFont typeface="Arial"/>
              <a:buChar char="•"/>
            </a:pPr>
            <a:r>
              <a:rPr lang="en-US" altLang="en-US" sz="2400" b="0" i="1" dirty="0">
                <a:solidFill>
                  <a:prstClr val="black"/>
                </a:solidFill>
                <a:latin typeface="Myriad Pro Light"/>
              </a:rPr>
              <a:t>Large batch sizes, long lead times, and large storage areas</a:t>
            </a:r>
          </a:p>
        </p:txBody>
      </p:sp>
    </p:spTree>
    <p:extLst>
      <p:ext uri="{BB962C8B-B14F-4D97-AF65-F5344CB8AC3E}">
        <p14:creationId xmlns:p14="http://schemas.microsoft.com/office/powerpoint/2010/main" val="13521896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MEC_2014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IMEC_2014Template.potx</Template>
  <TotalTime>28930</TotalTime>
  <Words>2014</Words>
  <Application>Microsoft Office PowerPoint</Application>
  <PresentationFormat>On-screen Show (4:3)</PresentationFormat>
  <Paragraphs>412</Paragraphs>
  <Slides>31</Slides>
  <Notes>31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IMEC_2014Template</vt:lpstr>
      <vt:lpstr>Principles Of Lean Manufacturing  </vt:lpstr>
      <vt:lpstr>Defining Lean</vt:lpstr>
      <vt:lpstr>Definition Of Value-Added</vt:lpstr>
      <vt:lpstr>Lean = Eliminating Waste</vt:lpstr>
      <vt:lpstr>Defects</vt:lpstr>
      <vt:lpstr>Over-production</vt:lpstr>
      <vt:lpstr>Waiting Waste</vt:lpstr>
      <vt:lpstr>Non-Utilized People Waste</vt:lpstr>
      <vt:lpstr>Transportation Waste</vt:lpstr>
      <vt:lpstr>Inventory Waste</vt:lpstr>
      <vt:lpstr>Motion Waste</vt:lpstr>
      <vt:lpstr>Extra Processing Waste</vt:lpstr>
      <vt:lpstr>Lean Building Blocks</vt:lpstr>
      <vt:lpstr>Work Place Organization (5S)</vt:lpstr>
      <vt:lpstr>Visual Controls</vt:lpstr>
      <vt:lpstr>Plant Layout</vt:lpstr>
      <vt:lpstr>Lean Building Blocks</vt:lpstr>
      <vt:lpstr>Lean Workforce Practices</vt:lpstr>
      <vt:lpstr>Quick Changeover</vt:lpstr>
      <vt:lpstr>Impact Of Batch Size Reduction</vt:lpstr>
      <vt:lpstr>Batch Size Reduction</vt:lpstr>
      <vt:lpstr>Point Of Use Storage (POUS)</vt:lpstr>
      <vt:lpstr>Quality At The Source</vt:lpstr>
      <vt:lpstr>Quality At The Source</vt:lpstr>
      <vt:lpstr>Lean Building Blocks</vt:lpstr>
      <vt:lpstr>Push Vs. Pull Systems</vt:lpstr>
      <vt:lpstr>Pull System</vt:lpstr>
      <vt:lpstr>Pull System Flow Diagram</vt:lpstr>
      <vt:lpstr>Cellular Manufacturing</vt:lpstr>
      <vt:lpstr>Total Productive Maintenance (TPM)</vt:lpstr>
      <vt:lpstr>Benefits of Lean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Area for Slide</dc:title>
  <dc:creator>Mary Hallock</dc:creator>
  <cp:lastModifiedBy>Ed Huey</cp:lastModifiedBy>
  <cp:revision>804</cp:revision>
  <cp:lastPrinted>2000-07-27T18:04:34Z</cp:lastPrinted>
  <dcterms:created xsi:type="dcterms:W3CDTF">1998-02-04T18:25:41Z</dcterms:created>
  <dcterms:modified xsi:type="dcterms:W3CDTF">2018-01-09T17:32:30Z</dcterms:modified>
</cp:coreProperties>
</file>