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98.jpg" ContentType="image/jpg"/>
  <Override PartName="/ppt/media/image99.jpg" ContentType="image/jpg"/>
  <Override PartName="/ppt/media/image104.jpg" ContentType="image/jpg"/>
  <Override PartName="/ppt/media/image105.jpg" ContentType="image/jpg"/>
  <Override PartName="/ppt/media/image106.jpg" ContentType="image/jpg"/>
  <Override PartName="/ppt/media/image111.jpg" ContentType="image/jpg"/>
  <Override PartName="/ppt/media/image112.jpg" ContentType="image/jpg"/>
  <Override PartName="/ppt/media/image114.jpg" ContentType="image/jpg"/>
  <Override PartName="/ppt/media/image115.jpg" ContentType="image/jpg"/>
  <Override PartName="/ppt/media/image117.jpg" ContentType="image/jpg"/>
  <Override PartName="/ppt/media/image118.jpg" ContentType="image/jpg"/>
  <Override PartName="/ppt/media/image119.jpg" ContentType="image/jpg"/>
  <Override PartName="/ppt/media/image120.jpg" ContentType="image/jpg"/>
  <Override PartName="/ppt/media/image121.jpg" ContentType="image/jpg"/>
  <Override PartName="/ppt/media/image122.jpg" ContentType="image/jpg"/>
  <Override PartName="/ppt/media/image123.jpg" ContentType="image/jpg"/>
  <Override PartName="/ppt/media/image124.jpg" ContentType="image/jpg"/>
  <Override PartName="/ppt/media/image125.jpg" ContentType="image/jpg"/>
  <Override PartName="/ppt/media/image126.jpg" ContentType="image/jpg"/>
  <Override PartName="/ppt/media/image127.jpg" ContentType="image/jpg"/>
  <Override PartName="/ppt/media/image128.jpg" ContentType="image/jpg"/>
  <Override PartName="/ppt/media/image13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5"/>
  </p:notesMasterIdLst>
  <p:sldIdLst>
    <p:sldId id="285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89" r:id="rId13"/>
    <p:sldId id="269" r:id="rId14"/>
    <p:sldId id="270" r:id="rId15"/>
    <p:sldId id="29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6" r:id="rId28"/>
    <p:sldId id="283" r:id="rId29"/>
    <p:sldId id="284" r:id="rId30"/>
    <p:sldId id="287" r:id="rId31"/>
    <p:sldId id="288" r:id="rId32"/>
    <p:sldId id="261" r:id="rId33"/>
    <p:sldId id="263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37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360C-DF12-4B66-9503-44058C83B4E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EE5F-5145-45C6-8D7B-A4A888F8E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657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32120"/>
            <a:ext cx="60198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b="1" i="1">
                <a:solidFill>
                  <a:srgbClr val="006885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218514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5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7543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8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1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33613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05213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8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38100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1"/>
            <a:ext cx="38100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9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688" y="1535113"/>
            <a:ext cx="3715512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3688" y="2174875"/>
            <a:ext cx="3715512" cy="3844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8552" y="1535113"/>
            <a:ext cx="381304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0" kern="1200" dirty="0" smtClean="0">
                <a:solidFill>
                  <a:srgbClr val="006885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8552" y="2174875"/>
            <a:ext cx="3813048" cy="3844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11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200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7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667"/>
          <a:stretch/>
        </p:blipFill>
        <p:spPr>
          <a:xfrm>
            <a:off x="0" y="0"/>
            <a:ext cx="923544" cy="6858000"/>
          </a:xfrm>
          <a:prstGeom prst="rect">
            <a:avLst/>
          </a:prstGeom>
        </p:spPr>
      </p:pic>
      <p:pic>
        <p:nvPicPr>
          <p:cNvPr id="6" name="Picture 3" descr="C:\Users\istudent\Desktop\IMEC_logo_no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469314" cy="6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76518"/>
            <a:ext cx="518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5776" y="6172200"/>
            <a:ext cx="457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0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6885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6885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i="1" kern="1200">
          <a:solidFill>
            <a:srgbClr val="006885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Franklin Gothic Book" panose="020B0503020102020204" pitchFamily="34" charset="0"/>
        <a:buChar char="◦"/>
        <a:defRPr sz="2000" kern="1200">
          <a:solidFill>
            <a:srgbClr val="006885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6885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6885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6.png"/><Relationship Id="rId26" Type="http://schemas.openxmlformats.org/officeDocument/2006/relationships/image" Target="../media/image153.png"/><Relationship Id="rId39" Type="http://schemas.openxmlformats.org/officeDocument/2006/relationships/image" Target="../media/image165.png"/><Relationship Id="rId21" Type="http://schemas.openxmlformats.org/officeDocument/2006/relationships/image" Target="../media/image149.png"/><Relationship Id="rId34" Type="http://schemas.openxmlformats.org/officeDocument/2006/relationships/image" Target="../media/image160.png"/><Relationship Id="rId42" Type="http://schemas.openxmlformats.org/officeDocument/2006/relationships/image" Target="../media/image168.png"/><Relationship Id="rId47" Type="http://schemas.openxmlformats.org/officeDocument/2006/relationships/image" Target="../media/image172.png"/><Relationship Id="rId50" Type="http://schemas.openxmlformats.org/officeDocument/2006/relationships/image" Target="../media/image175.png"/><Relationship Id="rId55" Type="http://schemas.openxmlformats.org/officeDocument/2006/relationships/image" Target="../media/image180.png"/><Relationship Id="rId63" Type="http://schemas.openxmlformats.org/officeDocument/2006/relationships/image" Target="../media/image187.png"/><Relationship Id="rId68" Type="http://schemas.openxmlformats.org/officeDocument/2006/relationships/image" Target="../media/image192.png"/><Relationship Id="rId76" Type="http://schemas.openxmlformats.org/officeDocument/2006/relationships/image" Target="../media/image199.png"/><Relationship Id="rId84" Type="http://schemas.openxmlformats.org/officeDocument/2006/relationships/image" Target="../media/image207.png"/><Relationship Id="rId7" Type="http://schemas.openxmlformats.org/officeDocument/2006/relationships/image" Target="../media/image137.png"/><Relationship Id="rId71" Type="http://schemas.openxmlformats.org/officeDocument/2006/relationships/image" Target="../media/image195.png"/><Relationship Id="rId2" Type="http://schemas.openxmlformats.org/officeDocument/2006/relationships/image" Target="../media/image132.png"/><Relationship Id="rId16" Type="http://schemas.openxmlformats.org/officeDocument/2006/relationships/image" Target="../media/image20.png"/><Relationship Id="rId29" Type="http://schemas.openxmlformats.org/officeDocument/2006/relationships/image" Target="../media/image155.png"/><Relationship Id="rId11" Type="http://schemas.openxmlformats.org/officeDocument/2006/relationships/image" Target="../media/image141.png"/><Relationship Id="rId24" Type="http://schemas.openxmlformats.org/officeDocument/2006/relationships/image" Target="../media/image59.png"/><Relationship Id="rId32" Type="http://schemas.openxmlformats.org/officeDocument/2006/relationships/image" Target="../media/image158.png"/><Relationship Id="rId37" Type="http://schemas.openxmlformats.org/officeDocument/2006/relationships/image" Target="../media/image163.png"/><Relationship Id="rId40" Type="http://schemas.openxmlformats.org/officeDocument/2006/relationships/image" Target="../media/image166.png"/><Relationship Id="rId45" Type="http://schemas.openxmlformats.org/officeDocument/2006/relationships/image" Target="../media/image170.png"/><Relationship Id="rId53" Type="http://schemas.openxmlformats.org/officeDocument/2006/relationships/image" Target="../media/image178.png"/><Relationship Id="rId58" Type="http://schemas.openxmlformats.org/officeDocument/2006/relationships/image" Target="../media/image183.png"/><Relationship Id="rId66" Type="http://schemas.openxmlformats.org/officeDocument/2006/relationships/image" Target="../media/image190.png"/><Relationship Id="rId74" Type="http://schemas.openxmlformats.org/officeDocument/2006/relationships/image" Target="../media/image197.png"/><Relationship Id="rId79" Type="http://schemas.openxmlformats.org/officeDocument/2006/relationships/image" Target="../media/image202.png"/><Relationship Id="rId5" Type="http://schemas.openxmlformats.org/officeDocument/2006/relationships/image" Target="../media/image135.png"/><Relationship Id="rId61" Type="http://schemas.openxmlformats.org/officeDocument/2006/relationships/image" Target="../media/image186.png"/><Relationship Id="rId82" Type="http://schemas.openxmlformats.org/officeDocument/2006/relationships/image" Target="../media/image205.png"/><Relationship Id="rId19" Type="http://schemas.openxmlformats.org/officeDocument/2006/relationships/image" Target="../media/image147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0.png"/><Relationship Id="rId27" Type="http://schemas.openxmlformats.org/officeDocument/2006/relationships/image" Target="../media/image62.png"/><Relationship Id="rId30" Type="http://schemas.openxmlformats.org/officeDocument/2006/relationships/image" Target="../media/image156.png"/><Relationship Id="rId35" Type="http://schemas.openxmlformats.org/officeDocument/2006/relationships/image" Target="../media/image161.png"/><Relationship Id="rId43" Type="http://schemas.openxmlformats.org/officeDocument/2006/relationships/image" Target="../media/image78.png"/><Relationship Id="rId48" Type="http://schemas.openxmlformats.org/officeDocument/2006/relationships/image" Target="../media/image173.png"/><Relationship Id="rId56" Type="http://schemas.openxmlformats.org/officeDocument/2006/relationships/image" Target="../media/image181.png"/><Relationship Id="rId64" Type="http://schemas.openxmlformats.org/officeDocument/2006/relationships/image" Target="../media/image188.png"/><Relationship Id="rId69" Type="http://schemas.openxmlformats.org/officeDocument/2006/relationships/image" Target="../media/image193.png"/><Relationship Id="rId77" Type="http://schemas.openxmlformats.org/officeDocument/2006/relationships/image" Target="../media/image200.png"/><Relationship Id="rId8" Type="http://schemas.openxmlformats.org/officeDocument/2006/relationships/image" Target="../media/image138.png"/><Relationship Id="rId51" Type="http://schemas.openxmlformats.org/officeDocument/2006/relationships/image" Target="../media/image176.png"/><Relationship Id="rId72" Type="http://schemas.openxmlformats.org/officeDocument/2006/relationships/image" Target="../media/image196.png"/><Relationship Id="rId80" Type="http://schemas.openxmlformats.org/officeDocument/2006/relationships/image" Target="../media/image203.png"/><Relationship Id="rId85" Type="http://schemas.openxmlformats.org/officeDocument/2006/relationships/image" Target="../media/image208.png"/><Relationship Id="rId3" Type="http://schemas.openxmlformats.org/officeDocument/2006/relationships/image" Target="../media/image133.png"/><Relationship Id="rId12" Type="http://schemas.openxmlformats.org/officeDocument/2006/relationships/image" Target="../media/image142.png"/><Relationship Id="rId17" Type="http://schemas.openxmlformats.org/officeDocument/2006/relationships/image" Target="../media/image145.png"/><Relationship Id="rId25" Type="http://schemas.openxmlformats.org/officeDocument/2006/relationships/image" Target="../media/image152.png"/><Relationship Id="rId33" Type="http://schemas.openxmlformats.org/officeDocument/2006/relationships/image" Target="../media/image159.png"/><Relationship Id="rId38" Type="http://schemas.openxmlformats.org/officeDocument/2006/relationships/image" Target="../media/image164.png"/><Relationship Id="rId46" Type="http://schemas.openxmlformats.org/officeDocument/2006/relationships/image" Target="../media/image171.png"/><Relationship Id="rId59" Type="http://schemas.openxmlformats.org/officeDocument/2006/relationships/image" Target="../media/image184.png"/><Relationship Id="rId67" Type="http://schemas.openxmlformats.org/officeDocument/2006/relationships/image" Target="../media/image191.png"/><Relationship Id="rId20" Type="http://schemas.openxmlformats.org/officeDocument/2006/relationships/image" Target="../media/image148.png"/><Relationship Id="rId41" Type="http://schemas.openxmlformats.org/officeDocument/2006/relationships/image" Target="../media/image167.png"/><Relationship Id="rId54" Type="http://schemas.openxmlformats.org/officeDocument/2006/relationships/image" Target="../media/image179.png"/><Relationship Id="rId62" Type="http://schemas.openxmlformats.org/officeDocument/2006/relationships/image" Target="../media/image95.png"/><Relationship Id="rId70" Type="http://schemas.openxmlformats.org/officeDocument/2006/relationships/image" Target="../media/image194.png"/><Relationship Id="rId75" Type="http://schemas.openxmlformats.org/officeDocument/2006/relationships/image" Target="../media/image198.png"/><Relationship Id="rId83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5" Type="http://schemas.openxmlformats.org/officeDocument/2006/relationships/image" Target="../media/image19.png"/><Relationship Id="rId23" Type="http://schemas.openxmlformats.org/officeDocument/2006/relationships/image" Target="../media/image151.png"/><Relationship Id="rId28" Type="http://schemas.openxmlformats.org/officeDocument/2006/relationships/image" Target="../media/image154.png"/><Relationship Id="rId36" Type="http://schemas.openxmlformats.org/officeDocument/2006/relationships/image" Target="../media/image162.png"/><Relationship Id="rId49" Type="http://schemas.openxmlformats.org/officeDocument/2006/relationships/image" Target="../media/image174.png"/><Relationship Id="rId57" Type="http://schemas.openxmlformats.org/officeDocument/2006/relationships/image" Target="../media/image182.png"/><Relationship Id="rId10" Type="http://schemas.openxmlformats.org/officeDocument/2006/relationships/image" Target="../media/image140.png"/><Relationship Id="rId31" Type="http://schemas.openxmlformats.org/officeDocument/2006/relationships/image" Target="../media/image157.png"/><Relationship Id="rId44" Type="http://schemas.openxmlformats.org/officeDocument/2006/relationships/image" Target="../media/image169.png"/><Relationship Id="rId52" Type="http://schemas.openxmlformats.org/officeDocument/2006/relationships/image" Target="../media/image177.png"/><Relationship Id="rId60" Type="http://schemas.openxmlformats.org/officeDocument/2006/relationships/image" Target="../media/image185.png"/><Relationship Id="rId65" Type="http://schemas.openxmlformats.org/officeDocument/2006/relationships/image" Target="../media/image189.png"/><Relationship Id="rId73" Type="http://schemas.openxmlformats.org/officeDocument/2006/relationships/image" Target="../media/image41.png"/><Relationship Id="rId78" Type="http://schemas.openxmlformats.org/officeDocument/2006/relationships/image" Target="../media/image201.png"/><Relationship Id="rId81" Type="http://schemas.openxmlformats.org/officeDocument/2006/relationships/image" Target="../media/image204.png"/><Relationship Id="rId86" Type="http://schemas.openxmlformats.org/officeDocument/2006/relationships/image" Target="../media/image20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8.png"/><Relationship Id="rId26" Type="http://schemas.openxmlformats.org/officeDocument/2006/relationships/image" Target="../media/image225.png"/><Relationship Id="rId39" Type="http://schemas.openxmlformats.org/officeDocument/2006/relationships/image" Target="../media/image41.png"/><Relationship Id="rId21" Type="http://schemas.openxmlformats.org/officeDocument/2006/relationships/image" Target="../media/image220.png"/><Relationship Id="rId34" Type="http://schemas.openxmlformats.org/officeDocument/2006/relationships/image" Target="../media/image36.png"/><Relationship Id="rId42" Type="http://schemas.openxmlformats.org/officeDocument/2006/relationships/image" Target="../media/image236.png"/><Relationship Id="rId47" Type="http://schemas.openxmlformats.org/officeDocument/2006/relationships/image" Target="../media/image49.png"/><Relationship Id="rId50" Type="http://schemas.openxmlformats.org/officeDocument/2006/relationships/image" Target="../media/image242.png"/><Relationship Id="rId55" Type="http://schemas.openxmlformats.org/officeDocument/2006/relationships/image" Target="../media/image246.png"/><Relationship Id="rId63" Type="http://schemas.openxmlformats.org/officeDocument/2006/relationships/image" Target="../media/image252.png"/><Relationship Id="rId68" Type="http://schemas.openxmlformats.org/officeDocument/2006/relationships/image" Target="../media/image256.png"/><Relationship Id="rId76" Type="http://schemas.openxmlformats.org/officeDocument/2006/relationships/image" Target="../media/image264.png"/><Relationship Id="rId84" Type="http://schemas.openxmlformats.org/officeDocument/2006/relationships/image" Target="../media/image271.png"/><Relationship Id="rId89" Type="http://schemas.openxmlformats.org/officeDocument/2006/relationships/image" Target="../media/image276.png"/><Relationship Id="rId7" Type="http://schemas.openxmlformats.org/officeDocument/2006/relationships/image" Target="../media/image213.png"/><Relationship Id="rId71" Type="http://schemas.openxmlformats.org/officeDocument/2006/relationships/image" Target="../media/image259.png"/><Relationship Id="rId92" Type="http://schemas.openxmlformats.org/officeDocument/2006/relationships/image" Target="../media/image279.png"/><Relationship Id="rId2" Type="http://schemas.openxmlformats.org/officeDocument/2006/relationships/image" Target="../media/image210.png"/><Relationship Id="rId16" Type="http://schemas.openxmlformats.org/officeDocument/2006/relationships/image" Target="../media/image20.png"/><Relationship Id="rId29" Type="http://schemas.openxmlformats.org/officeDocument/2006/relationships/image" Target="../media/image228.png"/><Relationship Id="rId11" Type="http://schemas.openxmlformats.org/officeDocument/2006/relationships/image" Target="../media/image15.png"/><Relationship Id="rId24" Type="http://schemas.openxmlformats.org/officeDocument/2006/relationships/image" Target="../media/image223.png"/><Relationship Id="rId32" Type="http://schemas.openxmlformats.org/officeDocument/2006/relationships/image" Target="../media/image34.png"/><Relationship Id="rId37" Type="http://schemas.openxmlformats.org/officeDocument/2006/relationships/image" Target="../media/image233.png"/><Relationship Id="rId40" Type="http://schemas.openxmlformats.org/officeDocument/2006/relationships/image" Target="../media/image234.png"/><Relationship Id="rId45" Type="http://schemas.openxmlformats.org/officeDocument/2006/relationships/image" Target="../media/image238.png"/><Relationship Id="rId53" Type="http://schemas.openxmlformats.org/officeDocument/2006/relationships/image" Target="../media/image244.png"/><Relationship Id="rId58" Type="http://schemas.openxmlformats.org/officeDocument/2006/relationships/image" Target="../media/image248.png"/><Relationship Id="rId66" Type="http://schemas.openxmlformats.org/officeDocument/2006/relationships/image" Target="../media/image255.png"/><Relationship Id="rId74" Type="http://schemas.openxmlformats.org/officeDocument/2006/relationships/image" Target="../media/image262.png"/><Relationship Id="rId79" Type="http://schemas.openxmlformats.org/officeDocument/2006/relationships/image" Target="../media/image266.png"/><Relationship Id="rId87" Type="http://schemas.openxmlformats.org/officeDocument/2006/relationships/image" Target="../media/image274.png"/><Relationship Id="rId5" Type="http://schemas.openxmlformats.org/officeDocument/2006/relationships/image" Target="../media/image9.png"/><Relationship Id="rId61" Type="http://schemas.openxmlformats.org/officeDocument/2006/relationships/image" Target="../media/image250.png"/><Relationship Id="rId82" Type="http://schemas.openxmlformats.org/officeDocument/2006/relationships/image" Target="../media/image269.png"/><Relationship Id="rId90" Type="http://schemas.openxmlformats.org/officeDocument/2006/relationships/image" Target="../media/image277.png"/><Relationship Id="rId19" Type="http://schemas.openxmlformats.org/officeDocument/2006/relationships/image" Target="../media/image23.png"/><Relationship Id="rId14" Type="http://schemas.openxmlformats.org/officeDocument/2006/relationships/image" Target="../media/image216.png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Relationship Id="rId30" Type="http://schemas.openxmlformats.org/officeDocument/2006/relationships/image" Target="../media/image229.png"/><Relationship Id="rId35" Type="http://schemas.openxmlformats.org/officeDocument/2006/relationships/image" Target="../media/image232.png"/><Relationship Id="rId43" Type="http://schemas.openxmlformats.org/officeDocument/2006/relationships/image" Target="../media/image45.png"/><Relationship Id="rId48" Type="http://schemas.openxmlformats.org/officeDocument/2006/relationships/image" Target="../media/image240.png"/><Relationship Id="rId56" Type="http://schemas.openxmlformats.org/officeDocument/2006/relationships/image" Target="../media/image247.png"/><Relationship Id="rId64" Type="http://schemas.openxmlformats.org/officeDocument/2006/relationships/image" Target="../media/image253.png"/><Relationship Id="rId69" Type="http://schemas.openxmlformats.org/officeDocument/2006/relationships/image" Target="../media/image257.png"/><Relationship Id="rId77" Type="http://schemas.openxmlformats.org/officeDocument/2006/relationships/image" Target="../media/image78.png"/><Relationship Id="rId8" Type="http://schemas.openxmlformats.org/officeDocument/2006/relationships/image" Target="../media/image12.png"/><Relationship Id="rId51" Type="http://schemas.openxmlformats.org/officeDocument/2006/relationships/image" Target="../media/image243.png"/><Relationship Id="rId72" Type="http://schemas.openxmlformats.org/officeDocument/2006/relationships/image" Target="../media/image260.png"/><Relationship Id="rId80" Type="http://schemas.openxmlformats.org/officeDocument/2006/relationships/image" Target="../media/image267.png"/><Relationship Id="rId85" Type="http://schemas.openxmlformats.org/officeDocument/2006/relationships/image" Target="../media/image272.png"/><Relationship Id="rId93" Type="http://schemas.openxmlformats.org/officeDocument/2006/relationships/image" Target="../media/image280.png"/><Relationship Id="rId3" Type="http://schemas.openxmlformats.org/officeDocument/2006/relationships/image" Target="../media/image7.png"/><Relationship Id="rId12" Type="http://schemas.openxmlformats.org/officeDocument/2006/relationships/image" Target="../media/image215.png"/><Relationship Id="rId17" Type="http://schemas.openxmlformats.org/officeDocument/2006/relationships/image" Target="../media/image21.png"/><Relationship Id="rId25" Type="http://schemas.openxmlformats.org/officeDocument/2006/relationships/image" Target="../media/image224.png"/><Relationship Id="rId33" Type="http://schemas.openxmlformats.org/officeDocument/2006/relationships/image" Target="../media/image231.png"/><Relationship Id="rId38" Type="http://schemas.openxmlformats.org/officeDocument/2006/relationships/image" Target="../media/image40.png"/><Relationship Id="rId46" Type="http://schemas.openxmlformats.org/officeDocument/2006/relationships/image" Target="../media/image239.png"/><Relationship Id="rId59" Type="http://schemas.openxmlformats.org/officeDocument/2006/relationships/image" Target="../media/image249.png"/><Relationship Id="rId67" Type="http://schemas.openxmlformats.org/officeDocument/2006/relationships/image" Target="../media/image69.png"/><Relationship Id="rId20" Type="http://schemas.openxmlformats.org/officeDocument/2006/relationships/image" Target="../media/image219.png"/><Relationship Id="rId41" Type="http://schemas.openxmlformats.org/officeDocument/2006/relationships/image" Target="../media/image235.png"/><Relationship Id="rId54" Type="http://schemas.openxmlformats.org/officeDocument/2006/relationships/image" Target="../media/image245.png"/><Relationship Id="rId62" Type="http://schemas.openxmlformats.org/officeDocument/2006/relationships/image" Target="../media/image251.png"/><Relationship Id="rId70" Type="http://schemas.openxmlformats.org/officeDocument/2006/relationships/image" Target="../media/image258.png"/><Relationship Id="rId75" Type="http://schemas.openxmlformats.org/officeDocument/2006/relationships/image" Target="../media/image263.png"/><Relationship Id="rId83" Type="http://schemas.openxmlformats.org/officeDocument/2006/relationships/image" Target="../media/image270.png"/><Relationship Id="rId88" Type="http://schemas.openxmlformats.org/officeDocument/2006/relationships/image" Target="../media/image275.png"/><Relationship Id="rId91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5" Type="http://schemas.openxmlformats.org/officeDocument/2006/relationships/image" Target="../media/image217.png"/><Relationship Id="rId23" Type="http://schemas.openxmlformats.org/officeDocument/2006/relationships/image" Target="../media/image222.png"/><Relationship Id="rId28" Type="http://schemas.openxmlformats.org/officeDocument/2006/relationships/image" Target="../media/image227.png"/><Relationship Id="rId36" Type="http://schemas.openxmlformats.org/officeDocument/2006/relationships/image" Target="../media/image38.png"/><Relationship Id="rId49" Type="http://schemas.openxmlformats.org/officeDocument/2006/relationships/image" Target="../media/image241.png"/><Relationship Id="rId57" Type="http://schemas.openxmlformats.org/officeDocument/2006/relationships/image" Target="../media/image59.png"/><Relationship Id="rId10" Type="http://schemas.openxmlformats.org/officeDocument/2006/relationships/image" Target="../media/image14.png"/><Relationship Id="rId31" Type="http://schemas.openxmlformats.org/officeDocument/2006/relationships/image" Target="../media/image230.png"/><Relationship Id="rId44" Type="http://schemas.openxmlformats.org/officeDocument/2006/relationships/image" Target="../media/image237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254.png"/><Relationship Id="rId73" Type="http://schemas.openxmlformats.org/officeDocument/2006/relationships/image" Target="../media/image261.png"/><Relationship Id="rId78" Type="http://schemas.openxmlformats.org/officeDocument/2006/relationships/image" Target="../media/image265.png"/><Relationship Id="rId81" Type="http://schemas.openxmlformats.org/officeDocument/2006/relationships/image" Target="../media/image268.png"/><Relationship Id="rId86" Type="http://schemas.openxmlformats.org/officeDocument/2006/relationships/image" Target="../media/image273.png"/><Relationship Id="rId94" Type="http://schemas.openxmlformats.org/officeDocument/2006/relationships/image" Target="../media/image95.png"/><Relationship Id="rId4" Type="http://schemas.openxmlformats.org/officeDocument/2006/relationships/image" Target="../media/image211.png"/><Relationship Id="rId9" Type="http://schemas.openxmlformats.org/officeDocument/2006/relationships/image" Target="../media/image2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6" Type="http://schemas.openxmlformats.org/officeDocument/2006/relationships/image" Target="../media/image80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87" Type="http://schemas.openxmlformats.org/officeDocument/2006/relationships/image" Target="../media/image91.pn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90" Type="http://schemas.openxmlformats.org/officeDocument/2006/relationships/image" Target="../media/image94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png"/><Relationship Id="rId7" Type="http://schemas.openxmlformats.org/officeDocument/2006/relationships/image" Target="../media/image105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Daily  Management (LDM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800" dirty="0" smtClean="0"/>
              <a:t>March 20, 2017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400"/>
            <a:ext cx="2362200" cy="12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8" y="478404"/>
            <a:ext cx="81508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Who Should </a:t>
            </a:r>
            <a:r>
              <a:rPr spc="-5" dirty="0"/>
              <a:t>Have Leader Standard</a:t>
            </a:r>
            <a:r>
              <a:rPr spc="80" dirty="0"/>
              <a:t> </a:t>
            </a:r>
            <a:r>
              <a:rPr spc="-15" dirty="0"/>
              <a:t>Work?</a:t>
            </a:r>
          </a:p>
        </p:txBody>
      </p:sp>
      <p:sp>
        <p:nvSpPr>
          <p:cNvPr id="3" name="object 3"/>
          <p:cNvSpPr/>
          <p:nvPr/>
        </p:nvSpPr>
        <p:spPr>
          <a:xfrm>
            <a:off x="4016743" y="4952916"/>
            <a:ext cx="200025" cy="172720"/>
          </a:xfrm>
          <a:custGeom>
            <a:avLst/>
            <a:gdLst/>
            <a:ahLst/>
            <a:cxnLst/>
            <a:rect l="l" t="t" r="r" b="b"/>
            <a:pathLst>
              <a:path w="200025" h="172720">
                <a:moveTo>
                  <a:pt x="200025" y="0"/>
                </a:moveTo>
                <a:lnTo>
                  <a:pt x="101142" y="172110"/>
                </a:lnTo>
                <a:lnTo>
                  <a:pt x="0" y="132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72680"/>
              </p:ext>
            </p:extLst>
          </p:nvPr>
        </p:nvGraphicFramePr>
        <p:xfrm>
          <a:off x="990599" y="1219199"/>
          <a:ext cx="8077202" cy="5333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775"/>
                <a:gridCol w="1475137"/>
                <a:gridCol w="1414870"/>
                <a:gridCol w="3186420"/>
              </a:tblGrid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Role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% of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time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that should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standard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Responsibilities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57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Executives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6294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 smtClean="0">
                          <a:latin typeface="Arial"/>
                          <a:cs typeface="Arial"/>
                        </a:rPr>
                        <a:t>Verify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 process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es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are</a:t>
                      </a:r>
                      <a:r>
                        <a:rPr sz="1400" spc="-1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improving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9411">
                <a:tc>
                  <a:txBody>
                    <a:bodyPr/>
                    <a:lstStyle/>
                    <a:p>
                      <a:pPr marL="85090" marR="6572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Value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Stream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Manager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25%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268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Monitor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 support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Managers</a:t>
                      </a: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22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Managers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Monitor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 support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Supervisors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131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Supervisors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0393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 smtClean="0">
                          <a:latin typeface="Arial"/>
                          <a:cs typeface="Arial"/>
                        </a:rPr>
                        <a:t>Monitor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 support team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leaders</a:t>
                      </a: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224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Team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Leaders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5005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Ensure operator standard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work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followed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9411">
                <a:tc>
                  <a:txBody>
                    <a:bodyPr/>
                    <a:lstStyle/>
                    <a:p>
                      <a:pPr marL="85725" marR="7600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Operators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 smtClean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400" spc="5" dirty="0" smtClean="0">
                          <a:latin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7558">
                      <a:solidFill>
                        <a:srgbClr val="FF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5510" algn="l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Used in performing task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consistently</a:t>
                      </a:r>
                    </a:p>
                  </a:txBody>
                  <a:tcPr marL="0" marR="0" marT="33655" marB="0">
                    <a:lnL w="77558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6861"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13030" marR="1079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Standard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work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is more  defined and specific in roles  closest to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process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077" y="470412"/>
            <a:ext cx="757052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Leader Standard</a:t>
            </a:r>
            <a:r>
              <a:rPr spc="-25" dirty="0"/>
              <a:t> </a:t>
            </a:r>
            <a:r>
              <a:rPr spc="-20" dirty="0" smtClean="0"/>
              <a:t>Work</a:t>
            </a:r>
            <a:r>
              <a:rPr lang="en-US" spc="-20" dirty="0" smtClean="0"/>
              <a:t> - Manager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sz="half" idx="1"/>
          </p:nvPr>
        </p:nvSpPr>
        <p:spPr>
          <a:xfrm>
            <a:off x="3352800" y="1857110"/>
            <a:ext cx="3960507" cy="3927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Prepare </a:t>
            </a: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for  </a:t>
            </a:r>
            <a:r>
              <a:rPr lang="en-US" sz="2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T</a:t>
            </a:r>
            <a:r>
              <a:rPr sz="2200" b="1" u="none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eam</a:t>
            </a:r>
            <a:r>
              <a:rPr sz="2200" b="1" u="none" spc="-8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spc="-5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Meeting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10" dirty="0">
                <a:solidFill>
                  <a:schemeClr val="tx1"/>
                </a:solidFill>
                <a:latin typeface="Bradley Hand ITC" panose="03070402050302030203" pitchFamily="66" charset="0"/>
              </a:rPr>
              <a:t>Verify </a:t>
            </a:r>
            <a:r>
              <a:rPr sz="2200" b="1" u="none" dirty="0">
                <a:solidFill>
                  <a:schemeClr val="tx1"/>
                </a:solidFill>
                <a:latin typeface="Bradley Hand ITC" panose="03070402050302030203" pitchFamily="66" charset="0"/>
              </a:rPr>
              <a:t>Self </a:t>
            </a: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Checks and Successive</a:t>
            </a:r>
            <a:r>
              <a:rPr sz="2200" b="1" u="none" spc="-114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spc="-5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Checks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10" dirty="0">
                <a:solidFill>
                  <a:schemeClr val="tx1"/>
                </a:solidFill>
                <a:latin typeface="Bradley Hand ITC" panose="03070402050302030203" pitchFamily="66" charset="0"/>
              </a:rPr>
              <a:t>Audit </a:t>
            </a:r>
            <a:r>
              <a:rPr sz="2200" b="1" u="none" dirty="0">
                <a:solidFill>
                  <a:schemeClr val="tx1"/>
                </a:solidFill>
                <a:latin typeface="Bradley Hand ITC" panose="03070402050302030203" pitchFamily="66" charset="0"/>
              </a:rPr>
              <a:t>safety compliance</a:t>
            </a:r>
            <a:r>
              <a:rPr sz="2200" b="1" u="none" spc="-14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items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Ensure </a:t>
            </a:r>
            <a:r>
              <a:rPr sz="2200" b="1" u="none" dirty="0">
                <a:solidFill>
                  <a:schemeClr val="tx1"/>
                </a:solidFill>
                <a:latin typeface="Bradley Hand ITC" panose="03070402050302030203" pitchFamily="66" charset="0"/>
              </a:rPr>
              <a:t>all </a:t>
            </a: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issues have been</a:t>
            </a:r>
            <a:r>
              <a:rPr sz="2200" b="1" u="none" spc="-1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spc="-5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documented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Determine </a:t>
            </a:r>
            <a:r>
              <a:rPr sz="2200" b="1" u="none" dirty="0">
                <a:solidFill>
                  <a:schemeClr val="tx1"/>
                </a:solidFill>
                <a:latin typeface="Bradley Hand ITC" panose="03070402050302030203" pitchFamily="66" charset="0"/>
              </a:rPr>
              <a:t>overtime</a:t>
            </a:r>
            <a:r>
              <a:rPr sz="2200" b="1" u="none" spc="-105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requirements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Review production</a:t>
            </a:r>
            <a:r>
              <a:rPr sz="2200" b="1" u="none" spc="-105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requirements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none" spc="-10" dirty="0">
                <a:solidFill>
                  <a:schemeClr val="tx1"/>
                </a:solidFill>
                <a:latin typeface="Bradley Hand ITC" panose="03070402050302030203" pitchFamily="66" charset="0"/>
              </a:rPr>
              <a:t>Audit </a:t>
            </a: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cross-training</a:t>
            </a:r>
            <a:r>
              <a:rPr sz="2200" b="1" u="none" spc="-65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sz="2200" b="1" u="none" spc="-5" dirty="0">
                <a:solidFill>
                  <a:schemeClr val="tx1"/>
                </a:solidFill>
                <a:latin typeface="Bradley Hand ITC" panose="03070402050302030203" pitchFamily="66" charset="0"/>
              </a:rPr>
              <a:t>plans</a:t>
            </a:r>
            <a:endParaRPr sz="22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1143003"/>
            <a:ext cx="5430520" cy="4744720"/>
          </a:xfrm>
          <a:custGeom>
            <a:avLst/>
            <a:gdLst/>
            <a:ahLst/>
            <a:cxnLst/>
            <a:rect l="l" t="t" r="r" b="b"/>
            <a:pathLst>
              <a:path w="5430520" h="4744720">
                <a:moveTo>
                  <a:pt x="593051" y="4151350"/>
                </a:moveTo>
                <a:lnTo>
                  <a:pt x="593051" y="296519"/>
                </a:lnTo>
                <a:lnTo>
                  <a:pt x="596932" y="248421"/>
                </a:lnTo>
                <a:lnTo>
                  <a:pt x="608168" y="202795"/>
                </a:lnTo>
                <a:lnTo>
                  <a:pt x="626148" y="160250"/>
                </a:lnTo>
                <a:lnTo>
                  <a:pt x="650262" y="121397"/>
                </a:lnTo>
                <a:lnTo>
                  <a:pt x="679899" y="86847"/>
                </a:lnTo>
                <a:lnTo>
                  <a:pt x="714449" y="57210"/>
                </a:lnTo>
                <a:lnTo>
                  <a:pt x="753302" y="33096"/>
                </a:lnTo>
                <a:lnTo>
                  <a:pt x="795847" y="15116"/>
                </a:lnTo>
                <a:lnTo>
                  <a:pt x="841473" y="3880"/>
                </a:lnTo>
                <a:lnTo>
                  <a:pt x="889571" y="0"/>
                </a:lnTo>
                <a:lnTo>
                  <a:pt x="5133403" y="0"/>
                </a:lnTo>
                <a:lnTo>
                  <a:pt x="5181501" y="3880"/>
                </a:lnTo>
                <a:lnTo>
                  <a:pt x="5227129" y="15116"/>
                </a:lnTo>
                <a:lnTo>
                  <a:pt x="5269675" y="33096"/>
                </a:lnTo>
                <a:lnTo>
                  <a:pt x="5308529" y="57210"/>
                </a:lnTo>
                <a:lnTo>
                  <a:pt x="5343082" y="86847"/>
                </a:lnTo>
                <a:lnTo>
                  <a:pt x="5372721" y="121397"/>
                </a:lnTo>
                <a:lnTo>
                  <a:pt x="5396836" y="160250"/>
                </a:lnTo>
                <a:lnTo>
                  <a:pt x="5414818" y="202795"/>
                </a:lnTo>
                <a:lnTo>
                  <a:pt x="5426054" y="248421"/>
                </a:lnTo>
                <a:lnTo>
                  <a:pt x="5429935" y="296519"/>
                </a:lnTo>
                <a:lnTo>
                  <a:pt x="5426054" y="344617"/>
                </a:lnTo>
                <a:lnTo>
                  <a:pt x="5414818" y="390245"/>
                </a:lnTo>
                <a:lnTo>
                  <a:pt x="5396836" y="432791"/>
                </a:lnTo>
                <a:lnTo>
                  <a:pt x="5372721" y="471646"/>
                </a:lnTo>
                <a:lnTo>
                  <a:pt x="5343082" y="506198"/>
                </a:lnTo>
                <a:lnTo>
                  <a:pt x="5308529" y="535837"/>
                </a:lnTo>
                <a:lnTo>
                  <a:pt x="5269675" y="559952"/>
                </a:lnTo>
                <a:lnTo>
                  <a:pt x="5227129" y="577934"/>
                </a:lnTo>
                <a:lnTo>
                  <a:pt x="5181501" y="589170"/>
                </a:lnTo>
                <a:lnTo>
                  <a:pt x="5133403" y="593051"/>
                </a:lnTo>
                <a:lnTo>
                  <a:pt x="4836883" y="593051"/>
                </a:lnTo>
                <a:lnTo>
                  <a:pt x="4836883" y="4447870"/>
                </a:lnTo>
                <a:lnTo>
                  <a:pt x="4833002" y="4495968"/>
                </a:lnTo>
                <a:lnTo>
                  <a:pt x="4821766" y="4541595"/>
                </a:lnTo>
                <a:lnTo>
                  <a:pt x="4803784" y="4584142"/>
                </a:lnTo>
                <a:lnTo>
                  <a:pt x="4779669" y="4622996"/>
                </a:lnTo>
                <a:lnTo>
                  <a:pt x="4750030" y="4657548"/>
                </a:lnTo>
                <a:lnTo>
                  <a:pt x="4715478" y="4687187"/>
                </a:lnTo>
                <a:lnTo>
                  <a:pt x="4676623" y="4711303"/>
                </a:lnTo>
                <a:lnTo>
                  <a:pt x="4634077" y="4729284"/>
                </a:lnTo>
                <a:lnTo>
                  <a:pt x="4588449" y="4740521"/>
                </a:lnTo>
                <a:lnTo>
                  <a:pt x="4540351" y="4744402"/>
                </a:lnTo>
                <a:lnTo>
                  <a:pt x="296519" y="4744402"/>
                </a:lnTo>
                <a:lnTo>
                  <a:pt x="248424" y="4740521"/>
                </a:lnTo>
                <a:lnTo>
                  <a:pt x="202800" y="4729284"/>
                </a:lnTo>
                <a:lnTo>
                  <a:pt x="160255" y="4711303"/>
                </a:lnTo>
                <a:lnTo>
                  <a:pt x="121403" y="4687187"/>
                </a:lnTo>
                <a:lnTo>
                  <a:pt x="86852" y="4657548"/>
                </a:lnTo>
                <a:lnTo>
                  <a:pt x="57213" y="4622996"/>
                </a:lnTo>
                <a:lnTo>
                  <a:pt x="33098" y="4584142"/>
                </a:lnTo>
                <a:lnTo>
                  <a:pt x="15117" y="4541595"/>
                </a:lnTo>
                <a:lnTo>
                  <a:pt x="3881" y="4495968"/>
                </a:lnTo>
                <a:lnTo>
                  <a:pt x="0" y="4447870"/>
                </a:lnTo>
                <a:lnTo>
                  <a:pt x="3881" y="4399772"/>
                </a:lnTo>
                <a:lnTo>
                  <a:pt x="15117" y="4354145"/>
                </a:lnTo>
                <a:lnTo>
                  <a:pt x="33098" y="4311600"/>
                </a:lnTo>
                <a:lnTo>
                  <a:pt x="57213" y="4272748"/>
                </a:lnTo>
                <a:lnTo>
                  <a:pt x="86852" y="4238197"/>
                </a:lnTo>
                <a:lnTo>
                  <a:pt x="121403" y="4208560"/>
                </a:lnTo>
                <a:lnTo>
                  <a:pt x="160255" y="4184446"/>
                </a:lnTo>
                <a:lnTo>
                  <a:pt x="202800" y="4166467"/>
                </a:lnTo>
                <a:lnTo>
                  <a:pt x="248424" y="4155231"/>
                </a:lnTo>
                <a:lnTo>
                  <a:pt x="296519" y="4151350"/>
                </a:lnTo>
                <a:lnTo>
                  <a:pt x="593051" y="41513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0740" y="1143003"/>
            <a:ext cx="445134" cy="593090"/>
          </a:xfrm>
          <a:custGeom>
            <a:avLst/>
            <a:gdLst/>
            <a:ahLst/>
            <a:cxnLst/>
            <a:rect l="l" t="t" r="r" b="b"/>
            <a:pathLst>
              <a:path w="445134" h="593089">
                <a:moveTo>
                  <a:pt x="148259" y="0"/>
                </a:moveTo>
                <a:lnTo>
                  <a:pt x="196357" y="3880"/>
                </a:lnTo>
                <a:lnTo>
                  <a:pt x="241985" y="15116"/>
                </a:lnTo>
                <a:lnTo>
                  <a:pt x="284531" y="33096"/>
                </a:lnTo>
                <a:lnTo>
                  <a:pt x="323386" y="57210"/>
                </a:lnTo>
                <a:lnTo>
                  <a:pt x="357938" y="86847"/>
                </a:lnTo>
                <a:lnTo>
                  <a:pt x="387577" y="121397"/>
                </a:lnTo>
                <a:lnTo>
                  <a:pt x="411692" y="160250"/>
                </a:lnTo>
                <a:lnTo>
                  <a:pt x="429674" y="202795"/>
                </a:lnTo>
                <a:lnTo>
                  <a:pt x="440910" y="248421"/>
                </a:lnTo>
                <a:lnTo>
                  <a:pt x="444792" y="296519"/>
                </a:lnTo>
                <a:lnTo>
                  <a:pt x="440910" y="344617"/>
                </a:lnTo>
                <a:lnTo>
                  <a:pt x="429674" y="390245"/>
                </a:lnTo>
                <a:lnTo>
                  <a:pt x="411692" y="432791"/>
                </a:lnTo>
                <a:lnTo>
                  <a:pt x="387577" y="471646"/>
                </a:lnTo>
                <a:lnTo>
                  <a:pt x="357938" y="506198"/>
                </a:lnTo>
                <a:lnTo>
                  <a:pt x="323386" y="535837"/>
                </a:lnTo>
                <a:lnTo>
                  <a:pt x="284531" y="559952"/>
                </a:lnTo>
                <a:lnTo>
                  <a:pt x="241985" y="577934"/>
                </a:lnTo>
                <a:lnTo>
                  <a:pt x="196357" y="589170"/>
                </a:lnTo>
                <a:lnTo>
                  <a:pt x="148259" y="593051"/>
                </a:lnTo>
                <a:lnTo>
                  <a:pt x="101400" y="585492"/>
                </a:lnTo>
                <a:lnTo>
                  <a:pt x="60701" y="564444"/>
                </a:lnTo>
                <a:lnTo>
                  <a:pt x="28606" y="532347"/>
                </a:lnTo>
                <a:lnTo>
                  <a:pt x="7558" y="491645"/>
                </a:lnTo>
                <a:lnTo>
                  <a:pt x="0" y="444779"/>
                </a:lnTo>
                <a:lnTo>
                  <a:pt x="7558" y="397919"/>
                </a:lnTo>
                <a:lnTo>
                  <a:pt x="28606" y="357221"/>
                </a:lnTo>
                <a:lnTo>
                  <a:pt x="60701" y="325126"/>
                </a:lnTo>
                <a:lnTo>
                  <a:pt x="101400" y="304078"/>
                </a:lnTo>
                <a:lnTo>
                  <a:pt x="148259" y="296519"/>
                </a:lnTo>
                <a:lnTo>
                  <a:pt x="444792" y="2965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3307" y="1737048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39473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718" y="529435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0" y="0"/>
                </a:moveTo>
                <a:lnTo>
                  <a:pt x="46865" y="7558"/>
                </a:lnTo>
                <a:lnTo>
                  <a:pt x="87568" y="28606"/>
                </a:lnTo>
                <a:lnTo>
                  <a:pt x="119664" y="60701"/>
                </a:lnTo>
                <a:lnTo>
                  <a:pt x="140713" y="101400"/>
                </a:lnTo>
                <a:lnTo>
                  <a:pt x="148272" y="148259"/>
                </a:lnTo>
                <a:lnTo>
                  <a:pt x="140713" y="195125"/>
                </a:lnTo>
                <a:lnTo>
                  <a:pt x="119664" y="235828"/>
                </a:lnTo>
                <a:lnTo>
                  <a:pt x="87568" y="267924"/>
                </a:lnTo>
                <a:lnTo>
                  <a:pt x="46865" y="288973"/>
                </a:lnTo>
                <a:lnTo>
                  <a:pt x="0" y="296532"/>
                </a:lnTo>
                <a:lnTo>
                  <a:pt x="296532" y="2965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718" y="5294354"/>
            <a:ext cx="296545" cy="593090"/>
          </a:xfrm>
          <a:custGeom>
            <a:avLst/>
            <a:gdLst/>
            <a:ahLst/>
            <a:cxnLst/>
            <a:rect l="l" t="t" r="r" b="b"/>
            <a:pathLst>
              <a:path w="296545" h="593089">
                <a:moveTo>
                  <a:pt x="0" y="593051"/>
                </a:moveTo>
                <a:lnTo>
                  <a:pt x="48098" y="589170"/>
                </a:lnTo>
                <a:lnTo>
                  <a:pt x="93725" y="577934"/>
                </a:lnTo>
                <a:lnTo>
                  <a:pt x="136272" y="559952"/>
                </a:lnTo>
                <a:lnTo>
                  <a:pt x="175126" y="535837"/>
                </a:lnTo>
                <a:lnTo>
                  <a:pt x="209678" y="506198"/>
                </a:lnTo>
                <a:lnTo>
                  <a:pt x="239317" y="471646"/>
                </a:lnTo>
                <a:lnTo>
                  <a:pt x="263433" y="432791"/>
                </a:lnTo>
                <a:lnTo>
                  <a:pt x="281414" y="390245"/>
                </a:lnTo>
                <a:lnTo>
                  <a:pt x="292651" y="344617"/>
                </a:lnTo>
                <a:lnTo>
                  <a:pt x="296532" y="296519"/>
                </a:lnTo>
                <a:lnTo>
                  <a:pt x="29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Standard Work - 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42309"/>
            <a:ext cx="4614333" cy="42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87648"/>
            <a:ext cx="4614333" cy="44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524000"/>
            <a:ext cx="2985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Each layer of Management has a list of tasks / responsibilities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o complete in a particular Time Frame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That supports the function and improvement of the  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Promoting accountability and visibility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26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40194" y="165182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85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40194" y="165500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85" y="0"/>
                </a:lnTo>
              </a:path>
            </a:pathLst>
          </a:custGeom>
          <a:ln w="6373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0194" y="180463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85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194" y="180781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85" y="0"/>
                </a:lnTo>
              </a:path>
            </a:pathLst>
          </a:custGeom>
          <a:ln w="6367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2664" y="1651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2664" y="1804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2664" y="2116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2664" y="227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2664" y="24287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82664" y="25815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7" y="0"/>
                </a:lnTo>
              </a:path>
            </a:pathLst>
          </a:custGeom>
          <a:ln w="3175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56754" y="1136072"/>
          <a:ext cx="8513162" cy="4944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1168"/>
                <a:gridCol w="373645"/>
                <a:gridCol w="326939"/>
                <a:gridCol w="322693"/>
                <a:gridCol w="475548"/>
                <a:gridCol w="322693"/>
                <a:gridCol w="322693"/>
                <a:gridCol w="321282"/>
                <a:gridCol w="324104"/>
                <a:gridCol w="322693"/>
                <a:gridCol w="322693"/>
                <a:gridCol w="458564"/>
                <a:gridCol w="318447"/>
              </a:tblGrid>
              <a:tr h="175098">
                <a:tc gridSpan="13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spc="220" dirty="0">
                          <a:latin typeface="Arial"/>
                          <a:cs typeface="Arial"/>
                        </a:rPr>
                        <a:t>Team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85" dirty="0">
                          <a:latin typeface="Arial"/>
                          <a:cs typeface="Arial"/>
                        </a:rPr>
                        <a:t>Leader</a:t>
                      </a:r>
                      <a:r>
                        <a:rPr sz="10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170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10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229" dirty="0">
                          <a:latin typeface="Arial"/>
                          <a:cs typeface="Arial"/>
                        </a:rPr>
                        <a:t>Work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3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829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50" spc="180" dirty="0">
                          <a:latin typeface="Arial"/>
                          <a:cs typeface="Arial"/>
                        </a:rPr>
                        <a:t>Name: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050" spc="165" dirty="0">
                          <a:latin typeface="Arial"/>
                          <a:cs typeface="Arial"/>
                        </a:rPr>
                        <a:t>Area: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8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050" spc="180" dirty="0">
                          <a:latin typeface="Arial"/>
                          <a:cs typeface="Arial"/>
                        </a:rPr>
                        <a:t>Date: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8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17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950" spc="120" dirty="0">
                          <a:latin typeface="Arial"/>
                          <a:cs typeface="Arial"/>
                        </a:rPr>
                        <a:t>Start </a:t>
                      </a:r>
                      <a:r>
                        <a:rPr sz="950" spc="14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25" dirty="0">
                          <a:latin typeface="Arial"/>
                          <a:cs typeface="Arial"/>
                        </a:rPr>
                        <a:t>Shift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70" dirty="0">
                          <a:latin typeface="Arial"/>
                          <a:cs typeface="Arial"/>
                        </a:rPr>
                        <a:t>Initial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rowSpan="3" gridSpan="11">
                  <a:txBody>
                    <a:bodyPr/>
                    <a:lstStyle/>
                    <a:p>
                      <a:pPr marL="1187450" marR="695325" indent="-492759">
                        <a:lnSpc>
                          <a:spcPts val="1000"/>
                        </a:lnSpc>
                        <a:spcBef>
                          <a:spcPts val="805"/>
                        </a:spcBef>
                      </a:pPr>
                      <a:r>
                        <a:rPr sz="950" spc="150" dirty="0">
                          <a:latin typeface="Arial"/>
                          <a:cs typeface="Arial"/>
                        </a:rPr>
                        <a:t>Turn </a:t>
                      </a:r>
                      <a:r>
                        <a:rPr sz="950" spc="10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950" spc="170" dirty="0">
                          <a:latin typeface="Arial"/>
                          <a:cs typeface="Arial"/>
                        </a:rPr>
                        <a:t>form</a:t>
                      </a:r>
                      <a:r>
                        <a:rPr sz="9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5" dirty="0">
                          <a:latin typeface="Arial"/>
                          <a:cs typeface="Arial"/>
                        </a:rPr>
                        <a:t>into </a:t>
                      </a:r>
                      <a:r>
                        <a:rPr sz="950" spc="140" dirty="0">
                          <a:latin typeface="Arial"/>
                          <a:cs typeface="Arial"/>
                        </a:rPr>
                        <a:t>your </a:t>
                      </a:r>
                      <a:r>
                        <a:rPr sz="950" spc="145" dirty="0">
                          <a:latin typeface="Arial"/>
                          <a:cs typeface="Arial"/>
                        </a:rPr>
                        <a:t>supervisor  </a:t>
                      </a:r>
                      <a:r>
                        <a:rPr sz="950" spc="1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9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7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4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65" dirty="0">
                          <a:latin typeface="Arial"/>
                          <a:cs typeface="Arial"/>
                        </a:rPr>
                        <a:t>day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83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992"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650" spc="80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650" spc="6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650" spc="90" dirty="0">
                          <a:latin typeface="Arial"/>
                          <a:cs typeface="Arial"/>
                        </a:rPr>
                        <a:t>TM's </a:t>
                      </a:r>
                      <a:r>
                        <a:rPr sz="650" spc="80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650" spc="85" dirty="0">
                          <a:latin typeface="Arial"/>
                          <a:cs typeface="Arial"/>
                        </a:rPr>
                        <a:t>proper </a:t>
                      </a:r>
                      <a:r>
                        <a:rPr sz="650" spc="155" dirty="0">
                          <a:latin typeface="Arial"/>
                          <a:cs typeface="Arial"/>
                        </a:rPr>
                        <a:t>PPE </a:t>
                      </a:r>
                      <a:r>
                        <a:rPr sz="650" spc="8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650" spc="100" dirty="0">
                          <a:latin typeface="Arial"/>
                          <a:cs typeface="Arial"/>
                        </a:rPr>
                        <a:t>place </a:t>
                      </a:r>
                      <a:r>
                        <a:rPr sz="650" spc="90" dirty="0">
                          <a:latin typeface="Arial"/>
                          <a:cs typeface="Arial"/>
                        </a:rPr>
                        <a:t>(Safety </a:t>
                      </a:r>
                      <a:r>
                        <a:rPr sz="650" spc="105" dirty="0">
                          <a:latin typeface="Arial"/>
                          <a:cs typeface="Arial"/>
                        </a:rPr>
                        <a:t>glasses/shoes, </a:t>
                      </a:r>
                      <a:r>
                        <a:rPr sz="650" spc="90" dirty="0">
                          <a:latin typeface="Arial"/>
                          <a:cs typeface="Arial"/>
                        </a:rPr>
                        <a:t>ear</a:t>
                      </a:r>
                      <a:r>
                        <a:rPr sz="6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95" dirty="0">
                          <a:latin typeface="Arial"/>
                          <a:cs typeface="Arial"/>
                        </a:rPr>
                        <a:t>plugs)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8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2728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50" dirty="0">
                          <a:latin typeface="Arial"/>
                          <a:cs typeface="Arial"/>
                        </a:rPr>
                        <a:t>Read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TOS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bit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Lead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Stretches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(Energy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stretch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routine)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8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9269">
                <a:tc>
                  <a:txBody>
                    <a:bodyPr/>
                    <a:lstStyle/>
                    <a:p>
                      <a:pPr marL="11461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spc="105" dirty="0">
                          <a:latin typeface="Arial"/>
                          <a:cs typeface="Arial"/>
                        </a:rPr>
                        <a:t>Distribute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TM's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daily</a:t>
                      </a:r>
                      <a:r>
                        <a:rPr sz="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consumables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gridSpan="11">
                  <a:txBody>
                    <a:bodyPr/>
                    <a:lstStyle/>
                    <a:p>
                      <a:pPr marL="16510" marR="330200">
                        <a:lnSpc>
                          <a:spcPts val="850"/>
                        </a:lnSpc>
                        <a:spcBef>
                          <a:spcPts val="25"/>
                        </a:spcBef>
                      </a:pPr>
                      <a:r>
                        <a:rPr sz="650" b="1" spc="95" dirty="0">
                          <a:latin typeface="Arial"/>
                          <a:cs typeface="Arial"/>
                        </a:rPr>
                        <a:t>Issues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30" dirty="0">
                          <a:latin typeface="Arial"/>
                          <a:cs typeface="Arial"/>
                        </a:rPr>
                        <a:t>(why</a:t>
                      </a:r>
                      <a:r>
                        <a:rPr sz="6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70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5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70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65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4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6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1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65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10" dirty="0">
                          <a:latin typeface="Arial"/>
                          <a:cs typeface="Arial"/>
                        </a:rPr>
                        <a:t>followed):</a:t>
                      </a:r>
                      <a:r>
                        <a:rPr sz="65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2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6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20" dirty="0">
                          <a:latin typeface="Arial"/>
                          <a:cs typeface="Arial"/>
                        </a:rPr>
                        <a:t>requires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5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6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125" dirty="0">
                          <a:latin typeface="Arial"/>
                          <a:cs typeface="Arial"/>
                        </a:rPr>
                        <a:t>A3  </a:t>
                      </a:r>
                      <a:r>
                        <a:rPr sz="650" b="1" spc="110" dirty="0">
                          <a:latin typeface="Arial"/>
                          <a:cs typeface="Arial"/>
                        </a:rPr>
                        <a:t>report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175">
                <a:tc>
                  <a:txBody>
                    <a:bodyPr/>
                    <a:lstStyle/>
                    <a:p>
                      <a:pPr marL="653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Unplanned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absences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noted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Supervisor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notified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812">
                <a:tc>
                  <a:txBody>
                    <a:bodyPr/>
                    <a:lstStyle/>
                    <a:p>
                      <a:pPr marL="9080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filled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Serial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Numbers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816"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SWIP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complete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designated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location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9632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8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6570">
                <a:tc>
                  <a:txBody>
                    <a:bodyPr/>
                    <a:lstStyle/>
                    <a:p>
                      <a:pPr marL="9169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50" spc="18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95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40" dirty="0">
                          <a:latin typeface="Arial"/>
                          <a:cs typeface="Arial"/>
                        </a:rPr>
                        <a:t>Takt </a:t>
                      </a:r>
                      <a:r>
                        <a:rPr sz="950" spc="180" dirty="0">
                          <a:latin typeface="Arial"/>
                          <a:cs typeface="Arial"/>
                        </a:rPr>
                        <a:t>Time </a:t>
                      </a:r>
                      <a:r>
                        <a:rPr sz="650" spc="100" dirty="0">
                          <a:latin typeface="Arial"/>
                          <a:cs typeface="Arial"/>
                        </a:rPr>
                        <a:t>(Check </a:t>
                      </a:r>
                      <a:r>
                        <a:rPr sz="650" spc="55" dirty="0">
                          <a:latin typeface="Arial"/>
                          <a:cs typeface="Arial"/>
                        </a:rPr>
                        <a:t>off </a:t>
                      </a:r>
                      <a:r>
                        <a:rPr sz="650" spc="11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650" spc="100" dirty="0">
                          <a:latin typeface="Arial"/>
                          <a:cs typeface="Arial"/>
                        </a:rPr>
                        <a:t>complete)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8585" marB="0" vert="vert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572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8699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905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12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8740" marB="0" vert="vert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</a:tr>
              <a:tr h="219663"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self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successive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check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sheets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complete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signed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off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83"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Board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completed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up-to-date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83"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40" dirty="0">
                          <a:latin typeface="Arial"/>
                          <a:cs typeface="Arial"/>
                        </a:rPr>
                        <a:t>Respond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Andon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calls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seconds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87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20" dirty="0">
                          <a:latin typeface="Arial"/>
                          <a:cs typeface="Arial"/>
                        </a:rPr>
                        <a:t>Escalate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Supervisor: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items,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missing/late/non-conforming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parts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79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9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non-conforming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(once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tagged)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delivered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QRB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area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08"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certification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sheets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signed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off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(Assy.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only)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487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950" spc="135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55" dirty="0">
                          <a:latin typeface="Arial"/>
                          <a:cs typeface="Arial"/>
                        </a:rPr>
                        <a:t>Production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gridSpan="12"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650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TM's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Standard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Sequence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times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day)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B w="12740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992"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0" dirty="0">
                          <a:latin typeface="Arial"/>
                          <a:cs typeface="Arial"/>
                        </a:rPr>
                        <a:t>Serial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Number: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Model: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TM: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0" dirty="0">
                          <a:latin typeface="Arial"/>
                          <a:cs typeface="Arial"/>
                        </a:rPr>
                        <a:t>Yes/No: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812"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0" dirty="0">
                          <a:latin typeface="Arial"/>
                          <a:cs typeface="Arial"/>
                        </a:rPr>
                        <a:t>Serial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Number: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Model: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TM: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0" dirty="0">
                          <a:latin typeface="Arial"/>
                          <a:cs typeface="Arial"/>
                        </a:rPr>
                        <a:t>Yes/No: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9634"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0" dirty="0">
                          <a:latin typeface="Arial"/>
                          <a:cs typeface="Arial"/>
                        </a:rPr>
                        <a:t>Serial</a:t>
                      </a:r>
                      <a:r>
                        <a:rPr sz="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Number: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Model: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5" dirty="0">
                          <a:latin typeface="Arial"/>
                          <a:cs typeface="Arial"/>
                        </a:rPr>
                        <a:t>TM: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500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0" dirty="0">
                          <a:latin typeface="Arial"/>
                          <a:cs typeface="Arial"/>
                        </a:rPr>
                        <a:t>Yes/No: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2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74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176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950" spc="160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950" spc="1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950" spc="18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95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50" spc="130" dirty="0">
                          <a:latin typeface="Arial"/>
                          <a:cs typeface="Arial"/>
                        </a:rPr>
                        <a:t>Shift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70" dirty="0">
                          <a:latin typeface="Arial"/>
                          <a:cs typeface="Arial"/>
                        </a:rPr>
                        <a:t>Initial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50" spc="220" dirty="0">
                          <a:latin typeface="Arial"/>
                          <a:cs typeface="Arial"/>
                        </a:rPr>
                        <a:t>COMMENTS </a:t>
                      </a:r>
                      <a:r>
                        <a:rPr sz="950" spc="8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9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04" dirty="0">
                          <a:latin typeface="Arial"/>
                          <a:cs typeface="Arial"/>
                        </a:rPr>
                        <a:t>NOTES: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1273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40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156001"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20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extra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parts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removed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area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12734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152826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5S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completed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signed-off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TM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71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71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152818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14" dirty="0">
                          <a:latin typeface="Arial"/>
                          <a:cs typeface="Arial"/>
                        </a:rPr>
                        <a:t>Verify</a:t>
                      </a:r>
                      <a:r>
                        <a:rPr sz="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SWIP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place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71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71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152822"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3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day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(coverage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TM's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planned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off)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636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6367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149588">
                <a:tc>
                  <a:txBody>
                    <a:bodyPr/>
                    <a:lstStyle/>
                    <a:p>
                      <a:pPr marL="13246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spc="165" dirty="0">
                          <a:latin typeface="Arial"/>
                          <a:cs typeface="Arial"/>
                        </a:rPr>
                        <a:t>Gemba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walk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supervisor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8491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6983">
                      <a:solidFill>
                        <a:srgbClr val="000000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500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500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8492">
                      <a:solidFill>
                        <a:srgbClr val="DADCDD"/>
                      </a:solidFill>
                      <a:prstDash val="solid"/>
                    </a:lnR>
                    <a:lnT w="6367">
                      <a:solidFill>
                        <a:srgbClr val="000000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492">
                      <a:solidFill>
                        <a:srgbClr val="DADCDD"/>
                      </a:solidFill>
                      <a:prstDash val="solid"/>
                    </a:lnL>
                    <a:lnR w="16983">
                      <a:solidFill>
                        <a:srgbClr val="000000"/>
                      </a:solidFill>
                      <a:prstDash val="solid"/>
                    </a:lnR>
                    <a:lnT w="6367">
                      <a:solidFill>
                        <a:srgbClr val="DADCDD"/>
                      </a:solidFill>
                      <a:prstDash val="solid"/>
                    </a:lnT>
                    <a:lnB w="1261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2400" y="383976"/>
            <a:ext cx="8966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Leader Standard </a:t>
            </a:r>
            <a:r>
              <a:rPr spc="-20" dirty="0"/>
              <a:t>Work </a:t>
            </a:r>
            <a:r>
              <a:rPr lang="en-US" spc="-45" dirty="0" smtClean="0"/>
              <a:t>- </a:t>
            </a:r>
            <a:r>
              <a:rPr spc="-45" dirty="0" smtClean="0"/>
              <a:t>Team </a:t>
            </a:r>
            <a:r>
              <a:rPr spc="-5" dirty="0" smtClean="0"/>
              <a:t>Leader</a:t>
            </a:r>
            <a:endParaRPr spc="-5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965" y="483623"/>
            <a:ext cx="48784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Visual</a:t>
            </a:r>
            <a:r>
              <a:rPr spc="-40" dirty="0"/>
              <a:t> </a:t>
            </a:r>
            <a:r>
              <a:rPr spc="-10" dirty="0"/>
              <a:t>Controls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799" y="1123952"/>
            <a:ext cx="7698739" cy="287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651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purpose </a:t>
            </a:r>
            <a:r>
              <a:rPr sz="2400" spc="-5" dirty="0">
                <a:latin typeface="Arial"/>
                <a:cs typeface="Arial"/>
              </a:rPr>
              <a:t>for visual controls </a:t>
            </a:r>
            <a:r>
              <a:rPr sz="2400" spc="-5" dirty="0" smtClean="0">
                <a:latin typeface="Arial"/>
                <a:cs typeface="Arial"/>
              </a:rPr>
              <a:t>is</a:t>
            </a:r>
            <a:r>
              <a:rPr lang="en-US" sz="2400" spc="-5" dirty="0" smtClean="0">
                <a:latin typeface="Arial"/>
                <a:cs typeface="Arial"/>
              </a:rPr>
              <a:t>:</a:t>
            </a:r>
            <a:r>
              <a:rPr sz="2400" spc="-5" dirty="0" smtClean="0">
                <a:latin typeface="Arial"/>
                <a:cs typeface="Arial"/>
              </a:rPr>
              <a:t> </a:t>
            </a:r>
            <a:endParaRPr lang="en-US" sz="2400" spc="-5" dirty="0" smtClean="0">
              <a:latin typeface="Arial"/>
              <a:cs typeface="Arial"/>
            </a:endParaRPr>
          </a:p>
          <a:p>
            <a:pPr marL="756285" marR="16510" lvl="1" indent="-286385">
              <a:buChar char="•"/>
              <a:tabLst>
                <a:tab pos="299085" algn="l"/>
                <a:tab pos="299720" algn="l"/>
              </a:tabLst>
            </a:pPr>
            <a:r>
              <a:rPr sz="2400" dirty="0" smtClean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focus </a:t>
            </a:r>
            <a:r>
              <a:rPr sz="2400" spc="-15" dirty="0">
                <a:latin typeface="Arial"/>
                <a:cs typeface="Arial"/>
              </a:rPr>
              <a:t>on </a:t>
            </a:r>
            <a:r>
              <a:rPr sz="2400" spc="-5" dirty="0" smtClean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process </a:t>
            </a:r>
            <a:r>
              <a:rPr sz="2400" spc="-10" dirty="0">
                <a:latin typeface="Arial"/>
                <a:cs typeface="Arial"/>
              </a:rPr>
              <a:t>and </a:t>
            </a:r>
            <a:endParaRPr lang="en-US" sz="2400" spc="-10" dirty="0" smtClean="0">
              <a:latin typeface="Arial"/>
              <a:cs typeface="Arial"/>
            </a:endParaRPr>
          </a:p>
          <a:p>
            <a:pPr marL="756285" marR="16510" lvl="1" indent="-286385">
              <a:buChar char="•"/>
              <a:tabLst>
                <a:tab pos="299085" algn="l"/>
                <a:tab pos="299720" algn="l"/>
              </a:tabLst>
            </a:pPr>
            <a:r>
              <a:rPr sz="2400" spc="-5" dirty="0" smtClean="0">
                <a:latin typeface="Arial"/>
                <a:cs typeface="Arial"/>
              </a:rPr>
              <a:t>make </a:t>
            </a:r>
            <a:r>
              <a:rPr sz="2400" spc="-5" dirty="0">
                <a:latin typeface="Arial"/>
                <a:cs typeface="Arial"/>
              </a:rPr>
              <a:t>it </a:t>
            </a:r>
            <a:r>
              <a:rPr sz="2400" spc="-10" dirty="0">
                <a:latin typeface="Arial"/>
                <a:cs typeface="Arial"/>
              </a:rPr>
              <a:t>easy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compare </a:t>
            </a:r>
            <a:r>
              <a:rPr lang="en-US" sz="2400" spc="-10" dirty="0" smtClean="0">
                <a:latin typeface="Arial"/>
                <a:cs typeface="Arial"/>
              </a:rPr>
              <a:t>actual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 </a:t>
            </a:r>
            <a:r>
              <a:rPr lang="en-US" sz="2400" dirty="0" smtClean="0">
                <a:latin typeface="Arial"/>
                <a:cs typeface="Arial"/>
              </a:rPr>
              <a:t>expected </a:t>
            </a:r>
            <a:r>
              <a:rPr sz="2400" spc="-10" dirty="0" smtClean="0">
                <a:latin typeface="Arial"/>
                <a:cs typeface="Arial"/>
              </a:rPr>
              <a:t>performance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Arial"/>
                <a:cs typeface="Arial"/>
              </a:rPr>
              <a:t>Visual </a:t>
            </a:r>
            <a:r>
              <a:rPr sz="2400" spc="-10" dirty="0">
                <a:latin typeface="Arial"/>
                <a:cs typeface="Arial"/>
              </a:rPr>
              <a:t>Controls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important </a:t>
            </a:r>
            <a:r>
              <a:rPr sz="2400" spc="-10" dirty="0">
                <a:latin typeface="Arial"/>
                <a:cs typeface="Arial"/>
              </a:rPr>
              <a:t>enabler </a:t>
            </a:r>
            <a:r>
              <a:rPr sz="2400" spc="-5" dirty="0">
                <a:latin typeface="Arial"/>
                <a:cs typeface="Arial"/>
              </a:rPr>
              <a:t>for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disciplined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focus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on adherence </a:t>
            </a: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lean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processes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786958"/>
            <a:ext cx="3200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6882" y="3795425"/>
            <a:ext cx="3238500" cy="2732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6882" y="3786958"/>
            <a:ext cx="3240618" cy="2739700"/>
          </a:xfrm>
          <a:custGeom>
            <a:avLst/>
            <a:gdLst/>
            <a:ahLst/>
            <a:cxnLst/>
            <a:rect l="l" t="t" r="r" b="b"/>
            <a:pathLst>
              <a:path w="2057400" h="1574800">
                <a:moveTo>
                  <a:pt x="0" y="0"/>
                </a:moveTo>
                <a:lnTo>
                  <a:pt x="2057400" y="0"/>
                </a:lnTo>
                <a:lnTo>
                  <a:pt x="2057400" y="1574571"/>
                </a:lnTo>
                <a:lnTo>
                  <a:pt x="0" y="157457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543800" cy="4724401"/>
          </a:xfrm>
        </p:spPr>
        <p:txBody>
          <a:bodyPr/>
          <a:lstStyle/>
          <a:p>
            <a:r>
              <a:rPr lang="en-US" spc="-15" dirty="0">
                <a:solidFill>
                  <a:schemeClr val="tx1"/>
                </a:solidFill>
                <a:latin typeface="Arial"/>
                <a:cs typeface="Arial"/>
              </a:rPr>
              <a:t>Visual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Controls </a:t>
            </a:r>
            <a:r>
              <a:rPr lang="en-US" spc="-10" dirty="0" smtClean="0">
                <a:solidFill>
                  <a:schemeClr val="tx1"/>
                </a:solidFill>
                <a:latin typeface="Arial"/>
                <a:cs typeface="Arial"/>
              </a:rPr>
              <a:t>highlight: </a:t>
            </a:r>
          </a:p>
          <a:p>
            <a:pPr lvl="1"/>
            <a:r>
              <a:rPr lang="en-US" spc="-20" dirty="0" smtClean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the process is </a:t>
            </a:r>
            <a:r>
              <a:rPr lang="en-US" spc="-10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performing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as expected  </a:t>
            </a:r>
            <a:r>
              <a:rPr lang="en-US" spc="-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lvl="1"/>
            <a:r>
              <a:rPr lang="en-US" spc="-15" dirty="0" smtClean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lang="en-US" spc="-10" dirty="0">
                <a:solidFill>
                  <a:srgbClr val="FF0000"/>
                </a:solidFill>
                <a:latin typeface="Arial"/>
                <a:cs typeface="Arial"/>
              </a:rPr>
              <a:t>improvement might be needed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enabling us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take </a:t>
            </a:r>
            <a:r>
              <a:rPr lang="en-US" spc="-5" dirty="0" smtClean="0">
                <a:solidFill>
                  <a:schemeClr val="tx1"/>
                </a:solidFill>
                <a:latin typeface="Arial"/>
                <a:cs typeface="Arial"/>
              </a:rPr>
              <a:t>immediate corrective</a:t>
            </a:r>
            <a:r>
              <a:rPr lang="en-US" spc="-6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actions</a:t>
            </a:r>
            <a:r>
              <a:rPr lang="en-US" spc="-5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r>
              <a:rPr lang="en-US" spc="-15" dirty="0">
                <a:solidFill>
                  <a:schemeClr val="tx1"/>
                </a:solidFill>
                <a:latin typeface="Arial"/>
                <a:cs typeface="Arial"/>
              </a:rPr>
              <a:t>Visual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controls vary </a:t>
            </a:r>
            <a:r>
              <a:rPr lang="en-US" spc="-15" dirty="0">
                <a:solidFill>
                  <a:schemeClr val="tx1"/>
                </a:solidFill>
                <a:latin typeface="Arial"/>
                <a:cs typeface="Arial"/>
              </a:rPr>
              <a:t>widely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(charts, checks,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dashboards, </a:t>
            </a:r>
            <a:r>
              <a:rPr lang="en-US" spc="-5" dirty="0">
                <a:solidFill>
                  <a:schemeClr val="tx1"/>
                </a:solidFill>
                <a:latin typeface="Arial"/>
                <a:cs typeface="Arial"/>
              </a:rPr>
              <a:t>scorecards, 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display</a:t>
            </a:r>
            <a:r>
              <a:rPr lang="en-US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chemeClr val="tx1"/>
                </a:solidFill>
                <a:latin typeface="Arial"/>
                <a:cs typeface="Arial"/>
              </a:rPr>
              <a:t>boards)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24" y="4165600"/>
            <a:ext cx="546275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Visibility</a:t>
            </a:r>
            <a:r>
              <a:rPr spc="-75" dirty="0"/>
              <a:t> </a:t>
            </a:r>
            <a:r>
              <a:rPr spc="-30" dirty="0"/>
              <a:t>Wall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054456" y="1219200"/>
            <a:ext cx="3810000" cy="4419600"/>
          </a:xfrm>
        </p:spPr>
        <p:txBody>
          <a:bodyPr/>
          <a:lstStyle/>
          <a:p>
            <a:pPr marL="299085" marR="5080" indent="-286385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visibility </a:t>
            </a:r>
            <a:r>
              <a:rPr lang="en-US" sz="2200" spc="-15" dirty="0">
                <a:solidFill>
                  <a:schemeClr val="tx1"/>
                </a:solidFill>
                <a:latin typeface="Arial"/>
                <a:cs typeface="Arial"/>
              </a:rPr>
              <a:t>wall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provides </a:t>
            </a: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permanent location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easily </a:t>
            </a:r>
            <a:r>
              <a:rPr lang="en-US" sz="2200" b="1" spc="-5" dirty="0">
                <a:solidFill>
                  <a:srgbClr val="FF0000"/>
                </a:solidFill>
                <a:latin typeface="Arial"/>
                <a:cs typeface="Arial"/>
              </a:rPr>
              <a:t>view the </a:t>
            </a:r>
            <a:r>
              <a:rPr lang="en-US" sz="2200" b="1" spc="-15" dirty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lang="en-US" sz="2200" b="1" spc="-5" dirty="0">
                <a:solidFill>
                  <a:srgbClr val="FF0000"/>
                </a:solidFill>
                <a:latin typeface="Arial"/>
                <a:cs typeface="Arial"/>
              </a:rPr>
              <a:t>of the</a:t>
            </a:r>
            <a:r>
              <a:rPr lang="en-US" sz="2200" b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spc="-10" dirty="0" smtClean="0">
                <a:solidFill>
                  <a:srgbClr val="FF0000"/>
                </a:solidFill>
                <a:latin typeface="Arial"/>
                <a:cs typeface="Arial"/>
              </a:rPr>
              <a:t>organization</a:t>
            </a:r>
            <a:endParaRPr lang="en-US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6385">
              <a:tabLst>
                <a:tab pos="299085" algn="l"/>
                <a:tab pos="2997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Posting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categories </a:t>
            </a: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could include </a:t>
            </a:r>
            <a:r>
              <a:rPr lang="en-US" sz="2200" spc="-30" dirty="0">
                <a:solidFill>
                  <a:schemeClr val="tx1"/>
                </a:solidFill>
                <a:latin typeface="Arial"/>
                <a:cs typeface="Arial"/>
              </a:rPr>
              <a:t>quality, </a:t>
            </a: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cost, </a:t>
            </a:r>
            <a:r>
              <a:rPr lang="en-US" sz="2200" spc="-25" dirty="0">
                <a:solidFill>
                  <a:schemeClr val="tx1"/>
                </a:solidFill>
                <a:latin typeface="Arial"/>
                <a:cs typeface="Arial"/>
              </a:rPr>
              <a:t>delivery, </a:t>
            </a: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safety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lang="en-US" sz="2200" spc="3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200" spc="-10" dirty="0">
                <a:solidFill>
                  <a:schemeClr val="tx1"/>
                </a:solidFill>
                <a:latin typeface="Arial"/>
                <a:cs typeface="Arial"/>
              </a:rPr>
              <a:t>morale</a:t>
            </a: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26034" indent="-286385">
              <a:tabLst>
                <a:tab pos="299085" algn="l"/>
                <a:tab pos="2997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Arial"/>
                <a:cs typeface="Arial"/>
              </a:rPr>
              <a:t>Each </a:t>
            </a:r>
            <a:r>
              <a:rPr lang="en-US" sz="2200" spc="-15" dirty="0">
                <a:solidFill>
                  <a:schemeClr val="tx1"/>
                </a:solidFill>
                <a:latin typeface="Arial"/>
                <a:cs typeface="Arial"/>
              </a:rPr>
              <a:t>wall </a:t>
            </a: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has:</a:t>
            </a:r>
          </a:p>
          <a:p>
            <a:pPr marL="699135" marR="26034" lvl="1" indent="-286385">
              <a:tabLst>
                <a:tab pos="299085" algn="l"/>
                <a:tab pos="299720" algn="l"/>
              </a:tabLst>
            </a:pPr>
            <a:r>
              <a:rPr lang="en-US" sz="2200" spc="-1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a statement of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purpose, </a:t>
            </a:r>
            <a:endParaRPr lang="en-US" sz="2000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699135" marR="26034" lvl="1" indent="-286385">
              <a:tabLst>
                <a:tab pos="299085" algn="l"/>
                <a:tab pos="299720" algn="l"/>
              </a:tabLst>
            </a:pPr>
            <a:r>
              <a:rPr lang="en-US" sz="2000" spc="-5" dirty="0" smtClean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communications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section for the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unit or value stream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activities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endParaRPr lang="en-US" sz="2000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699135" marR="26034" lvl="1" indent="-286385">
              <a:tabLst>
                <a:tab pos="299085" algn="l"/>
                <a:tab pos="299720" algn="l"/>
              </a:tabLst>
            </a:pPr>
            <a:r>
              <a:rPr lang="en-US" sz="2000" spc="-10" dirty="0" smtClean="0">
                <a:solidFill>
                  <a:schemeClr val="tx1"/>
                </a:solidFill>
                <a:latin typeface="Arial"/>
                <a:cs typeface="Arial"/>
              </a:rPr>
              <a:t>status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of improvement ideas or</a:t>
            </a:r>
            <a:r>
              <a:rPr lang="en-US" sz="2000" spc="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projects.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4901670" y="4089929"/>
            <a:ext cx="2505074" cy="239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2446" y="4089929"/>
            <a:ext cx="2509692" cy="2390140"/>
          </a:xfrm>
          <a:custGeom>
            <a:avLst/>
            <a:gdLst/>
            <a:ahLst/>
            <a:cxnLst/>
            <a:rect l="l" t="t" r="r" b="b"/>
            <a:pathLst>
              <a:path w="2619375" h="2390140">
                <a:moveTo>
                  <a:pt x="0" y="0"/>
                </a:moveTo>
                <a:lnTo>
                  <a:pt x="2619375" y="0"/>
                </a:lnTo>
                <a:lnTo>
                  <a:pt x="2619375" y="2389581"/>
                </a:lnTo>
                <a:lnTo>
                  <a:pt x="0" y="238958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6327" y="191713"/>
            <a:ext cx="2383631" cy="232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6339" y="191713"/>
            <a:ext cx="2346686" cy="2326384"/>
          </a:xfrm>
          <a:custGeom>
            <a:avLst/>
            <a:gdLst/>
            <a:ahLst/>
            <a:cxnLst/>
            <a:rect l="l" t="t" r="r" b="b"/>
            <a:pathLst>
              <a:path w="2650490" h="2424429">
                <a:moveTo>
                  <a:pt x="0" y="0"/>
                </a:moveTo>
                <a:lnTo>
                  <a:pt x="2650350" y="0"/>
                </a:lnTo>
                <a:lnTo>
                  <a:pt x="2650350" y="2424239"/>
                </a:lnTo>
                <a:lnTo>
                  <a:pt x="0" y="242423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6" y="2106637"/>
            <a:ext cx="4067512" cy="19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Production </a:t>
            </a:r>
            <a:r>
              <a:rPr lang="en-US" spc="-5" dirty="0"/>
              <a:t>D</a:t>
            </a:r>
            <a:r>
              <a:rPr spc="-5" dirty="0" smtClean="0"/>
              <a:t>isplay</a:t>
            </a:r>
            <a:r>
              <a:rPr spc="45" dirty="0" smtClean="0"/>
              <a:t> </a:t>
            </a:r>
            <a:r>
              <a:rPr lang="en-US" spc="-10" dirty="0"/>
              <a:t>B</a:t>
            </a:r>
            <a:r>
              <a:rPr spc="-10" dirty="0" smtClean="0"/>
              <a:t>oards</a:t>
            </a:r>
            <a:endParaRPr spc="-1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99085" indent="-286385">
              <a:tabLst>
                <a:tab pos="299085" algn="l"/>
                <a:tab pos="299720" algn="l"/>
              </a:tabLst>
            </a:pP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An “at-a-glance” visual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display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of the status of the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production/office</a:t>
            </a:r>
            <a:r>
              <a:rPr lang="en-US" sz="2400" spc="1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area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99085" indent="-286385">
              <a:tabLst>
                <a:tab pos="299085" algn="l"/>
                <a:tab pos="299720" algn="l"/>
              </a:tabLst>
            </a:pPr>
            <a:r>
              <a:rPr lang="en-US" sz="2400" spc="-5" dirty="0" smtClean="0">
                <a:solidFill>
                  <a:schemeClr val="tx1"/>
                </a:solidFill>
                <a:latin typeface="Arial"/>
                <a:cs typeface="Arial"/>
              </a:rPr>
              <a:t>Provides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2400" spc="-15" dirty="0">
                <a:solidFill>
                  <a:schemeClr val="tx1"/>
                </a:solidFill>
                <a:latin typeface="Arial"/>
                <a:cs typeface="Arial"/>
              </a:rPr>
              <a:t>way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quickly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and easily </a:t>
            </a:r>
            <a:r>
              <a:rPr lang="en-US" sz="2400" b="1" spc="-5" dirty="0">
                <a:solidFill>
                  <a:srgbClr val="FF0000"/>
                </a:solidFill>
                <a:latin typeface="Arial"/>
                <a:cs typeface="Arial"/>
              </a:rPr>
              <a:t>see the status of</a:t>
            </a:r>
            <a:r>
              <a:rPr lang="en-US" sz="2400" b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processes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6385">
              <a:tabLst>
                <a:tab pos="299085" algn="l"/>
                <a:tab pos="299720" algn="l"/>
              </a:tabLst>
            </a:pP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Helps bring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focus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the process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drive</a:t>
            </a:r>
            <a:r>
              <a:rPr lang="en-US" sz="24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chemeClr val="tx1"/>
                </a:solidFill>
                <a:latin typeface="Arial"/>
                <a:cs typeface="Arial"/>
              </a:rPr>
              <a:t>improvements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1265315" y="3810000"/>
            <a:ext cx="3752583" cy="2914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948" y="3810000"/>
            <a:ext cx="3790950" cy="2952750"/>
          </a:xfrm>
          <a:custGeom>
            <a:avLst/>
            <a:gdLst/>
            <a:ahLst/>
            <a:cxnLst/>
            <a:rect l="l" t="t" r="r" b="b"/>
            <a:pathLst>
              <a:path w="3790950" h="2952750">
                <a:moveTo>
                  <a:pt x="0" y="0"/>
                </a:moveTo>
                <a:lnTo>
                  <a:pt x="3790683" y="0"/>
                </a:lnTo>
                <a:lnTo>
                  <a:pt x="3790683" y="2952178"/>
                </a:lnTo>
                <a:lnTo>
                  <a:pt x="0" y="295217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1219200"/>
            <a:ext cx="3364088" cy="2685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57201"/>
            <a:ext cx="8077200" cy="619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Andon </a:t>
            </a:r>
            <a:r>
              <a:rPr spc="-5" dirty="0"/>
              <a:t>(Signal </a:t>
            </a:r>
            <a:r>
              <a:rPr dirty="0"/>
              <a:t>to </a:t>
            </a:r>
            <a:r>
              <a:rPr lang="en-US" spc="-5" dirty="0"/>
              <a:t>I</a:t>
            </a:r>
            <a:r>
              <a:rPr spc="-5" dirty="0" smtClean="0"/>
              <a:t>dentify</a:t>
            </a:r>
            <a:r>
              <a:rPr spc="45" dirty="0" smtClean="0"/>
              <a:t> </a:t>
            </a:r>
            <a:r>
              <a:rPr lang="en-US" spc="-5" dirty="0"/>
              <a:t>A</a:t>
            </a:r>
            <a:r>
              <a:rPr spc="-5" dirty="0" smtClean="0"/>
              <a:t>bnormalities</a:t>
            </a:r>
            <a:r>
              <a:rPr spc="-5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1" y="3962400"/>
            <a:ext cx="3113518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2" y="3916556"/>
            <a:ext cx="3154790" cy="2712844"/>
          </a:xfrm>
          <a:custGeom>
            <a:avLst/>
            <a:gdLst/>
            <a:ahLst/>
            <a:cxnLst/>
            <a:rect l="l" t="t" r="r" b="b"/>
            <a:pathLst>
              <a:path w="2759075" h="2398395">
                <a:moveTo>
                  <a:pt x="0" y="0"/>
                </a:moveTo>
                <a:lnTo>
                  <a:pt x="2759075" y="0"/>
                </a:lnTo>
                <a:lnTo>
                  <a:pt x="2759075" y="2398395"/>
                </a:lnTo>
                <a:lnTo>
                  <a:pt x="0" y="23983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4629617"/>
            <a:ext cx="692051" cy="643360"/>
          </a:xfrm>
          <a:custGeom>
            <a:avLst/>
            <a:gdLst/>
            <a:ahLst/>
            <a:cxnLst/>
            <a:rect l="l" t="t" r="r" b="b"/>
            <a:pathLst>
              <a:path w="533400" h="514350">
                <a:moveTo>
                  <a:pt x="266700" y="0"/>
                </a:moveTo>
                <a:lnTo>
                  <a:pt x="218756" y="4138"/>
                </a:lnTo>
                <a:lnTo>
                  <a:pt x="173634" y="16071"/>
                </a:lnTo>
                <a:lnTo>
                  <a:pt x="132085" y="35073"/>
                </a:lnTo>
                <a:lnTo>
                  <a:pt x="94863" y="60418"/>
                </a:lnTo>
                <a:lnTo>
                  <a:pt x="62720" y="91381"/>
                </a:lnTo>
                <a:lnTo>
                  <a:pt x="36409" y="127237"/>
                </a:lnTo>
                <a:lnTo>
                  <a:pt x="16683" y="167260"/>
                </a:lnTo>
                <a:lnTo>
                  <a:pt x="4296" y="210725"/>
                </a:lnTo>
                <a:lnTo>
                  <a:pt x="0" y="256908"/>
                </a:lnTo>
                <a:lnTo>
                  <a:pt x="4296" y="303090"/>
                </a:lnTo>
                <a:lnTo>
                  <a:pt x="16683" y="346556"/>
                </a:lnTo>
                <a:lnTo>
                  <a:pt x="36409" y="386579"/>
                </a:lnTo>
                <a:lnTo>
                  <a:pt x="62720" y="422435"/>
                </a:lnTo>
                <a:lnTo>
                  <a:pt x="94863" y="453398"/>
                </a:lnTo>
                <a:lnTo>
                  <a:pt x="132085" y="478743"/>
                </a:lnTo>
                <a:lnTo>
                  <a:pt x="173634" y="497744"/>
                </a:lnTo>
                <a:lnTo>
                  <a:pt x="218756" y="509677"/>
                </a:lnTo>
                <a:lnTo>
                  <a:pt x="266700" y="513816"/>
                </a:lnTo>
                <a:lnTo>
                  <a:pt x="314643" y="509677"/>
                </a:lnTo>
                <a:lnTo>
                  <a:pt x="359765" y="497744"/>
                </a:lnTo>
                <a:lnTo>
                  <a:pt x="393548" y="482295"/>
                </a:lnTo>
                <a:lnTo>
                  <a:pt x="266700" y="482295"/>
                </a:lnTo>
                <a:lnTo>
                  <a:pt x="219544" y="477716"/>
                </a:lnTo>
                <a:lnTo>
                  <a:pt x="175624" y="464584"/>
                </a:lnTo>
                <a:lnTo>
                  <a:pt x="135878" y="443804"/>
                </a:lnTo>
                <a:lnTo>
                  <a:pt x="101249" y="416283"/>
                </a:lnTo>
                <a:lnTo>
                  <a:pt x="72677" y="382927"/>
                </a:lnTo>
                <a:lnTo>
                  <a:pt x="51103" y="344642"/>
                </a:lnTo>
                <a:lnTo>
                  <a:pt x="37469" y="302333"/>
                </a:lnTo>
                <a:lnTo>
                  <a:pt x="32715" y="256908"/>
                </a:lnTo>
                <a:lnTo>
                  <a:pt x="37469" y="211482"/>
                </a:lnTo>
                <a:lnTo>
                  <a:pt x="51103" y="169174"/>
                </a:lnTo>
                <a:lnTo>
                  <a:pt x="72677" y="130888"/>
                </a:lnTo>
                <a:lnTo>
                  <a:pt x="101249" y="97532"/>
                </a:lnTo>
                <a:lnTo>
                  <a:pt x="135878" y="70011"/>
                </a:lnTo>
                <a:lnTo>
                  <a:pt x="175624" y="49232"/>
                </a:lnTo>
                <a:lnTo>
                  <a:pt x="219544" y="36100"/>
                </a:lnTo>
                <a:lnTo>
                  <a:pt x="266700" y="31521"/>
                </a:lnTo>
                <a:lnTo>
                  <a:pt x="393548" y="31521"/>
                </a:lnTo>
                <a:lnTo>
                  <a:pt x="359765" y="16071"/>
                </a:lnTo>
                <a:lnTo>
                  <a:pt x="314643" y="4138"/>
                </a:lnTo>
                <a:lnTo>
                  <a:pt x="266700" y="0"/>
                </a:lnTo>
                <a:close/>
              </a:path>
              <a:path w="533400" h="514350">
                <a:moveTo>
                  <a:pt x="393548" y="31521"/>
                </a:moveTo>
                <a:lnTo>
                  <a:pt x="266700" y="31521"/>
                </a:lnTo>
                <a:lnTo>
                  <a:pt x="313855" y="36100"/>
                </a:lnTo>
                <a:lnTo>
                  <a:pt x="357775" y="49232"/>
                </a:lnTo>
                <a:lnTo>
                  <a:pt x="397521" y="70011"/>
                </a:lnTo>
                <a:lnTo>
                  <a:pt x="432150" y="97532"/>
                </a:lnTo>
                <a:lnTo>
                  <a:pt x="460722" y="130888"/>
                </a:lnTo>
                <a:lnTo>
                  <a:pt x="482296" y="169174"/>
                </a:lnTo>
                <a:lnTo>
                  <a:pt x="495930" y="211482"/>
                </a:lnTo>
                <a:lnTo>
                  <a:pt x="500684" y="256908"/>
                </a:lnTo>
                <a:lnTo>
                  <a:pt x="495930" y="302333"/>
                </a:lnTo>
                <a:lnTo>
                  <a:pt x="482296" y="344642"/>
                </a:lnTo>
                <a:lnTo>
                  <a:pt x="460722" y="382927"/>
                </a:lnTo>
                <a:lnTo>
                  <a:pt x="432150" y="416283"/>
                </a:lnTo>
                <a:lnTo>
                  <a:pt x="397521" y="443804"/>
                </a:lnTo>
                <a:lnTo>
                  <a:pt x="357775" y="464584"/>
                </a:lnTo>
                <a:lnTo>
                  <a:pt x="313855" y="477716"/>
                </a:lnTo>
                <a:lnTo>
                  <a:pt x="266700" y="482295"/>
                </a:lnTo>
                <a:lnTo>
                  <a:pt x="393548" y="482295"/>
                </a:lnTo>
                <a:lnTo>
                  <a:pt x="438536" y="453398"/>
                </a:lnTo>
                <a:lnTo>
                  <a:pt x="470679" y="422435"/>
                </a:lnTo>
                <a:lnTo>
                  <a:pt x="496990" y="386579"/>
                </a:lnTo>
                <a:lnTo>
                  <a:pt x="516716" y="346556"/>
                </a:lnTo>
                <a:lnTo>
                  <a:pt x="529103" y="303090"/>
                </a:lnTo>
                <a:lnTo>
                  <a:pt x="533400" y="256908"/>
                </a:lnTo>
                <a:lnTo>
                  <a:pt x="529103" y="210725"/>
                </a:lnTo>
                <a:lnTo>
                  <a:pt x="516716" y="167260"/>
                </a:lnTo>
                <a:lnTo>
                  <a:pt x="496990" y="127237"/>
                </a:lnTo>
                <a:lnTo>
                  <a:pt x="470679" y="91381"/>
                </a:lnTo>
                <a:lnTo>
                  <a:pt x="438536" y="60418"/>
                </a:lnTo>
                <a:lnTo>
                  <a:pt x="401314" y="35073"/>
                </a:lnTo>
                <a:lnTo>
                  <a:pt x="393548" y="315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4601403"/>
            <a:ext cx="725918" cy="542564"/>
          </a:xfrm>
          <a:custGeom>
            <a:avLst/>
            <a:gdLst/>
            <a:ahLst/>
            <a:cxnLst/>
            <a:rect l="l" t="t" r="r" b="b"/>
            <a:pathLst>
              <a:path w="533400" h="514350">
                <a:moveTo>
                  <a:pt x="0" y="256908"/>
                </a:moveTo>
                <a:lnTo>
                  <a:pt x="4296" y="210725"/>
                </a:lnTo>
                <a:lnTo>
                  <a:pt x="16683" y="167260"/>
                </a:lnTo>
                <a:lnTo>
                  <a:pt x="36409" y="127237"/>
                </a:lnTo>
                <a:lnTo>
                  <a:pt x="62720" y="91381"/>
                </a:lnTo>
                <a:lnTo>
                  <a:pt x="94863" y="60418"/>
                </a:lnTo>
                <a:lnTo>
                  <a:pt x="132085" y="35073"/>
                </a:lnTo>
                <a:lnTo>
                  <a:pt x="173634" y="16071"/>
                </a:lnTo>
                <a:lnTo>
                  <a:pt x="218756" y="4138"/>
                </a:lnTo>
                <a:lnTo>
                  <a:pt x="266700" y="0"/>
                </a:lnTo>
                <a:lnTo>
                  <a:pt x="314643" y="4138"/>
                </a:lnTo>
                <a:lnTo>
                  <a:pt x="359765" y="16071"/>
                </a:lnTo>
                <a:lnTo>
                  <a:pt x="401314" y="35073"/>
                </a:lnTo>
                <a:lnTo>
                  <a:pt x="438536" y="60418"/>
                </a:lnTo>
                <a:lnTo>
                  <a:pt x="470679" y="91381"/>
                </a:lnTo>
                <a:lnTo>
                  <a:pt x="496990" y="127237"/>
                </a:lnTo>
                <a:lnTo>
                  <a:pt x="516716" y="167260"/>
                </a:lnTo>
                <a:lnTo>
                  <a:pt x="529103" y="210725"/>
                </a:lnTo>
                <a:lnTo>
                  <a:pt x="533400" y="256908"/>
                </a:lnTo>
                <a:lnTo>
                  <a:pt x="529103" y="303090"/>
                </a:lnTo>
                <a:lnTo>
                  <a:pt x="516716" y="346556"/>
                </a:lnTo>
                <a:lnTo>
                  <a:pt x="496990" y="386579"/>
                </a:lnTo>
                <a:lnTo>
                  <a:pt x="470679" y="422435"/>
                </a:lnTo>
                <a:lnTo>
                  <a:pt x="438536" y="453398"/>
                </a:lnTo>
                <a:lnTo>
                  <a:pt x="401314" y="478743"/>
                </a:lnTo>
                <a:lnTo>
                  <a:pt x="359765" y="497744"/>
                </a:lnTo>
                <a:lnTo>
                  <a:pt x="314643" y="509677"/>
                </a:lnTo>
                <a:lnTo>
                  <a:pt x="266700" y="513816"/>
                </a:lnTo>
                <a:lnTo>
                  <a:pt x="218756" y="509677"/>
                </a:lnTo>
                <a:lnTo>
                  <a:pt x="173634" y="497744"/>
                </a:lnTo>
                <a:lnTo>
                  <a:pt x="132085" y="478743"/>
                </a:lnTo>
                <a:lnTo>
                  <a:pt x="94863" y="453398"/>
                </a:lnTo>
                <a:lnTo>
                  <a:pt x="62720" y="422435"/>
                </a:lnTo>
                <a:lnTo>
                  <a:pt x="36409" y="386579"/>
                </a:lnTo>
                <a:lnTo>
                  <a:pt x="16683" y="346556"/>
                </a:lnTo>
                <a:lnTo>
                  <a:pt x="4296" y="303090"/>
                </a:lnTo>
                <a:lnTo>
                  <a:pt x="0" y="256908"/>
                </a:lnTo>
                <a:close/>
              </a:path>
            </a:pathLst>
          </a:custGeom>
          <a:ln w="3175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4601402"/>
            <a:ext cx="692052" cy="671575"/>
          </a:xfrm>
          <a:custGeom>
            <a:avLst/>
            <a:gdLst/>
            <a:ahLst/>
            <a:cxnLst/>
            <a:rect l="l" t="t" r="r" b="b"/>
            <a:pathLst>
              <a:path w="467995" h="450850">
                <a:moveTo>
                  <a:pt x="0" y="225386"/>
                </a:moveTo>
                <a:lnTo>
                  <a:pt x="4753" y="270812"/>
                </a:lnTo>
                <a:lnTo>
                  <a:pt x="18388" y="313120"/>
                </a:lnTo>
                <a:lnTo>
                  <a:pt x="39961" y="351406"/>
                </a:lnTo>
                <a:lnTo>
                  <a:pt x="68533" y="384762"/>
                </a:lnTo>
                <a:lnTo>
                  <a:pt x="103163" y="412283"/>
                </a:lnTo>
                <a:lnTo>
                  <a:pt x="142908" y="433062"/>
                </a:lnTo>
                <a:lnTo>
                  <a:pt x="186829" y="446195"/>
                </a:lnTo>
                <a:lnTo>
                  <a:pt x="233984" y="450773"/>
                </a:lnTo>
                <a:lnTo>
                  <a:pt x="281139" y="446195"/>
                </a:lnTo>
                <a:lnTo>
                  <a:pt x="325060" y="433062"/>
                </a:lnTo>
                <a:lnTo>
                  <a:pt x="364806" y="412283"/>
                </a:lnTo>
                <a:lnTo>
                  <a:pt x="399435" y="384762"/>
                </a:lnTo>
                <a:lnTo>
                  <a:pt x="428007" y="351406"/>
                </a:lnTo>
                <a:lnTo>
                  <a:pt x="449581" y="313120"/>
                </a:lnTo>
                <a:lnTo>
                  <a:pt x="463215" y="270812"/>
                </a:lnTo>
                <a:lnTo>
                  <a:pt x="467969" y="225386"/>
                </a:lnTo>
                <a:lnTo>
                  <a:pt x="463215" y="179961"/>
                </a:lnTo>
                <a:lnTo>
                  <a:pt x="449581" y="137652"/>
                </a:lnTo>
                <a:lnTo>
                  <a:pt x="428007" y="99367"/>
                </a:lnTo>
                <a:lnTo>
                  <a:pt x="399435" y="66011"/>
                </a:lnTo>
                <a:lnTo>
                  <a:pt x="364806" y="38490"/>
                </a:lnTo>
                <a:lnTo>
                  <a:pt x="325060" y="17710"/>
                </a:lnTo>
                <a:lnTo>
                  <a:pt x="281139" y="4578"/>
                </a:lnTo>
                <a:lnTo>
                  <a:pt x="233984" y="0"/>
                </a:lnTo>
                <a:lnTo>
                  <a:pt x="186829" y="4578"/>
                </a:lnTo>
                <a:lnTo>
                  <a:pt x="142908" y="17710"/>
                </a:lnTo>
                <a:lnTo>
                  <a:pt x="103163" y="38490"/>
                </a:lnTo>
                <a:lnTo>
                  <a:pt x="68533" y="66011"/>
                </a:lnTo>
                <a:lnTo>
                  <a:pt x="39961" y="99367"/>
                </a:lnTo>
                <a:lnTo>
                  <a:pt x="18388" y="137652"/>
                </a:lnTo>
                <a:lnTo>
                  <a:pt x="4753" y="179961"/>
                </a:lnTo>
                <a:lnTo>
                  <a:pt x="0" y="225386"/>
                </a:lnTo>
                <a:close/>
              </a:path>
            </a:pathLst>
          </a:custGeom>
          <a:ln w="12700" cmpd="sng">
            <a:solidFill>
              <a:srgbClr val="FF000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2999" y="1411223"/>
            <a:ext cx="3200401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signal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notify </a:t>
            </a:r>
            <a:r>
              <a:rPr sz="2000" spc="-10" dirty="0">
                <a:latin typeface="Arial"/>
                <a:cs typeface="Arial"/>
              </a:rPr>
              <a:t>management and support personnel </a:t>
            </a:r>
            <a:r>
              <a:rPr sz="2000" spc="-5" dirty="0">
                <a:latin typeface="Arial"/>
                <a:cs typeface="Arial"/>
              </a:rPr>
              <a:t>of a 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safety, quality, </a:t>
            </a:r>
            <a:r>
              <a:rPr sz="2000" spc="-15" dirty="0" smtClean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299085" marR="4749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signal helps </a:t>
            </a:r>
            <a:r>
              <a:rPr sz="2000" spc="-5" dirty="0">
                <a:latin typeface="Arial"/>
                <a:cs typeface="Arial"/>
              </a:rPr>
              <a:t>the team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determine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the root cause of the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abnormality</a:t>
            </a:r>
            <a:r>
              <a:rPr sz="2000" spc="-20" dirty="0">
                <a:latin typeface="Arial"/>
                <a:cs typeface="Arial"/>
              </a:rPr>
              <a:t>, </a:t>
            </a:r>
            <a:r>
              <a:rPr sz="2000" spc="-5" dirty="0" smtClean="0">
                <a:latin typeface="Arial"/>
                <a:cs typeface="Arial"/>
              </a:rPr>
              <a:t>defect,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or </a:t>
            </a:r>
            <a:r>
              <a:rPr sz="2000" spc="-10" dirty="0">
                <a:latin typeface="Arial"/>
                <a:cs typeface="Arial"/>
              </a:rPr>
              <a:t>delay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order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10" dirty="0">
                <a:latin typeface="Arial"/>
                <a:cs typeface="Arial"/>
              </a:rPr>
              <a:t>prevent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re-occurrence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400" y="1295400"/>
            <a:ext cx="2247899" cy="236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299" y="1240367"/>
            <a:ext cx="2286000" cy="2398395"/>
          </a:xfrm>
          <a:custGeom>
            <a:avLst/>
            <a:gdLst/>
            <a:ahLst/>
            <a:cxnLst/>
            <a:rect l="l" t="t" r="r" b="b"/>
            <a:pathLst>
              <a:path w="2286000" h="2398395">
                <a:moveTo>
                  <a:pt x="0" y="0"/>
                </a:moveTo>
                <a:lnTo>
                  <a:pt x="2286000" y="0"/>
                </a:lnTo>
                <a:lnTo>
                  <a:pt x="2286000" y="2398395"/>
                </a:lnTo>
                <a:lnTo>
                  <a:pt x="0" y="23983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57201"/>
            <a:ext cx="5867399" cy="62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Escalation</a:t>
            </a:r>
            <a:r>
              <a:rPr spc="-65" dirty="0"/>
              <a:t> </a:t>
            </a:r>
            <a:r>
              <a:rPr spc="-5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1600" y="1219200"/>
            <a:ext cx="3733801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Structured series of steps to be followed</a:t>
            </a:r>
            <a:r>
              <a:rPr sz="2000" spc="-5" dirty="0">
                <a:latin typeface="Arial"/>
                <a:cs typeface="Arial"/>
              </a:rPr>
              <a:t> whenever a team member (at any </a:t>
            </a:r>
            <a:r>
              <a:rPr sz="2000" dirty="0">
                <a:latin typeface="Arial"/>
                <a:cs typeface="Arial"/>
              </a:rPr>
              <a:t>level) </a:t>
            </a:r>
            <a:r>
              <a:rPr sz="2000" spc="-5" dirty="0" smtClean="0">
                <a:latin typeface="Arial"/>
                <a:cs typeface="Arial"/>
              </a:rPr>
              <a:t>encounters </a:t>
            </a:r>
            <a:r>
              <a:rPr sz="2000" spc="-5" dirty="0">
                <a:latin typeface="Arial"/>
                <a:cs typeface="Arial"/>
              </a:rPr>
              <a:t>an abnormal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condition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200" y="1916185"/>
            <a:ext cx="2133600" cy="452688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70"/>
              </a:spcBef>
            </a:pP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Detect/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dirty="0" smtClean="0">
                <a:solidFill>
                  <a:srgbClr val="FF0000"/>
                </a:solidFill>
                <a:latin typeface="Arial"/>
                <a:cs typeface="Arial"/>
              </a:rPr>
              <a:t>top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3189613"/>
            <a:ext cx="2233295" cy="8835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2655" marR="104775" indent="-810895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Intermediate  </a:t>
            </a:r>
            <a:r>
              <a:rPr lang="en-US" sz="28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</a:t>
            </a:r>
            <a:r>
              <a:rPr sz="2800" spc="-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ix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0884" y="4788805"/>
            <a:ext cx="2896820" cy="452688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Countermeasure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8581" y="4085223"/>
            <a:ext cx="976536" cy="70358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66467" y="2374098"/>
            <a:ext cx="1284749" cy="80955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0" y="4295970"/>
            <a:ext cx="3925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27305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000" dirty="0">
                <a:latin typeface="Arial"/>
                <a:cs typeface="Arial"/>
              </a:rPr>
              <a:t>Escalation is </a:t>
            </a:r>
            <a:r>
              <a:rPr lang="en-US" sz="2000" spc="-5" dirty="0">
                <a:latin typeface="Arial"/>
                <a:cs typeface="Arial"/>
              </a:rPr>
              <a:t>used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to raise the level of awareness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 sense of urgency </a:t>
            </a:r>
            <a:r>
              <a:rPr lang="en-US" sz="2000" dirty="0">
                <a:latin typeface="Arial"/>
                <a:cs typeface="Arial"/>
              </a:rPr>
              <a:t>in </a:t>
            </a:r>
            <a:r>
              <a:rPr lang="en-US" sz="2000" spc="-5" dirty="0">
                <a:latin typeface="Arial"/>
                <a:cs typeface="Arial"/>
              </a:rPr>
              <a:t>the  </a:t>
            </a:r>
            <a:r>
              <a:rPr lang="en-US" sz="2000" dirty="0">
                <a:latin typeface="Arial"/>
                <a:cs typeface="Arial"/>
              </a:rPr>
              <a:t>identification </a:t>
            </a:r>
            <a:r>
              <a:rPr lang="en-US" sz="2000" spc="-5" dirty="0">
                <a:latin typeface="Arial"/>
                <a:cs typeface="Arial"/>
              </a:rPr>
              <a:t>and rapid resolution of problems or issues in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production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1447800"/>
            <a:ext cx="77724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493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1186815" algn="l"/>
              </a:tabLst>
            </a:pPr>
            <a:r>
              <a:rPr sz="2400" dirty="0">
                <a:latin typeface="Arial"/>
                <a:cs typeface="Arial"/>
              </a:rPr>
              <a:t>Lean Daily Management (LDM) is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system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 </a:t>
            </a:r>
            <a:r>
              <a:rPr sz="2400" dirty="0">
                <a:latin typeface="Arial"/>
                <a:cs typeface="Arial"/>
              </a:rPr>
              <a:t>allows </a:t>
            </a:r>
            <a:r>
              <a:rPr sz="2400" spc="-5" dirty="0">
                <a:latin typeface="Arial"/>
                <a:cs typeface="Arial"/>
              </a:rPr>
              <a:t>you to  </a:t>
            </a:r>
            <a:r>
              <a:rPr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deliver</a:t>
            </a:r>
            <a:r>
              <a:rPr lang="en-US" sz="2400" b="1" spc="-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00B050"/>
                </a:solidFill>
                <a:latin typeface="Arial"/>
                <a:cs typeface="Arial"/>
              </a:rPr>
              <a:t>customer </a:t>
            </a:r>
            <a:r>
              <a:rPr sz="2400" b="1" spc="-5" dirty="0">
                <a:solidFill>
                  <a:srgbClr val="00B050"/>
                </a:solidFill>
                <a:latin typeface="Arial"/>
                <a:cs typeface="Arial"/>
              </a:rPr>
              <a:t>value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 </a:t>
            </a:r>
            <a:r>
              <a:rPr sz="2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proper support and</a:t>
            </a:r>
            <a:r>
              <a:rPr sz="2400" b="1" spc="-19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leadership</a:t>
            </a:r>
            <a:r>
              <a:rPr sz="2400" spc="-4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 smtClean="0">
                <a:latin typeface="Arial"/>
                <a:cs typeface="Arial"/>
              </a:rPr>
              <a:t>those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who are closest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to the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process</a:t>
            </a:r>
            <a:r>
              <a:rPr sz="24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(customers </a:t>
            </a:r>
            <a:r>
              <a:rPr sz="2400" dirty="0">
                <a:latin typeface="Arial"/>
                <a:cs typeface="Arial"/>
              </a:rPr>
              <a:t>and process  owners).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98450" marR="144145" indent="-28575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Some 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Lean Daily management elements which are  commonly used are Leader Standard </a:t>
            </a:r>
            <a:r>
              <a:rPr sz="2400" spc="-10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(LSW), visual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control  boards, and daily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accountability.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elements </a:t>
            </a:r>
            <a:r>
              <a:rPr sz="2400" dirty="0">
                <a:latin typeface="Arial"/>
                <a:cs typeface="Arial"/>
              </a:rPr>
              <a:t>are not </a:t>
            </a:r>
            <a:r>
              <a:rPr sz="2400" spc="-10" dirty="0">
                <a:latin typeface="Arial"/>
                <a:cs typeface="Arial"/>
              </a:rPr>
              <a:t>effective </a:t>
            </a:r>
            <a:r>
              <a:rPr sz="2400" i="1" u="sng" dirty="0">
                <a:latin typeface="Arial"/>
                <a:cs typeface="Arial"/>
              </a:rPr>
              <a:t>unless used </a:t>
            </a:r>
            <a:r>
              <a:rPr sz="2400" i="1" u="sng" spc="-5" dirty="0">
                <a:latin typeface="Arial"/>
                <a:cs typeface="Arial"/>
              </a:rPr>
              <a:t>with the </a:t>
            </a:r>
            <a:r>
              <a:rPr sz="2400" i="1" u="sng" dirty="0">
                <a:latin typeface="Arial"/>
                <a:cs typeface="Arial"/>
              </a:rPr>
              <a:t>right</a:t>
            </a:r>
            <a:r>
              <a:rPr sz="2400" i="1" u="sng" spc="-135" dirty="0">
                <a:latin typeface="Arial"/>
                <a:cs typeface="Arial"/>
              </a:rPr>
              <a:t> </a:t>
            </a:r>
            <a:r>
              <a:rPr sz="2400" i="1" u="sng" dirty="0" smtClean="0">
                <a:latin typeface="Arial"/>
                <a:cs typeface="Arial"/>
              </a:rPr>
              <a:t>mindset</a:t>
            </a:r>
            <a:r>
              <a:rPr lang="en-US" sz="2400" dirty="0" smtClean="0">
                <a:latin typeface="Arial"/>
                <a:cs typeface="Arial"/>
              </a:rPr>
              <a:t>  </a:t>
            </a:r>
            <a:r>
              <a:rPr sz="2400" dirty="0" smtClean="0">
                <a:latin typeface="Arial"/>
                <a:cs typeface="Arial"/>
              </a:rPr>
              <a:t>-  </a:t>
            </a:r>
            <a:r>
              <a:rPr sz="2400" spc="-5" dirty="0">
                <a:latin typeface="Arial"/>
                <a:cs typeface="Arial"/>
              </a:rPr>
              <a:t>starting with </a:t>
            </a:r>
            <a:r>
              <a:rPr sz="2400" spc="-10" dirty="0">
                <a:latin typeface="Arial"/>
                <a:cs typeface="Arial"/>
              </a:rPr>
              <a:t>effective </a:t>
            </a:r>
            <a:r>
              <a:rPr sz="2400" dirty="0">
                <a:latin typeface="Arial"/>
                <a:cs typeface="Arial"/>
              </a:rPr>
              <a:t>lean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management.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8" y="483623"/>
            <a:ext cx="22072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 smtClean="0"/>
              <a:t>O</a:t>
            </a:r>
            <a:r>
              <a:rPr dirty="0" smtClean="0"/>
              <a:t>verv</a:t>
            </a:r>
            <a:r>
              <a:rPr spc="-5" dirty="0" smtClean="0"/>
              <a:t>i</a:t>
            </a:r>
            <a:r>
              <a:rPr dirty="0" smtClean="0"/>
              <a:t>e</a:t>
            </a:r>
            <a:r>
              <a:rPr lang="en-US" dirty="0" smtClean="0"/>
              <a:t>w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Daily</a:t>
            </a:r>
            <a:r>
              <a:rPr spc="-30" dirty="0"/>
              <a:t> </a:t>
            </a:r>
            <a:r>
              <a:rPr lang="en-US" spc="-5" dirty="0"/>
              <a:t>A</a:t>
            </a:r>
            <a:r>
              <a:rPr spc="-5" dirty="0" smtClean="0"/>
              <a:t>ccountability-Huddles</a:t>
            </a:r>
            <a:endParaRPr spc="-5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047749" y="1447800"/>
            <a:ext cx="3810000" cy="4419600"/>
          </a:xfrm>
        </p:spPr>
        <p:txBody>
          <a:bodyPr/>
          <a:lstStyle/>
          <a:p>
            <a:pPr marL="355600" marR="5080">
              <a:tabLst>
                <a:tab pos="299085" algn="l"/>
                <a:tab pos="299720" algn="l"/>
              </a:tabLst>
            </a:pPr>
            <a:r>
              <a:rPr lang="en-US" sz="2000" spc="-10" dirty="0" smtClean="0">
                <a:solidFill>
                  <a:schemeClr val="tx1"/>
                </a:solidFill>
                <a:latin typeface="Arial"/>
                <a:cs typeface="Arial"/>
              </a:rPr>
              <a:t>Daily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huddles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are team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or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cross-functional 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group meetings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focusing </a:t>
            </a:r>
            <a:r>
              <a:rPr lang="en-US" sz="2000" b="1" spc="-15" dirty="0">
                <a:solidFill>
                  <a:srgbClr val="FF0000"/>
                </a:solidFill>
                <a:latin typeface="Arial"/>
                <a:cs typeface="Arial"/>
              </a:rPr>
              <a:t>on 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process status, 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identification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US" sz="20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challenges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marR="258445" indent="-286385">
              <a:tabLst>
                <a:tab pos="299085" algn="l"/>
                <a:tab pos="299720" algn="l"/>
                <a:tab pos="1200785" algn="l"/>
              </a:tabLst>
            </a:pP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Benefit:	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Enable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the team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raise 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and address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issues 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lang="en-US" sz="20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FF0000"/>
                </a:solidFill>
                <a:latin typeface="Arial"/>
                <a:cs typeface="Arial"/>
              </a:rPr>
              <a:t>they </a:t>
            </a:r>
            <a:r>
              <a:rPr lang="en-US" sz="2000" b="1" spc="-20" dirty="0">
                <a:solidFill>
                  <a:srgbClr val="FF0000"/>
                </a:solidFill>
                <a:latin typeface="Arial"/>
                <a:cs typeface="Arial"/>
              </a:rPr>
              <a:t>occur</a:t>
            </a:r>
            <a:r>
              <a:rPr lang="en-US" sz="2000" spc="-2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preventing larger problems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lang="en-US" sz="2000" spc="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developing.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9085" indent="-286385">
              <a:tabLst>
                <a:tab pos="299085" algn="l"/>
                <a:tab pos="29972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Huddles typically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occur at the visibility </a:t>
            </a:r>
            <a:r>
              <a:rPr lang="en-US" sz="2000" spc="-15" dirty="0">
                <a:solidFill>
                  <a:schemeClr val="tx1"/>
                </a:solidFill>
                <a:latin typeface="Arial"/>
                <a:cs typeface="Arial"/>
              </a:rPr>
              <a:t>wall </a:t>
            </a: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at the same time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each</a:t>
            </a:r>
            <a:r>
              <a:rPr lang="en-US" sz="2000" spc="2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45" dirty="0">
                <a:solidFill>
                  <a:schemeClr val="tx1"/>
                </a:solidFill>
                <a:latin typeface="Arial"/>
                <a:cs typeface="Arial"/>
              </a:rPr>
              <a:t>day.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5029200" y="4357759"/>
            <a:ext cx="2438399" cy="2060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0149" y="4323891"/>
            <a:ext cx="2457450" cy="2079619"/>
          </a:xfrm>
          <a:custGeom>
            <a:avLst/>
            <a:gdLst/>
            <a:ahLst/>
            <a:cxnLst/>
            <a:rect l="l" t="t" r="r" b="b"/>
            <a:pathLst>
              <a:path w="2705100" h="2098675">
                <a:moveTo>
                  <a:pt x="0" y="0"/>
                </a:moveTo>
                <a:lnTo>
                  <a:pt x="2705100" y="0"/>
                </a:lnTo>
                <a:lnTo>
                  <a:pt x="2705100" y="2098217"/>
                </a:lnTo>
                <a:lnTo>
                  <a:pt x="0" y="20982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8673" y="1219200"/>
            <a:ext cx="3276599" cy="204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8673" y="1219200"/>
            <a:ext cx="3251199" cy="2008403"/>
          </a:xfrm>
          <a:custGeom>
            <a:avLst/>
            <a:gdLst/>
            <a:ahLst/>
            <a:cxnLst/>
            <a:rect l="l" t="t" r="r" b="b"/>
            <a:pathLst>
              <a:path w="2857500" h="2084704">
                <a:moveTo>
                  <a:pt x="0" y="0"/>
                </a:moveTo>
                <a:lnTo>
                  <a:pt x="2857500" y="0"/>
                </a:lnTo>
                <a:lnTo>
                  <a:pt x="2857500" y="2084616"/>
                </a:lnTo>
                <a:lnTo>
                  <a:pt x="0" y="208461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010" y="2844800"/>
            <a:ext cx="2597943" cy="206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1010" y="2819400"/>
            <a:ext cx="2566722" cy="2064290"/>
          </a:xfrm>
          <a:custGeom>
            <a:avLst/>
            <a:gdLst/>
            <a:ahLst/>
            <a:cxnLst/>
            <a:rect l="l" t="t" r="r" b="b"/>
            <a:pathLst>
              <a:path w="2872104" h="2084704">
                <a:moveTo>
                  <a:pt x="0" y="0"/>
                </a:moveTo>
                <a:lnTo>
                  <a:pt x="2871787" y="0"/>
                </a:lnTo>
                <a:lnTo>
                  <a:pt x="2871787" y="2084616"/>
                </a:lnTo>
                <a:lnTo>
                  <a:pt x="0" y="208461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6324600" cy="62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Problem</a:t>
            </a:r>
            <a:r>
              <a:rPr spc="-35" dirty="0"/>
              <a:t> </a:t>
            </a:r>
            <a:r>
              <a:rPr spc="-25" dirty="0"/>
              <a:t>Tracking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964261"/>
            <a:ext cx="3657599" cy="220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948093"/>
            <a:ext cx="3695700" cy="2247900"/>
          </a:xfrm>
          <a:custGeom>
            <a:avLst/>
            <a:gdLst/>
            <a:ahLst/>
            <a:cxnLst/>
            <a:rect l="l" t="t" r="r" b="b"/>
            <a:pathLst>
              <a:path w="3695700" h="2247900">
                <a:moveTo>
                  <a:pt x="0" y="0"/>
                </a:moveTo>
                <a:lnTo>
                  <a:pt x="3695700" y="0"/>
                </a:lnTo>
                <a:lnTo>
                  <a:pt x="36957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981200"/>
            <a:ext cx="3929062" cy="2209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7750" y="1962150"/>
            <a:ext cx="3967479" cy="2247900"/>
          </a:xfrm>
          <a:custGeom>
            <a:avLst/>
            <a:gdLst/>
            <a:ahLst/>
            <a:cxnLst/>
            <a:rect l="l" t="t" r="r" b="b"/>
            <a:pathLst>
              <a:path w="3967479" h="2247900">
                <a:moveTo>
                  <a:pt x="0" y="0"/>
                </a:moveTo>
                <a:lnTo>
                  <a:pt x="3967162" y="0"/>
                </a:lnTo>
                <a:lnTo>
                  <a:pt x="3967162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0" y="1182623"/>
            <a:ext cx="7760404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Methodology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track issues that cause variation from a </a:t>
            </a:r>
            <a:r>
              <a:rPr sz="1800" spc="-30" dirty="0">
                <a:latin typeface="Arial"/>
                <a:cs typeface="Arial"/>
              </a:rPr>
              <a:t>safety, quality, </a:t>
            </a:r>
            <a:r>
              <a:rPr sz="1800" spc="-5" dirty="0">
                <a:latin typeface="Arial"/>
                <a:cs typeface="Arial"/>
              </a:rPr>
              <a:t>cost  </a:t>
            </a:r>
            <a:r>
              <a:rPr sz="1800" spc="-10" dirty="0">
                <a:latin typeface="Arial"/>
                <a:cs typeface="Arial"/>
              </a:rPr>
              <a:t>or delivery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standard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7000" y="4411446"/>
            <a:ext cx="3505199" cy="171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7950" y="4392396"/>
            <a:ext cx="3543300" cy="1751330"/>
          </a:xfrm>
          <a:custGeom>
            <a:avLst/>
            <a:gdLst/>
            <a:ahLst/>
            <a:cxnLst/>
            <a:rect l="l" t="t" r="r" b="b"/>
            <a:pathLst>
              <a:path w="3543300" h="1751329">
                <a:moveTo>
                  <a:pt x="0" y="0"/>
                </a:moveTo>
                <a:lnTo>
                  <a:pt x="3543300" y="0"/>
                </a:lnTo>
                <a:lnTo>
                  <a:pt x="3543300" y="1751228"/>
                </a:lnTo>
                <a:lnTo>
                  <a:pt x="0" y="175122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139" y="457200"/>
            <a:ext cx="7566661" cy="638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Daily </a:t>
            </a:r>
            <a:r>
              <a:rPr lang="en-US" spc="-5" dirty="0" smtClean="0"/>
              <a:t>A</a:t>
            </a:r>
            <a:r>
              <a:rPr spc="-5" dirty="0" smtClean="0"/>
              <a:t>ccountability </a:t>
            </a:r>
            <a:r>
              <a:rPr spc="-10" dirty="0"/>
              <a:t>-Tiered</a:t>
            </a:r>
            <a:r>
              <a:rPr spc="35" dirty="0"/>
              <a:t> </a:t>
            </a:r>
            <a:r>
              <a:rPr spc="-5" dirty="0"/>
              <a:t>Meetings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4910668" y="1584458"/>
            <a:ext cx="4134610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0">
              <a:lnSpc>
                <a:spcPct val="100000"/>
              </a:lnSpc>
              <a:buNone/>
            </a:pPr>
            <a:r>
              <a:rPr sz="2400" spc="-5" dirty="0">
                <a:solidFill>
                  <a:schemeClr val="tx1"/>
                </a:solidFill>
              </a:rPr>
              <a:t>Three Separate but Interconnected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Meetings</a:t>
            </a:r>
            <a:r>
              <a:rPr spc="-5" dirty="0">
                <a:solidFill>
                  <a:schemeClr val="tx1"/>
                </a:solidFill>
              </a:rPr>
              <a:t>:</a:t>
            </a:r>
          </a:p>
          <a:p>
            <a:pPr marL="930910" indent="-388620">
              <a:lnSpc>
                <a:spcPct val="100000"/>
              </a:lnSpc>
              <a:spcBef>
                <a:spcPts val="1390"/>
              </a:spcBef>
              <a:buSzPct val="133333"/>
              <a:buChar char="•"/>
              <a:tabLst>
                <a:tab pos="930910" algn="l"/>
                <a:tab pos="931544" algn="l"/>
              </a:tabLst>
            </a:pPr>
            <a:r>
              <a:rPr sz="1800" b="1" spc="-20" dirty="0">
                <a:solidFill>
                  <a:srgbClr val="FF0000"/>
                </a:solidFill>
              </a:rPr>
              <a:t>Tier </a:t>
            </a:r>
            <a:r>
              <a:rPr sz="1800" b="1" spc="-5" dirty="0">
                <a:solidFill>
                  <a:srgbClr val="FF0000"/>
                </a:solidFill>
              </a:rPr>
              <a:t>1 </a:t>
            </a:r>
            <a:r>
              <a:rPr sz="1800" dirty="0">
                <a:solidFill>
                  <a:schemeClr val="tx1"/>
                </a:solidFill>
              </a:rPr>
              <a:t>- </a:t>
            </a:r>
            <a:r>
              <a:rPr sz="1800" spc="-55" dirty="0">
                <a:solidFill>
                  <a:schemeClr val="tx1"/>
                </a:solidFill>
              </a:rPr>
              <a:t>Team </a:t>
            </a:r>
            <a:r>
              <a:rPr sz="1800" spc="-10" dirty="0">
                <a:solidFill>
                  <a:schemeClr val="tx1"/>
                </a:solidFill>
              </a:rPr>
              <a:t>Leader </a:t>
            </a:r>
            <a:r>
              <a:rPr sz="1800" spc="-15" dirty="0">
                <a:solidFill>
                  <a:schemeClr val="tx1"/>
                </a:solidFill>
              </a:rPr>
              <a:t>with </a:t>
            </a:r>
            <a:r>
              <a:rPr sz="1800" spc="-55" dirty="0">
                <a:solidFill>
                  <a:schemeClr val="tx1"/>
                </a:solidFill>
              </a:rPr>
              <a:t>Team</a:t>
            </a:r>
            <a:r>
              <a:rPr sz="1800" spc="25" dirty="0">
                <a:solidFill>
                  <a:schemeClr val="tx1"/>
                </a:solidFill>
              </a:rPr>
              <a:t> </a:t>
            </a:r>
            <a:r>
              <a:rPr sz="1800" spc="-5" dirty="0">
                <a:solidFill>
                  <a:schemeClr val="tx1"/>
                </a:solidFill>
              </a:rPr>
              <a:t>Members</a:t>
            </a:r>
            <a:endParaRPr sz="1800" dirty="0">
              <a:solidFill>
                <a:schemeClr val="tx1"/>
              </a:solidFill>
            </a:endParaRPr>
          </a:p>
          <a:p>
            <a:pPr marL="913765" indent="-388620">
              <a:lnSpc>
                <a:spcPct val="100000"/>
              </a:lnSpc>
              <a:spcBef>
                <a:spcPts val="2195"/>
              </a:spcBef>
              <a:buSzPct val="133333"/>
              <a:buChar char="•"/>
              <a:tabLst>
                <a:tab pos="913130" algn="l"/>
                <a:tab pos="913765" algn="l"/>
              </a:tabLst>
            </a:pPr>
            <a:r>
              <a:rPr sz="1800" b="1" spc="-20" dirty="0">
                <a:solidFill>
                  <a:srgbClr val="FF0000"/>
                </a:solidFill>
              </a:rPr>
              <a:t>Tier </a:t>
            </a:r>
            <a:r>
              <a:rPr sz="1800" b="1" spc="-5" dirty="0">
                <a:solidFill>
                  <a:srgbClr val="FF0000"/>
                </a:solidFill>
              </a:rPr>
              <a:t>2 </a:t>
            </a:r>
            <a:r>
              <a:rPr sz="1800" dirty="0">
                <a:solidFill>
                  <a:schemeClr val="tx1"/>
                </a:solidFill>
              </a:rPr>
              <a:t>- </a:t>
            </a:r>
            <a:r>
              <a:rPr sz="1800" spc="-5" dirty="0">
                <a:solidFill>
                  <a:schemeClr val="tx1"/>
                </a:solidFill>
              </a:rPr>
              <a:t>Supervisor </a:t>
            </a:r>
            <a:r>
              <a:rPr sz="1800" spc="-15" dirty="0">
                <a:solidFill>
                  <a:schemeClr val="tx1"/>
                </a:solidFill>
              </a:rPr>
              <a:t>with </a:t>
            </a:r>
            <a:r>
              <a:rPr sz="1800" spc="-55" dirty="0">
                <a:solidFill>
                  <a:schemeClr val="tx1"/>
                </a:solidFill>
              </a:rPr>
              <a:t>Team</a:t>
            </a:r>
            <a:r>
              <a:rPr sz="1800" spc="5" dirty="0">
                <a:solidFill>
                  <a:schemeClr val="tx1"/>
                </a:solidFill>
              </a:rPr>
              <a:t> </a:t>
            </a:r>
            <a:r>
              <a:rPr sz="1800" spc="-10" dirty="0">
                <a:solidFill>
                  <a:schemeClr val="tx1"/>
                </a:solidFill>
              </a:rPr>
              <a:t>Leaders</a:t>
            </a:r>
            <a:endParaRPr sz="1800" dirty="0">
              <a:solidFill>
                <a:schemeClr val="tx1"/>
              </a:solidFill>
            </a:endParaRPr>
          </a:p>
          <a:p>
            <a:pPr marL="894715" indent="-388620">
              <a:lnSpc>
                <a:spcPct val="100000"/>
              </a:lnSpc>
              <a:spcBef>
                <a:spcPts val="2370"/>
              </a:spcBef>
              <a:buSzPct val="133333"/>
              <a:buChar char="•"/>
              <a:tabLst>
                <a:tab pos="894080" algn="l"/>
                <a:tab pos="894715" algn="l"/>
              </a:tabLst>
            </a:pPr>
            <a:r>
              <a:rPr sz="1800" b="1" spc="-20" dirty="0">
                <a:solidFill>
                  <a:srgbClr val="FF0000"/>
                </a:solidFill>
              </a:rPr>
              <a:t>Tier </a:t>
            </a:r>
            <a:r>
              <a:rPr sz="1800" b="1" spc="-5" dirty="0">
                <a:solidFill>
                  <a:srgbClr val="FF0000"/>
                </a:solidFill>
              </a:rPr>
              <a:t>3 </a:t>
            </a:r>
            <a:r>
              <a:rPr sz="1800" dirty="0">
                <a:solidFill>
                  <a:schemeClr val="tx1"/>
                </a:solidFill>
              </a:rPr>
              <a:t>- </a:t>
            </a:r>
            <a:r>
              <a:rPr sz="1800" spc="-10" dirty="0">
                <a:solidFill>
                  <a:schemeClr val="tx1"/>
                </a:solidFill>
              </a:rPr>
              <a:t>Manager </a:t>
            </a:r>
            <a:r>
              <a:rPr sz="1800" spc="-15" dirty="0">
                <a:solidFill>
                  <a:schemeClr val="tx1"/>
                </a:solidFill>
              </a:rPr>
              <a:t>with </a:t>
            </a:r>
            <a:r>
              <a:rPr sz="1800" spc="-5" dirty="0">
                <a:solidFill>
                  <a:schemeClr val="tx1"/>
                </a:solidFill>
              </a:rPr>
              <a:t>Supervisor(s) </a:t>
            </a:r>
            <a:r>
              <a:rPr sz="1800" spc="-10" dirty="0">
                <a:solidFill>
                  <a:schemeClr val="tx1"/>
                </a:solidFill>
              </a:rPr>
              <a:t>and support staff </a:t>
            </a:r>
            <a:r>
              <a:rPr sz="1800" spc="-5" dirty="0">
                <a:solidFill>
                  <a:schemeClr val="tx1"/>
                </a:solidFill>
              </a:rPr>
              <a:t>(possibly</a:t>
            </a:r>
            <a:r>
              <a:rPr sz="1800" spc="210" dirty="0">
                <a:solidFill>
                  <a:schemeClr val="tx1"/>
                </a:solidFill>
              </a:rPr>
              <a:t> </a:t>
            </a:r>
            <a:r>
              <a:rPr sz="1800" spc="-5" dirty="0">
                <a:solidFill>
                  <a:schemeClr val="tx1"/>
                </a:solidFill>
              </a:rPr>
              <a:t>Director)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675" y="1092708"/>
            <a:ext cx="50749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427" y="1559052"/>
            <a:ext cx="50749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0139" y="2113787"/>
            <a:ext cx="50749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1851" y="2689859"/>
            <a:ext cx="50749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067" y="1959862"/>
            <a:ext cx="4038601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0534" y="1959862"/>
            <a:ext cx="4038601" cy="2819400"/>
          </a:xfrm>
          <a:custGeom>
            <a:avLst/>
            <a:gdLst/>
            <a:ahLst/>
            <a:cxnLst/>
            <a:rect l="l" t="t" r="r" b="b"/>
            <a:pathLst>
              <a:path w="4848225" h="2524760">
                <a:moveTo>
                  <a:pt x="0" y="0"/>
                </a:moveTo>
                <a:lnTo>
                  <a:pt x="4847767" y="0"/>
                </a:lnTo>
                <a:lnTo>
                  <a:pt x="4847767" y="2524302"/>
                </a:lnTo>
                <a:lnTo>
                  <a:pt x="0" y="252430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391400" cy="61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Tiered </a:t>
            </a:r>
            <a:r>
              <a:rPr spc="-5" dirty="0"/>
              <a:t>meetings:</a:t>
            </a:r>
            <a:r>
              <a:rPr spc="-45" dirty="0"/>
              <a:t> </a:t>
            </a:r>
            <a:r>
              <a:rPr lang="en-US" spc="-45" dirty="0" smtClean="0"/>
              <a:t>Standards / Content</a:t>
            </a:r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07817"/>
              </p:ext>
            </p:extLst>
          </p:nvPr>
        </p:nvGraphicFramePr>
        <p:xfrm>
          <a:off x="1219200" y="1219200"/>
          <a:ext cx="7391400" cy="4695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075"/>
                <a:gridCol w="2449902"/>
                <a:gridCol w="2418423"/>
              </a:tblGrid>
              <a:tr h="20994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Tier 1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– Team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Leaders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&amp; Team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Members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7950">
                      <a:solidFill>
                        <a:srgbClr val="000000"/>
                      </a:solidFill>
                      <a:prstDash val="solid"/>
                    </a:lnL>
                    <a:lnR w="7937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Tier 2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Supervisors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&amp; Team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Leaders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7937">
                      <a:solidFill>
                        <a:srgbClr val="000000"/>
                      </a:solidFill>
                      <a:prstDash val="solid"/>
                    </a:lnL>
                    <a:lnR w="15875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Tier 3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Manager,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Supervisor &amp;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Support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5875">
                      <a:solidFill>
                        <a:srgbClr val="000000"/>
                      </a:solidFill>
                      <a:prstDash val="solid"/>
                    </a:lnL>
                    <a:lnR w="7937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725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Safety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993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PPE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0764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Injuries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Attendance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Backfill /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X-training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Delivery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Schedule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Line Stop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Concerns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Period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Materials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 smtClean="0">
                          <a:latin typeface="Arial"/>
                          <a:cs typeface="Arial"/>
                        </a:rPr>
                        <a:t>WIP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04470" marR="1127760">
                        <a:lnSpc>
                          <a:spcPct val="1437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Equipment / Tools  Process /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Methods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7950">
                      <a:solidFill>
                        <a:srgbClr val="000000"/>
                      </a:solidFill>
                      <a:prstDash val="solid"/>
                    </a:lnL>
                    <a:lnR w="5537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Safety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Issues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Attendance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Delivery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Schedule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Line Stop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vs. Actual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Quality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Issues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Projects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Done by Team /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Move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 Accnt.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Board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5537">
                      <a:solidFill>
                        <a:srgbClr val="000000"/>
                      </a:solidFill>
                      <a:prstDash val="solid"/>
                    </a:lnL>
                    <a:lnR w="5537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Safety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Safe Day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period?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Delivery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vs. Actual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Conversions /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RA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from previous</a:t>
                      </a:r>
                      <a:r>
                        <a:rPr sz="10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period</a:t>
                      </a:r>
                      <a:endParaRPr sz="1050" dirty="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Downtime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Quality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Direct Run 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period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63195" marR="36195" indent="12700">
                        <a:lnSpc>
                          <a:spcPct val="14270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First Pass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Yield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previous period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Units in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" dirty="0" smtClean="0">
                          <a:latin typeface="Arial"/>
                          <a:cs typeface="Arial"/>
                        </a:rPr>
                        <a:t>Quarantine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Abnormalities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82245" marR="153670" indent="-1905">
                        <a:lnSpc>
                          <a:spcPct val="112599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un-planned events that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effected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Daily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PLAN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5537">
                      <a:solidFill>
                        <a:srgbClr val="000000"/>
                      </a:solidFill>
                      <a:prstDash val="solid"/>
                    </a:lnL>
                    <a:lnR w="7937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3623"/>
            <a:ext cx="73126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Leadership</a:t>
            </a:r>
            <a:r>
              <a:rPr spc="-30" dirty="0"/>
              <a:t> </a:t>
            </a:r>
            <a:r>
              <a:rPr lang="en-US" spc="-5" dirty="0" smtClean="0"/>
              <a:t>DISCIPLINE</a:t>
            </a:r>
            <a:r>
              <a:rPr spc="-5" dirty="0" smtClean="0"/>
              <a:t>-Audits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5029200" y="1392237"/>
            <a:ext cx="4038599" cy="4551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1411287"/>
            <a:ext cx="3905250" cy="4551680"/>
          </a:xfrm>
          <a:custGeom>
            <a:avLst/>
            <a:gdLst/>
            <a:ahLst/>
            <a:cxnLst/>
            <a:rect l="l" t="t" r="r" b="b"/>
            <a:pathLst>
              <a:path w="4305300" h="4570730">
                <a:moveTo>
                  <a:pt x="0" y="0"/>
                </a:moveTo>
                <a:lnTo>
                  <a:pt x="4305300" y="0"/>
                </a:lnTo>
                <a:lnTo>
                  <a:pt x="4305300" y="4570412"/>
                </a:lnTo>
                <a:lnTo>
                  <a:pt x="0" y="45704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599" y="1411287"/>
            <a:ext cx="4031673" cy="4520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598" y="1392237"/>
            <a:ext cx="4031673" cy="4570730"/>
          </a:xfrm>
          <a:custGeom>
            <a:avLst/>
            <a:gdLst/>
            <a:ahLst/>
            <a:cxnLst/>
            <a:rect l="l" t="t" r="r" b="b"/>
            <a:pathLst>
              <a:path w="4572000" h="4570730">
                <a:moveTo>
                  <a:pt x="0" y="0"/>
                </a:moveTo>
                <a:lnTo>
                  <a:pt x="4572000" y="0"/>
                </a:lnTo>
                <a:lnTo>
                  <a:pt x="4572000" y="4570412"/>
                </a:lnTo>
                <a:lnTo>
                  <a:pt x="0" y="45704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92323"/>
            <a:ext cx="8610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3594">
              <a:lnSpc>
                <a:spcPct val="100000"/>
              </a:lnSpc>
            </a:pPr>
            <a:r>
              <a:rPr spc="-5" dirty="0" smtClean="0"/>
              <a:t>Daily </a:t>
            </a:r>
            <a:r>
              <a:rPr spc="-5" dirty="0"/>
              <a:t>Accountability</a:t>
            </a:r>
            <a:r>
              <a:rPr spc="90" dirty="0"/>
              <a:t> </a:t>
            </a:r>
            <a:r>
              <a:rPr lang="en-US" spc="-5" dirty="0"/>
              <a:t>B</a:t>
            </a:r>
            <a:r>
              <a:rPr spc="-5" dirty="0" smtClean="0"/>
              <a:t>oard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905255" y="1690115"/>
            <a:ext cx="464819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0262" y="1196261"/>
            <a:ext cx="70203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Accountability reinforces the </a:t>
            </a:r>
            <a:r>
              <a:rPr sz="2000" spc="-10" dirty="0">
                <a:latin typeface="Arial"/>
                <a:cs typeface="Arial"/>
              </a:rPr>
              <a:t>need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adhere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commitments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Ensures </a:t>
            </a:r>
            <a:r>
              <a:rPr sz="2000" spc="-15" dirty="0">
                <a:latin typeface="Arial"/>
                <a:cs typeface="Arial"/>
              </a:rPr>
              <a:t>Timely </a:t>
            </a:r>
            <a:r>
              <a:rPr sz="2000" spc="-10" dirty="0">
                <a:latin typeface="Arial"/>
                <a:cs typeface="Arial"/>
              </a:rPr>
              <a:t>Counter </a:t>
            </a:r>
            <a:r>
              <a:rPr sz="2000" spc="-5" dirty="0">
                <a:latin typeface="Arial"/>
                <a:cs typeface="Arial"/>
              </a:rPr>
              <a:t>Measure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Implementation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3937" y="2391645"/>
            <a:ext cx="5600699" cy="3743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7900" y="2119591"/>
            <a:ext cx="10668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6360" marR="179070" indent="251460">
              <a:lnSpc>
                <a:spcPct val="100000"/>
              </a:lnSpc>
              <a:spcBef>
                <a:spcPts val="285"/>
              </a:spcBef>
            </a:pPr>
            <a:r>
              <a:rPr sz="1200" b="1" spc="-15" dirty="0">
                <a:latin typeface="Times New Roman"/>
                <a:cs typeface="Times New Roman"/>
              </a:rPr>
              <a:t>Name  </a:t>
            </a:r>
            <a:r>
              <a:rPr sz="1200" b="1" spc="-10" dirty="0">
                <a:latin typeface="Times New Roman"/>
                <a:cs typeface="Times New Roman"/>
              </a:rPr>
              <a:t>De</a:t>
            </a:r>
            <a:r>
              <a:rPr sz="1200" b="1" spc="-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rt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spc="-5" dirty="0">
                <a:latin typeface="Times New Roman"/>
                <a:cs typeface="Times New Roman"/>
              </a:rPr>
              <a:t>en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4700" y="2202497"/>
            <a:ext cx="483870" cy="115570"/>
          </a:xfrm>
          <a:custGeom>
            <a:avLst/>
            <a:gdLst/>
            <a:ahLst/>
            <a:cxnLst/>
            <a:rect l="l" t="t" r="r" b="b"/>
            <a:pathLst>
              <a:path w="623569" h="115569">
                <a:moveTo>
                  <a:pt x="0" y="0"/>
                </a:moveTo>
                <a:lnTo>
                  <a:pt x="623354" y="11530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935" y="2278026"/>
            <a:ext cx="81915" cy="74930"/>
          </a:xfrm>
          <a:custGeom>
            <a:avLst/>
            <a:gdLst/>
            <a:ahLst/>
            <a:cxnLst/>
            <a:rect l="l" t="t" r="r" b="b"/>
            <a:pathLst>
              <a:path w="81914" h="74930">
                <a:moveTo>
                  <a:pt x="13868" y="0"/>
                </a:moveTo>
                <a:lnTo>
                  <a:pt x="0" y="74930"/>
                </a:lnTo>
                <a:lnTo>
                  <a:pt x="81864" y="51333"/>
                </a:lnTo>
                <a:lnTo>
                  <a:pt x="13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58100" y="1898218"/>
            <a:ext cx="12573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Times New Roman"/>
                <a:cs typeface="Times New Roman"/>
              </a:rPr>
              <a:t>30, 60, 90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Day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Section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96377" y="2126816"/>
            <a:ext cx="361950" cy="220979"/>
          </a:xfrm>
          <a:custGeom>
            <a:avLst/>
            <a:gdLst/>
            <a:ahLst/>
            <a:cxnLst/>
            <a:rect l="l" t="t" r="r" b="b"/>
            <a:pathLst>
              <a:path w="361950" h="220980">
                <a:moveTo>
                  <a:pt x="361721" y="0"/>
                </a:moveTo>
                <a:lnTo>
                  <a:pt x="0" y="220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2169" y="2308322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90" h="72389">
                <a:moveTo>
                  <a:pt x="45211" y="0"/>
                </a:moveTo>
                <a:lnTo>
                  <a:pt x="0" y="72212"/>
                </a:lnTo>
                <a:lnTo>
                  <a:pt x="84899" y="65049"/>
                </a:lnTo>
                <a:lnTo>
                  <a:pt x="452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225" y="5410199"/>
            <a:ext cx="946150" cy="387929"/>
          </a:xfrm>
          <a:custGeom>
            <a:avLst/>
            <a:gdLst/>
            <a:ahLst/>
            <a:cxnLst/>
            <a:rect l="l" t="t" r="r" b="b"/>
            <a:pathLst>
              <a:path w="1257300" h="457200">
                <a:moveTo>
                  <a:pt x="0" y="0"/>
                </a:moveTo>
                <a:lnTo>
                  <a:pt x="1257300" y="0"/>
                </a:lnTo>
                <a:lnTo>
                  <a:pt x="12573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428" y="5413247"/>
            <a:ext cx="972948" cy="384881"/>
          </a:xfrm>
          <a:custGeom>
            <a:avLst/>
            <a:gdLst/>
            <a:ahLst/>
            <a:cxnLst/>
            <a:rect l="l" t="t" r="r" b="b"/>
            <a:pathLst>
              <a:path w="1257300" h="457200">
                <a:moveTo>
                  <a:pt x="0" y="0"/>
                </a:moveTo>
                <a:lnTo>
                  <a:pt x="1257300" y="0"/>
                </a:lnTo>
                <a:lnTo>
                  <a:pt x="12573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9989" y="5451347"/>
            <a:ext cx="6426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Inc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g  </a:t>
            </a:r>
            <a:r>
              <a:rPr sz="1200" b="1" spc="-5" dirty="0">
                <a:latin typeface="Times New Roman"/>
                <a:cs typeface="Times New Roman"/>
              </a:rPr>
              <a:t>Queue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05000" y="57531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1702" y="57150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7777" y="2315513"/>
            <a:ext cx="97218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spc="-5" dirty="0">
                <a:latin typeface="Arial"/>
                <a:cs typeface="Arial"/>
              </a:rPr>
              <a:t>Develop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5195" y="2483202"/>
            <a:ext cx="11830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production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board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7777" y="2650792"/>
            <a:ext cx="1631950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spc="-5" dirty="0">
                <a:latin typeface="Arial"/>
                <a:cs typeface="Arial"/>
              </a:rPr>
              <a:t>Develop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response  </a:t>
            </a:r>
            <a:r>
              <a:rPr sz="1100" b="1" dirty="0">
                <a:latin typeface="Arial"/>
                <a:cs typeface="Arial"/>
              </a:rPr>
              <a:t>plan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(escalation)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547" y="381000"/>
            <a:ext cx="8077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Lean Daily Management</a:t>
            </a:r>
            <a:r>
              <a:rPr spc="40" dirty="0"/>
              <a:t> </a:t>
            </a:r>
            <a:r>
              <a:rPr spc="-5" dirty="0"/>
              <a:t>Implementation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3751" y="1806663"/>
            <a:ext cx="1801495" cy="12801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335915" marR="73660" indent="-254635">
              <a:lnSpc>
                <a:spcPct val="200000"/>
              </a:lnSpc>
              <a:spcBef>
                <a:spcPts val="170"/>
              </a:spcBef>
            </a:pPr>
            <a:r>
              <a:rPr sz="1600" b="1" spc="-5" dirty="0">
                <a:latin typeface="Arial"/>
                <a:cs typeface="Arial"/>
              </a:rPr>
              <a:t>Leader Standard  </a:t>
            </a:r>
            <a:r>
              <a:rPr sz="1600" b="1" spc="-10" dirty="0">
                <a:latin typeface="Arial"/>
                <a:cs typeface="Arial"/>
              </a:rPr>
              <a:t>Work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(LSW)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400" y="4138057"/>
            <a:ext cx="2011960" cy="1272143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Leadership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15290" marR="408940" algn="ctr">
              <a:lnSpc>
                <a:spcPct val="100000"/>
              </a:lnSpc>
            </a:pPr>
            <a:r>
              <a:rPr lang="en-US" sz="1600" b="1" spc="-5" dirty="0" smtClean="0">
                <a:latin typeface="Arial"/>
                <a:cs typeface="Arial"/>
              </a:rPr>
              <a:t>DISCIPLINE</a:t>
            </a:r>
            <a:r>
              <a:rPr sz="1600" b="1" spc="-5" dirty="0" smtClean="0">
                <a:latin typeface="Arial"/>
                <a:cs typeface="Arial"/>
              </a:rPr>
              <a:t>  </a:t>
            </a:r>
            <a:r>
              <a:rPr sz="1600" b="1" spc="-10" dirty="0">
                <a:latin typeface="Arial"/>
                <a:cs typeface="Arial"/>
              </a:rPr>
              <a:t>(Audits)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5905" y="4114800"/>
            <a:ext cx="1828800" cy="13239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59385" marR="95885" indent="-52069" algn="ctr">
              <a:lnSpc>
                <a:spcPct val="100000"/>
              </a:lnSpc>
              <a:spcBef>
                <a:spcPts val="170"/>
              </a:spcBef>
            </a:pPr>
            <a:r>
              <a:rPr sz="1600" b="1" spc="-5" dirty="0">
                <a:latin typeface="Arial"/>
                <a:cs typeface="Arial"/>
              </a:rPr>
              <a:t>Daily   Accountability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59385" marR="95885" algn="ctr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(Huddles/Tiered  </a:t>
            </a:r>
            <a:r>
              <a:rPr sz="1600" b="1" spc="-5" dirty="0">
                <a:latin typeface="Arial"/>
                <a:cs typeface="Arial"/>
              </a:rPr>
              <a:t>meetings)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5854" y="1846643"/>
            <a:ext cx="1801495" cy="128016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36854" marR="131445" indent="-97790">
              <a:lnSpc>
                <a:spcPct val="200000"/>
              </a:lnSpc>
              <a:spcBef>
                <a:spcPts val="170"/>
              </a:spcBef>
            </a:pPr>
            <a:r>
              <a:rPr sz="1600" b="1" spc="-10" dirty="0">
                <a:latin typeface="Arial"/>
                <a:cs typeface="Arial"/>
              </a:rPr>
              <a:t>Visual </a:t>
            </a:r>
            <a:r>
              <a:rPr sz="1600" b="1" spc="-5" dirty="0">
                <a:latin typeface="Arial"/>
                <a:cs typeface="Arial"/>
              </a:rPr>
              <a:t>Controls  </a:t>
            </a:r>
            <a:r>
              <a:rPr sz="1600" b="1" spc="-10" dirty="0">
                <a:latin typeface="Arial"/>
                <a:cs typeface="Arial"/>
              </a:rPr>
              <a:t>(Visual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walls)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" y="1100169"/>
            <a:ext cx="8839200" cy="5148580"/>
          </a:xfrm>
          <a:custGeom>
            <a:avLst/>
            <a:gdLst/>
            <a:ahLst/>
            <a:cxnLst/>
            <a:rect l="l" t="t" r="r" b="b"/>
            <a:pathLst>
              <a:path w="8839200" h="5148580">
                <a:moveTo>
                  <a:pt x="0" y="2574112"/>
                </a:moveTo>
                <a:lnTo>
                  <a:pt x="1614" y="2503841"/>
                </a:lnTo>
                <a:lnTo>
                  <a:pt x="6432" y="2434036"/>
                </a:lnTo>
                <a:lnTo>
                  <a:pt x="14411" y="2364720"/>
                </a:lnTo>
                <a:lnTo>
                  <a:pt x="25510" y="2295917"/>
                </a:lnTo>
                <a:lnTo>
                  <a:pt x="39688" y="2227651"/>
                </a:lnTo>
                <a:lnTo>
                  <a:pt x="56905" y="2159946"/>
                </a:lnTo>
                <a:lnTo>
                  <a:pt x="77118" y="2092825"/>
                </a:lnTo>
                <a:lnTo>
                  <a:pt x="100288" y="2026314"/>
                </a:lnTo>
                <a:lnTo>
                  <a:pt x="126372" y="1960435"/>
                </a:lnTo>
                <a:lnTo>
                  <a:pt x="155330" y="1895213"/>
                </a:lnTo>
                <a:lnTo>
                  <a:pt x="187121" y="1830671"/>
                </a:lnTo>
                <a:lnTo>
                  <a:pt x="221704" y="1766834"/>
                </a:lnTo>
                <a:lnTo>
                  <a:pt x="259036" y="1703726"/>
                </a:lnTo>
                <a:lnTo>
                  <a:pt x="299079" y="1641369"/>
                </a:lnTo>
                <a:lnTo>
                  <a:pt x="341789" y="1579789"/>
                </a:lnTo>
                <a:lnTo>
                  <a:pt x="387127" y="1519010"/>
                </a:lnTo>
                <a:lnTo>
                  <a:pt x="410768" y="1488928"/>
                </a:lnTo>
                <a:lnTo>
                  <a:pt x="435051" y="1459054"/>
                </a:lnTo>
                <a:lnTo>
                  <a:pt x="459970" y="1429393"/>
                </a:lnTo>
                <a:lnTo>
                  <a:pt x="485520" y="1399947"/>
                </a:lnTo>
                <a:lnTo>
                  <a:pt x="511696" y="1370719"/>
                </a:lnTo>
                <a:lnTo>
                  <a:pt x="538493" y="1341712"/>
                </a:lnTo>
                <a:lnTo>
                  <a:pt x="565906" y="1312928"/>
                </a:lnTo>
                <a:lnTo>
                  <a:pt x="593929" y="1284372"/>
                </a:lnTo>
                <a:lnTo>
                  <a:pt x="622557" y="1256046"/>
                </a:lnTo>
                <a:lnTo>
                  <a:pt x="651786" y="1227953"/>
                </a:lnTo>
                <a:lnTo>
                  <a:pt x="681611" y="1200096"/>
                </a:lnTo>
                <a:lnTo>
                  <a:pt x="712025" y="1172477"/>
                </a:lnTo>
                <a:lnTo>
                  <a:pt x="743024" y="1145101"/>
                </a:lnTo>
                <a:lnTo>
                  <a:pt x="774602" y="1117969"/>
                </a:lnTo>
                <a:lnTo>
                  <a:pt x="806756" y="1091086"/>
                </a:lnTo>
                <a:lnTo>
                  <a:pt x="839479" y="1064453"/>
                </a:lnTo>
                <a:lnTo>
                  <a:pt x="872766" y="1038075"/>
                </a:lnTo>
                <a:lnTo>
                  <a:pt x="906613" y="1011953"/>
                </a:lnTo>
                <a:lnTo>
                  <a:pt x="941013" y="986091"/>
                </a:lnTo>
                <a:lnTo>
                  <a:pt x="975963" y="960492"/>
                </a:lnTo>
                <a:lnTo>
                  <a:pt x="1011456" y="935159"/>
                </a:lnTo>
                <a:lnTo>
                  <a:pt x="1047488" y="910094"/>
                </a:lnTo>
                <a:lnTo>
                  <a:pt x="1084053" y="885302"/>
                </a:lnTo>
                <a:lnTo>
                  <a:pt x="1121147" y="860784"/>
                </a:lnTo>
                <a:lnTo>
                  <a:pt x="1158764" y="836545"/>
                </a:lnTo>
                <a:lnTo>
                  <a:pt x="1196900" y="812586"/>
                </a:lnTo>
                <a:lnTo>
                  <a:pt x="1235548" y="788911"/>
                </a:lnTo>
                <a:lnTo>
                  <a:pt x="1274704" y="765522"/>
                </a:lnTo>
                <a:lnTo>
                  <a:pt x="1314363" y="742424"/>
                </a:lnTo>
                <a:lnTo>
                  <a:pt x="1354519" y="719618"/>
                </a:lnTo>
                <a:lnTo>
                  <a:pt x="1395168" y="697108"/>
                </a:lnTo>
                <a:lnTo>
                  <a:pt x="1436304" y="674897"/>
                </a:lnTo>
                <a:lnTo>
                  <a:pt x="1477922" y="652988"/>
                </a:lnTo>
                <a:lnTo>
                  <a:pt x="1520018" y="631383"/>
                </a:lnTo>
                <a:lnTo>
                  <a:pt x="1562585" y="610086"/>
                </a:lnTo>
                <a:lnTo>
                  <a:pt x="1605619" y="589100"/>
                </a:lnTo>
                <a:lnTo>
                  <a:pt x="1649115" y="568428"/>
                </a:lnTo>
                <a:lnTo>
                  <a:pt x="1693067" y="548072"/>
                </a:lnTo>
                <a:lnTo>
                  <a:pt x="1737470" y="528037"/>
                </a:lnTo>
                <a:lnTo>
                  <a:pt x="1782320" y="508323"/>
                </a:lnTo>
                <a:lnTo>
                  <a:pt x="1827611" y="488936"/>
                </a:lnTo>
                <a:lnTo>
                  <a:pt x="1873337" y="469877"/>
                </a:lnTo>
                <a:lnTo>
                  <a:pt x="1919495" y="451150"/>
                </a:lnTo>
                <a:lnTo>
                  <a:pt x="1966078" y="432758"/>
                </a:lnTo>
                <a:lnTo>
                  <a:pt x="2013082" y="414703"/>
                </a:lnTo>
                <a:lnTo>
                  <a:pt x="2060501" y="396989"/>
                </a:lnTo>
                <a:lnTo>
                  <a:pt x="2108330" y="379618"/>
                </a:lnTo>
                <a:lnTo>
                  <a:pt x="2156564" y="362595"/>
                </a:lnTo>
                <a:lnTo>
                  <a:pt x="2205199" y="345921"/>
                </a:lnTo>
                <a:lnTo>
                  <a:pt x="2254228" y="329599"/>
                </a:lnTo>
                <a:lnTo>
                  <a:pt x="2303647" y="313633"/>
                </a:lnTo>
                <a:lnTo>
                  <a:pt x="2353451" y="298026"/>
                </a:lnTo>
                <a:lnTo>
                  <a:pt x="2403634" y="282780"/>
                </a:lnTo>
                <a:lnTo>
                  <a:pt x="2454191" y="267899"/>
                </a:lnTo>
                <a:lnTo>
                  <a:pt x="2505118" y="253386"/>
                </a:lnTo>
                <a:lnTo>
                  <a:pt x="2556408" y="239243"/>
                </a:lnTo>
                <a:lnTo>
                  <a:pt x="2608058" y="225473"/>
                </a:lnTo>
                <a:lnTo>
                  <a:pt x="2660061" y="212081"/>
                </a:lnTo>
                <a:lnTo>
                  <a:pt x="2712413" y="199067"/>
                </a:lnTo>
                <a:lnTo>
                  <a:pt x="2765108" y="186437"/>
                </a:lnTo>
                <a:lnTo>
                  <a:pt x="2818142" y="174191"/>
                </a:lnTo>
                <a:lnTo>
                  <a:pt x="2871508" y="162335"/>
                </a:lnTo>
                <a:lnTo>
                  <a:pt x="2925203" y="150870"/>
                </a:lnTo>
                <a:lnTo>
                  <a:pt x="2979221" y="139799"/>
                </a:lnTo>
                <a:lnTo>
                  <a:pt x="3033557" y="129126"/>
                </a:lnTo>
                <a:lnTo>
                  <a:pt x="3088205" y="118853"/>
                </a:lnTo>
                <a:lnTo>
                  <a:pt x="3143161" y="108984"/>
                </a:lnTo>
                <a:lnTo>
                  <a:pt x="3198419" y="99522"/>
                </a:lnTo>
                <a:lnTo>
                  <a:pt x="3253975" y="90468"/>
                </a:lnTo>
                <a:lnTo>
                  <a:pt x="3309822" y="81828"/>
                </a:lnTo>
                <a:lnTo>
                  <a:pt x="3365957" y="73602"/>
                </a:lnTo>
                <a:lnTo>
                  <a:pt x="3422374" y="65796"/>
                </a:lnTo>
                <a:lnTo>
                  <a:pt x="3479067" y="58410"/>
                </a:lnTo>
                <a:lnTo>
                  <a:pt x="3536032" y="51449"/>
                </a:lnTo>
                <a:lnTo>
                  <a:pt x="3593263" y="44916"/>
                </a:lnTo>
                <a:lnTo>
                  <a:pt x="3650755" y="38812"/>
                </a:lnTo>
                <a:lnTo>
                  <a:pt x="3708504" y="33143"/>
                </a:lnTo>
                <a:lnTo>
                  <a:pt x="3766504" y="27909"/>
                </a:lnTo>
                <a:lnTo>
                  <a:pt x="3824749" y="23115"/>
                </a:lnTo>
                <a:lnTo>
                  <a:pt x="3883236" y="18764"/>
                </a:lnTo>
                <a:lnTo>
                  <a:pt x="3941958" y="14857"/>
                </a:lnTo>
                <a:lnTo>
                  <a:pt x="4000910" y="11400"/>
                </a:lnTo>
                <a:lnTo>
                  <a:pt x="4060088" y="8393"/>
                </a:lnTo>
                <a:lnTo>
                  <a:pt x="4119486" y="5841"/>
                </a:lnTo>
                <a:lnTo>
                  <a:pt x="4179099" y="3746"/>
                </a:lnTo>
                <a:lnTo>
                  <a:pt x="4238922" y="2111"/>
                </a:lnTo>
                <a:lnTo>
                  <a:pt x="4298950" y="940"/>
                </a:lnTo>
                <a:lnTo>
                  <a:pt x="4359177" y="235"/>
                </a:lnTo>
                <a:lnTo>
                  <a:pt x="4419600" y="0"/>
                </a:lnTo>
                <a:lnTo>
                  <a:pt x="4480022" y="235"/>
                </a:lnTo>
                <a:lnTo>
                  <a:pt x="4540249" y="940"/>
                </a:lnTo>
                <a:lnTo>
                  <a:pt x="4600277" y="2111"/>
                </a:lnTo>
                <a:lnTo>
                  <a:pt x="4660100" y="3746"/>
                </a:lnTo>
                <a:lnTo>
                  <a:pt x="4719713" y="5841"/>
                </a:lnTo>
                <a:lnTo>
                  <a:pt x="4779111" y="8393"/>
                </a:lnTo>
                <a:lnTo>
                  <a:pt x="4838289" y="11400"/>
                </a:lnTo>
                <a:lnTo>
                  <a:pt x="4897241" y="14857"/>
                </a:lnTo>
                <a:lnTo>
                  <a:pt x="4955963" y="18764"/>
                </a:lnTo>
                <a:lnTo>
                  <a:pt x="5014450" y="23115"/>
                </a:lnTo>
                <a:lnTo>
                  <a:pt x="5072695" y="27909"/>
                </a:lnTo>
                <a:lnTo>
                  <a:pt x="5130695" y="33143"/>
                </a:lnTo>
                <a:lnTo>
                  <a:pt x="5188444" y="38812"/>
                </a:lnTo>
                <a:lnTo>
                  <a:pt x="5245936" y="44916"/>
                </a:lnTo>
                <a:lnTo>
                  <a:pt x="5303167" y="51449"/>
                </a:lnTo>
                <a:lnTo>
                  <a:pt x="5360132" y="58410"/>
                </a:lnTo>
                <a:lnTo>
                  <a:pt x="5416825" y="65796"/>
                </a:lnTo>
                <a:lnTo>
                  <a:pt x="5473242" y="73602"/>
                </a:lnTo>
                <a:lnTo>
                  <a:pt x="5529377" y="81828"/>
                </a:lnTo>
                <a:lnTo>
                  <a:pt x="5585224" y="90468"/>
                </a:lnTo>
                <a:lnTo>
                  <a:pt x="5640780" y="99522"/>
                </a:lnTo>
                <a:lnTo>
                  <a:pt x="5696038" y="108984"/>
                </a:lnTo>
                <a:lnTo>
                  <a:pt x="5750994" y="118853"/>
                </a:lnTo>
                <a:lnTo>
                  <a:pt x="5805642" y="129126"/>
                </a:lnTo>
                <a:lnTo>
                  <a:pt x="5859978" y="139799"/>
                </a:lnTo>
                <a:lnTo>
                  <a:pt x="5913996" y="150870"/>
                </a:lnTo>
                <a:lnTo>
                  <a:pt x="5967691" y="162335"/>
                </a:lnTo>
                <a:lnTo>
                  <a:pt x="6021057" y="174191"/>
                </a:lnTo>
                <a:lnTo>
                  <a:pt x="6074091" y="186437"/>
                </a:lnTo>
                <a:lnTo>
                  <a:pt x="6126786" y="199067"/>
                </a:lnTo>
                <a:lnTo>
                  <a:pt x="6179138" y="212081"/>
                </a:lnTo>
                <a:lnTo>
                  <a:pt x="6231141" y="225473"/>
                </a:lnTo>
                <a:lnTo>
                  <a:pt x="6282791" y="239243"/>
                </a:lnTo>
                <a:lnTo>
                  <a:pt x="6334081" y="253386"/>
                </a:lnTo>
                <a:lnTo>
                  <a:pt x="6385008" y="267899"/>
                </a:lnTo>
                <a:lnTo>
                  <a:pt x="6435565" y="282780"/>
                </a:lnTo>
                <a:lnTo>
                  <a:pt x="6485748" y="298026"/>
                </a:lnTo>
                <a:lnTo>
                  <a:pt x="6535552" y="313633"/>
                </a:lnTo>
                <a:lnTo>
                  <a:pt x="6584971" y="329599"/>
                </a:lnTo>
                <a:lnTo>
                  <a:pt x="6634000" y="345921"/>
                </a:lnTo>
                <a:lnTo>
                  <a:pt x="6682635" y="362595"/>
                </a:lnTo>
                <a:lnTo>
                  <a:pt x="6730869" y="379618"/>
                </a:lnTo>
                <a:lnTo>
                  <a:pt x="6778698" y="396989"/>
                </a:lnTo>
                <a:lnTo>
                  <a:pt x="6826117" y="414703"/>
                </a:lnTo>
                <a:lnTo>
                  <a:pt x="6873121" y="432758"/>
                </a:lnTo>
                <a:lnTo>
                  <a:pt x="6919704" y="451150"/>
                </a:lnTo>
                <a:lnTo>
                  <a:pt x="6965862" y="469877"/>
                </a:lnTo>
                <a:lnTo>
                  <a:pt x="7011588" y="488936"/>
                </a:lnTo>
                <a:lnTo>
                  <a:pt x="7056879" y="508323"/>
                </a:lnTo>
                <a:lnTo>
                  <a:pt x="7101729" y="528037"/>
                </a:lnTo>
                <a:lnTo>
                  <a:pt x="7146132" y="548072"/>
                </a:lnTo>
                <a:lnTo>
                  <a:pt x="7190084" y="568428"/>
                </a:lnTo>
                <a:lnTo>
                  <a:pt x="7233580" y="589100"/>
                </a:lnTo>
                <a:lnTo>
                  <a:pt x="7276614" y="610086"/>
                </a:lnTo>
                <a:lnTo>
                  <a:pt x="7319181" y="631383"/>
                </a:lnTo>
                <a:lnTo>
                  <a:pt x="7361277" y="652988"/>
                </a:lnTo>
                <a:lnTo>
                  <a:pt x="7402895" y="674897"/>
                </a:lnTo>
                <a:lnTo>
                  <a:pt x="7444031" y="697108"/>
                </a:lnTo>
                <a:lnTo>
                  <a:pt x="7484680" y="719618"/>
                </a:lnTo>
                <a:lnTo>
                  <a:pt x="7524836" y="742424"/>
                </a:lnTo>
                <a:lnTo>
                  <a:pt x="7564495" y="765522"/>
                </a:lnTo>
                <a:lnTo>
                  <a:pt x="7603651" y="788911"/>
                </a:lnTo>
                <a:lnTo>
                  <a:pt x="7642299" y="812586"/>
                </a:lnTo>
                <a:lnTo>
                  <a:pt x="7680435" y="836545"/>
                </a:lnTo>
                <a:lnTo>
                  <a:pt x="7718052" y="860784"/>
                </a:lnTo>
                <a:lnTo>
                  <a:pt x="7755146" y="885302"/>
                </a:lnTo>
                <a:lnTo>
                  <a:pt x="7791711" y="910094"/>
                </a:lnTo>
                <a:lnTo>
                  <a:pt x="7827743" y="935159"/>
                </a:lnTo>
                <a:lnTo>
                  <a:pt x="7863236" y="960492"/>
                </a:lnTo>
                <a:lnTo>
                  <a:pt x="7898186" y="986091"/>
                </a:lnTo>
                <a:lnTo>
                  <a:pt x="7932586" y="1011953"/>
                </a:lnTo>
                <a:lnTo>
                  <a:pt x="7966433" y="1038075"/>
                </a:lnTo>
                <a:lnTo>
                  <a:pt x="7999720" y="1064453"/>
                </a:lnTo>
                <a:lnTo>
                  <a:pt x="8032443" y="1091086"/>
                </a:lnTo>
                <a:lnTo>
                  <a:pt x="8064597" y="1117969"/>
                </a:lnTo>
                <a:lnTo>
                  <a:pt x="8096175" y="1145101"/>
                </a:lnTo>
                <a:lnTo>
                  <a:pt x="8127174" y="1172477"/>
                </a:lnTo>
                <a:lnTo>
                  <a:pt x="8157588" y="1200096"/>
                </a:lnTo>
                <a:lnTo>
                  <a:pt x="8187413" y="1227953"/>
                </a:lnTo>
                <a:lnTo>
                  <a:pt x="8216642" y="1256046"/>
                </a:lnTo>
                <a:lnTo>
                  <a:pt x="8245270" y="1284372"/>
                </a:lnTo>
                <a:lnTo>
                  <a:pt x="8273293" y="1312928"/>
                </a:lnTo>
                <a:lnTo>
                  <a:pt x="8300706" y="1341712"/>
                </a:lnTo>
                <a:lnTo>
                  <a:pt x="8327503" y="1370719"/>
                </a:lnTo>
                <a:lnTo>
                  <a:pt x="8353679" y="1399947"/>
                </a:lnTo>
                <a:lnTo>
                  <a:pt x="8379229" y="1429393"/>
                </a:lnTo>
                <a:lnTo>
                  <a:pt x="8404148" y="1459054"/>
                </a:lnTo>
                <a:lnTo>
                  <a:pt x="8428431" y="1488928"/>
                </a:lnTo>
                <a:lnTo>
                  <a:pt x="8452072" y="1519010"/>
                </a:lnTo>
                <a:lnTo>
                  <a:pt x="8497410" y="1579789"/>
                </a:lnTo>
                <a:lnTo>
                  <a:pt x="8540120" y="1641369"/>
                </a:lnTo>
                <a:lnTo>
                  <a:pt x="8580163" y="1703726"/>
                </a:lnTo>
                <a:lnTo>
                  <a:pt x="8617495" y="1766834"/>
                </a:lnTo>
                <a:lnTo>
                  <a:pt x="8652078" y="1830671"/>
                </a:lnTo>
                <a:lnTo>
                  <a:pt x="8683869" y="1895213"/>
                </a:lnTo>
                <a:lnTo>
                  <a:pt x="8712827" y="1960435"/>
                </a:lnTo>
                <a:lnTo>
                  <a:pt x="8738911" y="2026314"/>
                </a:lnTo>
                <a:lnTo>
                  <a:pt x="8762081" y="2092825"/>
                </a:lnTo>
                <a:lnTo>
                  <a:pt x="8782294" y="2159946"/>
                </a:lnTo>
                <a:lnTo>
                  <a:pt x="8799511" y="2227651"/>
                </a:lnTo>
                <a:lnTo>
                  <a:pt x="8813689" y="2295917"/>
                </a:lnTo>
                <a:lnTo>
                  <a:pt x="8824788" y="2364720"/>
                </a:lnTo>
                <a:lnTo>
                  <a:pt x="8832767" y="2434036"/>
                </a:lnTo>
                <a:lnTo>
                  <a:pt x="8837585" y="2503841"/>
                </a:lnTo>
                <a:lnTo>
                  <a:pt x="8839200" y="2574112"/>
                </a:lnTo>
                <a:lnTo>
                  <a:pt x="8838795" y="2609304"/>
                </a:lnTo>
                <a:lnTo>
                  <a:pt x="8835574" y="2679344"/>
                </a:lnTo>
                <a:lnTo>
                  <a:pt x="8829170" y="2748908"/>
                </a:lnTo>
                <a:lnTo>
                  <a:pt x="8819626" y="2817971"/>
                </a:lnTo>
                <a:lnTo>
                  <a:pt x="8806982" y="2886508"/>
                </a:lnTo>
                <a:lnTo>
                  <a:pt x="8791280" y="2954497"/>
                </a:lnTo>
                <a:lnTo>
                  <a:pt x="8772559" y="3021913"/>
                </a:lnTo>
                <a:lnTo>
                  <a:pt x="8750863" y="3088732"/>
                </a:lnTo>
                <a:lnTo>
                  <a:pt x="8726231" y="3154930"/>
                </a:lnTo>
                <a:lnTo>
                  <a:pt x="8698704" y="3220483"/>
                </a:lnTo>
                <a:lnTo>
                  <a:pt x="8668325" y="3285368"/>
                </a:lnTo>
                <a:lnTo>
                  <a:pt x="8635133" y="3349560"/>
                </a:lnTo>
                <a:lnTo>
                  <a:pt x="8599170" y="3413036"/>
                </a:lnTo>
                <a:lnTo>
                  <a:pt x="8560478" y="3475771"/>
                </a:lnTo>
                <a:lnTo>
                  <a:pt x="8519096" y="3537742"/>
                </a:lnTo>
                <a:lnTo>
                  <a:pt x="8475067" y="3598925"/>
                </a:lnTo>
                <a:lnTo>
                  <a:pt x="8428431" y="3659296"/>
                </a:lnTo>
                <a:lnTo>
                  <a:pt x="8404148" y="3689169"/>
                </a:lnTo>
                <a:lnTo>
                  <a:pt x="8379229" y="3718830"/>
                </a:lnTo>
                <a:lnTo>
                  <a:pt x="8353679" y="3748276"/>
                </a:lnTo>
                <a:lnTo>
                  <a:pt x="8327503" y="3777505"/>
                </a:lnTo>
                <a:lnTo>
                  <a:pt x="8300706" y="3806512"/>
                </a:lnTo>
                <a:lnTo>
                  <a:pt x="8273293" y="3835295"/>
                </a:lnTo>
                <a:lnTo>
                  <a:pt x="8245270" y="3863851"/>
                </a:lnTo>
                <a:lnTo>
                  <a:pt x="8216642" y="3892177"/>
                </a:lnTo>
                <a:lnTo>
                  <a:pt x="8187413" y="3920271"/>
                </a:lnTo>
                <a:lnTo>
                  <a:pt x="8157588" y="3948128"/>
                </a:lnTo>
                <a:lnTo>
                  <a:pt x="8127174" y="3975746"/>
                </a:lnTo>
                <a:lnTo>
                  <a:pt x="8096175" y="4003123"/>
                </a:lnTo>
                <a:lnTo>
                  <a:pt x="8064597" y="4030254"/>
                </a:lnTo>
                <a:lnTo>
                  <a:pt x="8032443" y="4057138"/>
                </a:lnTo>
                <a:lnTo>
                  <a:pt x="7999720" y="4083770"/>
                </a:lnTo>
                <a:lnTo>
                  <a:pt x="7966433" y="4110149"/>
                </a:lnTo>
                <a:lnTo>
                  <a:pt x="7932586" y="4136271"/>
                </a:lnTo>
                <a:lnTo>
                  <a:pt x="7898186" y="4162133"/>
                </a:lnTo>
                <a:lnTo>
                  <a:pt x="7863236" y="4187732"/>
                </a:lnTo>
                <a:lnTo>
                  <a:pt x="7827743" y="4213065"/>
                </a:lnTo>
                <a:lnTo>
                  <a:pt x="7791711" y="4238129"/>
                </a:lnTo>
                <a:lnTo>
                  <a:pt x="7755146" y="4262922"/>
                </a:lnTo>
                <a:lnTo>
                  <a:pt x="7718052" y="4287439"/>
                </a:lnTo>
                <a:lnTo>
                  <a:pt x="7680435" y="4311679"/>
                </a:lnTo>
                <a:lnTo>
                  <a:pt x="7642299" y="4335638"/>
                </a:lnTo>
                <a:lnTo>
                  <a:pt x="7603651" y="4359313"/>
                </a:lnTo>
                <a:lnTo>
                  <a:pt x="7564495" y="4382701"/>
                </a:lnTo>
                <a:lnTo>
                  <a:pt x="7524836" y="4405800"/>
                </a:lnTo>
                <a:lnTo>
                  <a:pt x="7484680" y="4428605"/>
                </a:lnTo>
                <a:lnTo>
                  <a:pt x="7444031" y="4451115"/>
                </a:lnTo>
                <a:lnTo>
                  <a:pt x="7402895" y="4473326"/>
                </a:lnTo>
                <a:lnTo>
                  <a:pt x="7361277" y="4495236"/>
                </a:lnTo>
                <a:lnTo>
                  <a:pt x="7319181" y="4516840"/>
                </a:lnTo>
                <a:lnTo>
                  <a:pt x="7276614" y="4538137"/>
                </a:lnTo>
                <a:lnTo>
                  <a:pt x="7233580" y="4559123"/>
                </a:lnTo>
                <a:lnTo>
                  <a:pt x="7190084" y="4579795"/>
                </a:lnTo>
                <a:lnTo>
                  <a:pt x="7146132" y="4600151"/>
                </a:lnTo>
                <a:lnTo>
                  <a:pt x="7101729" y="4620187"/>
                </a:lnTo>
                <a:lnTo>
                  <a:pt x="7056879" y="4639900"/>
                </a:lnTo>
                <a:lnTo>
                  <a:pt x="7011588" y="4659288"/>
                </a:lnTo>
                <a:lnTo>
                  <a:pt x="6965862" y="4678346"/>
                </a:lnTo>
                <a:lnTo>
                  <a:pt x="6919704" y="4697073"/>
                </a:lnTo>
                <a:lnTo>
                  <a:pt x="6873121" y="4715466"/>
                </a:lnTo>
                <a:lnTo>
                  <a:pt x="6826117" y="4733520"/>
                </a:lnTo>
                <a:lnTo>
                  <a:pt x="6778698" y="4751235"/>
                </a:lnTo>
                <a:lnTo>
                  <a:pt x="6730869" y="4768605"/>
                </a:lnTo>
                <a:lnTo>
                  <a:pt x="6682635" y="4785629"/>
                </a:lnTo>
                <a:lnTo>
                  <a:pt x="6634000" y="4802303"/>
                </a:lnTo>
                <a:lnTo>
                  <a:pt x="6584971" y="4818624"/>
                </a:lnTo>
                <a:lnTo>
                  <a:pt x="6535552" y="4834590"/>
                </a:lnTo>
                <a:lnTo>
                  <a:pt x="6485748" y="4850198"/>
                </a:lnTo>
                <a:lnTo>
                  <a:pt x="6435565" y="4865443"/>
                </a:lnTo>
                <a:lnTo>
                  <a:pt x="6385008" y="4880324"/>
                </a:lnTo>
                <a:lnTo>
                  <a:pt x="6334081" y="4894838"/>
                </a:lnTo>
                <a:lnTo>
                  <a:pt x="6282791" y="4908981"/>
                </a:lnTo>
                <a:lnTo>
                  <a:pt x="6231141" y="4922750"/>
                </a:lnTo>
                <a:lnTo>
                  <a:pt x="6179138" y="4936143"/>
                </a:lnTo>
                <a:lnTo>
                  <a:pt x="6126786" y="4949156"/>
                </a:lnTo>
                <a:lnTo>
                  <a:pt x="6074091" y="4961787"/>
                </a:lnTo>
                <a:lnTo>
                  <a:pt x="6021057" y="4974032"/>
                </a:lnTo>
                <a:lnTo>
                  <a:pt x="5967691" y="4985889"/>
                </a:lnTo>
                <a:lnTo>
                  <a:pt x="5913996" y="4997354"/>
                </a:lnTo>
                <a:lnTo>
                  <a:pt x="5859978" y="5008424"/>
                </a:lnTo>
                <a:lnTo>
                  <a:pt x="5805642" y="5019097"/>
                </a:lnTo>
                <a:lnTo>
                  <a:pt x="5750994" y="5029370"/>
                </a:lnTo>
                <a:lnTo>
                  <a:pt x="5696038" y="5039239"/>
                </a:lnTo>
                <a:lnTo>
                  <a:pt x="5640780" y="5048702"/>
                </a:lnTo>
                <a:lnTo>
                  <a:pt x="5585224" y="5057755"/>
                </a:lnTo>
                <a:lnTo>
                  <a:pt x="5529377" y="5066396"/>
                </a:lnTo>
                <a:lnTo>
                  <a:pt x="5473242" y="5074621"/>
                </a:lnTo>
                <a:lnTo>
                  <a:pt x="5416825" y="5082428"/>
                </a:lnTo>
                <a:lnTo>
                  <a:pt x="5360132" y="5089813"/>
                </a:lnTo>
                <a:lnTo>
                  <a:pt x="5303167" y="5096774"/>
                </a:lnTo>
                <a:lnTo>
                  <a:pt x="5245936" y="5103308"/>
                </a:lnTo>
                <a:lnTo>
                  <a:pt x="5188444" y="5109411"/>
                </a:lnTo>
                <a:lnTo>
                  <a:pt x="5130695" y="5115081"/>
                </a:lnTo>
                <a:lnTo>
                  <a:pt x="5072695" y="5120314"/>
                </a:lnTo>
                <a:lnTo>
                  <a:pt x="5014450" y="5125108"/>
                </a:lnTo>
                <a:lnTo>
                  <a:pt x="4955963" y="5129460"/>
                </a:lnTo>
                <a:lnTo>
                  <a:pt x="4897241" y="5133366"/>
                </a:lnTo>
                <a:lnTo>
                  <a:pt x="4838289" y="5136824"/>
                </a:lnTo>
                <a:lnTo>
                  <a:pt x="4779111" y="5139830"/>
                </a:lnTo>
                <a:lnTo>
                  <a:pt x="4719713" y="5142383"/>
                </a:lnTo>
                <a:lnTo>
                  <a:pt x="4660100" y="5144478"/>
                </a:lnTo>
                <a:lnTo>
                  <a:pt x="4600277" y="5146112"/>
                </a:lnTo>
                <a:lnTo>
                  <a:pt x="4540249" y="5147283"/>
                </a:lnTo>
                <a:lnTo>
                  <a:pt x="4480022" y="5147988"/>
                </a:lnTo>
                <a:lnTo>
                  <a:pt x="4419600" y="5148224"/>
                </a:lnTo>
                <a:lnTo>
                  <a:pt x="4359177" y="5147988"/>
                </a:lnTo>
                <a:lnTo>
                  <a:pt x="4298950" y="5147283"/>
                </a:lnTo>
                <a:lnTo>
                  <a:pt x="4238922" y="5146112"/>
                </a:lnTo>
                <a:lnTo>
                  <a:pt x="4179099" y="5144478"/>
                </a:lnTo>
                <a:lnTo>
                  <a:pt x="4119486" y="5142383"/>
                </a:lnTo>
                <a:lnTo>
                  <a:pt x="4060088" y="5139830"/>
                </a:lnTo>
                <a:lnTo>
                  <a:pt x="4000910" y="5136824"/>
                </a:lnTo>
                <a:lnTo>
                  <a:pt x="3941958" y="5133366"/>
                </a:lnTo>
                <a:lnTo>
                  <a:pt x="3883236" y="5129460"/>
                </a:lnTo>
                <a:lnTo>
                  <a:pt x="3824749" y="5125108"/>
                </a:lnTo>
                <a:lnTo>
                  <a:pt x="3766504" y="5120314"/>
                </a:lnTo>
                <a:lnTo>
                  <a:pt x="3708504" y="5115081"/>
                </a:lnTo>
                <a:lnTo>
                  <a:pt x="3650755" y="5109411"/>
                </a:lnTo>
                <a:lnTo>
                  <a:pt x="3593263" y="5103308"/>
                </a:lnTo>
                <a:lnTo>
                  <a:pt x="3536032" y="5096774"/>
                </a:lnTo>
                <a:lnTo>
                  <a:pt x="3479067" y="5089813"/>
                </a:lnTo>
                <a:lnTo>
                  <a:pt x="3422374" y="5082428"/>
                </a:lnTo>
                <a:lnTo>
                  <a:pt x="3365957" y="5074621"/>
                </a:lnTo>
                <a:lnTo>
                  <a:pt x="3309822" y="5066396"/>
                </a:lnTo>
                <a:lnTo>
                  <a:pt x="3253975" y="5057755"/>
                </a:lnTo>
                <a:lnTo>
                  <a:pt x="3198419" y="5048702"/>
                </a:lnTo>
                <a:lnTo>
                  <a:pt x="3143161" y="5039239"/>
                </a:lnTo>
                <a:lnTo>
                  <a:pt x="3088205" y="5029370"/>
                </a:lnTo>
                <a:lnTo>
                  <a:pt x="3033557" y="5019097"/>
                </a:lnTo>
                <a:lnTo>
                  <a:pt x="2979221" y="5008424"/>
                </a:lnTo>
                <a:lnTo>
                  <a:pt x="2925203" y="4997354"/>
                </a:lnTo>
                <a:lnTo>
                  <a:pt x="2871508" y="4985889"/>
                </a:lnTo>
                <a:lnTo>
                  <a:pt x="2818142" y="4974032"/>
                </a:lnTo>
                <a:lnTo>
                  <a:pt x="2765108" y="4961787"/>
                </a:lnTo>
                <a:lnTo>
                  <a:pt x="2712413" y="4949156"/>
                </a:lnTo>
                <a:lnTo>
                  <a:pt x="2660061" y="4936143"/>
                </a:lnTo>
                <a:lnTo>
                  <a:pt x="2608058" y="4922750"/>
                </a:lnTo>
                <a:lnTo>
                  <a:pt x="2556408" y="4908981"/>
                </a:lnTo>
                <a:lnTo>
                  <a:pt x="2505118" y="4894838"/>
                </a:lnTo>
                <a:lnTo>
                  <a:pt x="2454191" y="4880324"/>
                </a:lnTo>
                <a:lnTo>
                  <a:pt x="2403634" y="4865443"/>
                </a:lnTo>
                <a:lnTo>
                  <a:pt x="2353451" y="4850198"/>
                </a:lnTo>
                <a:lnTo>
                  <a:pt x="2303647" y="4834590"/>
                </a:lnTo>
                <a:lnTo>
                  <a:pt x="2254228" y="4818624"/>
                </a:lnTo>
                <a:lnTo>
                  <a:pt x="2205199" y="4802303"/>
                </a:lnTo>
                <a:lnTo>
                  <a:pt x="2156564" y="4785629"/>
                </a:lnTo>
                <a:lnTo>
                  <a:pt x="2108330" y="4768605"/>
                </a:lnTo>
                <a:lnTo>
                  <a:pt x="2060501" y="4751235"/>
                </a:lnTo>
                <a:lnTo>
                  <a:pt x="2013082" y="4733520"/>
                </a:lnTo>
                <a:lnTo>
                  <a:pt x="1966078" y="4715466"/>
                </a:lnTo>
                <a:lnTo>
                  <a:pt x="1919495" y="4697073"/>
                </a:lnTo>
                <a:lnTo>
                  <a:pt x="1873337" y="4678346"/>
                </a:lnTo>
                <a:lnTo>
                  <a:pt x="1827611" y="4659288"/>
                </a:lnTo>
                <a:lnTo>
                  <a:pt x="1782320" y="4639900"/>
                </a:lnTo>
                <a:lnTo>
                  <a:pt x="1737470" y="4620187"/>
                </a:lnTo>
                <a:lnTo>
                  <a:pt x="1693067" y="4600151"/>
                </a:lnTo>
                <a:lnTo>
                  <a:pt x="1649115" y="4579795"/>
                </a:lnTo>
                <a:lnTo>
                  <a:pt x="1605619" y="4559123"/>
                </a:lnTo>
                <a:lnTo>
                  <a:pt x="1562585" y="4538137"/>
                </a:lnTo>
                <a:lnTo>
                  <a:pt x="1520018" y="4516840"/>
                </a:lnTo>
                <a:lnTo>
                  <a:pt x="1477922" y="4495236"/>
                </a:lnTo>
                <a:lnTo>
                  <a:pt x="1436304" y="4473326"/>
                </a:lnTo>
                <a:lnTo>
                  <a:pt x="1395168" y="4451115"/>
                </a:lnTo>
                <a:lnTo>
                  <a:pt x="1354519" y="4428605"/>
                </a:lnTo>
                <a:lnTo>
                  <a:pt x="1314363" y="4405800"/>
                </a:lnTo>
                <a:lnTo>
                  <a:pt x="1274704" y="4382701"/>
                </a:lnTo>
                <a:lnTo>
                  <a:pt x="1235548" y="4359313"/>
                </a:lnTo>
                <a:lnTo>
                  <a:pt x="1196900" y="4335638"/>
                </a:lnTo>
                <a:lnTo>
                  <a:pt x="1158764" y="4311679"/>
                </a:lnTo>
                <a:lnTo>
                  <a:pt x="1121147" y="4287439"/>
                </a:lnTo>
                <a:lnTo>
                  <a:pt x="1084053" y="4262922"/>
                </a:lnTo>
                <a:lnTo>
                  <a:pt x="1047488" y="4238129"/>
                </a:lnTo>
                <a:lnTo>
                  <a:pt x="1011456" y="4213065"/>
                </a:lnTo>
                <a:lnTo>
                  <a:pt x="975963" y="4187732"/>
                </a:lnTo>
                <a:lnTo>
                  <a:pt x="941013" y="4162133"/>
                </a:lnTo>
                <a:lnTo>
                  <a:pt x="906613" y="4136271"/>
                </a:lnTo>
                <a:lnTo>
                  <a:pt x="872766" y="4110149"/>
                </a:lnTo>
                <a:lnTo>
                  <a:pt x="839479" y="4083770"/>
                </a:lnTo>
                <a:lnTo>
                  <a:pt x="806756" y="4057138"/>
                </a:lnTo>
                <a:lnTo>
                  <a:pt x="774602" y="4030254"/>
                </a:lnTo>
                <a:lnTo>
                  <a:pt x="743024" y="4003123"/>
                </a:lnTo>
                <a:lnTo>
                  <a:pt x="712025" y="3975746"/>
                </a:lnTo>
                <a:lnTo>
                  <a:pt x="681611" y="3948128"/>
                </a:lnTo>
                <a:lnTo>
                  <a:pt x="651786" y="3920271"/>
                </a:lnTo>
                <a:lnTo>
                  <a:pt x="622557" y="3892177"/>
                </a:lnTo>
                <a:lnTo>
                  <a:pt x="593929" y="3863851"/>
                </a:lnTo>
                <a:lnTo>
                  <a:pt x="565906" y="3835295"/>
                </a:lnTo>
                <a:lnTo>
                  <a:pt x="538493" y="3806512"/>
                </a:lnTo>
                <a:lnTo>
                  <a:pt x="511696" y="3777505"/>
                </a:lnTo>
                <a:lnTo>
                  <a:pt x="485520" y="3748276"/>
                </a:lnTo>
                <a:lnTo>
                  <a:pt x="459970" y="3718830"/>
                </a:lnTo>
                <a:lnTo>
                  <a:pt x="435051" y="3689169"/>
                </a:lnTo>
                <a:lnTo>
                  <a:pt x="410768" y="3659296"/>
                </a:lnTo>
                <a:lnTo>
                  <a:pt x="387127" y="3629214"/>
                </a:lnTo>
                <a:lnTo>
                  <a:pt x="341789" y="3568434"/>
                </a:lnTo>
                <a:lnTo>
                  <a:pt x="299079" y="3506854"/>
                </a:lnTo>
                <a:lnTo>
                  <a:pt x="259036" y="3444498"/>
                </a:lnTo>
                <a:lnTo>
                  <a:pt x="221704" y="3381389"/>
                </a:lnTo>
                <a:lnTo>
                  <a:pt x="187121" y="3317552"/>
                </a:lnTo>
                <a:lnTo>
                  <a:pt x="155330" y="3253011"/>
                </a:lnTo>
                <a:lnTo>
                  <a:pt x="126372" y="3187788"/>
                </a:lnTo>
                <a:lnTo>
                  <a:pt x="100288" y="3121910"/>
                </a:lnTo>
                <a:lnTo>
                  <a:pt x="77118" y="3055398"/>
                </a:lnTo>
                <a:lnTo>
                  <a:pt x="56905" y="2988278"/>
                </a:lnTo>
                <a:lnTo>
                  <a:pt x="39688" y="2920573"/>
                </a:lnTo>
                <a:lnTo>
                  <a:pt x="25510" y="2852307"/>
                </a:lnTo>
                <a:lnTo>
                  <a:pt x="14411" y="2783504"/>
                </a:lnTo>
                <a:lnTo>
                  <a:pt x="6432" y="2714187"/>
                </a:lnTo>
                <a:lnTo>
                  <a:pt x="1614" y="2644382"/>
                </a:lnTo>
                <a:lnTo>
                  <a:pt x="0" y="257411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19400" y="3457549"/>
            <a:ext cx="3325495" cy="400685"/>
          </a:xfrm>
          <a:prstGeom prst="rect">
            <a:avLst/>
          </a:prstGeom>
          <a:solidFill>
            <a:srgbClr val="F2F2F2"/>
          </a:solidFill>
          <a:ln w="38099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50"/>
              </a:spcBef>
            </a:pPr>
            <a:r>
              <a:rPr sz="2000" b="1" dirty="0">
                <a:latin typeface="Arial"/>
                <a:cs typeface="Arial"/>
              </a:rPr>
              <a:t>Lean </a:t>
            </a:r>
            <a:r>
              <a:rPr sz="2000" b="1" spc="-5" dirty="0">
                <a:latin typeface="Arial"/>
                <a:cs typeface="Arial"/>
              </a:rPr>
              <a:t>Daily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5115" y="3092388"/>
            <a:ext cx="272415" cy="269240"/>
          </a:xfrm>
          <a:custGeom>
            <a:avLst/>
            <a:gdLst/>
            <a:ahLst/>
            <a:cxnLst/>
            <a:rect l="l" t="t" r="r" b="b"/>
            <a:pathLst>
              <a:path w="272414" h="269239">
                <a:moveTo>
                  <a:pt x="0" y="0"/>
                </a:moveTo>
                <a:lnTo>
                  <a:pt x="272313" y="268846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3723" y="3307185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80302" y="0"/>
                </a:moveTo>
                <a:lnTo>
                  <a:pt x="0" y="81330"/>
                </a:lnTo>
                <a:lnTo>
                  <a:pt x="121475" y="120980"/>
                </a:lnTo>
                <a:lnTo>
                  <a:pt x="8030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5115" y="3918338"/>
            <a:ext cx="173990" cy="196461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143459"/>
                </a:moveTo>
                <a:lnTo>
                  <a:pt x="173558" y="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7580" y="3857650"/>
            <a:ext cx="125095" cy="117475"/>
          </a:xfrm>
          <a:custGeom>
            <a:avLst/>
            <a:gdLst/>
            <a:ahLst/>
            <a:cxnLst/>
            <a:rect l="l" t="t" r="r" b="b"/>
            <a:pathLst>
              <a:path w="125095" h="117475">
                <a:moveTo>
                  <a:pt x="124498" y="0"/>
                </a:moveTo>
                <a:lnTo>
                  <a:pt x="0" y="28778"/>
                </a:lnTo>
                <a:lnTo>
                  <a:pt x="72821" y="116878"/>
                </a:lnTo>
                <a:lnTo>
                  <a:pt x="12449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0566" y="3932732"/>
            <a:ext cx="164465" cy="182245"/>
          </a:xfrm>
          <a:custGeom>
            <a:avLst/>
            <a:gdLst/>
            <a:ahLst/>
            <a:cxnLst/>
            <a:rect l="l" t="t" r="r" b="b"/>
            <a:pathLst>
              <a:path w="164464" h="182245">
                <a:moveTo>
                  <a:pt x="164109" y="182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6" y="3861977"/>
            <a:ext cx="119380" cy="123189"/>
          </a:xfrm>
          <a:custGeom>
            <a:avLst/>
            <a:gdLst/>
            <a:ahLst/>
            <a:cxnLst/>
            <a:rect l="l" t="t" r="r" b="b"/>
            <a:pathLst>
              <a:path w="119379" h="123189">
                <a:moveTo>
                  <a:pt x="0" y="0"/>
                </a:moveTo>
                <a:lnTo>
                  <a:pt x="34061" y="123164"/>
                </a:lnTo>
                <a:lnTo>
                  <a:pt x="118973" y="4664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36040" y="3126808"/>
            <a:ext cx="200025" cy="252095"/>
          </a:xfrm>
          <a:custGeom>
            <a:avLst/>
            <a:gdLst/>
            <a:ahLst/>
            <a:cxnLst/>
            <a:rect l="l" t="t" r="r" b="b"/>
            <a:pathLst>
              <a:path w="200025" h="252095">
                <a:moveTo>
                  <a:pt x="199809" y="0"/>
                </a:moveTo>
                <a:lnTo>
                  <a:pt x="0" y="251523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6798" y="3327871"/>
            <a:ext cx="116205" cy="125095"/>
          </a:xfrm>
          <a:custGeom>
            <a:avLst/>
            <a:gdLst/>
            <a:ahLst/>
            <a:cxnLst/>
            <a:rect l="l" t="t" r="r" b="b"/>
            <a:pathLst>
              <a:path w="116204" h="125095">
                <a:moveTo>
                  <a:pt x="26339" y="0"/>
                </a:moveTo>
                <a:lnTo>
                  <a:pt x="0" y="125044"/>
                </a:lnTo>
                <a:lnTo>
                  <a:pt x="115836" y="71094"/>
                </a:lnTo>
                <a:lnTo>
                  <a:pt x="2633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0730" y="4406581"/>
            <a:ext cx="1709420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Monitor</a:t>
            </a:r>
            <a:r>
              <a:rPr sz="1100" b="1" spc="-1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problems</a:t>
            </a:r>
            <a:endParaRPr sz="11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Monitor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performance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176" y="2186754"/>
            <a:ext cx="157416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spc="-5" dirty="0">
                <a:latin typeface="Arial"/>
                <a:cs typeface="Arial"/>
              </a:rPr>
              <a:t>Identify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demand</a:t>
            </a:r>
            <a:endParaRPr sz="11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Understand</a:t>
            </a:r>
            <a:r>
              <a:rPr sz="1100" b="1" spc="-114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your</a:t>
            </a:r>
            <a:endParaRPr sz="1100" dirty="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buFont typeface="Arial"/>
              <a:buChar char="•"/>
              <a:tabLst>
                <a:tab pos="335280" algn="l"/>
                <a:tab pos="335915" algn="l"/>
              </a:tabLst>
            </a:pPr>
            <a:r>
              <a:rPr sz="1100" b="1" dirty="0">
                <a:latin typeface="Arial"/>
                <a:cs typeface="Arial"/>
              </a:rPr>
              <a:t>takt </a:t>
            </a:r>
            <a:r>
              <a:rPr sz="1100" b="1" spc="-5" dirty="0">
                <a:latin typeface="Arial"/>
                <a:cs typeface="Arial"/>
              </a:rPr>
              <a:t>time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(pace)</a:t>
            </a:r>
            <a:endParaRPr sz="1100" dirty="0">
              <a:latin typeface="Arial"/>
              <a:cs typeface="Arial"/>
            </a:endParaRPr>
          </a:p>
          <a:p>
            <a:pPr marL="299085" marR="20066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Understand</a:t>
            </a:r>
            <a:r>
              <a:rPr sz="1100" b="1" spc="-10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your  </a:t>
            </a:r>
            <a:r>
              <a:rPr sz="1100" b="1" dirty="0">
                <a:latin typeface="Arial"/>
                <a:cs typeface="Arial"/>
              </a:rPr>
              <a:t>processes</a:t>
            </a:r>
            <a:endParaRPr sz="11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dirty="0">
                <a:latin typeface="Arial"/>
                <a:cs typeface="Arial"/>
              </a:rPr>
              <a:t>Develop</a:t>
            </a:r>
            <a:r>
              <a:rPr sz="1100" b="1" spc="-10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daily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1687" y="3341157"/>
            <a:ext cx="15513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management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processes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15956" y="4488247"/>
            <a:ext cx="126936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100" b="1" spc="-5" dirty="0">
                <a:latin typeface="Arial"/>
                <a:cs typeface="Arial"/>
              </a:rPr>
              <a:t>Conduct </a:t>
            </a:r>
            <a:r>
              <a:rPr sz="1100" b="1" dirty="0">
                <a:latin typeface="Arial"/>
                <a:cs typeface="Arial"/>
              </a:rPr>
              <a:t>daily  </a:t>
            </a:r>
            <a:r>
              <a:rPr sz="1100" b="1" spc="-5" dirty="0">
                <a:latin typeface="Arial"/>
                <a:cs typeface="Arial"/>
              </a:rPr>
              <a:t>stand-up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meetings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543800" cy="4419600"/>
          </a:xfrm>
        </p:spPr>
        <p:txBody>
          <a:bodyPr/>
          <a:lstStyle/>
          <a:p>
            <a:r>
              <a:rPr lang="en-U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provide </a:t>
            </a:r>
            <a:r>
              <a:rPr lang="en-US" sz="20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1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</a:t>
            </a:r>
            <a:r>
              <a:rPr lang="en-US" sz="2000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(actual) </a:t>
            </a:r>
            <a:r>
              <a:rPr lang="en-U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000" b="1" spc="3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(planned</a:t>
            </a:r>
            <a:r>
              <a:rPr lang="en-US" sz="2000" b="1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safety and morale plant wide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Assists with meeting customer demand</a:t>
            </a: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process quality</a:t>
            </a: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process variation</a:t>
            </a: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effective problem solving</a:t>
            </a: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standardize the way organizations manage their facilities</a:t>
            </a:r>
          </a:p>
          <a:p>
            <a:pPr fontAlgn="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sustainability for improvement efforts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70412"/>
            <a:ext cx="7924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Lean Daily Management -</a:t>
            </a:r>
            <a:r>
              <a:rPr spc="5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487423"/>
            <a:ext cx="7391400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Arial"/>
                <a:cs typeface="Arial"/>
              </a:rPr>
              <a:t>Supports all principles </a:t>
            </a:r>
            <a:r>
              <a:rPr sz="2000" b="1" spc="-5" dirty="0">
                <a:latin typeface="Arial"/>
                <a:cs typeface="Arial"/>
              </a:rPr>
              <a:t>of the </a:t>
            </a:r>
            <a:r>
              <a:rPr sz="2000" b="1" spc="-10" dirty="0">
                <a:latin typeface="Arial"/>
                <a:cs typeface="Arial"/>
              </a:rPr>
              <a:t>Lean Operating/Business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System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marR="1524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Arial"/>
                <a:cs typeface="Arial"/>
              </a:rPr>
              <a:t>Ensures </a:t>
            </a:r>
            <a:r>
              <a:rPr sz="2000" b="1" spc="-10" dirty="0">
                <a:latin typeface="Arial"/>
                <a:cs typeface="Arial"/>
              </a:rPr>
              <a:t>countermeasures </a:t>
            </a:r>
            <a:r>
              <a:rPr sz="2000" b="1" spc="-5" dirty="0">
                <a:latin typeface="Arial"/>
                <a:cs typeface="Arial"/>
              </a:rPr>
              <a:t>are </a:t>
            </a:r>
            <a:r>
              <a:rPr sz="2000" b="1" spc="-10" dirty="0">
                <a:latin typeface="Arial"/>
                <a:cs typeface="Arial"/>
              </a:rPr>
              <a:t>put </a:t>
            </a:r>
            <a:r>
              <a:rPr sz="2000" b="1" spc="-5" dirty="0">
                <a:latin typeface="Arial"/>
                <a:cs typeface="Arial"/>
              </a:rPr>
              <a:t>into </a:t>
            </a:r>
            <a:r>
              <a:rPr sz="2000" b="1" spc="-10" dirty="0">
                <a:latin typeface="Arial"/>
                <a:cs typeface="Arial"/>
              </a:rPr>
              <a:t>place </a:t>
            </a:r>
            <a:r>
              <a:rPr sz="2000" b="1" spc="-5" dirty="0">
                <a:latin typeface="Arial"/>
                <a:cs typeface="Arial"/>
              </a:rPr>
              <a:t>for </a:t>
            </a:r>
            <a:r>
              <a:rPr sz="2000" b="1" spc="-10" dirty="0">
                <a:latin typeface="Arial"/>
                <a:cs typeface="Arial"/>
              </a:rPr>
              <a:t>identified non-  conformances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5" dirty="0" smtClean="0">
                <a:latin typeface="Arial"/>
                <a:cs typeface="Arial"/>
              </a:rPr>
              <a:t>Process</a:t>
            </a:r>
            <a:r>
              <a:rPr lang="en-US" sz="2000" b="1" spc="-5" dirty="0" smtClean="0">
                <a:latin typeface="Arial"/>
                <a:cs typeface="Arial"/>
              </a:rPr>
              <a:t> focused, </a:t>
            </a:r>
            <a:r>
              <a:rPr sz="2000" b="1" spc="-10" dirty="0" smtClean="0">
                <a:latin typeface="Arial"/>
                <a:cs typeface="Arial"/>
              </a:rPr>
              <a:t>people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lang="en-US" sz="2000" b="1" spc="-10" dirty="0" smtClean="0">
                <a:latin typeface="Arial"/>
                <a:cs typeface="Arial"/>
              </a:rPr>
              <a:t>supportive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Arial"/>
                <a:cs typeface="Arial"/>
              </a:rPr>
              <a:t>Allows </a:t>
            </a:r>
            <a:r>
              <a:rPr sz="2000" b="1" spc="-5" dirty="0">
                <a:latin typeface="Arial"/>
                <a:cs typeface="Arial"/>
              </a:rPr>
              <a:t>for a </a:t>
            </a:r>
            <a:r>
              <a:rPr sz="2000" b="1" spc="-10" dirty="0">
                <a:latin typeface="Arial"/>
                <a:cs typeface="Arial"/>
              </a:rPr>
              <a:t>reliable method </a:t>
            </a:r>
            <a:r>
              <a:rPr sz="2000" b="1" spc="-5" dirty="0">
                <a:latin typeface="Arial"/>
                <a:cs typeface="Arial"/>
              </a:rPr>
              <a:t>for </a:t>
            </a:r>
            <a:r>
              <a:rPr sz="2000" b="1" spc="-10" dirty="0">
                <a:latin typeface="Arial"/>
                <a:cs typeface="Arial"/>
              </a:rPr>
              <a:t>problem</a:t>
            </a:r>
            <a:r>
              <a:rPr sz="2000" b="1" spc="1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solving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Arial"/>
                <a:cs typeface="Arial"/>
              </a:rPr>
              <a:t>Problems are more visual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10" dirty="0">
                <a:latin typeface="Arial"/>
                <a:cs typeface="Arial"/>
              </a:rPr>
              <a:t>allow quick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action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Arial"/>
                <a:cs typeface="Arial"/>
              </a:rPr>
              <a:t>Relies on Leader Standard </a:t>
            </a:r>
            <a:r>
              <a:rPr sz="2000" b="1" spc="-15" dirty="0">
                <a:latin typeface="Arial"/>
                <a:cs typeface="Arial"/>
              </a:rPr>
              <a:t>Work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sustain correct</a:t>
            </a:r>
            <a:r>
              <a:rPr sz="2000" b="1" spc="1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behaviors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b="1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Arial"/>
                <a:cs typeface="Arial"/>
              </a:rPr>
              <a:t>Gives </a:t>
            </a:r>
            <a:r>
              <a:rPr sz="2000" b="1" spc="-10" dirty="0">
                <a:latin typeface="Arial"/>
                <a:cs typeface="Arial"/>
              </a:rPr>
              <a:t>transparency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10" dirty="0">
                <a:latin typeface="Arial"/>
                <a:cs typeface="Arial"/>
              </a:rPr>
              <a:t>management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decisions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7" y="3155188"/>
            <a:ext cx="28555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Q</a:t>
            </a:r>
            <a:r>
              <a:rPr sz="4400" dirty="0">
                <a:latin typeface="Arial"/>
                <a:cs typeface="Arial"/>
              </a:rPr>
              <a:t>uestions?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371600"/>
            <a:ext cx="7604042" cy="464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799" y="1371600"/>
            <a:ext cx="7608887" cy="4652962"/>
          </a:xfrm>
          <a:custGeom>
            <a:avLst/>
            <a:gdLst/>
            <a:ahLst/>
            <a:cxnLst/>
            <a:rect l="l" t="t" r="r" b="b"/>
            <a:pathLst>
              <a:path w="8070850" h="4657725">
                <a:moveTo>
                  <a:pt x="0" y="0"/>
                </a:moveTo>
                <a:lnTo>
                  <a:pt x="8070773" y="0"/>
                </a:lnTo>
                <a:lnTo>
                  <a:pt x="8070773" y="4657725"/>
                </a:lnTo>
                <a:lnTo>
                  <a:pt x="0" y="46577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483623"/>
            <a:ext cx="81508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“Reality” </a:t>
            </a:r>
            <a:r>
              <a:rPr spc="-10" dirty="0"/>
              <a:t>of </a:t>
            </a:r>
            <a:r>
              <a:rPr spc="-5" dirty="0"/>
              <a:t>missed </a:t>
            </a:r>
            <a:r>
              <a:rPr spc="-10" dirty="0"/>
              <a:t>opportunity </a:t>
            </a:r>
            <a:r>
              <a:rPr dirty="0"/>
              <a:t>to</a:t>
            </a:r>
            <a:r>
              <a:rPr spc="135" dirty="0"/>
              <a:t> </a:t>
            </a:r>
            <a:r>
              <a:rPr spc="-5" dirty="0"/>
              <a:t>sustain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area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rework vs. regrind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in scheduling trucks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late orders of production supplies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production data entered in the ERP system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persons responsible and accountable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 in the area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leads in the area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Stream or CI Manager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Leader Standard Work Sheets – Checklists</a:t>
            </a:r>
          </a:p>
          <a:p>
            <a:pPr>
              <a:buFont typeface="Arial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  <a:p>
            <a:pPr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543800" cy="4419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Visual Controls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Production, quality, safety tracking for the area; charts, dashboards, scorecards, display boards, etc.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a “Visibility Wall”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Could be in each area or a central location to all. Could consist of: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data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Andon visual indicators relating to performance</a:t>
            </a:r>
          </a:p>
          <a:p>
            <a:pPr>
              <a:buAutoNum type="alphaUcParenR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Escalation procedures for problem solving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daily huddles at the visibility wall with those in the area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the tiered meetings –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huddle could be considered the Tier 1 meeting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leadership discipline audits – Perform random audits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and display at the Visibility Wall – Leadership discipline daily accountability board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2408" y="5288292"/>
            <a:ext cx="6637019" cy="82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6227" y="5605271"/>
            <a:ext cx="6227063" cy="326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5747" y="5590032"/>
            <a:ext cx="6342887" cy="42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7144" y="5832347"/>
            <a:ext cx="5288267" cy="266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5619" y="5830823"/>
            <a:ext cx="5332474" cy="323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0716" y="5085588"/>
            <a:ext cx="6301739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6591" y="5289803"/>
            <a:ext cx="2206751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351" y="5282183"/>
            <a:ext cx="2290571" cy="376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65782" y="2922856"/>
            <a:ext cx="16656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</a:tabLst>
            </a:pPr>
            <a:r>
              <a:rPr sz="900" b="1" spc="-5" dirty="0">
                <a:latin typeface="Arial"/>
                <a:cs typeface="Arial"/>
              </a:rPr>
              <a:t>OBJECTIVES	METHODS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7058" y="2922856"/>
            <a:ext cx="7118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PRINCIPLES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33116" y="4863096"/>
            <a:ext cx="6021322" cy="423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7487" y="5047488"/>
            <a:ext cx="1623059" cy="295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2247" y="5039867"/>
            <a:ext cx="1703819" cy="376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54286" y="5064006"/>
            <a:ext cx="606425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marL="284480" algn="ctr">
              <a:lnSpc>
                <a:spcPct val="100000"/>
              </a:lnSpc>
              <a:spcBef>
                <a:spcPts val="22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5S 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860"/>
              </a:lnSpc>
              <a:spcBef>
                <a:spcPts val="8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Cost Reduction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Through The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Elimination of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ts val="138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Eliminate waste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it is revealed through inconsistent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unexpected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89503" y="2731007"/>
            <a:ext cx="1552955" cy="2304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3135" y="2889504"/>
            <a:ext cx="1200899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4576" y="2889503"/>
            <a:ext cx="1152144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8915" y="3090672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3303" y="3194303"/>
            <a:ext cx="1484375" cy="6781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6455" y="3189731"/>
            <a:ext cx="1414271" cy="7269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5703" y="3869435"/>
            <a:ext cx="1527047" cy="11186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3855719"/>
            <a:ext cx="1536191" cy="11841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12643" y="2926651"/>
            <a:ext cx="1431925" cy="212598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305"/>
              </a:lnSpc>
            </a:pP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200" b="1" u="heavy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u="heavy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200" dirty="0">
              <a:latin typeface="Arial"/>
              <a:cs typeface="Arial"/>
            </a:endParaRPr>
          </a:p>
          <a:p>
            <a:pPr marL="10160" marR="133350">
              <a:lnSpc>
                <a:spcPct val="100000"/>
              </a:lnSpc>
              <a:spcBef>
                <a:spcPts val="72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Operate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00" b="1" u="heavy" spc="-5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resources  required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consistently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deliver:</a:t>
            </a:r>
            <a:endParaRPr sz="10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2763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needed.</a:t>
            </a:r>
            <a:endParaRPr sz="1000" dirty="0">
              <a:latin typeface="Arial"/>
              <a:cs typeface="Arial"/>
            </a:endParaRPr>
          </a:p>
          <a:p>
            <a:pPr marL="127000" marR="99695" indent="-114300">
              <a:lnSpc>
                <a:spcPct val="100000"/>
              </a:lnSpc>
              <a:buFont typeface="Arial"/>
              <a:buChar char="•"/>
              <a:tabLst>
                <a:tab pos="127635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required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amount.</a:t>
            </a:r>
            <a:endParaRPr sz="1000" dirty="0">
              <a:latin typeface="Arial"/>
              <a:cs typeface="Arial"/>
            </a:endParaRPr>
          </a:p>
          <a:p>
            <a:pPr marL="127000" marR="326390" indent="-114300">
              <a:lnSpc>
                <a:spcPct val="100000"/>
              </a:lnSpc>
              <a:buFont typeface="Arial"/>
              <a:buChar char="•"/>
              <a:tabLst>
                <a:tab pos="12763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where it is  needed.</a:t>
            </a:r>
            <a:endParaRPr sz="1000" dirty="0">
              <a:latin typeface="Arial"/>
              <a:cs typeface="Arial"/>
            </a:endParaRPr>
          </a:p>
          <a:p>
            <a:pPr marL="127000" marR="367665" indent="-114300">
              <a:lnSpc>
                <a:spcPct val="100000"/>
              </a:lnSpc>
              <a:buFont typeface="Arial"/>
              <a:buChar char="•"/>
              <a:tabLst>
                <a:tab pos="12763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it is  needed.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82512" y="4474464"/>
            <a:ext cx="874775" cy="5852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4427" y="4457103"/>
            <a:ext cx="859155" cy="569595"/>
          </a:xfrm>
          <a:custGeom>
            <a:avLst/>
            <a:gdLst/>
            <a:ahLst/>
            <a:cxnLst/>
            <a:rect l="l" t="t" r="r" b="b"/>
            <a:pathLst>
              <a:path w="859154" h="569595">
                <a:moveTo>
                  <a:pt x="0" y="0"/>
                </a:moveTo>
                <a:lnTo>
                  <a:pt x="858837" y="0"/>
                </a:lnTo>
                <a:lnTo>
                  <a:pt x="858837" y="569518"/>
                </a:lnTo>
                <a:lnTo>
                  <a:pt x="0" y="569518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4427" y="4457103"/>
            <a:ext cx="859155" cy="569595"/>
          </a:xfrm>
          <a:custGeom>
            <a:avLst/>
            <a:gdLst/>
            <a:ahLst/>
            <a:cxnLst/>
            <a:rect l="l" t="t" r="r" b="b"/>
            <a:pathLst>
              <a:path w="859154" h="569595">
                <a:moveTo>
                  <a:pt x="0" y="0"/>
                </a:moveTo>
                <a:lnTo>
                  <a:pt x="858837" y="0"/>
                </a:lnTo>
                <a:lnTo>
                  <a:pt x="858837" y="569518"/>
                </a:lnTo>
                <a:lnTo>
                  <a:pt x="0" y="5695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0715" y="4497336"/>
            <a:ext cx="650747" cy="2636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6623" y="4634496"/>
            <a:ext cx="391666" cy="2636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46747" y="4634496"/>
            <a:ext cx="198119" cy="2636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83323" y="4634496"/>
            <a:ext cx="332219" cy="2636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9859" y="4771656"/>
            <a:ext cx="601967" cy="2636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40295" y="4771656"/>
            <a:ext cx="193547" cy="2636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51853" y="4533065"/>
            <a:ext cx="48387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 algn="just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ce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only on  demand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46291" y="4639056"/>
            <a:ext cx="318515" cy="2285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2182" y="4640324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2183" y="4640324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4960" y="4471415"/>
            <a:ext cx="874775" cy="5897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46776" y="4521708"/>
            <a:ext cx="926591" cy="5379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77002" y="4454042"/>
            <a:ext cx="859155" cy="574675"/>
          </a:xfrm>
          <a:custGeom>
            <a:avLst/>
            <a:gdLst/>
            <a:ahLst/>
            <a:cxnLst/>
            <a:rect l="l" t="t" r="r" b="b"/>
            <a:pathLst>
              <a:path w="859154" h="574675">
                <a:moveTo>
                  <a:pt x="0" y="0"/>
                </a:moveTo>
                <a:lnTo>
                  <a:pt x="858837" y="0"/>
                </a:lnTo>
                <a:lnTo>
                  <a:pt x="858837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77002" y="4454042"/>
            <a:ext cx="859155" cy="574675"/>
          </a:xfrm>
          <a:custGeom>
            <a:avLst/>
            <a:gdLst/>
            <a:ahLst/>
            <a:cxnLst/>
            <a:rect l="l" t="t" r="r" b="b"/>
            <a:pathLst>
              <a:path w="859154" h="574675">
                <a:moveTo>
                  <a:pt x="0" y="0"/>
                </a:moveTo>
                <a:lnTo>
                  <a:pt x="858837" y="0"/>
                </a:lnTo>
                <a:lnTo>
                  <a:pt x="858837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0867" y="4504943"/>
            <a:ext cx="192023" cy="2484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74207" y="4495799"/>
            <a:ext cx="568451" cy="2636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74207" y="4632959"/>
            <a:ext cx="803147" cy="2636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4207" y="4770119"/>
            <a:ext cx="841247" cy="2636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3911" y="4770119"/>
            <a:ext cx="193547" cy="2636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78607" y="4532302"/>
            <a:ext cx="73406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7785">
              <a:lnSpc>
                <a:spcPct val="100000"/>
              </a:lnSpc>
              <a:buFont typeface="Arial"/>
              <a:buChar char="•"/>
              <a:tabLst>
                <a:tab pos="71120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Signal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identifying  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bno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lit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55691" y="4639056"/>
            <a:ext cx="318515" cy="2285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1582" y="4640324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1582" y="4640324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91164" y="4455566"/>
            <a:ext cx="857250" cy="571500"/>
          </a:xfrm>
          <a:custGeom>
            <a:avLst/>
            <a:gdLst/>
            <a:ahLst/>
            <a:cxnLst/>
            <a:rect l="l" t="t" r="r" b="b"/>
            <a:pathLst>
              <a:path w="857250" h="571500">
                <a:moveTo>
                  <a:pt x="0" y="0"/>
                </a:moveTo>
                <a:lnTo>
                  <a:pt x="857250" y="0"/>
                </a:lnTo>
                <a:lnTo>
                  <a:pt x="857250" y="571042"/>
                </a:lnTo>
                <a:lnTo>
                  <a:pt x="0" y="571042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9411" y="4584191"/>
            <a:ext cx="772667" cy="2346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8823" y="4584191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7700" y="4706111"/>
            <a:ext cx="737615" cy="2346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2059" y="4706111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391164" y="4455566"/>
            <a:ext cx="857250" cy="571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5095" marR="100330" indent="-18415">
              <a:lnSpc>
                <a:spcPct val="100000"/>
              </a:lnSpc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Effective use 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machines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685788" y="4267200"/>
            <a:ext cx="237743" cy="3063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7488" y="4262424"/>
            <a:ext cx="209550" cy="285750"/>
          </a:xfrm>
          <a:custGeom>
            <a:avLst/>
            <a:gdLst/>
            <a:ahLst/>
            <a:cxnLst/>
            <a:rect l="l" t="t" r="r" b="b"/>
            <a:pathLst>
              <a:path w="209550" h="285750">
                <a:moveTo>
                  <a:pt x="209550" y="137071"/>
                </a:moveTo>
                <a:lnTo>
                  <a:pt x="0" y="137071"/>
                </a:lnTo>
                <a:lnTo>
                  <a:pt x="104775" y="285521"/>
                </a:lnTo>
                <a:lnTo>
                  <a:pt x="209550" y="137071"/>
                </a:lnTo>
                <a:close/>
              </a:path>
              <a:path w="209550" h="285750">
                <a:moveTo>
                  <a:pt x="157162" y="0"/>
                </a:moveTo>
                <a:lnTo>
                  <a:pt x="52387" y="0"/>
                </a:lnTo>
                <a:lnTo>
                  <a:pt x="52387" y="137071"/>
                </a:lnTo>
                <a:lnTo>
                  <a:pt x="157162" y="137071"/>
                </a:lnTo>
                <a:lnTo>
                  <a:pt x="1571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7488" y="4262424"/>
            <a:ext cx="209550" cy="285750"/>
          </a:xfrm>
          <a:custGeom>
            <a:avLst/>
            <a:gdLst/>
            <a:ahLst/>
            <a:cxnLst/>
            <a:rect l="l" t="t" r="r" b="b"/>
            <a:pathLst>
              <a:path w="209550" h="285750">
                <a:moveTo>
                  <a:pt x="157162" y="0"/>
                </a:moveTo>
                <a:lnTo>
                  <a:pt x="157162" y="137071"/>
                </a:lnTo>
                <a:lnTo>
                  <a:pt x="209550" y="137071"/>
                </a:lnTo>
                <a:lnTo>
                  <a:pt x="104775" y="285521"/>
                </a:lnTo>
                <a:lnTo>
                  <a:pt x="0" y="137071"/>
                </a:lnTo>
                <a:lnTo>
                  <a:pt x="52387" y="137071"/>
                </a:lnTo>
                <a:lnTo>
                  <a:pt x="52387" y="0"/>
                </a:lnTo>
                <a:lnTo>
                  <a:pt x="1571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82512" y="3787140"/>
            <a:ext cx="874775" cy="5928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64427" y="3770020"/>
            <a:ext cx="859155" cy="577215"/>
          </a:xfrm>
          <a:custGeom>
            <a:avLst/>
            <a:gdLst/>
            <a:ahLst/>
            <a:cxnLst/>
            <a:rect l="l" t="t" r="r" b="b"/>
            <a:pathLst>
              <a:path w="859154" h="577214">
                <a:moveTo>
                  <a:pt x="0" y="0"/>
                </a:moveTo>
                <a:lnTo>
                  <a:pt x="858837" y="0"/>
                </a:lnTo>
                <a:lnTo>
                  <a:pt x="858837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64427" y="3770020"/>
            <a:ext cx="859155" cy="577215"/>
          </a:xfrm>
          <a:custGeom>
            <a:avLst/>
            <a:gdLst/>
            <a:ahLst/>
            <a:cxnLst/>
            <a:rect l="l" t="t" r="r" b="b"/>
            <a:pathLst>
              <a:path w="859154" h="577214">
                <a:moveTo>
                  <a:pt x="0" y="0"/>
                </a:moveTo>
                <a:lnTo>
                  <a:pt x="858837" y="0"/>
                </a:lnTo>
                <a:lnTo>
                  <a:pt x="858837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08418" y="3881627"/>
            <a:ext cx="416051" cy="2636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62927" y="3881627"/>
            <a:ext cx="199643" cy="2636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1028" y="3881627"/>
            <a:ext cx="192023" cy="2636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31506" y="3881627"/>
            <a:ext cx="492251" cy="26365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88251" y="4018787"/>
            <a:ext cx="425195" cy="2636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1903" y="4018787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469557" y="3918383"/>
            <a:ext cx="64897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Piece  Flow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146291" y="3957828"/>
            <a:ext cx="318515" cy="2301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42182" y="3959352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42183" y="3959352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96484" y="3788664"/>
            <a:ext cx="873251" cy="592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78589" y="3771544"/>
            <a:ext cx="857250" cy="577215"/>
          </a:xfrm>
          <a:custGeom>
            <a:avLst/>
            <a:gdLst/>
            <a:ahLst/>
            <a:cxnLst/>
            <a:rect l="l" t="t" r="r" b="b"/>
            <a:pathLst>
              <a:path w="857250" h="577214">
                <a:moveTo>
                  <a:pt x="0" y="0"/>
                </a:moveTo>
                <a:lnTo>
                  <a:pt x="857250" y="0"/>
                </a:lnTo>
                <a:lnTo>
                  <a:pt x="857250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78589" y="3771544"/>
            <a:ext cx="857250" cy="577215"/>
          </a:xfrm>
          <a:custGeom>
            <a:avLst/>
            <a:gdLst/>
            <a:ahLst/>
            <a:cxnLst/>
            <a:rect l="l" t="t" r="r" b="b"/>
            <a:pathLst>
              <a:path w="857250" h="577214">
                <a:moveTo>
                  <a:pt x="0" y="0"/>
                </a:moveTo>
                <a:lnTo>
                  <a:pt x="857250" y="0"/>
                </a:lnTo>
                <a:lnTo>
                  <a:pt x="857250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23915" y="3960875"/>
            <a:ext cx="192023" cy="2484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7255" y="3951731"/>
            <a:ext cx="670559" cy="2636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6271" y="3951731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480194" y="3988490"/>
            <a:ext cx="5981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indent="-57785">
              <a:lnSpc>
                <a:spcPct val="100000"/>
              </a:lnSpc>
              <a:buFont typeface="Arial"/>
              <a:buChar char="•"/>
              <a:tabLst>
                <a:tab pos="71120" algn="l"/>
              </a:tabLst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155691" y="3956303"/>
            <a:ext cx="318515" cy="2301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1582" y="3957825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51582" y="3957825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08932" y="3788664"/>
            <a:ext cx="873250" cy="5928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91164" y="3771544"/>
            <a:ext cx="857250" cy="577215"/>
          </a:xfrm>
          <a:custGeom>
            <a:avLst/>
            <a:gdLst/>
            <a:ahLst/>
            <a:cxnLst/>
            <a:rect l="l" t="t" r="r" b="b"/>
            <a:pathLst>
              <a:path w="857250" h="577214">
                <a:moveTo>
                  <a:pt x="0" y="0"/>
                </a:moveTo>
                <a:lnTo>
                  <a:pt x="857250" y="0"/>
                </a:lnTo>
                <a:lnTo>
                  <a:pt x="857250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2855" y="3842003"/>
            <a:ext cx="551687" cy="2346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49139" y="3963923"/>
            <a:ext cx="580643" cy="2346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8283" y="4085843"/>
            <a:ext cx="534923" cy="2346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49952" y="4085844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391164" y="3771544"/>
            <a:ext cx="857250" cy="577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216535" marR="209550" indent="13335" algn="just">
              <a:lnSpc>
                <a:spcPct val="100000"/>
              </a:lnSpc>
              <a:spcBef>
                <a:spcPts val="76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Minimal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levels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687311" y="3576828"/>
            <a:ext cx="237743" cy="3063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89076" y="3572290"/>
            <a:ext cx="209550" cy="285750"/>
          </a:xfrm>
          <a:custGeom>
            <a:avLst/>
            <a:gdLst/>
            <a:ahLst/>
            <a:cxnLst/>
            <a:rect l="l" t="t" r="r" b="b"/>
            <a:pathLst>
              <a:path w="209550" h="285750">
                <a:moveTo>
                  <a:pt x="209550" y="137071"/>
                </a:moveTo>
                <a:lnTo>
                  <a:pt x="0" y="137071"/>
                </a:lnTo>
                <a:lnTo>
                  <a:pt x="104775" y="285521"/>
                </a:lnTo>
                <a:lnTo>
                  <a:pt x="209550" y="137071"/>
                </a:lnTo>
                <a:close/>
              </a:path>
              <a:path w="209550" h="285750">
                <a:moveTo>
                  <a:pt x="157162" y="0"/>
                </a:moveTo>
                <a:lnTo>
                  <a:pt x="52387" y="0"/>
                </a:lnTo>
                <a:lnTo>
                  <a:pt x="52387" y="137071"/>
                </a:lnTo>
                <a:lnTo>
                  <a:pt x="157162" y="137071"/>
                </a:lnTo>
                <a:lnTo>
                  <a:pt x="1571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89076" y="3572290"/>
            <a:ext cx="209550" cy="285750"/>
          </a:xfrm>
          <a:custGeom>
            <a:avLst/>
            <a:gdLst/>
            <a:ahLst/>
            <a:cxnLst/>
            <a:rect l="l" t="t" r="r" b="b"/>
            <a:pathLst>
              <a:path w="209550" h="285750">
                <a:moveTo>
                  <a:pt x="157162" y="0"/>
                </a:moveTo>
                <a:lnTo>
                  <a:pt x="157162" y="137071"/>
                </a:lnTo>
                <a:lnTo>
                  <a:pt x="209550" y="137071"/>
                </a:lnTo>
                <a:lnTo>
                  <a:pt x="104775" y="285521"/>
                </a:lnTo>
                <a:lnTo>
                  <a:pt x="0" y="137071"/>
                </a:lnTo>
                <a:lnTo>
                  <a:pt x="52387" y="137071"/>
                </a:lnTo>
                <a:lnTo>
                  <a:pt x="52387" y="0"/>
                </a:lnTo>
                <a:lnTo>
                  <a:pt x="1571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68796" y="3096767"/>
            <a:ext cx="874775" cy="5943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64427" y="3079889"/>
            <a:ext cx="859155" cy="579120"/>
          </a:xfrm>
          <a:custGeom>
            <a:avLst/>
            <a:gdLst/>
            <a:ahLst/>
            <a:cxnLst/>
            <a:rect l="l" t="t" r="r" b="b"/>
            <a:pathLst>
              <a:path w="859154" h="579120">
                <a:moveTo>
                  <a:pt x="0" y="0"/>
                </a:moveTo>
                <a:lnTo>
                  <a:pt x="858837" y="0"/>
                </a:lnTo>
                <a:lnTo>
                  <a:pt x="858837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64427" y="3079889"/>
            <a:ext cx="859155" cy="579120"/>
          </a:xfrm>
          <a:custGeom>
            <a:avLst/>
            <a:gdLst/>
            <a:ahLst/>
            <a:cxnLst/>
            <a:rect l="l" t="t" r="r" b="b"/>
            <a:pathLst>
              <a:path w="859154" h="579120">
                <a:moveTo>
                  <a:pt x="0" y="0"/>
                </a:moveTo>
                <a:lnTo>
                  <a:pt x="858837" y="0"/>
                </a:lnTo>
                <a:lnTo>
                  <a:pt x="858837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50152" y="3192779"/>
            <a:ext cx="499871" cy="2636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88479" y="3192779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17564" y="3329940"/>
            <a:ext cx="766559" cy="2636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22591" y="3329939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478701" y="3229012"/>
            <a:ext cx="63055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Paced  P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odu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146291" y="3267455"/>
            <a:ext cx="318515" cy="23012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2182" y="3269217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42183" y="3269217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82768" y="3096767"/>
            <a:ext cx="873251" cy="5943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78589" y="3079889"/>
            <a:ext cx="857250" cy="579120"/>
          </a:xfrm>
          <a:custGeom>
            <a:avLst/>
            <a:gdLst/>
            <a:ahLst/>
            <a:cxnLst/>
            <a:rect l="l" t="t" r="r" b="b"/>
            <a:pathLst>
              <a:path w="857250" h="579120">
                <a:moveTo>
                  <a:pt x="0" y="0"/>
                </a:moveTo>
                <a:lnTo>
                  <a:pt x="857250" y="0"/>
                </a:lnTo>
                <a:lnTo>
                  <a:pt x="857250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78589" y="3079889"/>
            <a:ext cx="857250" cy="579120"/>
          </a:xfrm>
          <a:custGeom>
            <a:avLst/>
            <a:gdLst/>
            <a:ahLst/>
            <a:cxnLst/>
            <a:rect l="l" t="t" r="r" b="b"/>
            <a:pathLst>
              <a:path w="857250" h="579120">
                <a:moveTo>
                  <a:pt x="0" y="0"/>
                </a:moveTo>
                <a:lnTo>
                  <a:pt x="857250" y="0"/>
                </a:lnTo>
                <a:lnTo>
                  <a:pt x="857250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84876" y="3192779"/>
            <a:ext cx="658367" cy="2636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81700" y="3192779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90032" y="3329939"/>
            <a:ext cx="448055" cy="26365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76544" y="3329939"/>
            <a:ext cx="193547" cy="2636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546361" y="3229012"/>
            <a:ext cx="52197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Stand</a:t>
            </a:r>
            <a:r>
              <a:rPr sz="900" b="1" spc="-5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d  </a:t>
            </a:r>
            <a:r>
              <a:rPr sz="900" b="1" spc="-5" dirty="0">
                <a:latin typeface="Arial"/>
                <a:cs typeface="Arial"/>
              </a:rPr>
              <a:t>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155691" y="3267455"/>
            <a:ext cx="318515" cy="23012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51582" y="3269217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154089" y="0"/>
                </a:moveTo>
                <a:lnTo>
                  <a:pt x="154089" y="50380"/>
                </a:lnTo>
                <a:lnTo>
                  <a:pt x="0" y="50380"/>
                </a:lnTo>
                <a:lnTo>
                  <a:pt x="0" y="151155"/>
                </a:lnTo>
                <a:lnTo>
                  <a:pt x="154089" y="151155"/>
                </a:lnTo>
                <a:lnTo>
                  <a:pt x="154089" y="201536"/>
                </a:lnTo>
                <a:lnTo>
                  <a:pt x="296862" y="100761"/>
                </a:lnTo>
                <a:lnTo>
                  <a:pt x="15408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51582" y="3269217"/>
            <a:ext cx="297180" cy="201930"/>
          </a:xfrm>
          <a:custGeom>
            <a:avLst/>
            <a:gdLst/>
            <a:ahLst/>
            <a:cxnLst/>
            <a:rect l="l" t="t" r="r" b="b"/>
            <a:pathLst>
              <a:path w="297179" h="201929">
                <a:moveTo>
                  <a:pt x="0" y="50380"/>
                </a:moveTo>
                <a:lnTo>
                  <a:pt x="154089" y="50380"/>
                </a:lnTo>
                <a:lnTo>
                  <a:pt x="154089" y="0"/>
                </a:lnTo>
                <a:lnTo>
                  <a:pt x="296862" y="100761"/>
                </a:lnTo>
                <a:lnTo>
                  <a:pt x="154089" y="201536"/>
                </a:lnTo>
                <a:lnTo>
                  <a:pt x="154089" y="151155"/>
                </a:lnTo>
                <a:lnTo>
                  <a:pt x="0" y="151155"/>
                </a:lnTo>
                <a:lnTo>
                  <a:pt x="0" y="503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96740" y="3096767"/>
            <a:ext cx="871726" cy="5943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91164" y="3079889"/>
            <a:ext cx="857250" cy="579120"/>
          </a:xfrm>
          <a:custGeom>
            <a:avLst/>
            <a:gdLst/>
            <a:ahLst/>
            <a:cxnLst/>
            <a:rect l="l" t="t" r="r" b="b"/>
            <a:pathLst>
              <a:path w="857250" h="579120">
                <a:moveTo>
                  <a:pt x="0" y="0"/>
                </a:moveTo>
                <a:lnTo>
                  <a:pt x="857250" y="0"/>
                </a:lnTo>
                <a:lnTo>
                  <a:pt x="857250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56759" y="3212591"/>
            <a:ext cx="568451" cy="2346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20767" y="3334511"/>
            <a:ext cx="411479" cy="2346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88991" y="3334511"/>
            <a:ext cx="172211" cy="2346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391164" y="3079889"/>
            <a:ext cx="857250" cy="579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88290" marR="215900" indent="-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Develop  </a:t>
            </a:r>
            <a:r>
              <a:rPr sz="800" b="1" dirty="0">
                <a:latin typeface="Arial"/>
                <a:cs typeface="Arial"/>
              </a:rPr>
              <a:t>Skills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283195" y="2723400"/>
            <a:ext cx="1574291" cy="231189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16951" y="2881883"/>
            <a:ext cx="873251" cy="3474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08390" y="2881883"/>
            <a:ext cx="824484" cy="34747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81188" y="3083051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93863" y="3631691"/>
            <a:ext cx="1284731" cy="48615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09103" y="3613403"/>
            <a:ext cx="1267967" cy="54406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93863" y="4133087"/>
            <a:ext cx="1534667" cy="87934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09103" y="4105655"/>
            <a:ext cx="1394459" cy="95554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93864" y="3136391"/>
            <a:ext cx="1466087" cy="48615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09104" y="3119627"/>
            <a:ext cx="1456931" cy="54406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54808" y="1421891"/>
            <a:ext cx="6472415" cy="147675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39055" y="1863864"/>
            <a:ext cx="2382011" cy="71169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91811" y="1834896"/>
            <a:ext cx="2546603" cy="84124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4707893" y="1866797"/>
            <a:ext cx="219519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613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Lean  Operating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240023" y="2421635"/>
            <a:ext cx="1117091" cy="53949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55263" y="2414015"/>
            <a:ext cx="1156715" cy="61264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3295228" y="2441376"/>
            <a:ext cx="956944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5459" algn="r">
              <a:lnSpc>
                <a:spcPct val="88800"/>
              </a:lnSpc>
            </a:pP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20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744211" y="2558808"/>
            <a:ext cx="2119871" cy="24992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47843" y="2538983"/>
            <a:ext cx="1970531" cy="32308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4887549" y="2557660"/>
            <a:ext cx="178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Safety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Morale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291583" y="2555747"/>
            <a:ext cx="626363" cy="26517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22627" y="2659061"/>
            <a:ext cx="313690" cy="6985"/>
          </a:xfrm>
          <a:custGeom>
            <a:avLst/>
            <a:gdLst/>
            <a:ahLst/>
            <a:cxnLst/>
            <a:rect l="l" t="t" r="r" b="b"/>
            <a:pathLst>
              <a:path w="313689" h="6985">
                <a:moveTo>
                  <a:pt x="0" y="6464"/>
                </a:moveTo>
                <a:lnTo>
                  <a:pt x="313321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49207" y="2610840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2070" y="99987"/>
                </a:moveTo>
                <a:lnTo>
                  <a:pt x="86741" y="48221"/>
                </a:ln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22621" y="2613765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84683" y="0"/>
                </a:moveTo>
                <a:lnTo>
                  <a:pt x="0" y="51765"/>
                </a:lnTo>
                <a:lnTo>
                  <a:pt x="86741" y="999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90359" y="2555747"/>
            <a:ext cx="646175" cy="26060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21344" y="2658696"/>
            <a:ext cx="332740" cy="3175"/>
          </a:xfrm>
          <a:custGeom>
            <a:avLst/>
            <a:gdLst/>
            <a:ahLst/>
            <a:cxnLst/>
            <a:rect l="l" t="t" r="r" b="b"/>
            <a:pathLst>
              <a:path w="332740" h="3175">
                <a:moveTo>
                  <a:pt x="0" y="0"/>
                </a:moveTo>
                <a:lnTo>
                  <a:pt x="332359" y="2616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67591" y="2610623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787" y="0"/>
                </a:moveTo>
                <a:lnTo>
                  <a:pt x="86118" y="50685"/>
                </a:lnTo>
                <a:lnTo>
                  <a:pt x="0" y="100012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21346" y="2609357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5331" y="100012"/>
                </a:moveTo>
                <a:lnTo>
                  <a:pt x="0" y="49339"/>
                </a:lnTo>
                <a:lnTo>
                  <a:pt x="8610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46619" y="2421635"/>
            <a:ext cx="1301495" cy="5410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61859" y="2414015"/>
            <a:ext cx="1257299" cy="61569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7302010" y="2409068"/>
            <a:ext cx="1350645" cy="257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4535">
              <a:lnSpc>
                <a:spcPct val="11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 dirty="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175"/>
              </a:spcBef>
            </a:pPr>
            <a:r>
              <a:rPr sz="1200" b="1" u="heavy" spc="-1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 dirty="0">
              <a:latin typeface="Arial"/>
              <a:cs typeface="Arial"/>
            </a:endParaRPr>
          </a:p>
          <a:p>
            <a:pPr marL="71120" marR="5080">
              <a:lnSpc>
                <a:spcPts val="1080"/>
              </a:lnSpc>
              <a:spcBef>
                <a:spcPts val="36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One-by-one  confirmation to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detect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abnormalities.</a:t>
            </a:r>
            <a:endParaRPr sz="1000" dirty="0">
              <a:latin typeface="Arial"/>
              <a:cs typeface="Arial"/>
            </a:endParaRPr>
          </a:p>
          <a:p>
            <a:pPr marL="71120" marR="194310">
              <a:lnSpc>
                <a:spcPts val="1080"/>
              </a:lnSpc>
              <a:spcBef>
                <a:spcPts val="655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respond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every 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abnormality.</a:t>
            </a:r>
            <a:endParaRPr sz="1000" dirty="0">
              <a:latin typeface="Arial"/>
              <a:cs typeface="Arial"/>
            </a:endParaRPr>
          </a:p>
          <a:p>
            <a:pPr marL="71120" marR="67310">
              <a:lnSpc>
                <a:spcPts val="1080"/>
              </a:lnSpc>
              <a:spcBef>
                <a:spcPts val="63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Separate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machine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from human  work. Enable  machines to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detect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abnormalities and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autonomously.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412175" y="1195844"/>
            <a:ext cx="280225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030" indent="-342900">
              <a:lnSpc>
                <a:spcPct val="100000"/>
              </a:lnSpc>
              <a:buChar char="•"/>
              <a:tabLst>
                <a:tab pos="367030" algn="l"/>
                <a:tab pos="367665" algn="l"/>
              </a:tabLst>
            </a:pPr>
            <a:r>
              <a:rPr sz="1800" spc="-10" dirty="0">
                <a:latin typeface="Arial"/>
                <a:cs typeface="Arial"/>
              </a:rPr>
              <a:t>Support Lean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Principles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Minimal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inventory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3" name="object 153"/>
          <p:cNvSpPr txBox="1">
            <a:spLocks noGrp="1"/>
          </p:cNvSpPr>
          <p:nvPr>
            <p:ph type="title"/>
          </p:nvPr>
        </p:nvSpPr>
        <p:spPr>
          <a:xfrm>
            <a:off x="993138" y="454732"/>
            <a:ext cx="749706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Lean Daily Management</a:t>
            </a:r>
            <a:r>
              <a:rPr spc="10" dirty="0"/>
              <a:t> </a:t>
            </a:r>
            <a:r>
              <a:rPr lang="en-US" spc="-5" dirty="0"/>
              <a:t>G</a:t>
            </a:r>
            <a:r>
              <a:rPr spc="-5" dirty="0" smtClean="0"/>
              <a:t>oals</a:t>
            </a:r>
            <a:endParaRPr spc="-5" dirty="0"/>
          </a:p>
        </p:txBody>
      </p:sp>
      <p:sp>
        <p:nvSpPr>
          <p:cNvPr id="154" name="object 154"/>
          <p:cNvSpPr/>
          <p:nvPr/>
        </p:nvSpPr>
        <p:spPr>
          <a:xfrm>
            <a:off x="13679" y="3614106"/>
            <a:ext cx="1231595" cy="97260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128" y="2374195"/>
            <a:ext cx="1082078" cy="110963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87336" y="3651088"/>
            <a:ext cx="1086065" cy="107207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53663" y="2551552"/>
            <a:ext cx="1227759" cy="97744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846772" y="0"/>
                </a:moveTo>
                <a:lnTo>
                  <a:pt x="797017" y="1309"/>
                </a:lnTo>
                <a:lnTo>
                  <a:pt x="748019" y="5188"/>
                </a:lnTo>
                <a:lnTo>
                  <a:pt x="699858" y="11566"/>
                </a:lnTo>
                <a:lnTo>
                  <a:pt x="652613" y="20370"/>
                </a:lnTo>
                <a:lnTo>
                  <a:pt x="606363" y="31526"/>
                </a:lnTo>
                <a:lnTo>
                  <a:pt x="561188" y="44964"/>
                </a:lnTo>
                <a:lnTo>
                  <a:pt x="517168" y="60610"/>
                </a:lnTo>
                <a:lnTo>
                  <a:pt x="474381" y="78393"/>
                </a:lnTo>
                <a:lnTo>
                  <a:pt x="432907" y="98240"/>
                </a:lnTo>
                <a:lnTo>
                  <a:pt x="392825" y="120078"/>
                </a:lnTo>
                <a:lnTo>
                  <a:pt x="354215" y="143836"/>
                </a:lnTo>
                <a:lnTo>
                  <a:pt x="317157" y="169441"/>
                </a:lnTo>
                <a:lnTo>
                  <a:pt x="281729" y="196821"/>
                </a:lnTo>
                <a:lnTo>
                  <a:pt x="248011" y="225902"/>
                </a:lnTo>
                <a:lnTo>
                  <a:pt x="216083" y="256614"/>
                </a:lnTo>
                <a:lnTo>
                  <a:pt x="186024" y="288884"/>
                </a:lnTo>
                <a:lnTo>
                  <a:pt x="157913" y="322638"/>
                </a:lnTo>
                <a:lnTo>
                  <a:pt x="131830" y="357806"/>
                </a:lnTo>
                <a:lnTo>
                  <a:pt x="107855" y="394314"/>
                </a:lnTo>
                <a:lnTo>
                  <a:pt x="86066" y="432091"/>
                </a:lnTo>
                <a:lnTo>
                  <a:pt x="66542" y="471064"/>
                </a:lnTo>
                <a:lnTo>
                  <a:pt x="49365" y="511160"/>
                </a:lnTo>
                <a:lnTo>
                  <a:pt x="34612" y="552308"/>
                </a:lnTo>
                <a:lnTo>
                  <a:pt x="22363" y="594434"/>
                </a:lnTo>
                <a:lnTo>
                  <a:pt x="12698" y="637467"/>
                </a:lnTo>
                <a:lnTo>
                  <a:pt x="5696" y="681335"/>
                </a:lnTo>
                <a:lnTo>
                  <a:pt x="1437" y="725964"/>
                </a:lnTo>
                <a:lnTo>
                  <a:pt x="0" y="771283"/>
                </a:lnTo>
                <a:lnTo>
                  <a:pt x="1437" y="816602"/>
                </a:lnTo>
                <a:lnTo>
                  <a:pt x="5696" y="861232"/>
                </a:lnTo>
                <a:lnTo>
                  <a:pt x="12698" y="905099"/>
                </a:lnTo>
                <a:lnTo>
                  <a:pt x="22363" y="948132"/>
                </a:lnTo>
                <a:lnTo>
                  <a:pt x="34612" y="990259"/>
                </a:lnTo>
                <a:lnTo>
                  <a:pt x="49365" y="1031406"/>
                </a:lnTo>
                <a:lnTo>
                  <a:pt x="66542" y="1071503"/>
                </a:lnTo>
                <a:lnTo>
                  <a:pt x="86066" y="1110475"/>
                </a:lnTo>
                <a:lnTo>
                  <a:pt x="107855" y="1148252"/>
                </a:lnTo>
                <a:lnTo>
                  <a:pt x="131830" y="1184760"/>
                </a:lnTo>
                <a:lnTo>
                  <a:pt x="157913" y="1219928"/>
                </a:lnTo>
                <a:lnTo>
                  <a:pt x="186024" y="1253683"/>
                </a:lnTo>
                <a:lnTo>
                  <a:pt x="216083" y="1285952"/>
                </a:lnTo>
                <a:lnTo>
                  <a:pt x="248011" y="1316664"/>
                </a:lnTo>
                <a:lnTo>
                  <a:pt x="281729" y="1345746"/>
                </a:lnTo>
                <a:lnTo>
                  <a:pt x="317157" y="1373125"/>
                </a:lnTo>
                <a:lnTo>
                  <a:pt x="354215" y="1398730"/>
                </a:lnTo>
                <a:lnTo>
                  <a:pt x="392825" y="1422488"/>
                </a:lnTo>
                <a:lnTo>
                  <a:pt x="432907" y="1444326"/>
                </a:lnTo>
                <a:lnTo>
                  <a:pt x="474381" y="1464173"/>
                </a:lnTo>
                <a:lnTo>
                  <a:pt x="517168" y="1481956"/>
                </a:lnTo>
                <a:lnTo>
                  <a:pt x="561188" y="1497602"/>
                </a:lnTo>
                <a:lnTo>
                  <a:pt x="606363" y="1511040"/>
                </a:lnTo>
                <a:lnTo>
                  <a:pt x="652613" y="1522197"/>
                </a:lnTo>
                <a:lnTo>
                  <a:pt x="699858" y="1531000"/>
                </a:lnTo>
                <a:lnTo>
                  <a:pt x="748019" y="1537378"/>
                </a:lnTo>
                <a:lnTo>
                  <a:pt x="797017" y="1541258"/>
                </a:lnTo>
                <a:lnTo>
                  <a:pt x="846772" y="1542567"/>
                </a:lnTo>
                <a:lnTo>
                  <a:pt x="896526" y="1541258"/>
                </a:lnTo>
                <a:lnTo>
                  <a:pt x="945522" y="1537378"/>
                </a:lnTo>
                <a:lnTo>
                  <a:pt x="993682" y="1531000"/>
                </a:lnTo>
                <a:lnTo>
                  <a:pt x="1040926" y="1522197"/>
                </a:lnTo>
                <a:lnTo>
                  <a:pt x="1087175" y="1511040"/>
                </a:lnTo>
                <a:lnTo>
                  <a:pt x="1132349" y="1497602"/>
                </a:lnTo>
                <a:lnTo>
                  <a:pt x="1176369" y="1481956"/>
                </a:lnTo>
                <a:lnTo>
                  <a:pt x="1219155" y="1464173"/>
                </a:lnTo>
                <a:lnTo>
                  <a:pt x="1260629" y="1444326"/>
                </a:lnTo>
                <a:lnTo>
                  <a:pt x="1300710" y="1422488"/>
                </a:lnTo>
                <a:lnTo>
                  <a:pt x="1339319" y="1398730"/>
                </a:lnTo>
                <a:lnTo>
                  <a:pt x="1376377" y="1373125"/>
                </a:lnTo>
                <a:lnTo>
                  <a:pt x="1411804" y="1345746"/>
                </a:lnTo>
                <a:lnTo>
                  <a:pt x="1445521" y="1316664"/>
                </a:lnTo>
                <a:lnTo>
                  <a:pt x="1477449" y="1285952"/>
                </a:lnTo>
                <a:lnTo>
                  <a:pt x="1507508" y="1253683"/>
                </a:lnTo>
                <a:lnTo>
                  <a:pt x="1535619" y="1219928"/>
                </a:lnTo>
                <a:lnTo>
                  <a:pt x="1561701" y="1184760"/>
                </a:lnTo>
                <a:lnTo>
                  <a:pt x="1585677" y="1148252"/>
                </a:lnTo>
                <a:lnTo>
                  <a:pt x="1607466" y="1110475"/>
                </a:lnTo>
                <a:lnTo>
                  <a:pt x="1626989" y="1071503"/>
                </a:lnTo>
                <a:lnTo>
                  <a:pt x="1644167" y="1031406"/>
                </a:lnTo>
                <a:lnTo>
                  <a:pt x="1658920" y="990259"/>
                </a:lnTo>
                <a:lnTo>
                  <a:pt x="1671168" y="948132"/>
                </a:lnTo>
                <a:lnTo>
                  <a:pt x="1680833" y="905099"/>
                </a:lnTo>
                <a:lnTo>
                  <a:pt x="1687835" y="861232"/>
                </a:lnTo>
                <a:lnTo>
                  <a:pt x="1692094" y="816602"/>
                </a:lnTo>
                <a:lnTo>
                  <a:pt x="1693532" y="771283"/>
                </a:lnTo>
                <a:lnTo>
                  <a:pt x="1692094" y="725964"/>
                </a:lnTo>
                <a:lnTo>
                  <a:pt x="1687835" y="681335"/>
                </a:lnTo>
                <a:lnTo>
                  <a:pt x="1680833" y="637467"/>
                </a:lnTo>
                <a:lnTo>
                  <a:pt x="1671168" y="594434"/>
                </a:lnTo>
                <a:lnTo>
                  <a:pt x="1658920" y="552308"/>
                </a:lnTo>
                <a:lnTo>
                  <a:pt x="1644167" y="511160"/>
                </a:lnTo>
                <a:lnTo>
                  <a:pt x="1626989" y="471064"/>
                </a:lnTo>
                <a:lnTo>
                  <a:pt x="1607466" y="432091"/>
                </a:lnTo>
                <a:lnTo>
                  <a:pt x="1585677" y="394314"/>
                </a:lnTo>
                <a:lnTo>
                  <a:pt x="1561701" y="357806"/>
                </a:lnTo>
                <a:lnTo>
                  <a:pt x="1535619" y="322638"/>
                </a:lnTo>
                <a:lnTo>
                  <a:pt x="1507508" y="288884"/>
                </a:lnTo>
                <a:lnTo>
                  <a:pt x="1477449" y="256614"/>
                </a:lnTo>
                <a:lnTo>
                  <a:pt x="1445521" y="225902"/>
                </a:lnTo>
                <a:lnTo>
                  <a:pt x="1411804" y="196821"/>
                </a:lnTo>
                <a:lnTo>
                  <a:pt x="1376377" y="169441"/>
                </a:lnTo>
                <a:lnTo>
                  <a:pt x="1339319" y="143836"/>
                </a:lnTo>
                <a:lnTo>
                  <a:pt x="1300710" y="120078"/>
                </a:lnTo>
                <a:lnTo>
                  <a:pt x="1260629" y="98240"/>
                </a:lnTo>
                <a:lnTo>
                  <a:pt x="1219155" y="78393"/>
                </a:lnTo>
                <a:lnTo>
                  <a:pt x="1176369" y="60610"/>
                </a:lnTo>
                <a:lnTo>
                  <a:pt x="1132349" y="44964"/>
                </a:lnTo>
                <a:lnTo>
                  <a:pt x="1087175" y="31526"/>
                </a:lnTo>
                <a:lnTo>
                  <a:pt x="1040926" y="20370"/>
                </a:lnTo>
                <a:lnTo>
                  <a:pt x="993682" y="11566"/>
                </a:lnTo>
                <a:lnTo>
                  <a:pt x="945522" y="5188"/>
                </a:lnTo>
                <a:lnTo>
                  <a:pt x="896526" y="1309"/>
                </a:lnTo>
                <a:lnTo>
                  <a:pt x="846772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0" y="771283"/>
                </a:moveTo>
                <a:lnTo>
                  <a:pt x="1437" y="725964"/>
                </a:lnTo>
                <a:lnTo>
                  <a:pt x="5696" y="681335"/>
                </a:lnTo>
                <a:lnTo>
                  <a:pt x="12698" y="637467"/>
                </a:lnTo>
                <a:lnTo>
                  <a:pt x="22363" y="594434"/>
                </a:lnTo>
                <a:lnTo>
                  <a:pt x="34612" y="552308"/>
                </a:lnTo>
                <a:lnTo>
                  <a:pt x="49365" y="511160"/>
                </a:lnTo>
                <a:lnTo>
                  <a:pt x="66542" y="471064"/>
                </a:lnTo>
                <a:lnTo>
                  <a:pt x="86066" y="432091"/>
                </a:lnTo>
                <a:lnTo>
                  <a:pt x="107855" y="394314"/>
                </a:lnTo>
                <a:lnTo>
                  <a:pt x="131830" y="357806"/>
                </a:lnTo>
                <a:lnTo>
                  <a:pt x="157913" y="322638"/>
                </a:lnTo>
                <a:lnTo>
                  <a:pt x="186024" y="288884"/>
                </a:lnTo>
                <a:lnTo>
                  <a:pt x="216083" y="256614"/>
                </a:lnTo>
                <a:lnTo>
                  <a:pt x="248011" y="225902"/>
                </a:lnTo>
                <a:lnTo>
                  <a:pt x="281729" y="196821"/>
                </a:lnTo>
                <a:lnTo>
                  <a:pt x="317157" y="169441"/>
                </a:lnTo>
                <a:lnTo>
                  <a:pt x="354215" y="143836"/>
                </a:lnTo>
                <a:lnTo>
                  <a:pt x="392825" y="120078"/>
                </a:lnTo>
                <a:lnTo>
                  <a:pt x="432907" y="98240"/>
                </a:lnTo>
                <a:lnTo>
                  <a:pt x="474381" y="78393"/>
                </a:lnTo>
                <a:lnTo>
                  <a:pt x="517168" y="60610"/>
                </a:lnTo>
                <a:lnTo>
                  <a:pt x="561188" y="44964"/>
                </a:lnTo>
                <a:lnTo>
                  <a:pt x="606363" y="31526"/>
                </a:lnTo>
                <a:lnTo>
                  <a:pt x="652613" y="20370"/>
                </a:lnTo>
                <a:lnTo>
                  <a:pt x="699858" y="11566"/>
                </a:lnTo>
                <a:lnTo>
                  <a:pt x="748019" y="5188"/>
                </a:lnTo>
                <a:lnTo>
                  <a:pt x="797017" y="1309"/>
                </a:lnTo>
                <a:lnTo>
                  <a:pt x="846772" y="0"/>
                </a:lnTo>
                <a:lnTo>
                  <a:pt x="896526" y="1309"/>
                </a:lnTo>
                <a:lnTo>
                  <a:pt x="945522" y="5188"/>
                </a:lnTo>
                <a:lnTo>
                  <a:pt x="993682" y="11566"/>
                </a:lnTo>
                <a:lnTo>
                  <a:pt x="1040926" y="20370"/>
                </a:lnTo>
                <a:lnTo>
                  <a:pt x="1087175" y="31526"/>
                </a:lnTo>
                <a:lnTo>
                  <a:pt x="1132349" y="44964"/>
                </a:lnTo>
                <a:lnTo>
                  <a:pt x="1176369" y="60610"/>
                </a:lnTo>
                <a:lnTo>
                  <a:pt x="1219155" y="78393"/>
                </a:lnTo>
                <a:lnTo>
                  <a:pt x="1260629" y="98240"/>
                </a:lnTo>
                <a:lnTo>
                  <a:pt x="1300710" y="120078"/>
                </a:lnTo>
                <a:lnTo>
                  <a:pt x="1339319" y="143836"/>
                </a:lnTo>
                <a:lnTo>
                  <a:pt x="1376377" y="169441"/>
                </a:lnTo>
                <a:lnTo>
                  <a:pt x="1411804" y="196821"/>
                </a:lnTo>
                <a:lnTo>
                  <a:pt x="1445521" y="225902"/>
                </a:lnTo>
                <a:lnTo>
                  <a:pt x="1477449" y="256614"/>
                </a:lnTo>
                <a:lnTo>
                  <a:pt x="1507508" y="288884"/>
                </a:lnTo>
                <a:lnTo>
                  <a:pt x="1535619" y="322638"/>
                </a:lnTo>
                <a:lnTo>
                  <a:pt x="1561701" y="357806"/>
                </a:lnTo>
                <a:lnTo>
                  <a:pt x="1585677" y="394314"/>
                </a:lnTo>
                <a:lnTo>
                  <a:pt x="1607466" y="432091"/>
                </a:lnTo>
                <a:lnTo>
                  <a:pt x="1626989" y="471064"/>
                </a:lnTo>
                <a:lnTo>
                  <a:pt x="1644167" y="511160"/>
                </a:lnTo>
                <a:lnTo>
                  <a:pt x="1658920" y="552308"/>
                </a:lnTo>
                <a:lnTo>
                  <a:pt x="1671168" y="594434"/>
                </a:lnTo>
                <a:lnTo>
                  <a:pt x="1680833" y="637467"/>
                </a:lnTo>
                <a:lnTo>
                  <a:pt x="1687835" y="681335"/>
                </a:lnTo>
                <a:lnTo>
                  <a:pt x="1692094" y="725964"/>
                </a:lnTo>
                <a:lnTo>
                  <a:pt x="1693532" y="771283"/>
                </a:lnTo>
                <a:lnTo>
                  <a:pt x="1692094" y="816602"/>
                </a:lnTo>
                <a:lnTo>
                  <a:pt x="1687835" y="861232"/>
                </a:lnTo>
                <a:lnTo>
                  <a:pt x="1680833" y="905099"/>
                </a:lnTo>
                <a:lnTo>
                  <a:pt x="1671168" y="948132"/>
                </a:lnTo>
                <a:lnTo>
                  <a:pt x="1658920" y="990259"/>
                </a:lnTo>
                <a:lnTo>
                  <a:pt x="1644167" y="1031406"/>
                </a:lnTo>
                <a:lnTo>
                  <a:pt x="1626989" y="1071503"/>
                </a:lnTo>
                <a:lnTo>
                  <a:pt x="1607466" y="1110475"/>
                </a:lnTo>
                <a:lnTo>
                  <a:pt x="1585677" y="1148252"/>
                </a:lnTo>
                <a:lnTo>
                  <a:pt x="1561701" y="1184760"/>
                </a:lnTo>
                <a:lnTo>
                  <a:pt x="1535619" y="1219928"/>
                </a:lnTo>
                <a:lnTo>
                  <a:pt x="1507508" y="1253683"/>
                </a:lnTo>
                <a:lnTo>
                  <a:pt x="1477449" y="1285952"/>
                </a:lnTo>
                <a:lnTo>
                  <a:pt x="1445521" y="1316664"/>
                </a:lnTo>
                <a:lnTo>
                  <a:pt x="1411804" y="1345746"/>
                </a:lnTo>
                <a:lnTo>
                  <a:pt x="1376377" y="1373125"/>
                </a:lnTo>
                <a:lnTo>
                  <a:pt x="1339319" y="1398730"/>
                </a:lnTo>
                <a:lnTo>
                  <a:pt x="1300710" y="1422488"/>
                </a:lnTo>
                <a:lnTo>
                  <a:pt x="1260629" y="1444326"/>
                </a:lnTo>
                <a:lnTo>
                  <a:pt x="1219155" y="1464173"/>
                </a:lnTo>
                <a:lnTo>
                  <a:pt x="1176369" y="1481956"/>
                </a:lnTo>
                <a:lnTo>
                  <a:pt x="1132349" y="1497602"/>
                </a:lnTo>
                <a:lnTo>
                  <a:pt x="1087175" y="1511040"/>
                </a:lnTo>
                <a:lnTo>
                  <a:pt x="1040926" y="1522197"/>
                </a:lnTo>
                <a:lnTo>
                  <a:pt x="993682" y="1531000"/>
                </a:lnTo>
                <a:lnTo>
                  <a:pt x="945522" y="1537378"/>
                </a:lnTo>
                <a:lnTo>
                  <a:pt x="896526" y="1541258"/>
                </a:lnTo>
                <a:lnTo>
                  <a:pt x="846772" y="1542567"/>
                </a:lnTo>
                <a:lnTo>
                  <a:pt x="797017" y="1541258"/>
                </a:lnTo>
                <a:lnTo>
                  <a:pt x="748019" y="1537378"/>
                </a:lnTo>
                <a:lnTo>
                  <a:pt x="699858" y="1531000"/>
                </a:lnTo>
                <a:lnTo>
                  <a:pt x="652613" y="1522197"/>
                </a:lnTo>
                <a:lnTo>
                  <a:pt x="606363" y="1511040"/>
                </a:lnTo>
                <a:lnTo>
                  <a:pt x="561188" y="1497602"/>
                </a:lnTo>
                <a:lnTo>
                  <a:pt x="517168" y="1481956"/>
                </a:lnTo>
                <a:lnTo>
                  <a:pt x="474381" y="1464173"/>
                </a:lnTo>
                <a:lnTo>
                  <a:pt x="432907" y="1444326"/>
                </a:lnTo>
                <a:lnTo>
                  <a:pt x="392825" y="1422488"/>
                </a:lnTo>
                <a:lnTo>
                  <a:pt x="354215" y="1398730"/>
                </a:lnTo>
                <a:lnTo>
                  <a:pt x="317157" y="1373125"/>
                </a:lnTo>
                <a:lnTo>
                  <a:pt x="281729" y="1345746"/>
                </a:lnTo>
                <a:lnTo>
                  <a:pt x="248011" y="1316664"/>
                </a:lnTo>
                <a:lnTo>
                  <a:pt x="216083" y="1285952"/>
                </a:lnTo>
                <a:lnTo>
                  <a:pt x="186024" y="1253683"/>
                </a:lnTo>
                <a:lnTo>
                  <a:pt x="157913" y="1219928"/>
                </a:lnTo>
                <a:lnTo>
                  <a:pt x="131830" y="1184760"/>
                </a:lnTo>
                <a:lnTo>
                  <a:pt x="107855" y="1148252"/>
                </a:lnTo>
                <a:lnTo>
                  <a:pt x="86066" y="1110475"/>
                </a:lnTo>
                <a:lnTo>
                  <a:pt x="66542" y="1071503"/>
                </a:lnTo>
                <a:lnTo>
                  <a:pt x="49365" y="1031406"/>
                </a:lnTo>
                <a:lnTo>
                  <a:pt x="34612" y="990259"/>
                </a:lnTo>
                <a:lnTo>
                  <a:pt x="22363" y="948132"/>
                </a:lnTo>
                <a:lnTo>
                  <a:pt x="12698" y="905099"/>
                </a:lnTo>
                <a:lnTo>
                  <a:pt x="5696" y="861232"/>
                </a:lnTo>
                <a:lnTo>
                  <a:pt x="1437" y="816602"/>
                </a:lnTo>
                <a:lnTo>
                  <a:pt x="0" y="771283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29926" y="2796278"/>
            <a:ext cx="0" cy="1552575"/>
          </a:xfrm>
          <a:custGeom>
            <a:avLst/>
            <a:gdLst/>
            <a:ahLst/>
            <a:cxnLst/>
            <a:rect l="l" t="t" r="r" b="b"/>
            <a:pathLst>
              <a:path h="1552575">
                <a:moveTo>
                  <a:pt x="0" y="0"/>
                </a:moveTo>
                <a:lnTo>
                  <a:pt x="0" y="1552092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7926" y="3572327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3997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786861" y="3105337"/>
            <a:ext cx="113665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8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	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27984" y="3737645"/>
            <a:ext cx="12122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741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4" name="Slide Number Placeholder 1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999" y="457200"/>
            <a:ext cx="6764271" cy="61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Visual</a:t>
            </a:r>
            <a:r>
              <a:rPr spc="-8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/>
          <p:nvPr/>
        </p:nvSpPr>
        <p:spPr>
          <a:xfrm>
            <a:off x="2404872" y="5242559"/>
            <a:ext cx="6635495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7167" y="5558027"/>
            <a:ext cx="6228586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8211" y="5542787"/>
            <a:ext cx="6342887" cy="42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8083" y="5794247"/>
            <a:ext cx="5288279" cy="277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6559" y="5794247"/>
            <a:ext cx="5332474" cy="323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9985" y="5481904"/>
            <a:ext cx="6370955" cy="593725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64135" algn="ctr">
              <a:lnSpc>
                <a:spcPts val="1895"/>
              </a:lnSpc>
              <a:spcBef>
                <a:spcPts val="509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Cost Reduction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Through The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Elimination of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endParaRPr sz="1600">
              <a:latin typeface="Arial"/>
              <a:cs typeface="Arial"/>
            </a:endParaRPr>
          </a:p>
          <a:p>
            <a:pPr marL="67310" algn="ctr">
              <a:lnSpc>
                <a:spcPts val="141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Eliminate waste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it is revealed through inconsistent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unexpected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81655" y="5027676"/>
            <a:ext cx="6303251" cy="458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9055" y="5231891"/>
            <a:ext cx="2206739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2291" y="5224271"/>
            <a:ext cx="2290571" cy="376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7212" y="2768992"/>
            <a:ext cx="16656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</a:tabLst>
            </a:pPr>
            <a:r>
              <a:rPr sz="900" b="1" spc="-5" dirty="0">
                <a:latin typeface="Arial"/>
                <a:cs typeface="Arial"/>
              </a:rPr>
              <a:t>OBJECTIVES	METHODS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8488" y="2768992"/>
            <a:ext cx="7118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PRINCIPLES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34056" y="4797552"/>
            <a:ext cx="6021322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8427" y="4978907"/>
            <a:ext cx="1623059" cy="3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188" y="4971287"/>
            <a:ext cx="1703831" cy="376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05413" y="4995301"/>
            <a:ext cx="204978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5S 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90444" y="2578607"/>
            <a:ext cx="1552955" cy="2388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4075" y="2735579"/>
            <a:ext cx="1200911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78563" y="2784613"/>
            <a:ext cx="10160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200" b="1" u="heavy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u="heavy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5516" y="2735579"/>
            <a:ext cx="1152144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1379" y="2936747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4244" y="3052572"/>
            <a:ext cx="1484363" cy="7056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7395" y="3061715"/>
            <a:ext cx="1414271" cy="7269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6644" y="3755135"/>
            <a:ext cx="1527047" cy="11612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96539" y="3762755"/>
            <a:ext cx="1536191" cy="11841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40164" y="3084397"/>
            <a:ext cx="1379855" cy="178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6525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Operate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00" b="1" u="heavy" spc="-5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resources  required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consistently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deliver:</a:t>
            </a:r>
            <a:endParaRPr sz="1000">
              <a:latin typeface="Arial"/>
              <a:cs typeface="Arial"/>
            </a:endParaRPr>
          </a:p>
          <a:p>
            <a:pPr marL="129539" indent="-1143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needed.</a:t>
            </a:r>
            <a:endParaRPr sz="1000">
              <a:latin typeface="Arial"/>
              <a:cs typeface="Arial"/>
            </a:endParaRPr>
          </a:p>
          <a:p>
            <a:pPr marL="129539" marR="103505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required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amount.</a:t>
            </a:r>
            <a:endParaRPr sz="1000">
              <a:latin typeface="Arial"/>
              <a:cs typeface="Arial"/>
            </a:endParaRPr>
          </a:p>
          <a:p>
            <a:pPr marL="129539" marR="328930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where it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  needed.</a:t>
            </a:r>
            <a:endParaRPr sz="1000">
              <a:latin typeface="Arial"/>
              <a:cs typeface="Arial"/>
            </a:endParaRPr>
          </a:p>
          <a:p>
            <a:pPr marL="129539" marR="370205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  needed.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48755" y="4555235"/>
            <a:ext cx="316991" cy="237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3612" y="455639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43612" y="455639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58155" y="4555235"/>
            <a:ext cx="316991" cy="2377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53012" y="455639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3012" y="4556390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8252" y="4168140"/>
            <a:ext cx="236219" cy="3169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8918" y="4163483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209550" y="148412"/>
                </a:moveTo>
                <a:lnTo>
                  <a:pt x="0" y="148412"/>
                </a:lnTo>
                <a:lnTo>
                  <a:pt x="104775" y="296862"/>
                </a:lnTo>
                <a:lnTo>
                  <a:pt x="209550" y="148412"/>
                </a:lnTo>
                <a:close/>
              </a:path>
              <a:path w="209550" h="297179">
                <a:moveTo>
                  <a:pt x="157162" y="0"/>
                </a:moveTo>
                <a:lnTo>
                  <a:pt x="52387" y="0"/>
                </a:lnTo>
                <a:lnTo>
                  <a:pt x="52387" y="148412"/>
                </a:lnTo>
                <a:lnTo>
                  <a:pt x="157162" y="148412"/>
                </a:lnTo>
                <a:lnTo>
                  <a:pt x="1571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88918" y="4163483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157162" y="0"/>
                </a:moveTo>
                <a:lnTo>
                  <a:pt x="157162" y="148412"/>
                </a:lnTo>
                <a:lnTo>
                  <a:pt x="209550" y="148412"/>
                </a:lnTo>
                <a:lnTo>
                  <a:pt x="104775" y="296862"/>
                </a:lnTo>
                <a:lnTo>
                  <a:pt x="0" y="148412"/>
                </a:lnTo>
                <a:lnTo>
                  <a:pt x="52387" y="148412"/>
                </a:lnTo>
                <a:lnTo>
                  <a:pt x="52387" y="0"/>
                </a:lnTo>
                <a:lnTo>
                  <a:pt x="1571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8755" y="3846576"/>
            <a:ext cx="316991" cy="2377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3612" y="384836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3612" y="384836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58155" y="3845052"/>
            <a:ext cx="316991" cy="2377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53012" y="3846777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53012" y="3846777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88252" y="3412236"/>
            <a:ext cx="236219" cy="3169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88917" y="3407834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209550" y="148412"/>
                </a:moveTo>
                <a:lnTo>
                  <a:pt x="0" y="148412"/>
                </a:lnTo>
                <a:lnTo>
                  <a:pt x="104775" y="296862"/>
                </a:lnTo>
                <a:lnTo>
                  <a:pt x="209550" y="148412"/>
                </a:lnTo>
                <a:close/>
              </a:path>
              <a:path w="209550" h="297179">
                <a:moveTo>
                  <a:pt x="157162" y="0"/>
                </a:moveTo>
                <a:lnTo>
                  <a:pt x="52387" y="0"/>
                </a:lnTo>
                <a:lnTo>
                  <a:pt x="52387" y="148412"/>
                </a:lnTo>
                <a:lnTo>
                  <a:pt x="157162" y="148412"/>
                </a:lnTo>
                <a:lnTo>
                  <a:pt x="1571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88917" y="3407834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157162" y="0"/>
                </a:moveTo>
                <a:lnTo>
                  <a:pt x="157162" y="148412"/>
                </a:lnTo>
                <a:lnTo>
                  <a:pt x="209550" y="148412"/>
                </a:lnTo>
                <a:lnTo>
                  <a:pt x="104775" y="296862"/>
                </a:lnTo>
                <a:lnTo>
                  <a:pt x="0" y="148412"/>
                </a:lnTo>
                <a:lnTo>
                  <a:pt x="52387" y="148412"/>
                </a:lnTo>
                <a:lnTo>
                  <a:pt x="52387" y="0"/>
                </a:lnTo>
                <a:lnTo>
                  <a:pt x="1571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48755" y="3130295"/>
            <a:ext cx="316991" cy="2362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3612" y="313081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3612" y="313081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8155" y="3130295"/>
            <a:ext cx="316991" cy="2362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53012" y="313081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53012" y="3130815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4135" y="2569463"/>
            <a:ext cx="1574291" cy="23972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17890" y="2727959"/>
            <a:ext cx="873251" cy="3474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9330" y="2727959"/>
            <a:ext cx="824484" cy="3474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82127" y="2929127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4803" y="3506723"/>
            <a:ext cx="1286255" cy="5044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10043" y="3499103"/>
            <a:ext cx="1267967" cy="5440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4804" y="4027932"/>
            <a:ext cx="1534655" cy="9143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0042" y="4018787"/>
            <a:ext cx="1394459" cy="9555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4804" y="2993135"/>
            <a:ext cx="1466075" cy="5044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10043" y="2983991"/>
            <a:ext cx="1456943" cy="5440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185939" y="2757538"/>
            <a:ext cx="1431925" cy="227203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0685">
              <a:lnSpc>
                <a:spcPts val="1365"/>
              </a:lnSpc>
            </a:pPr>
            <a:r>
              <a:rPr sz="1200" b="1" u="heavy" spc="-1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60325" marR="41275">
              <a:lnSpc>
                <a:spcPts val="1080"/>
              </a:lnSpc>
              <a:spcBef>
                <a:spcPts val="51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One-by-one  confirmation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detect 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abnormalities.</a:t>
            </a:r>
            <a:endParaRPr sz="1000">
              <a:latin typeface="Arial"/>
              <a:cs typeface="Arial"/>
            </a:endParaRPr>
          </a:p>
          <a:p>
            <a:pPr marL="60325" marR="230504">
              <a:lnSpc>
                <a:spcPts val="1080"/>
              </a:lnSpc>
              <a:spcBef>
                <a:spcPts val="810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respond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every 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abnormality.</a:t>
            </a:r>
            <a:endParaRPr sz="1000">
              <a:latin typeface="Arial"/>
              <a:cs typeface="Arial"/>
            </a:endParaRPr>
          </a:p>
          <a:p>
            <a:pPr marL="60325" marR="102870">
              <a:lnSpc>
                <a:spcPts val="1080"/>
              </a:lnSpc>
              <a:spcBef>
                <a:spcPts val="85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Separate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machine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from human  work. Enable  machines to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detect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abnormalities and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autonomously.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57272" y="1219199"/>
            <a:ext cx="6472427" cy="1527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39995" y="1668780"/>
            <a:ext cx="2383535" cy="7117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4275" y="1638299"/>
            <a:ext cx="2546603" cy="8412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09324" y="1671141"/>
            <a:ext cx="219519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613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Lean  Operating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42487" y="2247899"/>
            <a:ext cx="1117091" cy="5623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57727" y="2240280"/>
            <a:ext cx="1156715" cy="6126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45151" y="2391155"/>
            <a:ext cx="2121407" cy="2606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48784" y="2371356"/>
            <a:ext cx="1970530" cy="3230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788979" y="2390086"/>
            <a:ext cx="178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Safety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Morale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92523" y="2392679"/>
            <a:ext cx="627887" cy="2651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24059" y="2496426"/>
            <a:ext cx="313690" cy="6985"/>
          </a:xfrm>
          <a:custGeom>
            <a:avLst/>
            <a:gdLst/>
            <a:ahLst/>
            <a:cxnLst/>
            <a:rect l="l" t="t" r="r" b="b"/>
            <a:pathLst>
              <a:path w="313689" h="6985">
                <a:moveTo>
                  <a:pt x="0" y="6718"/>
                </a:moveTo>
                <a:lnTo>
                  <a:pt x="313321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50605" y="2448274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2146" y="99987"/>
                </a:moveTo>
                <a:lnTo>
                  <a:pt x="86779" y="48145"/>
                </a:ln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24060" y="2451315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84632" y="0"/>
                </a:moveTo>
                <a:lnTo>
                  <a:pt x="0" y="51828"/>
                </a:lnTo>
                <a:lnTo>
                  <a:pt x="86779" y="999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91300" y="2392679"/>
            <a:ext cx="646175" cy="2606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22775" y="2496045"/>
            <a:ext cx="332740" cy="3175"/>
          </a:xfrm>
          <a:custGeom>
            <a:avLst/>
            <a:gdLst/>
            <a:ahLst/>
            <a:cxnLst/>
            <a:rect l="l" t="t" r="r" b="b"/>
            <a:pathLst>
              <a:path w="332740" h="3175">
                <a:moveTo>
                  <a:pt x="0" y="0"/>
                </a:moveTo>
                <a:lnTo>
                  <a:pt x="332359" y="271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69000" y="2448048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25" y="0"/>
                </a:moveTo>
                <a:lnTo>
                  <a:pt x="86131" y="50711"/>
                </a:lnTo>
                <a:lnTo>
                  <a:pt x="0" y="10001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22774" y="2446731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5318" y="100012"/>
                </a:moveTo>
                <a:lnTo>
                  <a:pt x="0" y="49314"/>
                </a:lnTo>
                <a:lnTo>
                  <a:pt x="8613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49083" y="2247900"/>
            <a:ext cx="1301483" cy="56387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64323" y="2240278"/>
            <a:ext cx="1257299" cy="6156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203440" y="2236035"/>
            <a:ext cx="106934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3230">
              <a:lnSpc>
                <a:spcPct val="11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679" y="3614106"/>
            <a:ext cx="1231595" cy="9726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8128" y="2374195"/>
            <a:ext cx="1082078" cy="110963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7336" y="3651088"/>
            <a:ext cx="1086065" cy="10720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53663" y="2551552"/>
            <a:ext cx="1227759" cy="97744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846772" y="0"/>
                </a:moveTo>
                <a:lnTo>
                  <a:pt x="797017" y="1309"/>
                </a:lnTo>
                <a:lnTo>
                  <a:pt x="748019" y="5188"/>
                </a:lnTo>
                <a:lnTo>
                  <a:pt x="699858" y="11566"/>
                </a:lnTo>
                <a:lnTo>
                  <a:pt x="652613" y="20370"/>
                </a:lnTo>
                <a:lnTo>
                  <a:pt x="606363" y="31526"/>
                </a:lnTo>
                <a:lnTo>
                  <a:pt x="561188" y="44964"/>
                </a:lnTo>
                <a:lnTo>
                  <a:pt x="517168" y="60610"/>
                </a:lnTo>
                <a:lnTo>
                  <a:pt x="474381" y="78393"/>
                </a:lnTo>
                <a:lnTo>
                  <a:pt x="432907" y="98240"/>
                </a:lnTo>
                <a:lnTo>
                  <a:pt x="392825" y="120078"/>
                </a:lnTo>
                <a:lnTo>
                  <a:pt x="354215" y="143836"/>
                </a:lnTo>
                <a:lnTo>
                  <a:pt x="317157" y="169441"/>
                </a:lnTo>
                <a:lnTo>
                  <a:pt x="281729" y="196821"/>
                </a:lnTo>
                <a:lnTo>
                  <a:pt x="248011" y="225902"/>
                </a:lnTo>
                <a:lnTo>
                  <a:pt x="216083" y="256614"/>
                </a:lnTo>
                <a:lnTo>
                  <a:pt x="186024" y="288884"/>
                </a:lnTo>
                <a:lnTo>
                  <a:pt x="157913" y="322638"/>
                </a:lnTo>
                <a:lnTo>
                  <a:pt x="131830" y="357806"/>
                </a:lnTo>
                <a:lnTo>
                  <a:pt x="107855" y="394314"/>
                </a:lnTo>
                <a:lnTo>
                  <a:pt x="86066" y="432091"/>
                </a:lnTo>
                <a:lnTo>
                  <a:pt x="66542" y="471064"/>
                </a:lnTo>
                <a:lnTo>
                  <a:pt x="49365" y="511160"/>
                </a:lnTo>
                <a:lnTo>
                  <a:pt x="34612" y="552308"/>
                </a:lnTo>
                <a:lnTo>
                  <a:pt x="22363" y="594434"/>
                </a:lnTo>
                <a:lnTo>
                  <a:pt x="12698" y="637467"/>
                </a:lnTo>
                <a:lnTo>
                  <a:pt x="5696" y="681335"/>
                </a:lnTo>
                <a:lnTo>
                  <a:pt x="1437" y="725964"/>
                </a:lnTo>
                <a:lnTo>
                  <a:pt x="0" y="771283"/>
                </a:lnTo>
                <a:lnTo>
                  <a:pt x="1437" y="816602"/>
                </a:lnTo>
                <a:lnTo>
                  <a:pt x="5696" y="861232"/>
                </a:lnTo>
                <a:lnTo>
                  <a:pt x="12698" y="905099"/>
                </a:lnTo>
                <a:lnTo>
                  <a:pt x="22363" y="948132"/>
                </a:lnTo>
                <a:lnTo>
                  <a:pt x="34612" y="990259"/>
                </a:lnTo>
                <a:lnTo>
                  <a:pt x="49365" y="1031406"/>
                </a:lnTo>
                <a:lnTo>
                  <a:pt x="66542" y="1071503"/>
                </a:lnTo>
                <a:lnTo>
                  <a:pt x="86066" y="1110475"/>
                </a:lnTo>
                <a:lnTo>
                  <a:pt x="107855" y="1148252"/>
                </a:lnTo>
                <a:lnTo>
                  <a:pt x="131830" y="1184760"/>
                </a:lnTo>
                <a:lnTo>
                  <a:pt x="157913" y="1219928"/>
                </a:lnTo>
                <a:lnTo>
                  <a:pt x="186024" y="1253683"/>
                </a:lnTo>
                <a:lnTo>
                  <a:pt x="216083" y="1285952"/>
                </a:lnTo>
                <a:lnTo>
                  <a:pt x="248011" y="1316664"/>
                </a:lnTo>
                <a:lnTo>
                  <a:pt x="281729" y="1345746"/>
                </a:lnTo>
                <a:lnTo>
                  <a:pt x="317157" y="1373125"/>
                </a:lnTo>
                <a:lnTo>
                  <a:pt x="354215" y="1398730"/>
                </a:lnTo>
                <a:lnTo>
                  <a:pt x="392825" y="1422488"/>
                </a:lnTo>
                <a:lnTo>
                  <a:pt x="432907" y="1444326"/>
                </a:lnTo>
                <a:lnTo>
                  <a:pt x="474381" y="1464173"/>
                </a:lnTo>
                <a:lnTo>
                  <a:pt x="517168" y="1481956"/>
                </a:lnTo>
                <a:lnTo>
                  <a:pt x="561188" y="1497602"/>
                </a:lnTo>
                <a:lnTo>
                  <a:pt x="606363" y="1511040"/>
                </a:lnTo>
                <a:lnTo>
                  <a:pt x="652613" y="1522197"/>
                </a:lnTo>
                <a:lnTo>
                  <a:pt x="699858" y="1531000"/>
                </a:lnTo>
                <a:lnTo>
                  <a:pt x="748019" y="1537378"/>
                </a:lnTo>
                <a:lnTo>
                  <a:pt x="797017" y="1541258"/>
                </a:lnTo>
                <a:lnTo>
                  <a:pt x="846772" y="1542567"/>
                </a:lnTo>
                <a:lnTo>
                  <a:pt x="896526" y="1541258"/>
                </a:lnTo>
                <a:lnTo>
                  <a:pt x="945522" y="1537378"/>
                </a:lnTo>
                <a:lnTo>
                  <a:pt x="993682" y="1531000"/>
                </a:lnTo>
                <a:lnTo>
                  <a:pt x="1040926" y="1522197"/>
                </a:lnTo>
                <a:lnTo>
                  <a:pt x="1087175" y="1511040"/>
                </a:lnTo>
                <a:lnTo>
                  <a:pt x="1132349" y="1497602"/>
                </a:lnTo>
                <a:lnTo>
                  <a:pt x="1176369" y="1481956"/>
                </a:lnTo>
                <a:lnTo>
                  <a:pt x="1219155" y="1464173"/>
                </a:lnTo>
                <a:lnTo>
                  <a:pt x="1260629" y="1444326"/>
                </a:lnTo>
                <a:lnTo>
                  <a:pt x="1300710" y="1422488"/>
                </a:lnTo>
                <a:lnTo>
                  <a:pt x="1339319" y="1398730"/>
                </a:lnTo>
                <a:lnTo>
                  <a:pt x="1376377" y="1373125"/>
                </a:lnTo>
                <a:lnTo>
                  <a:pt x="1411804" y="1345746"/>
                </a:lnTo>
                <a:lnTo>
                  <a:pt x="1445521" y="1316664"/>
                </a:lnTo>
                <a:lnTo>
                  <a:pt x="1477449" y="1285952"/>
                </a:lnTo>
                <a:lnTo>
                  <a:pt x="1507508" y="1253683"/>
                </a:lnTo>
                <a:lnTo>
                  <a:pt x="1535619" y="1219928"/>
                </a:lnTo>
                <a:lnTo>
                  <a:pt x="1561701" y="1184760"/>
                </a:lnTo>
                <a:lnTo>
                  <a:pt x="1585677" y="1148252"/>
                </a:lnTo>
                <a:lnTo>
                  <a:pt x="1607466" y="1110475"/>
                </a:lnTo>
                <a:lnTo>
                  <a:pt x="1626989" y="1071503"/>
                </a:lnTo>
                <a:lnTo>
                  <a:pt x="1644167" y="1031406"/>
                </a:lnTo>
                <a:lnTo>
                  <a:pt x="1658920" y="990259"/>
                </a:lnTo>
                <a:lnTo>
                  <a:pt x="1671168" y="948132"/>
                </a:lnTo>
                <a:lnTo>
                  <a:pt x="1680833" y="905099"/>
                </a:lnTo>
                <a:lnTo>
                  <a:pt x="1687835" y="861232"/>
                </a:lnTo>
                <a:lnTo>
                  <a:pt x="1692094" y="816602"/>
                </a:lnTo>
                <a:lnTo>
                  <a:pt x="1693532" y="771283"/>
                </a:lnTo>
                <a:lnTo>
                  <a:pt x="1692094" y="725964"/>
                </a:lnTo>
                <a:lnTo>
                  <a:pt x="1687835" y="681335"/>
                </a:lnTo>
                <a:lnTo>
                  <a:pt x="1680833" y="637467"/>
                </a:lnTo>
                <a:lnTo>
                  <a:pt x="1671168" y="594434"/>
                </a:lnTo>
                <a:lnTo>
                  <a:pt x="1658920" y="552308"/>
                </a:lnTo>
                <a:lnTo>
                  <a:pt x="1644167" y="511160"/>
                </a:lnTo>
                <a:lnTo>
                  <a:pt x="1626989" y="471064"/>
                </a:lnTo>
                <a:lnTo>
                  <a:pt x="1607466" y="432091"/>
                </a:lnTo>
                <a:lnTo>
                  <a:pt x="1585677" y="394314"/>
                </a:lnTo>
                <a:lnTo>
                  <a:pt x="1561701" y="357806"/>
                </a:lnTo>
                <a:lnTo>
                  <a:pt x="1535619" y="322638"/>
                </a:lnTo>
                <a:lnTo>
                  <a:pt x="1507508" y="288884"/>
                </a:lnTo>
                <a:lnTo>
                  <a:pt x="1477449" y="256614"/>
                </a:lnTo>
                <a:lnTo>
                  <a:pt x="1445521" y="225902"/>
                </a:lnTo>
                <a:lnTo>
                  <a:pt x="1411804" y="196821"/>
                </a:lnTo>
                <a:lnTo>
                  <a:pt x="1376377" y="169441"/>
                </a:lnTo>
                <a:lnTo>
                  <a:pt x="1339319" y="143836"/>
                </a:lnTo>
                <a:lnTo>
                  <a:pt x="1300710" y="120078"/>
                </a:lnTo>
                <a:lnTo>
                  <a:pt x="1260629" y="98240"/>
                </a:lnTo>
                <a:lnTo>
                  <a:pt x="1219155" y="78393"/>
                </a:lnTo>
                <a:lnTo>
                  <a:pt x="1176369" y="60610"/>
                </a:lnTo>
                <a:lnTo>
                  <a:pt x="1132349" y="44964"/>
                </a:lnTo>
                <a:lnTo>
                  <a:pt x="1087175" y="31526"/>
                </a:lnTo>
                <a:lnTo>
                  <a:pt x="1040926" y="20370"/>
                </a:lnTo>
                <a:lnTo>
                  <a:pt x="993682" y="11566"/>
                </a:lnTo>
                <a:lnTo>
                  <a:pt x="945522" y="5188"/>
                </a:lnTo>
                <a:lnTo>
                  <a:pt x="896526" y="1309"/>
                </a:lnTo>
                <a:lnTo>
                  <a:pt x="846772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0" y="771283"/>
                </a:moveTo>
                <a:lnTo>
                  <a:pt x="1437" y="725964"/>
                </a:lnTo>
                <a:lnTo>
                  <a:pt x="5696" y="681335"/>
                </a:lnTo>
                <a:lnTo>
                  <a:pt x="12698" y="637467"/>
                </a:lnTo>
                <a:lnTo>
                  <a:pt x="22363" y="594434"/>
                </a:lnTo>
                <a:lnTo>
                  <a:pt x="34612" y="552308"/>
                </a:lnTo>
                <a:lnTo>
                  <a:pt x="49365" y="511160"/>
                </a:lnTo>
                <a:lnTo>
                  <a:pt x="66542" y="471064"/>
                </a:lnTo>
                <a:lnTo>
                  <a:pt x="86066" y="432091"/>
                </a:lnTo>
                <a:lnTo>
                  <a:pt x="107855" y="394314"/>
                </a:lnTo>
                <a:lnTo>
                  <a:pt x="131830" y="357806"/>
                </a:lnTo>
                <a:lnTo>
                  <a:pt x="157913" y="322638"/>
                </a:lnTo>
                <a:lnTo>
                  <a:pt x="186024" y="288884"/>
                </a:lnTo>
                <a:lnTo>
                  <a:pt x="216083" y="256614"/>
                </a:lnTo>
                <a:lnTo>
                  <a:pt x="248011" y="225902"/>
                </a:lnTo>
                <a:lnTo>
                  <a:pt x="281729" y="196821"/>
                </a:lnTo>
                <a:lnTo>
                  <a:pt x="317157" y="169441"/>
                </a:lnTo>
                <a:lnTo>
                  <a:pt x="354215" y="143836"/>
                </a:lnTo>
                <a:lnTo>
                  <a:pt x="392825" y="120078"/>
                </a:lnTo>
                <a:lnTo>
                  <a:pt x="432907" y="98240"/>
                </a:lnTo>
                <a:lnTo>
                  <a:pt x="474381" y="78393"/>
                </a:lnTo>
                <a:lnTo>
                  <a:pt x="517168" y="60610"/>
                </a:lnTo>
                <a:lnTo>
                  <a:pt x="561188" y="44964"/>
                </a:lnTo>
                <a:lnTo>
                  <a:pt x="606363" y="31526"/>
                </a:lnTo>
                <a:lnTo>
                  <a:pt x="652613" y="20370"/>
                </a:lnTo>
                <a:lnTo>
                  <a:pt x="699858" y="11566"/>
                </a:lnTo>
                <a:lnTo>
                  <a:pt x="748019" y="5188"/>
                </a:lnTo>
                <a:lnTo>
                  <a:pt x="797017" y="1309"/>
                </a:lnTo>
                <a:lnTo>
                  <a:pt x="846772" y="0"/>
                </a:lnTo>
                <a:lnTo>
                  <a:pt x="896526" y="1309"/>
                </a:lnTo>
                <a:lnTo>
                  <a:pt x="945522" y="5188"/>
                </a:lnTo>
                <a:lnTo>
                  <a:pt x="993682" y="11566"/>
                </a:lnTo>
                <a:lnTo>
                  <a:pt x="1040926" y="20370"/>
                </a:lnTo>
                <a:lnTo>
                  <a:pt x="1087175" y="31526"/>
                </a:lnTo>
                <a:lnTo>
                  <a:pt x="1132349" y="44964"/>
                </a:lnTo>
                <a:lnTo>
                  <a:pt x="1176369" y="60610"/>
                </a:lnTo>
                <a:lnTo>
                  <a:pt x="1219155" y="78393"/>
                </a:lnTo>
                <a:lnTo>
                  <a:pt x="1260629" y="98240"/>
                </a:lnTo>
                <a:lnTo>
                  <a:pt x="1300710" y="120078"/>
                </a:lnTo>
                <a:lnTo>
                  <a:pt x="1339319" y="143836"/>
                </a:lnTo>
                <a:lnTo>
                  <a:pt x="1376377" y="169441"/>
                </a:lnTo>
                <a:lnTo>
                  <a:pt x="1411804" y="196821"/>
                </a:lnTo>
                <a:lnTo>
                  <a:pt x="1445521" y="225902"/>
                </a:lnTo>
                <a:lnTo>
                  <a:pt x="1477449" y="256614"/>
                </a:lnTo>
                <a:lnTo>
                  <a:pt x="1507508" y="288884"/>
                </a:lnTo>
                <a:lnTo>
                  <a:pt x="1535619" y="322638"/>
                </a:lnTo>
                <a:lnTo>
                  <a:pt x="1561701" y="357806"/>
                </a:lnTo>
                <a:lnTo>
                  <a:pt x="1585677" y="394314"/>
                </a:lnTo>
                <a:lnTo>
                  <a:pt x="1607466" y="432091"/>
                </a:lnTo>
                <a:lnTo>
                  <a:pt x="1626989" y="471064"/>
                </a:lnTo>
                <a:lnTo>
                  <a:pt x="1644167" y="511160"/>
                </a:lnTo>
                <a:lnTo>
                  <a:pt x="1658920" y="552308"/>
                </a:lnTo>
                <a:lnTo>
                  <a:pt x="1671168" y="594434"/>
                </a:lnTo>
                <a:lnTo>
                  <a:pt x="1680833" y="637467"/>
                </a:lnTo>
                <a:lnTo>
                  <a:pt x="1687835" y="681335"/>
                </a:lnTo>
                <a:lnTo>
                  <a:pt x="1692094" y="725964"/>
                </a:lnTo>
                <a:lnTo>
                  <a:pt x="1693532" y="771283"/>
                </a:lnTo>
                <a:lnTo>
                  <a:pt x="1692094" y="816602"/>
                </a:lnTo>
                <a:lnTo>
                  <a:pt x="1687835" y="861232"/>
                </a:lnTo>
                <a:lnTo>
                  <a:pt x="1680833" y="905099"/>
                </a:lnTo>
                <a:lnTo>
                  <a:pt x="1671168" y="948132"/>
                </a:lnTo>
                <a:lnTo>
                  <a:pt x="1658920" y="990259"/>
                </a:lnTo>
                <a:lnTo>
                  <a:pt x="1644167" y="1031406"/>
                </a:lnTo>
                <a:lnTo>
                  <a:pt x="1626989" y="1071503"/>
                </a:lnTo>
                <a:lnTo>
                  <a:pt x="1607466" y="1110475"/>
                </a:lnTo>
                <a:lnTo>
                  <a:pt x="1585677" y="1148252"/>
                </a:lnTo>
                <a:lnTo>
                  <a:pt x="1561701" y="1184760"/>
                </a:lnTo>
                <a:lnTo>
                  <a:pt x="1535619" y="1219928"/>
                </a:lnTo>
                <a:lnTo>
                  <a:pt x="1507508" y="1253683"/>
                </a:lnTo>
                <a:lnTo>
                  <a:pt x="1477449" y="1285952"/>
                </a:lnTo>
                <a:lnTo>
                  <a:pt x="1445521" y="1316664"/>
                </a:lnTo>
                <a:lnTo>
                  <a:pt x="1411804" y="1345746"/>
                </a:lnTo>
                <a:lnTo>
                  <a:pt x="1376377" y="1373125"/>
                </a:lnTo>
                <a:lnTo>
                  <a:pt x="1339319" y="1398730"/>
                </a:lnTo>
                <a:lnTo>
                  <a:pt x="1300710" y="1422488"/>
                </a:lnTo>
                <a:lnTo>
                  <a:pt x="1260629" y="1444326"/>
                </a:lnTo>
                <a:lnTo>
                  <a:pt x="1219155" y="1464173"/>
                </a:lnTo>
                <a:lnTo>
                  <a:pt x="1176369" y="1481956"/>
                </a:lnTo>
                <a:lnTo>
                  <a:pt x="1132349" y="1497602"/>
                </a:lnTo>
                <a:lnTo>
                  <a:pt x="1087175" y="1511040"/>
                </a:lnTo>
                <a:lnTo>
                  <a:pt x="1040926" y="1522197"/>
                </a:lnTo>
                <a:lnTo>
                  <a:pt x="993682" y="1531000"/>
                </a:lnTo>
                <a:lnTo>
                  <a:pt x="945522" y="1537378"/>
                </a:lnTo>
                <a:lnTo>
                  <a:pt x="896526" y="1541258"/>
                </a:lnTo>
                <a:lnTo>
                  <a:pt x="846772" y="1542567"/>
                </a:lnTo>
                <a:lnTo>
                  <a:pt x="797017" y="1541258"/>
                </a:lnTo>
                <a:lnTo>
                  <a:pt x="748019" y="1537378"/>
                </a:lnTo>
                <a:lnTo>
                  <a:pt x="699858" y="1531000"/>
                </a:lnTo>
                <a:lnTo>
                  <a:pt x="652613" y="1522197"/>
                </a:lnTo>
                <a:lnTo>
                  <a:pt x="606363" y="1511040"/>
                </a:lnTo>
                <a:lnTo>
                  <a:pt x="561188" y="1497602"/>
                </a:lnTo>
                <a:lnTo>
                  <a:pt x="517168" y="1481956"/>
                </a:lnTo>
                <a:lnTo>
                  <a:pt x="474381" y="1464173"/>
                </a:lnTo>
                <a:lnTo>
                  <a:pt x="432907" y="1444326"/>
                </a:lnTo>
                <a:lnTo>
                  <a:pt x="392825" y="1422488"/>
                </a:lnTo>
                <a:lnTo>
                  <a:pt x="354215" y="1398730"/>
                </a:lnTo>
                <a:lnTo>
                  <a:pt x="317157" y="1373125"/>
                </a:lnTo>
                <a:lnTo>
                  <a:pt x="281729" y="1345746"/>
                </a:lnTo>
                <a:lnTo>
                  <a:pt x="248011" y="1316664"/>
                </a:lnTo>
                <a:lnTo>
                  <a:pt x="216083" y="1285952"/>
                </a:lnTo>
                <a:lnTo>
                  <a:pt x="186024" y="1253683"/>
                </a:lnTo>
                <a:lnTo>
                  <a:pt x="157913" y="1219928"/>
                </a:lnTo>
                <a:lnTo>
                  <a:pt x="131830" y="1184760"/>
                </a:lnTo>
                <a:lnTo>
                  <a:pt x="107855" y="1148252"/>
                </a:lnTo>
                <a:lnTo>
                  <a:pt x="86066" y="1110475"/>
                </a:lnTo>
                <a:lnTo>
                  <a:pt x="66542" y="1071503"/>
                </a:lnTo>
                <a:lnTo>
                  <a:pt x="49365" y="1031406"/>
                </a:lnTo>
                <a:lnTo>
                  <a:pt x="34612" y="990259"/>
                </a:lnTo>
                <a:lnTo>
                  <a:pt x="22363" y="948132"/>
                </a:lnTo>
                <a:lnTo>
                  <a:pt x="12698" y="905099"/>
                </a:lnTo>
                <a:lnTo>
                  <a:pt x="5696" y="861232"/>
                </a:lnTo>
                <a:lnTo>
                  <a:pt x="1437" y="816602"/>
                </a:lnTo>
                <a:lnTo>
                  <a:pt x="0" y="771283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29926" y="2796278"/>
            <a:ext cx="0" cy="1552575"/>
          </a:xfrm>
          <a:custGeom>
            <a:avLst/>
            <a:gdLst/>
            <a:ahLst/>
            <a:cxnLst/>
            <a:rect l="l" t="t" r="r" b="b"/>
            <a:pathLst>
              <a:path h="1552575">
                <a:moveTo>
                  <a:pt x="0" y="0"/>
                </a:moveTo>
                <a:lnTo>
                  <a:pt x="0" y="1552092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7926" y="3572327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3997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86861" y="3105337"/>
            <a:ext cx="113665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8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	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7984" y="3737645"/>
            <a:ext cx="12122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741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5704" y="1092239"/>
            <a:ext cx="3285962" cy="1642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67310" indent="-342900" algn="r">
              <a:lnSpc>
                <a:spcPct val="100000"/>
              </a:lnSpc>
              <a:buChar char="•"/>
              <a:tabLst>
                <a:tab pos="342265" algn="l"/>
                <a:tab pos="371475" algn="l"/>
              </a:tabLst>
            </a:pPr>
            <a:r>
              <a:rPr sz="1800" spc="-10" dirty="0">
                <a:latin typeface="Arial"/>
                <a:cs typeface="Arial"/>
              </a:rPr>
              <a:t>Exposes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non-conformances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Allows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quick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action</a:t>
            </a:r>
            <a:endParaRPr sz="1800" dirty="0">
              <a:latin typeface="Arial"/>
              <a:cs typeface="Arial"/>
            </a:endParaRPr>
          </a:p>
          <a:p>
            <a:pPr marL="380365" indent="-342900">
              <a:lnSpc>
                <a:spcPct val="100000"/>
              </a:lnSpc>
              <a:spcBef>
                <a:spcPts val="1100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5" dirty="0">
                <a:latin typeface="Arial"/>
                <a:cs typeface="Arial"/>
              </a:rPr>
              <a:t>Plan </a:t>
            </a:r>
            <a:r>
              <a:rPr sz="1800" dirty="0">
                <a:latin typeface="Arial"/>
                <a:cs typeface="Arial"/>
              </a:rPr>
              <a:t>vs.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Actual</a:t>
            </a:r>
            <a:endParaRPr sz="1800" dirty="0">
              <a:latin typeface="Arial"/>
              <a:cs typeface="Arial"/>
            </a:endParaRPr>
          </a:p>
          <a:p>
            <a:pPr marL="2328545" marR="5080" indent="505459" algn="r">
              <a:lnSpc>
                <a:spcPct val="88800"/>
              </a:lnSpc>
              <a:spcBef>
                <a:spcPts val="790"/>
              </a:spcBef>
            </a:pP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20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341364" y="4431791"/>
            <a:ext cx="795527" cy="49834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35852" y="4896408"/>
            <a:ext cx="650747" cy="7792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3266" y="4414418"/>
            <a:ext cx="781050" cy="481965"/>
          </a:xfrm>
          <a:custGeom>
            <a:avLst/>
            <a:gdLst/>
            <a:ahLst/>
            <a:cxnLst/>
            <a:rect l="l" t="t" r="r" b="b"/>
            <a:pathLst>
              <a:path w="781050" h="481964">
                <a:moveTo>
                  <a:pt x="0" y="0"/>
                </a:moveTo>
                <a:lnTo>
                  <a:pt x="780757" y="0"/>
                </a:lnTo>
                <a:lnTo>
                  <a:pt x="780757" y="481850"/>
                </a:lnTo>
                <a:lnTo>
                  <a:pt x="0" y="481850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3266" y="4414418"/>
            <a:ext cx="781050" cy="481965"/>
          </a:xfrm>
          <a:custGeom>
            <a:avLst/>
            <a:gdLst/>
            <a:ahLst/>
            <a:cxnLst/>
            <a:rect l="l" t="t" r="r" b="b"/>
            <a:pathLst>
              <a:path w="781050" h="481964">
                <a:moveTo>
                  <a:pt x="0" y="0"/>
                </a:moveTo>
                <a:lnTo>
                  <a:pt x="780757" y="0"/>
                </a:lnTo>
                <a:lnTo>
                  <a:pt x="780757" y="481850"/>
                </a:lnTo>
                <a:lnTo>
                  <a:pt x="0" y="4818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09944" y="4410468"/>
            <a:ext cx="650746" cy="26363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35852" y="4547628"/>
            <a:ext cx="391655" cy="26363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65976" y="4547628"/>
            <a:ext cx="198119" cy="26363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02552" y="4547628"/>
            <a:ext cx="332231" cy="26363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19088" y="4684788"/>
            <a:ext cx="601978" cy="26363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59523" y="4684788"/>
            <a:ext cx="193547" cy="26363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471715" y="4446550"/>
            <a:ext cx="48387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 algn="just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ce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only on  demand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318759" y="4341876"/>
            <a:ext cx="830579" cy="58978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75147" y="4402835"/>
            <a:ext cx="894587" cy="51511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00954" y="4323702"/>
            <a:ext cx="815975" cy="574675"/>
          </a:xfrm>
          <a:custGeom>
            <a:avLst/>
            <a:gdLst/>
            <a:ahLst/>
            <a:cxnLst/>
            <a:rect l="l" t="t" r="r" b="b"/>
            <a:pathLst>
              <a:path w="815975" h="574675">
                <a:moveTo>
                  <a:pt x="0" y="0"/>
                </a:moveTo>
                <a:lnTo>
                  <a:pt x="815466" y="0"/>
                </a:lnTo>
                <a:lnTo>
                  <a:pt x="815466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00954" y="4323702"/>
            <a:ext cx="815975" cy="574675"/>
          </a:xfrm>
          <a:custGeom>
            <a:avLst/>
            <a:gdLst/>
            <a:ahLst/>
            <a:cxnLst/>
            <a:rect l="l" t="t" r="r" b="b"/>
            <a:pathLst>
              <a:path w="815975" h="574675">
                <a:moveTo>
                  <a:pt x="0" y="0"/>
                </a:moveTo>
                <a:lnTo>
                  <a:pt x="815466" y="0"/>
                </a:lnTo>
                <a:lnTo>
                  <a:pt x="815466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50763" y="4386071"/>
            <a:ext cx="181355" cy="23469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04103" y="4376928"/>
            <a:ext cx="544067" cy="24993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04103" y="4509515"/>
            <a:ext cx="772667" cy="2499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4103" y="4642103"/>
            <a:ext cx="810767" cy="24993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62471" y="4642103"/>
            <a:ext cx="182879" cy="2499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402559" y="4409136"/>
            <a:ext cx="706755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7785">
              <a:lnSpc>
                <a:spcPct val="102299"/>
              </a:lnSpc>
              <a:buFont typeface="Arial"/>
              <a:buChar char="•"/>
              <a:tabLst>
                <a:tab pos="71120" algn="l"/>
              </a:tabLst>
            </a:pP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Signal 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identifying  a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bnorm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8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349750" y="4325226"/>
            <a:ext cx="779780" cy="571500"/>
          </a:xfrm>
          <a:custGeom>
            <a:avLst/>
            <a:gdLst/>
            <a:ahLst/>
            <a:cxnLst/>
            <a:rect l="l" t="t" r="r" b="b"/>
            <a:pathLst>
              <a:path w="779779" h="571500">
                <a:moveTo>
                  <a:pt x="0" y="0"/>
                </a:moveTo>
                <a:lnTo>
                  <a:pt x="779322" y="0"/>
                </a:lnTo>
                <a:lnTo>
                  <a:pt x="779322" y="571042"/>
                </a:lnTo>
                <a:lnTo>
                  <a:pt x="0" y="571042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62271" y="4392167"/>
            <a:ext cx="597407" cy="23469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23231" y="4514087"/>
            <a:ext cx="318515" cy="2346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98491" y="4514087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27447" y="4514087"/>
            <a:ext cx="268223" cy="23469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37887" y="4636008"/>
            <a:ext cx="614171" cy="23469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08803" y="4636008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349750" y="4325226"/>
            <a:ext cx="779780" cy="571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147320" marR="140335" indent="1270" algn="ctr">
              <a:lnSpc>
                <a:spcPct val="100000"/>
              </a:lnSpc>
              <a:spcBef>
                <a:spcPts val="73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Effective 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use of  m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hin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341364" y="3713988"/>
            <a:ext cx="795527" cy="51206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67271" y="3793235"/>
            <a:ext cx="787907" cy="40081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3088" y="3695763"/>
            <a:ext cx="781050" cy="496570"/>
          </a:xfrm>
          <a:custGeom>
            <a:avLst/>
            <a:gdLst/>
            <a:ahLst/>
            <a:cxnLst/>
            <a:rect l="l" t="t" r="r" b="b"/>
            <a:pathLst>
              <a:path w="781050" h="496570">
                <a:moveTo>
                  <a:pt x="0" y="0"/>
                </a:moveTo>
                <a:lnTo>
                  <a:pt x="780757" y="0"/>
                </a:lnTo>
                <a:lnTo>
                  <a:pt x="780757" y="496404"/>
                </a:lnTo>
                <a:lnTo>
                  <a:pt x="0" y="496404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92239" y="3767327"/>
            <a:ext cx="416051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46747" y="3767328"/>
            <a:ext cx="199631" cy="26365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84847" y="3767327"/>
            <a:ext cx="192023" cy="2636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41364" y="3904487"/>
            <a:ext cx="755903" cy="26365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35723" y="3904487"/>
            <a:ext cx="193547" cy="2636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323088" y="3695763"/>
            <a:ext cx="781050" cy="49657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5725" marR="81915" indent="150495">
              <a:lnSpc>
                <a:spcPct val="100000"/>
              </a:lnSpc>
              <a:spcBef>
                <a:spcPts val="8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-  Piece</a:t>
            </a:r>
            <a:r>
              <a:rPr sz="9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355335" y="3659123"/>
            <a:ext cx="807719" cy="59283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37175" y="3641191"/>
            <a:ext cx="779780" cy="577215"/>
          </a:xfrm>
          <a:custGeom>
            <a:avLst/>
            <a:gdLst/>
            <a:ahLst/>
            <a:cxnLst/>
            <a:rect l="l" t="t" r="r" b="b"/>
            <a:pathLst>
              <a:path w="779779" h="577214">
                <a:moveTo>
                  <a:pt x="0" y="0"/>
                </a:moveTo>
                <a:lnTo>
                  <a:pt x="779322" y="0"/>
                </a:lnTo>
                <a:lnTo>
                  <a:pt x="779322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81244" y="3831335"/>
            <a:ext cx="192023" cy="24841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34584" y="3822191"/>
            <a:ext cx="670547" cy="26365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43600" y="3822191"/>
            <a:ext cx="193547" cy="2636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5337175" y="3641191"/>
            <a:ext cx="779780" cy="577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 indent="-57785">
              <a:lnSpc>
                <a:spcPct val="100000"/>
              </a:lnSpc>
              <a:buFont typeface="Arial"/>
              <a:buChar char="•"/>
              <a:tabLst>
                <a:tab pos="166370" algn="l"/>
              </a:tabLst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367784" y="3659123"/>
            <a:ext cx="794003" cy="59283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49750" y="3641191"/>
            <a:ext cx="779780" cy="577215"/>
          </a:xfrm>
          <a:custGeom>
            <a:avLst/>
            <a:gdLst/>
            <a:ahLst/>
            <a:cxnLst/>
            <a:rect l="l" t="t" r="r" b="b"/>
            <a:pathLst>
              <a:path w="779779" h="577214">
                <a:moveTo>
                  <a:pt x="0" y="0"/>
                </a:moveTo>
                <a:lnTo>
                  <a:pt x="779322" y="0"/>
                </a:lnTo>
                <a:lnTo>
                  <a:pt x="779322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82083" y="3712464"/>
            <a:ext cx="551687" cy="23469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68367" y="3834384"/>
            <a:ext cx="580643" cy="23469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77511" y="3956303"/>
            <a:ext cx="534923" cy="23469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69179" y="3956303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349750" y="3641191"/>
            <a:ext cx="779780" cy="577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77800" marR="170180" indent="13335" algn="just">
              <a:lnSpc>
                <a:spcPct val="100000"/>
              </a:lnSpc>
              <a:spcBef>
                <a:spcPts val="76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Minimal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levels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27647" y="2967227"/>
            <a:ext cx="819899" cy="5562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23088" y="2949536"/>
            <a:ext cx="781050" cy="541020"/>
          </a:xfrm>
          <a:custGeom>
            <a:avLst/>
            <a:gdLst/>
            <a:ahLst/>
            <a:cxnLst/>
            <a:rect l="l" t="t" r="r" b="b"/>
            <a:pathLst>
              <a:path w="781050" h="541020">
                <a:moveTo>
                  <a:pt x="0" y="0"/>
                </a:moveTo>
                <a:lnTo>
                  <a:pt x="780757" y="0"/>
                </a:lnTo>
                <a:lnTo>
                  <a:pt x="780757" y="540778"/>
                </a:lnTo>
                <a:lnTo>
                  <a:pt x="0" y="540778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23088" y="2949536"/>
            <a:ext cx="781050" cy="541020"/>
          </a:xfrm>
          <a:custGeom>
            <a:avLst/>
            <a:gdLst/>
            <a:ahLst/>
            <a:cxnLst/>
            <a:rect l="l" t="t" r="r" b="b"/>
            <a:pathLst>
              <a:path w="781050" h="541020">
                <a:moveTo>
                  <a:pt x="0" y="0"/>
                </a:moveTo>
                <a:lnTo>
                  <a:pt x="780757" y="0"/>
                </a:lnTo>
                <a:lnTo>
                  <a:pt x="780757" y="540778"/>
                </a:lnTo>
                <a:lnTo>
                  <a:pt x="0" y="5407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69379" y="3043440"/>
            <a:ext cx="499871" cy="26363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07707" y="3043440"/>
            <a:ext cx="193547" cy="2636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36791" y="3180600"/>
            <a:ext cx="766571" cy="26363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41819" y="3180600"/>
            <a:ext cx="193547" cy="26363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6398384" y="3079720"/>
            <a:ext cx="63055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Paced  P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odu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341620" y="2967227"/>
            <a:ext cx="795527" cy="59435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37175" y="2949536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37175" y="2949536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04103" y="3063239"/>
            <a:ext cx="658367" cy="26365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00927" y="3063239"/>
            <a:ext cx="193547" cy="2636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09259" y="3200399"/>
            <a:ext cx="448055" cy="26365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95771" y="3200399"/>
            <a:ext cx="193547" cy="2636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5466044" y="3098665"/>
            <a:ext cx="52197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Stand</a:t>
            </a:r>
            <a:r>
              <a:rPr sz="900" b="1" spc="-5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d  </a:t>
            </a:r>
            <a:r>
              <a:rPr sz="900" b="1" spc="-5" dirty="0">
                <a:latin typeface="Arial"/>
                <a:cs typeface="Arial"/>
              </a:rPr>
              <a:t>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354067" y="2967227"/>
            <a:ext cx="795527" cy="59435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349750" y="2949536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75987" y="3081527"/>
            <a:ext cx="568451" cy="23469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39995" y="3203447"/>
            <a:ext cx="411479" cy="23469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08220" y="3203448"/>
            <a:ext cx="172199" cy="23469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4349750" y="2949536"/>
            <a:ext cx="779780" cy="579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48920" marR="177165" indent="-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Develop  </a:t>
            </a:r>
            <a:r>
              <a:rPr sz="800" b="1" dirty="0">
                <a:latin typeface="Arial"/>
                <a:cs typeface="Arial"/>
              </a:rPr>
              <a:t>Skills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7" name="Slide Number Placeholder 1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39" y="530479"/>
            <a:ext cx="822706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Traditional </a:t>
            </a:r>
            <a:r>
              <a:rPr dirty="0"/>
              <a:t>vs. </a:t>
            </a:r>
            <a:r>
              <a:rPr spc="-5" dirty="0"/>
              <a:t>Lean </a:t>
            </a:r>
            <a:r>
              <a:rPr u="sng" spc="-20" dirty="0"/>
              <a:t>Work</a:t>
            </a:r>
            <a:r>
              <a:rPr u="sng" spc="65" dirty="0"/>
              <a:t> </a:t>
            </a:r>
            <a:r>
              <a:rPr u="sng" spc="-10" dirty="0"/>
              <a:t>Environment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9200" y="1219200"/>
            <a:ext cx="3733800" cy="388952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latin typeface="Arial"/>
                <a:cs typeface="Arial"/>
              </a:rPr>
              <a:t>Lean</a:t>
            </a:r>
            <a:endParaRPr sz="24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Simple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visual</a:t>
            </a:r>
            <a:endParaRPr sz="20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 smtClean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sight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Pull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Inventory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needed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Single item </a:t>
            </a:r>
            <a:r>
              <a:rPr sz="2000" dirty="0">
                <a:latin typeface="Arial"/>
                <a:cs typeface="Arial"/>
              </a:rPr>
              <a:t>or small </a:t>
            </a:r>
            <a:r>
              <a:rPr sz="2000" spc="-5" dirty="0">
                <a:latin typeface="Arial"/>
                <a:cs typeface="Arial"/>
              </a:rPr>
              <a:t>lot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size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Minimal lead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Quality </a:t>
            </a:r>
            <a:r>
              <a:rPr sz="2000" dirty="0">
                <a:latin typeface="Arial"/>
                <a:cs typeface="Arial"/>
              </a:rPr>
              <a:t>built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Value stream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managed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1219200"/>
            <a:ext cx="3657600" cy="419730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296035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latin typeface="Arial"/>
                <a:cs typeface="Arial"/>
              </a:rPr>
              <a:t>Traditional</a:t>
            </a:r>
            <a:endParaRPr sz="24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Complex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Management by </a:t>
            </a:r>
            <a:r>
              <a:rPr sz="2000" spc="-5" dirty="0" smtClean="0">
                <a:latin typeface="Arial"/>
                <a:cs typeface="Arial"/>
              </a:rPr>
              <a:t>status</a:t>
            </a:r>
            <a:r>
              <a:rPr lang="en-US" sz="2000" spc="-5" dirty="0" smtClean="0">
                <a:latin typeface="Arial"/>
                <a:cs typeface="Arial"/>
              </a:rPr>
              <a:t> reporting</a:t>
            </a:r>
            <a:endParaRPr sz="20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Push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Just-in-case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inventory</a:t>
            </a:r>
            <a:endParaRPr sz="20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Batch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production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Long lead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spc="-5" dirty="0">
                <a:latin typeface="Arial"/>
                <a:cs typeface="Arial"/>
              </a:rPr>
              <a:t>Quality </a:t>
            </a:r>
            <a:r>
              <a:rPr sz="2000" dirty="0">
                <a:latin typeface="Arial"/>
                <a:cs typeface="Arial"/>
              </a:rPr>
              <a:t>inspected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41529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000" dirty="0">
                <a:latin typeface="Arial"/>
                <a:cs typeface="Arial"/>
              </a:rPr>
              <a:t>Functionally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0700" y="5541888"/>
            <a:ext cx="6477000" cy="40068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265"/>
              </a:spcBef>
            </a:pP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a Lean </a:t>
            </a:r>
            <a:r>
              <a:rPr sz="2000" b="1" spc="-5" dirty="0">
                <a:latin typeface="Arial"/>
                <a:cs typeface="Arial"/>
              </a:rPr>
              <a:t>system, abnormalities </a:t>
            </a:r>
            <a:r>
              <a:rPr sz="2000" b="1" dirty="0">
                <a:latin typeface="Arial"/>
                <a:cs typeface="Arial"/>
              </a:rPr>
              <a:t>are </a:t>
            </a:r>
            <a:r>
              <a:rPr sz="2000" b="1" spc="-5" dirty="0">
                <a:latin typeface="Arial"/>
                <a:cs typeface="Arial"/>
              </a:rPr>
              <a:t>easily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93272"/>
            <a:ext cx="8001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Traditional </a:t>
            </a:r>
            <a:r>
              <a:rPr dirty="0"/>
              <a:t>vs. </a:t>
            </a:r>
            <a:r>
              <a:rPr u="sng" spc="-5" dirty="0"/>
              <a:t>Lean</a:t>
            </a:r>
            <a:r>
              <a:rPr u="sng" spc="20" dirty="0"/>
              <a:t> </a:t>
            </a:r>
            <a:r>
              <a:rPr u="sng" spc="-5" dirty="0"/>
              <a:t>Leadership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434425"/>
            <a:ext cx="3771900" cy="312521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latin typeface="Arial"/>
                <a:cs typeface="Arial"/>
              </a:rPr>
              <a:t>Traditional</a:t>
            </a:r>
            <a:endParaRPr sz="2400" dirty="0">
              <a:latin typeface="Arial"/>
              <a:cs typeface="Arial"/>
            </a:endParaRPr>
          </a:p>
          <a:p>
            <a:pPr marL="415290" marR="668655" indent="-342900">
              <a:lnSpc>
                <a:spcPct val="100000"/>
              </a:lnSpc>
              <a:spcBef>
                <a:spcPts val="110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Staff meets goals set by  leader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Leader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plans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Information controller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Sole problem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solver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Technical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expert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1371600"/>
            <a:ext cx="3733800" cy="380232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400" b="1" spc="-5" dirty="0">
                <a:latin typeface="Arial"/>
                <a:cs typeface="Arial"/>
              </a:rPr>
              <a:t>Lean</a:t>
            </a:r>
            <a:endParaRPr sz="2400" dirty="0">
              <a:latin typeface="Arial"/>
              <a:cs typeface="Arial"/>
            </a:endParaRPr>
          </a:p>
          <a:p>
            <a:pPr marL="415290" marR="476884" indent="-342900">
              <a:lnSpc>
                <a:spcPct val="100000"/>
              </a:lnSpc>
              <a:spcBef>
                <a:spcPts val="1100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Ensures team goals support  vision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Direction setter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(visionary)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Information conduit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(sharing)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Facilitates ‘root cause’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analysis</a:t>
            </a:r>
            <a:endParaRPr sz="2200" dirty="0">
              <a:latin typeface="Arial"/>
              <a:cs typeface="Arial"/>
            </a:endParaRPr>
          </a:p>
          <a:p>
            <a:pPr marL="415290" indent="-342900">
              <a:lnSpc>
                <a:spcPct val="100000"/>
              </a:lnSpc>
              <a:spcBef>
                <a:spcPts val="1055"/>
              </a:spcBef>
              <a:buFont typeface="Times New Roman"/>
              <a:buChar char="•"/>
              <a:tabLst>
                <a:tab pos="414655" algn="l"/>
                <a:tab pos="415290" algn="l"/>
              </a:tabLst>
            </a:pPr>
            <a:r>
              <a:rPr sz="2200" spc="-5" dirty="0">
                <a:latin typeface="Arial"/>
                <a:cs typeface="Arial"/>
              </a:rPr>
              <a:t>Technical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resource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200" y="5715000"/>
            <a:ext cx="6477000" cy="36385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63294">
              <a:lnSpc>
                <a:spcPct val="100000"/>
              </a:lnSpc>
              <a:spcBef>
                <a:spcPts val="265"/>
              </a:spcBef>
            </a:pPr>
            <a:r>
              <a:rPr sz="2000" b="1" dirty="0">
                <a:latin typeface="Arial"/>
                <a:cs typeface="Arial"/>
              </a:rPr>
              <a:t>Creating a culture of Problem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Solvers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1908" y="5314188"/>
            <a:ext cx="6637007" cy="847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5727" y="5631179"/>
            <a:ext cx="6227063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5247" y="5615940"/>
            <a:ext cx="6342887" cy="42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5119" y="5867400"/>
            <a:ext cx="5289802" cy="277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119" y="5865875"/>
            <a:ext cx="5332474" cy="323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0216" y="5099303"/>
            <a:ext cx="6301739" cy="458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6091" y="5303520"/>
            <a:ext cx="2206751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0851" y="5295899"/>
            <a:ext cx="2290571" cy="376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75137" y="2841431"/>
            <a:ext cx="166560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</a:tabLst>
            </a:pPr>
            <a:r>
              <a:rPr sz="900" b="1" spc="-5" dirty="0">
                <a:latin typeface="Arial"/>
                <a:cs typeface="Arial"/>
              </a:rPr>
              <a:t>OBJECTIVES	METHODS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6413" y="2841431"/>
            <a:ext cx="7118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PRINCIPLES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42616" y="4869179"/>
            <a:ext cx="6021322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6987" y="5050535"/>
            <a:ext cx="1623059" cy="3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1747" y="5044439"/>
            <a:ext cx="1703831" cy="376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63641" y="5067741"/>
            <a:ext cx="6064250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marL="28448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5S 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895"/>
              </a:lnSpc>
              <a:spcBef>
                <a:spcPts val="894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Cost Reduction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Through The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Elimination of</a:t>
            </a:r>
            <a:r>
              <a:rPr sz="16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ts val="141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Eliminate waste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it is revealed through inconsistent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unexpected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7479" y="2650235"/>
            <a:ext cx="1554479" cy="2388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2635" y="2808731"/>
            <a:ext cx="1200911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4075" y="2808731"/>
            <a:ext cx="1152144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8415" y="3009900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2804" y="3125723"/>
            <a:ext cx="1484363" cy="7040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5955" y="3133343"/>
            <a:ext cx="1414271" cy="7269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5203" y="3826763"/>
            <a:ext cx="1527047" cy="11628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5100" y="3834383"/>
            <a:ext cx="1536191" cy="11841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5791" y="4628388"/>
            <a:ext cx="318514" cy="2362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1537" y="4628829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51537" y="4628829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5191" y="4628388"/>
            <a:ext cx="318514" cy="2362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0937" y="4628829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0937" y="4628829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0047" y="4174235"/>
            <a:ext cx="236219" cy="3169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0967" y="4169248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209550" y="148412"/>
                </a:moveTo>
                <a:lnTo>
                  <a:pt x="0" y="148412"/>
                </a:lnTo>
                <a:lnTo>
                  <a:pt x="104775" y="296862"/>
                </a:lnTo>
                <a:lnTo>
                  <a:pt x="209550" y="148412"/>
                </a:lnTo>
                <a:close/>
              </a:path>
              <a:path w="209550" h="297179">
                <a:moveTo>
                  <a:pt x="157162" y="0"/>
                </a:moveTo>
                <a:lnTo>
                  <a:pt x="52387" y="0"/>
                </a:lnTo>
                <a:lnTo>
                  <a:pt x="52387" y="148412"/>
                </a:lnTo>
                <a:lnTo>
                  <a:pt x="157162" y="148412"/>
                </a:lnTo>
                <a:lnTo>
                  <a:pt x="15716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80967" y="4169248"/>
            <a:ext cx="209550" cy="297180"/>
          </a:xfrm>
          <a:custGeom>
            <a:avLst/>
            <a:gdLst/>
            <a:ahLst/>
            <a:cxnLst/>
            <a:rect l="l" t="t" r="r" b="b"/>
            <a:pathLst>
              <a:path w="209550" h="297179">
                <a:moveTo>
                  <a:pt x="157162" y="0"/>
                </a:moveTo>
                <a:lnTo>
                  <a:pt x="157162" y="148412"/>
                </a:lnTo>
                <a:lnTo>
                  <a:pt x="209550" y="148412"/>
                </a:lnTo>
                <a:lnTo>
                  <a:pt x="104775" y="296862"/>
                </a:lnTo>
                <a:lnTo>
                  <a:pt x="0" y="148412"/>
                </a:lnTo>
                <a:lnTo>
                  <a:pt x="52387" y="148412"/>
                </a:lnTo>
                <a:lnTo>
                  <a:pt x="52387" y="0"/>
                </a:lnTo>
                <a:lnTo>
                  <a:pt x="1571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5791" y="3919728"/>
            <a:ext cx="318514" cy="2377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51537" y="3920806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51537" y="3920806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5191" y="3918204"/>
            <a:ext cx="318514" cy="2377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0937" y="3919217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0937" y="3919217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6811" y="3523488"/>
            <a:ext cx="236218" cy="2514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8435" y="3518373"/>
            <a:ext cx="208279" cy="231775"/>
          </a:xfrm>
          <a:custGeom>
            <a:avLst/>
            <a:gdLst/>
            <a:ahLst/>
            <a:cxnLst/>
            <a:rect l="l" t="t" r="r" b="b"/>
            <a:pathLst>
              <a:path w="208279" h="231775">
                <a:moveTo>
                  <a:pt x="207962" y="84455"/>
                </a:moveTo>
                <a:lnTo>
                  <a:pt x="0" y="84455"/>
                </a:lnTo>
                <a:lnTo>
                  <a:pt x="103974" y="231775"/>
                </a:lnTo>
                <a:lnTo>
                  <a:pt x="207962" y="84455"/>
                </a:lnTo>
                <a:close/>
              </a:path>
              <a:path w="208279" h="231775">
                <a:moveTo>
                  <a:pt x="155968" y="0"/>
                </a:moveTo>
                <a:lnTo>
                  <a:pt x="51981" y="0"/>
                </a:lnTo>
                <a:lnTo>
                  <a:pt x="51981" y="84455"/>
                </a:lnTo>
                <a:lnTo>
                  <a:pt x="155968" y="84455"/>
                </a:lnTo>
                <a:lnTo>
                  <a:pt x="15596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8435" y="3518373"/>
            <a:ext cx="208279" cy="231775"/>
          </a:xfrm>
          <a:custGeom>
            <a:avLst/>
            <a:gdLst/>
            <a:ahLst/>
            <a:cxnLst/>
            <a:rect l="l" t="t" r="r" b="b"/>
            <a:pathLst>
              <a:path w="208279" h="231775">
                <a:moveTo>
                  <a:pt x="155968" y="0"/>
                </a:moveTo>
                <a:lnTo>
                  <a:pt x="155968" y="84455"/>
                </a:lnTo>
                <a:lnTo>
                  <a:pt x="207962" y="84455"/>
                </a:lnTo>
                <a:lnTo>
                  <a:pt x="103974" y="231775"/>
                </a:lnTo>
                <a:lnTo>
                  <a:pt x="0" y="84455"/>
                </a:lnTo>
                <a:lnTo>
                  <a:pt x="51981" y="84455"/>
                </a:lnTo>
                <a:lnTo>
                  <a:pt x="51981" y="0"/>
                </a:lnTo>
                <a:lnTo>
                  <a:pt x="15596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55791" y="3201923"/>
            <a:ext cx="318514" cy="2377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51537" y="3203254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51537" y="3203254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5191" y="3201923"/>
            <a:ext cx="318514" cy="2377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0937" y="3203254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148412" y="0"/>
                </a:moveTo>
                <a:lnTo>
                  <a:pt x="148412" y="52387"/>
                </a:lnTo>
                <a:lnTo>
                  <a:pt x="0" y="52387"/>
                </a:lnTo>
                <a:lnTo>
                  <a:pt x="0" y="157162"/>
                </a:lnTo>
                <a:lnTo>
                  <a:pt x="148412" y="157162"/>
                </a:lnTo>
                <a:lnTo>
                  <a:pt x="148412" y="209550"/>
                </a:lnTo>
                <a:lnTo>
                  <a:pt x="296862" y="104775"/>
                </a:lnTo>
                <a:lnTo>
                  <a:pt x="14841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0937" y="3203254"/>
            <a:ext cx="297180" cy="209550"/>
          </a:xfrm>
          <a:custGeom>
            <a:avLst/>
            <a:gdLst/>
            <a:ahLst/>
            <a:cxnLst/>
            <a:rect l="l" t="t" r="r" b="b"/>
            <a:pathLst>
              <a:path w="297179" h="209550">
                <a:moveTo>
                  <a:pt x="0" y="52387"/>
                </a:moveTo>
                <a:lnTo>
                  <a:pt x="148412" y="52387"/>
                </a:lnTo>
                <a:lnTo>
                  <a:pt x="148412" y="0"/>
                </a:lnTo>
                <a:lnTo>
                  <a:pt x="296862" y="104775"/>
                </a:lnTo>
                <a:lnTo>
                  <a:pt x="148412" y="209550"/>
                </a:lnTo>
                <a:lnTo>
                  <a:pt x="148412" y="157162"/>
                </a:lnTo>
                <a:lnTo>
                  <a:pt x="0" y="157162"/>
                </a:lnTo>
                <a:lnTo>
                  <a:pt x="0" y="52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92695" y="2642615"/>
            <a:ext cx="1574291" cy="23957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26451" y="2801112"/>
            <a:ext cx="873251" cy="3474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17890" y="2801112"/>
            <a:ext cx="824484" cy="3474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90687" y="3000756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01840" y="3579875"/>
            <a:ext cx="1286255" cy="50444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17079" y="3570731"/>
            <a:ext cx="1267967" cy="5440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01840" y="4099559"/>
            <a:ext cx="1536191" cy="9143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17078" y="4090415"/>
            <a:ext cx="1394459" cy="9555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01839" y="3064763"/>
            <a:ext cx="1467611" cy="5044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17080" y="3057144"/>
            <a:ext cx="1456931" cy="5440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64308" y="1292364"/>
            <a:ext cx="6472427" cy="152551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8555" y="1741931"/>
            <a:ext cx="2382011" cy="7101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1311" y="1711452"/>
            <a:ext cx="2546603" cy="8412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517249" y="1743580"/>
            <a:ext cx="2195195" cy="62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613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Lean  Operating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49523" y="2321064"/>
            <a:ext cx="1117091" cy="5608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64763" y="2313431"/>
            <a:ext cx="1156715" cy="6126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748089" y="2340785"/>
            <a:ext cx="1379855" cy="259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71120" indent="505459" algn="r">
              <a:lnSpc>
                <a:spcPct val="88800"/>
              </a:lnSpc>
            </a:pP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200" b="1" i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120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415"/>
              </a:spcBef>
            </a:pP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200" b="1" u="heavy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u="heavy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12700" marR="136525">
              <a:lnSpc>
                <a:spcPct val="100000"/>
              </a:lnSpc>
              <a:spcBef>
                <a:spcPts val="92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Operate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00" b="1" u="heavy" spc="-5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resources  required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consistently</a:t>
            </a:r>
            <a:r>
              <a:rPr sz="1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deliver:</a:t>
            </a:r>
            <a:endParaRPr sz="1000">
              <a:latin typeface="Arial"/>
              <a:cs typeface="Arial"/>
            </a:endParaRPr>
          </a:p>
          <a:p>
            <a:pPr marL="129539" indent="-1143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needed.</a:t>
            </a:r>
            <a:endParaRPr sz="1000">
              <a:latin typeface="Arial"/>
              <a:cs typeface="Arial"/>
            </a:endParaRPr>
          </a:p>
          <a:p>
            <a:pPr marL="129539" marR="103505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required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amount.</a:t>
            </a:r>
            <a:endParaRPr sz="1000">
              <a:latin typeface="Arial"/>
              <a:cs typeface="Arial"/>
            </a:endParaRPr>
          </a:p>
          <a:p>
            <a:pPr marL="129539" marR="328930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where it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  needed.</a:t>
            </a:r>
            <a:endParaRPr sz="1000">
              <a:latin typeface="Arial"/>
              <a:cs typeface="Arial"/>
            </a:endParaRPr>
          </a:p>
          <a:p>
            <a:pPr marL="129539" marR="370205" indent="-114300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is  needed.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53711" y="2462783"/>
            <a:ext cx="2119883" cy="2606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57343" y="2442971"/>
            <a:ext cx="1970531" cy="3230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696904" y="2462527"/>
            <a:ext cx="17824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Safety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Morale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99559" y="2464307"/>
            <a:ext cx="627887" cy="2666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31984" y="2568867"/>
            <a:ext cx="313690" cy="6985"/>
          </a:xfrm>
          <a:custGeom>
            <a:avLst/>
            <a:gdLst/>
            <a:ahLst/>
            <a:cxnLst/>
            <a:rect l="l" t="t" r="r" b="b"/>
            <a:pathLst>
              <a:path w="313689" h="6985">
                <a:moveTo>
                  <a:pt x="0" y="6718"/>
                </a:moveTo>
                <a:lnTo>
                  <a:pt x="313321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58530" y="2520713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2146" y="99987"/>
                </a:moveTo>
                <a:lnTo>
                  <a:pt x="86779" y="48145"/>
                </a:ln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31986" y="2523756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84632" y="0"/>
                </a:moveTo>
                <a:lnTo>
                  <a:pt x="0" y="51828"/>
                </a:lnTo>
                <a:lnTo>
                  <a:pt x="86779" y="999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98336" y="2464307"/>
            <a:ext cx="647699" cy="2606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30701" y="2568486"/>
            <a:ext cx="332740" cy="3175"/>
          </a:xfrm>
          <a:custGeom>
            <a:avLst/>
            <a:gdLst/>
            <a:ahLst/>
            <a:cxnLst/>
            <a:rect l="l" t="t" r="r" b="b"/>
            <a:pathLst>
              <a:path w="332740" h="3175">
                <a:moveTo>
                  <a:pt x="0" y="0"/>
                </a:moveTo>
                <a:lnTo>
                  <a:pt x="332359" y="271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76925" y="2520488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25" y="0"/>
                </a:moveTo>
                <a:lnTo>
                  <a:pt x="86131" y="50711"/>
                </a:lnTo>
                <a:lnTo>
                  <a:pt x="0" y="10001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30699" y="2519172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59" h="100330">
                <a:moveTo>
                  <a:pt x="85318" y="100012"/>
                </a:moveTo>
                <a:lnTo>
                  <a:pt x="0" y="49314"/>
                </a:lnTo>
                <a:lnTo>
                  <a:pt x="8613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56120" y="2321051"/>
            <a:ext cx="1301495" cy="5623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71359" y="2313431"/>
            <a:ext cx="1257299" cy="6156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111365" y="2308476"/>
            <a:ext cx="1350645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4535">
              <a:lnSpc>
                <a:spcPct val="110000"/>
              </a:lnSpc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Assure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330"/>
              </a:spcBef>
            </a:pPr>
            <a:r>
              <a:rPr sz="1200" b="1" u="heavy" spc="-1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71120" marR="5080">
              <a:lnSpc>
                <a:spcPts val="1080"/>
              </a:lnSpc>
              <a:spcBef>
                <a:spcPts val="51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One-by-one  confirmation to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detect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abnormalities.</a:t>
            </a:r>
            <a:endParaRPr sz="1000">
              <a:latin typeface="Arial"/>
              <a:cs typeface="Arial"/>
            </a:endParaRPr>
          </a:p>
          <a:p>
            <a:pPr marL="71120" marR="194310">
              <a:lnSpc>
                <a:spcPts val="1080"/>
              </a:lnSpc>
              <a:spcBef>
                <a:spcPts val="805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respond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to every 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abnormality.</a:t>
            </a:r>
            <a:endParaRPr sz="1000">
              <a:latin typeface="Arial"/>
              <a:cs typeface="Arial"/>
            </a:endParaRPr>
          </a:p>
          <a:p>
            <a:pPr marL="71120" marR="67310">
              <a:lnSpc>
                <a:spcPts val="1080"/>
              </a:lnSpc>
              <a:spcBef>
                <a:spcPts val="85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Separate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machine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from human  work. Enable  machines to </a:t>
            </a: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detect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abnormalities and 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autonomously.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3679" y="3614106"/>
            <a:ext cx="1231595" cy="97260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8128" y="2374195"/>
            <a:ext cx="1082078" cy="110963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87336" y="3651088"/>
            <a:ext cx="1086065" cy="107207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3663" y="2551552"/>
            <a:ext cx="1227759" cy="97744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846772" y="0"/>
                </a:moveTo>
                <a:lnTo>
                  <a:pt x="797017" y="1309"/>
                </a:lnTo>
                <a:lnTo>
                  <a:pt x="748019" y="5188"/>
                </a:lnTo>
                <a:lnTo>
                  <a:pt x="699858" y="11566"/>
                </a:lnTo>
                <a:lnTo>
                  <a:pt x="652613" y="20370"/>
                </a:lnTo>
                <a:lnTo>
                  <a:pt x="606363" y="31526"/>
                </a:lnTo>
                <a:lnTo>
                  <a:pt x="561188" y="44964"/>
                </a:lnTo>
                <a:lnTo>
                  <a:pt x="517168" y="60610"/>
                </a:lnTo>
                <a:lnTo>
                  <a:pt x="474381" y="78393"/>
                </a:lnTo>
                <a:lnTo>
                  <a:pt x="432907" y="98240"/>
                </a:lnTo>
                <a:lnTo>
                  <a:pt x="392825" y="120078"/>
                </a:lnTo>
                <a:lnTo>
                  <a:pt x="354215" y="143836"/>
                </a:lnTo>
                <a:lnTo>
                  <a:pt x="317157" y="169441"/>
                </a:lnTo>
                <a:lnTo>
                  <a:pt x="281729" y="196821"/>
                </a:lnTo>
                <a:lnTo>
                  <a:pt x="248011" y="225902"/>
                </a:lnTo>
                <a:lnTo>
                  <a:pt x="216083" y="256614"/>
                </a:lnTo>
                <a:lnTo>
                  <a:pt x="186024" y="288884"/>
                </a:lnTo>
                <a:lnTo>
                  <a:pt x="157913" y="322638"/>
                </a:lnTo>
                <a:lnTo>
                  <a:pt x="131830" y="357806"/>
                </a:lnTo>
                <a:lnTo>
                  <a:pt x="107855" y="394314"/>
                </a:lnTo>
                <a:lnTo>
                  <a:pt x="86066" y="432091"/>
                </a:lnTo>
                <a:lnTo>
                  <a:pt x="66542" y="471064"/>
                </a:lnTo>
                <a:lnTo>
                  <a:pt x="49365" y="511160"/>
                </a:lnTo>
                <a:lnTo>
                  <a:pt x="34612" y="552308"/>
                </a:lnTo>
                <a:lnTo>
                  <a:pt x="22363" y="594434"/>
                </a:lnTo>
                <a:lnTo>
                  <a:pt x="12698" y="637467"/>
                </a:lnTo>
                <a:lnTo>
                  <a:pt x="5696" y="681335"/>
                </a:lnTo>
                <a:lnTo>
                  <a:pt x="1437" y="725964"/>
                </a:lnTo>
                <a:lnTo>
                  <a:pt x="0" y="771283"/>
                </a:lnTo>
                <a:lnTo>
                  <a:pt x="1437" y="816602"/>
                </a:lnTo>
                <a:lnTo>
                  <a:pt x="5696" y="861232"/>
                </a:lnTo>
                <a:lnTo>
                  <a:pt x="12698" y="905099"/>
                </a:lnTo>
                <a:lnTo>
                  <a:pt x="22363" y="948132"/>
                </a:lnTo>
                <a:lnTo>
                  <a:pt x="34612" y="990259"/>
                </a:lnTo>
                <a:lnTo>
                  <a:pt x="49365" y="1031406"/>
                </a:lnTo>
                <a:lnTo>
                  <a:pt x="66542" y="1071503"/>
                </a:lnTo>
                <a:lnTo>
                  <a:pt x="86066" y="1110475"/>
                </a:lnTo>
                <a:lnTo>
                  <a:pt x="107855" y="1148252"/>
                </a:lnTo>
                <a:lnTo>
                  <a:pt x="131830" y="1184760"/>
                </a:lnTo>
                <a:lnTo>
                  <a:pt x="157913" y="1219928"/>
                </a:lnTo>
                <a:lnTo>
                  <a:pt x="186024" y="1253683"/>
                </a:lnTo>
                <a:lnTo>
                  <a:pt x="216083" y="1285952"/>
                </a:lnTo>
                <a:lnTo>
                  <a:pt x="248011" y="1316664"/>
                </a:lnTo>
                <a:lnTo>
                  <a:pt x="281729" y="1345746"/>
                </a:lnTo>
                <a:lnTo>
                  <a:pt x="317157" y="1373125"/>
                </a:lnTo>
                <a:lnTo>
                  <a:pt x="354215" y="1398730"/>
                </a:lnTo>
                <a:lnTo>
                  <a:pt x="392825" y="1422488"/>
                </a:lnTo>
                <a:lnTo>
                  <a:pt x="432907" y="1444326"/>
                </a:lnTo>
                <a:lnTo>
                  <a:pt x="474381" y="1464173"/>
                </a:lnTo>
                <a:lnTo>
                  <a:pt x="517168" y="1481956"/>
                </a:lnTo>
                <a:lnTo>
                  <a:pt x="561188" y="1497602"/>
                </a:lnTo>
                <a:lnTo>
                  <a:pt x="606363" y="1511040"/>
                </a:lnTo>
                <a:lnTo>
                  <a:pt x="652613" y="1522197"/>
                </a:lnTo>
                <a:lnTo>
                  <a:pt x="699858" y="1531000"/>
                </a:lnTo>
                <a:lnTo>
                  <a:pt x="748019" y="1537378"/>
                </a:lnTo>
                <a:lnTo>
                  <a:pt x="797017" y="1541258"/>
                </a:lnTo>
                <a:lnTo>
                  <a:pt x="846772" y="1542567"/>
                </a:lnTo>
                <a:lnTo>
                  <a:pt x="896526" y="1541258"/>
                </a:lnTo>
                <a:lnTo>
                  <a:pt x="945522" y="1537378"/>
                </a:lnTo>
                <a:lnTo>
                  <a:pt x="993682" y="1531000"/>
                </a:lnTo>
                <a:lnTo>
                  <a:pt x="1040926" y="1522197"/>
                </a:lnTo>
                <a:lnTo>
                  <a:pt x="1087175" y="1511040"/>
                </a:lnTo>
                <a:lnTo>
                  <a:pt x="1132349" y="1497602"/>
                </a:lnTo>
                <a:lnTo>
                  <a:pt x="1176369" y="1481956"/>
                </a:lnTo>
                <a:lnTo>
                  <a:pt x="1219155" y="1464173"/>
                </a:lnTo>
                <a:lnTo>
                  <a:pt x="1260629" y="1444326"/>
                </a:lnTo>
                <a:lnTo>
                  <a:pt x="1300710" y="1422488"/>
                </a:lnTo>
                <a:lnTo>
                  <a:pt x="1339319" y="1398730"/>
                </a:lnTo>
                <a:lnTo>
                  <a:pt x="1376377" y="1373125"/>
                </a:lnTo>
                <a:lnTo>
                  <a:pt x="1411804" y="1345746"/>
                </a:lnTo>
                <a:lnTo>
                  <a:pt x="1445521" y="1316664"/>
                </a:lnTo>
                <a:lnTo>
                  <a:pt x="1477449" y="1285952"/>
                </a:lnTo>
                <a:lnTo>
                  <a:pt x="1507508" y="1253683"/>
                </a:lnTo>
                <a:lnTo>
                  <a:pt x="1535619" y="1219928"/>
                </a:lnTo>
                <a:lnTo>
                  <a:pt x="1561701" y="1184760"/>
                </a:lnTo>
                <a:lnTo>
                  <a:pt x="1585677" y="1148252"/>
                </a:lnTo>
                <a:lnTo>
                  <a:pt x="1607466" y="1110475"/>
                </a:lnTo>
                <a:lnTo>
                  <a:pt x="1626989" y="1071503"/>
                </a:lnTo>
                <a:lnTo>
                  <a:pt x="1644167" y="1031406"/>
                </a:lnTo>
                <a:lnTo>
                  <a:pt x="1658920" y="990259"/>
                </a:lnTo>
                <a:lnTo>
                  <a:pt x="1671168" y="948132"/>
                </a:lnTo>
                <a:lnTo>
                  <a:pt x="1680833" y="905099"/>
                </a:lnTo>
                <a:lnTo>
                  <a:pt x="1687835" y="861232"/>
                </a:lnTo>
                <a:lnTo>
                  <a:pt x="1692094" y="816602"/>
                </a:lnTo>
                <a:lnTo>
                  <a:pt x="1693532" y="771283"/>
                </a:lnTo>
                <a:lnTo>
                  <a:pt x="1692094" y="725964"/>
                </a:lnTo>
                <a:lnTo>
                  <a:pt x="1687835" y="681335"/>
                </a:lnTo>
                <a:lnTo>
                  <a:pt x="1680833" y="637467"/>
                </a:lnTo>
                <a:lnTo>
                  <a:pt x="1671168" y="594434"/>
                </a:lnTo>
                <a:lnTo>
                  <a:pt x="1658920" y="552308"/>
                </a:lnTo>
                <a:lnTo>
                  <a:pt x="1644167" y="511160"/>
                </a:lnTo>
                <a:lnTo>
                  <a:pt x="1626989" y="471064"/>
                </a:lnTo>
                <a:lnTo>
                  <a:pt x="1607466" y="432091"/>
                </a:lnTo>
                <a:lnTo>
                  <a:pt x="1585677" y="394314"/>
                </a:lnTo>
                <a:lnTo>
                  <a:pt x="1561701" y="357806"/>
                </a:lnTo>
                <a:lnTo>
                  <a:pt x="1535619" y="322638"/>
                </a:lnTo>
                <a:lnTo>
                  <a:pt x="1507508" y="288884"/>
                </a:lnTo>
                <a:lnTo>
                  <a:pt x="1477449" y="256614"/>
                </a:lnTo>
                <a:lnTo>
                  <a:pt x="1445521" y="225902"/>
                </a:lnTo>
                <a:lnTo>
                  <a:pt x="1411804" y="196821"/>
                </a:lnTo>
                <a:lnTo>
                  <a:pt x="1376377" y="169441"/>
                </a:lnTo>
                <a:lnTo>
                  <a:pt x="1339319" y="143836"/>
                </a:lnTo>
                <a:lnTo>
                  <a:pt x="1300710" y="120078"/>
                </a:lnTo>
                <a:lnTo>
                  <a:pt x="1260629" y="98240"/>
                </a:lnTo>
                <a:lnTo>
                  <a:pt x="1219155" y="78393"/>
                </a:lnTo>
                <a:lnTo>
                  <a:pt x="1176369" y="60610"/>
                </a:lnTo>
                <a:lnTo>
                  <a:pt x="1132349" y="44964"/>
                </a:lnTo>
                <a:lnTo>
                  <a:pt x="1087175" y="31526"/>
                </a:lnTo>
                <a:lnTo>
                  <a:pt x="1040926" y="20370"/>
                </a:lnTo>
                <a:lnTo>
                  <a:pt x="993682" y="11566"/>
                </a:lnTo>
                <a:lnTo>
                  <a:pt x="945522" y="5188"/>
                </a:lnTo>
                <a:lnTo>
                  <a:pt x="896526" y="1309"/>
                </a:lnTo>
                <a:lnTo>
                  <a:pt x="846772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3157" y="2801043"/>
            <a:ext cx="1693545" cy="1543050"/>
          </a:xfrm>
          <a:custGeom>
            <a:avLst/>
            <a:gdLst/>
            <a:ahLst/>
            <a:cxnLst/>
            <a:rect l="l" t="t" r="r" b="b"/>
            <a:pathLst>
              <a:path w="1693545" h="1543050">
                <a:moveTo>
                  <a:pt x="0" y="771283"/>
                </a:moveTo>
                <a:lnTo>
                  <a:pt x="1437" y="725964"/>
                </a:lnTo>
                <a:lnTo>
                  <a:pt x="5696" y="681335"/>
                </a:lnTo>
                <a:lnTo>
                  <a:pt x="12698" y="637467"/>
                </a:lnTo>
                <a:lnTo>
                  <a:pt x="22363" y="594434"/>
                </a:lnTo>
                <a:lnTo>
                  <a:pt x="34612" y="552308"/>
                </a:lnTo>
                <a:lnTo>
                  <a:pt x="49365" y="511160"/>
                </a:lnTo>
                <a:lnTo>
                  <a:pt x="66542" y="471064"/>
                </a:lnTo>
                <a:lnTo>
                  <a:pt x="86066" y="432091"/>
                </a:lnTo>
                <a:lnTo>
                  <a:pt x="107855" y="394314"/>
                </a:lnTo>
                <a:lnTo>
                  <a:pt x="131830" y="357806"/>
                </a:lnTo>
                <a:lnTo>
                  <a:pt x="157913" y="322638"/>
                </a:lnTo>
                <a:lnTo>
                  <a:pt x="186024" y="288884"/>
                </a:lnTo>
                <a:lnTo>
                  <a:pt x="216083" y="256614"/>
                </a:lnTo>
                <a:lnTo>
                  <a:pt x="248011" y="225902"/>
                </a:lnTo>
                <a:lnTo>
                  <a:pt x="281729" y="196821"/>
                </a:lnTo>
                <a:lnTo>
                  <a:pt x="317157" y="169441"/>
                </a:lnTo>
                <a:lnTo>
                  <a:pt x="354215" y="143836"/>
                </a:lnTo>
                <a:lnTo>
                  <a:pt x="392825" y="120078"/>
                </a:lnTo>
                <a:lnTo>
                  <a:pt x="432907" y="98240"/>
                </a:lnTo>
                <a:lnTo>
                  <a:pt x="474381" y="78393"/>
                </a:lnTo>
                <a:lnTo>
                  <a:pt x="517168" y="60610"/>
                </a:lnTo>
                <a:lnTo>
                  <a:pt x="561188" y="44964"/>
                </a:lnTo>
                <a:lnTo>
                  <a:pt x="606363" y="31526"/>
                </a:lnTo>
                <a:lnTo>
                  <a:pt x="652613" y="20370"/>
                </a:lnTo>
                <a:lnTo>
                  <a:pt x="699858" y="11566"/>
                </a:lnTo>
                <a:lnTo>
                  <a:pt x="748019" y="5188"/>
                </a:lnTo>
                <a:lnTo>
                  <a:pt x="797017" y="1309"/>
                </a:lnTo>
                <a:lnTo>
                  <a:pt x="846772" y="0"/>
                </a:lnTo>
                <a:lnTo>
                  <a:pt x="896526" y="1309"/>
                </a:lnTo>
                <a:lnTo>
                  <a:pt x="945522" y="5188"/>
                </a:lnTo>
                <a:lnTo>
                  <a:pt x="993682" y="11566"/>
                </a:lnTo>
                <a:lnTo>
                  <a:pt x="1040926" y="20370"/>
                </a:lnTo>
                <a:lnTo>
                  <a:pt x="1087175" y="31526"/>
                </a:lnTo>
                <a:lnTo>
                  <a:pt x="1132349" y="44964"/>
                </a:lnTo>
                <a:lnTo>
                  <a:pt x="1176369" y="60610"/>
                </a:lnTo>
                <a:lnTo>
                  <a:pt x="1219155" y="78393"/>
                </a:lnTo>
                <a:lnTo>
                  <a:pt x="1260629" y="98240"/>
                </a:lnTo>
                <a:lnTo>
                  <a:pt x="1300710" y="120078"/>
                </a:lnTo>
                <a:lnTo>
                  <a:pt x="1339319" y="143836"/>
                </a:lnTo>
                <a:lnTo>
                  <a:pt x="1376377" y="169441"/>
                </a:lnTo>
                <a:lnTo>
                  <a:pt x="1411804" y="196821"/>
                </a:lnTo>
                <a:lnTo>
                  <a:pt x="1445521" y="225902"/>
                </a:lnTo>
                <a:lnTo>
                  <a:pt x="1477449" y="256614"/>
                </a:lnTo>
                <a:lnTo>
                  <a:pt x="1507508" y="288884"/>
                </a:lnTo>
                <a:lnTo>
                  <a:pt x="1535619" y="322638"/>
                </a:lnTo>
                <a:lnTo>
                  <a:pt x="1561701" y="357806"/>
                </a:lnTo>
                <a:lnTo>
                  <a:pt x="1585677" y="394314"/>
                </a:lnTo>
                <a:lnTo>
                  <a:pt x="1607466" y="432091"/>
                </a:lnTo>
                <a:lnTo>
                  <a:pt x="1626989" y="471064"/>
                </a:lnTo>
                <a:lnTo>
                  <a:pt x="1644167" y="511160"/>
                </a:lnTo>
                <a:lnTo>
                  <a:pt x="1658920" y="552308"/>
                </a:lnTo>
                <a:lnTo>
                  <a:pt x="1671168" y="594434"/>
                </a:lnTo>
                <a:lnTo>
                  <a:pt x="1680833" y="637467"/>
                </a:lnTo>
                <a:lnTo>
                  <a:pt x="1687835" y="681335"/>
                </a:lnTo>
                <a:lnTo>
                  <a:pt x="1692094" y="725964"/>
                </a:lnTo>
                <a:lnTo>
                  <a:pt x="1693532" y="771283"/>
                </a:lnTo>
                <a:lnTo>
                  <a:pt x="1692094" y="816602"/>
                </a:lnTo>
                <a:lnTo>
                  <a:pt x="1687835" y="861232"/>
                </a:lnTo>
                <a:lnTo>
                  <a:pt x="1680833" y="905099"/>
                </a:lnTo>
                <a:lnTo>
                  <a:pt x="1671168" y="948132"/>
                </a:lnTo>
                <a:lnTo>
                  <a:pt x="1658920" y="990259"/>
                </a:lnTo>
                <a:lnTo>
                  <a:pt x="1644167" y="1031406"/>
                </a:lnTo>
                <a:lnTo>
                  <a:pt x="1626989" y="1071503"/>
                </a:lnTo>
                <a:lnTo>
                  <a:pt x="1607466" y="1110475"/>
                </a:lnTo>
                <a:lnTo>
                  <a:pt x="1585677" y="1148252"/>
                </a:lnTo>
                <a:lnTo>
                  <a:pt x="1561701" y="1184760"/>
                </a:lnTo>
                <a:lnTo>
                  <a:pt x="1535619" y="1219928"/>
                </a:lnTo>
                <a:lnTo>
                  <a:pt x="1507508" y="1253683"/>
                </a:lnTo>
                <a:lnTo>
                  <a:pt x="1477449" y="1285952"/>
                </a:lnTo>
                <a:lnTo>
                  <a:pt x="1445521" y="1316664"/>
                </a:lnTo>
                <a:lnTo>
                  <a:pt x="1411804" y="1345746"/>
                </a:lnTo>
                <a:lnTo>
                  <a:pt x="1376377" y="1373125"/>
                </a:lnTo>
                <a:lnTo>
                  <a:pt x="1339319" y="1398730"/>
                </a:lnTo>
                <a:lnTo>
                  <a:pt x="1300710" y="1422488"/>
                </a:lnTo>
                <a:lnTo>
                  <a:pt x="1260629" y="1444326"/>
                </a:lnTo>
                <a:lnTo>
                  <a:pt x="1219155" y="1464173"/>
                </a:lnTo>
                <a:lnTo>
                  <a:pt x="1176369" y="1481956"/>
                </a:lnTo>
                <a:lnTo>
                  <a:pt x="1132349" y="1497602"/>
                </a:lnTo>
                <a:lnTo>
                  <a:pt x="1087175" y="1511040"/>
                </a:lnTo>
                <a:lnTo>
                  <a:pt x="1040926" y="1522197"/>
                </a:lnTo>
                <a:lnTo>
                  <a:pt x="993682" y="1531000"/>
                </a:lnTo>
                <a:lnTo>
                  <a:pt x="945522" y="1537378"/>
                </a:lnTo>
                <a:lnTo>
                  <a:pt x="896526" y="1541258"/>
                </a:lnTo>
                <a:lnTo>
                  <a:pt x="846772" y="1542567"/>
                </a:lnTo>
                <a:lnTo>
                  <a:pt x="797017" y="1541258"/>
                </a:lnTo>
                <a:lnTo>
                  <a:pt x="748019" y="1537378"/>
                </a:lnTo>
                <a:lnTo>
                  <a:pt x="699858" y="1531000"/>
                </a:lnTo>
                <a:lnTo>
                  <a:pt x="652613" y="1522197"/>
                </a:lnTo>
                <a:lnTo>
                  <a:pt x="606363" y="1511040"/>
                </a:lnTo>
                <a:lnTo>
                  <a:pt x="561188" y="1497602"/>
                </a:lnTo>
                <a:lnTo>
                  <a:pt x="517168" y="1481956"/>
                </a:lnTo>
                <a:lnTo>
                  <a:pt x="474381" y="1464173"/>
                </a:lnTo>
                <a:lnTo>
                  <a:pt x="432907" y="1444326"/>
                </a:lnTo>
                <a:lnTo>
                  <a:pt x="392825" y="1422488"/>
                </a:lnTo>
                <a:lnTo>
                  <a:pt x="354215" y="1398730"/>
                </a:lnTo>
                <a:lnTo>
                  <a:pt x="317157" y="1373125"/>
                </a:lnTo>
                <a:lnTo>
                  <a:pt x="281729" y="1345746"/>
                </a:lnTo>
                <a:lnTo>
                  <a:pt x="248011" y="1316664"/>
                </a:lnTo>
                <a:lnTo>
                  <a:pt x="216083" y="1285952"/>
                </a:lnTo>
                <a:lnTo>
                  <a:pt x="186024" y="1253683"/>
                </a:lnTo>
                <a:lnTo>
                  <a:pt x="157913" y="1219928"/>
                </a:lnTo>
                <a:lnTo>
                  <a:pt x="131830" y="1184760"/>
                </a:lnTo>
                <a:lnTo>
                  <a:pt x="107855" y="1148252"/>
                </a:lnTo>
                <a:lnTo>
                  <a:pt x="86066" y="1110475"/>
                </a:lnTo>
                <a:lnTo>
                  <a:pt x="66542" y="1071503"/>
                </a:lnTo>
                <a:lnTo>
                  <a:pt x="49365" y="1031406"/>
                </a:lnTo>
                <a:lnTo>
                  <a:pt x="34612" y="990259"/>
                </a:lnTo>
                <a:lnTo>
                  <a:pt x="22363" y="948132"/>
                </a:lnTo>
                <a:lnTo>
                  <a:pt x="12698" y="905099"/>
                </a:lnTo>
                <a:lnTo>
                  <a:pt x="5696" y="861232"/>
                </a:lnTo>
                <a:lnTo>
                  <a:pt x="1437" y="816602"/>
                </a:lnTo>
                <a:lnTo>
                  <a:pt x="0" y="771283"/>
                </a:lnTo>
                <a:close/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29926" y="2796278"/>
            <a:ext cx="0" cy="1552575"/>
          </a:xfrm>
          <a:custGeom>
            <a:avLst/>
            <a:gdLst/>
            <a:ahLst/>
            <a:cxnLst/>
            <a:rect l="l" t="t" r="r" b="b"/>
            <a:pathLst>
              <a:path h="1552575">
                <a:moveTo>
                  <a:pt x="0" y="0"/>
                </a:moveTo>
                <a:lnTo>
                  <a:pt x="0" y="1552092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7926" y="3572327"/>
            <a:ext cx="1704339" cy="0"/>
          </a:xfrm>
          <a:custGeom>
            <a:avLst/>
            <a:gdLst/>
            <a:ahLst/>
            <a:cxnLst/>
            <a:rect l="l" t="t" r="r" b="b"/>
            <a:pathLst>
              <a:path w="1704339">
                <a:moveTo>
                  <a:pt x="0" y="0"/>
                </a:moveTo>
                <a:lnTo>
                  <a:pt x="1703997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86861" y="3105337"/>
            <a:ext cx="113665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8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Act	P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7984" y="3737645"/>
            <a:ext cx="121221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741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7725154" cy="628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The </a:t>
            </a:r>
            <a:r>
              <a:rPr lang="en-US" spc="-5" dirty="0"/>
              <a:t>C</a:t>
            </a:r>
            <a:r>
              <a:rPr spc="-5" dirty="0" smtClean="0"/>
              <a:t>ore </a:t>
            </a:r>
            <a:r>
              <a:rPr spc="-10" dirty="0"/>
              <a:t>of </a:t>
            </a:r>
            <a:r>
              <a:rPr spc="-5" dirty="0"/>
              <a:t>Lean Daily</a:t>
            </a:r>
            <a:r>
              <a:rPr spc="3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90" name="object 90"/>
          <p:cNvSpPr/>
          <p:nvPr/>
        </p:nvSpPr>
        <p:spPr>
          <a:xfrm>
            <a:off x="4246117" y="2832912"/>
            <a:ext cx="2797175" cy="2167890"/>
          </a:xfrm>
          <a:custGeom>
            <a:avLst/>
            <a:gdLst/>
            <a:ahLst/>
            <a:cxnLst/>
            <a:rect l="l" t="t" r="r" b="b"/>
            <a:pathLst>
              <a:path w="2797175" h="2167890">
                <a:moveTo>
                  <a:pt x="2796603" y="2167394"/>
                </a:moveTo>
                <a:lnTo>
                  <a:pt x="0" y="2167394"/>
                </a:lnTo>
                <a:lnTo>
                  <a:pt x="0" y="0"/>
                </a:lnTo>
                <a:lnTo>
                  <a:pt x="2796603" y="0"/>
                </a:lnTo>
                <a:lnTo>
                  <a:pt x="2796603" y="2167394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212373" y="1263792"/>
            <a:ext cx="2502535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 indent="-34290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Arial"/>
                <a:cs typeface="Arial"/>
              </a:rPr>
              <a:t>Process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Focus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Predictable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Outcome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239255" y="4439411"/>
            <a:ext cx="797051" cy="5044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35267" y="4911090"/>
            <a:ext cx="650746" cy="7391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22390" y="4422457"/>
            <a:ext cx="781050" cy="488950"/>
          </a:xfrm>
          <a:custGeom>
            <a:avLst/>
            <a:gdLst/>
            <a:ahLst/>
            <a:cxnLst/>
            <a:rect l="l" t="t" r="r" b="b"/>
            <a:pathLst>
              <a:path w="781050" h="488950">
                <a:moveTo>
                  <a:pt x="0" y="0"/>
                </a:moveTo>
                <a:lnTo>
                  <a:pt x="780757" y="0"/>
                </a:lnTo>
                <a:lnTo>
                  <a:pt x="780757" y="488835"/>
                </a:lnTo>
                <a:lnTo>
                  <a:pt x="0" y="488835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22390" y="4422457"/>
            <a:ext cx="781050" cy="488950"/>
          </a:xfrm>
          <a:custGeom>
            <a:avLst/>
            <a:gdLst/>
            <a:ahLst/>
            <a:cxnLst/>
            <a:rect l="l" t="t" r="r" b="b"/>
            <a:pathLst>
              <a:path w="781050" h="488950">
                <a:moveTo>
                  <a:pt x="0" y="0"/>
                </a:moveTo>
                <a:lnTo>
                  <a:pt x="780757" y="0"/>
                </a:lnTo>
                <a:lnTo>
                  <a:pt x="780757" y="488835"/>
                </a:lnTo>
                <a:lnTo>
                  <a:pt x="0" y="48883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09359" y="4422647"/>
            <a:ext cx="650747" cy="2636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35267" y="4559808"/>
            <a:ext cx="391655" cy="2636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65391" y="4559807"/>
            <a:ext cx="198119" cy="2636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01967" y="4559807"/>
            <a:ext cx="332231" cy="2636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18503" y="4696967"/>
            <a:ext cx="601979" cy="2636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58940" y="4696967"/>
            <a:ext cx="193547" cy="26365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370836" y="4458084"/>
            <a:ext cx="48387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 algn="just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ce 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only on  demand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218176" y="4355591"/>
            <a:ext cx="830579" cy="58978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74564" y="4418076"/>
            <a:ext cx="894587" cy="51511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00078" y="4338726"/>
            <a:ext cx="815975" cy="574675"/>
          </a:xfrm>
          <a:custGeom>
            <a:avLst/>
            <a:gdLst/>
            <a:ahLst/>
            <a:cxnLst/>
            <a:rect l="l" t="t" r="r" b="b"/>
            <a:pathLst>
              <a:path w="815975" h="574675">
                <a:moveTo>
                  <a:pt x="0" y="0"/>
                </a:moveTo>
                <a:lnTo>
                  <a:pt x="815466" y="0"/>
                </a:lnTo>
                <a:lnTo>
                  <a:pt x="815466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00078" y="4338726"/>
            <a:ext cx="815975" cy="574675"/>
          </a:xfrm>
          <a:custGeom>
            <a:avLst/>
            <a:gdLst/>
            <a:ahLst/>
            <a:cxnLst/>
            <a:rect l="l" t="t" r="r" b="b"/>
            <a:pathLst>
              <a:path w="815975" h="574675">
                <a:moveTo>
                  <a:pt x="0" y="0"/>
                </a:moveTo>
                <a:lnTo>
                  <a:pt x="815466" y="0"/>
                </a:lnTo>
                <a:lnTo>
                  <a:pt x="815466" y="574090"/>
                </a:lnTo>
                <a:lnTo>
                  <a:pt x="0" y="57409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48655" y="4401311"/>
            <a:ext cx="181355" cy="2346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01996" y="4392180"/>
            <a:ext cx="544067" cy="24992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01996" y="4524768"/>
            <a:ext cx="772666" cy="24992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01996" y="4657356"/>
            <a:ext cx="810767" cy="2499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60364" y="4657356"/>
            <a:ext cx="182879" cy="2499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301682" y="4424163"/>
            <a:ext cx="706755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7785">
              <a:lnSpc>
                <a:spcPct val="102299"/>
              </a:lnSpc>
              <a:buFont typeface="Arial"/>
              <a:buChar char="•"/>
              <a:tabLst>
                <a:tab pos="71120" algn="l"/>
              </a:tabLst>
            </a:pP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Signal  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identifying  a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bnorm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50" b="1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248873" y="4340250"/>
            <a:ext cx="779780" cy="571500"/>
          </a:xfrm>
          <a:custGeom>
            <a:avLst/>
            <a:gdLst/>
            <a:ahLst/>
            <a:cxnLst/>
            <a:rect l="l" t="t" r="r" b="b"/>
            <a:pathLst>
              <a:path w="779779" h="571500">
                <a:moveTo>
                  <a:pt x="0" y="0"/>
                </a:moveTo>
                <a:lnTo>
                  <a:pt x="779322" y="0"/>
                </a:lnTo>
                <a:lnTo>
                  <a:pt x="779322" y="571042"/>
                </a:lnTo>
                <a:lnTo>
                  <a:pt x="0" y="571042"/>
                </a:lnTo>
                <a:lnTo>
                  <a:pt x="0" y="0"/>
                </a:lnTo>
                <a:close/>
              </a:path>
            </a:pathLst>
          </a:custGeom>
          <a:solidFill>
            <a:srgbClr val="D9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48873" y="4340250"/>
            <a:ext cx="779780" cy="571500"/>
          </a:xfrm>
          <a:custGeom>
            <a:avLst/>
            <a:gdLst/>
            <a:ahLst/>
            <a:cxnLst/>
            <a:rect l="l" t="t" r="r" b="b"/>
            <a:pathLst>
              <a:path w="779779" h="571500">
                <a:moveTo>
                  <a:pt x="0" y="0"/>
                </a:moveTo>
                <a:lnTo>
                  <a:pt x="779322" y="0"/>
                </a:lnTo>
                <a:lnTo>
                  <a:pt x="779322" y="571042"/>
                </a:lnTo>
                <a:lnTo>
                  <a:pt x="0" y="5710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61688" y="4407408"/>
            <a:ext cx="597407" cy="23469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22647" y="4529328"/>
            <a:ext cx="318515" cy="23469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97908" y="4529328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26863" y="4529328"/>
            <a:ext cx="268223" cy="23469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37303" y="4651247"/>
            <a:ext cx="614171" cy="2346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08220" y="4651247"/>
            <a:ext cx="172199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4389945" y="4440350"/>
            <a:ext cx="4965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Effective 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use of  m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hin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239255" y="3713988"/>
            <a:ext cx="813815" cy="56997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22212" y="3696233"/>
            <a:ext cx="781050" cy="554355"/>
          </a:xfrm>
          <a:custGeom>
            <a:avLst/>
            <a:gdLst/>
            <a:ahLst/>
            <a:cxnLst/>
            <a:rect l="l" t="t" r="r" b="b"/>
            <a:pathLst>
              <a:path w="781050" h="554354">
                <a:moveTo>
                  <a:pt x="0" y="0"/>
                </a:moveTo>
                <a:lnTo>
                  <a:pt x="780757" y="0"/>
                </a:lnTo>
                <a:lnTo>
                  <a:pt x="780757" y="553821"/>
                </a:lnTo>
                <a:lnTo>
                  <a:pt x="0" y="55382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22212" y="3696233"/>
            <a:ext cx="781050" cy="554355"/>
          </a:xfrm>
          <a:custGeom>
            <a:avLst/>
            <a:gdLst/>
            <a:ahLst/>
            <a:cxnLst/>
            <a:rect l="l" t="t" r="r" b="b"/>
            <a:pathLst>
              <a:path w="781050" h="554354">
                <a:moveTo>
                  <a:pt x="0" y="0"/>
                </a:moveTo>
                <a:lnTo>
                  <a:pt x="780757" y="0"/>
                </a:lnTo>
                <a:lnTo>
                  <a:pt x="780757" y="553821"/>
                </a:lnTo>
                <a:lnTo>
                  <a:pt x="0" y="5538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91654" y="3796283"/>
            <a:ext cx="416051" cy="2636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46164" y="3796284"/>
            <a:ext cx="199631" cy="26365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84264" y="3796283"/>
            <a:ext cx="192023" cy="26365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0779" y="3933443"/>
            <a:ext cx="755903" cy="26365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5140" y="3933443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222212" y="3832936"/>
            <a:ext cx="78105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marR="88265" indent="150495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-  Piece</a:t>
            </a:r>
            <a:r>
              <a:rPr sz="9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53228" y="3674364"/>
            <a:ext cx="809243" cy="59283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36298" y="3656228"/>
            <a:ext cx="779780" cy="577215"/>
          </a:xfrm>
          <a:custGeom>
            <a:avLst/>
            <a:gdLst/>
            <a:ahLst/>
            <a:cxnLst/>
            <a:rect l="l" t="t" r="r" b="b"/>
            <a:pathLst>
              <a:path w="779779" h="577214">
                <a:moveTo>
                  <a:pt x="0" y="0"/>
                </a:moveTo>
                <a:lnTo>
                  <a:pt x="779322" y="0"/>
                </a:lnTo>
                <a:lnTo>
                  <a:pt x="779322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80659" y="3846575"/>
            <a:ext cx="192023" cy="24841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34000" y="3837432"/>
            <a:ext cx="670547" cy="2636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43015" y="3837431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5236298" y="3656228"/>
            <a:ext cx="779780" cy="577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 indent="-57785">
              <a:lnSpc>
                <a:spcPct val="100000"/>
              </a:lnSpc>
              <a:buFont typeface="Arial"/>
              <a:buChar char="•"/>
              <a:tabLst>
                <a:tab pos="166370" algn="l"/>
              </a:tabLst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265676" y="3674364"/>
            <a:ext cx="795527" cy="59283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248873" y="3656228"/>
            <a:ext cx="779780" cy="577215"/>
          </a:xfrm>
          <a:custGeom>
            <a:avLst/>
            <a:gdLst/>
            <a:ahLst/>
            <a:cxnLst/>
            <a:rect l="l" t="t" r="r" b="b"/>
            <a:pathLst>
              <a:path w="779779" h="577214">
                <a:moveTo>
                  <a:pt x="0" y="0"/>
                </a:moveTo>
                <a:lnTo>
                  <a:pt x="779322" y="0"/>
                </a:lnTo>
                <a:lnTo>
                  <a:pt x="779322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solidFill>
            <a:srgbClr val="F25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48873" y="3656228"/>
            <a:ext cx="779780" cy="577215"/>
          </a:xfrm>
          <a:custGeom>
            <a:avLst/>
            <a:gdLst/>
            <a:ahLst/>
            <a:cxnLst/>
            <a:rect l="l" t="t" r="r" b="b"/>
            <a:pathLst>
              <a:path w="779779" h="577214">
                <a:moveTo>
                  <a:pt x="0" y="0"/>
                </a:moveTo>
                <a:lnTo>
                  <a:pt x="779322" y="0"/>
                </a:lnTo>
                <a:lnTo>
                  <a:pt x="779322" y="577151"/>
                </a:lnTo>
                <a:lnTo>
                  <a:pt x="0" y="5771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1500" y="3726179"/>
            <a:ext cx="551687" cy="23469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67783" y="3848100"/>
            <a:ext cx="580643" cy="23469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76927" y="3970019"/>
            <a:ext cx="534923" cy="23469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768595" y="3970019"/>
            <a:ext cx="172211" cy="234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420447" y="3759377"/>
            <a:ext cx="43624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Minimal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sz="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227064" y="2982468"/>
            <a:ext cx="819911" cy="5943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22212" y="2964560"/>
            <a:ext cx="781050" cy="579120"/>
          </a:xfrm>
          <a:custGeom>
            <a:avLst/>
            <a:gdLst/>
            <a:ahLst/>
            <a:cxnLst/>
            <a:rect l="l" t="t" r="r" b="b"/>
            <a:pathLst>
              <a:path w="781050" h="579120">
                <a:moveTo>
                  <a:pt x="0" y="0"/>
                </a:moveTo>
                <a:lnTo>
                  <a:pt x="780757" y="0"/>
                </a:lnTo>
                <a:lnTo>
                  <a:pt x="780757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22212" y="2964560"/>
            <a:ext cx="781050" cy="579120"/>
          </a:xfrm>
          <a:custGeom>
            <a:avLst/>
            <a:gdLst/>
            <a:ahLst/>
            <a:cxnLst/>
            <a:rect l="l" t="t" r="r" b="b"/>
            <a:pathLst>
              <a:path w="781050" h="579120">
                <a:moveTo>
                  <a:pt x="0" y="0"/>
                </a:moveTo>
                <a:lnTo>
                  <a:pt x="780757" y="0"/>
                </a:lnTo>
                <a:lnTo>
                  <a:pt x="780757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68796" y="3076955"/>
            <a:ext cx="499871" cy="26365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07123" y="3076955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36207" y="3214115"/>
            <a:ext cx="766571" cy="263651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41235" y="3214115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6297505" y="3113693"/>
            <a:ext cx="63055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Paced  P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odu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241035" y="2982468"/>
            <a:ext cx="795527" cy="5943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36298" y="2964560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36298" y="2964560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03519" y="3076955"/>
            <a:ext cx="658367" cy="26365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00344" y="3076955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08676" y="3214115"/>
            <a:ext cx="448055" cy="26365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95188" y="3214115"/>
            <a:ext cx="193547" cy="2636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5365165" y="3113693"/>
            <a:ext cx="52197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Stand</a:t>
            </a:r>
            <a:r>
              <a:rPr sz="900" b="1" spc="-5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r</a:t>
            </a:r>
            <a:r>
              <a:rPr sz="900" b="1" dirty="0">
                <a:latin typeface="Arial"/>
                <a:cs typeface="Arial"/>
              </a:rPr>
              <a:t>d  </a:t>
            </a:r>
            <a:r>
              <a:rPr sz="900" b="1" spc="-5" dirty="0">
                <a:latin typeface="Arial"/>
                <a:cs typeface="Arial"/>
              </a:rPr>
              <a:t>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253484" y="2982468"/>
            <a:ext cx="795527" cy="59435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48873" y="2964560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48873" y="2964560"/>
            <a:ext cx="779780" cy="579120"/>
          </a:xfrm>
          <a:custGeom>
            <a:avLst/>
            <a:gdLst/>
            <a:ahLst/>
            <a:cxnLst/>
            <a:rect l="l" t="t" r="r" b="b"/>
            <a:pathLst>
              <a:path w="779779" h="579120">
                <a:moveTo>
                  <a:pt x="0" y="0"/>
                </a:moveTo>
                <a:lnTo>
                  <a:pt x="779322" y="0"/>
                </a:lnTo>
                <a:lnTo>
                  <a:pt x="779322" y="578675"/>
                </a:lnTo>
                <a:lnTo>
                  <a:pt x="0" y="578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375403" y="3096768"/>
            <a:ext cx="568451" cy="23469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39411" y="3218688"/>
            <a:ext cx="411479" cy="23469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07635" y="3218688"/>
            <a:ext cx="172199" cy="23469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4428033" y="3129441"/>
            <a:ext cx="42164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Deve</a:t>
            </a:r>
            <a:r>
              <a:rPr sz="800" b="1" dirty="0">
                <a:latin typeface="Arial"/>
                <a:cs typeface="Arial"/>
              </a:rPr>
              <a:t>lop  Skills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7330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Lean Daily Management</a:t>
            </a:r>
            <a:r>
              <a:rPr spc="30" dirty="0"/>
              <a:t> </a:t>
            </a:r>
            <a:r>
              <a:rPr lang="en-US" spc="-5" dirty="0" smtClean="0"/>
              <a:t>System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430539" y="1841614"/>
            <a:ext cx="1801495" cy="12801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335915" marR="73660" indent="-254635">
              <a:lnSpc>
                <a:spcPct val="200000"/>
              </a:lnSpc>
              <a:spcBef>
                <a:spcPts val="170"/>
              </a:spcBef>
            </a:pPr>
            <a:r>
              <a:rPr sz="1600" b="1" spc="-5" dirty="0">
                <a:latin typeface="Arial"/>
                <a:cs typeface="Arial"/>
              </a:rPr>
              <a:t>Leader Standard  </a:t>
            </a:r>
            <a:r>
              <a:rPr sz="1600" b="1" spc="-10" dirty="0">
                <a:latin typeface="Arial"/>
                <a:cs typeface="Arial"/>
              </a:rPr>
              <a:t>Work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(LSW)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539" y="4214257"/>
            <a:ext cx="2019980" cy="1272143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Leadership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15290" marR="408940" algn="ctr">
              <a:lnSpc>
                <a:spcPct val="100000"/>
              </a:lnSpc>
            </a:pPr>
            <a:r>
              <a:rPr lang="en-US" sz="1600" b="1" u="sng" spc="-5" dirty="0" smtClean="0">
                <a:latin typeface="Arial"/>
                <a:cs typeface="Arial"/>
              </a:rPr>
              <a:t>DISCIPLINE</a:t>
            </a:r>
            <a:r>
              <a:rPr sz="1600" b="1" spc="-5" dirty="0" smtClean="0">
                <a:latin typeface="Arial"/>
                <a:cs typeface="Arial"/>
              </a:rPr>
              <a:t>  </a:t>
            </a:r>
            <a:r>
              <a:rPr sz="1600" b="1" spc="-10" dirty="0">
                <a:latin typeface="Arial"/>
                <a:cs typeface="Arial"/>
              </a:rPr>
              <a:t>(Audits)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14506" y="4114800"/>
            <a:ext cx="1828800" cy="1323975"/>
          </a:xfrm>
          <a:custGeom>
            <a:avLst/>
            <a:gdLst/>
            <a:ahLst/>
            <a:cxnLst/>
            <a:rect l="l" t="t" r="r" b="b"/>
            <a:pathLst>
              <a:path w="1828800" h="1323975">
                <a:moveTo>
                  <a:pt x="0" y="0"/>
                </a:moveTo>
                <a:lnTo>
                  <a:pt x="1828799" y="0"/>
                </a:lnTo>
                <a:lnTo>
                  <a:pt x="1828799" y="1323441"/>
                </a:lnTo>
                <a:lnTo>
                  <a:pt x="0" y="132344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4506" y="4114800"/>
            <a:ext cx="1828800" cy="13239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59385" marR="95885" indent="-52069" algn="ctr">
              <a:lnSpc>
                <a:spcPct val="100000"/>
              </a:lnSpc>
              <a:spcBef>
                <a:spcPts val="170"/>
              </a:spcBef>
            </a:pPr>
            <a:r>
              <a:rPr sz="1600" b="1" spc="-5" dirty="0">
                <a:latin typeface="Arial"/>
                <a:cs typeface="Arial"/>
              </a:rPr>
              <a:t>Daily   Accountability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59385" marR="95885" algn="ctr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(Huddles/Tiered  </a:t>
            </a:r>
            <a:r>
              <a:rPr sz="1600" b="1" spc="-5" dirty="0">
                <a:latin typeface="Arial"/>
                <a:cs typeface="Arial"/>
              </a:rPr>
              <a:t>meetings)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4455" y="1846643"/>
            <a:ext cx="1801495" cy="128016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36854" marR="131445" indent="-97790">
              <a:lnSpc>
                <a:spcPct val="200000"/>
              </a:lnSpc>
              <a:spcBef>
                <a:spcPts val="170"/>
              </a:spcBef>
            </a:pPr>
            <a:r>
              <a:rPr sz="1600" b="1" spc="-10" dirty="0">
                <a:latin typeface="Arial"/>
                <a:cs typeface="Arial"/>
              </a:rPr>
              <a:t>Visual </a:t>
            </a:r>
            <a:r>
              <a:rPr sz="1600" b="1" spc="-5" dirty="0">
                <a:latin typeface="Arial"/>
                <a:cs typeface="Arial"/>
              </a:rPr>
              <a:t>Controls  </a:t>
            </a:r>
            <a:r>
              <a:rPr sz="1600" b="1" spc="-10" dirty="0">
                <a:latin typeface="Arial"/>
                <a:cs typeface="Arial"/>
              </a:rPr>
              <a:t>(Visual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walls)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1219200"/>
            <a:ext cx="7848600" cy="4876800"/>
          </a:xfrm>
          <a:custGeom>
            <a:avLst/>
            <a:gdLst/>
            <a:ahLst/>
            <a:cxnLst/>
            <a:rect l="l" t="t" r="r" b="b"/>
            <a:pathLst>
              <a:path w="7848600" h="4876800">
                <a:moveTo>
                  <a:pt x="0" y="2438400"/>
                </a:moveTo>
                <a:lnTo>
                  <a:pt x="1734" y="2365201"/>
                </a:lnTo>
                <a:lnTo>
                  <a:pt x="6905" y="2292539"/>
                </a:lnTo>
                <a:lnTo>
                  <a:pt x="15463" y="2220443"/>
                </a:lnTo>
                <a:lnTo>
                  <a:pt x="27361" y="2148943"/>
                </a:lnTo>
                <a:lnTo>
                  <a:pt x="42549" y="2078070"/>
                </a:lnTo>
                <a:lnTo>
                  <a:pt x="60979" y="2007853"/>
                </a:lnTo>
                <a:lnTo>
                  <a:pt x="82603" y="1938323"/>
                </a:lnTo>
                <a:lnTo>
                  <a:pt x="107372" y="1869510"/>
                </a:lnTo>
                <a:lnTo>
                  <a:pt x="135237" y="1801444"/>
                </a:lnTo>
                <a:lnTo>
                  <a:pt x="166151" y="1734156"/>
                </a:lnTo>
                <a:lnTo>
                  <a:pt x="200063" y="1667675"/>
                </a:lnTo>
                <a:lnTo>
                  <a:pt x="236926" y="1602032"/>
                </a:lnTo>
                <a:lnTo>
                  <a:pt x="276691" y="1537256"/>
                </a:lnTo>
                <a:lnTo>
                  <a:pt x="297647" y="1505203"/>
                </a:lnTo>
                <a:lnTo>
                  <a:pt x="319310" y="1473379"/>
                </a:lnTo>
                <a:lnTo>
                  <a:pt x="341674" y="1441786"/>
                </a:lnTo>
                <a:lnTo>
                  <a:pt x="364734" y="1410430"/>
                </a:lnTo>
                <a:lnTo>
                  <a:pt x="388482" y="1379313"/>
                </a:lnTo>
                <a:lnTo>
                  <a:pt x="412914" y="1348439"/>
                </a:lnTo>
                <a:lnTo>
                  <a:pt x="438023" y="1317812"/>
                </a:lnTo>
                <a:lnTo>
                  <a:pt x="463802" y="1287437"/>
                </a:lnTo>
                <a:lnTo>
                  <a:pt x="490247" y="1257316"/>
                </a:lnTo>
                <a:lnTo>
                  <a:pt x="517350" y="1227453"/>
                </a:lnTo>
                <a:lnTo>
                  <a:pt x="545106" y="1197853"/>
                </a:lnTo>
                <a:lnTo>
                  <a:pt x="573508" y="1168519"/>
                </a:lnTo>
                <a:lnTo>
                  <a:pt x="602551" y="1139454"/>
                </a:lnTo>
                <a:lnTo>
                  <a:pt x="632228" y="1110663"/>
                </a:lnTo>
                <a:lnTo>
                  <a:pt x="662534" y="1082150"/>
                </a:lnTo>
                <a:lnTo>
                  <a:pt x="693463" y="1053917"/>
                </a:lnTo>
                <a:lnTo>
                  <a:pt x="725007" y="1025969"/>
                </a:lnTo>
                <a:lnTo>
                  <a:pt x="757162" y="998310"/>
                </a:lnTo>
                <a:lnTo>
                  <a:pt x="789921" y="970944"/>
                </a:lnTo>
                <a:lnTo>
                  <a:pt x="823277" y="943873"/>
                </a:lnTo>
                <a:lnTo>
                  <a:pt x="857226" y="917103"/>
                </a:lnTo>
                <a:lnTo>
                  <a:pt x="891761" y="890636"/>
                </a:lnTo>
                <a:lnTo>
                  <a:pt x="926876" y="864476"/>
                </a:lnTo>
                <a:lnTo>
                  <a:pt x="962564" y="838628"/>
                </a:lnTo>
                <a:lnTo>
                  <a:pt x="998820" y="813095"/>
                </a:lnTo>
                <a:lnTo>
                  <a:pt x="1035638" y="787881"/>
                </a:lnTo>
                <a:lnTo>
                  <a:pt x="1073011" y="762989"/>
                </a:lnTo>
                <a:lnTo>
                  <a:pt x="1110934" y="738424"/>
                </a:lnTo>
                <a:lnTo>
                  <a:pt x="1149400" y="714189"/>
                </a:lnTo>
                <a:lnTo>
                  <a:pt x="1188404" y="690287"/>
                </a:lnTo>
                <a:lnTo>
                  <a:pt x="1227939" y="666724"/>
                </a:lnTo>
                <a:lnTo>
                  <a:pt x="1267999" y="643502"/>
                </a:lnTo>
                <a:lnTo>
                  <a:pt x="1308578" y="620625"/>
                </a:lnTo>
                <a:lnTo>
                  <a:pt x="1349670" y="598097"/>
                </a:lnTo>
                <a:lnTo>
                  <a:pt x="1391270" y="575921"/>
                </a:lnTo>
                <a:lnTo>
                  <a:pt x="1433370" y="554102"/>
                </a:lnTo>
                <a:lnTo>
                  <a:pt x="1475965" y="532644"/>
                </a:lnTo>
                <a:lnTo>
                  <a:pt x="1519049" y="511550"/>
                </a:lnTo>
                <a:lnTo>
                  <a:pt x="1562616" y="490823"/>
                </a:lnTo>
                <a:lnTo>
                  <a:pt x="1606659" y="470468"/>
                </a:lnTo>
                <a:lnTo>
                  <a:pt x="1651173" y="450488"/>
                </a:lnTo>
                <a:lnTo>
                  <a:pt x="1696151" y="430888"/>
                </a:lnTo>
                <a:lnTo>
                  <a:pt x="1741588" y="411671"/>
                </a:lnTo>
                <a:lnTo>
                  <a:pt x="1787477" y="392840"/>
                </a:lnTo>
                <a:lnTo>
                  <a:pt x="1833812" y="374399"/>
                </a:lnTo>
                <a:lnTo>
                  <a:pt x="1880588" y="356353"/>
                </a:lnTo>
                <a:lnTo>
                  <a:pt x="1927798" y="338705"/>
                </a:lnTo>
                <a:lnTo>
                  <a:pt x="1975436" y="321459"/>
                </a:lnTo>
                <a:lnTo>
                  <a:pt x="2023496" y="304618"/>
                </a:lnTo>
                <a:lnTo>
                  <a:pt x="2071972" y="288187"/>
                </a:lnTo>
                <a:lnTo>
                  <a:pt x="2120858" y="272168"/>
                </a:lnTo>
                <a:lnTo>
                  <a:pt x="2170147" y="256567"/>
                </a:lnTo>
                <a:lnTo>
                  <a:pt x="2219835" y="241386"/>
                </a:lnTo>
                <a:lnTo>
                  <a:pt x="2269914" y="226630"/>
                </a:lnTo>
                <a:lnTo>
                  <a:pt x="2320378" y="212302"/>
                </a:lnTo>
                <a:lnTo>
                  <a:pt x="2371222" y="198405"/>
                </a:lnTo>
                <a:lnTo>
                  <a:pt x="2422440" y="184945"/>
                </a:lnTo>
                <a:lnTo>
                  <a:pt x="2474025" y="171924"/>
                </a:lnTo>
                <a:lnTo>
                  <a:pt x="2525971" y="159346"/>
                </a:lnTo>
                <a:lnTo>
                  <a:pt x="2578273" y="147215"/>
                </a:lnTo>
                <a:lnTo>
                  <a:pt x="2630923" y="135536"/>
                </a:lnTo>
                <a:lnTo>
                  <a:pt x="2683917" y="124310"/>
                </a:lnTo>
                <a:lnTo>
                  <a:pt x="2737248" y="113543"/>
                </a:lnTo>
                <a:lnTo>
                  <a:pt x="2790910" y="103239"/>
                </a:lnTo>
                <a:lnTo>
                  <a:pt x="2844896" y="93400"/>
                </a:lnTo>
                <a:lnTo>
                  <a:pt x="2899202" y="84031"/>
                </a:lnTo>
                <a:lnTo>
                  <a:pt x="2953820" y="75135"/>
                </a:lnTo>
                <a:lnTo>
                  <a:pt x="3008745" y="66716"/>
                </a:lnTo>
                <a:lnTo>
                  <a:pt x="3063971" y="58779"/>
                </a:lnTo>
                <a:lnTo>
                  <a:pt x="3119491" y="51326"/>
                </a:lnTo>
                <a:lnTo>
                  <a:pt x="3175299" y="44362"/>
                </a:lnTo>
                <a:lnTo>
                  <a:pt x="3231390" y="37890"/>
                </a:lnTo>
                <a:lnTo>
                  <a:pt x="3287758" y="31914"/>
                </a:lnTo>
                <a:lnTo>
                  <a:pt x="3344395" y="26438"/>
                </a:lnTo>
                <a:lnTo>
                  <a:pt x="3401297" y="21466"/>
                </a:lnTo>
                <a:lnTo>
                  <a:pt x="3458457" y="17001"/>
                </a:lnTo>
                <a:lnTo>
                  <a:pt x="3515869" y="13047"/>
                </a:lnTo>
                <a:lnTo>
                  <a:pt x="3573527" y="9608"/>
                </a:lnTo>
                <a:lnTo>
                  <a:pt x="3631424" y="6688"/>
                </a:lnTo>
                <a:lnTo>
                  <a:pt x="3689556" y="4290"/>
                </a:lnTo>
                <a:lnTo>
                  <a:pt x="3747915" y="2419"/>
                </a:lnTo>
                <a:lnTo>
                  <a:pt x="3806496" y="1077"/>
                </a:lnTo>
                <a:lnTo>
                  <a:pt x="3865293" y="270"/>
                </a:lnTo>
                <a:lnTo>
                  <a:pt x="3924300" y="0"/>
                </a:lnTo>
                <a:lnTo>
                  <a:pt x="3983306" y="270"/>
                </a:lnTo>
                <a:lnTo>
                  <a:pt x="4042103" y="1077"/>
                </a:lnTo>
                <a:lnTo>
                  <a:pt x="4100684" y="2419"/>
                </a:lnTo>
                <a:lnTo>
                  <a:pt x="4159043" y="4290"/>
                </a:lnTo>
                <a:lnTo>
                  <a:pt x="4217175" y="6688"/>
                </a:lnTo>
                <a:lnTo>
                  <a:pt x="4275072" y="9608"/>
                </a:lnTo>
                <a:lnTo>
                  <a:pt x="4332730" y="13047"/>
                </a:lnTo>
                <a:lnTo>
                  <a:pt x="4390142" y="17001"/>
                </a:lnTo>
                <a:lnTo>
                  <a:pt x="4447302" y="21466"/>
                </a:lnTo>
                <a:lnTo>
                  <a:pt x="4504204" y="26438"/>
                </a:lnTo>
                <a:lnTo>
                  <a:pt x="4560841" y="31914"/>
                </a:lnTo>
                <a:lnTo>
                  <a:pt x="4617209" y="37890"/>
                </a:lnTo>
                <a:lnTo>
                  <a:pt x="4673300" y="44362"/>
                </a:lnTo>
                <a:lnTo>
                  <a:pt x="4729108" y="51326"/>
                </a:lnTo>
                <a:lnTo>
                  <a:pt x="4784628" y="58779"/>
                </a:lnTo>
                <a:lnTo>
                  <a:pt x="4839854" y="66716"/>
                </a:lnTo>
                <a:lnTo>
                  <a:pt x="4894779" y="75135"/>
                </a:lnTo>
                <a:lnTo>
                  <a:pt x="4949397" y="84031"/>
                </a:lnTo>
                <a:lnTo>
                  <a:pt x="5003703" y="93400"/>
                </a:lnTo>
                <a:lnTo>
                  <a:pt x="5057689" y="103239"/>
                </a:lnTo>
                <a:lnTo>
                  <a:pt x="5111351" y="113543"/>
                </a:lnTo>
                <a:lnTo>
                  <a:pt x="5164682" y="124310"/>
                </a:lnTo>
                <a:lnTo>
                  <a:pt x="5217676" y="135536"/>
                </a:lnTo>
                <a:lnTo>
                  <a:pt x="5270326" y="147215"/>
                </a:lnTo>
                <a:lnTo>
                  <a:pt x="5322628" y="159346"/>
                </a:lnTo>
                <a:lnTo>
                  <a:pt x="5374574" y="171924"/>
                </a:lnTo>
                <a:lnTo>
                  <a:pt x="5426159" y="184945"/>
                </a:lnTo>
                <a:lnTo>
                  <a:pt x="5477377" y="198405"/>
                </a:lnTo>
                <a:lnTo>
                  <a:pt x="5528221" y="212302"/>
                </a:lnTo>
                <a:lnTo>
                  <a:pt x="5578685" y="226630"/>
                </a:lnTo>
                <a:lnTo>
                  <a:pt x="5628764" y="241386"/>
                </a:lnTo>
                <a:lnTo>
                  <a:pt x="5678452" y="256567"/>
                </a:lnTo>
                <a:lnTo>
                  <a:pt x="5727741" y="272168"/>
                </a:lnTo>
                <a:lnTo>
                  <a:pt x="5776627" y="288187"/>
                </a:lnTo>
                <a:lnTo>
                  <a:pt x="5825103" y="304618"/>
                </a:lnTo>
                <a:lnTo>
                  <a:pt x="5873163" y="321459"/>
                </a:lnTo>
                <a:lnTo>
                  <a:pt x="5920801" y="338705"/>
                </a:lnTo>
                <a:lnTo>
                  <a:pt x="5968011" y="356353"/>
                </a:lnTo>
                <a:lnTo>
                  <a:pt x="6014787" y="374399"/>
                </a:lnTo>
                <a:lnTo>
                  <a:pt x="6061122" y="392840"/>
                </a:lnTo>
                <a:lnTo>
                  <a:pt x="6107011" y="411671"/>
                </a:lnTo>
                <a:lnTo>
                  <a:pt x="6152448" y="430888"/>
                </a:lnTo>
                <a:lnTo>
                  <a:pt x="6197426" y="450488"/>
                </a:lnTo>
                <a:lnTo>
                  <a:pt x="6241940" y="470468"/>
                </a:lnTo>
                <a:lnTo>
                  <a:pt x="6285983" y="490823"/>
                </a:lnTo>
                <a:lnTo>
                  <a:pt x="6329550" y="511550"/>
                </a:lnTo>
                <a:lnTo>
                  <a:pt x="6372634" y="532644"/>
                </a:lnTo>
                <a:lnTo>
                  <a:pt x="6415229" y="554102"/>
                </a:lnTo>
                <a:lnTo>
                  <a:pt x="6457329" y="575921"/>
                </a:lnTo>
                <a:lnTo>
                  <a:pt x="6498929" y="598097"/>
                </a:lnTo>
                <a:lnTo>
                  <a:pt x="6540021" y="620625"/>
                </a:lnTo>
                <a:lnTo>
                  <a:pt x="6580600" y="643502"/>
                </a:lnTo>
                <a:lnTo>
                  <a:pt x="6620660" y="666724"/>
                </a:lnTo>
                <a:lnTo>
                  <a:pt x="6660195" y="690287"/>
                </a:lnTo>
                <a:lnTo>
                  <a:pt x="6699199" y="714189"/>
                </a:lnTo>
                <a:lnTo>
                  <a:pt x="6737665" y="738424"/>
                </a:lnTo>
                <a:lnTo>
                  <a:pt x="6775588" y="762989"/>
                </a:lnTo>
                <a:lnTo>
                  <a:pt x="6812961" y="787881"/>
                </a:lnTo>
                <a:lnTo>
                  <a:pt x="6849779" y="813095"/>
                </a:lnTo>
                <a:lnTo>
                  <a:pt x="6886035" y="838628"/>
                </a:lnTo>
                <a:lnTo>
                  <a:pt x="6921723" y="864476"/>
                </a:lnTo>
                <a:lnTo>
                  <a:pt x="6956838" y="890636"/>
                </a:lnTo>
                <a:lnTo>
                  <a:pt x="6991373" y="917103"/>
                </a:lnTo>
                <a:lnTo>
                  <a:pt x="7025322" y="943873"/>
                </a:lnTo>
                <a:lnTo>
                  <a:pt x="7058678" y="970944"/>
                </a:lnTo>
                <a:lnTo>
                  <a:pt x="7091437" y="998310"/>
                </a:lnTo>
                <a:lnTo>
                  <a:pt x="7123592" y="1025969"/>
                </a:lnTo>
                <a:lnTo>
                  <a:pt x="7155136" y="1053917"/>
                </a:lnTo>
                <a:lnTo>
                  <a:pt x="7186065" y="1082150"/>
                </a:lnTo>
                <a:lnTo>
                  <a:pt x="7216371" y="1110663"/>
                </a:lnTo>
                <a:lnTo>
                  <a:pt x="7246048" y="1139454"/>
                </a:lnTo>
                <a:lnTo>
                  <a:pt x="7275091" y="1168519"/>
                </a:lnTo>
                <a:lnTo>
                  <a:pt x="7303493" y="1197853"/>
                </a:lnTo>
                <a:lnTo>
                  <a:pt x="7331249" y="1227453"/>
                </a:lnTo>
                <a:lnTo>
                  <a:pt x="7358352" y="1257316"/>
                </a:lnTo>
                <a:lnTo>
                  <a:pt x="7384797" y="1287437"/>
                </a:lnTo>
                <a:lnTo>
                  <a:pt x="7410576" y="1317812"/>
                </a:lnTo>
                <a:lnTo>
                  <a:pt x="7435685" y="1348439"/>
                </a:lnTo>
                <a:lnTo>
                  <a:pt x="7460117" y="1379313"/>
                </a:lnTo>
                <a:lnTo>
                  <a:pt x="7483865" y="1410430"/>
                </a:lnTo>
                <a:lnTo>
                  <a:pt x="7506925" y="1441786"/>
                </a:lnTo>
                <a:lnTo>
                  <a:pt x="7529289" y="1473379"/>
                </a:lnTo>
                <a:lnTo>
                  <a:pt x="7550952" y="1505203"/>
                </a:lnTo>
                <a:lnTo>
                  <a:pt x="7571908" y="1537256"/>
                </a:lnTo>
                <a:lnTo>
                  <a:pt x="7611673" y="1602032"/>
                </a:lnTo>
                <a:lnTo>
                  <a:pt x="7648536" y="1667675"/>
                </a:lnTo>
                <a:lnTo>
                  <a:pt x="7682448" y="1734156"/>
                </a:lnTo>
                <a:lnTo>
                  <a:pt x="7713362" y="1801444"/>
                </a:lnTo>
                <a:lnTo>
                  <a:pt x="7741227" y="1869510"/>
                </a:lnTo>
                <a:lnTo>
                  <a:pt x="7765996" y="1938323"/>
                </a:lnTo>
                <a:lnTo>
                  <a:pt x="7787620" y="2007853"/>
                </a:lnTo>
                <a:lnTo>
                  <a:pt x="7806050" y="2078070"/>
                </a:lnTo>
                <a:lnTo>
                  <a:pt x="7821238" y="2148943"/>
                </a:lnTo>
                <a:lnTo>
                  <a:pt x="7833136" y="2220443"/>
                </a:lnTo>
                <a:lnTo>
                  <a:pt x="7841694" y="2292539"/>
                </a:lnTo>
                <a:lnTo>
                  <a:pt x="7846865" y="2365201"/>
                </a:lnTo>
                <a:lnTo>
                  <a:pt x="7848600" y="2438400"/>
                </a:lnTo>
                <a:lnTo>
                  <a:pt x="7848165" y="2475064"/>
                </a:lnTo>
                <a:lnTo>
                  <a:pt x="7844706" y="2547998"/>
                </a:lnTo>
                <a:lnTo>
                  <a:pt x="7837836" y="2620381"/>
                </a:lnTo>
                <a:lnTo>
                  <a:pt x="7827602" y="2692182"/>
                </a:lnTo>
                <a:lnTo>
                  <a:pt x="7814052" y="2763373"/>
                </a:lnTo>
                <a:lnTo>
                  <a:pt x="7797237" y="2833922"/>
                </a:lnTo>
                <a:lnTo>
                  <a:pt x="7777204" y="2903799"/>
                </a:lnTo>
                <a:lnTo>
                  <a:pt x="7754001" y="2972974"/>
                </a:lnTo>
                <a:lnTo>
                  <a:pt x="7727678" y="3041417"/>
                </a:lnTo>
                <a:lnTo>
                  <a:pt x="7698283" y="3109098"/>
                </a:lnTo>
                <a:lnTo>
                  <a:pt x="7665864" y="3175986"/>
                </a:lnTo>
                <a:lnTo>
                  <a:pt x="7630470" y="3242052"/>
                </a:lnTo>
                <a:lnTo>
                  <a:pt x="7592150" y="3307265"/>
                </a:lnTo>
                <a:lnTo>
                  <a:pt x="7550952" y="3371596"/>
                </a:lnTo>
                <a:lnTo>
                  <a:pt x="7529289" y="3403420"/>
                </a:lnTo>
                <a:lnTo>
                  <a:pt x="7506925" y="3435013"/>
                </a:lnTo>
                <a:lnTo>
                  <a:pt x="7483865" y="3466369"/>
                </a:lnTo>
                <a:lnTo>
                  <a:pt x="7460117" y="3497486"/>
                </a:lnTo>
                <a:lnTo>
                  <a:pt x="7435685" y="3528360"/>
                </a:lnTo>
                <a:lnTo>
                  <a:pt x="7410576" y="3558987"/>
                </a:lnTo>
                <a:lnTo>
                  <a:pt x="7384797" y="3589362"/>
                </a:lnTo>
                <a:lnTo>
                  <a:pt x="7358352" y="3619483"/>
                </a:lnTo>
                <a:lnTo>
                  <a:pt x="7331249" y="3649346"/>
                </a:lnTo>
                <a:lnTo>
                  <a:pt x="7303493" y="3678946"/>
                </a:lnTo>
                <a:lnTo>
                  <a:pt x="7275091" y="3708280"/>
                </a:lnTo>
                <a:lnTo>
                  <a:pt x="7246048" y="3737345"/>
                </a:lnTo>
                <a:lnTo>
                  <a:pt x="7216371" y="3766136"/>
                </a:lnTo>
                <a:lnTo>
                  <a:pt x="7186065" y="3794649"/>
                </a:lnTo>
                <a:lnTo>
                  <a:pt x="7155136" y="3822882"/>
                </a:lnTo>
                <a:lnTo>
                  <a:pt x="7123592" y="3850830"/>
                </a:lnTo>
                <a:lnTo>
                  <a:pt x="7091437" y="3878489"/>
                </a:lnTo>
                <a:lnTo>
                  <a:pt x="7058678" y="3905855"/>
                </a:lnTo>
                <a:lnTo>
                  <a:pt x="7025322" y="3932926"/>
                </a:lnTo>
                <a:lnTo>
                  <a:pt x="6991373" y="3959696"/>
                </a:lnTo>
                <a:lnTo>
                  <a:pt x="6956838" y="3986163"/>
                </a:lnTo>
                <a:lnTo>
                  <a:pt x="6921723" y="4012323"/>
                </a:lnTo>
                <a:lnTo>
                  <a:pt x="6886035" y="4038171"/>
                </a:lnTo>
                <a:lnTo>
                  <a:pt x="6849779" y="4063704"/>
                </a:lnTo>
                <a:lnTo>
                  <a:pt x="6812961" y="4088918"/>
                </a:lnTo>
                <a:lnTo>
                  <a:pt x="6775588" y="4113810"/>
                </a:lnTo>
                <a:lnTo>
                  <a:pt x="6737665" y="4138375"/>
                </a:lnTo>
                <a:lnTo>
                  <a:pt x="6699199" y="4162610"/>
                </a:lnTo>
                <a:lnTo>
                  <a:pt x="6660195" y="4186512"/>
                </a:lnTo>
                <a:lnTo>
                  <a:pt x="6620660" y="4210075"/>
                </a:lnTo>
                <a:lnTo>
                  <a:pt x="6580600" y="4233297"/>
                </a:lnTo>
                <a:lnTo>
                  <a:pt x="6540021" y="4256174"/>
                </a:lnTo>
                <a:lnTo>
                  <a:pt x="6498929" y="4278702"/>
                </a:lnTo>
                <a:lnTo>
                  <a:pt x="6457329" y="4300878"/>
                </a:lnTo>
                <a:lnTo>
                  <a:pt x="6415229" y="4322697"/>
                </a:lnTo>
                <a:lnTo>
                  <a:pt x="6372634" y="4344155"/>
                </a:lnTo>
                <a:lnTo>
                  <a:pt x="6329550" y="4365249"/>
                </a:lnTo>
                <a:lnTo>
                  <a:pt x="6285983" y="4385976"/>
                </a:lnTo>
                <a:lnTo>
                  <a:pt x="6241940" y="4406331"/>
                </a:lnTo>
                <a:lnTo>
                  <a:pt x="6197426" y="4426311"/>
                </a:lnTo>
                <a:lnTo>
                  <a:pt x="6152448" y="4445911"/>
                </a:lnTo>
                <a:lnTo>
                  <a:pt x="6107011" y="4465128"/>
                </a:lnTo>
                <a:lnTo>
                  <a:pt x="6061122" y="4483959"/>
                </a:lnTo>
                <a:lnTo>
                  <a:pt x="6014787" y="4502400"/>
                </a:lnTo>
                <a:lnTo>
                  <a:pt x="5968011" y="4520446"/>
                </a:lnTo>
                <a:lnTo>
                  <a:pt x="5920801" y="4538094"/>
                </a:lnTo>
                <a:lnTo>
                  <a:pt x="5873163" y="4555340"/>
                </a:lnTo>
                <a:lnTo>
                  <a:pt x="5825103" y="4572181"/>
                </a:lnTo>
                <a:lnTo>
                  <a:pt x="5776627" y="4588612"/>
                </a:lnTo>
                <a:lnTo>
                  <a:pt x="5727741" y="4604631"/>
                </a:lnTo>
                <a:lnTo>
                  <a:pt x="5678452" y="4620232"/>
                </a:lnTo>
                <a:lnTo>
                  <a:pt x="5628764" y="4635413"/>
                </a:lnTo>
                <a:lnTo>
                  <a:pt x="5578685" y="4650169"/>
                </a:lnTo>
                <a:lnTo>
                  <a:pt x="5528221" y="4664497"/>
                </a:lnTo>
                <a:lnTo>
                  <a:pt x="5477377" y="4678394"/>
                </a:lnTo>
                <a:lnTo>
                  <a:pt x="5426159" y="4691854"/>
                </a:lnTo>
                <a:lnTo>
                  <a:pt x="5374574" y="4704875"/>
                </a:lnTo>
                <a:lnTo>
                  <a:pt x="5322628" y="4717453"/>
                </a:lnTo>
                <a:lnTo>
                  <a:pt x="5270326" y="4729584"/>
                </a:lnTo>
                <a:lnTo>
                  <a:pt x="5217676" y="4741263"/>
                </a:lnTo>
                <a:lnTo>
                  <a:pt x="5164682" y="4752489"/>
                </a:lnTo>
                <a:lnTo>
                  <a:pt x="5111351" y="4763256"/>
                </a:lnTo>
                <a:lnTo>
                  <a:pt x="5057689" y="4773560"/>
                </a:lnTo>
                <a:lnTo>
                  <a:pt x="5003703" y="4783399"/>
                </a:lnTo>
                <a:lnTo>
                  <a:pt x="4949397" y="4792768"/>
                </a:lnTo>
                <a:lnTo>
                  <a:pt x="4894779" y="4801664"/>
                </a:lnTo>
                <a:lnTo>
                  <a:pt x="4839854" y="4810083"/>
                </a:lnTo>
                <a:lnTo>
                  <a:pt x="4784628" y="4818020"/>
                </a:lnTo>
                <a:lnTo>
                  <a:pt x="4729108" y="4825473"/>
                </a:lnTo>
                <a:lnTo>
                  <a:pt x="4673300" y="4832437"/>
                </a:lnTo>
                <a:lnTo>
                  <a:pt x="4617209" y="4838909"/>
                </a:lnTo>
                <a:lnTo>
                  <a:pt x="4560841" y="4844885"/>
                </a:lnTo>
                <a:lnTo>
                  <a:pt x="4504204" y="4850361"/>
                </a:lnTo>
                <a:lnTo>
                  <a:pt x="4447302" y="4855333"/>
                </a:lnTo>
                <a:lnTo>
                  <a:pt x="4390142" y="4859798"/>
                </a:lnTo>
                <a:lnTo>
                  <a:pt x="4332730" y="4863752"/>
                </a:lnTo>
                <a:lnTo>
                  <a:pt x="4275072" y="4867191"/>
                </a:lnTo>
                <a:lnTo>
                  <a:pt x="4217175" y="4870111"/>
                </a:lnTo>
                <a:lnTo>
                  <a:pt x="4159043" y="4872509"/>
                </a:lnTo>
                <a:lnTo>
                  <a:pt x="4100684" y="4874380"/>
                </a:lnTo>
                <a:lnTo>
                  <a:pt x="4042103" y="4875722"/>
                </a:lnTo>
                <a:lnTo>
                  <a:pt x="3983306" y="4876529"/>
                </a:lnTo>
                <a:lnTo>
                  <a:pt x="3924300" y="4876800"/>
                </a:lnTo>
                <a:lnTo>
                  <a:pt x="3865293" y="4876529"/>
                </a:lnTo>
                <a:lnTo>
                  <a:pt x="3806496" y="4875722"/>
                </a:lnTo>
                <a:lnTo>
                  <a:pt x="3747915" y="4874380"/>
                </a:lnTo>
                <a:lnTo>
                  <a:pt x="3689556" y="4872509"/>
                </a:lnTo>
                <a:lnTo>
                  <a:pt x="3631424" y="4870111"/>
                </a:lnTo>
                <a:lnTo>
                  <a:pt x="3573527" y="4867191"/>
                </a:lnTo>
                <a:lnTo>
                  <a:pt x="3515869" y="4863752"/>
                </a:lnTo>
                <a:lnTo>
                  <a:pt x="3458457" y="4859798"/>
                </a:lnTo>
                <a:lnTo>
                  <a:pt x="3401297" y="4855333"/>
                </a:lnTo>
                <a:lnTo>
                  <a:pt x="3344395" y="4850361"/>
                </a:lnTo>
                <a:lnTo>
                  <a:pt x="3287758" y="4844885"/>
                </a:lnTo>
                <a:lnTo>
                  <a:pt x="3231390" y="4838909"/>
                </a:lnTo>
                <a:lnTo>
                  <a:pt x="3175299" y="4832437"/>
                </a:lnTo>
                <a:lnTo>
                  <a:pt x="3119491" y="4825473"/>
                </a:lnTo>
                <a:lnTo>
                  <a:pt x="3063971" y="4818020"/>
                </a:lnTo>
                <a:lnTo>
                  <a:pt x="3008745" y="4810083"/>
                </a:lnTo>
                <a:lnTo>
                  <a:pt x="2953820" y="4801664"/>
                </a:lnTo>
                <a:lnTo>
                  <a:pt x="2899202" y="4792768"/>
                </a:lnTo>
                <a:lnTo>
                  <a:pt x="2844896" y="4783399"/>
                </a:lnTo>
                <a:lnTo>
                  <a:pt x="2790910" y="4773560"/>
                </a:lnTo>
                <a:lnTo>
                  <a:pt x="2737248" y="4763256"/>
                </a:lnTo>
                <a:lnTo>
                  <a:pt x="2683917" y="4752489"/>
                </a:lnTo>
                <a:lnTo>
                  <a:pt x="2630923" y="4741263"/>
                </a:lnTo>
                <a:lnTo>
                  <a:pt x="2578273" y="4729584"/>
                </a:lnTo>
                <a:lnTo>
                  <a:pt x="2525971" y="4717453"/>
                </a:lnTo>
                <a:lnTo>
                  <a:pt x="2474025" y="4704875"/>
                </a:lnTo>
                <a:lnTo>
                  <a:pt x="2422440" y="4691854"/>
                </a:lnTo>
                <a:lnTo>
                  <a:pt x="2371222" y="4678394"/>
                </a:lnTo>
                <a:lnTo>
                  <a:pt x="2320378" y="4664497"/>
                </a:lnTo>
                <a:lnTo>
                  <a:pt x="2269914" y="4650169"/>
                </a:lnTo>
                <a:lnTo>
                  <a:pt x="2219835" y="4635413"/>
                </a:lnTo>
                <a:lnTo>
                  <a:pt x="2170147" y="4620232"/>
                </a:lnTo>
                <a:lnTo>
                  <a:pt x="2120858" y="4604631"/>
                </a:lnTo>
                <a:lnTo>
                  <a:pt x="2071972" y="4588612"/>
                </a:lnTo>
                <a:lnTo>
                  <a:pt x="2023496" y="4572181"/>
                </a:lnTo>
                <a:lnTo>
                  <a:pt x="1975436" y="4555340"/>
                </a:lnTo>
                <a:lnTo>
                  <a:pt x="1927798" y="4538094"/>
                </a:lnTo>
                <a:lnTo>
                  <a:pt x="1880588" y="4520446"/>
                </a:lnTo>
                <a:lnTo>
                  <a:pt x="1833812" y="4502400"/>
                </a:lnTo>
                <a:lnTo>
                  <a:pt x="1787477" y="4483959"/>
                </a:lnTo>
                <a:lnTo>
                  <a:pt x="1741588" y="4465128"/>
                </a:lnTo>
                <a:lnTo>
                  <a:pt x="1696151" y="4445911"/>
                </a:lnTo>
                <a:lnTo>
                  <a:pt x="1651173" y="4426311"/>
                </a:lnTo>
                <a:lnTo>
                  <a:pt x="1606659" y="4406331"/>
                </a:lnTo>
                <a:lnTo>
                  <a:pt x="1562616" y="4385976"/>
                </a:lnTo>
                <a:lnTo>
                  <a:pt x="1519049" y="4365249"/>
                </a:lnTo>
                <a:lnTo>
                  <a:pt x="1475965" y="4344155"/>
                </a:lnTo>
                <a:lnTo>
                  <a:pt x="1433370" y="4322697"/>
                </a:lnTo>
                <a:lnTo>
                  <a:pt x="1391270" y="4300878"/>
                </a:lnTo>
                <a:lnTo>
                  <a:pt x="1349670" y="4278702"/>
                </a:lnTo>
                <a:lnTo>
                  <a:pt x="1308578" y="4256174"/>
                </a:lnTo>
                <a:lnTo>
                  <a:pt x="1267999" y="4233297"/>
                </a:lnTo>
                <a:lnTo>
                  <a:pt x="1227939" y="4210075"/>
                </a:lnTo>
                <a:lnTo>
                  <a:pt x="1188404" y="4186512"/>
                </a:lnTo>
                <a:lnTo>
                  <a:pt x="1149400" y="4162610"/>
                </a:lnTo>
                <a:lnTo>
                  <a:pt x="1110934" y="4138375"/>
                </a:lnTo>
                <a:lnTo>
                  <a:pt x="1073011" y="4113810"/>
                </a:lnTo>
                <a:lnTo>
                  <a:pt x="1035638" y="4088918"/>
                </a:lnTo>
                <a:lnTo>
                  <a:pt x="998820" y="4063704"/>
                </a:lnTo>
                <a:lnTo>
                  <a:pt x="962564" y="4038171"/>
                </a:lnTo>
                <a:lnTo>
                  <a:pt x="926876" y="4012323"/>
                </a:lnTo>
                <a:lnTo>
                  <a:pt x="891761" y="3986163"/>
                </a:lnTo>
                <a:lnTo>
                  <a:pt x="857226" y="3959696"/>
                </a:lnTo>
                <a:lnTo>
                  <a:pt x="823277" y="3932926"/>
                </a:lnTo>
                <a:lnTo>
                  <a:pt x="789921" y="3905855"/>
                </a:lnTo>
                <a:lnTo>
                  <a:pt x="757162" y="3878489"/>
                </a:lnTo>
                <a:lnTo>
                  <a:pt x="725007" y="3850830"/>
                </a:lnTo>
                <a:lnTo>
                  <a:pt x="693463" y="3822882"/>
                </a:lnTo>
                <a:lnTo>
                  <a:pt x="662534" y="3794649"/>
                </a:lnTo>
                <a:lnTo>
                  <a:pt x="632228" y="3766136"/>
                </a:lnTo>
                <a:lnTo>
                  <a:pt x="602551" y="3737345"/>
                </a:lnTo>
                <a:lnTo>
                  <a:pt x="573508" y="3708280"/>
                </a:lnTo>
                <a:lnTo>
                  <a:pt x="545106" y="3678946"/>
                </a:lnTo>
                <a:lnTo>
                  <a:pt x="517350" y="3649346"/>
                </a:lnTo>
                <a:lnTo>
                  <a:pt x="490247" y="3619483"/>
                </a:lnTo>
                <a:lnTo>
                  <a:pt x="463802" y="3589362"/>
                </a:lnTo>
                <a:lnTo>
                  <a:pt x="438023" y="3558987"/>
                </a:lnTo>
                <a:lnTo>
                  <a:pt x="412914" y="3528360"/>
                </a:lnTo>
                <a:lnTo>
                  <a:pt x="388482" y="3497486"/>
                </a:lnTo>
                <a:lnTo>
                  <a:pt x="364734" y="3466369"/>
                </a:lnTo>
                <a:lnTo>
                  <a:pt x="341674" y="3435013"/>
                </a:lnTo>
                <a:lnTo>
                  <a:pt x="319310" y="3403420"/>
                </a:lnTo>
                <a:lnTo>
                  <a:pt x="297647" y="3371596"/>
                </a:lnTo>
                <a:lnTo>
                  <a:pt x="276691" y="3339543"/>
                </a:lnTo>
                <a:lnTo>
                  <a:pt x="236926" y="3274767"/>
                </a:lnTo>
                <a:lnTo>
                  <a:pt x="200063" y="3209124"/>
                </a:lnTo>
                <a:lnTo>
                  <a:pt x="166151" y="3142643"/>
                </a:lnTo>
                <a:lnTo>
                  <a:pt x="135237" y="3075355"/>
                </a:lnTo>
                <a:lnTo>
                  <a:pt x="107372" y="3007289"/>
                </a:lnTo>
                <a:lnTo>
                  <a:pt x="82603" y="2938476"/>
                </a:lnTo>
                <a:lnTo>
                  <a:pt x="60979" y="2868946"/>
                </a:lnTo>
                <a:lnTo>
                  <a:pt x="42549" y="2798729"/>
                </a:lnTo>
                <a:lnTo>
                  <a:pt x="27361" y="2727856"/>
                </a:lnTo>
                <a:lnTo>
                  <a:pt x="15463" y="2656356"/>
                </a:lnTo>
                <a:lnTo>
                  <a:pt x="6905" y="2584260"/>
                </a:lnTo>
                <a:lnTo>
                  <a:pt x="1734" y="2511598"/>
                </a:lnTo>
                <a:lnTo>
                  <a:pt x="0" y="24384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1" y="3457549"/>
            <a:ext cx="3325495" cy="400685"/>
          </a:xfrm>
          <a:prstGeom prst="rect">
            <a:avLst/>
          </a:prstGeom>
          <a:solidFill>
            <a:srgbClr val="F2F2F2"/>
          </a:solidFill>
          <a:ln w="38099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50"/>
              </a:spcBef>
            </a:pPr>
            <a:r>
              <a:rPr sz="2000" b="1" dirty="0">
                <a:latin typeface="Arial"/>
                <a:cs typeface="Arial"/>
              </a:rPr>
              <a:t>Lean </a:t>
            </a:r>
            <a:r>
              <a:rPr sz="2000" b="1" spc="-5" dirty="0">
                <a:latin typeface="Arial"/>
                <a:cs typeface="Arial"/>
              </a:rPr>
              <a:t>Daily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1911" y="3121774"/>
            <a:ext cx="272415" cy="269240"/>
          </a:xfrm>
          <a:custGeom>
            <a:avLst/>
            <a:gdLst/>
            <a:ahLst/>
            <a:cxnLst/>
            <a:rect l="l" t="t" r="r" b="b"/>
            <a:pathLst>
              <a:path w="272414" h="269239">
                <a:moveTo>
                  <a:pt x="0" y="0"/>
                </a:moveTo>
                <a:lnTo>
                  <a:pt x="272313" y="268846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0519" y="3336570"/>
            <a:ext cx="121920" cy="121285"/>
          </a:xfrm>
          <a:custGeom>
            <a:avLst/>
            <a:gdLst/>
            <a:ahLst/>
            <a:cxnLst/>
            <a:rect l="l" t="t" r="r" b="b"/>
            <a:pathLst>
              <a:path w="121920" h="121285">
                <a:moveTo>
                  <a:pt x="80302" y="0"/>
                </a:moveTo>
                <a:lnTo>
                  <a:pt x="0" y="81330"/>
                </a:lnTo>
                <a:lnTo>
                  <a:pt x="121475" y="120980"/>
                </a:lnTo>
                <a:lnTo>
                  <a:pt x="80302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0" y="3902721"/>
            <a:ext cx="512081" cy="311535"/>
          </a:xfrm>
          <a:custGeom>
            <a:avLst/>
            <a:gdLst/>
            <a:ahLst/>
            <a:cxnLst/>
            <a:rect l="l" t="t" r="r" b="b"/>
            <a:pathLst>
              <a:path w="394970" h="212089">
                <a:moveTo>
                  <a:pt x="0" y="212077"/>
                </a:moveTo>
                <a:lnTo>
                  <a:pt x="394855" y="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2945" y="3857656"/>
            <a:ext cx="128270" cy="104775"/>
          </a:xfrm>
          <a:custGeom>
            <a:avLst/>
            <a:gdLst/>
            <a:ahLst/>
            <a:cxnLst/>
            <a:rect l="l" t="t" r="r" b="b"/>
            <a:pathLst>
              <a:path w="128270" h="104775">
                <a:moveTo>
                  <a:pt x="127736" y="0"/>
                </a:moveTo>
                <a:lnTo>
                  <a:pt x="0" y="3733"/>
                </a:lnTo>
                <a:lnTo>
                  <a:pt x="54089" y="104432"/>
                </a:lnTo>
                <a:lnTo>
                  <a:pt x="12773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9167" y="3932732"/>
            <a:ext cx="164465" cy="182245"/>
          </a:xfrm>
          <a:custGeom>
            <a:avLst/>
            <a:gdLst/>
            <a:ahLst/>
            <a:cxnLst/>
            <a:rect l="l" t="t" r="r" b="b"/>
            <a:pathLst>
              <a:path w="164464" h="182245">
                <a:moveTo>
                  <a:pt x="164109" y="18206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7" y="3861977"/>
            <a:ext cx="119380" cy="123189"/>
          </a:xfrm>
          <a:custGeom>
            <a:avLst/>
            <a:gdLst/>
            <a:ahLst/>
            <a:cxnLst/>
            <a:rect l="l" t="t" r="r" b="b"/>
            <a:pathLst>
              <a:path w="119379" h="123189">
                <a:moveTo>
                  <a:pt x="0" y="0"/>
                </a:moveTo>
                <a:lnTo>
                  <a:pt x="34061" y="123164"/>
                </a:lnTo>
                <a:lnTo>
                  <a:pt x="118973" y="4664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4641" y="3126808"/>
            <a:ext cx="200025" cy="252095"/>
          </a:xfrm>
          <a:custGeom>
            <a:avLst/>
            <a:gdLst/>
            <a:ahLst/>
            <a:cxnLst/>
            <a:rect l="l" t="t" r="r" b="b"/>
            <a:pathLst>
              <a:path w="200025" h="252095">
                <a:moveTo>
                  <a:pt x="199809" y="0"/>
                </a:moveTo>
                <a:lnTo>
                  <a:pt x="0" y="251523"/>
                </a:lnTo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5399" y="3327871"/>
            <a:ext cx="116205" cy="125095"/>
          </a:xfrm>
          <a:custGeom>
            <a:avLst/>
            <a:gdLst/>
            <a:ahLst/>
            <a:cxnLst/>
            <a:rect l="l" t="t" r="r" b="b"/>
            <a:pathLst>
              <a:path w="116204" h="125095">
                <a:moveTo>
                  <a:pt x="26339" y="0"/>
                </a:moveTo>
                <a:lnTo>
                  <a:pt x="0" y="125044"/>
                </a:lnTo>
                <a:lnTo>
                  <a:pt x="115836" y="71094"/>
                </a:lnTo>
                <a:lnTo>
                  <a:pt x="2633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64143" y="5340566"/>
            <a:ext cx="1065457" cy="755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51447" y="1061110"/>
            <a:ext cx="1001953" cy="824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4048" y="5181600"/>
            <a:ext cx="924606" cy="688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0224" y="1158037"/>
            <a:ext cx="1050317" cy="979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78" y="383976"/>
            <a:ext cx="812155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smtClean="0"/>
              <a:t>O</a:t>
            </a:r>
            <a:r>
              <a:rPr spc="-5" dirty="0" smtClean="0"/>
              <a:t>verview</a:t>
            </a:r>
            <a:r>
              <a:rPr lang="en-US" spc="-5" dirty="0" smtClean="0"/>
              <a:t> of LDM System Elements</a:t>
            </a:r>
            <a:r>
              <a:rPr lang="en-US" spc="75" dirty="0" smtClean="0"/>
              <a:t> 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386839" y="1039368"/>
            <a:ext cx="507491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839" y="1552968"/>
            <a:ext cx="507491" cy="67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1467485"/>
            <a:ext cx="3839845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buSzPct val="133333"/>
              <a:buChar char="•"/>
              <a:tabLst>
                <a:tab pos="457200" algn="l"/>
                <a:tab pos="457834" algn="l"/>
              </a:tabLst>
            </a:pPr>
            <a:r>
              <a:rPr sz="1800" spc="-5" dirty="0">
                <a:latin typeface="Arial"/>
                <a:cs typeface="Arial"/>
              </a:rPr>
              <a:t>Sustains </a:t>
            </a:r>
            <a:r>
              <a:rPr sz="1800" spc="-10" dirty="0">
                <a:latin typeface="Arial"/>
                <a:cs typeface="Arial"/>
              </a:rPr>
              <a:t>Proper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Behaviors</a:t>
            </a:r>
            <a:endParaRPr sz="18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1875"/>
              </a:spcBef>
              <a:buSzPct val="133333"/>
              <a:buChar char="•"/>
              <a:tabLst>
                <a:tab pos="457200" algn="l"/>
                <a:tab pos="457834" algn="l"/>
              </a:tabLst>
            </a:pPr>
            <a:r>
              <a:rPr sz="1800" spc="-10" dirty="0">
                <a:latin typeface="Arial"/>
                <a:cs typeface="Arial"/>
              </a:rPr>
              <a:t>Effects </a:t>
            </a:r>
            <a:r>
              <a:rPr sz="1800" spc="-5" dirty="0">
                <a:latin typeface="Arial"/>
                <a:cs typeface="Arial"/>
              </a:rPr>
              <a:t>All </a:t>
            </a:r>
            <a:r>
              <a:rPr sz="1800" spc="-10" dirty="0">
                <a:latin typeface="Arial"/>
                <a:cs typeface="Arial"/>
              </a:rPr>
              <a:t>Levels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Management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2514600"/>
            <a:ext cx="8255939" cy="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9499" y="3772812"/>
            <a:ext cx="892810" cy="0"/>
          </a:xfrm>
          <a:custGeom>
            <a:avLst/>
            <a:gdLst/>
            <a:ahLst/>
            <a:cxnLst/>
            <a:rect l="l" t="t" r="r" b="b"/>
            <a:pathLst>
              <a:path w="892810">
                <a:moveTo>
                  <a:pt x="0" y="0"/>
                </a:moveTo>
                <a:lnTo>
                  <a:pt x="892296" y="0"/>
                </a:lnTo>
              </a:path>
            </a:pathLst>
          </a:custGeom>
          <a:ln w="26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9499" y="3759525"/>
            <a:ext cx="892810" cy="26670"/>
          </a:xfrm>
          <a:custGeom>
            <a:avLst/>
            <a:gdLst/>
            <a:ahLst/>
            <a:cxnLst/>
            <a:rect l="l" t="t" r="r" b="b"/>
            <a:pathLst>
              <a:path w="892810" h="26670">
                <a:moveTo>
                  <a:pt x="0" y="26574"/>
                </a:moveTo>
                <a:lnTo>
                  <a:pt x="892296" y="26574"/>
                </a:lnTo>
                <a:lnTo>
                  <a:pt x="892296" y="0"/>
                </a:lnTo>
                <a:lnTo>
                  <a:pt x="0" y="0"/>
                </a:lnTo>
                <a:lnTo>
                  <a:pt x="0" y="26574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7278" y="339610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1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6167" y="3396102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4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9501" y="2924227"/>
            <a:ext cx="892810" cy="862330"/>
          </a:xfrm>
          <a:custGeom>
            <a:avLst/>
            <a:gdLst/>
            <a:ahLst/>
            <a:cxnLst/>
            <a:rect l="l" t="t" r="r" b="b"/>
            <a:pathLst>
              <a:path w="892810" h="862329">
                <a:moveTo>
                  <a:pt x="0" y="861870"/>
                </a:moveTo>
                <a:lnTo>
                  <a:pt x="892296" y="861870"/>
                </a:lnTo>
                <a:lnTo>
                  <a:pt x="892296" y="0"/>
                </a:lnTo>
                <a:lnTo>
                  <a:pt x="0" y="0"/>
                </a:lnTo>
                <a:lnTo>
                  <a:pt x="0" y="861870"/>
                </a:lnTo>
                <a:close/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9502" y="3645685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20828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9502" y="3635270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4">
                <a:moveTo>
                  <a:pt x="0" y="20828"/>
                </a:moveTo>
                <a:lnTo>
                  <a:pt x="68681" y="20828"/>
                </a:lnTo>
                <a:lnTo>
                  <a:pt x="68681" y="0"/>
                </a:lnTo>
                <a:lnTo>
                  <a:pt x="0" y="0"/>
                </a:lnTo>
                <a:lnTo>
                  <a:pt x="0" y="20828"/>
                </a:lnTo>
                <a:close/>
              </a:path>
            </a:pathLst>
          </a:custGeom>
          <a:ln w="317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9503" y="3521790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2011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9503" y="3511735"/>
            <a:ext cx="69215" cy="20320"/>
          </a:xfrm>
          <a:custGeom>
            <a:avLst/>
            <a:gdLst/>
            <a:ahLst/>
            <a:cxnLst/>
            <a:rect l="l" t="t" r="r" b="b"/>
            <a:pathLst>
              <a:path w="69214" h="20320">
                <a:moveTo>
                  <a:pt x="0" y="20110"/>
                </a:moveTo>
                <a:lnTo>
                  <a:pt x="68681" y="20110"/>
                </a:lnTo>
                <a:lnTo>
                  <a:pt x="68681" y="0"/>
                </a:lnTo>
                <a:lnTo>
                  <a:pt x="0" y="0"/>
                </a:lnTo>
                <a:lnTo>
                  <a:pt x="0" y="20110"/>
                </a:lnTo>
                <a:close/>
              </a:path>
            </a:pathLst>
          </a:custGeom>
          <a:ln w="317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9503" y="3397896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20828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9504" y="3387482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4">
                <a:moveTo>
                  <a:pt x="0" y="20828"/>
                </a:moveTo>
                <a:lnTo>
                  <a:pt x="68681" y="20828"/>
                </a:lnTo>
                <a:lnTo>
                  <a:pt x="68681" y="0"/>
                </a:lnTo>
                <a:lnTo>
                  <a:pt x="0" y="0"/>
                </a:lnTo>
                <a:lnTo>
                  <a:pt x="0" y="20828"/>
                </a:lnTo>
                <a:close/>
              </a:path>
            </a:pathLst>
          </a:custGeom>
          <a:ln w="317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39504" y="3274001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20111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9504" y="3263946"/>
            <a:ext cx="69215" cy="20320"/>
          </a:xfrm>
          <a:custGeom>
            <a:avLst/>
            <a:gdLst/>
            <a:ahLst/>
            <a:cxnLst/>
            <a:rect l="l" t="t" r="r" b="b"/>
            <a:pathLst>
              <a:path w="69214" h="20320">
                <a:moveTo>
                  <a:pt x="0" y="20110"/>
                </a:moveTo>
                <a:lnTo>
                  <a:pt x="68681" y="20110"/>
                </a:lnTo>
                <a:lnTo>
                  <a:pt x="68681" y="0"/>
                </a:lnTo>
                <a:lnTo>
                  <a:pt x="0" y="0"/>
                </a:lnTo>
                <a:lnTo>
                  <a:pt x="0" y="20110"/>
                </a:lnTo>
                <a:close/>
              </a:path>
            </a:pathLst>
          </a:custGeom>
          <a:ln w="317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9505" y="3150107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>
                <a:moveTo>
                  <a:pt x="0" y="0"/>
                </a:moveTo>
                <a:lnTo>
                  <a:pt x="68681" y="0"/>
                </a:lnTo>
              </a:path>
            </a:pathLst>
          </a:custGeom>
          <a:ln w="20828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9505" y="3139693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4" h="20955">
                <a:moveTo>
                  <a:pt x="0" y="20828"/>
                </a:moveTo>
                <a:lnTo>
                  <a:pt x="68681" y="20828"/>
                </a:lnTo>
                <a:lnTo>
                  <a:pt x="68681" y="0"/>
                </a:lnTo>
                <a:lnTo>
                  <a:pt x="0" y="0"/>
                </a:lnTo>
                <a:lnTo>
                  <a:pt x="0" y="20828"/>
                </a:lnTo>
                <a:close/>
              </a:path>
            </a:pathLst>
          </a:custGeom>
          <a:ln w="3175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9506" y="3355161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1240" y="3355160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2974" y="3355160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4708" y="3355159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66443" y="3355159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8177" y="3355159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9911" y="335515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066" y="0"/>
                </a:lnTo>
              </a:path>
            </a:pathLst>
          </a:custGeom>
          <a:ln w="13646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6933" y="3396096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2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5822" y="3396096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4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6578" y="3193557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5961"/>
                </a:lnTo>
              </a:path>
            </a:pathLst>
          </a:custGeom>
          <a:ln w="422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5468" y="3193557"/>
            <a:ext cx="42545" cy="566420"/>
          </a:xfrm>
          <a:custGeom>
            <a:avLst/>
            <a:gdLst/>
            <a:ahLst/>
            <a:cxnLst/>
            <a:rect l="l" t="t" r="r" b="b"/>
            <a:pathLst>
              <a:path w="42544" h="566420">
                <a:moveTo>
                  <a:pt x="0" y="565961"/>
                </a:moveTo>
                <a:lnTo>
                  <a:pt x="42222" y="565961"/>
                </a:lnTo>
                <a:lnTo>
                  <a:pt x="42222" y="0"/>
                </a:lnTo>
                <a:lnTo>
                  <a:pt x="0" y="0"/>
                </a:lnTo>
                <a:lnTo>
                  <a:pt x="0" y="565961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85869" y="3396096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2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4757" y="3396096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4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6225" y="3396095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2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5114" y="3396095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4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84952" y="3396095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2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63840" y="3396095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5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4596" y="3301289"/>
            <a:ext cx="0" cy="458470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227"/>
                </a:lnTo>
              </a:path>
            </a:pathLst>
          </a:custGeom>
          <a:ln w="422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3486" y="3301289"/>
            <a:ext cx="42545" cy="458470"/>
          </a:xfrm>
          <a:custGeom>
            <a:avLst/>
            <a:gdLst/>
            <a:ahLst/>
            <a:cxnLst/>
            <a:rect l="l" t="t" r="r" b="b"/>
            <a:pathLst>
              <a:path w="42545" h="458470">
                <a:moveTo>
                  <a:pt x="0" y="458227"/>
                </a:moveTo>
                <a:lnTo>
                  <a:pt x="42222" y="458227"/>
                </a:lnTo>
                <a:lnTo>
                  <a:pt x="42222" y="0"/>
                </a:lnTo>
                <a:lnTo>
                  <a:pt x="0" y="0"/>
                </a:lnTo>
                <a:lnTo>
                  <a:pt x="0" y="45822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84241" y="3396095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22"/>
                </a:lnTo>
              </a:path>
            </a:pathLst>
          </a:custGeom>
          <a:ln w="4222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3131" y="3396094"/>
            <a:ext cx="42545" cy="363855"/>
          </a:xfrm>
          <a:custGeom>
            <a:avLst/>
            <a:gdLst/>
            <a:ahLst/>
            <a:cxnLst/>
            <a:rect l="l" t="t" r="r" b="b"/>
            <a:pathLst>
              <a:path w="42545" h="363854">
                <a:moveTo>
                  <a:pt x="0" y="363422"/>
                </a:moveTo>
                <a:lnTo>
                  <a:pt x="42222" y="363422"/>
                </a:lnTo>
                <a:lnTo>
                  <a:pt x="42222" y="0"/>
                </a:lnTo>
                <a:lnTo>
                  <a:pt x="0" y="0"/>
                </a:lnTo>
                <a:lnTo>
                  <a:pt x="0" y="363422"/>
                </a:lnTo>
                <a:close/>
              </a:path>
            </a:pathLst>
          </a:custGeom>
          <a:ln w="31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 rot="19440000">
            <a:off x="2873883" y="3079348"/>
            <a:ext cx="24536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i="1" spc="-20" dirty="0">
                <a:latin typeface="Arial"/>
                <a:cs typeface="Arial"/>
              </a:rPr>
              <a:t>Bad</a:t>
            </a:r>
            <a:r>
              <a:rPr sz="500" i="1" spc="-90" dirty="0">
                <a:latin typeface="Arial"/>
                <a:cs typeface="Arial"/>
              </a:rPr>
              <a:t> </a:t>
            </a:r>
            <a:r>
              <a:rPr sz="500" i="1" spc="-20" dirty="0">
                <a:latin typeface="Arial"/>
                <a:cs typeface="Arial"/>
              </a:rPr>
              <a:t>Part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19440000">
            <a:off x="3205316" y="3186638"/>
            <a:ext cx="3006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"/>
              </a:lnSpc>
            </a:pPr>
            <a:r>
              <a:rPr sz="500" i="1" spc="-30" dirty="0">
                <a:latin typeface="Arial"/>
                <a:cs typeface="Arial"/>
              </a:rPr>
              <a:t>B</a:t>
            </a:r>
            <a:r>
              <a:rPr sz="500" i="1" spc="-15" dirty="0">
                <a:latin typeface="Arial"/>
                <a:cs typeface="Arial"/>
              </a:rPr>
              <a:t>r</a:t>
            </a:r>
            <a:r>
              <a:rPr sz="500" i="1" spc="-20" dirty="0">
                <a:latin typeface="Arial"/>
                <a:cs typeface="Arial"/>
              </a:rPr>
              <a:t>ok</a:t>
            </a:r>
            <a:r>
              <a:rPr sz="500" i="1" spc="-15" dirty="0">
                <a:latin typeface="Arial"/>
                <a:cs typeface="Arial"/>
              </a:rPr>
              <a:t>e </a:t>
            </a:r>
            <a:r>
              <a:rPr sz="500" i="1" spc="-20" dirty="0">
                <a:latin typeface="Arial"/>
                <a:cs typeface="Arial"/>
              </a:rPr>
              <a:t>Too</a:t>
            </a:r>
            <a:r>
              <a:rPr sz="500" i="1" spc="-10" dirty="0"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59478" y="2679721"/>
            <a:ext cx="416559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90" dirty="0">
                <a:latin typeface="Arial"/>
                <a:cs typeface="Arial"/>
              </a:rPr>
              <a:t>S</a:t>
            </a:r>
            <a:r>
              <a:rPr sz="1200" spc="-55" dirty="0">
                <a:latin typeface="Arial"/>
                <a:cs typeface="Arial"/>
              </a:rPr>
              <a:t>tatus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00853" y="4711688"/>
            <a:ext cx="282486" cy="393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391723" y="4747670"/>
            <a:ext cx="183324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135" dirty="0">
                <a:latin typeface="Arial"/>
                <a:cs typeface="Arial"/>
              </a:rPr>
              <a:t>Leader</a:t>
            </a:r>
            <a:r>
              <a:rPr sz="2050" spc="-145" dirty="0">
                <a:latin typeface="Arial"/>
                <a:cs typeface="Arial"/>
              </a:rPr>
              <a:t> </a:t>
            </a:r>
            <a:r>
              <a:rPr sz="2050" spc="-140" dirty="0">
                <a:latin typeface="Arial"/>
                <a:cs typeface="Arial"/>
              </a:rPr>
              <a:t>Response</a:t>
            </a:r>
            <a:endParaRPr sz="2050">
              <a:latin typeface="Arial"/>
              <a:cs typeface="Arial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7397720" y="2938083"/>
          <a:ext cx="975731" cy="89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98"/>
                <a:gridCol w="83746"/>
                <a:gridCol w="83251"/>
                <a:gridCol w="83746"/>
                <a:gridCol w="83747"/>
                <a:gridCol w="83746"/>
                <a:gridCol w="83251"/>
                <a:gridCol w="83746"/>
              </a:tblGrid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b="1" spc="-80" dirty="0">
                          <a:latin typeface="Arial"/>
                          <a:cs typeface="Arial"/>
                        </a:rPr>
                        <a:t>RESPONSIBILITY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75" dirty="0">
                          <a:latin typeface="Arial"/>
                          <a:cs typeface="Arial"/>
                        </a:rPr>
                        <a:t>Greg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75" dirty="0">
                          <a:latin typeface="Arial"/>
                          <a:cs typeface="Arial"/>
                        </a:rPr>
                        <a:t>Joe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85" dirty="0">
                          <a:latin typeface="Arial"/>
                          <a:cs typeface="Arial"/>
                        </a:rPr>
                        <a:t>Amy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70" dirty="0">
                          <a:latin typeface="Arial"/>
                          <a:cs typeface="Arial"/>
                        </a:rPr>
                        <a:t>Jim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80" dirty="0">
                          <a:latin typeface="Arial"/>
                          <a:cs typeface="Arial"/>
                        </a:rPr>
                        <a:t>Kim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80" dirty="0">
                          <a:latin typeface="Arial"/>
                          <a:cs typeface="Arial"/>
                        </a:rPr>
                        <a:t>James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62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450" spc="-60" dirty="0">
                          <a:latin typeface="Arial"/>
                          <a:cs typeface="Arial"/>
                        </a:rPr>
                        <a:t>Brett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86">
                      <a:solidFill>
                        <a:srgbClr val="000000"/>
                      </a:solidFill>
                      <a:prstDash val="solid"/>
                    </a:lnL>
                    <a:lnR w="1486">
                      <a:solidFill>
                        <a:srgbClr val="000000"/>
                      </a:solidFill>
                      <a:prstDash val="solid"/>
                    </a:lnR>
                    <a:lnT w="2232">
                      <a:solidFill>
                        <a:srgbClr val="000000"/>
                      </a:solidFill>
                      <a:prstDash val="solid"/>
                    </a:lnT>
                    <a:lnB w="22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4221473" y="2679721"/>
            <a:ext cx="110426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latin typeface="Arial"/>
                <a:cs typeface="Arial"/>
              </a:rPr>
              <a:t>Problem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Tracking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64380" y="2965559"/>
            <a:ext cx="989474" cy="918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161285" y="2679721"/>
            <a:ext cx="38036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latin typeface="Arial"/>
                <a:cs typeface="Arial"/>
              </a:rPr>
              <a:t>Tier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67200" y="4554677"/>
            <a:ext cx="1447800" cy="5486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  <a:spcBef>
                <a:spcPts val="5"/>
              </a:spcBef>
            </a:pPr>
            <a:r>
              <a:rPr sz="1200" spc="-70" dirty="0">
                <a:latin typeface="Arial"/>
                <a:cs typeface="Arial"/>
              </a:rPr>
              <a:t>Andon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90348" y="2717399"/>
            <a:ext cx="127698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latin typeface="Arial"/>
                <a:cs typeface="Arial"/>
              </a:rPr>
              <a:t>Accountability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Board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04944" y="2927951"/>
            <a:ext cx="1071934" cy="1000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3617" y="4195328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349"/>
                </a:moveTo>
                <a:lnTo>
                  <a:pt x="0" y="0"/>
                </a:lnTo>
              </a:path>
            </a:pathLst>
          </a:custGeom>
          <a:ln w="802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3260" y="3966383"/>
            <a:ext cx="241300" cy="274955"/>
          </a:xfrm>
          <a:custGeom>
            <a:avLst/>
            <a:gdLst/>
            <a:ahLst/>
            <a:cxnLst/>
            <a:rect l="l" t="t" r="r" b="b"/>
            <a:pathLst>
              <a:path w="241300" h="274954">
                <a:moveTo>
                  <a:pt x="0" y="274747"/>
                </a:moveTo>
                <a:lnTo>
                  <a:pt x="120356" y="0"/>
                </a:lnTo>
                <a:lnTo>
                  <a:pt x="240756" y="274722"/>
                </a:lnTo>
                <a:lnTo>
                  <a:pt x="0" y="2747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11272" y="340873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19576" y="0"/>
                </a:lnTo>
              </a:path>
            </a:pathLst>
          </a:custGeom>
          <a:ln w="915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90714" y="3271355"/>
            <a:ext cx="241300" cy="274955"/>
          </a:xfrm>
          <a:custGeom>
            <a:avLst/>
            <a:gdLst/>
            <a:ahLst/>
            <a:cxnLst/>
            <a:rect l="l" t="t" r="r" b="b"/>
            <a:pathLst>
              <a:path w="241300" h="274954">
                <a:moveTo>
                  <a:pt x="0" y="274737"/>
                </a:moveTo>
                <a:lnTo>
                  <a:pt x="13" y="0"/>
                </a:lnTo>
                <a:lnTo>
                  <a:pt x="240764" y="137379"/>
                </a:lnTo>
                <a:lnTo>
                  <a:pt x="0" y="2747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70458" y="337276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615" y="0"/>
                </a:lnTo>
              </a:path>
            </a:pathLst>
          </a:custGeom>
          <a:ln w="915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16941" y="3235380"/>
            <a:ext cx="241300" cy="274955"/>
          </a:xfrm>
          <a:custGeom>
            <a:avLst/>
            <a:gdLst/>
            <a:ahLst/>
            <a:cxnLst/>
            <a:rect l="l" t="t" r="r" b="b"/>
            <a:pathLst>
              <a:path w="241300" h="274954">
                <a:moveTo>
                  <a:pt x="0" y="274734"/>
                </a:moveTo>
                <a:lnTo>
                  <a:pt x="11" y="0"/>
                </a:lnTo>
                <a:lnTo>
                  <a:pt x="240762" y="137379"/>
                </a:lnTo>
                <a:lnTo>
                  <a:pt x="0" y="2747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00732" y="2989947"/>
            <a:ext cx="910002" cy="816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256618" y="2523524"/>
            <a:ext cx="94488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4475">
              <a:lnSpc>
                <a:spcPct val="103000"/>
              </a:lnSpc>
            </a:pPr>
            <a:r>
              <a:rPr sz="1200" spc="-65" dirty="0">
                <a:latin typeface="Arial"/>
                <a:cs typeface="Arial"/>
              </a:rPr>
              <a:t>Leader  Standard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Work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55554" y="4633595"/>
            <a:ext cx="256512" cy="471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7655" y="2509837"/>
            <a:ext cx="7738047" cy="2600325"/>
          </a:xfrm>
          <a:custGeom>
            <a:avLst/>
            <a:gdLst/>
            <a:ahLst/>
            <a:cxnLst/>
            <a:rect l="l" t="t" r="r" b="b"/>
            <a:pathLst>
              <a:path w="8267065" h="2600325">
                <a:moveTo>
                  <a:pt x="0" y="0"/>
                </a:moveTo>
                <a:lnTo>
                  <a:pt x="8266480" y="0"/>
                </a:lnTo>
                <a:lnTo>
                  <a:pt x="8266480" y="2600325"/>
                </a:lnTo>
                <a:lnTo>
                  <a:pt x="0" y="2600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33014" y="4175454"/>
            <a:ext cx="532130" cy="576580"/>
          </a:xfrm>
          <a:custGeom>
            <a:avLst/>
            <a:gdLst/>
            <a:ahLst/>
            <a:cxnLst/>
            <a:rect l="l" t="t" r="r" b="b"/>
            <a:pathLst>
              <a:path w="532129" h="576579">
                <a:moveTo>
                  <a:pt x="90578" y="480752"/>
                </a:moveTo>
                <a:lnTo>
                  <a:pt x="97222" y="506491"/>
                </a:lnTo>
                <a:lnTo>
                  <a:pt x="114661" y="570425"/>
                </a:lnTo>
                <a:lnTo>
                  <a:pt x="116322" y="574576"/>
                </a:lnTo>
                <a:lnTo>
                  <a:pt x="118687" y="576351"/>
                </a:lnTo>
                <a:lnTo>
                  <a:pt x="130985" y="576351"/>
                </a:lnTo>
                <a:lnTo>
                  <a:pt x="131269" y="576238"/>
                </a:lnTo>
                <a:lnTo>
                  <a:pt x="133760" y="572916"/>
                </a:lnTo>
                <a:lnTo>
                  <a:pt x="134590" y="569595"/>
                </a:lnTo>
                <a:lnTo>
                  <a:pt x="134590" y="565444"/>
                </a:lnTo>
                <a:lnTo>
                  <a:pt x="123794" y="526419"/>
                </a:lnTo>
                <a:lnTo>
                  <a:pt x="170131" y="526419"/>
                </a:lnTo>
                <a:lnTo>
                  <a:pt x="166145" y="524758"/>
                </a:lnTo>
                <a:lnTo>
                  <a:pt x="142064" y="512304"/>
                </a:lnTo>
                <a:lnTo>
                  <a:pt x="113000" y="494867"/>
                </a:lnTo>
                <a:lnTo>
                  <a:pt x="90578" y="480752"/>
                </a:lnTo>
                <a:close/>
              </a:path>
              <a:path w="532129" h="576579">
                <a:moveTo>
                  <a:pt x="360969" y="430933"/>
                </a:moveTo>
                <a:lnTo>
                  <a:pt x="327242" y="430933"/>
                </a:lnTo>
                <a:lnTo>
                  <a:pt x="485848" y="558801"/>
                </a:lnTo>
                <a:lnTo>
                  <a:pt x="497474" y="568764"/>
                </a:lnTo>
                <a:lnTo>
                  <a:pt x="502456" y="553819"/>
                </a:lnTo>
                <a:lnTo>
                  <a:pt x="508500" y="533061"/>
                </a:lnTo>
                <a:lnTo>
                  <a:pt x="486679" y="533061"/>
                </a:lnTo>
                <a:lnTo>
                  <a:pt x="360969" y="430933"/>
                </a:lnTo>
                <a:close/>
              </a:path>
              <a:path w="532129" h="576579">
                <a:moveTo>
                  <a:pt x="170131" y="526419"/>
                </a:moveTo>
                <a:lnTo>
                  <a:pt x="123794" y="526419"/>
                </a:lnTo>
                <a:lnTo>
                  <a:pt x="145385" y="538043"/>
                </a:lnTo>
                <a:lnTo>
                  <a:pt x="165314" y="547177"/>
                </a:lnTo>
                <a:lnTo>
                  <a:pt x="184414" y="553819"/>
                </a:lnTo>
                <a:lnTo>
                  <a:pt x="201022" y="557971"/>
                </a:lnTo>
                <a:lnTo>
                  <a:pt x="215969" y="559632"/>
                </a:lnTo>
                <a:lnTo>
                  <a:pt x="229256" y="558801"/>
                </a:lnTo>
                <a:lnTo>
                  <a:pt x="240881" y="555480"/>
                </a:lnTo>
                <a:lnTo>
                  <a:pt x="250846" y="549668"/>
                </a:lnTo>
                <a:lnTo>
                  <a:pt x="259980" y="539703"/>
                </a:lnTo>
                <a:lnTo>
                  <a:pt x="260423" y="538874"/>
                </a:lnTo>
                <a:lnTo>
                  <a:pt x="215139" y="538874"/>
                </a:lnTo>
                <a:lnTo>
                  <a:pt x="202682" y="537213"/>
                </a:lnTo>
                <a:lnTo>
                  <a:pt x="186074" y="533061"/>
                </a:lnTo>
                <a:lnTo>
                  <a:pt x="170131" y="526419"/>
                </a:lnTo>
                <a:close/>
              </a:path>
              <a:path w="532129" h="576579">
                <a:moveTo>
                  <a:pt x="265793" y="448369"/>
                </a:moveTo>
                <a:lnTo>
                  <a:pt x="244203" y="448369"/>
                </a:lnTo>
                <a:lnTo>
                  <a:pt x="248355" y="471617"/>
                </a:lnTo>
                <a:lnTo>
                  <a:pt x="250015" y="495697"/>
                </a:lnTo>
                <a:lnTo>
                  <a:pt x="237560" y="533061"/>
                </a:lnTo>
                <a:lnTo>
                  <a:pt x="215139" y="538874"/>
                </a:lnTo>
                <a:lnTo>
                  <a:pt x="260423" y="538874"/>
                </a:lnTo>
                <a:lnTo>
                  <a:pt x="266623" y="527248"/>
                </a:lnTo>
                <a:lnTo>
                  <a:pt x="269945" y="513964"/>
                </a:lnTo>
                <a:lnTo>
                  <a:pt x="271606" y="499019"/>
                </a:lnTo>
                <a:lnTo>
                  <a:pt x="271606" y="484903"/>
                </a:lnTo>
                <a:lnTo>
                  <a:pt x="269945" y="469958"/>
                </a:lnTo>
                <a:lnTo>
                  <a:pt x="267454" y="456672"/>
                </a:lnTo>
                <a:lnTo>
                  <a:pt x="265793" y="448369"/>
                </a:lnTo>
                <a:close/>
              </a:path>
              <a:path w="532129" h="576579">
                <a:moveTo>
                  <a:pt x="514082" y="474939"/>
                </a:moveTo>
                <a:lnTo>
                  <a:pt x="509930" y="474939"/>
                </a:lnTo>
                <a:lnTo>
                  <a:pt x="506608" y="475769"/>
                </a:lnTo>
                <a:lnTo>
                  <a:pt x="503287" y="478261"/>
                </a:lnTo>
                <a:lnTo>
                  <a:pt x="501626" y="482412"/>
                </a:lnTo>
                <a:lnTo>
                  <a:pt x="486679" y="533061"/>
                </a:lnTo>
                <a:lnTo>
                  <a:pt x="508500" y="533061"/>
                </a:lnTo>
                <a:lnTo>
                  <a:pt x="521555" y="488224"/>
                </a:lnTo>
                <a:lnTo>
                  <a:pt x="521555" y="484073"/>
                </a:lnTo>
                <a:lnTo>
                  <a:pt x="520725" y="479921"/>
                </a:lnTo>
                <a:lnTo>
                  <a:pt x="518234" y="476600"/>
                </a:lnTo>
                <a:lnTo>
                  <a:pt x="514082" y="474939"/>
                </a:lnTo>
                <a:close/>
              </a:path>
              <a:path w="532129" h="576579">
                <a:moveTo>
                  <a:pt x="303398" y="155268"/>
                </a:moveTo>
                <a:lnTo>
                  <a:pt x="103034" y="155268"/>
                </a:lnTo>
                <a:lnTo>
                  <a:pt x="115490" y="156929"/>
                </a:lnTo>
                <a:lnTo>
                  <a:pt x="127946" y="160250"/>
                </a:lnTo>
                <a:lnTo>
                  <a:pt x="138742" y="163571"/>
                </a:lnTo>
                <a:lnTo>
                  <a:pt x="148706" y="167723"/>
                </a:lnTo>
                <a:lnTo>
                  <a:pt x="156181" y="171043"/>
                </a:lnTo>
                <a:lnTo>
                  <a:pt x="150368" y="185159"/>
                </a:lnTo>
                <a:lnTo>
                  <a:pt x="146216" y="200104"/>
                </a:lnTo>
                <a:lnTo>
                  <a:pt x="145385" y="215881"/>
                </a:lnTo>
                <a:lnTo>
                  <a:pt x="147046" y="231657"/>
                </a:lnTo>
                <a:lnTo>
                  <a:pt x="193548" y="459163"/>
                </a:lnTo>
                <a:lnTo>
                  <a:pt x="244203" y="448369"/>
                </a:lnTo>
                <a:lnTo>
                  <a:pt x="265793" y="448369"/>
                </a:lnTo>
                <a:lnTo>
                  <a:pt x="264963" y="444217"/>
                </a:lnTo>
                <a:lnTo>
                  <a:pt x="327242" y="430933"/>
                </a:lnTo>
                <a:lnTo>
                  <a:pt x="360969" y="430933"/>
                </a:lnTo>
                <a:lnTo>
                  <a:pt x="353814" y="425121"/>
                </a:lnTo>
                <a:lnTo>
                  <a:pt x="368762" y="421798"/>
                </a:lnTo>
                <a:lnTo>
                  <a:pt x="324750" y="199275"/>
                </a:lnTo>
                <a:lnTo>
                  <a:pt x="410282" y="199275"/>
                </a:lnTo>
                <a:lnTo>
                  <a:pt x="425229" y="195123"/>
                </a:lnTo>
                <a:lnTo>
                  <a:pt x="438516" y="188481"/>
                </a:lnTo>
                <a:lnTo>
                  <a:pt x="445990" y="183498"/>
                </a:lnTo>
                <a:lnTo>
                  <a:pt x="370422" y="183498"/>
                </a:lnTo>
                <a:lnTo>
                  <a:pt x="352985" y="182669"/>
                </a:lnTo>
                <a:lnTo>
                  <a:pt x="335546" y="180178"/>
                </a:lnTo>
                <a:lnTo>
                  <a:pt x="317278" y="176026"/>
                </a:lnTo>
                <a:lnTo>
                  <a:pt x="309804" y="162740"/>
                </a:lnTo>
                <a:lnTo>
                  <a:pt x="303398" y="155268"/>
                </a:lnTo>
                <a:close/>
              </a:path>
              <a:path w="532129" h="576579">
                <a:moveTo>
                  <a:pt x="104696" y="135341"/>
                </a:moveTo>
                <a:lnTo>
                  <a:pt x="88088" y="135341"/>
                </a:lnTo>
                <a:lnTo>
                  <a:pt x="70650" y="138662"/>
                </a:lnTo>
                <a:lnTo>
                  <a:pt x="32451" y="165232"/>
                </a:lnTo>
                <a:lnTo>
                  <a:pt x="13352" y="207578"/>
                </a:lnTo>
                <a:lnTo>
                  <a:pt x="10861" y="220862"/>
                </a:lnTo>
                <a:lnTo>
                  <a:pt x="10030" y="221693"/>
                </a:lnTo>
                <a:lnTo>
                  <a:pt x="8370" y="222523"/>
                </a:lnTo>
                <a:lnTo>
                  <a:pt x="7540" y="223354"/>
                </a:lnTo>
                <a:lnTo>
                  <a:pt x="5878" y="224184"/>
                </a:lnTo>
                <a:lnTo>
                  <a:pt x="0" y="230062"/>
                </a:lnTo>
                <a:lnTo>
                  <a:pt x="0" y="269441"/>
                </a:lnTo>
                <a:lnTo>
                  <a:pt x="23317" y="279816"/>
                </a:lnTo>
                <a:lnTo>
                  <a:pt x="29130" y="278984"/>
                </a:lnTo>
                <a:lnTo>
                  <a:pt x="34943" y="277325"/>
                </a:lnTo>
                <a:lnTo>
                  <a:pt x="40755" y="274003"/>
                </a:lnTo>
                <a:lnTo>
                  <a:pt x="49059" y="265700"/>
                </a:lnTo>
                <a:lnTo>
                  <a:pt x="53211" y="254906"/>
                </a:lnTo>
                <a:lnTo>
                  <a:pt x="53211" y="243281"/>
                </a:lnTo>
                <a:lnTo>
                  <a:pt x="32451" y="220033"/>
                </a:lnTo>
                <a:lnTo>
                  <a:pt x="34943" y="210068"/>
                </a:lnTo>
                <a:lnTo>
                  <a:pt x="54042" y="171875"/>
                </a:lnTo>
                <a:lnTo>
                  <a:pt x="89749" y="155268"/>
                </a:lnTo>
                <a:lnTo>
                  <a:pt x="303398" y="155268"/>
                </a:lnTo>
                <a:lnTo>
                  <a:pt x="301974" y="153608"/>
                </a:lnTo>
                <a:lnTo>
                  <a:pt x="167806" y="153608"/>
                </a:lnTo>
                <a:lnTo>
                  <a:pt x="159502" y="149456"/>
                </a:lnTo>
                <a:lnTo>
                  <a:pt x="135421" y="140323"/>
                </a:lnTo>
                <a:lnTo>
                  <a:pt x="120474" y="137001"/>
                </a:lnTo>
                <a:lnTo>
                  <a:pt x="104696" y="135341"/>
                </a:lnTo>
                <a:close/>
              </a:path>
              <a:path w="532129" h="576579">
                <a:moveTo>
                  <a:pt x="410282" y="199275"/>
                </a:moveTo>
                <a:lnTo>
                  <a:pt x="324750" y="199275"/>
                </a:lnTo>
                <a:lnTo>
                  <a:pt x="343850" y="202596"/>
                </a:lnTo>
                <a:lnTo>
                  <a:pt x="361289" y="204256"/>
                </a:lnTo>
                <a:lnTo>
                  <a:pt x="378726" y="204256"/>
                </a:lnTo>
                <a:lnTo>
                  <a:pt x="395335" y="202596"/>
                </a:lnTo>
                <a:lnTo>
                  <a:pt x="410282" y="199275"/>
                </a:lnTo>
                <a:close/>
              </a:path>
              <a:path w="532129" h="576579">
                <a:moveTo>
                  <a:pt x="503287" y="0"/>
                </a:moveTo>
                <a:lnTo>
                  <a:pt x="497474" y="0"/>
                </a:lnTo>
                <a:lnTo>
                  <a:pt x="491661" y="829"/>
                </a:lnTo>
                <a:lnTo>
                  <a:pt x="485848" y="3320"/>
                </a:lnTo>
                <a:lnTo>
                  <a:pt x="480866" y="7472"/>
                </a:lnTo>
                <a:lnTo>
                  <a:pt x="473392" y="16606"/>
                </a:lnTo>
                <a:lnTo>
                  <a:pt x="470071" y="28229"/>
                </a:lnTo>
                <a:lnTo>
                  <a:pt x="471731" y="39855"/>
                </a:lnTo>
                <a:lnTo>
                  <a:pt x="489170" y="58951"/>
                </a:lnTo>
                <a:lnTo>
                  <a:pt x="487509" y="68085"/>
                </a:lnTo>
                <a:lnTo>
                  <a:pt x="477544" y="107110"/>
                </a:lnTo>
                <a:lnTo>
                  <a:pt x="451802" y="151117"/>
                </a:lnTo>
                <a:lnTo>
                  <a:pt x="414434" y="176856"/>
                </a:lnTo>
                <a:lnTo>
                  <a:pt x="370422" y="183498"/>
                </a:lnTo>
                <a:lnTo>
                  <a:pt x="445990" y="183498"/>
                </a:lnTo>
                <a:lnTo>
                  <a:pt x="480035" y="149456"/>
                </a:lnTo>
                <a:lnTo>
                  <a:pt x="497474" y="114583"/>
                </a:lnTo>
                <a:lnTo>
                  <a:pt x="509099" y="69745"/>
                </a:lnTo>
                <a:lnTo>
                  <a:pt x="509930" y="59782"/>
                </a:lnTo>
                <a:lnTo>
                  <a:pt x="513251" y="58951"/>
                </a:lnTo>
                <a:lnTo>
                  <a:pt x="520725" y="53970"/>
                </a:lnTo>
                <a:lnTo>
                  <a:pt x="528199" y="44006"/>
                </a:lnTo>
                <a:lnTo>
                  <a:pt x="531520" y="33212"/>
                </a:lnTo>
                <a:lnTo>
                  <a:pt x="529858" y="21587"/>
                </a:lnTo>
                <a:lnTo>
                  <a:pt x="524047" y="10794"/>
                </a:lnTo>
                <a:lnTo>
                  <a:pt x="519895" y="6642"/>
                </a:lnTo>
                <a:lnTo>
                  <a:pt x="514912" y="3320"/>
                </a:lnTo>
                <a:lnTo>
                  <a:pt x="509099" y="829"/>
                </a:lnTo>
                <a:lnTo>
                  <a:pt x="503287" y="0"/>
                </a:lnTo>
                <a:close/>
              </a:path>
              <a:path w="532129" h="576579">
                <a:moveTo>
                  <a:pt x="232577" y="123716"/>
                </a:moveTo>
                <a:lnTo>
                  <a:pt x="189396" y="135341"/>
                </a:lnTo>
                <a:lnTo>
                  <a:pt x="167806" y="153608"/>
                </a:lnTo>
                <a:lnTo>
                  <a:pt x="301974" y="153608"/>
                </a:lnTo>
                <a:lnTo>
                  <a:pt x="262471" y="127868"/>
                </a:lnTo>
                <a:lnTo>
                  <a:pt x="232577" y="12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91332" y="4094913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10795" y="0"/>
                </a:moveTo>
                <a:lnTo>
                  <a:pt x="6643" y="0"/>
                </a:lnTo>
                <a:lnTo>
                  <a:pt x="3321" y="1660"/>
                </a:lnTo>
                <a:lnTo>
                  <a:pt x="830" y="4982"/>
                </a:lnTo>
                <a:lnTo>
                  <a:pt x="0" y="8303"/>
                </a:lnTo>
                <a:lnTo>
                  <a:pt x="0" y="12454"/>
                </a:lnTo>
                <a:lnTo>
                  <a:pt x="1661" y="15775"/>
                </a:lnTo>
                <a:lnTo>
                  <a:pt x="4982" y="18266"/>
                </a:lnTo>
                <a:lnTo>
                  <a:pt x="9134" y="19098"/>
                </a:lnTo>
                <a:lnTo>
                  <a:pt x="12455" y="19098"/>
                </a:lnTo>
                <a:lnTo>
                  <a:pt x="16607" y="17437"/>
                </a:lnTo>
                <a:lnTo>
                  <a:pt x="19099" y="14115"/>
                </a:lnTo>
                <a:lnTo>
                  <a:pt x="19929" y="9963"/>
                </a:lnTo>
                <a:lnTo>
                  <a:pt x="19099" y="6643"/>
                </a:lnTo>
                <a:lnTo>
                  <a:pt x="17438" y="3321"/>
                </a:lnTo>
                <a:lnTo>
                  <a:pt x="14116" y="831"/>
                </a:lnTo>
                <a:lnTo>
                  <a:pt x="107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46013" y="4100726"/>
            <a:ext cx="191135" cy="171450"/>
          </a:xfrm>
          <a:custGeom>
            <a:avLst/>
            <a:gdLst/>
            <a:ahLst/>
            <a:cxnLst/>
            <a:rect l="l" t="t" r="r" b="b"/>
            <a:pathLst>
              <a:path w="191135" h="171450">
                <a:moveTo>
                  <a:pt x="97156" y="0"/>
                </a:moveTo>
                <a:lnTo>
                  <a:pt x="80548" y="0"/>
                </a:lnTo>
                <a:lnTo>
                  <a:pt x="74735" y="830"/>
                </a:lnTo>
                <a:lnTo>
                  <a:pt x="29063" y="23248"/>
                </a:lnTo>
                <a:lnTo>
                  <a:pt x="2491" y="64764"/>
                </a:lnTo>
                <a:lnTo>
                  <a:pt x="0" y="81370"/>
                </a:lnTo>
                <a:lnTo>
                  <a:pt x="0" y="98806"/>
                </a:lnTo>
                <a:lnTo>
                  <a:pt x="21590" y="144473"/>
                </a:lnTo>
                <a:lnTo>
                  <a:pt x="64770" y="168553"/>
                </a:lnTo>
                <a:lnTo>
                  <a:pt x="81378" y="171043"/>
                </a:lnTo>
                <a:lnTo>
                  <a:pt x="98817" y="170214"/>
                </a:lnTo>
                <a:lnTo>
                  <a:pt x="116255" y="166062"/>
                </a:lnTo>
                <a:lnTo>
                  <a:pt x="124559" y="162740"/>
                </a:lnTo>
                <a:lnTo>
                  <a:pt x="132863" y="158589"/>
                </a:lnTo>
                <a:lnTo>
                  <a:pt x="140337" y="152777"/>
                </a:lnTo>
                <a:lnTo>
                  <a:pt x="146980" y="147795"/>
                </a:lnTo>
                <a:lnTo>
                  <a:pt x="153623" y="141153"/>
                </a:lnTo>
                <a:lnTo>
                  <a:pt x="158605" y="134510"/>
                </a:lnTo>
                <a:lnTo>
                  <a:pt x="163588" y="127038"/>
                </a:lnTo>
                <a:lnTo>
                  <a:pt x="164049" y="126207"/>
                </a:lnTo>
                <a:lnTo>
                  <a:pt x="141167" y="126207"/>
                </a:lnTo>
                <a:lnTo>
                  <a:pt x="129541" y="125376"/>
                </a:lnTo>
                <a:lnTo>
                  <a:pt x="95495" y="107940"/>
                </a:lnTo>
                <a:lnTo>
                  <a:pt x="88022" y="100467"/>
                </a:lnTo>
                <a:lnTo>
                  <a:pt x="86361" y="98806"/>
                </a:lnTo>
                <a:lnTo>
                  <a:pt x="84700" y="96315"/>
                </a:lnTo>
                <a:lnTo>
                  <a:pt x="84700" y="93825"/>
                </a:lnTo>
                <a:lnTo>
                  <a:pt x="88022" y="88843"/>
                </a:lnTo>
                <a:lnTo>
                  <a:pt x="90513" y="88012"/>
                </a:lnTo>
                <a:lnTo>
                  <a:pt x="176044" y="88012"/>
                </a:lnTo>
                <a:lnTo>
                  <a:pt x="176044" y="80540"/>
                </a:lnTo>
                <a:lnTo>
                  <a:pt x="175212" y="70576"/>
                </a:lnTo>
                <a:lnTo>
                  <a:pt x="173552" y="63934"/>
                </a:lnTo>
                <a:lnTo>
                  <a:pt x="105460" y="63934"/>
                </a:lnTo>
                <a:lnTo>
                  <a:pt x="101308" y="63103"/>
                </a:lnTo>
                <a:lnTo>
                  <a:pt x="97156" y="59782"/>
                </a:lnTo>
                <a:lnTo>
                  <a:pt x="94665" y="55631"/>
                </a:lnTo>
                <a:lnTo>
                  <a:pt x="93834" y="50649"/>
                </a:lnTo>
                <a:lnTo>
                  <a:pt x="95495" y="46497"/>
                </a:lnTo>
                <a:lnTo>
                  <a:pt x="98817" y="42346"/>
                </a:lnTo>
                <a:lnTo>
                  <a:pt x="100478" y="40684"/>
                </a:lnTo>
                <a:lnTo>
                  <a:pt x="102138" y="39855"/>
                </a:lnTo>
                <a:lnTo>
                  <a:pt x="104630" y="39024"/>
                </a:lnTo>
                <a:lnTo>
                  <a:pt x="106290" y="39024"/>
                </a:lnTo>
                <a:lnTo>
                  <a:pt x="102138" y="830"/>
                </a:lnTo>
                <a:lnTo>
                  <a:pt x="97156" y="0"/>
                </a:lnTo>
                <a:close/>
              </a:path>
              <a:path w="191135" h="171450">
                <a:moveTo>
                  <a:pt x="167740" y="119564"/>
                </a:moveTo>
                <a:lnTo>
                  <a:pt x="161097" y="122886"/>
                </a:lnTo>
                <a:lnTo>
                  <a:pt x="147810" y="126207"/>
                </a:lnTo>
                <a:lnTo>
                  <a:pt x="164049" y="126207"/>
                </a:lnTo>
                <a:lnTo>
                  <a:pt x="167740" y="119564"/>
                </a:lnTo>
                <a:close/>
              </a:path>
              <a:path w="191135" h="171450">
                <a:moveTo>
                  <a:pt x="176044" y="88012"/>
                </a:moveTo>
                <a:lnTo>
                  <a:pt x="93004" y="88012"/>
                </a:lnTo>
                <a:lnTo>
                  <a:pt x="94665" y="88843"/>
                </a:lnTo>
                <a:lnTo>
                  <a:pt x="97156" y="90503"/>
                </a:lnTo>
                <a:lnTo>
                  <a:pt x="132033" y="112092"/>
                </a:lnTo>
                <a:lnTo>
                  <a:pt x="141167" y="112921"/>
                </a:lnTo>
                <a:lnTo>
                  <a:pt x="145319" y="112921"/>
                </a:lnTo>
                <a:lnTo>
                  <a:pt x="153623" y="111261"/>
                </a:lnTo>
                <a:lnTo>
                  <a:pt x="157775" y="109601"/>
                </a:lnTo>
                <a:lnTo>
                  <a:pt x="161927" y="107109"/>
                </a:lnTo>
                <a:lnTo>
                  <a:pt x="166079" y="105449"/>
                </a:lnTo>
                <a:lnTo>
                  <a:pt x="170231" y="102958"/>
                </a:lnTo>
                <a:lnTo>
                  <a:pt x="174383" y="99637"/>
                </a:lnTo>
                <a:lnTo>
                  <a:pt x="176044" y="90503"/>
                </a:lnTo>
                <a:lnTo>
                  <a:pt x="176044" y="88012"/>
                </a:lnTo>
                <a:close/>
              </a:path>
              <a:path w="191135" h="171450">
                <a:moveTo>
                  <a:pt x="106290" y="1660"/>
                </a:moveTo>
                <a:lnTo>
                  <a:pt x="107951" y="39024"/>
                </a:lnTo>
                <a:lnTo>
                  <a:pt x="110442" y="39024"/>
                </a:lnTo>
                <a:lnTo>
                  <a:pt x="112103" y="39855"/>
                </a:lnTo>
                <a:lnTo>
                  <a:pt x="114594" y="41515"/>
                </a:lnTo>
                <a:lnTo>
                  <a:pt x="116255" y="43176"/>
                </a:lnTo>
                <a:lnTo>
                  <a:pt x="118746" y="48158"/>
                </a:lnTo>
                <a:lnTo>
                  <a:pt x="119577" y="52309"/>
                </a:lnTo>
                <a:lnTo>
                  <a:pt x="117916" y="57290"/>
                </a:lnTo>
                <a:lnTo>
                  <a:pt x="114594" y="61442"/>
                </a:lnTo>
                <a:lnTo>
                  <a:pt x="110442" y="63934"/>
                </a:lnTo>
                <a:lnTo>
                  <a:pt x="173552" y="63934"/>
                </a:lnTo>
                <a:lnTo>
                  <a:pt x="172722" y="60612"/>
                </a:lnTo>
                <a:lnTo>
                  <a:pt x="190991" y="52309"/>
                </a:lnTo>
                <a:lnTo>
                  <a:pt x="182427" y="34042"/>
                </a:lnTo>
                <a:lnTo>
                  <a:pt x="160266" y="34042"/>
                </a:lnTo>
                <a:lnTo>
                  <a:pt x="155284" y="28229"/>
                </a:lnTo>
                <a:lnTo>
                  <a:pt x="149471" y="22418"/>
                </a:lnTo>
                <a:lnTo>
                  <a:pt x="142828" y="17436"/>
                </a:lnTo>
                <a:lnTo>
                  <a:pt x="129541" y="9133"/>
                </a:lnTo>
                <a:lnTo>
                  <a:pt x="122068" y="5812"/>
                </a:lnTo>
                <a:lnTo>
                  <a:pt x="114594" y="3320"/>
                </a:lnTo>
                <a:lnTo>
                  <a:pt x="106290" y="1660"/>
                </a:lnTo>
                <a:close/>
              </a:path>
              <a:path w="191135" h="171450">
                <a:moveTo>
                  <a:pt x="178535" y="25739"/>
                </a:moveTo>
                <a:lnTo>
                  <a:pt x="160266" y="34042"/>
                </a:lnTo>
                <a:lnTo>
                  <a:pt x="182427" y="34042"/>
                </a:lnTo>
                <a:lnTo>
                  <a:pt x="178535" y="25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48150" y="4101557"/>
            <a:ext cx="6350" cy="38735"/>
          </a:xfrm>
          <a:custGeom>
            <a:avLst/>
            <a:gdLst/>
            <a:ahLst/>
            <a:cxnLst/>
            <a:rect l="l" t="t" r="r" b="b"/>
            <a:pathLst>
              <a:path w="6350" h="38735">
                <a:moveTo>
                  <a:pt x="2491" y="0"/>
                </a:moveTo>
                <a:lnTo>
                  <a:pt x="0" y="0"/>
                </a:lnTo>
                <a:lnTo>
                  <a:pt x="4151" y="38194"/>
                </a:lnTo>
                <a:lnTo>
                  <a:pt x="5812" y="38194"/>
                </a:lnTo>
                <a:lnTo>
                  <a:pt x="4151" y="830"/>
                </a:lnTo>
                <a:lnTo>
                  <a:pt x="3321" y="830"/>
                </a:lnTo>
                <a:lnTo>
                  <a:pt x="2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9231" y="3968706"/>
            <a:ext cx="145415" cy="746125"/>
          </a:xfrm>
          <a:custGeom>
            <a:avLst/>
            <a:gdLst/>
            <a:ahLst/>
            <a:cxnLst/>
            <a:rect l="l" t="t" r="r" b="b"/>
            <a:pathLst>
              <a:path w="145414" h="746125">
                <a:moveTo>
                  <a:pt x="126220" y="693312"/>
                </a:moveTo>
                <a:lnTo>
                  <a:pt x="19099" y="693312"/>
                </a:lnTo>
                <a:lnTo>
                  <a:pt x="19099" y="745622"/>
                </a:lnTo>
                <a:lnTo>
                  <a:pt x="126220" y="745622"/>
                </a:lnTo>
                <a:lnTo>
                  <a:pt x="126220" y="693312"/>
                </a:lnTo>
                <a:close/>
              </a:path>
              <a:path w="145414" h="746125">
                <a:moveTo>
                  <a:pt x="91343" y="338768"/>
                </a:moveTo>
                <a:lnTo>
                  <a:pt x="53145" y="338768"/>
                </a:lnTo>
                <a:lnTo>
                  <a:pt x="53145" y="693312"/>
                </a:lnTo>
                <a:lnTo>
                  <a:pt x="91343" y="693312"/>
                </a:lnTo>
                <a:lnTo>
                  <a:pt x="91343" y="338768"/>
                </a:lnTo>
                <a:close/>
              </a:path>
              <a:path w="145414" h="746125">
                <a:moveTo>
                  <a:pt x="145320" y="46497"/>
                </a:moveTo>
                <a:lnTo>
                  <a:pt x="0" y="46497"/>
                </a:lnTo>
                <a:lnTo>
                  <a:pt x="0" y="338768"/>
                </a:lnTo>
                <a:lnTo>
                  <a:pt x="145320" y="338768"/>
                </a:lnTo>
                <a:lnTo>
                  <a:pt x="145320" y="46497"/>
                </a:lnTo>
                <a:close/>
              </a:path>
              <a:path w="145414" h="746125">
                <a:moveTo>
                  <a:pt x="72244" y="0"/>
                </a:moveTo>
                <a:lnTo>
                  <a:pt x="31555" y="20757"/>
                </a:lnTo>
                <a:lnTo>
                  <a:pt x="21591" y="46497"/>
                </a:lnTo>
                <a:lnTo>
                  <a:pt x="123729" y="46497"/>
                </a:lnTo>
                <a:lnTo>
                  <a:pt x="99647" y="8303"/>
                </a:lnTo>
                <a:lnTo>
                  <a:pt x="72244" y="0"/>
                </a:lnTo>
                <a:close/>
              </a:path>
            </a:pathLst>
          </a:custGeom>
          <a:solidFill>
            <a:srgbClr val="A0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80786" y="4027659"/>
            <a:ext cx="78105" cy="79375"/>
          </a:xfrm>
          <a:custGeom>
            <a:avLst/>
            <a:gdLst/>
            <a:ahLst/>
            <a:cxnLst/>
            <a:rect l="l" t="t" r="r" b="b"/>
            <a:pathLst>
              <a:path w="78104" h="79375">
                <a:moveTo>
                  <a:pt x="39028" y="0"/>
                </a:moveTo>
                <a:lnTo>
                  <a:pt x="3321" y="24909"/>
                </a:lnTo>
                <a:lnTo>
                  <a:pt x="0" y="39855"/>
                </a:lnTo>
                <a:lnTo>
                  <a:pt x="830" y="47328"/>
                </a:lnTo>
                <a:lnTo>
                  <a:pt x="31555" y="78050"/>
                </a:lnTo>
                <a:lnTo>
                  <a:pt x="39028" y="78879"/>
                </a:lnTo>
                <a:lnTo>
                  <a:pt x="46502" y="78050"/>
                </a:lnTo>
                <a:lnTo>
                  <a:pt x="77226" y="47328"/>
                </a:lnTo>
                <a:lnTo>
                  <a:pt x="78056" y="39855"/>
                </a:lnTo>
                <a:lnTo>
                  <a:pt x="77226" y="31551"/>
                </a:lnTo>
                <a:lnTo>
                  <a:pt x="46502" y="830"/>
                </a:lnTo>
                <a:lnTo>
                  <a:pt x="39028" y="0"/>
                </a:lnTo>
                <a:close/>
              </a:path>
            </a:pathLst>
          </a:custGeom>
          <a:solidFill>
            <a:srgbClr val="FF5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0785" y="4119825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39029" y="0"/>
                </a:moveTo>
                <a:lnTo>
                  <a:pt x="3322" y="24079"/>
                </a:lnTo>
                <a:lnTo>
                  <a:pt x="0" y="39024"/>
                </a:lnTo>
                <a:lnTo>
                  <a:pt x="831" y="46497"/>
                </a:lnTo>
                <a:lnTo>
                  <a:pt x="31555" y="77219"/>
                </a:lnTo>
                <a:lnTo>
                  <a:pt x="39029" y="78049"/>
                </a:lnTo>
                <a:lnTo>
                  <a:pt x="46503" y="77219"/>
                </a:lnTo>
                <a:lnTo>
                  <a:pt x="77227" y="46497"/>
                </a:lnTo>
                <a:lnTo>
                  <a:pt x="78058" y="39024"/>
                </a:lnTo>
                <a:lnTo>
                  <a:pt x="77227" y="31551"/>
                </a:lnTo>
                <a:lnTo>
                  <a:pt x="46503" y="830"/>
                </a:lnTo>
                <a:lnTo>
                  <a:pt x="39029" y="0"/>
                </a:lnTo>
                <a:close/>
              </a:path>
            </a:pathLst>
          </a:custGeom>
          <a:solidFill>
            <a:srgbClr val="FFD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0784" y="4211160"/>
            <a:ext cx="78105" cy="79375"/>
          </a:xfrm>
          <a:custGeom>
            <a:avLst/>
            <a:gdLst/>
            <a:ahLst/>
            <a:cxnLst/>
            <a:rect l="l" t="t" r="r" b="b"/>
            <a:pathLst>
              <a:path w="78104" h="79375">
                <a:moveTo>
                  <a:pt x="39028" y="0"/>
                </a:moveTo>
                <a:lnTo>
                  <a:pt x="3321" y="24079"/>
                </a:lnTo>
                <a:lnTo>
                  <a:pt x="0" y="39025"/>
                </a:lnTo>
                <a:lnTo>
                  <a:pt x="830" y="47328"/>
                </a:lnTo>
                <a:lnTo>
                  <a:pt x="31555" y="78050"/>
                </a:lnTo>
                <a:lnTo>
                  <a:pt x="39028" y="78879"/>
                </a:lnTo>
                <a:lnTo>
                  <a:pt x="46502" y="78050"/>
                </a:lnTo>
                <a:lnTo>
                  <a:pt x="77226" y="47328"/>
                </a:lnTo>
                <a:lnTo>
                  <a:pt x="78057" y="39025"/>
                </a:lnTo>
                <a:lnTo>
                  <a:pt x="77226" y="31551"/>
                </a:lnTo>
                <a:lnTo>
                  <a:pt x="46502" y="830"/>
                </a:lnTo>
                <a:lnTo>
                  <a:pt x="39028" y="0"/>
                </a:lnTo>
                <a:close/>
              </a:path>
            </a:pathLst>
          </a:custGeom>
          <a:solidFill>
            <a:srgbClr val="3A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86117" y="4286718"/>
            <a:ext cx="37465" cy="29209"/>
          </a:xfrm>
          <a:custGeom>
            <a:avLst/>
            <a:gdLst/>
            <a:ahLst/>
            <a:cxnLst/>
            <a:rect l="l" t="t" r="r" b="b"/>
            <a:pathLst>
              <a:path w="37464" h="29210">
                <a:moveTo>
                  <a:pt x="29895" y="0"/>
                </a:moveTo>
                <a:lnTo>
                  <a:pt x="0" y="17436"/>
                </a:lnTo>
                <a:lnTo>
                  <a:pt x="6644" y="29061"/>
                </a:lnTo>
                <a:lnTo>
                  <a:pt x="37367" y="11625"/>
                </a:lnTo>
                <a:lnTo>
                  <a:pt x="29895" y="0"/>
                </a:lnTo>
                <a:close/>
              </a:path>
            </a:pathLst>
          </a:custGeom>
          <a:solidFill>
            <a:srgbClr val="82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81134" y="425475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76" y="0"/>
                </a:lnTo>
              </a:path>
            </a:pathLst>
          </a:custGeom>
          <a:ln w="14114">
            <a:solidFill>
              <a:srgbClr val="82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88608" y="4195385"/>
            <a:ext cx="36830" cy="26670"/>
          </a:xfrm>
          <a:custGeom>
            <a:avLst/>
            <a:gdLst/>
            <a:ahLst/>
            <a:cxnLst/>
            <a:rect l="l" t="t" r="r" b="b"/>
            <a:pathLst>
              <a:path w="36829" h="26670">
                <a:moveTo>
                  <a:pt x="4983" y="0"/>
                </a:moveTo>
                <a:lnTo>
                  <a:pt x="0" y="12454"/>
                </a:lnTo>
                <a:lnTo>
                  <a:pt x="31555" y="26570"/>
                </a:lnTo>
                <a:lnTo>
                  <a:pt x="36537" y="14115"/>
                </a:lnTo>
                <a:lnTo>
                  <a:pt x="4983" y="0"/>
                </a:lnTo>
                <a:close/>
              </a:path>
            </a:pathLst>
          </a:custGeom>
          <a:solidFill>
            <a:srgbClr val="82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86217" y="4202858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29" h="29210">
                <a:moveTo>
                  <a:pt x="29894" y="0"/>
                </a:moveTo>
                <a:lnTo>
                  <a:pt x="0" y="17436"/>
                </a:lnTo>
                <a:lnTo>
                  <a:pt x="6643" y="29061"/>
                </a:lnTo>
                <a:lnTo>
                  <a:pt x="36537" y="11625"/>
                </a:lnTo>
                <a:lnTo>
                  <a:pt x="29894" y="0"/>
                </a:lnTo>
                <a:close/>
              </a:path>
            </a:pathLst>
          </a:custGeom>
          <a:solidFill>
            <a:srgbClr val="A0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81234" y="417089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76" y="0"/>
                </a:lnTo>
              </a:path>
            </a:pathLst>
          </a:custGeom>
          <a:ln w="14116">
            <a:solidFill>
              <a:srgbClr val="A0E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88707" y="4111525"/>
            <a:ext cx="36830" cy="26670"/>
          </a:xfrm>
          <a:custGeom>
            <a:avLst/>
            <a:gdLst/>
            <a:ahLst/>
            <a:cxnLst/>
            <a:rect l="l" t="t" r="r" b="b"/>
            <a:pathLst>
              <a:path w="36829" h="26670">
                <a:moveTo>
                  <a:pt x="4982" y="0"/>
                </a:moveTo>
                <a:lnTo>
                  <a:pt x="0" y="12454"/>
                </a:lnTo>
                <a:lnTo>
                  <a:pt x="31555" y="26570"/>
                </a:lnTo>
                <a:lnTo>
                  <a:pt x="36536" y="14115"/>
                </a:lnTo>
                <a:lnTo>
                  <a:pt x="4982" y="0"/>
                </a:lnTo>
                <a:close/>
              </a:path>
            </a:pathLst>
          </a:custGeom>
          <a:solidFill>
            <a:srgbClr val="A0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11982" y="4286722"/>
            <a:ext cx="37465" cy="29209"/>
          </a:xfrm>
          <a:custGeom>
            <a:avLst/>
            <a:gdLst/>
            <a:ahLst/>
            <a:cxnLst/>
            <a:rect l="l" t="t" r="r" b="b"/>
            <a:pathLst>
              <a:path w="37464" h="29210">
                <a:moveTo>
                  <a:pt x="7472" y="0"/>
                </a:moveTo>
                <a:lnTo>
                  <a:pt x="0" y="11623"/>
                </a:lnTo>
                <a:lnTo>
                  <a:pt x="29894" y="29061"/>
                </a:lnTo>
                <a:lnTo>
                  <a:pt x="37367" y="17435"/>
                </a:lnTo>
                <a:lnTo>
                  <a:pt x="7472" y="0"/>
                </a:lnTo>
                <a:close/>
              </a:path>
            </a:pathLst>
          </a:custGeom>
          <a:solidFill>
            <a:srgbClr val="82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18624" y="42547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76" y="0"/>
                </a:lnTo>
              </a:path>
            </a:pathLst>
          </a:custGeom>
          <a:ln w="14116">
            <a:solidFill>
              <a:srgbClr val="82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09489" y="4195388"/>
            <a:ext cx="37465" cy="26670"/>
          </a:xfrm>
          <a:custGeom>
            <a:avLst/>
            <a:gdLst/>
            <a:ahLst/>
            <a:cxnLst/>
            <a:rect l="l" t="t" r="r" b="b"/>
            <a:pathLst>
              <a:path w="37464" h="26670">
                <a:moveTo>
                  <a:pt x="32386" y="0"/>
                </a:moveTo>
                <a:lnTo>
                  <a:pt x="0" y="14114"/>
                </a:lnTo>
                <a:lnTo>
                  <a:pt x="5812" y="26569"/>
                </a:lnTo>
                <a:lnTo>
                  <a:pt x="37367" y="12454"/>
                </a:lnTo>
                <a:lnTo>
                  <a:pt x="32386" y="0"/>
                </a:lnTo>
                <a:close/>
              </a:path>
            </a:pathLst>
          </a:custGeom>
          <a:solidFill>
            <a:srgbClr val="82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00" y="4554677"/>
            <a:ext cx="1447800" cy="548640"/>
          </a:xfrm>
          <a:custGeom>
            <a:avLst/>
            <a:gdLst/>
            <a:ahLst/>
            <a:cxnLst/>
            <a:rect l="l" t="t" r="r" b="b"/>
            <a:pathLst>
              <a:path w="1447800" h="548639">
                <a:moveTo>
                  <a:pt x="0" y="0"/>
                </a:moveTo>
                <a:lnTo>
                  <a:pt x="1447800" y="0"/>
                </a:lnTo>
                <a:lnTo>
                  <a:pt x="1447800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70412"/>
            <a:ext cx="7467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Leader Standard </a:t>
            </a:r>
            <a:r>
              <a:rPr spc="-20" dirty="0"/>
              <a:t>Work</a:t>
            </a:r>
            <a:r>
              <a:rPr spc="10" dirty="0"/>
              <a:t> </a:t>
            </a:r>
            <a:r>
              <a:rPr spc="-10" dirty="0"/>
              <a:t>(LSW)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656" y="1199088"/>
            <a:ext cx="691794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Provides a structure </a:t>
            </a:r>
            <a:r>
              <a:rPr sz="2000" spc="-10" dirty="0">
                <a:latin typeface="Arial"/>
                <a:cs typeface="Arial"/>
              </a:rPr>
              <a:t>and routine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Leaders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Sets </a:t>
            </a:r>
            <a:r>
              <a:rPr sz="2000" spc="-10" dirty="0">
                <a:latin typeface="Arial"/>
                <a:cs typeface="Arial"/>
              </a:rPr>
              <a:t>Standards </a:t>
            </a:r>
            <a:r>
              <a:rPr sz="2000" spc="-5" dirty="0">
                <a:latin typeface="Arial"/>
                <a:cs typeface="Arial"/>
              </a:rPr>
              <a:t>for the </a:t>
            </a:r>
            <a:r>
              <a:rPr sz="2000" spc="-10" dirty="0">
                <a:latin typeface="Arial"/>
                <a:cs typeface="Arial"/>
              </a:rPr>
              <a:t>Expected Behaviors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Leaders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Drives Accountability </a:t>
            </a:r>
            <a:r>
              <a:rPr sz="2000" spc="-10" dirty="0">
                <a:latin typeface="Arial"/>
                <a:cs typeface="Arial"/>
              </a:rPr>
              <a:t>by Measuring </a:t>
            </a:r>
            <a:r>
              <a:rPr sz="2000" spc="-5" dirty="0">
                <a:latin typeface="Arial"/>
                <a:cs typeface="Arial"/>
              </a:rPr>
              <a:t>“Actual versus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Plan”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694774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2694774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27468" y="2735929"/>
            <a:ext cx="6108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40168" y="2907379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7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57719" y="3010249"/>
            <a:ext cx="115125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u="sng" dirty="0">
                <a:latin typeface="Arial"/>
                <a:cs typeface="Arial"/>
              </a:rPr>
              <a:t> </a:t>
            </a:r>
            <a:r>
              <a:rPr sz="1200" b="1" u="sng" spc="-5" dirty="0">
                <a:latin typeface="Arial"/>
                <a:cs typeface="Arial"/>
              </a:rPr>
              <a:t>Standard</a:t>
            </a:r>
            <a:r>
              <a:rPr sz="1200" b="1" u="sng" spc="-60" dirty="0">
                <a:latin typeface="Arial"/>
                <a:cs typeface="Arial"/>
              </a:rPr>
              <a:t> </a:t>
            </a:r>
            <a:r>
              <a:rPr sz="1200" b="1" u="sng" spc="-10" dirty="0"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6256" y="3193129"/>
            <a:ext cx="130175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b="1" dirty="0">
                <a:latin typeface="Arial"/>
                <a:cs typeface="Arial"/>
              </a:rPr>
              <a:t>What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 </a:t>
            </a:r>
            <a:r>
              <a:rPr sz="1200" b="1" dirty="0">
                <a:latin typeface="Arial"/>
                <a:cs typeface="Arial"/>
              </a:rPr>
              <a:t>When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</a:t>
            </a:r>
            <a:r>
              <a:rPr sz="1200" b="1" dirty="0">
                <a:latin typeface="Arial"/>
                <a:cs typeface="Arial"/>
              </a:rPr>
              <a:t>it  </a:t>
            </a:r>
            <a:r>
              <a:rPr sz="1200" b="1" spc="-15" dirty="0">
                <a:latin typeface="Arial"/>
                <a:cs typeface="Arial"/>
              </a:rPr>
              <a:t>Was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Completed  (if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not-Why?)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7200" y="3075774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3075774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2532" y="3116929"/>
            <a:ext cx="65405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Manager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5235" y="3288380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75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6791" y="3391249"/>
            <a:ext cx="110871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Standard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36828" y="3562700"/>
            <a:ext cx="1126490" cy="0"/>
          </a:xfrm>
          <a:custGeom>
            <a:avLst/>
            <a:gdLst/>
            <a:ahLst/>
            <a:cxnLst/>
            <a:rect l="l" t="t" r="r" b="b"/>
            <a:pathLst>
              <a:path w="1126489">
                <a:moveTo>
                  <a:pt x="0" y="0"/>
                </a:moveTo>
                <a:lnTo>
                  <a:pt x="1126223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02655" y="3665569"/>
            <a:ext cx="8642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What </a:t>
            </a:r>
            <a:r>
              <a:rPr sz="1200" b="1" spc="-45" dirty="0">
                <a:latin typeface="Arial"/>
                <a:cs typeface="Arial"/>
              </a:rPr>
              <a:t>To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2655" y="3848449"/>
            <a:ext cx="1301750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b="1" dirty="0">
                <a:latin typeface="Arial"/>
                <a:cs typeface="Arial"/>
              </a:rPr>
              <a:t>When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</a:t>
            </a:r>
            <a:r>
              <a:rPr sz="1200" b="1" dirty="0">
                <a:latin typeface="Arial"/>
                <a:cs typeface="Arial"/>
              </a:rPr>
              <a:t>it  </a:t>
            </a:r>
            <a:r>
              <a:rPr sz="1200" b="1" spc="-15" dirty="0">
                <a:latin typeface="Arial"/>
                <a:cs typeface="Arial"/>
              </a:rPr>
              <a:t>Was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Completed  (if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not-Why?)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3600" y="3380575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600" y="3380575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5111" y="3421729"/>
            <a:ext cx="82105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Supervisor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67811" y="3593177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>
                <a:moveTo>
                  <a:pt x="0" y="0"/>
                </a:moveTo>
                <a:lnTo>
                  <a:pt x="795527" y="0"/>
                </a:lnTo>
              </a:path>
            </a:pathLst>
          </a:custGeom>
          <a:ln w="7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90523" y="3696049"/>
            <a:ext cx="115125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u="sng" dirty="0">
                <a:latin typeface="Arial"/>
                <a:cs typeface="Arial"/>
              </a:rPr>
              <a:t> </a:t>
            </a:r>
            <a:r>
              <a:rPr sz="1200" b="1" u="sng" spc="-5" dirty="0">
                <a:latin typeface="Arial"/>
                <a:cs typeface="Arial"/>
              </a:rPr>
              <a:t>Standard</a:t>
            </a:r>
            <a:r>
              <a:rPr sz="1200" b="1" u="sng" spc="-60" dirty="0">
                <a:latin typeface="Arial"/>
                <a:cs typeface="Arial"/>
              </a:rPr>
              <a:t> </a:t>
            </a:r>
            <a:r>
              <a:rPr sz="1200" b="1" u="sng" spc="-10" dirty="0"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6384" y="3970369"/>
            <a:ext cx="8642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What </a:t>
            </a:r>
            <a:r>
              <a:rPr sz="1200" b="1" spc="-45" dirty="0">
                <a:latin typeface="Arial"/>
                <a:cs typeface="Arial"/>
              </a:rPr>
              <a:t>To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26384" y="4153249"/>
            <a:ext cx="1300480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b="1" dirty="0">
                <a:latin typeface="Arial"/>
                <a:cs typeface="Arial"/>
              </a:rPr>
              <a:t>When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</a:t>
            </a:r>
            <a:r>
              <a:rPr sz="1200" b="1" dirty="0">
                <a:latin typeface="Arial"/>
                <a:cs typeface="Arial"/>
              </a:rPr>
              <a:t>it  </a:t>
            </a:r>
            <a:r>
              <a:rPr sz="1200" b="1" spc="-15" dirty="0">
                <a:latin typeface="Arial"/>
                <a:cs typeface="Arial"/>
              </a:rPr>
              <a:t>Was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Completed  (if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not-Why?)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46048" y="4299934"/>
            <a:ext cx="5611210" cy="17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0481" y="3151992"/>
            <a:ext cx="1311275" cy="332740"/>
          </a:xfrm>
          <a:custGeom>
            <a:avLst/>
            <a:gdLst/>
            <a:ahLst/>
            <a:cxnLst/>
            <a:rect l="l" t="t" r="r" b="b"/>
            <a:pathLst>
              <a:path w="1311275" h="332739">
                <a:moveTo>
                  <a:pt x="91232" y="157348"/>
                </a:moveTo>
                <a:lnTo>
                  <a:pt x="80805" y="158152"/>
                </a:lnTo>
                <a:lnTo>
                  <a:pt x="68694" y="159778"/>
                </a:lnTo>
                <a:lnTo>
                  <a:pt x="0" y="170586"/>
                </a:lnTo>
                <a:lnTo>
                  <a:pt x="25425" y="332232"/>
                </a:lnTo>
                <a:lnTo>
                  <a:pt x="58064" y="327101"/>
                </a:lnTo>
                <a:lnTo>
                  <a:pt x="47447" y="259613"/>
                </a:lnTo>
                <a:lnTo>
                  <a:pt x="61556" y="257390"/>
                </a:lnTo>
                <a:lnTo>
                  <a:pt x="67132" y="257136"/>
                </a:lnTo>
                <a:lnTo>
                  <a:pt x="122738" y="257136"/>
                </a:lnTo>
                <a:lnTo>
                  <a:pt x="117982" y="253415"/>
                </a:lnTo>
                <a:lnTo>
                  <a:pt x="111381" y="249785"/>
                </a:lnTo>
                <a:lnTo>
                  <a:pt x="103733" y="246811"/>
                </a:lnTo>
                <a:lnTo>
                  <a:pt x="113386" y="243149"/>
                </a:lnTo>
                <a:lnTo>
                  <a:pt x="121543" y="238599"/>
                </a:lnTo>
                <a:lnTo>
                  <a:pt x="127412" y="233807"/>
                </a:lnTo>
                <a:lnTo>
                  <a:pt x="43395" y="233807"/>
                </a:lnTo>
                <a:lnTo>
                  <a:pt x="36931" y="192798"/>
                </a:lnTo>
                <a:lnTo>
                  <a:pt x="75641" y="186702"/>
                </a:lnTo>
                <a:lnTo>
                  <a:pt x="83604" y="185635"/>
                </a:lnTo>
                <a:lnTo>
                  <a:pt x="136842" y="185635"/>
                </a:lnTo>
                <a:lnTo>
                  <a:pt x="135439" y="181848"/>
                </a:lnTo>
                <a:lnTo>
                  <a:pt x="99974" y="157365"/>
                </a:lnTo>
                <a:lnTo>
                  <a:pt x="91232" y="157348"/>
                </a:lnTo>
                <a:close/>
              </a:path>
              <a:path w="1311275" h="332739">
                <a:moveTo>
                  <a:pt x="122738" y="257136"/>
                </a:moveTo>
                <a:lnTo>
                  <a:pt x="67132" y="257136"/>
                </a:lnTo>
                <a:lnTo>
                  <a:pt x="74452" y="258497"/>
                </a:lnTo>
                <a:lnTo>
                  <a:pt x="78054" y="260210"/>
                </a:lnTo>
                <a:lnTo>
                  <a:pt x="131724" y="315506"/>
                </a:lnTo>
                <a:lnTo>
                  <a:pt x="170751" y="309372"/>
                </a:lnTo>
                <a:lnTo>
                  <a:pt x="139142" y="273100"/>
                </a:lnTo>
                <a:lnTo>
                  <a:pt x="123355" y="257619"/>
                </a:lnTo>
                <a:lnTo>
                  <a:pt x="122738" y="257136"/>
                </a:lnTo>
                <a:close/>
              </a:path>
              <a:path w="1311275" h="332739">
                <a:moveTo>
                  <a:pt x="199593" y="184835"/>
                </a:moveTo>
                <a:lnTo>
                  <a:pt x="168605" y="189712"/>
                </a:lnTo>
                <a:lnTo>
                  <a:pt x="180263" y="263804"/>
                </a:lnTo>
                <a:lnTo>
                  <a:pt x="181752" y="271589"/>
                </a:lnTo>
                <a:lnTo>
                  <a:pt x="211175" y="303949"/>
                </a:lnTo>
                <a:lnTo>
                  <a:pt x="218503" y="304571"/>
                </a:lnTo>
                <a:lnTo>
                  <a:pt x="234086" y="302120"/>
                </a:lnTo>
                <a:lnTo>
                  <a:pt x="241134" y="299161"/>
                </a:lnTo>
                <a:lnTo>
                  <a:pt x="253898" y="289775"/>
                </a:lnTo>
                <a:lnTo>
                  <a:pt x="258724" y="283972"/>
                </a:lnTo>
                <a:lnTo>
                  <a:pt x="261237" y="278663"/>
                </a:lnTo>
                <a:lnTo>
                  <a:pt x="229488" y="278663"/>
                </a:lnTo>
                <a:lnTo>
                  <a:pt x="225501" y="278180"/>
                </a:lnTo>
                <a:lnTo>
                  <a:pt x="208044" y="238599"/>
                </a:lnTo>
                <a:lnTo>
                  <a:pt x="199593" y="184835"/>
                </a:lnTo>
                <a:close/>
              </a:path>
              <a:path w="1311275" h="332739">
                <a:moveTo>
                  <a:pt x="291501" y="277050"/>
                </a:moveTo>
                <a:lnTo>
                  <a:pt x="262000" y="277050"/>
                </a:lnTo>
                <a:lnTo>
                  <a:pt x="264756" y="294589"/>
                </a:lnTo>
                <a:lnTo>
                  <a:pt x="293547" y="290055"/>
                </a:lnTo>
                <a:lnTo>
                  <a:pt x="291501" y="277050"/>
                </a:lnTo>
                <a:close/>
              </a:path>
              <a:path w="1311275" h="332739">
                <a:moveTo>
                  <a:pt x="275120" y="172948"/>
                </a:moveTo>
                <a:lnTo>
                  <a:pt x="244132" y="177825"/>
                </a:lnTo>
                <a:lnTo>
                  <a:pt x="251904" y="227228"/>
                </a:lnTo>
                <a:lnTo>
                  <a:pt x="253555" y="238654"/>
                </a:lnTo>
                <a:lnTo>
                  <a:pt x="254546" y="247786"/>
                </a:lnTo>
                <a:lnTo>
                  <a:pt x="254879" y="254628"/>
                </a:lnTo>
                <a:lnTo>
                  <a:pt x="254558" y="259181"/>
                </a:lnTo>
                <a:lnTo>
                  <a:pt x="229488" y="278663"/>
                </a:lnTo>
                <a:lnTo>
                  <a:pt x="261237" y="278663"/>
                </a:lnTo>
                <a:lnTo>
                  <a:pt x="262000" y="277050"/>
                </a:lnTo>
                <a:lnTo>
                  <a:pt x="291501" y="277050"/>
                </a:lnTo>
                <a:lnTo>
                  <a:pt x="275120" y="172948"/>
                </a:lnTo>
                <a:close/>
              </a:path>
              <a:path w="1311275" h="332739">
                <a:moveTo>
                  <a:pt x="136842" y="185635"/>
                </a:moveTo>
                <a:lnTo>
                  <a:pt x="91744" y="185635"/>
                </a:lnTo>
                <a:lnTo>
                  <a:pt x="96177" y="187109"/>
                </a:lnTo>
                <a:lnTo>
                  <a:pt x="103035" y="192887"/>
                </a:lnTo>
                <a:lnTo>
                  <a:pt x="105181" y="197053"/>
                </a:lnTo>
                <a:lnTo>
                  <a:pt x="106794" y="207340"/>
                </a:lnTo>
                <a:lnTo>
                  <a:pt x="106324" y="211556"/>
                </a:lnTo>
                <a:lnTo>
                  <a:pt x="67538" y="230009"/>
                </a:lnTo>
                <a:lnTo>
                  <a:pt x="43395" y="233807"/>
                </a:lnTo>
                <a:lnTo>
                  <a:pt x="127412" y="233807"/>
                </a:lnTo>
                <a:lnTo>
                  <a:pt x="140031" y="203913"/>
                </a:lnTo>
                <a:lnTo>
                  <a:pt x="139331" y="195110"/>
                </a:lnTo>
                <a:lnTo>
                  <a:pt x="137796" y="188208"/>
                </a:lnTo>
                <a:lnTo>
                  <a:pt x="136842" y="185635"/>
                </a:lnTo>
                <a:close/>
              </a:path>
              <a:path w="1311275" h="332739">
                <a:moveTo>
                  <a:pt x="336334" y="163322"/>
                </a:moveTo>
                <a:lnTo>
                  <a:pt x="307555" y="167855"/>
                </a:lnTo>
                <a:lnTo>
                  <a:pt x="325970" y="284949"/>
                </a:lnTo>
                <a:lnTo>
                  <a:pt x="356958" y="280085"/>
                </a:lnTo>
                <a:lnTo>
                  <a:pt x="348614" y="227037"/>
                </a:lnTo>
                <a:lnTo>
                  <a:pt x="347341" y="217975"/>
                </a:lnTo>
                <a:lnTo>
                  <a:pt x="346605" y="210408"/>
                </a:lnTo>
                <a:lnTo>
                  <a:pt x="346407" y="204340"/>
                </a:lnTo>
                <a:lnTo>
                  <a:pt x="346748" y="199771"/>
                </a:lnTo>
                <a:lnTo>
                  <a:pt x="364168" y="180530"/>
                </a:lnTo>
                <a:lnTo>
                  <a:pt x="339039" y="180530"/>
                </a:lnTo>
                <a:lnTo>
                  <a:pt x="336334" y="163322"/>
                </a:lnTo>
                <a:close/>
              </a:path>
              <a:path w="1311275" h="332739">
                <a:moveTo>
                  <a:pt x="418121" y="179362"/>
                </a:moveTo>
                <a:lnTo>
                  <a:pt x="371614" y="179362"/>
                </a:lnTo>
                <a:lnTo>
                  <a:pt x="375361" y="179819"/>
                </a:lnTo>
                <a:lnTo>
                  <a:pt x="381965" y="183007"/>
                </a:lnTo>
                <a:lnTo>
                  <a:pt x="384568" y="185547"/>
                </a:lnTo>
                <a:lnTo>
                  <a:pt x="388391" y="192557"/>
                </a:lnTo>
                <a:lnTo>
                  <a:pt x="390334" y="200634"/>
                </a:lnTo>
                <a:lnTo>
                  <a:pt x="401726" y="273037"/>
                </a:lnTo>
                <a:lnTo>
                  <a:pt x="432714" y="268160"/>
                </a:lnTo>
                <a:lnTo>
                  <a:pt x="419836" y="186347"/>
                </a:lnTo>
                <a:lnTo>
                  <a:pt x="418172" y="179489"/>
                </a:lnTo>
                <a:lnTo>
                  <a:pt x="418121" y="179362"/>
                </a:lnTo>
                <a:close/>
              </a:path>
              <a:path w="1311275" h="332739">
                <a:moveTo>
                  <a:pt x="381342" y="153530"/>
                </a:moveTo>
                <a:lnTo>
                  <a:pt x="345828" y="170560"/>
                </a:lnTo>
                <a:lnTo>
                  <a:pt x="339039" y="180530"/>
                </a:lnTo>
                <a:lnTo>
                  <a:pt x="364168" y="180530"/>
                </a:lnTo>
                <a:lnTo>
                  <a:pt x="371614" y="179362"/>
                </a:lnTo>
                <a:lnTo>
                  <a:pt x="418121" y="179362"/>
                </a:lnTo>
                <a:lnTo>
                  <a:pt x="387781" y="153784"/>
                </a:lnTo>
                <a:lnTo>
                  <a:pt x="381342" y="153530"/>
                </a:lnTo>
                <a:close/>
              </a:path>
              <a:path w="1311275" h="332739">
                <a:moveTo>
                  <a:pt x="474840" y="141541"/>
                </a:moveTo>
                <a:lnTo>
                  <a:pt x="446062" y="146062"/>
                </a:lnTo>
                <a:lnTo>
                  <a:pt x="464477" y="263169"/>
                </a:lnTo>
                <a:lnTo>
                  <a:pt x="495465" y="258292"/>
                </a:lnTo>
                <a:lnTo>
                  <a:pt x="487121" y="205257"/>
                </a:lnTo>
                <a:lnTo>
                  <a:pt x="485847" y="196194"/>
                </a:lnTo>
                <a:lnTo>
                  <a:pt x="485111" y="188626"/>
                </a:lnTo>
                <a:lnTo>
                  <a:pt x="484913" y="182554"/>
                </a:lnTo>
                <a:lnTo>
                  <a:pt x="485254" y="177977"/>
                </a:lnTo>
                <a:lnTo>
                  <a:pt x="502674" y="158737"/>
                </a:lnTo>
                <a:lnTo>
                  <a:pt x="477545" y="158737"/>
                </a:lnTo>
                <a:lnTo>
                  <a:pt x="474840" y="141541"/>
                </a:lnTo>
                <a:close/>
              </a:path>
              <a:path w="1311275" h="332739">
                <a:moveTo>
                  <a:pt x="556622" y="157568"/>
                </a:moveTo>
                <a:lnTo>
                  <a:pt x="510120" y="157568"/>
                </a:lnTo>
                <a:lnTo>
                  <a:pt x="513867" y="158038"/>
                </a:lnTo>
                <a:lnTo>
                  <a:pt x="520471" y="161213"/>
                </a:lnTo>
                <a:lnTo>
                  <a:pt x="523074" y="163766"/>
                </a:lnTo>
                <a:lnTo>
                  <a:pt x="526884" y="170764"/>
                </a:lnTo>
                <a:lnTo>
                  <a:pt x="528840" y="178841"/>
                </a:lnTo>
                <a:lnTo>
                  <a:pt x="540232" y="251256"/>
                </a:lnTo>
                <a:lnTo>
                  <a:pt x="571207" y="246380"/>
                </a:lnTo>
                <a:lnTo>
                  <a:pt x="558342" y="164566"/>
                </a:lnTo>
                <a:lnTo>
                  <a:pt x="556679" y="157708"/>
                </a:lnTo>
                <a:lnTo>
                  <a:pt x="556622" y="157568"/>
                </a:lnTo>
                <a:close/>
              </a:path>
              <a:path w="1311275" h="332739">
                <a:moveTo>
                  <a:pt x="519849" y="131749"/>
                </a:moveTo>
                <a:lnTo>
                  <a:pt x="484334" y="148773"/>
                </a:lnTo>
                <a:lnTo>
                  <a:pt x="477545" y="158737"/>
                </a:lnTo>
                <a:lnTo>
                  <a:pt x="502674" y="158737"/>
                </a:lnTo>
                <a:lnTo>
                  <a:pt x="510120" y="157568"/>
                </a:lnTo>
                <a:lnTo>
                  <a:pt x="556622" y="157568"/>
                </a:lnTo>
                <a:lnTo>
                  <a:pt x="526288" y="131991"/>
                </a:lnTo>
                <a:lnTo>
                  <a:pt x="519849" y="131749"/>
                </a:lnTo>
                <a:close/>
              </a:path>
              <a:path w="1311275" h="332739">
                <a:moveTo>
                  <a:pt x="608761" y="74828"/>
                </a:moveTo>
                <a:lnTo>
                  <a:pt x="577773" y="79692"/>
                </a:lnTo>
                <a:lnTo>
                  <a:pt x="582282" y="108369"/>
                </a:lnTo>
                <a:lnTo>
                  <a:pt x="613270" y="103492"/>
                </a:lnTo>
                <a:lnTo>
                  <a:pt x="608761" y="74828"/>
                </a:lnTo>
                <a:close/>
              </a:path>
              <a:path w="1311275" h="332739">
                <a:moveTo>
                  <a:pt x="615759" y="119367"/>
                </a:moveTo>
                <a:lnTo>
                  <a:pt x="584784" y="124244"/>
                </a:lnTo>
                <a:lnTo>
                  <a:pt x="603199" y="241350"/>
                </a:lnTo>
                <a:lnTo>
                  <a:pt x="634187" y="236474"/>
                </a:lnTo>
                <a:lnTo>
                  <a:pt x="615759" y="119367"/>
                </a:lnTo>
                <a:close/>
              </a:path>
              <a:path w="1311275" h="332739">
                <a:moveTo>
                  <a:pt x="676567" y="109804"/>
                </a:moveTo>
                <a:lnTo>
                  <a:pt x="647788" y="114338"/>
                </a:lnTo>
                <a:lnTo>
                  <a:pt x="666216" y="231432"/>
                </a:lnTo>
                <a:lnTo>
                  <a:pt x="697191" y="226555"/>
                </a:lnTo>
                <a:lnTo>
                  <a:pt x="688847" y="173520"/>
                </a:lnTo>
                <a:lnTo>
                  <a:pt x="687574" y="164457"/>
                </a:lnTo>
                <a:lnTo>
                  <a:pt x="686839" y="156889"/>
                </a:lnTo>
                <a:lnTo>
                  <a:pt x="686645" y="150817"/>
                </a:lnTo>
                <a:lnTo>
                  <a:pt x="686993" y="146240"/>
                </a:lnTo>
                <a:lnTo>
                  <a:pt x="704396" y="127012"/>
                </a:lnTo>
                <a:lnTo>
                  <a:pt x="679272" y="127012"/>
                </a:lnTo>
                <a:lnTo>
                  <a:pt x="676567" y="109804"/>
                </a:lnTo>
                <a:close/>
              </a:path>
              <a:path w="1311275" h="332739">
                <a:moveTo>
                  <a:pt x="758361" y="125831"/>
                </a:moveTo>
                <a:lnTo>
                  <a:pt x="711860" y="125831"/>
                </a:lnTo>
                <a:lnTo>
                  <a:pt x="715606" y="126301"/>
                </a:lnTo>
                <a:lnTo>
                  <a:pt x="722210" y="129476"/>
                </a:lnTo>
                <a:lnTo>
                  <a:pt x="724814" y="132029"/>
                </a:lnTo>
                <a:lnTo>
                  <a:pt x="728624" y="139039"/>
                </a:lnTo>
                <a:lnTo>
                  <a:pt x="730580" y="147104"/>
                </a:lnTo>
                <a:lnTo>
                  <a:pt x="741959" y="219519"/>
                </a:lnTo>
                <a:lnTo>
                  <a:pt x="772947" y="214642"/>
                </a:lnTo>
                <a:lnTo>
                  <a:pt x="760082" y="132829"/>
                </a:lnTo>
                <a:lnTo>
                  <a:pt x="758418" y="125971"/>
                </a:lnTo>
                <a:lnTo>
                  <a:pt x="758361" y="125831"/>
                </a:lnTo>
                <a:close/>
              </a:path>
              <a:path w="1311275" h="332739">
                <a:moveTo>
                  <a:pt x="721588" y="100012"/>
                </a:moveTo>
                <a:lnTo>
                  <a:pt x="686068" y="117042"/>
                </a:lnTo>
                <a:lnTo>
                  <a:pt x="679272" y="127012"/>
                </a:lnTo>
                <a:lnTo>
                  <a:pt x="704396" y="127012"/>
                </a:lnTo>
                <a:lnTo>
                  <a:pt x="711860" y="125831"/>
                </a:lnTo>
                <a:lnTo>
                  <a:pt x="758361" y="125831"/>
                </a:lnTo>
                <a:lnTo>
                  <a:pt x="728027" y="100266"/>
                </a:lnTo>
                <a:lnTo>
                  <a:pt x="721588" y="100012"/>
                </a:lnTo>
                <a:close/>
              </a:path>
              <a:path w="1311275" h="332739">
                <a:moveTo>
                  <a:pt x="839355" y="216509"/>
                </a:moveTo>
                <a:lnTo>
                  <a:pt x="803287" y="217779"/>
                </a:lnTo>
                <a:lnTo>
                  <a:pt x="803463" y="219430"/>
                </a:lnTo>
                <a:lnTo>
                  <a:pt x="803757" y="221551"/>
                </a:lnTo>
                <a:lnTo>
                  <a:pt x="838284" y="250451"/>
                </a:lnTo>
                <a:lnTo>
                  <a:pt x="850227" y="250531"/>
                </a:lnTo>
                <a:lnTo>
                  <a:pt x="864133" y="248996"/>
                </a:lnTo>
                <a:lnTo>
                  <a:pt x="901230" y="234391"/>
                </a:lnTo>
                <a:lnTo>
                  <a:pt x="907318" y="226479"/>
                </a:lnTo>
                <a:lnTo>
                  <a:pt x="852868" y="226479"/>
                </a:lnTo>
                <a:lnTo>
                  <a:pt x="848055" y="226110"/>
                </a:lnTo>
                <a:lnTo>
                  <a:pt x="844765" y="224358"/>
                </a:lnTo>
                <a:lnTo>
                  <a:pt x="842391" y="223151"/>
                </a:lnTo>
                <a:lnTo>
                  <a:pt x="840587" y="220535"/>
                </a:lnTo>
                <a:lnTo>
                  <a:pt x="839355" y="216509"/>
                </a:lnTo>
                <a:close/>
              </a:path>
              <a:path w="1311275" h="332739">
                <a:moveTo>
                  <a:pt x="910008" y="178638"/>
                </a:moveTo>
                <a:lnTo>
                  <a:pt x="878255" y="178638"/>
                </a:lnTo>
                <a:lnTo>
                  <a:pt x="882027" y="202641"/>
                </a:lnTo>
                <a:lnTo>
                  <a:pt x="882307" y="207467"/>
                </a:lnTo>
                <a:lnTo>
                  <a:pt x="852868" y="226479"/>
                </a:lnTo>
                <a:lnTo>
                  <a:pt x="907318" y="226479"/>
                </a:lnTo>
                <a:lnTo>
                  <a:pt x="912328" y="198962"/>
                </a:lnTo>
                <a:lnTo>
                  <a:pt x="911648" y="190462"/>
                </a:lnTo>
                <a:lnTo>
                  <a:pt x="910335" y="180721"/>
                </a:lnTo>
                <a:lnTo>
                  <a:pt x="910008" y="178638"/>
                </a:lnTo>
                <a:close/>
              </a:path>
              <a:path w="1311275" h="332739">
                <a:moveTo>
                  <a:pt x="839125" y="82744"/>
                </a:moveTo>
                <a:lnTo>
                  <a:pt x="802212" y="96295"/>
                </a:lnTo>
                <a:lnTo>
                  <a:pt x="787378" y="137503"/>
                </a:lnTo>
                <a:lnTo>
                  <a:pt x="788669" y="151498"/>
                </a:lnTo>
                <a:lnTo>
                  <a:pt x="805662" y="189052"/>
                </a:lnTo>
                <a:lnTo>
                  <a:pt x="834793" y="203636"/>
                </a:lnTo>
                <a:lnTo>
                  <a:pt x="846175" y="203123"/>
                </a:lnTo>
                <a:lnTo>
                  <a:pt x="856117" y="200344"/>
                </a:lnTo>
                <a:lnTo>
                  <a:pt x="864777" y="195338"/>
                </a:lnTo>
                <a:lnTo>
                  <a:pt x="872157" y="188104"/>
                </a:lnTo>
                <a:lnTo>
                  <a:pt x="878255" y="178638"/>
                </a:lnTo>
                <a:lnTo>
                  <a:pt x="910008" y="178638"/>
                </a:lnTo>
                <a:lnTo>
                  <a:pt x="909884" y="177850"/>
                </a:lnTo>
                <a:lnTo>
                  <a:pt x="843788" y="177850"/>
                </a:lnTo>
                <a:lnTo>
                  <a:pt x="837387" y="175895"/>
                </a:lnTo>
                <a:lnTo>
                  <a:pt x="819301" y="136349"/>
                </a:lnTo>
                <a:lnTo>
                  <a:pt x="819527" y="128965"/>
                </a:lnTo>
                <a:lnTo>
                  <a:pt x="847864" y="104444"/>
                </a:lnTo>
                <a:lnTo>
                  <a:pt x="898334" y="104444"/>
                </a:lnTo>
                <a:lnTo>
                  <a:pt x="897103" y="96621"/>
                </a:lnTo>
                <a:lnTo>
                  <a:pt x="867384" y="96621"/>
                </a:lnTo>
                <a:lnTo>
                  <a:pt x="858542" y="89460"/>
                </a:lnTo>
                <a:lnTo>
                  <a:pt x="849123" y="84836"/>
                </a:lnTo>
                <a:lnTo>
                  <a:pt x="839125" y="82744"/>
                </a:lnTo>
                <a:close/>
              </a:path>
              <a:path w="1311275" h="332739">
                <a:moveTo>
                  <a:pt x="898334" y="104444"/>
                </a:moveTo>
                <a:lnTo>
                  <a:pt x="847864" y="104444"/>
                </a:lnTo>
                <a:lnTo>
                  <a:pt x="854646" y="106387"/>
                </a:lnTo>
                <a:lnTo>
                  <a:pt x="860577" y="111480"/>
                </a:lnTo>
                <a:lnTo>
                  <a:pt x="873122" y="145570"/>
                </a:lnTo>
                <a:lnTo>
                  <a:pt x="872772" y="152912"/>
                </a:lnTo>
                <a:lnTo>
                  <a:pt x="843788" y="177850"/>
                </a:lnTo>
                <a:lnTo>
                  <a:pt x="909884" y="177850"/>
                </a:lnTo>
                <a:lnTo>
                  <a:pt x="898334" y="104444"/>
                </a:lnTo>
                <a:close/>
              </a:path>
              <a:path w="1311275" h="332739">
                <a:moveTo>
                  <a:pt x="893800" y="75628"/>
                </a:moveTo>
                <a:lnTo>
                  <a:pt x="864806" y="80200"/>
                </a:lnTo>
                <a:lnTo>
                  <a:pt x="867384" y="96621"/>
                </a:lnTo>
                <a:lnTo>
                  <a:pt x="897103" y="96621"/>
                </a:lnTo>
                <a:lnTo>
                  <a:pt x="893800" y="75628"/>
                </a:lnTo>
                <a:close/>
              </a:path>
              <a:path w="1311275" h="332739">
                <a:moveTo>
                  <a:pt x="1022420" y="85725"/>
                </a:moveTo>
                <a:lnTo>
                  <a:pt x="990561" y="85725"/>
                </a:lnTo>
                <a:lnTo>
                  <a:pt x="1000315" y="147726"/>
                </a:lnTo>
                <a:lnTo>
                  <a:pt x="1001788" y="154952"/>
                </a:lnTo>
                <a:lnTo>
                  <a:pt x="1003020" y="158457"/>
                </a:lnTo>
                <a:lnTo>
                  <a:pt x="1004620" y="163398"/>
                </a:lnTo>
                <a:lnTo>
                  <a:pt x="1030249" y="176885"/>
                </a:lnTo>
                <a:lnTo>
                  <a:pt x="1044943" y="174574"/>
                </a:lnTo>
                <a:lnTo>
                  <a:pt x="1052868" y="171742"/>
                </a:lnTo>
                <a:lnTo>
                  <a:pt x="1059586" y="167525"/>
                </a:lnTo>
                <a:lnTo>
                  <a:pt x="1054590" y="149161"/>
                </a:lnTo>
                <a:lnTo>
                  <a:pt x="1039101" y="149161"/>
                </a:lnTo>
                <a:lnTo>
                  <a:pt x="1037285" y="148920"/>
                </a:lnTo>
                <a:lnTo>
                  <a:pt x="1034084" y="147307"/>
                </a:lnTo>
                <a:lnTo>
                  <a:pt x="1032967" y="146151"/>
                </a:lnTo>
                <a:lnTo>
                  <a:pt x="1031659" y="143116"/>
                </a:lnTo>
                <a:lnTo>
                  <a:pt x="1030579" y="137579"/>
                </a:lnTo>
                <a:lnTo>
                  <a:pt x="1022420" y="85725"/>
                </a:lnTo>
                <a:close/>
              </a:path>
              <a:path w="1311275" h="332739">
                <a:moveTo>
                  <a:pt x="1084376" y="0"/>
                </a:moveTo>
                <a:lnTo>
                  <a:pt x="1053401" y="4876"/>
                </a:lnTo>
                <a:lnTo>
                  <a:pt x="1078826" y="166522"/>
                </a:lnTo>
                <a:lnTo>
                  <a:pt x="1109814" y="161658"/>
                </a:lnTo>
                <a:lnTo>
                  <a:pt x="1099032" y="93141"/>
                </a:lnTo>
                <a:lnTo>
                  <a:pt x="1098804" y="85547"/>
                </a:lnTo>
                <a:lnTo>
                  <a:pt x="1124661" y="60896"/>
                </a:lnTo>
                <a:lnTo>
                  <a:pt x="1170484" y="60896"/>
                </a:lnTo>
                <a:lnTo>
                  <a:pt x="1169924" y="59436"/>
                </a:lnTo>
                <a:lnTo>
                  <a:pt x="1093736" y="59436"/>
                </a:lnTo>
                <a:lnTo>
                  <a:pt x="1084376" y="0"/>
                </a:lnTo>
                <a:close/>
              </a:path>
              <a:path w="1311275" h="332739">
                <a:moveTo>
                  <a:pt x="1170484" y="60896"/>
                </a:moveTo>
                <a:lnTo>
                  <a:pt x="1124661" y="60896"/>
                </a:lnTo>
                <a:lnTo>
                  <a:pt x="1128547" y="61290"/>
                </a:lnTo>
                <a:lnTo>
                  <a:pt x="1135113" y="64249"/>
                </a:lnTo>
                <a:lnTo>
                  <a:pt x="1137602" y="66548"/>
                </a:lnTo>
                <a:lnTo>
                  <a:pt x="1140993" y="72796"/>
                </a:lnTo>
                <a:lnTo>
                  <a:pt x="1142809" y="80492"/>
                </a:lnTo>
                <a:lnTo>
                  <a:pt x="1154468" y="154635"/>
                </a:lnTo>
                <a:lnTo>
                  <a:pt x="1185456" y="149758"/>
                </a:lnTo>
                <a:lnTo>
                  <a:pt x="1172997" y="70548"/>
                </a:lnTo>
                <a:lnTo>
                  <a:pt x="1171244" y="62877"/>
                </a:lnTo>
                <a:lnTo>
                  <a:pt x="1170484" y="60896"/>
                </a:lnTo>
                <a:close/>
              </a:path>
              <a:path w="1311275" h="332739">
                <a:moveTo>
                  <a:pt x="1053160" y="143903"/>
                </a:moveTo>
                <a:lnTo>
                  <a:pt x="1048029" y="146735"/>
                </a:lnTo>
                <a:lnTo>
                  <a:pt x="1044028" y="148386"/>
                </a:lnTo>
                <a:lnTo>
                  <a:pt x="1039101" y="149161"/>
                </a:lnTo>
                <a:lnTo>
                  <a:pt x="1054590" y="149161"/>
                </a:lnTo>
                <a:lnTo>
                  <a:pt x="1053160" y="143903"/>
                </a:lnTo>
                <a:close/>
              </a:path>
              <a:path w="1311275" h="332739">
                <a:moveTo>
                  <a:pt x="1011262" y="14782"/>
                </a:moveTo>
                <a:lnTo>
                  <a:pt x="983018" y="37757"/>
                </a:lnTo>
                <a:lnTo>
                  <a:pt x="986675" y="61023"/>
                </a:lnTo>
                <a:lnTo>
                  <a:pt x="972451" y="63258"/>
                </a:lnTo>
                <a:lnTo>
                  <a:pt x="976337" y="87960"/>
                </a:lnTo>
                <a:lnTo>
                  <a:pt x="990561" y="85725"/>
                </a:lnTo>
                <a:lnTo>
                  <a:pt x="1022420" y="85725"/>
                </a:lnTo>
                <a:lnTo>
                  <a:pt x="1021651" y="80835"/>
                </a:lnTo>
                <a:lnTo>
                  <a:pt x="1042822" y="77508"/>
                </a:lnTo>
                <a:lnTo>
                  <a:pt x="1039459" y="56134"/>
                </a:lnTo>
                <a:lnTo>
                  <a:pt x="1017765" y="56134"/>
                </a:lnTo>
                <a:lnTo>
                  <a:pt x="1011262" y="14782"/>
                </a:lnTo>
                <a:close/>
              </a:path>
              <a:path w="1311275" h="332739">
                <a:moveTo>
                  <a:pt x="1133944" y="35153"/>
                </a:moveTo>
                <a:lnTo>
                  <a:pt x="1093736" y="59436"/>
                </a:lnTo>
                <a:lnTo>
                  <a:pt x="1169924" y="59436"/>
                </a:lnTo>
                <a:lnTo>
                  <a:pt x="1133944" y="35153"/>
                </a:lnTo>
                <a:close/>
              </a:path>
              <a:path w="1311275" h="332739">
                <a:moveTo>
                  <a:pt x="1038936" y="52806"/>
                </a:moveTo>
                <a:lnTo>
                  <a:pt x="1017765" y="56134"/>
                </a:lnTo>
                <a:lnTo>
                  <a:pt x="1039459" y="56134"/>
                </a:lnTo>
                <a:lnTo>
                  <a:pt x="1038936" y="52806"/>
                </a:lnTo>
                <a:close/>
              </a:path>
              <a:path w="1311275" h="332739">
                <a:moveTo>
                  <a:pt x="1255808" y="17081"/>
                </a:moveTo>
                <a:lnTo>
                  <a:pt x="1214348" y="32000"/>
                </a:lnTo>
                <a:lnTo>
                  <a:pt x="1198112" y="74565"/>
                </a:lnTo>
                <a:lnTo>
                  <a:pt x="1199324" y="88480"/>
                </a:lnTo>
                <a:lnTo>
                  <a:pt x="1217256" y="127012"/>
                </a:lnTo>
                <a:lnTo>
                  <a:pt x="1251125" y="140862"/>
                </a:lnTo>
                <a:lnTo>
                  <a:pt x="1265605" y="139865"/>
                </a:lnTo>
                <a:lnTo>
                  <a:pt x="1301565" y="120044"/>
                </a:lnTo>
                <a:lnTo>
                  <a:pt x="1302968" y="117779"/>
                </a:lnTo>
                <a:lnTo>
                  <a:pt x="1255153" y="117779"/>
                </a:lnTo>
                <a:lnTo>
                  <a:pt x="1248803" y="116154"/>
                </a:lnTo>
                <a:lnTo>
                  <a:pt x="1237640" y="107442"/>
                </a:lnTo>
                <a:lnTo>
                  <a:pt x="1234020" y="100685"/>
                </a:lnTo>
                <a:lnTo>
                  <a:pt x="1232344" y="91528"/>
                </a:lnTo>
                <a:lnTo>
                  <a:pt x="1309979" y="79324"/>
                </a:lnTo>
                <a:lnTo>
                  <a:pt x="1308623" y="72478"/>
                </a:lnTo>
                <a:lnTo>
                  <a:pt x="1229918" y="72478"/>
                </a:lnTo>
                <a:lnTo>
                  <a:pt x="1228509" y="64033"/>
                </a:lnTo>
                <a:lnTo>
                  <a:pt x="1229626" y="57010"/>
                </a:lnTo>
                <a:lnTo>
                  <a:pt x="1236903" y="45770"/>
                </a:lnTo>
                <a:lnTo>
                  <a:pt x="1242098" y="42430"/>
                </a:lnTo>
                <a:lnTo>
                  <a:pt x="1255191" y="40373"/>
                </a:lnTo>
                <a:lnTo>
                  <a:pt x="1296986" y="40373"/>
                </a:lnTo>
                <a:lnTo>
                  <a:pt x="1295322" y="37463"/>
                </a:lnTo>
                <a:lnTo>
                  <a:pt x="1287221" y="28714"/>
                </a:lnTo>
                <a:lnTo>
                  <a:pt x="1277786" y="22463"/>
                </a:lnTo>
                <a:lnTo>
                  <a:pt x="1267315" y="18586"/>
                </a:lnTo>
                <a:lnTo>
                  <a:pt x="1255808" y="17081"/>
                </a:lnTo>
                <a:close/>
              </a:path>
              <a:path w="1311275" h="332739">
                <a:moveTo>
                  <a:pt x="1279385" y="96786"/>
                </a:moveTo>
                <a:lnTo>
                  <a:pt x="1255153" y="117779"/>
                </a:lnTo>
                <a:lnTo>
                  <a:pt x="1302968" y="117779"/>
                </a:lnTo>
                <a:lnTo>
                  <a:pt x="1305756" y="113277"/>
                </a:lnTo>
                <a:lnTo>
                  <a:pt x="1308929" y="105634"/>
                </a:lnTo>
                <a:lnTo>
                  <a:pt x="1311084" y="97116"/>
                </a:lnTo>
                <a:lnTo>
                  <a:pt x="1279385" y="96786"/>
                </a:lnTo>
                <a:close/>
              </a:path>
              <a:path w="1311275" h="332739">
                <a:moveTo>
                  <a:pt x="1296986" y="40373"/>
                </a:moveTo>
                <a:lnTo>
                  <a:pt x="1255191" y="40373"/>
                </a:lnTo>
                <a:lnTo>
                  <a:pt x="1260919" y="41859"/>
                </a:lnTo>
                <a:lnTo>
                  <a:pt x="1271206" y="49809"/>
                </a:lnTo>
                <a:lnTo>
                  <a:pt x="1274597" y="56261"/>
                </a:lnTo>
                <a:lnTo>
                  <a:pt x="1276223" y="65189"/>
                </a:lnTo>
                <a:lnTo>
                  <a:pt x="1229918" y="72478"/>
                </a:lnTo>
                <a:lnTo>
                  <a:pt x="1308623" y="72478"/>
                </a:lnTo>
                <a:lnTo>
                  <a:pt x="1306700" y="62767"/>
                </a:lnTo>
                <a:lnTo>
                  <a:pt x="1301815" y="48814"/>
                </a:lnTo>
                <a:lnTo>
                  <a:pt x="1296986" y="40373"/>
                </a:lnTo>
                <a:close/>
              </a:path>
            </a:pathLst>
          </a:custGeom>
          <a:solidFill>
            <a:srgbClr val="D31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82018" y="3031653"/>
            <a:ext cx="883285" cy="236220"/>
          </a:xfrm>
          <a:custGeom>
            <a:avLst/>
            <a:gdLst/>
            <a:ahLst/>
            <a:cxnLst/>
            <a:rect l="l" t="t" r="r" b="b"/>
            <a:pathLst>
              <a:path w="883285" h="236220">
                <a:moveTo>
                  <a:pt x="88607" y="80856"/>
                </a:moveTo>
                <a:lnTo>
                  <a:pt x="0" y="92375"/>
                </a:lnTo>
                <a:lnTo>
                  <a:pt x="22542" y="235707"/>
                </a:lnTo>
                <a:lnTo>
                  <a:pt x="71335" y="228023"/>
                </a:lnTo>
                <a:lnTo>
                  <a:pt x="113639" y="219502"/>
                </a:lnTo>
                <a:lnTo>
                  <a:pt x="129205" y="207005"/>
                </a:lnTo>
                <a:lnTo>
                  <a:pt x="47688" y="207005"/>
                </a:lnTo>
                <a:lnTo>
                  <a:pt x="41656" y="168676"/>
                </a:lnTo>
                <a:lnTo>
                  <a:pt x="65024" y="165006"/>
                </a:lnTo>
                <a:lnTo>
                  <a:pt x="74056" y="163716"/>
                </a:lnTo>
                <a:lnTo>
                  <a:pt x="81397" y="162952"/>
                </a:lnTo>
                <a:lnTo>
                  <a:pt x="87048" y="162716"/>
                </a:lnTo>
                <a:lnTo>
                  <a:pt x="132597" y="162716"/>
                </a:lnTo>
                <a:lnTo>
                  <a:pt x="131292" y="160154"/>
                </a:lnTo>
                <a:lnTo>
                  <a:pt x="119976" y="149372"/>
                </a:lnTo>
                <a:lnTo>
                  <a:pt x="112585" y="146096"/>
                </a:lnTo>
                <a:lnTo>
                  <a:pt x="103441" y="144927"/>
                </a:lnTo>
                <a:lnTo>
                  <a:pt x="103596" y="144826"/>
                </a:lnTo>
                <a:lnTo>
                  <a:pt x="37909" y="144826"/>
                </a:lnTo>
                <a:lnTo>
                  <a:pt x="32689" y="111679"/>
                </a:lnTo>
                <a:lnTo>
                  <a:pt x="62941" y="106916"/>
                </a:lnTo>
                <a:lnTo>
                  <a:pt x="71208" y="105786"/>
                </a:lnTo>
                <a:lnTo>
                  <a:pt x="79044" y="105494"/>
                </a:lnTo>
                <a:lnTo>
                  <a:pt x="117876" y="105494"/>
                </a:lnTo>
                <a:lnTo>
                  <a:pt x="117716" y="104478"/>
                </a:lnTo>
                <a:lnTo>
                  <a:pt x="115379" y="99118"/>
                </a:lnTo>
                <a:lnTo>
                  <a:pt x="107937" y="90076"/>
                </a:lnTo>
                <a:lnTo>
                  <a:pt x="103644" y="86660"/>
                </a:lnTo>
                <a:lnTo>
                  <a:pt x="93903" y="82049"/>
                </a:lnTo>
                <a:lnTo>
                  <a:pt x="88607" y="80856"/>
                </a:lnTo>
                <a:close/>
              </a:path>
              <a:path w="883285" h="236220">
                <a:moveTo>
                  <a:pt x="132597" y="162716"/>
                </a:moveTo>
                <a:lnTo>
                  <a:pt x="87048" y="162716"/>
                </a:lnTo>
                <a:lnTo>
                  <a:pt x="91008" y="163012"/>
                </a:lnTo>
                <a:lnTo>
                  <a:pt x="95173" y="163761"/>
                </a:lnTo>
                <a:lnTo>
                  <a:pt x="98526" y="165476"/>
                </a:lnTo>
                <a:lnTo>
                  <a:pt x="103644" y="170810"/>
                </a:lnTo>
                <a:lnTo>
                  <a:pt x="105257" y="174302"/>
                </a:lnTo>
                <a:lnTo>
                  <a:pt x="106730" y="183688"/>
                </a:lnTo>
                <a:lnTo>
                  <a:pt x="106019" y="187955"/>
                </a:lnTo>
                <a:lnTo>
                  <a:pt x="101561" y="194864"/>
                </a:lnTo>
                <a:lnTo>
                  <a:pt x="98361" y="197327"/>
                </a:lnTo>
                <a:lnTo>
                  <a:pt x="94183" y="198788"/>
                </a:lnTo>
                <a:lnTo>
                  <a:pt x="91478" y="199817"/>
                </a:lnTo>
                <a:lnTo>
                  <a:pt x="84899" y="201150"/>
                </a:lnTo>
                <a:lnTo>
                  <a:pt x="47688" y="207005"/>
                </a:lnTo>
                <a:lnTo>
                  <a:pt x="129205" y="207005"/>
                </a:lnTo>
                <a:lnTo>
                  <a:pt x="132448" y="201633"/>
                </a:lnTo>
                <a:lnTo>
                  <a:pt x="136575" y="188361"/>
                </a:lnTo>
                <a:lnTo>
                  <a:pt x="137096" y="181783"/>
                </a:lnTo>
                <a:lnTo>
                  <a:pt x="134772" y="166987"/>
                </a:lnTo>
                <a:lnTo>
                  <a:pt x="132597" y="162716"/>
                </a:lnTo>
                <a:close/>
              </a:path>
              <a:path w="883285" h="236220">
                <a:moveTo>
                  <a:pt x="117876" y="105494"/>
                </a:moveTo>
                <a:lnTo>
                  <a:pt x="79044" y="105494"/>
                </a:lnTo>
                <a:lnTo>
                  <a:pt x="82943" y="106599"/>
                </a:lnTo>
                <a:lnTo>
                  <a:pt x="88696" y="111361"/>
                </a:lnTo>
                <a:lnTo>
                  <a:pt x="90487" y="114777"/>
                </a:lnTo>
                <a:lnTo>
                  <a:pt x="91909" y="123832"/>
                </a:lnTo>
                <a:lnTo>
                  <a:pt x="91084" y="127795"/>
                </a:lnTo>
                <a:lnTo>
                  <a:pt x="37909" y="144826"/>
                </a:lnTo>
                <a:lnTo>
                  <a:pt x="103596" y="144826"/>
                </a:lnTo>
                <a:lnTo>
                  <a:pt x="109194" y="141155"/>
                </a:lnTo>
                <a:lnTo>
                  <a:pt x="113436" y="136177"/>
                </a:lnTo>
                <a:lnTo>
                  <a:pt x="118910" y="123832"/>
                </a:lnTo>
                <a:lnTo>
                  <a:pt x="119748" y="117381"/>
                </a:lnTo>
                <a:lnTo>
                  <a:pt x="117876" y="105494"/>
                </a:lnTo>
                <a:close/>
              </a:path>
              <a:path w="883285" h="236220">
                <a:moveTo>
                  <a:pt x="177330" y="104960"/>
                </a:moveTo>
                <a:lnTo>
                  <a:pt x="149860" y="109278"/>
                </a:lnTo>
                <a:lnTo>
                  <a:pt x="161755" y="184818"/>
                </a:lnTo>
                <a:lnTo>
                  <a:pt x="164172" y="192222"/>
                </a:lnTo>
                <a:lnTo>
                  <a:pt x="170878" y="202522"/>
                </a:lnTo>
                <a:lnTo>
                  <a:pt x="175552" y="206192"/>
                </a:lnTo>
                <a:lnTo>
                  <a:pt x="187604" y="210573"/>
                </a:lnTo>
                <a:lnTo>
                  <a:pt x="194094" y="211120"/>
                </a:lnTo>
                <a:lnTo>
                  <a:pt x="207924" y="208948"/>
                </a:lnTo>
                <a:lnTo>
                  <a:pt x="214172" y="206332"/>
                </a:lnTo>
                <a:lnTo>
                  <a:pt x="225488" y="198000"/>
                </a:lnTo>
                <a:lnTo>
                  <a:pt x="229768" y="192857"/>
                </a:lnTo>
                <a:lnTo>
                  <a:pt x="232002" y="188145"/>
                </a:lnTo>
                <a:lnTo>
                  <a:pt x="203847" y="188145"/>
                </a:lnTo>
                <a:lnTo>
                  <a:pt x="200304" y="187726"/>
                </a:lnTo>
                <a:lnTo>
                  <a:pt x="184835" y="152661"/>
                </a:lnTo>
                <a:lnTo>
                  <a:pt x="177330" y="104960"/>
                </a:lnTo>
                <a:close/>
              </a:path>
              <a:path w="883285" h="236220">
                <a:moveTo>
                  <a:pt x="258828" y="186723"/>
                </a:moveTo>
                <a:lnTo>
                  <a:pt x="232676" y="186723"/>
                </a:lnTo>
                <a:lnTo>
                  <a:pt x="235115" y="202268"/>
                </a:lnTo>
                <a:lnTo>
                  <a:pt x="260642" y="198254"/>
                </a:lnTo>
                <a:lnTo>
                  <a:pt x="258828" y="186723"/>
                </a:lnTo>
                <a:close/>
              </a:path>
              <a:path w="883285" h="236220">
                <a:moveTo>
                  <a:pt x="244309" y="94419"/>
                </a:moveTo>
                <a:lnTo>
                  <a:pt x="216827" y="98737"/>
                </a:lnTo>
                <a:lnTo>
                  <a:pt x="223723" y="142540"/>
                </a:lnTo>
                <a:lnTo>
                  <a:pt x="225185" y="152669"/>
                </a:lnTo>
                <a:lnTo>
                  <a:pt x="226064" y="160769"/>
                </a:lnTo>
                <a:lnTo>
                  <a:pt x="226361" y="166837"/>
                </a:lnTo>
                <a:lnTo>
                  <a:pt x="226072" y="170873"/>
                </a:lnTo>
                <a:lnTo>
                  <a:pt x="203847" y="188145"/>
                </a:lnTo>
                <a:lnTo>
                  <a:pt x="232002" y="188145"/>
                </a:lnTo>
                <a:lnTo>
                  <a:pt x="232676" y="186723"/>
                </a:lnTo>
                <a:lnTo>
                  <a:pt x="258828" y="186723"/>
                </a:lnTo>
                <a:lnTo>
                  <a:pt x="244309" y="94419"/>
                </a:lnTo>
                <a:close/>
              </a:path>
              <a:path w="883285" h="236220">
                <a:moveTo>
                  <a:pt x="301294" y="157195"/>
                </a:moveTo>
                <a:lnTo>
                  <a:pt x="274383" y="165730"/>
                </a:lnTo>
                <a:lnTo>
                  <a:pt x="277924" y="172345"/>
                </a:lnTo>
                <a:lnTo>
                  <a:pt x="282414" y="178020"/>
                </a:lnTo>
                <a:lnTo>
                  <a:pt x="319042" y="190915"/>
                </a:lnTo>
                <a:lnTo>
                  <a:pt x="329184" y="189872"/>
                </a:lnTo>
                <a:lnTo>
                  <a:pt x="364982" y="171038"/>
                </a:lnTo>
                <a:lnTo>
                  <a:pt x="319608" y="171038"/>
                </a:lnTo>
                <a:lnTo>
                  <a:pt x="314363" y="170441"/>
                </a:lnTo>
                <a:lnTo>
                  <a:pt x="306324" y="166035"/>
                </a:lnTo>
                <a:lnTo>
                  <a:pt x="303314" y="162352"/>
                </a:lnTo>
                <a:lnTo>
                  <a:pt x="301294" y="157195"/>
                </a:lnTo>
                <a:close/>
              </a:path>
              <a:path w="883285" h="236220">
                <a:moveTo>
                  <a:pt x="328706" y="80517"/>
                </a:moveTo>
                <a:lnTo>
                  <a:pt x="290764" y="87063"/>
                </a:lnTo>
                <a:lnTo>
                  <a:pt x="270820" y="113873"/>
                </a:lnTo>
                <a:lnTo>
                  <a:pt x="271170" y="120454"/>
                </a:lnTo>
                <a:lnTo>
                  <a:pt x="303148" y="145902"/>
                </a:lnTo>
                <a:lnTo>
                  <a:pt x="336346" y="149004"/>
                </a:lnTo>
                <a:lnTo>
                  <a:pt x="339598" y="149728"/>
                </a:lnTo>
                <a:lnTo>
                  <a:pt x="341172" y="150820"/>
                </a:lnTo>
                <a:lnTo>
                  <a:pt x="342684" y="151976"/>
                </a:lnTo>
                <a:lnTo>
                  <a:pt x="343611" y="153601"/>
                </a:lnTo>
                <a:lnTo>
                  <a:pt x="344424" y="158757"/>
                </a:lnTo>
                <a:lnTo>
                  <a:pt x="343598" y="161386"/>
                </a:lnTo>
                <a:lnTo>
                  <a:pt x="341477" y="163596"/>
                </a:lnTo>
                <a:lnTo>
                  <a:pt x="338302" y="166758"/>
                </a:lnTo>
                <a:lnTo>
                  <a:pt x="333159" y="168905"/>
                </a:lnTo>
                <a:lnTo>
                  <a:pt x="319608" y="171038"/>
                </a:lnTo>
                <a:lnTo>
                  <a:pt x="364982" y="171038"/>
                </a:lnTo>
                <a:lnTo>
                  <a:pt x="367228" y="167853"/>
                </a:lnTo>
                <a:lnTo>
                  <a:pt x="370033" y="161382"/>
                </a:lnTo>
                <a:lnTo>
                  <a:pt x="371267" y="154646"/>
                </a:lnTo>
                <a:lnTo>
                  <a:pt x="370928" y="147645"/>
                </a:lnTo>
                <a:lnTo>
                  <a:pt x="337095" y="122199"/>
                </a:lnTo>
                <a:lnTo>
                  <a:pt x="316328" y="120356"/>
                </a:lnTo>
                <a:lnTo>
                  <a:pt x="308449" y="119470"/>
                </a:lnTo>
                <a:lnTo>
                  <a:pt x="295770" y="110637"/>
                </a:lnTo>
                <a:lnTo>
                  <a:pt x="296519" y="108618"/>
                </a:lnTo>
                <a:lnTo>
                  <a:pt x="298386" y="106853"/>
                </a:lnTo>
                <a:lnTo>
                  <a:pt x="301193" y="104338"/>
                </a:lnTo>
                <a:lnTo>
                  <a:pt x="306222" y="102509"/>
                </a:lnTo>
                <a:lnTo>
                  <a:pt x="319189" y="100477"/>
                </a:lnTo>
                <a:lnTo>
                  <a:pt x="359445" y="100477"/>
                </a:lnTo>
                <a:lnTo>
                  <a:pt x="356095" y="93302"/>
                </a:lnTo>
                <a:lnTo>
                  <a:pt x="350266" y="87206"/>
                </a:lnTo>
                <a:lnTo>
                  <a:pt x="342633" y="83662"/>
                </a:lnTo>
                <a:lnTo>
                  <a:pt x="336284" y="81548"/>
                </a:lnTo>
                <a:lnTo>
                  <a:pt x="328706" y="80517"/>
                </a:lnTo>
                <a:close/>
              </a:path>
              <a:path w="883285" h="236220">
                <a:moveTo>
                  <a:pt x="359445" y="100477"/>
                </a:moveTo>
                <a:lnTo>
                  <a:pt x="319189" y="100477"/>
                </a:lnTo>
                <a:lnTo>
                  <a:pt x="323773" y="100858"/>
                </a:lnTo>
                <a:lnTo>
                  <a:pt x="330644" y="104186"/>
                </a:lnTo>
                <a:lnTo>
                  <a:pt x="333235" y="106954"/>
                </a:lnTo>
                <a:lnTo>
                  <a:pt x="334975" y="110815"/>
                </a:lnTo>
                <a:lnTo>
                  <a:pt x="360133" y="101950"/>
                </a:lnTo>
                <a:lnTo>
                  <a:pt x="359445" y="100477"/>
                </a:lnTo>
                <a:close/>
              </a:path>
              <a:path w="883285" h="236220">
                <a:moveTo>
                  <a:pt x="405053" y="28659"/>
                </a:moveTo>
                <a:lnTo>
                  <a:pt x="377583" y="32977"/>
                </a:lnTo>
                <a:lnTo>
                  <a:pt x="381584" y="58402"/>
                </a:lnTo>
                <a:lnTo>
                  <a:pt x="409054" y="54071"/>
                </a:lnTo>
                <a:lnTo>
                  <a:pt x="405053" y="28659"/>
                </a:lnTo>
                <a:close/>
              </a:path>
              <a:path w="883285" h="236220">
                <a:moveTo>
                  <a:pt x="411264" y="68156"/>
                </a:moveTo>
                <a:lnTo>
                  <a:pt x="383794" y="72474"/>
                </a:lnTo>
                <a:lnTo>
                  <a:pt x="400126" y="176309"/>
                </a:lnTo>
                <a:lnTo>
                  <a:pt x="427609" y="171991"/>
                </a:lnTo>
                <a:lnTo>
                  <a:pt x="411264" y="68156"/>
                </a:lnTo>
                <a:close/>
              </a:path>
              <a:path w="883285" h="236220">
                <a:moveTo>
                  <a:pt x="464820" y="59736"/>
                </a:moveTo>
                <a:lnTo>
                  <a:pt x="439305" y="63749"/>
                </a:lnTo>
                <a:lnTo>
                  <a:pt x="455637" y="167571"/>
                </a:lnTo>
                <a:lnTo>
                  <a:pt x="483108" y="163253"/>
                </a:lnTo>
                <a:lnTo>
                  <a:pt x="473887" y="104630"/>
                </a:lnTo>
                <a:lnTo>
                  <a:pt x="473341" y="96566"/>
                </a:lnTo>
                <a:lnTo>
                  <a:pt x="489497" y="74988"/>
                </a:lnTo>
                <a:lnTo>
                  <a:pt x="467220" y="74988"/>
                </a:lnTo>
                <a:lnTo>
                  <a:pt x="464820" y="59736"/>
                </a:lnTo>
                <a:close/>
              </a:path>
              <a:path w="883285" h="236220">
                <a:moveTo>
                  <a:pt x="537341" y="73947"/>
                </a:moveTo>
                <a:lnTo>
                  <a:pt x="496112" y="73947"/>
                </a:lnTo>
                <a:lnTo>
                  <a:pt x="499440" y="74353"/>
                </a:lnTo>
                <a:lnTo>
                  <a:pt x="505282" y="77173"/>
                </a:lnTo>
                <a:lnTo>
                  <a:pt x="507593" y="79433"/>
                </a:lnTo>
                <a:lnTo>
                  <a:pt x="510984" y="85656"/>
                </a:lnTo>
                <a:lnTo>
                  <a:pt x="512711" y="92806"/>
                </a:lnTo>
                <a:lnTo>
                  <a:pt x="522808" y="157005"/>
                </a:lnTo>
                <a:lnTo>
                  <a:pt x="550278" y="152687"/>
                </a:lnTo>
                <a:lnTo>
                  <a:pt x="538861" y="80144"/>
                </a:lnTo>
                <a:lnTo>
                  <a:pt x="537458" y="74353"/>
                </a:lnTo>
                <a:lnTo>
                  <a:pt x="537341" y="73947"/>
                </a:lnTo>
                <a:close/>
              </a:path>
              <a:path w="883285" h="236220">
                <a:moveTo>
                  <a:pt x="504736" y="51049"/>
                </a:moveTo>
                <a:lnTo>
                  <a:pt x="467220" y="74988"/>
                </a:lnTo>
                <a:lnTo>
                  <a:pt x="489497" y="74988"/>
                </a:lnTo>
                <a:lnTo>
                  <a:pt x="496112" y="73947"/>
                </a:lnTo>
                <a:lnTo>
                  <a:pt x="537341" y="73947"/>
                </a:lnTo>
                <a:lnTo>
                  <a:pt x="510451" y="51265"/>
                </a:lnTo>
                <a:lnTo>
                  <a:pt x="504736" y="51049"/>
                </a:lnTo>
                <a:close/>
              </a:path>
              <a:path w="883285" h="236220">
                <a:moveTo>
                  <a:pt x="611794" y="35187"/>
                </a:moveTo>
                <a:lnTo>
                  <a:pt x="575034" y="48416"/>
                </a:lnTo>
                <a:lnTo>
                  <a:pt x="560644" y="86156"/>
                </a:lnTo>
                <a:lnTo>
                  <a:pt x="561721" y="98496"/>
                </a:lnTo>
                <a:lnTo>
                  <a:pt x="586209" y="139243"/>
                </a:lnTo>
                <a:lnTo>
                  <a:pt x="607646" y="144939"/>
                </a:lnTo>
                <a:lnTo>
                  <a:pt x="620483" y="144051"/>
                </a:lnTo>
                <a:lnTo>
                  <a:pt x="653607" y="124467"/>
                </a:lnTo>
                <a:lnTo>
                  <a:pt x="611225" y="124467"/>
                </a:lnTo>
                <a:lnTo>
                  <a:pt x="605586" y="123032"/>
                </a:lnTo>
                <a:lnTo>
                  <a:pt x="595693" y="115311"/>
                </a:lnTo>
                <a:lnTo>
                  <a:pt x="592480" y="109316"/>
                </a:lnTo>
                <a:lnTo>
                  <a:pt x="590994" y="101201"/>
                </a:lnTo>
                <a:lnTo>
                  <a:pt x="659828" y="90368"/>
                </a:lnTo>
                <a:lnTo>
                  <a:pt x="658629" y="84310"/>
                </a:lnTo>
                <a:lnTo>
                  <a:pt x="588835" y="84310"/>
                </a:lnTo>
                <a:lnTo>
                  <a:pt x="587590" y="76817"/>
                </a:lnTo>
                <a:lnTo>
                  <a:pt x="588581" y="70581"/>
                </a:lnTo>
                <a:lnTo>
                  <a:pt x="595033" y="60625"/>
                </a:lnTo>
                <a:lnTo>
                  <a:pt x="599643" y="57665"/>
                </a:lnTo>
                <a:lnTo>
                  <a:pt x="611251" y="55837"/>
                </a:lnTo>
                <a:lnTo>
                  <a:pt x="648307" y="55837"/>
                </a:lnTo>
                <a:lnTo>
                  <a:pt x="646832" y="53260"/>
                </a:lnTo>
                <a:lnTo>
                  <a:pt x="639648" y="45512"/>
                </a:lnTo>
                <a:lnTo>
                  <a:pt x="631282" y="39963"/>
                </a:lnTo>
                <a:lnTo>
                  <a:pt x="621998" y="36522"/>
                </a:lnTo>
                <a:lnTo>
                  <a:pt x="611794" y="35187"/>
                </a:lnTo>
                <a:close/>
              </a:path>
              <a:path w="883285" h="236220">
                <a:moveTo>
                  <a:pt x="632701" y="105862"/>
                </a:moveTo>
                <a:lnTo>
                  <a:pt x="611225" y="124467"/>
                </a:lnTo>
                <a:lnTo>
                  <a:pt x="653607" y="124467"/>
                </a:lnTo>
                <a:lnTo>
                  <a:pt x="656082" y="120476"/>
                </a:lnTo>
                <a:lnTo>
                  <a:pt x="658896" y="113702"/>
                </a:lnTo>
                <a:lnTo>
                  <a:pt x="660806" y="106154"/>
                </a:lnTo>
                <a:lnTo>
                  <a:pt x="632701" y="105862"/>
                </a:lnTo>
                <a:close/>
              </a:path>
              <a:path w="883285" h="236220">
                <a:moveTo>
                  <a:pt x="648307" y="55837"/>
                </a:moveTo>
                <a:lnTo>
                  <a:pt x="611251" y="55837"/>
                </a:lnTo>
                <a:lnTo>
                  <a:pt x="616331" y="57157"/>
                </a:lnTo>
                <a:lnTo>
                  <a:pt x="625449" y="64206"/>
                </a:lnTo>
                <a:lnTo>
                  <a:pt x="628459" y="69921"/>
                </a:lnTo>
                <a:lnTo>
                  <a:pt x="629907" y="77846"/>
                </a:lnTo>
                <a:lnTo>
                  <a:pt x="588835" y="84310"/>
                </a:lnTo>
                <a:lnTo>
                  <a:pt x="658629" y="84310"/>
                </a:lnTo>
                <a:lnTo>
                  <a:pt x="656923" y="75690"/>
                </a:lnTo>
                <a:lnTo>
                  <a:pt x="652591" y="63320"/>
                </a:lnTo>
                <a:lnTo>
                  <a:pt x="648307" y="55837"/>
                </a:lnTo>
                <a:close/>
              </a:path>
              <a:path w="883285" h="236220">
                <a:moveTo>
                  <a:pt x="701751" y="94191"/>
                </a:moveTo>
                <a:lnTo>
                  <a:pt x="674839" y="102738"/>
                </a:lnTo>
                <a:lnTo>
                  <a:pt x="678382" y="109348"/>
                </a:lnTo>
                <a:lnTo>
                  <a:pt x="682875" y="115022"/>
                </a:lnTo>
                <a:lnTo>
                  <a:pt x="719498" y="127923"/>
                </a:lnTo>
                <a:lnTo>
                  <a:pt x="729640" y="126880"/>
                </a:lnTo>
                <a:lnTo>
                  <a:pt x="765441" y="108046"/>
                </a:lnTo>
                <a:lnTo>
                  <a:pt x="720064" y="108046"/>
                </a:lnTo>
                <a:lnTo>
                  <a:pt x="714832" y="107449"/>
                </a:lnTo>
                <a:lnTo>
                  <a:pt x="706780" y="103043"/>
                </a:lnTo>
                <a:lnTo>
                  <a:pt x="703770" y="99360"/>
                </a:lnTo>
                <a:lnTo>
                  <a:pt x="701751" y="94191"/>
                </a:lnTo>
                <a:close/>
              </a:path>
              <a:path w="883285" h="236220">
                <a:moveTo>
                  <a:pt x="729164" y="17525"/>
                </a:moveTo>
                <a:lnTo>
                  <a:pt x="691222" y="24071"/>
                </a:lnTo>
                <a:lnTo>
                  <a:pt x="671276" y="50876"/>
                </a:lnTo>
                <a:lnTo>
                  <a:pt x="671626" y="57462"/>
                </a:lnTo>
                <a:lnTo>
                  <a:pt x="703611" y="82910"/>
                </a:lnTo>
                <a:lnTo>
                  <a:pt x="736803" y="86012"/>
                </a:lnTo>
                <a:lnTo>
                  <a:pt x="740054" y="86736"/>
                </a:lnTo>
                <a:lnTo>
                  <a:pt x="741629" y="87828"/>
                </a:lnTo>
                <a:lnTo>
                  <a:pt x="743153" y="88984"/>
                </a:lnTo>
                <a:lnTo>
                  <a:pt x="744067" y="90609"/>
                </a:lnTo>
                <a:lnTo>
                  <a:pt x="744880" y="95765"/>
                </a:lnTo>
                <a:lnTo>
                  <a:pt x="744054" y="98394"/>
                </a:lnTo>
                <a:lnTo>
                  <a:pt x="741934" y="100604"/>
                </a:lnTo>
                <a:lnTo>
                  <a:pt x="738759" y="103766"/>
                </a:lnTo>
                <a:lnTo>
                  <a:pt x="733615" y="105913"/>
                </a:lnTo>
                <a:lnTo>
                  <a:pt x="720064" y="108046"/>
                </a:lnTo>
                <a:lnTo>
                  <a:pt x="765441" y="108046"/>
                </a:lnTo>
                <a:lnTo>
                  <a:pt x="767690" y="104855"/>
                </a:lnTo>
                <a:lnTo>
                  <a:pt x="770491" y="98386"/>
                </a:lnTo>
                <a:lnTo>
                  <a:pt x="771723" y="91648"/>
                </a:lnTo>
                <a:lnTo>
                  <a:pt x="771385" y="84640"/>
                </a:lnTo>
                <a:lnTo>
                  <a:pt x="737557" y="59202"/>
                </a:lnTo>
                <a:lnTo>
                  <a:pt x="716789" y="57358"/>
                </a:lnTo>
                <a:lnTo>
                  <a:pt x="708907" y="56476"/>
                </a:lnTo>
                <a:lnTo>
                  <a:pt x="696239" y="47645"/>
                </a:lnTo>
                <a:lnTo>
                  <a:pt x="696988" y="45626"/>
                </a:lnTo>
                <a:lnTo>
                  <a:pt x="698842" y="43861"/>
                </a:lnTo>
                <a:lnTo>
                  <a:pt x="701662" y="41346"/>
                </a:lnTo>
                <a:lnTo>
                  <a:pt x="706678" y="39517"/>
                </a:lnTo>
                <a:lnTo>
                  <a:pt x="719645" y="37485"/>
                </a:lnTo>
                <a:lnTo>
                  <a:pt x="759904" y="37485"/>
                </a:lnTo>
                <a:lnTo>
                  <a:pt x="756564" y="30310"/>
                </a:lnTo>
                <a:lnTo>
                  <a:pt x="750722" y="24214"/>
                </a:lnTo>
                <a:lnTo>
                  <a:pt x="743089" y="20670"/>
                </a:lnTo>
                <a:lnTo>
                  <a:pt x="736741" y="18556"/>
                </a:lnTo>
                <a:lnTo>
                  <a:pt x="729164" y="17525"/>
                </a:lnTo>
                <a:close/>
              </a:path>
              <a:path w="883285" h="236220">
                <a:moveTo>
                  <a:pt x="759904" y="37485"/>
                </a:moveTo>
                <a:lnTo>
                  <a:pt x="719645" y="37485"/>
                </a:lnTo>
                <a:lnTo>
                  <a:pt x="724230" y="37866"/>
                </a:lnTo>
                <a:lnTo>
                  <a:pt x="731100" y="41194"/>
                </a:lnTo>
                <a:lnTo>
                  <a:pt x="733691" y="43949"/>
                </a:lnTo>
                <a:lnTo>
                  <a:pt x="735431" y="47823"/>
                </a:lnTo>
                <a:lnTo>
                  <a:pt x="760590" y="38958"/>
                </a:lnTo>
                <a:lnTo>
                  <a:pt x="759904" y="37485"/>
                </a:lnTo>
                <a:close/>
              </a:path>
              <a:path w="883285" h="236220">
                <a:moveTo>
                  <a:pt x="813155" y="76677"/>
                </a:moveTo>
                <a:lnTo>
                  <a:pt x="786257" y="85212"/>
                </a:lnTo>
                <a:lnTo>
                  <a:pt x="789797" y="91827"/>
                </a:lnTo>
                <a:lnTo>
                  <a:pt x="794286" y="97502"/>
                </a:lnTo>
                <a:lnTo>
                  <a:pt x="830903" y="110397"/>
                </a:lnTo>
                <a:lnTo>
                  <a:pt x="841044" y="109354"/>
                </a:lnTo>
                <a:lnTo>
                  <a:pt x="876852" y="90520"/>
                </a:lnTo>
                <a:lnTo>
                  <a:pt x="831469" y="90520"/>
                </a:lnTo>
                <a:lnTo>
                  <a:pt x="826236" y="89923"/>
                </a:lnTo>
                <a:lnTo>
                  <a:pt x="818197" y="85517"/>
                </a:lnTo>
                <a:lnTo>
                  <a:pt x="815174" y="81834"/>
                </a:lnTo>
                <a:lnTo>
                  <a:pt x="813155" y="76677"/>
                </a:lnTo>
                <a:close/>
              </a:path>
              <a:path w="883285" h="236220">
                <a:moveTo>
                  <a:pt x="840578" y="0"/>
                </a:moveTo>
                <a:lnTo>
                  <a:pt x="802628" y="6545"/>
                </a:lnTo>
                <a:lnTo>
                  <a:pt x="782681" y="33350"/>
                </a:lnTo>
                <a:lnTo>
                  <a:pt x="783031" y="39936"/>
                </a:lnTo>
                <a:lnTo>
                  <a:pt x="815017" y="65384"/>
                </a:lnTo>
                <a:lnTo>
                  <a:pt x="848207" y="68486"/>
                </a:lnTo>
                <a:lnTo>
                  <a:pt x="851458" y="69210"/>
                </a:lnTo>
                <a:lnTo>
                  <a:pt x="853033" y="70302"/>
                </a:lnTo>
                <a:lnTo>
                  <a:pt x="854557" y="71458"/>
                </a:lnTo>
                <a:lnTo>
                  <a:pt x="855472" y="73083"/>
                </a:lnTo>
                <a:lnTo>
                  <a:pt x="856284" y="78239"/>
                </a:lnTo>
                <a:lnTo>
                  <a:pt x="855459" y="80868"/>
                </a:lnTo>
                <a:lnTo>
                  <a:pt x="853338" y="83078"/>
                </a:lnTo>
                <a:lnTo>
                  <a:pt x="850163" y="86240"/>
                </a:lnTo>
                <a:lnTo>
                  <a:pt x="845032" y="88387"/>
                </a:lnTo>
                <a:lnTo>
                  <a:pt x="831469" y="90520"/>
                </a:lnTo>
                <a:lnTo>
                  <a:pt x="876852" y="90520"/>
                </a:lnTo>
                <a:lnTo>
                  <a:pt x="879094" y="87335"/>
                </a:lnTo>
                <a:lnTo>
                  <a:pt x="881895" y="80864"/>
                </a:lnTo>
                <a:lnTo>
                  <a:pt x="883128" y="74128"/>
                </a:lnTo>
                <a:lnTo>
                  <a:pt x="882789" y="67127"/>
                </a:lnTo>
                <a:lnTo>
                  <a:pt x="848961" y="41681"/>
                </a:lnTo>
                <a:lnTo>
                  <a:pt x="828194" y="39838"/>
                </a:lnTo>
                <a:lnTo>
                  <a:pt x="820312" y="38952"/>
                </a:lnTo>
                <a:lnTo>
                  <a:pt x="807643" y="30119"/>
                </a:lnTo>
                <a:lnTo>
                  <a:pt x="808393" y="28100"/>
                </a:lnTo>
                <a:lnTo>
                  <a:pt x="810247" y="26335"/>
                </a:lnTo>
                <a:lnTo>
                  <a:pt x="813066" y="23820"/>
                </a:lnTo>
                <a:lnTo>
                  <a:pt x="818083" y="21991"/>
                </a:lnTo>
                <a:lnTo>
                  <a:pt x="831049" y="19959"/>
                </a:lnTo>
                <a:lnTo>
                  <a:pt x="871308" y="19959"/>
                </a:lnTo>
                <a:lnTo>
                  <a:pt x="867968" y="12784"/>
                </a:lnTo>
                <a:lnTo>
                  <a:pt x="862126" y="6688"/>
                </a:lnTo>
                <a:lnTo>
                  <a:pt x="854494" y="3144"/>
                </a:lnTo>
                <a:lnTo>
                  <a:pt x="848152" y="1030"/>
                </a:lnTo>
                <a:lnTo>
                  <a:pt x="840578" y="0"/>
                </a:lnTo>
                <a:close/>
              </a:path>
              <a:path w="883285" h="236220">
                <a:moveTo>
                  <a:pt x="871308" y="19959"/>
                </a:moveTo>
                <a:lnTo>
                  <a:pt x="831049" y="19959"/>
                </a:lnTo>
                <a:lnTo>
                  <a:pt x="835634" y="20340"/>
                </a:lnTo>
                <a:lnTo>
                  <a:pt x="842505" y="23668"/>
                </a:lnTo>
                <a:lnTo>
                  <a:pt x="845096" y="26423"/>
                </a:lnTo>
                <a:lnTo>
                  <a:pt x="846836" y="30297"/>
                </a:lnTo>
                <a:lnTo>
                  <a:pt x="871994" y="21432"/>
                </a:lnTo>
                <a:lnTo>
                  <a:pt x="871308" y="19959"/>
                </a:lnTo>
                <a:close/>
              </a:path>
            </a:pathLst>
          </a:custGeom>
          <a:solidFill>
            <a:srgbClr val="D31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2976" y="2945452"/>
            <a:ext cx="37465" cy="177165"/>
          </a:xfrm>
          <a:custGeom>
            <a:avLst/>
            <a:gdLst/>
            <a:ahLst/>
            <a:cxnLst/>
            <a:rect l="l" t="t" r="r" b="b"/>
            <a:pathLst>
              <a:path w="37464" h="177164">
                <a:moveTo>
                  <a:pt x="36995" y="0"/>
                </a:moveTo>
                <a:lnTo>
                  <a:pt x="13728" y="3657"/>
                </a:lnTo>
                <a:lnTo>
                  <a:pt x="0" y="177114"/>
                </a:lnTo>
                <a:lnTo>
                  <a:pt x="22821" y="173520"/>
                </a:lnTo>
                <a:lnTo>
                  <a:pt x="36995" y="0"/>
                </a:lnTo>
                <a:close/>
              </a:path>
            </a:pathLst>
          </a:custGeom>
          <a:solidFill>
            <a:srgbClr val="D31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7840" y="2586817"/>
            <a:ext cx="2553665" cy="513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2532183"/>
            <a:ext cx="394970" cy="66040"/>
          </a:xfrm>
          <a:custGeom>
            <a:avLst/>
            <a:gdLst/>
            <a:ahLst/>
            <a:cxnLst/>
            <a:rect l="l" t="t" r="r" b="b"/>
            <a:pathLst>
              <a:path w="394970" h="66039">
                <a:moveTo>
                  <a:pt x="0" y="65760"/>
                </a:moveTo>
                <a:lnTo>
                  <a:pt x="394563" y="0"/>
                </a:lnTo>
              </a:path>
            </a:pathLst>
          </a:custGeom>
          <a:ln w="9524">
            <a:solidFill>
              <a:srgbClr val="B821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1767" y="2496696"/>
            <a:ext cx="81915" cy="75565"/>
          </a:xfrm>
          <a:custGeom>
            <a:avLst/>
            <a:gdLst/>
            <a:ahLst/>
            <a:cxnLst/>
            <a:rect l="l" t="t" r="r" b="b"/>
            <a:pathLst>
              <a:path w="81915" h="75564">
                <a:moveTo>
                  <a:pt x="0" y="0"/>
                </a:moveTo>
                <a:lnTo>
                  <a:pt x="12534" y="75158"/>
                </a:lnTo>
                <a:lnTo>
                  <a:pt x="81432" y="25044"/>
                </a:lnTo>
                <a:lnTo>
                  <a:pt x="0" y="0"/>
                </a:lnTo>
                <a:close/>
              </a:path>
            </a:pathLst>
          </a:custGeom>
          <a:solidFill>
            <a:srgbClr val="B82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3403" y="3436142"/>
            <a:ext cx="452120" cy="85090"/>
          </a:xfrm>
          <a:custGeom>
            <a:avLst/>
            <a:gdLst/>
            <a:ahLst/>
            <a:cxnLst/>
            <a:rect l="l" t="t" r="r" b="b"/>
            <a:pathLst>
              <a:path w="452119" h="85089">
                <a:moveTo>
                  <a:pt x="0" y="85089"/>
                </a:moveTo>
                <a:lnTo>
                  <a:pt x="451942" y="0"/>
                </a:lnTo>
              </a:path>
            </a:pathLst>
          </a:custGeom>
          <a:ln w="9524">
            <a:solidFill>
              <a:srgbClr val="D317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994" y="3481442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29">
                <a:moveTo>
                  <a:pt x="67843" y="0"/>
                </a:moveTo>
                <a:lnTo>
                  <a:pt x="0" y="51536"/>
                </a:lnTo>
                <a:lnTo>
                  <a:pt x="81940" y="74879"/>
                </a:lnTo>
                <a:lnTo>
                  <a:pt x="67843" y="0"/>
                </a:lnTo>
                <a:close/>
              </a:path>
            </a:pathLst>
          </a:custGeom>
          <a:solidFill>
            <a:srgbClr val="D31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0" y="3761575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00" y="3761575"/>
            <a:ext cx="2667000" cy="1951355"/>
          </a:xfrm>
          <a:custGeom>
            <a:avLst/>
            <a:gdLst/>
            <a:ahLst/>
            <a:cxnLst/>
            <a:rect l="l" t="t" r="r" b="b"/>
            <a:pathLst>
              <a:path w="2667000" h="1951354">
                <a:moveTo>
                  <a:pt x="0" y="0"/>
                </a:moveTo>
                <a:lnTo>
                  <a:pt x="2667000" y="0"/>
                </a:lnTo>
                <a:lnTo>
                  <a:pt x="2667000" y="1951037"/>
                </a:lnTo>
                <a:lnTo>
                  <a:pt x="0" y="195103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3123" y="3802729"/>
            <a:ext cx="115125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u="sng" spc="-25" dirty="0">
                <a:latin typeface="Arial"/>
                <a:cs typeface="Arial"/>
              </a:rPr>
              <a:t>Team</a:t>
            </a:r>
            <a:r>
              <a:rPr sz="1200" b="1" u="sng" spc="-100" dirty="0">
                <a:latin typeface="Arial"/>
                <a:cs typeface="Arial"/>
              </a:rPr>
              <a:t> </a:t>
            </a:r>
            <a:r>
              <a:rPr sz="1200" b="1" u="sng" spc="-5" dirty="0">
                <a:latin typeface="Arial"/>
                <a:cs typeface="Arial"/>
              </a:rPr>
              <a:t>Leader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latin typeface="Arial"/>
                <a:cs typeface="Arial"/>
              </a:rPr>
              <a:t> </a:t>
            </a:r>
            <a:r>
              <a:rPr sz="1200" b="1" u="sng" spc="-5" dirty="0">
                <a:latin typeface="Arial"/>
                <a:cs typeface="Arial"/>
              </a:rPr>
              <a:t>Standard</a:t>
            </a:r>
            <a:r>
              <a:rPr sz="1200" b="1" u="sng" spc="-60" dirty="0">
                <a:latin typeface="Arial"/>
                <a:cs typeface="Arial"/>
              </a:rPr>
              <a:t> </a:t>
            </a:r>
            <a:r>
              <a:rPr sz="1200" b="1" u="sng" spc="-10" dirty="0">
                <a:latin typeface="Arial"/>
                <a:cs typeface="Arial"/>
              </a:rPr>
              <a:t>Work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3479" y="4374381"/>
            <a:ext cx="1301750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b="1" dirty="0">
                <a:latin typeface="Arial"/>
                <a:cs typeface="Arial"/>
              </a:rPr>
              <a:t>What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 </a:t>
            </a:r>
            <a:r>
              <a:rPr sz="1200" b="1" dirty="0">
                <a:latin typeface="Arial"/>
                <a:cs typeface="Arial"/>
              </a:rPr>
              <a:t>When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Do </a:t>
            </a:r>
            <a:r>
              <a:rPr sz="1200" b="1" dirty="0">
                <a:latin typeface="Arial"/>
                <a:cs typeface="Arial"/>
              </a:rPr>
              <a:t>it  </a:t>
            </a:r>
            <a:r>
              <a:rPr sz="1200" b="1" spc="-15" dirty="0">
                <a:latin typeface="Arial"/>
                <a:cs typeface="Arial"/>
              </a:rPr>
              <a:t>Was 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Completed  (if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not-Why?)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09553" y="5107964"/>
            <a:ext cx="809625" cy="354965"/>
          </a:xfrm>
          <a:custGeom>
            <a:avLst/>
            <a:gdLst/>
            <a:ahLst/>
            <a:cxnLst/>
            <a:rect l="l" t="t" r="r" b="b"/>
            <a:pathLst>
              <a:path w="809625" h="354964">
                <a:moveTo>
                  <a:pt x="323342" y="0"/>
                </a:moveTo>
                <a:lnTo>
                  <a:pt x="0" y="83743"/>
                </a:lnTo>
                <a:lnTo>
                  <a:pt x="150622" y="354495"/>
                </a:lnTo>
                <a:lnTo>
                  <a:pt x="193802" y="265874"/>
                </a:lnTo>
                <a:lnTo>
                  <a:pt x="728316" y="265874"/>
                </a:lnTo>
                <a:lnTo>
                  <a:pt x="759420" y="241961"/>
                </a:lnTo>
                <a:lnTo>
                  <a:pt x="795277" y="191373"/>
                </a:lnTo>
                <a:lnTo>
                  <a:pt x="807871" y="140340"/>
                </a:lnTo>
                <a:lnTo>
                  <a:pt x="610821" y="140340"/>
                </a:lnTo>
                <a:lnTo>
                  <a:pt x="561506" y="139894"/>
                </a:lnTo>
                <a:lnTo>
                  <a:pt x="509508" y="136175"/>
                </a:lnTo>
                <a:lnTo>
                  <a:pt x="455102" y="129186"/>
                </a:lnTo>
                <a:lnTo>
                  <a:pt x="398559" y="118929"/>
                </a:lnTo>
                <a:lnTo>
                  <a:pt x="340155" y="105406"/>
                </a:lnTo>
                <a:lnTo>
                  <a:pt x="280162" y="88620"/>
                </a:lnTo>
                <a:lnTo>
                  <a:pt x="323342" y="0"/>
                </a:lnTo>
                <a:close/>
              </a:path>
              <a:path w="809625" h="354964">
                <a:moveTo>
                  <a:pt x="728316" y="265874"/>
                </a:moveTo>
                <a:lnTo>
                  <a:pt x="193802" y="265874"/>
                </a:lnTo>
                <a:lnTo>
                  <a:pt x="258178" y="283793"/>
                </a:lnTo>
                <a:lnTo>
                  <a:pt x="320217" y="297867"/>
                </a:lnTo>
                <a:lnTo>
                  <a:pt x="379681" y="308164"/>
                </a:lnTo>
                <a:lnTo>
                  <a:pt x="436329" y="314751"/>
                </a:lnTo>
                <a:lnTo>
                  <a:pt x="489922" y="317696"/>
                </a:lnTo>
                <a:lnTo>
                  <a:pt x="540220" y="317065"/>
                </a:lnTo>
                <a:lnTo>
                  <a:pt x="586985" y="312926"/>
                </a:lnTo>
                <a:lnTo>
                  <a:pt x="629976" y="305346"/>
                </a:lnTo>
                <a:lnTo>
                  <a:pt x="668955" y="294392"/>
                </a:lnTo>
                <a:lnTo>
                  <a:pt x="728316" y="265874"/>
                </a:lnTo>
                <a:close/>
              </a:path>
              <a:path w="809625" h="354964">
                <a:moveTo>
                  <a:pt x="807593" y="93383"/>
                </a:moveTo>
                <a:lnTo>
                  <a:pt x="739938" y="122013"/>
                </a:lnTo>
                <a:lnTo>
                  <a:pt x="700310" y="131402"/>
                </a:lnTo>
                <a:lnTo>
                  <a:pt x="657180" y="137510"/>
                </a:lnTo>
                <a:lnTo>
                  <a:pt x="610821" y="140340"/>
                </a:lnTo>
                <a:lnTo>
                  <a:pt x="807871" y="140340"/>
                </a:lnTo>
                <a:lnTo>
                  <a:pt x="809336" y="128904"/>
                </a:lnTo>
                <a:lnTo>
                  <a:pt x="807593" y="9338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68617" y="4482698"/>
            <a:ext cx="636905" cy="821690"/>
          </a:xfrm>
          <a:custGeom>
            <a:avLst/>
            <a:gdLst/>
            <a:ahLst/>
            <a:cxnLst/>
            <a:rect l="l" t="t" r="r" b="b"/>
            <a:pathLst>
              <a:path w="636904" h="821689">
                <a:moveTo>
                  <a:pt x="86360" y="0"/>
                </a:moveTo>
                <a:lnTo>
                  <a:pt x="0" y="177253"/>
                </a:lnTo>
                <a:lnTo>
                  <a:pt x="58552" y="207188"/>
                </a:lnTo>
                <a:lnTo>
                  <a:pt x="114629" y="238657"/>
                </a:lnTo>
                <a:lnTo>
                  <a:pt x="168071" y="271468"/>
                </a:lnTo>
                <a:lnTo>
                  <a:pt x="218716" y="305428"/>
                </a:lnTo>
                <a:lnTo>
                  <a:pt x="266405" y="340342"/>
                </a:lnTo>
                <a:lnTo>
                  <a:pt x="310978" y="376019"/>
                </a:lnTo>
                <a:lnTo>
                  <a:pt x="352275" y="412263"/>
                </a:lnTo>
                <a:lnTo>
                  <a:pt x="390134" y="448884"/>
                </a:lnTo>
                <a:lnTo>
                  <a:pt x="424396" y="485685"/>
                </a:lnTo>
                <a:lnTo>
                  <a:pt x="454900" y="522476"/>
                </a:lnTo>
                <a:lnTo>
                  <a:pt x="481487" y="559062"/>
                </a:lnTo>
                <a:lnTo>
                  <a:pt x="503995" y="595250"/>
                </a:lnTo>
                <a:lnTo>
                  <a:pt x="522265" y="630846"/>
                </a:lnTo>
                <a:lnTo>
                  <a:pt x="545450" y="699492"/>
                </a:lnTo>
                <a:lnTo>
                  <a:pt x="550044" y="732154"/>
                </a:lnTo>
                <a:lnTo>
                  <a:pt x="549758" y="763452"/>
                </a:lnTo>
                <a:lnTo>
                  <a:pt x="544433" y="793192"/>
                </a:lnTo>
                <a:lnTo>
                  <a:pt x="533908" y="821182"/>
                </a:lnTo>
                <a:lnTo>
                  <a:pt x="620268" y="643928"/>
                </a:lnTo>
                <a:lnTo>
                  <a:pt x="630791" y="615939"/>
                </a:lnTo>
                <a:lnTo>
                  <a:pt x="636114" y="586199"/>
                </a:lnTo>
                <a:lnTo>
                  <a:pt x="636399" y="554901"/>
                </a:lnTo>
                <a:lnTo>
                  <a:pt x="631804" y="522239"/>
                </a:lnTo>
                <a:lnTo>
                  <a:pt x="608617" y="453595"/>
                </a:lnTo>
                <a:lnTo>
                  <a:pt x="590346" y="417999"/>
                </a:lnTo>
                <a:lnTo>
                  <a:pt x="567837" y="381812"/>
                </a:lnTo>
                <a:lnTo>
                  <a:pt x="541251" y="345227"/>
                </a:lnTo>
                <a:lnTo>
                  <a:pt x="510746" y="308437"/>
                </a:lnTo>
                <a:lnTo>
                  <a:pt x="476484" y="271635"/>
                </a:lnTo>
                <a:lnTo>
                  <a:pt x="438626" y="235015"/>
                </a:lnTo>
                <a:lnTo>
                  <a:pt x="397330" y="198770"/>
                </a:lnTo>
                <a:lnTo>
                  <a:pt x="352758" y="163094"/>
                </a:lnTo>
                <a:lnTo>
                  <a:pt x="305070" y="128179"/>
                </a:lnTo>
                <a:lnTo>
                  <a:pt x="254426" y="94219"/>
                </a:lnTo>
                <a:lnTo>
                  <a:pt x="200986" y="61406"/>
                </a:lnTo>
                <a:lnTo>
                  <a:pt x="144910" y="29936"/>
                </a:lnTo>
                <a:lnTo>
                  <a:pt x="86360" y="0"/>
                </a:lnTo>
                <a:close/>
              </a:path>
            </a:pathLst>
          </a:custGeom>
          <a:solidFill>
            <a:srgbClr val="96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09549" y="4482698"/>
            <a:ext cx="895985" cy="979805"/>
          </a:xfrm>
          <a:custGeom>
            <a:avLst/>
            <a:gdLst/>
            <a:ahLst/>
            <a:cxnLst/>
            <a:rect l="l" t="t" r="r" b="b"/>
            <a:pathLst>
              <a:path w="895985" h="979804">
                <a:moveTo>
                  <a:pt x="792975" y="821182"/>
                </a:moveTo>
                <a:lnTo>
                  <a:pt x="803500" y="793192"/>
                </a:lnTo>
                <a:lnTo>
                  <a:pt x="808825" y="763452"/>
                </a:lnTo>
                <a:lnTo>
                  <a:pt x="809111" y="732154"/>
                </a:lnTo>
                <a:lnTo>
                  <a:pt x="804517" y="699492"/>
                </a:lnTo>
                <a:lnTo>
                  <a:pt x="781333" y="630846"/>
                </a:lnTo>
                <a:lnTo>
                  <a:pt x="763063" y="595250"/>
                </a:lnTo>
                <a:lnTo>
                  <a:pt x="740554" y="559062"/>
                </a:lnTo>
                <a:lnTo>
                  <a:pt x="713967" y="522476"/>
                </a:lnTo>
                <a:lnTo>
                  <a:pt x="683463" y="485685"/>
                </a:lnTo>
                <a:lnTo>
                  <a:pt x="649201" y="448884"/>
                </a:lnTo>
                <a:lnTo>
                  <a:pt x="611342" y="412263"/>
                </a:lnTo>
                <a:lnTo>
                  <a:pt x="570046" y="376019"/>
                </a:lnTo>
                <a:lnTo>
                  <a:pt x="525473" y="340342"/>
                </a:lnTo>
                <a:lnTo>
                  <a:pt x="477783" y="305428"/>
                </a:lnTo>
                <a:lnTo>
                  <a:pt x="427138" y="271468"/>
                </a:lnTo>
                <a:lnTo>
                  <a:pt x="373696" y="238657"/>
                </a:lnTo>
                <a:lnTo>
                  <a:pt x="317619" y="207188"/>
                </a:lnTo>
                <a:lnTo>
                  <a:pt x="259067" y="177253"/>
                </a:lnTo>
                <a:lnTo>
                  <a:pt x="345427" y="0"/>
                </a:lnTo>
                <a:lnTo>
                  <a:pt x="403977" y="29936"/>
                </a:lnTo>
                <a:lnTo>
                  <a:pt x="460053" y="61406"/>
                </a:lnTo>
                <a:lnTo>
                  <a:pt x="513493" y="94219"/>
                </a:lnTo>
                <a:lnTo>
                  <a:pt x="564137" y="128179"/>
                </a:lnTo>
                <a:lnTo>
                  <a:pt x="611825" y="163094"/>
                </a:lnTo>
                <a:lnTo>
                  <a:pt x="656397" y="198770"/>
                </a:lnTo>
                <a:lnTo>
                  <a:pt x="697693" y="235015"/>
                </a:lnTo>
                <a:lnTo>
                  <a:pt x="735552" y="271635"/>
                </a:lnTo>
                <a:lnTo>
                  <a:pt x="769813" y="308437"/>
                </a:lnTo>
                <a:lnTo>
                  <a:pt x="800318" y="345227"/>
                </a:lnTo>
                <a:lnTo>
                  <a:pt x="826905" y="381812"/>
                </a:lnTo>
                <a:lnTo>
                  <a:pt x="849414" y="417999"/>
                </a:lnTo>
                <a:lnTo>
                  <a:pt x="867685" y="453595"/>
                </a:lnTo>
                <a:lnTo>
                  <a:pt x="890871" y="522239"/>
                </a:lnTo>
                <a:lnTo>
                  <a:pt x="895466" y="554901"/>
                </a:lnTo>
                <a:lnTo>
                  <a:pt x="895182" y="586199"/>
                </a:lnTo>
                <a:lnTo>
                  <a:pt x="879335" y="643928"/>
                </a:lnTo>
                <a:lnTo>
                  <a:pt x="792975" y="821182"/>
                </a:lnTo>
                <a:lnTo>
                  <a:pt x="755103" y="871147"/>
                </a:lnTo>
                <a:lnTo>
                  <a:pt x="697794" y="908200"/>
                </a:lnTo>
                <a:lnTo>
                  <a:pt x="623166" y="932094"/>
                </a:lnTo>
                <a:lnTo>
                  <a:pt x="580020" y="939030"/>
                </a:lnTo>
                <a:lnTo>
                  <a:pt x="533337" y="942582"/>
                </a:lnTo>
                <a:lnTo>
                  <a:pt x="483384" y="942721"/>
                </a:lnTo>
                <a:lnTo>
                  <a:pt x="430424" y="939416"/>
                </a:lnTo>
                <a:lnTo>
                  <a:pt x="374722" y="932635"/>
                </a:lnTo>
                <a:lnTo>
                  <a:pt x="316544" y="922349"/>
                </a:lnTo>
                <a:lnTo>
                  <a:pt x="256153" y="908525"/>
                </a:lnTo>
                <a:lnTo>
                  <a:pt x="193814" y="891133"/>
                </a:lnTo>
                <a:lnTo>
                  <a:pt x="150634" y="979766"/>
                </a:lnTo>
                <a:lnTo>
                  <a:pt x="0" y="709002"/>
                </a:lnTo>
                <a:lnTo>
                  <a:pt x="323342" y="625259"/>
                </a:lnTo>
                <a:lnTo>
                  <a:pt x="280162" y="713892"/>
                </a:lnTo>
                <a:lnTo>
                  <a:pt x="340155" y="730677"/>
                </a:lnTo>
                <a:lnTo>
                  <a:pt x="398559" y="744199"/>
                </a:lnTo>
                <a:lnTo>
                  <a:pt x="455102" y="754455"/>
                </a:lnTo>
                <a:lnTo>
                  <a:pt x="509508" y="761443"/>
                </a:lnTo>
                <a:lnTo>
                  <a:pt x="561506" y="765161"/>
                </a:lnTo>
                <a:lnTo>
                  <a:pt x="610821" y="765605"/>
                </a:lnTo>
                <a:lnTo>
                  <a:pt x="657180" y="762773"/>
                </a:lnTo>
                <a:lnTo>
                  <a:pt x="700310" y="756664"/>
                </a:lnTo>
                <a:lnTo>
                  <a:pt x="739938" y="747274"/>
                </a:lnTo>
                <a:lnTo>
                  <a:pt x="775790" y="734600"/>
                </a:lnTo>
                <a:lnTo>
                  <a:pt x="807593" y="7186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5251" y="5532423"/>
            <a:ext cx="809625" cy="354965"/>
          </a:xfrm>
          <a:custGeom>
            <a:avLst/>
            <a:gdLst/>
            <a:ahLst/>
            <a:cxnLst/>
            <a:rect l="l" t="t" r="r" b="b"/>
            <a:pathLst>
              <a:path w="809625" h="354964">
                <a:moveTo>
                  <a:pt x="323342" y="0"/>
                </a:moveTo>
                <a:lnTo>
                  <a:pt x="0" y="83743"/>
                </a:lnTo>
                <a:lnTo>
                  <a:pt x="150634" y="354495"/>
                </a:lnTo>
                <a:lnTo>
                  <a:pt x="193802" y="265874"/>
                </a:lnTo>
                <a:lnTo>
                  <a:pt x="728316" y="265874"/>
                </a:lnTo>
                <a:lnTo>
                  <a:pt x="759420" y="241961"/>
                </a:lnTo>
                <a:lnTo>
                  <a:pt x="795277" y="191373"/>
                </a:lnTo>
                <a:lnTo>
                  <a:pt x="807871" y="140340"/>
                </a:lnTo>
                <a:lnTo>
                  <a:pt x="610821" y="140340"/>
                </a:lnTo>
                <a:lnTo>
                  <a:pt x="561506" y="139894"/>
                </a:lnTo>
                <a:lnTo>
                  <a:pt x="509508" y="136175"/>
                </a:lnTo>
                <a:lnTo>
                  <a:pt x="455102" y="129186"/>
                </a:lnTo>
                <a:lnTo>
                  <a:pt x="398559" y="118929"/>
                </a:lnTo>
                <a:lnTo>
                  <a:pt x="340155" y="105406"/>
                </a:lnTo>
                <a:lnTo>
                  <a:pt x="280162" y="88620"/>
                </a:lnTo>
                <a:lnTo>
                  <a:pt x="323342" y="0"/>
                </a:lnTo>
                <a:close/>
              </a:path>
              <a:path w="809625" h="354964">
                <a:moveTo>
                  <a:pt x="728316" y="265874"/>
                </a:moveTo>
                <a:lnTo>
                  <a:pt x="193802" y="265874"/>
                </a:lnTo>
                <a:lnTo>
                  <a:pt x="258178" y="283793"/>
                </a:lnTo>
                <a:lnTo>
                  <a:pt x="320217" y="297867"/>
                </a:lnTo>
                <a:lnTo>
                  <a:pt x="379681" y="308164"/>
                </a:lnTo>
                <a:lnTo>
                  <a:pt x="436329" y="314751"/>
                </a:lnTo>
                <a:lnTo>
                  <a:pt x="489922" y="317696"/>
                </a:lnTo>
                <a:lnTo>
                  <a:pt x="540220" y="317065"/>
                </a:lnTo>
                <a:lnTo>
                  <a:pt x="586985" y="312926"/>
                </a:lnTo>
                <a:lnTo>
                  <a:pt x="629976" y="305346"/>
                </a:lnTo>
                <a:lnTo>
                  <a:pt x="668955" y="294392"/>
                </a:lnTo>
                <a:lnTo>
                  <a:pt x="728316" y="265874"/>
                </a:lnTo>
                <a:close/>
              </a:path>
              <a:path w="809625" h="354964">
                <a:moveTo>
                  <a:pt x="807593" y="93383"/>
                </a:moveTo>
                <a:lnTo>
                  <a:pt x="739938" y="122013"/>
                </a:lnTo>
                <a:lnTo>
                  <a:pt x="700310" y="131402"/>
                </a:lnTo>
                <a:lnTo>
                  <a:pt x="657180" y="137510"/>
                </a:lnTo>
                <a:lnTo>
                  <a:pt x="610821" y="140340"/>
                </a:lnTo>
                <a:lnTo>
                  <a:pt x="807871" y="140340"/>
                </a:lnTo>
                <a:lnTo>
                  <a:pt x="809336" y="128904"/>
                </a:lnTo>
                <a:lnTo>
                  <a:pt x="807593" y="9338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4314" y="4907158"/>
            <a:ext cx="636905" cy="821690"/>
          </a:xfrm>
          <a:custGeom>
            <a:avLst/>
            <a:gdLst/>
            <a:ahLst/>
            <a:cxnLst/>
            <a:rect l="l" t="t" r="r" b="b"/>
            <a:pathLst>
              <a:path w="636904" h="821689">
                <a:moveTo>
                  <a:pt x="86359" y="0"/>
                </a:moveTo>
                <a:lnTo>
                  <a:pt x="0" y="177253"/>
                </a:lnTo>
                <a:lnTo>
                  <a:pt x="58552" y="207188"/>
                </a:lnTo>
                <a:lnTo>
                  <a:pt x="114629" y="238657"/>
                </a:lnTo>
                <a:lnTo>
                  <a:pt x="168071" y="271468"/>
                </a:lnTo>
                <a:lnTo>
                  <a:pt x="218716" y="305428"/>
                </a:lnTo>
                <a:lnTo>
                  <a:pt x="266405" y="340342"/>
                </a:lnTo>
                <a:lnTo>
                  <a:pt x="310978" y="376019"/>
                </a:lnTo>
                <a:lnTo>
                  <a:pt x="352275" y="412263"/>
                </a:lnTo>
                <a:lnTo>
                  <a:pt x="390134" y="448884"/>
                </a:lnTo>
                <a:lnTo>
                  <a:pt x="424396" y="485685"/>
                </a:lnTo>
                <a:lnTo>
                  <a:pt x="454900" y="522476"/>
                </a:lnTo>
                <a:lnTo>
                  <a:pt x="481487" y="559062"/>
                </a:lnTo>
                <a:lnTo>
                  <a:pt x="503995" y="595250"/>
                </a:lnTo>
                <a:lnTo>
                  <a:pt x="522265" y="630846"/>
                </a:lnTo>
                <a:lnTo>
                  <a:pt x="545450" y="699492"/>
                </a:lnTo>
                <a:lnTo>
                  <a:pt x="550044" y="732154"/>
                </a:lnTo>
                <a:lnTo>
                  <a:pt x="549758" y="763452"/>
                </a:lnTo>
                <a:lnTo>
                  <a:pt x="544433" y="793192"/>
                </a:lnTo>
                <a:lnTo>
                  <a:pt x="533907" y="821182"/>
                </a:lnTo>
                <a:lnTo>
                  <a:pt x="620267" y="643928"/>
                </a:lnTo>
                <a:lnTo>
                  <a:pt x="630791" y="615939"/>
                </a:lnTo>
                <a:lnTo>
                  <a:pt x="636114" y="586199"/>
                </a:lnTo>
                <a:lnTo>
                  <a:pt x="636399" y="554901"/>
                </a:lnTo>
                <a:lnTo>
                  <a:pt x="631804" y="522239"/>
                </a:lnTo>
                <a:lnTo>
                  <a:pt x="608617" y="453595"/>
                </a:lnTo>
                <a:lnTo>
                  <a:pt x="590346" y="417999"/>
                </a:lnTo>
                <a:lnTo>
                  <a:pt x="567837" y="381812"/>
                </a:lnTo>
                <a:lnTo>
                  <a:pt x="541251" y="345227"/>
                </a:lnTo>
                <a:lnTo>
                  <a:pt x="510746" y="308437"/>
                </a:lnTo>
                <a:lnTo>
                  <a:pt x="476484" y="271635"/>
                </a:lnTo>
                <a:lnTo>
                  <a:pt x="438626" y="235015"/>
                </a:lnTo>
                <a:lnTo>
                  <a:pt x="397330" y="198770"/>
                </a:lnTo>
                <a:lnTo>
                  <a:pt x="352758" y="163094"/>
                </a:lnTo>
                <a:lnTo>
                  <a:pt x="305070" y="128179"/>
                </a:lnTo>
                <a:lnTo>
                  <a:pt x="254426" y="94219"/>
                </a:lnTo>
                <a:lnTo>
                  <a:pt x="200986" y="61406"/>
                </a:lnTo>
                <a:lnTo>
                  <a:pt x="144910" y="29936"/>
                </a:lnTo>
                <a:lnTo>
                  <a:pt x="86359" y="0"/>
                </a:lnTo>
                <a:close/>
              </a:path>
            </a:pathLst>
          </a:custGeom>
          <a:solidFill>
            <a:srgbClr val="96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15247" y="4907158"/>
            <a:ext cx="895985" cy="979805"/>
          </a:xfrm>
          <a:custGeom>
            <a:avLst/>
            <a:gdLst/>
            <a:ahLst/>
            <a:cxnLst/>
            <a:rect l="l" t="t" r="r" b="b"/>
            <a:pathLst>
              <a:path w="895985" h="979804">
                <a:moveTo>
                  <a:pt x="792975" y="821182"/>
                </a:moveTo>
                <a:lnTo>
                  <a:pt x="803500" y="793192"/>
                </a:lnTo>
                <a:lnTo>
                  <a:pt x="808825" y="763452"/>
                </a:lnTo>
                <a:lnTo>
                  <a:pt x="809111" y="732154"/>
                </a:lnTo>
                <a:lnTo>
                  <a:pt x="804517" y="699492"/>
                </a:lnTo>
                <a:lnTo>
                  <a:pt x="781333" y="630846"/>
                </a:lnTo>
                <a:lnTo>
                  <a:pt x="763063" y="595250"/>
                </a:lnTo>
                <a:lnTo>
                  <a:pt x="740554" y="559062"/>
                </a:lnTo>
                <a:lnTo>
                  <a:pt x="713967" y="522476"/>
                </a:lnTo>
                <a:lnTo>
                  <a:pt x="683463" y="485685"/>
                </a:lnTo>
                <a:lnTo>
                  <a:pt x="649201" y="448884"/>
                </a:lnTo>
                <a:lnTo>
                  <a:pt x="611342" y="412263"/>
                </a:lnTo>
                <a:lnTo>
                  <a:pt x="570046" y="376019"/>
                </a:lnTo>
                <a:lnTo>
                  <a:pt x="525473" y="340342"/>
                </a:lnTo>
                <a:lnTo>
                  <a:pt x="477783" y="305428"/>
                </a:lnTo>
                <a:lnTo>
                  <a:pt x="427138" y="271468"/>
                </a:lnTo>
                <a:lnTo>
                  <a:pt x="373696" y="238657"/>
                </a:lnTo>
                <a:lnTo>
                  <a:pt x="317619" y="207188"/>
                </a:lnTo>
                <a:lnTo>
                  <a:pt x="259067" y="177253"/>
                </a:lnTo>
                <a:lnTo>
                  <a:pt x="345427" y="0"/>
                </a:lnTo>
                <a:lnTo>
                  <a:pt x="403977" y="29936"/>
                </a:lnTo>
                <a:lnTo>
                  <a:pt x="460053" y="61406"/>
                </a:lnTo>
                <a:lnTo>
                  <a:pt x="513493" y="94219"/>
                </a:lnTo>
                <a:lnTo>
                  <a:pt x="564137" y="128179"/>
                </a:lnTo>
                <a:lnTo>
                  <a:pt x="611825" y="163094"/>
                </a:lnTo>
                <a:lnTo>
                  <a:pt x="656397" y="198770"/>
                </a:lnTo>
                <a:lnTo>
                  <a:pt x="697693" y="235015"/>
                </a:lnTo>
                <a:lnTo>
                  <a:pt x="735552" y="271635"/>
                </a:lnTo>
                <a:lnTo>
                  <a:pt x="769813" y="308437"/>
                </a:lnTo>
                <a:lnTo>
                  <a:pt x="800318" y="345227"/>
                </a:lnTo>
                <a:lnTo>
                  <a:pt x="826905" y="381812"/>
                </a:lnTo>
                <a:lnTo>
                  <a:pt x="849414" y="417999"/>
                </a:lnTo>
                <a:lnTo>
                  <a:pt x="867685" y="453595"/>
                </a:lnTo>
                <a:lnTo>
                  <a:pt x="890871" y="522239"/>
                </a:lnTo>
                <a:lnTo>
                  <a:pt x="895466" y="554901"/>
                </a:lnTo>
                <a:lnTo>
                  <a:pt x="895182" y="586199"/>
                </a:lnTo>
                <a:lnTo>
                  <a:pt x="879335" y="643928"/>
                </a:lnTo>
                <a:lnTo>
                  <a:pt x="792975" y="821182"/>
                </a:lnTo>
                <a:lnTo>
                  <a:pt x="755103" y="871147"/>
                </a:lnTo>
                <a:lnTo>
                  <a:pt x="697794" y="908200"/>
                </a:lnTo>
                <a:lnTo>
                  <a:pt x="623166" y="932094"/>
                </a:lnTo>
                <a:lnTo>
                  <a:pt x="580020" y="939030"/>
                </a:lnTo>
                <a:lnTo>
                  <a:pt x="533337" y="942582"/>
                </a:lnTo>
                <a:lnTo>
                  <a:pt x="483384" y="942721"/>
                </a:lnTo>
                <a:lnTo>
                  <a:pt x="430424" y="939416"/>
                </a:lnTo>
                <a:lnTo>
                  <a:pt x="374722" y="932635"/>
                </a:lnTo>
                <a:lnTo>
                  <a:pt x="316544" y="922349"/>
                </a:lnTo>
                <a:lnTo>
                  <a:pt x="256153" y="908525"/>
                </a:lnTo>
                <a:lnTo>
                  <a:pt x="193814" y="891133"/>
                </a:lnTo>
                <a:lnTo>
                  <a:pt x="150634" y="979766"/>
                </a:lnTo>
                <a:lnTo>
                  <a:pt x="0" y="709002"/>
                </a:lnTo>
                <a:lnTo>
                  <a:pt x="323341" y="625259"/>
                </a:lnTo>
                <a:lnTo>
                  <a:pt x="280161" y="713892"/>
                </a:lnTo>
                <a:lnTo>
                  <a:pt x="340155" y="730677"/>
                </a:lnTo>
                <a:lnTo>
                  <a:pt x="398559" y="744199"/>
                </a:lnTo>
                <a:lnTo>
                  <a:pt x="455102" y="754455"/>
                </a:lnTo>
                <a:lnTo>
                  <a:pt x="509508" y="761443"/>
                </a:lnTo>
                <a:lnTo>
                  <a:pt x="561506" y="765161"/>
                </a:lnTo>
                <a:lnTo>
                  <a:pt x="610821" y="765605"/>
                </a:lnTo>
                <a:lnTo>
                  <a:pt x="657180" y="762773"/>
                </a:lnTo>
                <a:lnTo>
                  <a:pt x="700310" y="756664"/>
                </a:lnTo>
                <a:lnTo>
                  <a:pt x="739938" y="747274"/>
                </a:lnTo>
                <a:lnTo>
                  <a:pt x="775790" y="734600"/>
                </a:lnTo>
                <a:lnTo>
                  <a:pt x="807593" y="7186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EC Presentation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405</TotalTime>
  <Words>2194</Words>
  <Application>Microsoft Office PowerPoint</Application>
  <PresentationFormat>On-screen Show (4:3)</PresentationFormat>
  <Paragraphs>505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IMEC Presentation Template 2017</vt:lpstr>
      <vt:lpstr>Lean Daily  Management (LDM) March 20, 2017</vt:lpstr>
      <vt:lpstr>Overview</vt:lpstr>
      <vt:lpstr>“Reality” of missed opportunity to sustain</vt:lpstr>
      <vt:lpstr>Traditional vs. Lean Work Environment</vt:lpstr>
      <vt:lpstr>Traditional vs. Lean Leadership</vt:lpstr>
      <vt:lpstr>The Core of Lean Daily Management</vt:lpstr>
      <vt:lpstr>Lean Daily Management System</vt:lpstr>
      <vt:lpstr>Overview of LDM System Elements </vt:lpstr>
      <vt:lpstr>Leader Standard Work (LSW)</vt:lpstr>
      <vt:lpstr>Who Should Have Leader Standard Work?</vt:lpstr>
      <vt:lpstr>Leader Standard Work - Manager</vt:lpstr>
      <vt:lpstr>Leader Standard Work - Manager</vt:lpstr>
      <vt:lpstr>Leader Standard Work - Team Leader</vt:lpstr>
      <vt:lpstr>Visual Controls</vt:lpstr>
      <vt:lpstr>Visual Controls</vt:lpstr>
      <vt:lpstr>Visibility Wall</vt:lpstr>
      <vt:lpstr>Production Display Boards</vt:lpstr>
      <vt:lpstr>Andon (Signal to Identify Abnormalities)</vt:lpstr>
      <vt:lpstr>Escalation Procedure</vt:lpstr>
      <vt:lpstr>Daily Accountability-Huddles</vt:lpstr>
      <vt:lpstr>Problem Tracking</vt:lpstr>
      <vt:lpstr>Daily Accountability -Tiered Meetings</vt:lpstr>
      <vt:lpstr>Tiered meetings: Standards / Content</vt:lpstr>
      <vt:lpstr>Leadership DISCIPLINE-Audits</vt:lpstr>
      <vt:lpstr>Daily Accountability Board</vt:lpstr>
      <vt:lpstr>Lean Daily Management Implementation</vt:lpstr>
      <vt:lpstr>Benefits</vt:lpstr>
      <vt:lpstr>Lean Daily Management - Summary</vt:lpstr>
      <vt:lpstr>PowerPoint Presentation</vt:lpstr>
      <vt:lpstr>How to Proceed</vt:lpstr>
      <vt:lpstr>How to Proceed</vt:lpstr>
      <vt:lpstr>Lean Daily Management Goals</vt:lpstr>
      <vt:lpstr>Visual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Seely</dc:creator>
  <cp:lastModifiedBy>Admin</cp:lastModifiedBy>
  <cp:revision>39</cp:revision>
  <dcterms:created xsi:type="dcterms:W3CDTF">2017-12-08T10:12:50Z</dcterms:created>
  <dcterms:modified xsi:type="dcterms:W3CDTF">2018-03-20T13:16:08Z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2013-10-29T00:00:00Z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2017-12-08T00:00:00Z</vt:filetime>
  </property>
</Properties>
</file>