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1"/>
  </p:notesMasterIdLst>
  <p:handoutMasterIdLst>
    <p:handoutMasterId r:id="rId12"/>
  </p:handoutMasterIdLst>
  <p:sldIdLst>
    <p:sldId id="256" r:id="rId5"/>
    <p:sldId id="265" r:id="rId6"/>
    <p:sldId id="273" r:id="rId7"/>
    <p:sldId id="275" r:id="rId8"/>
    <p:sldId id="276" r:id="rId9"/>
    <p:sldId id="27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94" autoAdjust="0"/>
  </p:normalViewPr>
  <p:slideViewPr>
    <p:cSldViewPr snapToGrid="0">
      <p:cViewPr varScale="1">
        <p:scale>
          <a:sx n="68" d="100"/>
          <a:sy n="68" d="100"/>
        </p:scale>
        <p:origin x="616" y="56"/>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3/19/2018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3/19/2018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21038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66FFC4-1542-4DAA-837B-D6921D33E8CC}" type="datetime1">
              <a:rPr lang="en-US" smtClean="0"/>
              <a:pPr/>
              <a:t>3/19/2018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CA8D9AD5-F248-4919-864A-CFD76CC027D6}" type="slidenum">
              <a:rPr lang="en-US" smtClean="0"/>
              <a:pPr/>
              <a:t>‹#›</a:t>
            </a:fld>
            <a:endParaRPr lang="en-US"/>
          </a:p>
        </p:txBody>
      </p:sp>
    </p:spTree>
    <p:extLst>
      <p:ext uri="{BB962C8B-B14F-4D97-AF65-F5344CB8AC3E}">
        <p14:creationId xmlns:p14="http://schemas.microsoft.com/office/powerpoint/2010/main" val="226570456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66FFC4-1542-4DAA-837B-D6921D33E8CC}" type="datetime1">
              <a:rPr lang="en-US" smtClean="0"/>
              <a:pPr/>
              <a:t>3/19/2018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CA8D9AD5-F248-4919-864A-CFD76CC027D6}" type="slidenum">
              <a:rPr lang="en-US" smtClean="0"/>
              <a:pPr/>
              <a:t>‹#›</a:t>
            </a:fld>
            <a:endParaRPr lang="en-US"/>
          </a:p>
        </p:txBody>
      </p:sp>
    </p:spTree>
    <p:extLst>
      <p:ext uri="{BB962C8B-B14F-4D97-AF65-F5344CB8AC3E}">
        <p14:creationId xmlns:p14="http://schemas.microsoft.com/office/powerpoint/2010/main" val="45337645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66FFC4-1542-4DAA-837B-D6921D33E8CC}" type="datetime1">
              <a:rPr lang="en-US" smtClean="0"/>
              <a:pPr/>
              <a:t>3/19/2018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CA8D9AD5-F248-4919-864A-CFD76CC027D6}" type="slidenum">
              <a:rPr lang="en-US" smtClean="0"/>
              <a:pPr/>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7668047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66FFC4-1542-4DAA-837B-D6921D33E8CC}" type="datetime1">
              <a:rPr lang="en-US" smtClean="0"/>
              <a:pPr/>
              <a:t>3/19/2018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CA8D9AD5-F248-4919-864A-CFD76CC027D6}" type="slidenum">
              <a:rPr lang="en-US" smtClean="0"/>
              <a:pPr/>
              <a:t>‹#›</a:t>
            </a:fld>
            <a:endParaRPr lang="en-US"/>
          </a:p>
        </p:txBody>
      </p:sp>
    </p:spTree>
    <p:extLst>
      <p:ext uri="{BB962C8B-B14F-4D97-AF65-F5344CB8AC3E}">
        <p14:creationId xmlns:p14="http://schemas.microsoft.com/office/powerpoint/2010/main" val="316915787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A66FFC4-1542-4DAA-837B-D6921D33E8CC}" type="datetime1">
              <a:rPr lang="en-US" smtClean="0"/>
              <a:pPr/>
              <a:t>3/19/2018</a:t>
            </a:fld>
            <a:endParaRPr lang="en-US"/>
          </a:p>
        </p:txBody>
      </p:sp>
      <p:sp>
        <p:nvSpPr>
          <p:cNvPr id="4" name="Footer Placeholder 3"/>
          <p:cNvSpPr>
            <a:spLocks noGrp="1"/>
          </p:cNvSpPr>
          <p:nvPr>
            <p:ph type="ftr" sz="quarter" idx="11"/>
          </p:nvPr>
        </p:nvSpPr>
        <p:spPr/>
        <p:txBody>
          <a:bodyPr/>
          <a:lstStyle/>
          <a:p>
            <a:r>
              <a:rPr lang="en-US"/>
              <a:t>Add a footer</a:t>
            </a:r>
          </a:p>
        </p:txBody>
      </p:sp>
      <p:sp>
        <p:nvSpPr>
          <p:cNvPr id="5" name="Slide Number Placeholder 4"/>
          <p:cNvSpPr>
            <a:spLocks noGrp="1"/>
          </p:cNvSpPr>
          <p:nvPr>
            <p:ph type="sldNum" sz="quarter" idx="12"/>
          </p:nvPr>
        </p:nvSpPr>
        <p:spPr/>
        <p:txBody>
          <a:bodyPr/>
          <a:lstStyle/>
          <a:p>
            <a:fld id="{CA8D9AD5-F248-4919-864A-CFD76CC027D6}" type="slidenum">
              <a:rPr lang="en-US" smtClean="0"/>
              <a:pPr/>
              <a:t>‹#›</a:t>
            </a:fld>
            <a:endParaRPr lang="en-US"/>
          </a:p>
        </p:txBody>
      </p:sp>
    </p:spTree>
    <p:extLst>
      <p:ext uri="{BB962C8B-B14F-4D97-AF65-F5344CB8AC3E}">
        <p14:creationId xmlns:p14="http://schemas.microsoft.com/office/powerpoint/2010/main" val="420640509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A66FFC4-1542-4DAA-837B-D6921D33E8CC}" type="datetime1">
              <a:rPr lang="en-US" smtClean="0"/>
              <a:pPr/>
              <a:t>3/19/2018</a:t>
            </a:fld>
            <a:endParaRPr lang="en-US"/>
          </a:p>
        </p:txBody>
      </p:sp>
      <p:sp>
        <p:nvSpPr>
          <p:cNvPr id="4" name="Footer Placeholder 3"/>
          <p:cNvSpPr>
            <a:spLocks noGrp="1"/>
          </p:cNvSpPr>
          <p:nvPr>
            <p:ph type="ftr" sz="quarter" idx="11"/>
          </p:nvPr>
        </p:nvSpPr>
        <p:spPr/>
        <p:txBody>
          <a:bodyPr/>
          <a:lstStyle/>
          <a:p>
            <a:r>
              <a:rPr lang="en-US"/>
              <a:t>Add a footer</a:t>
            </a:r>
          </a:p>
        </p:txBody>
      </p:sp>
      <p:sp>
        <p:nvSpPr>
          <p:cNvPr id="5" name="Slide Number Placeholder 4"/>
          <p:cNvSpPr>
            <a:spLocks noGrp="1"/>
          </p:cNvSpPr>
          <p:nvPr>
            <p:ph type="sldNum" sz="quarter" idx="12"/>
          </p:nvPr>
        </p:nvSpPr>
        <p:spPr/>
        <p:txBody>
          <a:bodyPr/>
          <a:lstStyle/>
          <a:p>
            <a:fld id="{CA8D9AD5-F248-4919-864A-CFD76CC027D6}" type="slidenum">
              <a:rPr lang="en-US" smtClean="0"/>
              <a:pPr/>
              <a:t>‹#›</a:t>
            </a:fld>
            <a:endParaRPr lang="en-US"/>
          </a:p>
        </p:txBody>
      </p:sp>
    </p:spTree>
    <p:extLst>
      <p:ext uri="{BB962C8B-B14F-4D97-AF65-F5344CB8AC3E}">
        <p14:creationId xmlns:p14="http://schemas.microsoft.com/office/powerpoint/2010/main" val="353470690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056B7-329B-4E98-A7DE-1095F29C9987}" type="datetime1">
              <a:rPr lang="en-US" smtClean="0"/>
              <a:t>3/19/2018</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3436734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30EAD2-84F0-424D-85FA-C85CE5D7B84D}" type="datetime1">
              <a:rPr lang="en-US" smtClean="0"/>
              <a:t>3/19/2018</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4028386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72A335-28DE-461F-86D4-4A540BEA59B0}" type="datetime1">
              <a:rPr lang="en-US" smtClean="0"/>
              <a:t>3/19/2018</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461831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5CF9C1-51F7-4E92-A279-1FFCE980DDD9}" type="datetime1">
              <a:rPr lang="en-US" smtClean="0"/>
              <a:t>3/19/2018</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382452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1A038D-FDC8-4BB1-AD53-DEF36236CCF5}" type="datetime1">
              <a:rPr lang="en-US" smtClean="0"/>
              <a:t>3/19/2018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0D06EF73-9DB8-4763-865F-2F88181A4732}" type="slidenum">
              <a:rPr lang="en-US" smtClean="0"/>
              <a:t>‹#›</a:t>
            </a:fld>
            <a:endParaRPr lang="en-US"/>
          </a:p>
        </p:txBody>
      </p:sp>
    </p:spTree>
    <p:extLst>
      <p:ext uri="{BB962C8B-B14F-4D97-AF65-F5344CB8AC3E}">
        <p14:creationId xmlns:p14="http://schemas.microsoft.com/office/powerpoint/2010/main" val="184727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3729E3-7C8F-407D-B4C1-8AD873D40758}" type="datetime1">
              <a:rPr lang="en-US" smtClean="0"/>
              <a:t>3/19/2018</a:t>
            </a:fld>
            <a:endParaRPr lang="en-US"/>
          </a:p>
        </p:txBody>
      </p:sp>
      <p:sp>
        <p:nvSpPr>
          <p:cNvPr id="8" name="Footer Placeholder 7"/>
          <p:cNvSpPr>
            <a:spLocks noGrp="1"/>
          </p:cNvSpPr>
          <p:nvPr>
            <p:ph type="ftr" sz="quarter" idx="11"/>
          </p:nvPr>
        </p:nvSpPr>
        <p:spPr/>
        <p:txBody>
          <a:bodyPr/>
          <a:lstStyle/>
          <a:p>
            <a:r>
              <a:rPr lang="en-US"/>
              <a:t>Add a footer</a:t>
            </a:r>
          </a:p>
        </p:txBody>
      </p:sp>
      <p:sp>
        <p:nvSpPr>
          <p:cNvPr id="9" name="Slide Number Placeholder 8"/>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3378414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0605C7-DA32-47E3-8E60-0B60D86BAF89}" type="datetime1">
              <a:rPr lang="en-US" smtClean="0"/>
              <a:t>3/19/2018</a:t>
            </a:fld>
            <a:endParaRPr lang="en-US"/>
          </a:p>
        </p:txBody>
      </p:sp>
      <p:sp>
        <p:nvSpPr>
          <p:cNvPr id="4" name="Footer Placeholder 3"/>
          <p:cNvSpPr>
            <a:spLocks noGrp="1"/>
          </p:cNvSpPr>
          <p:nvPr>
            <p:ph type="ftr" sz="quarter" idx="11"/>
          </p:nvPr>
        </p:nvSpPr>
        <p:spPr/>
        <p:txBody>
          <a:bodyPr/>
          <a:lstStyle/>
          <a:p>
            <a:r>
              <a:rPr lang="en-US"/>
              <a:t>Add a footer</a:t>
            </a:r>
          </a:p>
        </p:txBody>
      </p:sp>
      <p:sp>
        <p:nvSpPr>
          <p:cNvPr id="5" name="Slide Number Placeholder 4"/>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3805476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A89260F-252E-49E9-8B36-9D774100BA25}" type="datetime1">
              <a:rPr lang="en-US" smtClean="0"/>
              <a:t>3/19/2018</a:t>
            </a:fld>
            <a:endParaRPr lang="en-US"/>
          </a:p>
        </p:txBody>
      </p:sp>
      <p:sp>
        <p:nvSpPr>
          <p:cNvPr id="3" name="Footer Placeholder 2"/>
          <p:cNvSpPr>
            <a:spLocks noGrp="1"/>
          </p:cNvSpPr>
          <p:nvPr>
            <p:ph type="ftr" sz="quarter" idx="11"/>
          </p:nvPr>
        </p:nvSpPr>
        <p:spPr/>
        <p:txBody>
          <a:bodyPr/>
          <a:lstStyle/>
          <a:p>
            <a:r>
              <a:rPr lang="en-US"/>
              <a:t>Add a footer</a:t>
            </a:r>
          </a:p>
        </p:txBody>
      </p:sp>
      <p:sp>
        <p:nvSpPr>
          <p:cNvPr id="4" name="Slide Number Placeholder 3"/>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688905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B5DA44-6BB8-4FCD-946A-1E2EFA3D1A5F}" type="datetime1">
              <a:rPr lang="en-US" smtClean="0"/>
              <a:t>3/19/2018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2926609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52C8DE-E6DB-42D9-BE6D-D9F39E19B42A}" type="datetime1">
              <a:rPr lang="en-US" smtClean="0"/>
              <a:t>3/19/2018</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1492221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A66FFC4-1542-4DAA-837B-D6921D33E8CC}" type="datetime1">
              <a:rPr lang="en-US" smtClean="0"/>
              <a:pPr/>
              <a:t>3/19/2018</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r>
              <a:rPr lang="en-US"/>
              <a:t>Add a footer</a:t>
            </a: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35390014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IMIN Network</a:t>
            </a:r>
          </a:p>
        </p:txBody>
      </p:sp>
      <p:sp>
        <p:nvSpPr>
          <p:cNvPr id="3" name="Subtitle 2"/>
          <p:cNvSpPr>
            <a:spLocks noGrp="1"/>
          </p:cNvSpPr>
          <p:nvPr>
            <p:ph type="subTitle" idx="1"/>
          </p:nvPr>
        </p:nvSpPr>
        <p:spPr/>
        <p:txBody>
          <a:bodyPr/>
          <a:lstStyle/>
          <a:p>
            <a:r>
              <a:rPr lang="en-US" dirty="0"/>
              <a:t>Standard Work Exercise – Paper Tear</a:t>
            </a:r>
          </a:p>
        </p:txBody>
      </p:sp>
      <p:pic>
        <p:nvPicPr>
          <p:cNvPr id="7" name="Picture 6">
            <a:extLst>
              <a:ext uri="{FF2B5EF4-FFF2-40B4-BE49-F238E27FC236}">
                <a16:creationId xmlns:a16="http://schemas.microsoft.com/office/drawing/2014/main" id="{0176B8B8-63A0-4396-9D4D-2CFE677F82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59538" y="7086"/>
            <a:ext cx="3073138" cy="1593115"/>
          </a:xfrm>
          <a:prstGeom prst="rect">
            <a:avLst/>
          </a:prstGeom>
        </p:spPr>
      </p:pic>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4400" b="1" dirty="0">
                <a:solidFill>
                  <a:schemeClr val="accent1">
                    <a:lumMod val="75000"/>
                  </a:schemeClr>
                </a:solidFill>
              </a:rPr>
              <a:t>Round 1</a:t>
            </a:r>
          </a:p>
        </p:txBody>
      </p:sp>
      <p:pic>
        <p:nvPicPr>
          <p:cNvPr id="4" name="Picture 3">
            <a:extLst>
              <a:ext uri="{FF2B5EF4-FFF2-40B4-BE49-F238E27FC236}">
                <a16:creationId xmlns:a16="http://schemas.microsoft.com/office/drawing/2014/main" id="{E60F6879-B711-40D1-802B-9E21AD076F1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59538" y="7086"/>
            <a:ext cx="3073138" cy="1593115"/>
          </a:xfrm>
          <a:prstGeom prst="rect">
            <a:avLst/>
          </a:prstGeom>
        </p:spPr>
      </p:pic>
      <p:sp>
        <p:nvSpPr>
          <p:cNvPr id="5" name="Rectangle 6">
            <a:extLst>
              <a:ext uri="{FF2B5EF4-FFF2-40B4-BE49-F238E27FC236}">
                <a16:creationId xmlns:a16="http://schemas.microsoft.com/office/drawing/2014/main" id="{E9859F58-68E1-444D-8044-8C1B282AF054}"/>
              </a:ext>
            </a:extLst>
          </p:cNvPr>
          <p:cNvSpPr>
            <a:spLocks noGrp="1" noChangeArrowheads="1"/>
          </p:cNvSpPr>
          <p:nvPr>
            <p:ph sz="quarter" idx="13"/>
          </p:nvPr>
        </p:nvSpPr>
        <p:spPr>
          <a:xfrm>
            <a:off x="913774" y="2211632"/>
            <a:ext cx="10363826" cy="3374796"/>
          </a:xfrm>
        </p:spPr>
        <p:txBody>
          <a:bodyPr>
            <a:normAutofit lnSpcReduction="10000"/>
          </a:bodyPr>
          <a:lstStyle/>
          <a:p>
            <a:pPr eaLnBrk="1" hangingPunct="1">
              <a:lnSpc>
                <a:spcPct val="140000"/>
              </a:lnSpc>
            </a:pPr>
            <a:r>
              <a:rPr lang="en-US" altLang="en-US" sz="2400" dirty="0">
                <a:latin typeface="Arial Narrow" panose="020B0606020202030204" pitchFamily="34" charset="0"/>
              </a:rPr>
              <a:t>Stand up and gather in a group in the room</a:t>
            </a:r>
          </a:p>
          <a:p>
            <a:pPr eaLnBrk="1" hangingPunct="1">
              <a:lnSpc>
                <a:spcPct val="140000"/>
              </a:lnSpc>
            </a:pPr>
            <a:r>
              <a:rPr lang="en-US" altLang="en-US" sz="2900" dirty="0">
                <a:latin typeface="Arial Narrow" panose="020B0606020202030204" pitchFamily="34" charset="0"/>
              </a:rPr>
              <a:t>When I count to 3, your feet cannot be touching the floor</a:t>
            </a:r>
          </a:p>
          <a:p>
            <a:pPr eaLnBrk="1" hangingPunct="1">
              <a:lnSpc>
                <a:spcPct val="120000"/>
              </a:lnSpc>
            </a:pPr>
            <a:r>
              <a:rPr lang="en-US" altLang="en-US" sz="2400" i="1" dirty="0">
                <a:latin typeface="Arial Narrow" panose="020B0606020202030204" pitchFamily="34" charset="0"/>
              </a:rPr>
              <a:t>Cannot use chairs, tables, or other personal belongings as part of the exercise</a:t>
            </a:r>
          </a:p>
          <a:p>
            <a:pPr eaLnBrk="1" hangingPunct="1">
              <a:lnSpc>
                <a:spcPct val="140000"/>
              </a:lnSpc>
            </a:pPr>
            <a:r>
              <a:rPr lang="en-US" altLang="en-US" sz="2400" i="1" dirty="0">
                <a:latin typeface="Arial Narrow" panose="020B0606020202030204" pitchFamily="34" charset="0"/>
              </a:rPr>
              <a:t>You can only use (one) piece of paper provided</a:t>
            </a:r>
          </a:p>
        </p:txBody>
      </p:sp>
    </p:spTree>
    <p:extLst>
      <p:ext uri="{BB962C8B-B14F-4D97-AF65-F5344CB8AC3E}">
        <p14:creationId xmlns:p14="http://schemas.microsoft.com/office/powerpoint/2010/main" val="277185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913774" y="1185558"/>
            <a:ext cx="10364451" cy="1596177"/>
          </a:xfrm>
        </p:spPr>
        <p:txBody>
          <a:bodyPr>
            <a:normAutofit/>
          </a:bodyPr>
          <a:lstStyle/>
          <a:p>
            <a:r>
              <a:rPr lang="en-US" sz="4400" b="1" dirty="0">
                <a:solidFill>
                  <a:schemeClr val="accent1">
                    <a:lumMod val="75000"/>
                  </a:schemeClr>
                </a:solidFill>
              </a:rPr>
              <a:t>Official statement</a:t>
            </a:r>
          </a:p>
        </p:txBody>
      </p:sp>
      <p:sp>
        <p:nvSpPr>
          <p:cNvPr id="14" name="Content Placeholder 13"/>
          <p:cNvSpPr>
            <a:spLocks noGrp="1"/>
          </p:cNvSpPr>
          <p:nvPr>
            <p:ph sz="quarter" idx="13"/>
          </p:nvPr>
        </p:nvSpPr>
        <p:spPr/>
        <p:txBody>
          <a:bodyPr>
            <a:normAutofit fontScale="85000" lnSpcReduction="20000"/>
          </a:bodyPr>
          <a:lstStyle/>
          <a:p>
            <a:pPr>
              <a:lnSpc>
                <a:spcPct val="80000"/>
              </a:lnSpc>
            </a:pPr>
            <a:r>
              <a:rPr lang="en-US" altLang="en-US" sz="3600" dirty="0"/>
              <a:t>I’m going to count to 3 in a minute (1…2…3)  when I get to 3, no part of your body or clothing/shoes can be touching the floor</a:t>
            </a:r>
          </a:p>
          <a:p>
            <a:pPr>
              <a:lnSpc>
                <a:spcPct val="80000"/>
              </a:lnSpc>
            </a:pPr>
            <a:r>
              <a:rPr lang="en-US" altLang="en-US" sz="3600" dirty="0"/>
              <a:t>Using only the piece of paper as a tool or barrier, you cannot be touching the floor when I get to 3</a:t>
            </a:r>
          </a:p>
          <a:p>
            <a:pPr>
              <a:lnSpc>
                <a:spcPct val="80000"/>
              </a:lnSpc>
            </a:pPr>
            <a:r>
              <a:rPr lang="en-US" altLang="en-US" sz="3600" dirty="0"/>
              <a:t>No leaning or sitting on chairs or furniture and you can’t sit on someone’s shoulders</a:t>
            </a:r>
          </a:p>
          <a:p>
            <a:pPr>
              <a:lnSpc>
                <a:spcPct val="80000"/>
              </a:lnSpc>
            </a:pPr>
            <a:r>
              <a:rPr lang="en-US" altLang="en-US" sz="3600" dirty="0"/>
              <a:t>Any questions?</a:t>
            </a:r>
          </a:p>
          <a:p>
            <a:pPr>
              <a:lnSpc>
                <a:spcPct val="80000"/>
              </a:lnSpc>
            </a:pPr>
            <a:r>
              <a:rPr lang="en-US" altLang="en-US" sz="3600" dirty="0"/>
              <a:t>Ok 1…2…3</a:t>
            </a:r>
          </a:p>
          <a:p>
            <a:endParaRPr lang="en-US" sz="3600" dirty="0"/>
          </a:p>
        </p:txBody>
      </p:sp>
      <p:pic>
        <p:nvPicPr>
          <p:cNvPr id="4" name="Picture 3">
            <a:extLst>
              <a:ext uri="{FF2B5EF4-FFF2-40B4-BE49-F238E27FC236}">
                <a16:creationId xmlns:a16="http://schemas.microsoft.com/office/drawing/2014/main" id="{55532EE7-15F7-41DF-9660-F2DFC5F740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59538" y="7086"/>
            <a:ext cx="3073138" cy="1593115"/>
          </a:xfrm>
          <a:prstGeom prst="rect">
            <a:avLst/>
          </a:prstGeom>
        </p:spPr>
      </p:pic>
    </p:spTree>
    <p:extLst>
      <p:ext uri="{BB962C8B-B14F-4D97-AF65-F5344CB8AC3E}">
        <p14:creationId xmlns:p14="http://schemas.microsoft.com/office/powerpoint/2010/main" val="143425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4400" b="1" dirty="0">
                <a:solidFill>
                  <a:schemeClr val="accent1">
                    <a:lumMod val="75000"/>
                  </a:schemeClr>
                </a:solidFill>
              </a:rPr>
              <a:t>Round 2</a:t>
            </a:r>
          </a:p>
        </p:txBody>
      </p:sp>
      <p:pic>
        <p:nvPicPr>
          <p:cNvPr id="4" name="Picture 3">
            <a:extLst>
              <a:ext uri="{FF2B5EF4-FFF2-40B4-BE49-F238E27FC236}">
                <a16:creationId xmlns:a16="http://schemas.microsoft.com/office/drawing/2014/main" id="{E60F6879-B711-40D1-802B-9E21AD076F1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59538" y="7086"/>
            <a:ext cx="3073138" cy="1593115"/>
          </a:xfrm>
          <a:prstGeom prst="rect">
            <a:avLst/>
          </a:prstGeom>
        </p:spPr>
      </p:pic>
      <p:sp>
        <p:nvSpPr>
          <p:cNvPr id="5" name="Rectangle 6">
            <a:extLst>
              <a:ext uri="{FF2B5EF4-FFF2-40B4-BE49-F238E27FC236}">
                <a16:creationId xmlns:a16="http://schemas.microsoft.com/office/drawing/2014/main" id="{E9859F58-68E1-444D-8044-8C1B282AF054}"/>
              </a:ext>
            </a:extLst>
          </p:cNvPr>
          <p:cNvSpPr>
            <a:spLocks noGrp="1" noChangeArrowheads="1"/>
          </p:cNvSpPr>
          <p:nvPr>
            <p:ph sz="quarter" idx="13"/>
          </p:nvPr>
        </p:nvSpPr>
        <p:spPr>
          <a:xfrm>
            <a:off x="913774" y="2211632"/>
            <a:ext cx="10363826" cy="3374796"/>
          </a:xfrm>
        </p:spPr>
        <p:txBody>
          <a:bodyPr>
            <a:normAutofit/>
          </a:bodyPr>
          <a:lstStyle/>
          <a:p>
            <a:pPr marL="0" indent="0">
              <a:lnSpc>
                <a:spcPct val="140000"/>
              </a:lnSpc>
              <a:buNone/>
            </a:pPr>
            <a:r>
              <a:rPr lang="en-US" altLang="en-US" sz="2400" dirty="0"/>
              <a:t>“We appreciate all of your hard work in your departments and your leadership in your area.  Times have been tough and sales are down and we’re being penalized for not meeting our goals.  We need you to keep doing what you’ve been doing and we want to increase volume but we cant add staff or other costs.  We need you to keep it up but will have less to work with.</a:t>
            </a:r>
          </a:p>
          <a:p>
            <a:pPr eaLnBrk="1" hangingPunct="1">
              <a:lnSpc>
                <a:spcPct val="140000"/>
              </a:lnSpc>
            </a:pPr>
            <a:endParaRPr lang="en-US" altLang="en-US" sz="2400" i="1" dirty="0">
              <a:latin typeface="Arial Narrow" panose="020B0606020202030204" pitchFamily="34" charset="0"/>
            </a:endParaRPr>
          </a:p>
        </p:txBody>
      </p:sp>
    </p:spTree>
    <p:extLst>
      <p:ext uri="{BB962C8B-B14F-4D97-AF65-F5344CB8AC3E}">
        <p14:creationId xmlns:p14="http://schemas.microsoft.com/office/powerpoint/2010/main" val="3935397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3F012C5-2940-4F3E-BB5E-B8B2C9E8291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37C977-E7E3-44AC-AEC8-2E276419094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13876" cy="6858000"/>
          </a:xfrm>
          <a:prstGeom prst="rect">
            <a:avLst/>
          </a:prstGeom>
          <a:solidFill>
            <a:schemeClr val="tx1">
              <a:lumMod val="95000"/>
              <a:lumOff val="5000"/>
            </a:schemeClr>
          </a:solidFill>
          <a:ln>
            <a:noFill/>
          </a:ln>
          <a:effectLst>
            <a:outerShdw blurRad="889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A70DF37D-86A3-45DB-B1C1-580462D4BB6D}"/>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77037" b="73004"/>
          <a:stretch/>
        </p:blipFill>
        <p:spPr>
          <a:xfrm>
            <a:off x="1" y="-2"/>
            <a:ext cx="3321978" cy="2196792"/>
          </a:xfrm>
          <a:prstGeom prst="rect">
            <a:avLst/>
          </a:prstGeom>
        </p:spPr>
      </p:pic>
      <p:sp>
        <p:nvSpPr>
          <p:cNvPr id="2" name="Title 1">
            <a:extLst>
              <a:ext uri="{FF2B5EF4-FFF2-40B4-BE49-F238E27FC236}">
                <a16:creationId xmlns:a16="http://schemas.microsoft.com/office/drawing/2014/main" id="{715C8A47-CB18-4062-BF50-A3814D86C40D}"/>
              </a:ext>
            </a:extLst>
          </p:cNvPr>
          <p:cNvSpPr>
            <a:spLocks noGrp="1"/>
          </p:cNvSpPr>
          <p:nvPr>
            <p:ph type="title"/>
          </p:nvPr>
        </p:nvSpPr>
        <p:spPr>
          <a:xfrm>
            <a:off x="959896" y="960814"/>
            <a:ext cx="2732249" cy="4912936"/>
          </a:xfrm>
        </p:spPr>
        <p:txBody>
          <a:bodyPr anchor="b">
            <a:normAutofit/>
          </a:bodyPr>
          <a:lstStyle/>
          <a:p>
            <a:pPr algn="r"/>
            <a:r>
              <a:rPr lang="en-US" sz="4000">
                <a:solidFill>
                  <a:schemeClr val="bg1"/>
                </a:solidFill>
              </a:rPr>
              <a:t>questions</a:t>
            </a:r>
          </a:p>
        </p:txBody>
      </p:sp>
      <p:sp>
        <p:nvSpPr>
          <p:cNvPr id="3" name="Content Placeholder 2">
            <a:extLst>
              <a:ext uri="{FF2B5EF4-FFF2-40B4-BE49-F238E27FC236}">
                <a16:creationId xmlns:a16="http://schemas.microsoft.com/office/drawing/2014/main" id="{2B38D59B-7B14-43AD-A354-47799F4C6168}"/>
              </a:ext>
            </a:extLst>
          </p:cNvPr>
          <p:cNvSpPr>
            <a:spLocks noGrp="1"/>
          </p:cNvSpPr>
          <p:nvPr>
            <p:ph sz="quarter" idx="13"/>
          </p:nvPr>
        </p:nvSpPr>
        <p:spPr>
          <a:xfrm>
            <a:off x="4979078" y="960814"/>
            <a:ext cx="6247722" cy="4830385"/>
          </a:xfrm>
        </p:spPr>
        <p:txBody>
          <a:bodyPr anchor="ctr">
            <a:normAutofit/>
          </a:bodyPr>
          <a:lstStyle/>
          <a:p>
            <a:r>
              <a:rPr lang="en-US" altLang="en-US" sz="1800" dirty="0"/>
              <a:t>What happened here? – participants had less paper to work with as we went through the runs</a:t>
            </a:r>
          </a:p>
          <a:p>
            <a:r>
              <a:rPr lang="en-US" altLang="en-US" sz="1800" dirty="0"/>
              <a:t>What were you thinking as paper got smaller? – had to figure out how to do with less</a:t>
            </a:r>
          </a:p>
          <a:p>
            <a:r>
              <a:rPr lang="en-US" altLang="en-US" sz="1800" dirty="0"/>
              <a:t>Is this like the conversations that happen each year around budget time?</a:t>
            </a:r>
          </a:p>
          <a:p>
            <a:r>
              <a:rPr lang="en-US" altLang="en-US" sz="1800" dirty="0"/>
              <a:t>What does that cause you to do in your departments?</a:t>
            </a:r>
          </a:p>
          <a:p>
            <a:endParaRPr lang="en-US" sz="1800" dirty="0"/>
          </a:p>
        </p:txBody>
      </p:sp>
    </p:spTree>
    <p:extLst>
      <p:ext uri="{BB962C8B-B14F-4D97-AF65-F5344CB8AC3E}">
        <p14:creationId xmlns:p14="http://schemas.microsoft.com/office/powerpoint/2010/main" val="32617925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421C7-ED2F-4494-92AC-CD39F92CF2A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B9FABAB-2247-4844-BE9F-1B9A52520096}"/>
              </a:ext>
            </a:extLst>
          </p:cNvPr>
          <p:cNvSpPr>
            <a:spLocks noGrp="1"/>
          </p:cNvSpPr>
          <p:nvPr>
            <p:ph sz="quarter" idx="13"/>
          </p:nvPr>
        </p:nvSpPr>
        <p:spPr/>
        <p:txBody>
          <a:bodyPr/>
          <a:lstStyle/>
          <a:p>
            <a:pPr>
              <a:lnSpc>
                <a:spcPct val="80000"/>
              </a:lnSpc>
            </a:pPr>
            <a:r>
              <a:rPr lang="en-US" altLang="en-US" dirty="0"/>
              <a:t>Why did it take us taking all the paper away before some of you jumped?  The instructions were the same each time and you could have jumped from the beginning and met the instructions/requirements</a:t>
            </a:r>
          </a:p>
          <a:p>
            <a:pPr>
              <a:lnSpc>
                <a:spcPct val="80000"/>
              </a:lnSpc>
            </a:pPr>
            <a:r>
              <a:rPr lang="en-US" altLang="en-US" dirty="0"/>
              <a:t>We call that </a:t>
            </a:r>
            <a:r>
              <a:rPr lang="en-US" altLang="en-US" dirty="0" err="1"/>
              <a:t>kaikaku</a:t>
            </a:r>
            <a:r>
              <a:rPr lang="en-US" altLang="en-US" dirty="0"/>
              <a:t> or “radical change” transformation, unlike Kaizen or incremental improvement</a:t>
            </a:r>
          </a:p>
          <a:p>
            <a:pPr>
              <a:lnSpc>
                <a:spcPct val="80000"/>
              </a:lnSpc>
            </a:pPr>
            <a:r>
              <a:rPr lang="en-US" altLang="en-US" dirty="0"/>
              <a:t>The lesson – we do the easy thing by scaling back and downsizing as resources are cut.  Why does it take not having any paper before you do something different?</a:t>
            </a:r>
          </a:p>
          <a:p>
            <a:pPr>
              <a:lnSpc>
                <a:spcPct val="80000"/>
              </a:lnSpc>
            </a:pPr>
            <a:r>
              <a:rPr lang="en-US" altLang="en-US" dirty="0"/>
              <a:t>How does this apply to your situation in your organization?</a:t>
            </a:r>
          </a:p>
          <a:p>
            <a:endParaRPr lang="en-US" dirty="0"/>
          </a:p>
        </p:txBody>
      </p:sp>
    </p:spTree>
    <p:extLst>
      <p:ext uri="{BB962C8B-B14F-4D97-AF65-F5344CB8AC3E}">
        <p14:creationId xmlns:p14="http://schemas.microsoft.com/office/powerpoint/2010/main" val="1211328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FAC2023F-644C-4F7E-8E8C-CDBE4A63C7D1}">
  <ds:schemaRefs>
    <ds:schemaRef ds:uri="http://schemas.microsoft.com/sharepoint/v3/contenttype/forms"/>
  </ds:schemaRefs>
</ds:datastoreItem>
</file>

<file path=customXml/itemProps2.xml><?xml version="1.0" encoding="utf-8"?>
<ds:datastoreItem xmlns:ds="http://schemas.openxmlformats.org/officeDocument/2006/customXml" ds:itemID="{ED65A2C9-CB67-4F36-A412-EEC1AD297F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B0D886-CB8D-4564-A797-C05BC7D513A8}">
  <ds:schemaRefs>
    <ds:schemaRef ds:uri="http://purl.org/dc/terms/"/>
    <ds:schemaRef ds:uri="http://schemas.microsoft.com/office/2006/metadata/properties"/>
    <ds:schemaRef ds:uri="http://schemas.microsoft.com/office/2006/documentManagement/types"/>
    <ds:schemaRef ds:uri="http://purl.org/dc/dcmitype/"/>
    <ds:schemaRef ds:uri="http://purl.org/dc/elements/1.1/"/>
    <ds:schemaRef ds:uri="a4f35948-e619-41b3-aa29-22878b09cfd2"/>
    <ds:schemaRef ds:uri="http://schemas.microsoft.com/office/infopath/2007/PartnerControls"/>
    <ds:schemaRef ds:uri="http://schemas.openxmlformats.org/package/2006/metadata/core-properties"/>
    <ds:schemaRef ds:uri="40262f94-9f35-4ac3-9a90-690165a166b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TM04033925[[fn=Droplet]]</Template>
  <TotalTime>106</TotalTime>
  <Words>373</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Narrow</vt:lpstr>
      <vt:lpstr>Calibri</vt:lpstr>
      <vt:lpstr>Tw Cen MT</vt:lpstr>
      <vt:lpstr>Droplet</vt:lpstr>
      <vt:lpstr>IMIN Network</vt:lpstr>
      <vt:lpstr>Round 1</vt:lpstr>
      <vt:lpstr>Official statement</vt:lpstr>
      <vt:lpstr>Round 2</vt:lpstr>
      <vt:lpstr>questions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IMIN Network</dc:title>
  <dc:creator>Mike Gragert</dc:creator>
  <cp:lastModifiedBy>Mike Gragert</cp:lastModifiedBy>
  <cp:revision>9</cp:revision>
  <dcterms:created xsi:type="dcterms:W3CDTF">2018-03-20T03:26:35Z</dcterms:created>
  <dcterms:modified xsi:type="dcterms:W3CDTF">2018-03-20T05:13:21Z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