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65" r:id="rId4"/>
    <p:sldId id="268" r:id="rId5"/>
    <p:sldId id="274" r:id="rId6"/>
    <p:sldId id="269" r:id="rId7"/>
    <p:sldId id="267"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6" d="100"/>
          <a:sy n="76" d="100"/>
        </p:scale>
        <p:origin x="-336" y="12"/>
      </p:cViewPr>
      <p:guideLst>
        <p:guide orient="horz" pos="2160"/>
        <p:guide pos="29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2237ACD-CACF-484A-981F-EE5552CC83FB}" type="datetimeFigureOut">
              <a:rPr lang="en-US" smtClean="0"/>
              <a:t>9/24/2018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F8FA7C5-4854-4D08-8DC8-BCA2823778DE}" type="slidenum">
              <a:rPr lang="en-US" smtClean="0"/>
              <a:t>‹#›</a:t>
            </a:fld>
            <a:endParaRPr lang="en-US" dirty="0"/>
          </a:p>
        </p:txBody>
      </p:sp>
    </p:spTree>
    <p:extLst>
      <p:ext uri="{BB962C8B-B14F-4D97-AF65-F5344CB8AC3E}">
        <p14:creationId xmlns:p14="http://schemas.microsoft.com/office/powerpoint/2010/main" val="190622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8FA7C5-4854-4D08-8DC8-BCA2823778DE}" type="slidenum">
              <a:rPr lang="en-US" smtClean="0"/>
              <a:t>4</a:t>
            </a:fld>
            <a:endParaRPr lang="en-US" dirty="0"/>
          </a:p>
        </p:txBody>
      </p:sp>
    </p:spTree>
    <p:extLst>
      <p:ext uri="{BB962C8B-B14F-4D97-AF65-F5344CB8AC3E}">
        <p14:creationId xmlns:p14="http://schemas.microsoft.com/office/powerpoint/2010/main" val="1802641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8FA7C5-4854-4D08-8DC8-BCA2823778DE}" type="slidenum">
              <a:rPr lang="en-US" smtClean="0"/>
              <a:t>5</a:t>
            </a:fld>
            <a:endParaRPr lang="en-US" dirty="0"/>
          </a:p>
        </p:txBody>
      </p:sp>
    </p:spTree>
    <p:extLst>
      <p:ext uri="{BB962C8B-B14F-4D97-AF65-F5344CB8AC3E}">
        <p14:creationId xmlns:p14="http://schemas.microsoft.com/office/powerpoint/2010/main" val="1802641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349976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1309498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2894091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3621367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367211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2914432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380055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485858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3717425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1137476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1EBE14-A626-4258-B8F9-098334778FA5}"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E5BFD6A-7F91-4C27-9F3A-14ECEB676BB3}" type="slidenum">
              <a:rPr lang="en-US" smtClean="0"/>
              <a:t>‹#›</a:t>
            </a:fld>
            <a:endParaRPr lang="en-US" dirty="0"/>
          </a:p>
        </p:txBody>
      </p:sp>
    </p:spTree>
    <p:extLst>
      <p:ext uri="{BB962C8B-B14F-4D97-AF65-F5344CB8AC3E}">
        <p14:creationId xmlns:p14="http://schemas.microsoft.com/office/powerpoint/2010/main" val="177181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EBE14-A626-4258-B8F9-098334778FA5}" type="datetimeFigureOut">
              <a:rPr lang="en-US" smtClean="0"/>
              <a:t>9/24/2018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BFD6A-7F91-4C27-9F3A-14ECEB676BB3}" type="slidenum">
              <a:rPr lang="en-US" smtClean="0"/>
              <a:t>‹#›</a:t>
            </a:fld>
            <a:endParaRPr lang="en-US" dirty="0"/>
          </a:p>
        </p:txBody>
      </p:sp>
    </p:spTree>
    <p:extLst>
      <p:ext uri="{BB962C8B-B14F-4D97-AF65-F5344CB8AC3E}">
        <p14:creationId xmlns:p14="http://schemas.microsoft.com/office/powerpoint/2010/main" val="1399552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198485"/>
            <a:ext cx="7848600" cy="4068715"/>
          </a:xfrm>
          <a:prstGeom prst="rect">
            <a:avLst/>
          </a:prstGeom>
        </p:spPr>
      </p:pic>
      <p:sp>
        <p:nvSpPr>
          <p:cNvPr id="8" name="Rectangle 7"/>
          <p:cNvSpPr/>
          <p:nvPr/>
        </p:nvSpPr>
        <p:spPr>
          <a:xfrm>
            <a:off x="0" y="5486400"/>
            <a:ext cx="9164782" cy="1219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228600" y="5542002"/>
            <a:ext cx="8915400" cy="1107996"/>
          </a:xfrm>
          <a:prstGeom prst="rect">
            <a:avLst/>
          </a:prstGeom>
          <a:noFill/>
        </p:spPr>
        <p:txBody>
          <a:bodyPr wrap="square" rtlCol="0">
            <a:spAutoFit/>
          </a:bodyPr>
          <a:lstStyle/>
          <a:p>
            <a:pPr algn="ctr"/>
            <a:r>
              <a:rPr lang="en-US" sz="6600" b="1" dirty="0" smtClean="0">
                <a:solidFill>
                  <a:schemeClr val="bg1"/>
                </a:solidFill>
              </a:rPr>
              <a:t>Welcome!</a:t>
            </a:r>
            <a:endParaRPr lang="en-US" sz="6600" b="1" dirty="0">
              <a:solidFill>
                <a:schemeClr val="bg1"/>
              </a:solidFill>
            </a:endParaRPr>
          </a:p>
        </p:txBody>
      </p:sp>
      <p:sp>
        <p:nvSpPr>
          <p:cNvPr id="5" name="TextBox 4"/>
          <p:cNvSpPr txBox="1"/>
          <p:nvPr/>
        </p:nvSpPr>
        <p:spPr>
          <a:xfrm>
            <a:off x="124691" y="4527226"/>
            <a:ext cx="8915400" cy="769441"/>
          </a:xfrm>
          <a:prstGeom prst="rect">
            <a:avLst/>
          </a:prstGeom>
          <a:noFill/>
        </p:spPr>
        <p:txBody>
          <a:bodyPr wrap="square" rtlCol="0">
            <a:spAutoFit/>
          </a:bodyPr>
          <a:lstStyle/>
          <a:p>
            <a:pPr algn="ctr"/>
            <a:r>
              <a:rPr lang="en-US" sz="4400" dirty="0" smtClean="0">
                <a:solidFill>
                  <a:schemeClr val="tx2">
                    <a:lumMod val="50000"/>
                  </a:schemeClr>
                </a:solidFill>
              </a:rPr>
              <a:t>September 25, 2018</a:t>
            </a:r>
            <a:r>
              <a:rPr lang="en-US" sz="4400" dirty="0" smtClean="0">
                <a:solidFill>
                  <a:schemeClr val="bg1"/>
                </a:solidFill>
              </a:rPr>
              <a:t>!</a:t>
            </a:r>
            <a:endParaRPr lang="en-US" sz="4400" dirty="0">
              <a:solidFill>
                <a:schemeClr val="bg1"/>
              </a:solidFill>
            </a:endParaRPr>
          </a:p>
        </p:txBody>
      </p:sp>
    </p:spTree>
    <p:extLst>
      <p:ext uri="{BB962C8B-B14F-4D97-AF65-F5344CB8AC3E}">
        <p14:creationId xmlns:p14="http://schemas.microsoft.com/office/powerpoint/2010/main" val="1315054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73782" y="4267200"/>
            <a:ext cx="4191000" cy="2172615"/>
          </a:xfrm>
          <a:prstGeom prst="rect">
            <a:avLst/>
          </a:prstGeom>
        </p:spPr>
      </p:pic>
      <p:sp>
        <p:nvSpPr>
          <p:cNvPr id="3" name="Rectangle 2"/>
          <p:cNvSpPr/>
          <p:nvPr/>
        </p:nvSpPr>
        <p:spPr>
          <a:xfrm>
            <a:off x="0" y="0"/>
            <a:ext cx="9164782" cy="86388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228600" y="139555"/>
            <a:ext cx="5410200" cy="584775"/>
          </a:xfrm>
          <a:prstGeom prst="rect">
            <a:avLst/>
          </a:prstGeom>
          <a:noFill/>
        </p:spPr>
        <p:txBody>
          <a:bodyPr wrap="square" rtlCol="0">
            <a:spAutoFit/>
          </a:bodyPr>
          <a:lstStyle/>
          <a:p>
            <a:r>
              <a:rPr lang="en-US" sz="3200" b="1" dirty="0" smtClean="0">
                <a:solidFill>
                  <a:schemeClr val="bg1"/>
                </a:solidFill>
              </a:rPr>
              <a:t>Introductions &amp; Agenda</a:t>
            </a:r>
            <a:endParaRPr lang="en-US" sz="3200" b="1" dirty="0">
              <a:solidFill>
                <a:schemeClr val="bg1"/>
              </a:solidFill>
            </a:endParaRPr>
          </a:p>
        </p:txBody>
      </p:sp>
      <p:sp>
        <p:nvSpPr>
          <p:cNvPr id="5" name="TextBox 4"/>
          <p:cNvSpPr txBox="1"/>
          <p:nvPr/>
        </p:nvSpPr>
        <p:spPr>
          <a:xfrm>
            <a:off x="762000" y="1371600"/>
            <a:ext cx="8153400" cy="2585323"/>
          </a:xfrm>
          <a:prstGeom prst="rect">
            <a:avLst/>
          </a:prstGeom>
          <a:noFill/>
        </p:spPr>
        <p:txBody>
          <a:bodyPr wrap="square" rtlCol="0">
            <a:spAutoFit/>
          </a:bodyPr>
          <a:lstStyle/>
          <a:p>
            <a:r>
              <a:rPr lang="en-US" sz="2400" b="1" dirty="0" smtClean="0"/>
              <a:t>Agenda</a:t>
            </a:r>
            <a:r>
              <a:rPr lang="en-US" sz="2400" b="1" dirty="0"/>
              <a:t>:</a:t>
            </a:r>
            <a:r>
              <a:rPr lang="en-US" sz="2400" dirty="0"/>
              <a:t> </a:t>
            </a:r>
            <a:br>
              <a:rPr lang="en-US" sz="2400" dirty="0"/>
            </a:br>
            <a:r>
              <a:rPr lang="en-US" sz="2400" dirty="0"/>
              <a:t>7:00am        Networking / Light Breakfast </a:t>
            </a:r>
            <a:br>
              <a:rPr lang="en-US" sz="2400" dirty="0"/>
            </a:br>
            <a:r>
              <a:rPr lang="en-US" sz="2400" dirty="0"/>
              <a:t>7:30am        Introductions and Topic Overview </a:t>
            </a:r>
            <a:br>
              <a:rPr lang="en-US" sz="2400" dirty="0"/>
            </a:br>
            <a:r>
              <a:rPr lang="en-US" sz="2400" dirty="0"/>
              <a:t>7:45am        Generations Presentation </a:t>
            </a:r>
            <a:r>
              <a:rPr lang="en-US" sz="1600" dirty="0"/>
              <a:t>(Rick Owens) </a:t>
            </a:r>
            <a:r>
              <a:rPr lang="en-US" sz="2400" dirty="0"/>
              <a:t/>
            </a:r>
            <a:br>
              <a:rPr lang="en-US" sz="2400" dirty="0"/>
            </a:br>
            <a:r>
              <a:rPr lang="en-US" sz="2400" dirty="0"/>
              <a:t>8:55am        Sticking Points Activity </a:t>
            </a:r>
            <a:r>
              <a:rPr lang="en-US" sz="1600" dirty="0"/>
              <a:t>(Rob Newbold, IMEC Regional Manager) </a:t>
            </a:r>
            <a:r>
              <a:rPr lang="en-US" sz="2400" dirty="0"/>
              <a:t/>
            </a:r>
            <a:br>
              <a:rPr lang="en-US" sz="2400" dirty="0"/>
            </a:br>
            <a:r>
              <a:rPr lang="en-US" sz="2400" dirty="0"/>
              <a:t>9:20am        Wrap-up and next meeting </a:t>
            </a:r>
          </a:p>
          <a:p>
            <a:endParaRPr lang="en-US" dirty="0"/>
          </a:p>
        </p:txBody>
      </p:sp>
    </p:spTree>
    <p:extLst>
      <p:ext uri="{BB962C8B-B14F-4D97-AF65-F5344CB8AC3E}">
        <p14:creationId xmlns:p14="http://schemas.microsoft.com/office/powerpoint/2010/main" val="4083715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447800"/>
            <a:ext cx="8153400" cy="4401205"/>
          </a:xfrm>
          <a:prstGeom prst="rect">
            <a:avLst/>
          </a:prstGeom>
          <a:noFill/>
        </p:spPr>
        <p:txBody>
          <a:bodyPr wrap="square" rtlCol="0">
            <a:spAutoFit/>
          </a:bodyPr>
          <a:lstStyle/>
          <a:p>
            <a:r>
              <a:rPr lang="en-US" sz="2800" dirty="0" smtClean="0"/>
              <a:t>Today’s workforce is a melting pot of</a:t>
            </a:r>
          </a:p>
          <a:p>
            <a:endParaRPr lang="en-US" sz="2800" dirty="0" smtClean="0"/>
          </a:p>
          <a:p>
            <a:pPr marL="457200" indent="-457200">
              <a:buFont typeface="Arial" panose="020B0604020202020204" pitchFamily="34" charset="0"/>
              <a:buChar char="•"/>
            </a:pPr>
            <a:r>
              <a:rPr lang="en-US" sz="2800" dirty="0" smtClean="0"/>
              <a:t>Different Mindsets</a:t>
            </a:r>
          </a:p>
          <a:p>
            <a:pPr marL="457200" indent="-457200">
              <a:buFont typeface="Arial" panose="020B0604020202020204" pitchFamily="34" charset="0"/>
              <a:buChar char="•"/>
            </a:pPr>
            <a:r>
              <a:rPr lang="en-US" sz="2800" dirty="0" smtClean="0"/>
              <a:t>Different Communication Styles</a:t>
            </a:r>
          </a:p>
          <a:p>
            <a:pPr marL="457200" indent="-457200">
              <a:buFont typeface="Arial" panose="020B0604020202020204" pitchFamily="34" charset="0"/>
              <a:buChar char="•"/>
            </a:pPr>
            <a:r>
              <a:rPr lang="en-US" sz="2800" dirty="0" smtClean="0"/>
              <a:t>Different Uses of Technology</a:t>
            </a:r>
          </a:p>
          <a:p>
            <a:pPr marL="457200" indent="-457200">
              <a:buFont typeface="Arial" panose="020B0604020202020204" pitchFamily="34" charset="0"/>
              <a:buChar char="•"/>
            </a:pPr>
            <a:r>
              <a:rPr lang="en-US" sz="2800" dirty="0" smtClean="0"/>
              <a:t>Different Work Patterns</a:t>
            </a:r>
          </a:p>
          <a:p>
            <a:endParaRPr lang="en-US" sz="2600" dirty="0" smtClean="0"/>
          </a:p>
          <a:p>
            <a:endParaRPr lang="en-US" sz="2600" dirty="0"/>
          </a:p>
          <a:p>
            <a:endParaRPr lang="en-US" sz="2600" dirty="0"/>
          </a:p>
          <a:p>
            <a:endParaRPr lang="en-US" sz="3400" dirty="0"/>
          </a:p>
        </p:txBody>
      </p:sp>
      <p:sp>
        <p:nvSpPr>
          <p:cNvPr id="7" name="Rectangle 6"/>
          <p:cNvSpPr/>
          <p:nvPr/>
        </p:nvSpPr>
        <p:spPr>
          <a:xfrm>
            <a:off x="0" y="0"/>
            <a:ext cx="9164782" cy="86388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139555"/>
            <a:ext cx="7620000" cy="584775"/>
          </a:xfrm>
          <a:prstGeom prst="rect">
            <a:avLst/>
          </a:prstGeom>
          <a:noFill/>
        </p:spPr>
        <p:txBody>
          <a:bodyPr wrap="square" rtlCol="0">
            <a:spAutoFit/>
          </a:bodyPr>
          <a:lstStyle/>
          <a:p>
            <a:r>
              <a:rPr lang="en-US" sz="3200" b="1" dirty="0" smtClean="0">
                <a:solidFill>
                  <a:schemeClr val="bg1"/>
                </a:solidFill>
              </a:rPr>
              <a:t>Topic Overview</a:t>
            </a:r>
            <a:endParaRPr lang="en-US" sz="3200" b="1" dirty="0">
              <a:solidFill>
                <a:schemeClr val="bg1"/>
              </a:solidFill>
            </a:endParaRPr>
          </a:p>
        </p:txBody>
      </p:sp>
      <p:sp>
        <p:nvSpPr>
          <p:cNvPr id="3" name="Rectangle 2"/>
          <p:cNvSpPr/>
          <p:nvPr/>
        </p:nvSpPr>
        <p:spPr>
          <a:xfrm>
            <a:off x="457200" y="4800600"/>
            <a:ext cx="8077200" cy="148850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858982" y="4800600"/>
            <a:ext cx="7315200" cy="1384995"/>
          </a:xfrm>
          <a:prstGeom prst="rect">
            <a:avLst/>
          </a:prstGeom>
          <a:noFill/>
        </p:spPr>
        <p:txBody>
          <a:bodyPr wrap="square" rtlCol="0">
            <a:spAutoFit/>
          </a:bodyPr>
          <a:lstStyle/>
          <a:p>
            <a:pPr algn="ctr"/>
            <a:r>
              <a:rPr lang="en-US" sz="2800" i="1" dirty="0" smtClean="0"/>
              <a:t>To have a cohesive and productive workplace, you must understand and </a:t>
            </a:r>
            <a:br>
              <a:rPr lang="en-US" sz="2800" i="1" dirty="0" smtClean="0"/>
            </a:br>
            <a:r>
              <a:rPr lang="en-US" sz="2800" i="1" dirty="0" smtClean="0"/>
              <a:t>appreciate these differences</a:t>
            </a:r>
            <a:endParaRPr lang="en-US" sz="2800" i="1" dirty="0"/>
          </a:p>
        </p:txBody>
      </p:sp>
    </p:spTree>
    <p:extLst>
      <p:ext uri="{BB962C8B-B14F-4D97-AF65-F5344CB8AC3E}">
        <p14:creationId xmlns:p14="http://schemas.microsoft.com/office/powerpoint/2010/main" val="1303864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1066800"/>
            <a:ext cx="8610600" cy="5386090"/>
          </a:xfrm>
          <a:prstGeom prst="rect">
            <a:avLst/>
          </a:prstGeom>
          <a:noFill/>
        </p:spPr>
        <p:txBody>
          <a:bodyPr wrap="square" rtlCol="0">
            <a:spAutoFit/>
          </a:bodyPr>
          <a:lstStyle/>
          <a:p>
            <a:pPr marL="457200" indent="-457200">
              <a:buFont typeface="Arial" panose="020B0604020202020204" pitchFamily="34" charset="0"/>
              <a:buChar char="•"/>
            </a:pPr>
            <a:r>
              <a:rPr lang="en-US" sz="2600" dirty="0" smtClean="0"/>
              <a:t>Focus </a:t>
            </a:r>
            <a:r>
              <a:rPr lang="en-US" sz="2600" dirty="0"/>
              <a:t>on the </a:t>
            </a:r>
            <a:r>
              <a:rPr lang="en-US" sz="2600" dirty="0" smtClean="0"/>
              <a:t>RESULTS employees </a:t>
            </a:r>
            <a:r>
              <a:rPr lang="en-US" sz="2600" dirty="0"/>
              <a:t>produce rather than on </a:t>
            </a:r>
            <a:r>
              <a:rPr lang="en-US" sz="2600" dirty="0" smtClean="0"/>
              <a:t>HOW they </a:t>
            </a:r>
            <a:r>
              <a:rPr lang="en-US" sz="2600" dirty="0"/>
              <a:t>get it done </a:t>
            </a:r>
            <a:endParaRPr lang="en-US" sz="2600" dirty="0" smtClean="0"/>
          </a:p>
          <a:p>
            <a:pPr marL="1371600" lvl="2" indent="-457200">
              <a:buFont typeface="Arial" panose="020B0604020202020204" pitchFamily="34" charset="0"/>
              <a:buChar char="•"/>
            </a:pPr>
            <a:r>
              <a:rPr lang="en-US" sz="2000" dirty="0" smtClean="0"/>
              <a:t>Telecommuting?  Flex-time?</a:t>
            </a:r>
          </a:p>
          <a:p>
            <a:pPr marL="457200" indent="-457200">
              <a:buFont typeface="Arial" panose="020B0604020202020204" pitchFamily="34" charset="0"/>
              <a:buChar char="•"/>
            </a:pPr>
            <a:r>
              <a:rPr lang="en-US" sz="2600" dirty="0" smtClean="0"/>
              <a:t>Accommodate </a:t>
            </a:r>
            <a:r>
              <a:rPr lang="en-US" sz="2600" dirty="0"/>
              <a:t>different learning </a:t>
            </a:r>
            <a:r>
              <a:rPr lang="en-US" sz="2600" dirty="0" smtClean="0"/>
              <a:t>styles</a:t>
            </a:r>
            <a:r>
              <a:rPr lang="en-US" sz="2600" dirty="0"/>
              <a:t> </a:t>
            </a:r>
          </a:p>
          <a:p>
            <a:pPr marL="1371600" lvl="2" indent="-457200">
              <a:buFont typeface="Arial" panose="020B0604020202020204" pitchFamily="34" charset="0"/>
              <a:buChar char="•"/>
            </a:pPr>
            <a:r>
              <a:rPr lang="en-US" sz="2000" dirty="0" smtClean="0"/>
              <a:t>Traditional vs Technology-based</a:t>
            </a:r>
          </a:p>
          <a:p>
            <a:pPr marL="457200" indent="-457200">
              <a:buFont typeface="Arial" panose="020B0604020202020204" pitchFamily="34" charset="0"/>
              <a:buChar char="•"/>
            </a:pPr>
            <a:r>
              <a:rPr lang="en-US" sz="2600" dirty="0" smtClean="0"/>
              <a:t>Open </a:t>
            </a:r>
            <a:r>
              <a:rPr lang="en-US" sz="2600" dirty="0"/>
              <a:t>up the office </a:t>
            </a:r>
          </a:p>
          <a:p>
            <a:pPr marL="1371600" lvl="2" indent="-457200">
              <a:buFont typeface="Arial" panose="020B0604020202020204" pitchFamily="34" charset="0"/>
              <a:buChar char="•"/>
            </a:pPr>
            <a:r>
              <a:rPr lang="en-US" sz="2000" dirty="0" smtClean="0"/>
              <a:t>Rigid </a:t>
            </a:r>
            <a:r>
              <a:rPr lang="en-US" sz="2000" dirty="0"/>
              <a:t>management structure compared to open collaborations where everyone can be a </a:t>
            </a:r>
            <a:r>
              <a:rPr lang="en-US" sz="2000" dirty="0" smtClean="0"/>
              <a:t>contributor</a:t>
            </a:r>
          </a:p>
          <a:p>
            <a:pPr marL="457200" indent="-457200">
              <a:buFont typeface="Arial" panose="020B0604020202020204" pitchFamily="34" charset="0"/>
              <a:buChar char="•"/>
            </a:pPr>
            <a:r>
              <a:rPr lang="en-US" sz="2600" dirty="0" smtClean="0"/>
              <a:t>Toss </a:t>
            </a:r>
            <a:r>
              <a:rPr lang="en-US" sz="2600" dirty="0"/>
              <a:t>the </a:t>
            </a:r>
            <a:r>
              <a:rPr lang="en-US" sz="2600" dirty="0" smtClean="0"/>
              <a:t>routines</a:t>
            </a:r>
          </a:p>
          <a:p>
            <a:pPr marL="1371600" lvl="2" indent="-457200">
              <a:buFont typeface="Arial" panose="020B0604020202020204" pitchFamily="34" charset="0"/>
              <a:buChar char="•"/>
            </a:pPr>
            <a:r>
              <a:rPr lang="en-US" sz="2000" dirty="0" smtClean="0"/>
              <a:t>Limit regularly scheduled meetings </a:t>
            </a:r>
            <a:r>
              <a:rPr lang="en-US" sz="2000" dirty="0"/>
              <a:t>to </a:t>
            </a:r>
            <a:r>
              <a:rPr lang="en-US" sz="2000" dirty="0" smtClean="0"/>
              <a:t>only when </a:t>
            </a:r>
            <a:r>
              <a:rPr lang="en-US" sz="2000" dirty="0"/>
              <a:t>there is a real need </a:t>
            </a:r>
          </a:p>
          <a:p>
            <a:pPr marL="1371600" lvl="2" indent="-457200">
              <a:buFont typeface="Arial" panose="020B0604020202020204" pitchFamily="34" charset="0"/>
              <a:buChar char="•"/>
            </a:pPr>
            <a:r>
              <a:rPr lang="en-US" sz="2000" dirty="0" smtClean="0">
                <a:solidFill>
                  <a:srgbClr val="C00000"/>
                </a:solidFill>
              </a:rPr>
              <a:t>Don’t miss the </a:t>
            </a:r>
            <a:r>
              <a:rPr lang="en-US" sz="2000" dirty="0">
                <a:solidFill>
                  <a:srgbClr val="C00000"/>
                </a:solidFill>
              </a:rPr>
              <a:t>October </a:t>
            </a:r>
            <a:r>
              <a:rPr lang="en-US" sz="2000" dirty="0" smtClean="0">
                <a:solidFill>
                  <a:srgbClr val="C00000"/>
                </a:solidFill>
              </a:rPr>
              <a:t>16 IMIN </a:t>
            </a:r>
            <a:r>
              <a:rPr lang="en-US" sz="2000" dirty="0">
                <a:solidFill>
                  <a:srgbClr val="C00000"/>
                </a:solidFill>
              </a:rPr>
              <a:t>Event on </a:t>
            </a:r>
            <a:r>
              <a:rPr lang="en-US" sz="2000" i="1" dirty="0">
                <a:solidFill>
                  <a:srgbClr val="C00000"/>
                </a:solidFill>
              </a:rPr>
              <a:t>Effective Meeting </a:t>
            </a:r>
            <a:r>
              <a:rPr lang="en-US" sz="2000" i="1" dirty="0" smtClean="0">
                <a:solidFill>
                  <a:srgbClr val="C00000"/>
                </a:solidFill>
              </a:rPr>
              <a:t>Facilitation</a:t>
            </a:r>
            <a:r>
              <a:rPr lang="en-US" sz="2000" dirty="0" smtClean="0">
                <a:solidFill>
                  <a:srgbClr val="C00000"/>
                </a:solidFill>
              </a:rPr>
              <a:t> with Steve </a:t>
            </a:r>
            <a:r>
              <a:rPr lang="en-US" sz="2000" dirty="0" smtClean="0">
                <a:solidFill>
                  <a:srgbClr val="C00000"/>
                </a:solidFill>
              </a:rPr>
              <a:t>Welland</a:t>
            </a:r>
            <a:r>
              <a:rPr lang="en-US" sz="2000" dirty="0" smtClean="0">
                <a:solidFill>
                  <a:srgbClr val="C00000"/>
                </a:solidFill>
              </a:rPr>
              <a:t>!</a:t>
            </a:r>
          </a:p>
          <a:p>
            <a:pPr marL="1371600" lvl="2" indent="-457200">
              <a:buFont typeface="Arial" panose="020B0604020202020204" pitchFamily="34" charset="0"/>
              <a:buChar char="•"/>
            </a:pPr>
            <a:endParaRPr lang="en-US" sz="2000" dirty="0"/>
          </a:p>
          <a:p>
            <a:pPr marL="1371600" lvl="2" indent="-457200">
              <a:buFont typeface="Arial" panose="020B0604020202020204" pitchFamily="34" charset="0"/>
              <a:buChar char="•"/>
            </a:pPr>
            <a:endParaRPr lang="en-US" sz="2000" dirty="0" smtClean="0"/>
          </a:p>
          <a:p>
            <a:pPr marL="1371600" lvl="2" indent="-457200">
              <a:buFont typeface="Arial" panose="020B0604020202020204" pitchFamily="34" charset="0"/>
              <a:buChar char="•"/>
            </a:pPr>
            <a:endParaRPr lang="en-US" sz="2000" dirty="0" smtClean="0"/>
          </a:p>
          <a:p>
            <a:r>
              <a:rPr lang="en-US" sz="1400" dirty="0" smtClean="0"/>
              <a:t>2018 by</a:t>
            </a:r>
            <a:r>
              <a:rPr lang="en-US" sz="1400" dirty="0"/>
              <a:t> Dow Jones &amp; Company, </a:t>
            </a:r>
            <a:r>
              <a:rPr lang="en-US" sz="1400" dirty="0"/>
              <a:t>Inc</a:t>
            </a:r>
            <a:endParaRPr lang="en-US" sz="1400" dirty="0" smtClean="0"/>
          </a:p>
        </p:txBody>
      </p:sp>
      <p:sp>
        <p:nvSpPr>
          <p:cNvPr id="7" name="Rectangle 6"/>
          <p:cNvSpPr/>
          <p:nvPr/>
        </p:nvSpPr>
        <p:spPr>
          <a:xfrm>
            <a:off x="0" y="0"/>
            <a:ext cx="9164782" cy="86388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13360" y="220977"/>
            <a:ext cx="8625840" cy="584775"/>
          </a:xfrm>
          <a:prstGeom prst="rect">
            <a:avLst/>
          </a:prstGeom>
          <a:noFill/>
        </p:spPr>
        <p:txBody>
          <a:bodyPr wrap="square" rtlCol="0">
            <a:spAutoFit/>
          </a:bodyPr>
          <a:lstStyle/>
          <a:p>
            <a:r>
              <a:rPr lang="en-US" sz="3200" b="1" dirty="0">
                <a:solidFill>
                  <a:schemeClr val="bg1"/>
                </a:solidFill>
              </a:rPr>
              <a:t>Cross-Generational </a:t>
            </a:r>
            <a:r>
              <a:rPr lang="en-US" sz="3200" b="1" dirty="0" smtClean="0">
                <a:solidFill>
                  <a:schemeClr val="bg1"/>
                </a:solidFill>
              </a:rPr>
              <a:t>Workplace: Considerations</a:t>
            </a:r>
            <a:endParaRPr lang="en-US" sz="3200" b="1" dirty="0">
              <a:solidFill>
                <a:schemeClr val="bg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5891" y="4876800"/>
            <a:ext cx="3221182" cy="1669861"/>
          </a:xfrm>
          <a:prstGeom prst="rect">
            <a:avLst/>
          </a:prstGeom>
        </p:spPr>
      </p:pic>
    </p:spTree>
    <p:extLst>
      <p:ext uri="{BB962C8B-B14F-4D97-AF65-F5344CB8AC3E}">
        <p14:creationId xmlns:p14="http://schemas.microsoft.com/office/powerpoint/2010/main" val="3694462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 y="1066800"/>
            <a:ext cx="8153400" cy="5632311"/>
          </a:xfrm>
          <a:prstGeom prst="rect">
            <a:avLst/>
          </a:prstGeom>
          <a:noFill/>
        </p:spPr>
        <p:txBody>
          <a:bodyPr wrap="square" rtlCol="0">
            <a:spAutoFit/>
          </a:bodyPr>
          <a:lstStyle/>
          <a:p>
            <a:pPr marL="457200" indent="-457200">
              <a:buFont typeface="Arial" panose="020B0604020202020204" pitchFamily="34" charset="0"/>
              <a:buChar char="•"/>
            </a:pPr>
            <a:r>
              <a:rPr lang="en-US" sz="2600" dirty="0" smtClean="0"/>
              <a:t>Employee </a:t>
            </a:r>
            <a:r>
              <a:rPr lang="en-US" sz="2600" dirty="0"/>
              <a:t>Recognition </a:t>
            </a:r>
            <a:r>
              <a:rPr lang="en-US" sz="2600" dirty="0" smtClean="0"/>
              <a:t>Programs</a:t>
            </a:r>
          </a:p>
          <a:p>
            <a:pPr marL="1371600" lvl="2" indent="-457200">
              <a:buFont typeface="Arial" panose="020B0604020202020204" pitchFamily="34" charset="0"/>
              <a:buChar char="•"/>
            </a:pPr>
            <a:r>
              <a:rPr lang="en-US" sz="2000" dirty="0" smtClean="0"/>
              <a:t>Do they appeal to all employees?</a:t>
            </a:r>
            <a:endParaRPr lang="en-US" sz="2000" dirty="0"/>
          </a:p>
          <a:p>
            <a:pPr marL="457200" indent="-457200">
              <a:buFont typeface="Arial" panose="020B0604020202020204" pitchFamily="34" charset="0"/>
              <a:buChar char="•"/>
            </a:pPr>
            <a:r>
              <a:rPr lang="en-US" sz="2600" dirty="0"/>
              <a:t>Don’t apply a blanket communication-method </a:t>
            </a:r>
            <a:r>
              <a:rPr lang="en-US" sz="2600" dirty="0" smtClean="0"/>
              <a:t>policy  </a:t>
            </a:r>
            <a:endParaRPr lang="en-US" sz="2600" dirty="0"/>
          </a:p>
          <a:p>
            <a:pPr marL="1371600" lvl="2" indent="-457200">
              <a:buFont typeface="Arial" panose="020B0604020202020204" pitchFamily="34" charset="0"/>
              <a:buChar char="•"/>
            </a:pPr>
            <a:r>
              <a:rPr lang="en-US" sz="2000" dirty="0" smtClean="0"/>
              <a:t>Communication </a:t>
            </a:r>
            <a:r>
              <a:rPr lang="en-US" sz="2000" dirty="0"/>
              <a:t>by phone or in </a:t>
            </a:r>
            <a:r>
              <a:rPr lang="en-US" sz="2000" dirty="0" smtClean="0"/>
              <a:t>person vs email</a:t>
            </a:r>
            <a:r>
              <a:rPr lang="en-US" sz="2000" dirty="0"/>
              <a:t>, texting and instant messaging.</a:t>
            </a:r>
          </a:p>
          <a:p>
            <a:pPr marL="457200" indent="-457200">
              <a:buFont typeface="Arial" panose="020B0604020202020204" pitchFamily="34" charset="0"/>
              <a:buChar char="•"/>
            </a:pPr>
            <a:r>
              <a:rPr lang="en-US" sz="2600" dirty="0"/>
              <a:t>Don’t confuse character issues like immaturity, laziness or intractability with generational </a:t>
            </a:r>
            <a:r>
              <a:rPr lang="en-US" sz="2600" dirty="0" smtClean="0"/>
              <a:t>traits  </a:t>
            </a:r>
            <a:endParaRPr lang="en-US" sz="2600" dirty="0"/>
          </a:p>
          <a:p>
            <a:pPr marL="1371600" lvl="2" indent="-457200">
              <a:buFont typeface="Arial" panose="020B0604020202020204" pitchFamily="34" charset="0"/>
              <a:buChar char="•"/>
            </a:pPr>
            <a:r>
              <a:rPr lang="en-US" sz="2000" dirty="0" smtClean="0"/>
              <a:t>Baby Boomers </a:t>
            </a:r>
            <a:r>
              <a:rPr lang="en-US" sz="2000" dirty="0"/>
              <a:t>may work a 60-hour week in the office, </a:t>
            </a:r>
            <a:r>
              <a:rPr lang="en-US" sz="2000" dirty="0" smtClean="0"/>
              <a:t>but Millennials </a:t>
            </a:r>
            <a:r>
              <a:rPr lang="en-US" sz="2000" dirty="0"/>
              <a:t>may prefer </a:t>
            </a:r>
            <a:r>
              <a:rPr lang="en-US" sz="2000" dirty="0" smtClean="0"/>
              <a:t>a more balanced work week </a:t>
            </a:r>
            <a:r>
              <a:rPr lang="en-US" sz="2000" dirty="0"/>
              <a:t>and voluntarily </a:t>
            </a:r>
            <a:r>
              <a:rPr lang="en-US" sz="2000" dirty="0" smtClean="0"/>
              <a:t>finish it up at Starbucks </a:t>
            </a:r>
            <a:r>
              <a:rPr lang="en-US" sz="2000" dirty="0"/>
              <a:t>on </a:t>
            </a:r>
            <a:r>
              <a:rPr lang="en-US" sz="2000" dirty="0" smtClean="0"/>
              <a:t>Saturdays.</a:t>
            </a:r>
            <a:endParaRPr lang="en-US" sz="2000" dirty="0"/>
          </a:p>
          <a:p>
            <a:pPr marL="914400" lvl="1" indent="-457200">
              <a:buFont typeface="Arial" panose="020B0604020202020204" pitchFamily="34" charset="0"/>
              <a:buChar char="•"/>
            </a:pPr>
            <a:endParaRPr lang="en-US" sz="2400" dirty="0" smtClean="0"/>
          </a:p>
          <a:p>
            <a:pPr marL="914400" lvl="1" indent="-457200">
              <a:buFont typeface="Arial" panose="020B0604020202020204" pitchFamily="34" charset="0"/>
              <a:buChar char="•"/>
            </a:pPr>
            <a:endParaRPr lang="en-US" sz="2400" dirty="0" smtClean="0"/>
          </a:p>
          <a:p>
            <a:pPr marL="914400" lvl="1" indent="-457200">
              <a:buFont typeface="Arial" panose="020B0604020202020204" pitchFamily="34" charset="0"/>
              <a:buChar char="•"/>
            </a:pPr>
            <a:endParaRPr lang="en-US" sz="2400" dirty="0"/>
          </a:p>
          <a:p>
            <a:pPr marL="914400" lvl="1" indent="-457200">
              <a:buFont typeface="Arial" panose="020B0604020202020204" pitchFamily="34" charset="0"/>
              <a:buChar char="•"/>
            </a:pPr>
            <a:endParaRPr lang="en-US" sz="2400" dirty="0"/>
          </a:p>
          <a:p>
            <a:r>
              <a:rPr lang="en-US" sz="1600" dirty="0"/>
              <a:t>2018 by Dow Jones &amp; Company, </a:t>
            </a:r>
            <a:r>
              <a:rPr lang="en-US" sz="1600" dirty="0"/>
              <a:t>Inc</a:t>
            </a:r>
            <a:endParaRPr lang="en-US" sz="1600" dirty="0"/>
          </a:p>
          <a:p>
            <a:pPr marL="914400" lvl="1" indent="-457200">
              <a:buFont typeface="Arial" panose="020B0604020202020204" pitchFamily="34" charset="0"/>
              <a:buChar char="•"/>
            </a:pPr>
            <a:endParaRPr lang="en-US" sz="2400" dirty="0" smtClean="0"/>
          </a:p>
        </p:txBody>
      </p:sp>
      <p:sp>
        <p:nvSpPr>
          <p:cNvPr id="7" name="Rectangle 6"/>
          <p:cNvSpPr/>
          <p:nvPr/>
        </p:nvSpPr>
        <p:spPr>
          <a:xfrm>
            <a:off x="0" y="0"/>
            <a:ext cx="9164782" cy="86388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13360" y="220977"/>
            <a:ext cx="8625840" cy="584775"/>
          </a:xfrm>
          <a:prstGeom prst="rect">
            <a:avLst/>
          </a:prstGeom>
          <a:noFill/>
        </p:spPr>
        <p:txBody>
          <a:bodyPr wrap="square" rtlCol="0">
            <a:spAutoFit/>
          </a:bodyPr>
          <a:lstStyle/>
          <a:p>
            <a:r>
              <a:rPr lang="en-US" sz="3200" b="1" dirty="0">
                <a:solidFill>
                  <a:schemeClr val="bg1"/>
                </a:solidFill>
              </a:rPr>
              <a:t>Cross-Generational </a:t>
            </a:r>
            <a:r>
              <a:rPr lang="en-US" sz="3200" b="1" dirty="0" smtClean="0">
                <a:solidFill>
                  <a:schemeClr val="bg1"/>
                </a:solidFill>
              </a:rPr>
              <a:t>Workplace: Considerations</a:t>
            </a:r>
            <a:endParaRPr lang="en-US" sz="3200" b="1" dirty="0">
              <a:solidFill>
                <a:schemeClr val="bg1"/>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5891" y="4876800"/>
            <a:ext cx="3221182" cy="1669861"/>
          </a:xfrm>
          <a:prstGeom prst="rect">
            <a:avLst/>
          </a:prstGeom>
        </p:spPr>
      </p:pic>
    </p:spTree>
    <p:extLst>
      <p:ext uri="{BB962C8B-B14F-4D97-AF65-F5344CB8AC3E}">
        <p14:creationId xmlns:p14="http://schemas.microsoft.com/office/powerpoint/2010/main" val="2648447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3900" y="1075413"/>
            <a:ext cx="7848600" cy="9387185"/>
          </a:xfrm>
          <a:prstGeom prst="rect">
            <a:avLst/>
          </a:prstGeom>
          <a:noFill/>
        </p:spPr>
        <p:txBody>
          <a:bodyPr wrap="square" rtlCol="0">
            <a:spAutoFit/>
          </a:bodyPr>
          <a:lstStyle/>
          <a:p>
            <a:r>
              <a:rPr lang="en-US" sz="2400" dirty="0" smtClean="0"/>
              <a:t>BIO</a:t>
            </a:r>
          </a:p>
          <a:p>
            <a:endParaRPr lang="en-US" sz="2400" dirty="0"/>
          </a:p>
          <a:p>
            <a:r>
              <a:rPr lang="en-US" sz="2000" dirty="0"/>
              <a:t>Rick's professional life has a common </a:t>
            </a:r>
            <a:r>
              <a:rPr lang="en-US" sz="2000" dirty="0" smtClean="0"/>
              <a:t>theme. </a:t>
            </a:r>
            <a:r>
              <a:rPr lang="en-US" sz="2000" dirty="0"/>
              <a:t>After 14 years as a high school teacher and coach, he joined State Farm Insurance. Twenty-two of his 25 years there were in Learning and Development, the last 10 years focused primarily on leadership development. Upon "retirement", he accepted the position of Director of Guest Services at Eastview Church where he led and developed volunteers. Throughout all of these positions, he has coached basketball. He will be starting his 11th year as the varsity boys' coach at Cornerstone Christian Academy in November. </a:t>
            </a:r>
            <a:endParaRPr lang="en-US" sz="2000" dirty="0" smtClean="0"/>
          </a:p>
          <a:p>
            <a:endParaRPr lang="en-US" sz="2000" dirty="0"/>
          </a:p>
          <a:p>
            <a:r>
              <a:rPr lang="en-US" sz="2000" dirty="0" smtClean="0"/>
              <a:t>The </a:t>
            </a:r>
            <a:r>
              <a:rPr lang="en-US" sz="2000" dirty="0"/>
              <a:t>common theme?  </a:t>
            </a:r>
            <a:endParaRPr lang="en-US" sz="2000" dirty="0" smtClean="0"/>
          </a:p>
          <a:p>
            <a:endParaRPr lang="en-US" sz="2400" dirty="0"/>
          </a:p>
          <a:p>
            <a:r>
              <a:rPr lang="en-US" sz="2400" dirty="0" smtClean="0"/>
              <a:t>Helping </a:t>
            </a:r>
            <a:r>
              <a:rPr lang="en-US" sz="2400" dirty="0"/>
              <a:t>people develop and </a:t>
            </a:r>
            <a:r>
              <a:rPr lang="en-US" sz="2400" dirty="0" smtClean="0"/>
              <a:t>grow!</a:t>
            </a:r>
            <a:endParaRPr lang="en-US" sz="2400" dirty="0"/>
          </a:p>
          <a:p>
            <a:pPr marL="457200" indent="-457200">
              <a:buFont typeface="Arial" panose="020B0604020202020204" pitchFamily="34" charset="0"/>
              <a:buChar char="•"/>
            </a:pPr>
            <a:endParaRPr lang="en-US" sz="2400" dirty="0" smtClean="0"/>
          </a:p>
          <a:p>
            <a:pPr marL="457200" indent="-457200">
              <a:buFont typeface="Arial" panose="020B0604020202020204" pitchFamily="34" charset="0"/>
              <a:buChar char="•"/>
            </a:pPr>
            <a:endParaRPr lang="en-US" sz="2400" dirty="0"/>
          </a:p>
          <a:p>
            <a:pPr marL="914400" lvl="1" indent="-457200">
              <a:buFont typeface="Arial" panose="020B0604020202020204" pitchFamily="34" charset="0"/>
              <a:buChar char="•"/>
            </a:pPr>
            <a:endParaRPr lang="en-US" sz="2400" dirty="0"/>
          </a:p>
          <a:p>
            <a:pPr marL="914400" lvl="1"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endParaRPr lang="en-US" sz="2400" b="1" dirty="0"/>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endParaRPr lang="en-US" sz="2600" dirty="0" smtClean="0"/>
          </a:p>
          <a:p>
            <a:endParaRPr lang="en-US" sz="2600" dirty="0" smtClean="0"/>
          </a:p>
          <a:p>
            <a:endParaRPr lang="en-US" sz="2600" dirty="0"/>
          </a:p>
          <a:p>
            <a:endParaRPr lang="en-US" sz="2600" dirty="0"/>
          </a:p>
          <a:p>
            <a:endParaRPr lang="en-US" sz="3400" dirty="0"/>
          </a:p>
        </p:txBody>
      </p:sp>
      <p:sp>
        <p:nvSpPr>
          <p:cNvPr id="7" name="Rectangle 6"/>
          <p:cNvSpPr/>
          <p:nvPr/>
        </p:nvSpPr>
        <p:spPr>
          <a:xfrm>
            <a:off x="0" y="0"/>
            <a:ext cx="9164782" cy="86388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139555"/>
            <a:ext cx="5257800" cy="584775"/>
          </a:xfrm>
          <a:prstGeom prst="rect">
            <a:avLst/>
          </a:prstGeom>
          <a:noFill/>
        </p:spPr>
        <p:txBody>
          <a:bodyPr wrap="square" rtlCol="0">
            <a:spAutoFit/>
          </a:bodyPr>
          <a:lstStyle/>
          <a:p>
            <a:r>
              <a:rPr lang="en-US" sz="3200" b="1" dirty="0" smtClean="0">
                <a:solidFill>
                  <a:schemeClr val="bg1"/>
                </a:solidFill>
              </a:rPr>
              <a:t>Introducing Rick Owens</a:t>
            </a:r>
            <a:endParaRPr lang="en-US" sz="3200" b="1" dirty="0">
              <a:solidFill>
                <a:schemeClr val="bg1"/>
              </a:solidFill>
            </a:endParaRPr>
          </a:p>
        </p:txBody>
      </p:sp>
    </p:spTree>
    <p:extLst>
      <p:ext uri="{BB962C8B-B14F-4D97-AF65-F5344CB8AC3E}">
        <p14:creationId xmlns:p14="http://schemas.microsoft.com/office/powerpoint/2010/main" val="1189878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400" y="4419600"/>
            <a:ext cx="4409721" cy="2286000"/>
          </a:xfrm>
          <a:prstGeom prst="rect">
            <a:avLst/>
          </a:prstGeom>
        </p:spPr>
      </p:pic>
      <p:sp>
        <p:nvSpPr>
          <p:cNvPr id="8" name="Rectangle 7"/>
          <p:cNvSpPr/>
          <p:nvPr/>
        </p:nvSpPr>
        <p:spPr>
          <a:xfrm>
            <a:off x="-55418" y="0"/>
            <a:ext cx="9164782" cy="1295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73182" y="131802"/>
            <a:ext cx="8915400" cy="1107996"/>
          </a:xfrm>
          <a:prstGeom prst="rect">
            <a:avLst/>
          </a:prstGeom>
          <a:noFill/>
        </p:spPr>
        <p:txBody>
          <a:bodyPr wrap="square" rtlCol="0">
            <a:spAutoFit/>
          </a:bodyPr>
          <a:lstStyle/>
          <a:p>
            <a:pPr algn="ctr"/>
            <a:r>
              <a:rPr lang="en-US" sz="6600" b="1" dirty="0" smtClean="0">
                <a:solidFill>
                  <a:schemeClr val="bg1"/>
                </a:solidFill>
              </a:rPr>
              <a:t>Wrap Up</a:t>
            </a:r>
            <a:endParaRPr lang="en-US" sz="6600" b="1" dirty="0">
              <a:solidFill>
                <a:schemeClr val="bg1"/>
              </a:solidFill>
            </a:endParaRPr>
          </a:p>
        </p:txBody>
      </p:sp>
      <p:sp>
        <p:nvSpPr>
          <p:cNvPr id="2" name="TextBox 1"/>
          <p:cNvSpPr txBox="1"/>
          <p:nvPr/>
        </p:nvSpPr>
        <p:spPr>
          <a:xfrm>
            <a:off x="914400" y="1752600"/>
            <a:ext cx="7696200" cy="4062651"/>
          </a:xfrm>
          <a:prstGeom prst="rect">
            <a:avLst/>
          </a:prstGeom>
          <a:noFill/>
        </p:spPr>
        <p:txBody>
          <a:bodyPr wrap="square" rtlCol="0">
            <a:spAutoFit/>
          </a:bodyPr>
          <a:lstStyle/>
          <a:p>
            <a:r>
              <a:rPr lang="en-US" sz="2800" b="1" dirty="0"/>
              <a:t>Mark your calendar for </a:t>
            </a:r>
            <a:r>
              <a:rPr lang="en-US" sz="2800" b="1" dirty="0" smtClean="0"/>
              <a:t>the next IMIN </a:t>
            </a:r>
            <a:r>
              <a:rPr lang="en-US" sz="2800" b="1" dirty="0"/>
              <a:t>Network </a:t>
            </a:r>
            <a:r>
              <a:rPr lang="en-US" sz="2800" b="1" dirty="0" smtClean="0"/>
              <a:t>Meeting!</a:t>
            </a:r>
            <a:br>
              <a:rPr lang="en-US" sz="2800" b="1" dirty="0" smtClean="0"/>
            </a:br>
            <a:endParaRPr lang="en-US" sz="2800" b="1" dirty="0"/>
          </a:p>
          <a:p>
            <a:pPr lvl="1"/>
            <a:r>
              <a:rPr lang="en-US" sz="2800" dirty="0" smtClean="0"/>
              <a:t>October </a:t>
            </a:r>
            <a:r>
              <a:rPr lang="en-US" sz="2800" dirty="0"/>
              <a:t>16, 2018  </a:t>
            </a:r>
          </a:p>
          <a:p>
            <a:pPr lvl="1"/>
            <a:r>
              <a:rPr lang="en-US" sz="2800" dirty="0"/>
              <a:t>November 20, </a:t>
            </a:r>
            <a:r>
              <a:rPr lang="en-US" sz="2800" dirty="0" smtClean="0"/>
              <a:t>2018</a:t>
            </a:r>
          </a:p>
          <a:p>
            <a:endParaRPr lang="en-US" sz="2400" b="1" dirty="0" smtClean="0"/>
          </a:p>
          <a:p>
            <a:endParaRPr lang="en-US" sz="2400" b="1" dirty="0"/>
          </a:p>
          <a:p>
            <a:endParaRPr lang="en-US" sz="2400" b="1" dirty="0"/>
          </a:p>
          <a:p>
            <a:r>
              <a:rPr lang="en-US" sz="2400" b="1" dirty="0" smtClean="0"/>
              <a:t>Visit:  https</a:t>
            </a:r>
            <a:r>
              <a:rPr lang="en-US" sz="2400" b="1" dirty="0"/>
              <a:t>://imin.network/</a:t>
            </a:r>
          </a:p>
          <a:p>
            <a:endParaRPr lang="en-US" dirty="0"/>
          </a:p>
        </p:txBody>
      </p:sp>
    </p:spTree>
    <p:extLst>
      <p:ext uri="{BB962C8B-B14F-4D97-AF65-F5344CB8AC3E}">
        <p14:creationId xmlns:p14="http://schemas.microsoft.com/office/powerpoint/2010/main" val="3102590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TotalTime>
  <Words>325</Words>
  <Application>Microsoft Office PowerPoint</Application>
  <PresentationFormat>On-screen Show (4:3)</PresentationFormat>
  <Paragraphs>68</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Yates</dc:creator>
  <cp:lastModifiedBy>Stephanie Yates</cp:lastModifiedBy>
  <cp:revision>45</cp:revision>
  <cp:lastPrinted>2018-09-24T19:26:08Z</cp:lastPrinted>
  <dcterms:created xsi:type="dcterms:W3CDTF">2018-05-07T18:06:40Z</dcterms:created>
  <dcterms:modified xsi:type="dcterms:W3CDTF">2018-09-24T21:26:12Z</dcterms:modified>
</cp:coreProperties>
</file>