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sldIdLst>
    <p:sldId id="256" r:id="rId3"/>
    <p:sldId id="259" r:id="rId4"/>
    <p:sldId id="262" r:id="rId5"/>
    <p:sldId id="257" r:id="rId6"/>
    <p:sldId id="307" r:id="rId7"/>
    <p:sldId id="308" r:id="rId8"/>
    <p:sldId id="260" r:id="rId9"/>
    <p:sldId id="261" r:id="rId10"/>
    <p:sldId id="263" r:id="rId11"/>
    <p:sldId id="264" r:id="rId12"/>
    <p:sldId id="266" r:id="rId13"/>
    <p:sldId id="267" r:id="rId14"/>
    <p:sldId id="268" r:id="rId15"/>
    <p:sldId id="265" r:id="rId16"/>
    <p:sldId id="270" r:id="rId17"/>
    <p:sldId id="271" r:id="rId18"/>
    <p:sldId id="272" r:id="rId19"/>
    <p:sldId id="273" r:id="rId20"/>
    <p:sldId id="274" r:id="rId21"/>
    <p:sldId id="275" r:id="rId22"/>
    <p:sldId id="276" r:id="rId23"/>
    <p:sldId id="279" r:id="rId24"/>
    <p:sldId id="289" r:id="rId25"/>
    <p:sldId id="291" r:id="rId26"/>
    <p:sldId id="278" r:id="rId27"/>
    <p:sldId id="309" r:id="rId28"/>
    <p:sldId id="280" r:id="rId29"/>
    <p:sldId id="292" r:id="rId30"/>
    <p:sldId id="281" r:id="rId31"/>
    <p:sldId id="282" r:id="rId32"/>
    <p:sldId id="283" r:id="rId33"/>
    <p:sldId id="284" r:id="rId34"/>
    <p:sldId id="285" r:id="rId35"/>
    <p:sldId id="286" r:id="rId36"/>
    <p:sldId id="288" r:id="rId37"/>
    <p:sldId id="293" r:id="rId38"/>
    <p:sldId id="311" r:id="rId39"/>
    <p:sldId id="304" r:id="rId40"/>
    <p:sldId id="294" r:id="rId41"/>
    <p:sldId id="300" r:id="rId42"/>
    <p:sldId id="301" r:id="rId43"/>
    <p:sldId id="302" r:id="rId44"/>
    <p:sldId id="303" r:id="rId45"/>
    <p:sldId id="305" r:id="rId46"/>
    <p:sldId id="297" r:id="rId47"/>
    <p:sldId id="310" r:id="rId48"/>
    <p:sldId id="306" r:id="rId49"/>
    <p:sldId id="295" r:id="rId50"/>
    <p:sldId id="298" r:id="rId51"/>
    <p:sldId id="299" r:id="rId52"/>
    <p:sldId id="29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5D38-5EF4-4CA6-8619-3AE8425DD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552CF-5515-4D4B-AD92-E9C05577A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6E7DE-79D4-40E5-BBDE-7491862CC596}"/>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F15F6096-7D87-4F38-AB5B-571420A6C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8DD7E-E387-49FF-A75B-305DB069B402}"/>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350013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6556-E1D9-47E3-A3D5-B21FE8FE3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DEF1E-8EB7-4B79-BF7D-9AD19A9ECA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E51A2-380C-414B-B4E0-FA784EF04C75}"/>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226E7192-ABF6-42F3-916D-299ECBEF5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E1CFD-7145-46A6-A00F-F828B0152F5E}"/>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62729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B66B-BD17-4890-AAF8-1236B6915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AA82B9-1DA3-43B9-974B-FE7A26E209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9E8C0-01B5-44A0-82DD-85487F506761}"/>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159859EE-B8E8-4E2C-8D5C-A2D4193A7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20140-A7E6-4F22-BBA6-60BFD0985741}"/>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236364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AD0-6F9F-46F5-8DDA-0D3239B00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7FDE7-84F0-4832-8B83-F3564031B9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36B345-0E11-4BAF-9409-F9A04458FC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D2FC5-FC18-42AF-A857-CB64499899C4}"/>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6" name="Footer Placeholder 5">
            <a:extLst>
              <a:ext uri="{FF2B5EF4-FFF2-40B4-BE49-F238E27FC236}">
                <a16:creationId xmlns:a16="http://schemas.microsoft.com/office/drawing/2014/main" id="{1ED3DC07-F951-4CCB-87A4-E46D38F92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E6869-8EDB-4B28-B474-9090B8A8448F}"/>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1224280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4EA0-2489-4CB9-8FD2-14DBB4AAFD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849013-0B52-48A2-A973-3B3DCE837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FF201-D638-4D37-9E46-6B4DA1024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2091D-455F-4EE3-920D-D1006FB2C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1B7191-8A52-49DB-BDB1-6CDEC15DED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74261-58FA-4F94-8E82-B9D7C81738C6}"/>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8" name="Footer Placeholder 7">
            <a:extLst>
              <a:ext uri="{FF2B5EF4-FFF2-40B4-BE49-F238E27FC236}">
                <a16:creationId xmlns:a16="http://schemas.microsoft.com/office/drawing/2014/main" id="{3E1B9F1F-09BF-48DB-9CCF-9D2C26D51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F851B-93C8-4B81-97B4-0B2FF1F465B5}"/>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177763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B36F-1329-4CCD-86ED-BE33F4811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653E2B-D7A0-45F9-B888-709526A3B179}"/>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4" name="Footer Placeholder 3">
            <a:extLst>
              <a:ext uri="{FF2B5EF4-FFF2-40B4-BE49-F238E27FC236}">
                <a16:creationId xmlns:a16="http://schemas.microsoft.com/office/drawing/2014/main" id="{A030EFF5-BD67-4E5D-A370-9E6F49FA64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84004-2727-45AC-8F15-8AFC3B6EFDBF}"/>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2297719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CD50E-0774-4148-8FFC-1609D9545595}"/>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3" name="Footer Placeholder 2">
            <a:extLst>
              <a:ext uri="{FF2B5EF4-FFF2-40B4-BE49-F238E27FC236}">
                <a16:creationId xmlns:a16="http://schemas.microsoft.com/office/drawing/2014/main" id="{D7EE0037-2EF1-4B45-AC2C-A623146E9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6B0EA7-44CE-4467-9F9A-9E9590075CA3}"/>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322492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683-AA4F-429C-B05B-AE194804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FB25C-65FC-49EB-B598-284FDDD8E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358B98-6991-48E5-B976-B32FACEE7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AAB925-5856-4324-BE50-5E42A29D78B4}"/>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6" name="Footer Placeholder 5">
            <a:extLst>
              <a:ext uri="{FF2B5EF4-FFF2-40B4-BE49-F238E27FC236}">
                <a16:creationId xmlns:a16="http://schemas.microsoft.com/office/drawing/2014/main" id="{68459A8F-E533-4A96-8646-7366A500C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777A9-7870-46B1-95A8-0562BF5AE7AB}"/>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2193953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F24B-B36A-4937-BA00-AD3F60255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CCC29-6F15-4281-83F2-8BF0480F3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68F11-AA71-4C47-98A9-A95173FB0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AAC6A-0932-4C9F-96C8-DE748D003CD6}"/>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6" name="Footer Placeholder 5">
            <a:extLst>
              <a:ext uri="{FF2B5EF4-FFF2-40B4-BE49-F238E27FC236}">
                <a16:creationId xmlns:a16="http://schemas.microsoft.com/office/drawing/2014/main" id="{8AE61DC5-9616-42CC-A869-C4846965F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C99CF-1399-4851-A640-E6F0543663B6}"/>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198734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390A-A4E8-4D4B-8087-386C3828F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675453-1B83-4C9A-BE94-5DEA53B4B0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73DDE-5DA3-4508-B023-23FDE83F2C14}"/>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9579C898-34BB-4BCC-8979-8ADC43B65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F4CFF-864E-44B8-AFB3-BF3999627CD4}"/>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1809052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F9C02-E9CD-4742-9E32-4C00F1B269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7D6AF-97A8-44E5-8046-93DCD3D72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3F6FF-7D97-4664-94C6-9F7063E40F65}"/>
              </a:ext>
            </a:extLst>
          </p:cNvPr>
          <p:cNvSpPr>
            <a:spLocks noGrp="1"/>
          </p:cNvSpPr>
          <p:nvPr>
            <p:ph type="dt" sz="half" idx="10"/>
          </p:nvPr>
        </p:nvSpPr>
        <p:spPr/>
        <p:txBody>
          <a:body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E5A94D0B-59AD-4597-808D-E21B5E5B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C0E6C-B912-402D-B816-26C6840D0D31}"/>
              </a:ext>
            </a:extLst>
          </p:cNvPr>
          <p:cNvSpPr>
            <a:spLocks noGrp="1"/>
          </p:cNvSpPr>
          <p:nvPr>
            <p:ph type="sldNum" sz="quarter" idx="12"/>
          </p:nvPr>
        </p:nvSpPr>
        <p:spPr/>
        <p:txBody>
          <a:bodyPr/>
          <a:lstStyle/>
          <a:p>
            <a:fld id="{A618DFB5-8C0C-4434-A17A-A73BF48385E1}" type="slidenum">
              <a:rPr lang="en-US" smtClean="0"/>
              <a:t>‹#›</a:t>
            </a:fld>
            <a:endParaRPr lang="en-US"/>
          </a:p>
        </p:txBody>
      </p:sp>
    </p:spTree>
    <p:extLst>
      <p:ext uri="{BB962C8B-B14F-4D97-AF65-F5344CB8AC3E}">
        <p14:creationId xmlns:p14="http://schemas.microsoft.com/office/powerpoint/2010/main" val="20697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ADD7E-FE36-4E4C-A298-10ABB2A02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C9FAC3-76A3-4C64-B38B-8694A4A67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1EEC1-E709-43A0-BCC9-E371CBB06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EA9D-F0D7-48C3-8E2D-07C2C6FCCD53}" type="datetimeFigureOut">
              <a:rPr lang="en-US" smtClean="0"/>
              <a:t>3/19/2019</a:t>
            </a:fld>
            <a:endParaRPr lang="en-US"/>
          </a:p>
        </p:txBody>
      </p:sp>
      <p:sp>
        <p:nvSpPr>
          <p:cNvPr id="5" name="Footer Placeholder 4">
            <a:extLst>
              <a:ext uri="{FF2B5EF4-FFF2-40B4-BE49-F238E27FC236}">
                <a16:creationId xmlns:a16="http://schemas.microsoft.com/office/drawing/2014/main" id="{A81B7F85-4418-4E8B-AB92-BA4AAB57B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AF2E8A-F513-4223-9C26-55CD81EFE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8DFB5-8C0C-4434-A17A-A73BF48385E1}" type="slidenum">
              <a:rPr lang="en-US" smtClean="0"/>
              <a:t>‹#›</a:t>
            </a:fld>
            <a:endParaRPr lang="en-US"/>
          </a:p>
        </p:txBody>
      </p:sp>
    </p:spTree>
    <p:extLst>
      <p:ext uri="{BB962C8B-B14F-4D97-AF65-F5344CB8AC3E}">
        <p14:creationId xmlns:p14="http://schemas.microsoft.com/office/powerpoint/2010/main" val="11086809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m/imgres?imgurl=https%3A%2F%2Fd1ox703z8b11rg.cloudfront.net%2Fuploads_image%2Ffe2b7efb-e608-4f4f-86f5-f06c2b15a57e%2F75e8708ff8d8279b67c264edfde22680.png&amp;imgrefurl=https%3A%2F%2Fwww.sutori.com%2Fstory%2Findependent-party--Nv7iSWJeAfcDXjRgUyG5sKZ7&amp;docid=GORLyQB027GJ6M&amp;tbnid=2HsiY3W0QRLPvM%3A&amp;vet=10ahUKEwjjq5-19o7hAhWB_YMKHXbgDl8QMwhbKAswCw..i&amp;w=954&amp;h=365&amp;hl=en&amp;bih=816&amp;biw=1649&amp;q=independent%20party%20logo&amp;ved=0ahUKEwjjq5-19o7hAhWB_YMKHXbgDl8QMwhbKAswCw&amp;iact=mrc&amp;uact=8"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s://www.google.com/imgres?imgurl=https%3A%2F%2Fih1.redbubble.net%2Fimage.452453508.1976%2Fflat%2C1000x1000%2C075%2Cf.jpg&amp;imgrefurl=https%3A%2F%2Fwww.redbubble.com%2Fpeople%2Fethanwonggd%2Fworks%2F28661976-slightly-sad-face-emoji&amp;docid=knALAQdm6yd0MM&amp;tbnid=Dps2kiiQydbYTM%3A&amp;vet=10ahUKEwi5s4iU0PrgAhUutIMKHREpCY0QMwhvKAgwCA..i&amp;w=1000&amp;h=1000&amp;hl=en&amp;bih=825&amp;biw=1821&amp;q=sad%20face%20emoji&amp;ved=0ahUKEwi5s4iU0PrgAhUutIMKHREpCY0QMwhvKAgwCA&amp;iact=mrc&amp;uact=8" TargetMode="External"/><Relationship Id="rId1" Type="http://schemas.openxmlformats.org/officeDocument/2006/relationships/slideLayout" Target="../slideLayouts/slideLayout17.xml"/><Relationship Id="rId6" Type="http://schemas.openxmlformats.org/officeDocument/2006/relationships/hyperlink" Target="https://www.google.com/imgres?imgurl=https%3A%2F%2Fimgix.bustle.com%2Flovelace%2Fuploads%2F892%2Fbc5d6b30-0adc-0133-503f-0ec273752cbd.png%3Fw%3D646%26fit%3Dmax%26auto%3Dformat%26q%3D70&amp;imgrefurl=https%3A%2F%2Fwww.bustle.com%2Farticles%2F96635-what-do-all-the-face-emoji-mean-your-guide-to-10-of-the-most-common-ones&amp;docid=qTPBTGqPZQFm8M&amp;tbnid=PPTMeV73tvoZgM%3A&amp;vet=10ahUKEwjG_qD90PrgAhUq4YMKHVuLCj0QMwhsKAQwBA..i&amp;w=218&amp;h=168&amp;hl=en&amp;bih=825&amp;biw=1821&amp;q=face%20emoji&amp;ved=0ahUKEwjG_qD90PrgAhUq4YMKHVuLCj0QMwhsKAQwBA&amp;iact=mrc&amp;uact=8" TargetMode="External"/><Relationship Id="rId5" Type="http://schemas.openxmlformats.org/officeDocument/2006/relationships/image" Target="../media/image40.jpeg"/><Relationship Id="rId4" Type="http://schemas.openxmlformats.org/officeDocument/2006/relationships/hyperlink" Target="https://www.google.com/imgres?imgurl=http%3A%2F%2Fcdn.shopify.com%2Fs%2Ffiles%2F1%2F1061%2F1924%2Fproducts%2FThinking_Face_Emoji_grande.png%3Fv%3D1480481060&amp;imgrefurl=https%3A%2F%2Femojiisland.com%2Fproducts%2Fthinking-face-emoji-icon&amp;docid=exFTqcLUuctSpM&amp;tbnid=KHMCc3HdC2JRvM%3A&amp;vet=10ahUKEwjG_qD90PrgAhUq4YMKHVuLCj0QMwhpKAEwAQ..i&amp;w=600&amp;h=600&amp;hl=en&amp;bih=825&amp;biw=1821&amp;q=face%20emoji&amp;ved=0ahUKEwjG_qD90PrgAhUq4YMKHVuLCj0QMwhpKAEwAQ&amp;iact=mrc&amp;uact=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EA53-70B7-48ED-A3FF-33592EB42FD5}"/>
              </a:ext>
            </a:extLst>
          </p:cNvPr>
          <p:cNvSpPr>
            <a:spLocks noGrp="1"/>
          </p:cNvSpPr>
          <p:nvPr>
            <p:ph type="ctrTitle"/>
          </p:nvPr>
        </p:nvSpPr>
        <p:spPr/>
        <p:txBody>
          <a:bodyPr/>
          <a:lstStyle/>
          <a:p>
            <a:pPr algn="ctr"/>
            <a:r>
              <a:rPr lang="en-US" dirty="0"/>
              <a:t>LEAN FOR THE </a:t>
            </a:r>
            <a:br>
              <a:rPr lang="en-US" dirty="0"/>
            </a:br>
            <a:r>
              <a:rPr lang="en-US" dirty="0"/>
              <a:t>OFFICE / BUSINESS</a:t>
            </a:r>
          </a:p>
        </p:txBody>
      </p:sp>
      <p:sp>
        <p:nvSpPr>
          <p:cNvPr id="3" name="Subtitle 2">
            <a:extLst>
              <a:ext uri="{FF2B5EF4-FFF2-40B4-BE49-F238E27FC236}">
                <a16:creationId xmlns:a16="http://schemas.microsoft.com/office/drawing/2014/main" id="{5ADAEFA2-D939-468D-A072-0EDD678DEA49}"/>
              </a:ext>
            </a:extLst>
          </p:cNvPr>
          <p:cNvSpPr>
            <a:spLocks noGrp="1"/>
          </p:cNvSpPr>
          <p:nvPr>
            <p:ph type="subTitle" idx="1"/>
          </p:nvPr>
        </p:nvSpPr>
        <p:spPr/>
        <p:txBody>
          <a:bodyPr/>
          <a:lstStyle/>
          <a:p>
            <a:pPr algn="ctr"/>
            <a:r>
              <a:rPr lang="en-US" dirty="0"/>
              <a:t>Joe Tanner Consulting</a:t>
            </a:r>
          </a:p>
        </p:txBody>
      </p:sp>
    </p:spTree>
    <p:extLst>
      <p:ext uri="{BB962C8B-B14F-4D97-AF65-F5344CB8AC3E}">
        <p14:creationId xmlns:p14="http://schemas.microsoft.com/office/powerpoint/2010/main" val="100545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SORT </a:t>
            </a:r>
            <a:br>
              <a:rPr lang="en-US" dirty="0"/>
            </a:br>
            <a:endParaRPr lang="en-US" dirty="0"/>
          </a:p>
        </p:txBody>
      </p:sp>
      <p:sp>
        <p:nvSpPr>
          <p:cNvPr id="4" name="Rectangle 3">
            <a:extLst>
              <a:ext uri="{FF2B5EF4-FFF2-40B4-BE49-F238E27FC236}">
                <a16:creationId xmlns:a16="http://schemas.microsoft.com/office/drawing/2014/main" id="{56617089-5614-49BE-A812-8BA65361FF9B}"/>
              </a:ext>
            </a:extLst>
          </p:cNvPr>
          <p:cNvSpPr>
            <a:spLocks noGrp="1" noChangeArrowheads="1"/>
          </p:cNvSpPr>
          <p:nvPr>
            <p:ph idx="1"/>
          </p:nvPr>
        </p:nvSpPr>
        <p:spPr>
          <a:xfrm>
            <a:off x="2589213" y="2133600"/>
            <a:ext cx="8915400" cy="3778250"/>
          </a:xfrm>
        </p:spPr>
        <p:txBody>
          <a:bodyPr/>
          <a:lstStyle/>
          <a:p>
            <a:pPr>
              <a:lnSpc>
                <a:spcPct val="85000"/>
              </a:lnSpc>
              <a:buClrTx/>
              <a:buFont typeface="+mj-lt"/>
              <a:buAutoNum type="arabicPeriod"/>
            </a:pPr>
            <a:r>
              <a:rPr lang="en-US" altLang="en-US" dirty="0"/>
              <a:t>Emptied office of all documents and equipment excluding PCs, phones and printer</a:t>
            </a:r>
          </a:p>
          <a:p>
            <a:pPr>
              <a:lnSpc>
                <a:spcPct val="85000"/>
              </a:lnSpc>
              <a:buClrTx/>
              <a:buFont typeface="+mj-lt"/>
              <a:buAutoNum type="arabicPeriod"/>
            </a:pPr>
            <a:r>
              <a:rPr lang="en-US" altLang="en-US" dirty="0"/>
              <a:t>Identified unneeded items as we went (aggressive approach)</a:t>
            </a:r>
          </a:p>
          <a:p>
            <a:pPr lvl="1">
              <a:lnSpc>
                <a:spcPct val="85000"/>
              </a:lnSpc>
              <a:buClrTx/>
              <a:buFont typeface="Arial" panose="020B0604020202020204" pitchFamily="34" charset="0"/>
              <a:buChar char="•"/>
            </a:pPr>
            <a:r>
              <a:rPr lang="en-US" altLang="en-US" dirty="0"/>
              <a:t>Is this item needed?</a:t>
            </a:r>
          </a:p>
          <a:p>
            <a:pPr lvl="1">
              <a:lnSpc>
                <a:spcPct val="85000"/>
              </a:lnSpc>
              <a:buClrTx/>
              <a:buFont typeface="Arial" panose="020B0604020202020204" pitchFamily="34" charset="0"/>
              <a:buChar char="•"/>
            </a:pPr>
            <a:r>
              <a:rPr lang="en-US" altLang="en-US" dirty="0"/>
              <a:t>If it is needed, is it needed in this quantity? – </a:t>
            </a:r>
            <a:r>
              <a:rPr lang="en-US" altLang="en-US" dirty="0">
                <a:solidFill>
                  <a:srgbClr val="FF0000"/>
                </a:solidFill>
              </a:rPr>
              <a:t>reduced quantity</a:t>
            </a:r>
          </a:p>
          <a:p>
            <a:pPr lvl="1">
              <a:lnSpc>
                <a:spcPct val="85000"/>
              </a:lnSpc>
              <a:buClrTx/>
              <a:buFont typeface="Arial" panose="020B0604020202020204" pitchFamily="34" charset="0"/>
              <a:buChar char="•"/>
            </a:pPr>
            <a:r>
              <a:rPr lang="en-US" altLang="en-US" dirty="0"/>
              <a:t>If it is needed, does it need to be located here? – </a:t>
            </a:r>
            <a:r>
              <a:rPr lang="en-US" altLang="en-US" dirty="0">
                <a:solidFill>
                  <a:srgbClr val="FF0000"/>
                </a:solidFill>
              </a:rPr>
              <a:t>moved some items to other locations</a:t>
            </a:r>
          </a:p>
          <a:p>
            <a:pPr>
              <a:lnSpc>
                <a:spcPct val="85000"/>
              </a:lnSpc>
              <a:buClrTx/>
              <a:buFont typeface="+mj-lt"/>
              <a:buAutoNum type="arabicPeriod"/>
            </a:pPr>
            <a:r>
              <a:rPr lang="en-US" altLang="en-US" dirty="0"/>
              <a:t>Dealt with unneeded items</a:t>
            </a:r>
          </a:p>
          <a:p>
            <a:pPr lvl="1">
              <a:lnSpc>
                <a:spcPct val="85000"/>
              </a:lnSpc>
              <a:buClrTx/>
              <a:buFont typeface="Arial" panose="020B0604020202020204" pitchFamily="34" charset="0"/>
              <a:buChar char="•"/>
            </a:pPr>
            <a:r>
              <a:rPr lang="en-US" altLang="en-US" dirty="0"/>
              <a:t>Disposed of confidentially - </a:t>
            </a:r>
            <a:r>
              <a:rPr lang="en-US" altLang="en-US" dirty="0" err="1">
                <a:solidFill>
                  <a:srgbClr val="FF0000"/>
                </a:solidFill>
              </a:rPr>
              <a:t>approx</a:t>
            </a:r>
            <a:r>
              <a:rPr lang="en-US" altLang="en-US" dirty="0">
                <a:solidFill>
                  <a:srgbClr val="FF0000"/>
                </a:solidFill>
              </a:rPr>
              <a:t> 10 sacks</a:t>
            </a:r>
          </a:p>
          <a:p>
            <a:pPr lvl="1">
              <a:lnSpc>
                <a:spcPct val="85000"/>
              </a:lnSpc>
              <a:buClrTx/>
              <a:buFont typeface="Arial" panose="020B0604020202020204" pitchFamily="34" charset="0"/>
              <a:buChar char="•"/>
            </a:pPr>
            <a:r>
              <a:rPr lang="en-US" altLang="en-US" dirty="0"/>
              <a:t>Disposed of through normal waste disposal route - </a:t>
            </a:r>
            <a:r>
              <a:rPr lang="en-US" altLang="en-US" dirty="0" err="1">
                <a:solidFill>
                  <a:srgbClr val="FF0000"/>
                </a:solidFill>
              </a:rPr>
              <a:t>approx</a:t>
            </a:r>
            <a:r>
              <a:rPr lang="en-US" altLang="en-US" dirty="0">
                <a:solidFill>
                  <a:srgbClr val="FF0000"/>
                </a:solidFill>
              </a:rPr>
              <a:t> 25 black sacks</a:t>
            </a:r>
          </a:p>
          <a:p>
            <a:pPr lvl="1">
              <a:lnSpc>
                <a:spcPct val="85000"/>
              </a:lnSpc>
            </a:pPr>
            <a:endParaRPr lang="en-US" altLang="en-US" dirty="0"/>
          </a:p>
        </p:txBody>
      </p:sp>
    </p:spTree>
    <p:extLst>
      <p:ext uri="{BB962C8B-B14F-4D97-AF65-F5344CB8AC3E}">
        <p14:creationId xmlns:p14="http://schemas.microsoft.com/office/powerpoint/2010/main" val="132754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SORT</a:t>
            </a:r>
          </a:p>
        </p:txBody>
      </p:sp>
      <p:pic>
        <p:nvPicPr>
          <p:cNvPr id="6" name="Picture 3" descr="Image022(1)">
            <a:extLst>
              <a:ext uri="{FF2B5EF4-FFF2-40B4-BE49-F238E27FC236}">
                <a16:creationId xmlns:a16="http://schemas.microsoft.com/office/drawing/2014/main" id="{48540D2F-F72B-42EA-B395-B9DC9D545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475" y="4133092"/>
            <a:ext cx="17653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023(1)">
            <a:extLst>
              <a:ext uri="{FF2B5EF4-FFF2-40B4-BE49-F238E27FC236}">
                <a16:creationId xmlns:a16="http://schemas.microsoft.com/office/drawing/2014/main" id="{C1CB8D2E-BF80-4987-9AE6-56B043108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87" y="1688342"/>
            <a:ext cx="268922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024(1)">
            <a:extLst>
              <a:ext uri="{FF2B5EF4-FFF2-40B4-BE49-F238E27FC236}">
                <a16:creationId xmlns:a16="http://schemas.microsoft.com/office/drawing/2014/main" id="{2B79F0F0-8400-4AE4-8474-973F3A3F1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462" y="1667705"/>
            <a:ext cx="23066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021(1)">
            <a:extLst>
              <a:ext uri="{FF2B5EF4-FFF2-40B4-BE49-F238E27FC236}">
                <a16:creationId xmlns:a16="http://schemas.microsoft.com/office/drawing/2014/main" id="{981308B0-8CA1-496B-84A1-55F339769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612" y="1645480"/>
            <a:ext cx="2252663"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7A0A0F51-C147-465B-8EFB-0D77215A5DA0}"/>
              </a:ext>
            </a:extLst>
          </p:cNvPr>
          <p:cNvSpPr txBox="1">
            <a:spLocks noChangeArrowheads="1"/>
          </p:cNvSpPr>
          <p:nvPr/>
        </p:nvSpPr>
        <p:spPr bwMode="auto">
          <a:xfrm>
            <a:off x="3009987" y="5587242"/>
            <a:ext cx="3900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latin typeface="Times New Roman" panose="02020603050405020304" pitchFamily="18" charset="0"/>
              </a:rPr>
              <a:t>Cleared room and discarded</a:t>
            </a:r>
          </a:p>
          <a:p>
            <a:pPr algn="l" eaLnBrk="1" hangingPunct="1">
              <a:lnSpc>
                <a:spcPct val="100000"/>
              </a:lnSpc>
            </a:pPr>
            <a:r>
              <a:rPr lang="en-GB" altLang="en-US" sz="2400" b="1">
                <a:latin typeface="Times New Roman" panose="02020603050405020304" pitchFamily="18" charset="0"/>
              </a:rPr>
              <a:t>waste as proceeded</a:t>
            </a:r>
          </a:p>
        </p:txBody>
      </p:sp>
      <p:sp>
        <p:nvSpPr>
          <p:cNvPr id="11" name="Line 9">
            <a:extLst>
              <a:ext uri="{FF2B5EF4-FFF2-40B4-BE49-F238E27FC236}">
                <a16:creationId xmlns:a16="http://schemas.microsoft.com/office/drawing/2014/main" id="{F17AA985-C7D0-4EC8-859B-1EDE617AF60F}"/>
              </a:ext>
            </a:extLst>
          </p:cNvPr>
          <p:cNvSpPr>
            <a:spLocks noChangeShapeType="1"/>
          </p:cNvSpPr>
          <p:nvPr/>
        </p:nvSpPr>
        <p:spPr bwMode="auto">
          <a:xfrm flipH="1" flipV="1">
            <a:off x="3573550" y="5155442"/>
            <a:ext cx="520700" cy="488950"/>
          </a:xfrm>
          <a:prstGeom prst="line">
            <a:avLst/>
          </a:prstGeom>
          <a:noFill/>
          <a:ln w="31750">
            <a:solidFill>
              <a:srgbClr val="FF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8CC84C9D-7620-449A-82E9-DE29AA661E6C}"/>
              </a:ext>
            </a:extLst>
          </p:cNvPr>
          <p:cNvSpPr>
            <a:spLocks noChangeShapeType="1"/>
          </p:cNvSpPr>
          <p:nvPr/>
        </p:nvSpPr>
        <p:spPr bwMode="auto">
          <a:xfrm flipH="1" flipV="1">
            <a:off x="7135900" y="3231392"/>
            <a:ext cx="3176587" cy="2012950"/>
          </a:xfrm>
          <a:prstGeom prst="line">
            <a:avLst/>
          </a:prstGeom>
          <a:noFill/>
          <a:ln w="31750">
            <a:solidFill>
              <a:srgbClr val="FF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 name="Line 11">
            <a:extLst>
              <a:ext uri="{FF2B5EF4-FFF2-40B4-BE49-F238E27FC236}">
                <a16:creationId xmlns:a16="http://schemas.microsoft.com/office/drawing/2014/main" id="{65E5A412-363E-44FB-947D-48DF7640A51F}"/>
              </a:ext>
            </a:extLst>
          </p:cNvPr>
          <p:cNvSpPr>
            <a:spLocks noChangeShapeType="1"/>
          </p:cNvSpPr>
          <p:nvPr/>
        </p:nvSpPr>
        <p:spPr bwMode="auto">
          <a:xfrm flipH="1" flipV="1">
            <a:off x="10295025" y="4444242"/>
            <a:ext cx="69850" cy="793750"/>
          </a:xfrm>
          <a:prstGeom prst="line">
            <a:avLst/>
          </a:prstGeom>
          <a:noFill/>
          <a:ln w="31750">
            <a:solidFill>
              <a:srgbClr val="FF00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 name="Text Box 12">
            <a:extLst>
              <a:ext uri="{FF2B5EF4-FFF2-40B4-BE49-F238E27FC236}">
                <a16:creationId xmlns:a16="http://schemas.microsoft.com/office/drawing/2014/main" id="{849B2C47-A341-46E3-ADB0-871F6152E0B8}"/>
              </a:ext>
            </a:extLst>
          </p:cNvPr>
          <p:cNvSpPr txBox="1">
            <a:spLocks noChangeArrowheads="1"/>
          </p:cNvSpPr>
          <p:nvPr/>
        </p:nvSpPr>
        <p:spPr bwMode="auto">
          <a:xfrm>
            <a:off x="9185362" y="5185605"/>
            <a:ext cx="2492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latin typeface="Times New Roman" panose="02020603050405020304" pitchFamily="18" charset="0"/>
              </a:rPr>
              <a:t>Sorted into common piles</a:t>
            </a:r>
          </a:p>
          <a:p>
            <a:pPr algn="l" eaLnBrk="1" hangingPunct="1">
              <a:lnSpc>
                <a:spcPct val="100000"/>
              </a:lnSpc>
            </a:pPr>
            <a:r>
              <a:rPr lang="en-GB" altLang="en-US" sz="2400" b="1">
                <a:latin typeface="Times New Roman" panose="02020603050405020304" pitchFamily="18" charset="0"/>
              </a:rPr>
              <a:t>of information in corridor </a:t>
            </a:r>
          </a:p>
        </p:txBody>
      </p:sp>
    </p:spTree>
    <p:extLst>
      <p:ext uri="{BB962C8B-B14F-4D97-AF65-F5344CB8AC3E}">
        <p14:creationId xmlns:p14="http://schemas.microsoft.com/office/powerpoint/2010/main" val="199323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SET IN ORDER </a:t>
            </a:r>
            <a:br>
              <a:rPr lang="en-US" dirty="0"/>
            </a:br>
            <a:endParaRPr lang="en-US" dirty="0"/>
          </a:p>
        </p:txBody>
      </p:sp>
      <p:sp>
        <p:nvSpPr>
          <p:cNvPr id="4" name="Rectangle 3">
            <a:extLst>
              <a:ext uri="{FF2B5EF4-FFF2-40B4-BE49-F238E27FC236}">
                <a16:creationId xmlns:a16="http://schemas.microsoft.com/office/drawing/2014/main" id="{56617089-5614-49BE-A812-8BA65361FF9B}"/>
              </a:ext>
            </a:extLst>
          </p:cNvPr>
          <p:cNvSpPr>
            <a:spLocks noGrp="1" noChangeArrowheads="1"/>
          </p:cNvSpPr>
          <p:nvPr>
            <p:ph idx="1"/>
          </p:nvPr>
        </p:nvSpPr>
        <p:spPr>
          <a:xfrm>
            <a:off x="2589213" y="2133600"/>
            <a:ext cx="8915400" cy="3778250"/>
          </a:xfrm>
        </p:spPr>
        <p:txBody>
          <a:bodyPr>
            <a:normAutofit fontScale="92500" lnSpcReduction="10000"/>
          </a:bodyPr>
          <a:lstStyle/>
          <a:p>
            <a:pPr marL="457200" indent="-457200">
              <a:buClrTx/>
              <a:buFont typeface="+mj-lt"/>
              <a:buAutoNum type="arabicPeriod"/>
              <a:tabLst>
                <a:tab pos="1831975" algn="l"/>
              </a:tabLst>
            </a:pPr>
            <a:r>
              <a:rPr lang="en-US" altLang="en-US" sz="2300" dirty="0"/>
              <a:t>Allocated best shelf locations for files and materials based on frequency of use</a:t>
            </a:r>
            <a:endParaRPr lang="en-US" altLang="en-US" sz="2100" dirty="0"/>
          </a:p>
          <a:p>
            <a:pPr marL="457200" indent="-457200">
              <a:buClrTx/>
              <a:buFont typeface="+mj-lt"/>
              <a:buAutoNum type="arabicPeriod"/>
              <a:tabLst>
                <a:tab pos="1831975" algn="l"/>
              </a:tabLst>
            </a:pPr>
            <a:r>
              <a:rPr lang="en-US" altLang="en-US" sz="2300" dirty="0"/>
              <a:t>Made a place for everything using:</a:t>
            </a:r>
          </a:p>
          <a:p>
            <a:pPr marL="665163" lvl="1">
              <a:buClrTx/>
              <a:buFont typeface="Arial" panose="020B0604020202020204" pitchFamily="34" charset="0"/>
              <a:buChar char="•"/>
              <a:tabLst>
                <a:tab pos="1831975" algn="l"/>
              </a:tabLst>
            </a:pPr>
            <a:r>
              <a:rPr lang="en-US" altLang="en-US" sz="1700" dirty="0"/>
              <a:t>Borders – shelves already divided into smaller areas</a:t>
            </a:r>
          </a:p>
          <a:p>
            <a:pPr marL="665163" lvl="1">
              <a:buClrTx/>
              <a:buFont typeface="Arial" panose="020B0604020202020204" pitchFamily="34" charset="0"/>
              <a:buChar char="•"/>
              <a:tabLst>
                <a:tab pos="1831975" algn="l"/>
              </a:tabLst>
            </a:pPr>
            <a:r>
              <a:rPr lang="en-US" altLang="en-US" sz="1700" dirty="0"/>
              <a:t>Labels – labelled shelves to indicate what files were and where they belonged</a:t>
            </a:r>
          </a:p>
          <a:p>
            <a:pPr marL="457200" indent="-457200">
              <a:buClrTx/>
              <a:buFont typeface="+mj-lt"/>
              <a:buAutoNum type="arabicPeriod"/>
              <a:tabLst>
                <a:tab pos="1831975" algn="l"/>
              </a:tabLst>
            </a:pPr>
            <a:r>
              <a:rPr lang="en-US" altLang="en-US" sz="2300" dirty="0"/>
              <a:t>Principles of Motion Economy</a:t>
            </a:r>
          </a:p>
          <a:p>
            <a:pPr marL="665163" lvl="1">
              <a:buClrTx/>
              <a:buFont typeface="Arial" panose="020B0604020202020204" pitchFamily="34" charset="0"/>
              <a:buChar char="•"/>
              <a:tabLst>
                <a:tab pos="1831975" algn="l"/>
              </a:tabLst>
            </a:pPr>
            <a:r>
              <a:rPr lang="en-US" altLang="en-US" sz="1700" dirty="0"/>
              <a:t>Individual Nursing files kept on shelf within reach of personal desk space</a:t>
            </a:r>
          </a:p>
          <a:p>
            <a:pPr marL="665163" lvl="1">
              <a:buClrTx/>
              <a:buFont typeface="Arial" panose="020B0604020202020204" pitchFamily="34" charset="0"/>
              <a:buChar char="•"/>
              <a:tabLst>
                <a:tab pos="1831975" algn="l"/>
              </a:tabLst>
            </a:pPr>
            <a:r>
              <a:rPr lang="en-US" altLang="en-US" sz="1700" dirty="0"/>
              <a:t>Infrequently used materials on top shelf</a:t>
            </a:r>
          </a:p>
          <a:p>
            <a:pPr marL="665163" lvl="1">
              <a:buClrTx/>
              <a:buFont typeface="Arial" panose="020B0604020202020204" pitchFamily="34" charset="0"/>
              <a:buChar char="•"/>
              <a:tabLst>
                <a:tab pos="1831975" algn="l"/>
              </a:tabLst>
            </a:pPr>
            <a:r>
              <a:rPr lang="en-US" altLang="en-US" sz="1700" dirty="0"/>
              <a:t>Arranged office equipment at each workstation</a:t>
            </a:r>
          </a:p>
          <a:p>
            <a:pPr marL="665163" lvl="1">
              <a:buClrTx/>
              <a:buFont typeface="Arial" panose="020B0604020202020204" pitchFamily="34" charset="0"/>
              <a:buChar char="•"/>
              <a:tabLst>
                <a:tab pos="1831975" algn="l"/>
              </a:tabLst>
            </a:pPr>
            <a:r>
              <a:rPr lang="en-US" altLang="en-US" sz="1700" dirty="0"/>
              <a:t>Central area for forms/stationary etc. </a:t>
            </a:r>
          </a:p>
          <a:p>
            <a:pPr lvl="1">
              <a:lnSpc>
                <a:spcPct val="85000"/>
              </a:lnSpc>
            </a:pPr>
            <a:endParaRPr lang="en-US" altLang="en-US" dirty="0"/>
          </a:p>
        </p:txBody>
      </p:sp>
    </p:spTree>
    <p:extLst>
      <p:ext uri="{BB962C8B-B14F-4D97-AF65-F5344CB8AC3E}">
        <p14:creationId xmlns:p14="http://schemas.microsoft.com/office/powerpoint/2010/main" val="350856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SHINE</a:t>
            </a:r>
            <a:br>
              <a:rPr lang="en-US" dirty="0"/>
            </a:br>
            <a:endParaRPr lang="en-US" dirty="0"/>
          </a:p>
        </p:txBody>
      </p:sp>
      <p:sp>
        <p:nvSpPr>
          <p:cNvPr id="4" name="Rectangle 3">
            <a:extLst>
              <a:ext uri="{FF2B5EF4-FFF2-40B4-BE49-F238E27FC236}">
                <a16:creationId xmlns:a16="http://schemas.microsoft.com/office/drawing/2014/main" id="{56617089-5614-49BE-A812-8BA65361FF9B}"/>
              </a:ext>
            </a:extLst>
          </p:cNvPr>
          <p:cNvSpPr>
            <a:spLocks noGrp="1" noChangeArrowheads="1"/>
          </p:cNvSpPr>
          <p:nvPr>
            <p:ph idx="1"/>
          </p:nvPr>
        </p:nvSpPr>
        <p:spPr>
          <a:xfrm>
            <a:off x="2589213" y="2133600"/>
            <a:ext cx="8915400" cy="3778250"/>
          </a:xfrm>
        </p:spPr>
        <p:txBody>
          <a:bodyPr>
            <a:normAutofit/>
          </a:bodyPr>
          <a:lstStyle/>
          <a:p>
            <a:pPr marL="457200" indent="-457200">
              <a:buClrTx/>
              <a:buFont typeface="+mj-lt"/>
              <a:buAutoNum type="arabicPeriod"/>
            </a:pPr>
            <a:r>
              <a:rPr lang="en-US" altLang="en-US" sz="2400" dirty="0"/>
              <a:t>Arranged for cleaning services to clean office and carpets overnight while room was empty</a:t>
            </a:r>
          </a:p>
          <a:p>
            <a:pPr marL="457200" indent="-457200">
              <a:buClrTx/>
              <a:buFont typeface="+mj-lt"/>
              <a:buAutoNum type="arabicPeriod"/>
            </a:pPr>
            <a:r>
              <a:rPr lang="en-US" altLang="en-US" sz="2400" dirty="0"/>
              <a:t>Nurse’s office usually locked at end of each day meaning that regular cleaning does not get done</a:t>
            </a:r>
          </a:p>
          <a:p>
            <a:pPr marL="457200" indent="-457200">
              <a:buClrTx/>
              <a:buFont typeface="+mj-lt"/>
              <a:buAutoNum type="arabicPeriod"/>
            </a:pPr>
            <a:r>
              <a:rPr lang="en-US" altLang="en-US" sz="2400" dirty="0"/>
              <a:t>Regular check of state of office will be conducted weekly on a rotation system across all nurses; cleaning services will be asked for more often than previously</a:t>
            </a:r>
          </a:p>
          <a:p>
            <a:pPr lvl="1">
              <a:lnSpc>
                <a:spcPct val="85000"/>
              </a:lnSpc>
            </a:pPr>
            <a:endParaRPr lang="en-US" altLang="en-US" dirty="0"/>
          </a:p>
        </p:txBody>
      </p:sp>
    </p:spTree>
    <p:extLst>
      <p:ext uri="{BB962C8B-B14F-4D97-AF65-F5344CB8AC3E}">
        <p14:creationId xmlns:p14="http://schemas.microsoft.com/office/powerpoint/2010/main" val="89022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4122-ADA0-4BD0-ABA4-15EB94382F04}"/>
              </a:ext>
            </a:extLst>
          </p:cNvPr>
          <p:cNvSpPr>
            <a:spLocks noGrp="1"/>
          </p:cNvSpPr>
          <p:nvPr>
            <p:ph type="title"/>
          </p:nvPr>
        </p:nvSpPr>
        <p:spPr/>
        <p:txBody>
          <a:bodyPr/>
          <a:lstStyle/>
          <a:p>
            <a:r>
              <a:rPr lang="en-US" dirty="0"/>
              <a:t>SHINE SCHEDULE</a:t>
            </a:r>
          </a:p>
        </p:txBody>
      </p:sp>
      <p:sp>
        <p:nvSpPr>
          <p:cNvPr id="4" name="Slide Number Placeholder 6">
            <a:extLst>
              <a:ext uri="{FF2B5EF4-FFF2-40B4-BE49-F238E27FC236}">
                <a16:creationId xmlns:a16="http://schemas.microsoft.com/office/drawing/2014/main" id="{65C29934-2152-4021-BCB8-9D2C60491DFB}"/>
              </a:ext>
            </a:extLst>
          </p:cNvPr>
          <p:cNvSpPr>
            <a:spLocks noGrp="1"/>
          </p:cNvSpPr>
          <p:nvPr>
            <p:ph type="sldNum" sz="quarter" idx="12"/>
          </p:nvPr>
        </p:nvSpPr>
        <p:spPr>
          <a:xfrm>
            <a:off x="10279413" y="6781523"/>
            <a:ext cx="654050"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r>
              <a:rPr lang="en-US" altLang="en-US" sz="800"/>
              <a:t> </a:t>
            </a:r>
            <a:fld id="{B37E8617-F8B7-44A3-A36E-DA78F75FE58B}" type="slidenum">
              <a:rPr lang="en-US" altLang="en-US" sz="800"/>
              <a:pPr/>
              <a:t>14</a:t>
            </a:fld>
            <a:endParaRPr lang="en-US" altLang="en-US" sz="800"/>
          </a:p>
        </p:txBody>
      </p:sp>
      <p:sp>
        <p:nvSpPr>
          <p:cNvPr id="5" name="Rectangle 3">
            <a:extLst>
              <a:ext uri="{FF2B5EF4-FFF2-40B4-BE49-F238E27FC236}">
                <a16:creationId xmlns:a16="http://schemas.microsoft.com/office/drawing/2014/main" id="{BA7835D7-8509-494B-9DDE-F0128C5CCDC1}"/>
              </a:ext>
            </a:extLst>
          </p:cNvPr>
          <p:cNvSpPr txBox="1">
            <a:spLocks noChangeArrowheads="1"/>
          </p:cNvSpPr>
          <p:nvPr/>
        </p:nvSpPr>
        <p:spPr>
          <a:xfrm>
            <a:off x="2705450" y="1536423"/>
            <a:ext cx="4041775" cy="17922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r>
              <a:rPr lang="en-US" altLang="en-US" sz="2200" b="1"/>
              <a:t>Cleaning Schedule</a:t>
            </a:r>
          </a:p>
          <a:p>
            <a:pPr lvl="1"/>
            <a:r>
              <a:rPr lang="en-US" altLang="en-US" sz="1800"/>
              <a:t>Responsibilities in detail</a:t>
            </a:r>
          </a:p>
        </p:txBody>
      </p:sp>
      <p:graphicFrame>
        <p:nvGraphicFramePr>
          <p:cNvPr id="6" name="Object 4">
            <a:extLst>
              <a:ext uri="{FF2B5EF4-FFF2-40B4-BE49-F238E27FC236}">
                <a16:creationId xmlns:a16="http://schemas.microsoft.com/office/drawing/2014/main" id="{09DEFC46-E216-4465-BF8C-F76B5E1A1930}"/>
              </a:ext>
            </a:extLst>
          </p:cNvPr>
          <p:cNvGraphicFramePr>
            <a:graphicFrameLocks noChangeAspect="1"/>
          </p:cNvGraphicFramePr>
          <p:nvPr>
            <p:extLst>
              <p:ext uri="{D42A27DB-BD31-4B8C-83A1-F6EECF244321}">
                <p14:modId xmlns:p14="http://schemas.microsoft.com/office/powerpoint/2010/main" val="958271817"/>
              </p:ext>
            </p:extLst>
          </p:nvPr>
        </p:nvGraphicFramePr>
        <p:xfrm>
          <a:off x="3081688" y="2280960"/>
          <a:ext cx="7632700" cy="4365625"/>
        </p:xfrm>
        <a:graphic>
          <a:graphicData uri="http://schemas.openxmlformats.org/presentationml/2006/ole">
            <mc:AlternateContent xmlns:mc="http://schemas.openxmlformats.org/markup-compatibility/2006">
              <mc:Choice xmlns:v="urn:schemas-microsoft-com:vml" Requires="v">
                <p:oleObj spid="_x0000_s1061" name="Worksheet" r:id="rId3" imgW="10616134" imgH="6071636" progId="Excel.Sheet.8">
                  <p:embed/>
                </p:oleObj>
              </mc:Choice>
              <mc:Fallback>
                <p:oleObj name="Worksheet" r:id="rId3" imgW="10616134" imgH="6071636" progId="Excel.Sheet.8">
                  <p:embed/>
                  <p:pic>
                    <p:nvPicPr>
                      <p:cNvPr id="1026" name="Object 4">
                        <a:extLst>
                          <a:ext uri="{FF2B5EF4-FFF2-40B4-BE49-F238E27FC236}">
                            <a16:creationId xmlns:a16="http://schemas.microsoft.com/office/drawing/2014/main" id="{4195F46D-6B73-4921-BEA7-D3A1F7BEE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688" y="2280960"/>
                        <a:ext cx="76327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166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STANDARDIZE</a:t>
            </a:r>
            <a:br>
              <a:rPr lang="en-US" dirty="0"/>
            </a:br>
            <a:endParaRPr lang="en-US" dirty="0"/>
          </a:p>
        </p:txBody>
      </p:sp>
      <p:sp>
        <p:nvSpPr>
          <p:cNvPr id="4" name="Rectangle 3">
            <a:extLst>
              <a:ext uri="{FF2B5EF4-FFF2-40B4-BE49-F238E27FC236}">
                <a16:creationId xmlns:a16="http://schemas.microsoft.com/office/drawing/2014/main" id="{56617089-5614-49BE-A812-8BA65361FF9B}"/>
              </a:ext>
            </a:extLst>
          </p:cNvPr>
          <p:cNvSpPr>
            <a:spLocks noGrp="1" noChangeArrowheads="1"/>
          </p:cNvSpPr>
          <p:nvPr>
            <p:ph idx="1"/>
          </p:nvPr>
        </p:nvSpPr>
        <p:spPr>
          <a:xfrm>
            <a:off x="2589213" y="2133600"/>
            <a:ext cx="8915400" cy="3778250"/>
          </a:xfrm>
        </p:spPr>
        <p:txBody>
          <a:bodyPr>
            <a:normAutofit/>
          </a:bodyPr>
          <a:lstStyle/>
          <a:p>
            <a:pPr marL="0" indent="0">
              <a:buNone/>
              <a:tabLst>
                <a:tab pos="1831975" algn="l"/>
              </a:tabLst>
            </a:pPr>
            <a:r>
              <a:rPr lang="en-US" altLang="en-US" sz="2300" b="1" dirty="0"/>
              <a:t>Create 5S Agreements</a:t>
            </a:r>
          </a:p>
          <a:p>
            <a:pPr marL="750888" lvl="1" indent="-342900">
              <a:buClrTx/>
              <a:buFont typeface="+mj-lt"/>
              <a:buAutoNum type="arabicPeriod"/>
              <a:tabLst>
                <a:tab pos="1831975" algn="l"/>
              </a:tabLst>
            </a:pPr>
            <a:r>
              <a:rPr lang="en-US" altLang="en-US" sz="1700" dirty="0"/>
              <a:t>Document the procedures and guidelines for sorting, simplifying and organizing</a:t>
            </a:r>
          </a:p>
          <a:p>
            <a:pPr marL="1106488" lvl="2" indent="-342900">
              <a:buClrTx/>
              <a:buFont typeface="Arial" panose="020B0604020202020204" pitchFamily="34" charset="0"/>
              <a:buChar char="•"/>
              <a:tabLst>
                <a:tab pos="1831975" algn="l"/>
              </a:tabLst>
            </a:pPr>
            <a:r>
              <a:rPr lang="en-US" altLang="en-US" sz="1500" dirty="0"/>
              <a:t>Item quantity requirements</a:t>
            </a:r>
          </a:p>
          <a:p>
            <a:pPr marL="750888" lvl="1" indent="-342900">
              <a:buClrTx/>
              <a:buFont typeface="+mj-lt"/>
              <a:buAutoNum type="arabicPeriod"/>
              <a:tabLst>
                <a:tab pos="1831975" algn="l"/>
              </a:tabLst>
            </a:pPr>
            <a:r>
              <a:rPr lang="en-US" altLang="en-US" sz="1700" dirty="0"/>
              <a:t>Document the schedule in which they are to be completed and reviewed</a:t>
            </a:r>
          </a:p>
          <a:p>
            <a:pPr marL="1106488" lvl="2" indent="-342900">
              <a:buClrTx/>
              <a:buFont typeface="Arial" panose="020B0604020202020204" pitchFamily="34" charset="0"/>
              <a:buChar char="•"/>
              <a:tabLst>
                <a:tab pos="1831975" algn="l"/>
              </a:tabLst>
            </a:pPr>
            <a:r>
              <a:rPr lang="en-US" altLang="en-US" sz="1500" dirty="0"/>
              <a:t>Housekeeping standards – </a:t>
            </a:r>
            <a:r>
              <a:rPr lang="en-US" altLang="en-US" sz="1500" dirty="0">
                <a:solidFill>
                  <a:srgbClr val="FF0000"/>
                </a:solidFill>
              </a:rPr>
              <a:t>weekly review (see previous slide)</a:t>
            </a:r>
          </a:p>
          <a:p>
            <a:pPr marL="1106488" lvl="2" indent="-342900">
              <a:buClrTx/>
              <a:buFont typeface="Arial" panose="020B0604020202020204" pitchFamily="34" charset="0"/>
              <a:buChar char="•"/>
              <a:tabLst>
                <a:tab pos="1831975" algn="l"/>
              </a:tabLst>
            </a:pPr>
            <a:r>
              <a:rPr lang="en-US" altLang="en-US" sz="1500" dirty="0"/>
              <a:t>Workplace arrangement methods</a:t>
            </a:r>
          </a:p>
          <a:p>
            <a:pPr lvl="1">
              <a:lnSpc>
                <a:spcPct val="85000"/>
              </a:lnSpc>
            </a:pPr>
            <a:endParaRPr lang="en-US" altLang="en-US" dirty="0"/>
          </a:p>
        </p:txBody>
      </p:sp>
    </p:spTree>
    <p:extLst>
      <p:ext uri="{BB962C8B-B14F-4D97-AF65-F5344CB8AC3E}">
        <p14:creationId xmlns:p14="http://schemas.microsoft.com/office/powerpoint/2010/main" val="238509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SUSTAIN</a:t>
            </a:r>
            <a:br>
              <a:rPr lang="en-US" dirty="0"/>
            </a:br>
            <a:endParaRPr lang="en-US" dirty="0"/>
          </a:p>
        </p:txBody>
      </p:sp>
      <p:sp>
        <p:nvSpPr>
          <p:cNvPr id="4" name="Rectangle 3">
            <a:extLst>
              <a:ext uri="{FF2B5EF4-FFF2-40B4-BE49-F238E27FC236}">
                <a16:creationId xmlns:a16="http://schemas.microsoft.com/office/drawing/2014/main" id="{56617089-5614-49BE-A812-8BA65361FF9B}"/>
              </a:ext>
            </a:extLst>
          </p:cNvPr>
          <p:cNvSpPr>
            <a:spLocks noGrp="1" noChangeArrowheads="1"/>
          </p:cNvSpPr>
          <p:nvPr>
            <p:ph idx="1"/>
          </p:nvPr>
        </p:nvSpPr>
        <p:spPr>
          <a:xfrm>
            <a:off x="2589213" y="2133600"/>
            <a:ext cx="8915400" cy="3778250"/>
          </a:xfrm>
        </p:spPr>
        <p:txBody>
          <a:bodyPr>
            <a:normAutofit/>
          </a:bodyPr>
          <a:lstStyle/>
          <a:p>
            <a:pPr>
              <a:buClrTx/>
              <a:buFont typeface="+mj-lt"/>
              <a:buAutoNum type="arabicPeriod"/>
              <a:tabLst>
                <a:tab pos="1831975" algn="l"/>
              </a:tabLst>
            </a:pPr>
            <a:r>
              <a:rPr lang="en-US" altLang="en-US" dirty="0"/>
              <a:t>Created a 5S audit form</a:t>
            </a:r>
          </a:p>
          <a:p>
            <a:pPr>
              <a:buClrTx/>
              <a:buFont typeface="+mj-lt"/>
              <a:buAutoNum type="arabicPeriod"/>
              <a:tabLst>
                <a:tab pos="1831975" algn="l"/>
              </a:tabLst>
            </a:pPr>
            <a:r>
              <a:rPr lang="en-US" altLang="en-US" dirty="0"/>
              <a:t>Established periodic audit cycle</a:t>
            </a:r>
          </a:p>
          <a:p>
            <a:pPr marL="679450" lvl="1">
              <a:buClrTx/>
              <a:buFont typeface="Arial" panose="020B0604020202020204" pitchFamily="34" charset="0"/>
              <a:buChar char="•"/>
              <a:tabLst>
                <a:tab pos="1831975" algn="l"/>
              </a:tabLst>
            </a:pPr>
            <a:r>
              <a:rPr lang="en-US" altLang="en-US" sz="1800" dirty="0"/>
              <a:t>Monthly to be conducted by Business Manager</a:t>
            </a:r>
          </a:p>
          <a:p>
            <a:pPr>
              <a:buClrTx/>
              <a:buFont typeface="+mj-lt"/>
              <a:buAutoNum type="arabicPeriod"/>
              <a:tabLst>
                <a:tab pos="1831975" algn="l"/>
              </a:tabLst>
            </a:pPr>
            <a:r>
              <a:rPr lang="en-US" altLang="en-US" dirty="0"/>
              <a:t>Celebrate improvement and schedule time to improve</a:t>
            </a:r>
          </a:p>
          <a:p>
            <a:pPr marL="736600" lvl="1" indent="-342900">
              <a:buClrTx/>
              <a:buFont typeface="Arial" panose="020B0604020202020204" pitchFamily="34" charset="0"/>
              <a:buChar char="•"/>
              <a:tabLst>
                <a:tab pos="1831975" algn="l"/>
              </a:tabLst>
            </a:pPr>
            <a:r>
              <a:rPr lang="en-US" altLang="en-US" sz="1800" dirty="0"/>
              <a:t>In order to keep everyone aware of 5S, sign posted on door of office </a:t>
            </a:r>
          </a:p>
          <a:p>
            <a:pPr marL="736600" lvl="1" indent="-342900">
              <a:buClrTx/>
              <a:buFont typeface="Arial" panose="020B0604020202020204" pitchFamily="34" charset="0"/>
              <a:buChar char="•"/>
              <a:tabLst>
                <a:tab pos="1831975" algn="l"/>
              </a:tabLst>
            </a:pPr>
            <a:r>
              <a:rPr lang="en-US" altLang="en-US" sz="1800" dirty="0"/>
              <a:t>Recognition to be given where due                                                             by Business Manager</a:t>
            </a:r>
          </a:p>
          <a:p>
            <a:pPr marL="457200" lvl="1" indent="0">
              <a:lnSpc>
                <a:spcPct val="85000"/>
              </a:lnSpc>
              <a:buNone/>
            </a:pPr>
            <a:endParaRPr lang="en-US" altLang="en-US" dirty="0"/>
          </a:p>
        </p:txBody>
      </p:sp>
      <p:pic>
        <p:nvPicPr>
          <p:cNvPr id="5" name="Picture 4">
            <a:extLst>
              <a:ext uri="{FF2B5EF4-FFF2-40B4-BE49-F238E27FC236}">
                <a16:creationId xmlns:a16="http://schemas.microsoft.com/office/drawing/2014/main" id="{399B2CEB-76A9-41E9-B989-9B54A9FF6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044" t="24394" r="25648" b="19461"/>
          <a:stretch>
            <a:fillRect/>
          </a:stretch>
        </p:blipFill>
        <p:spPr bwMode="auto">
          <a:xfrm>
            <a:off x="7711602" y="4258679"/>
            <a:ext cx="31734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30714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B1C6-DA8D-43DB-B8C7-4A2B2A1E1560}"/>
              </a:ext>
            </a:extLst>
          </p:cNvPr>
          <p:cNvSpPr>
            <a:spLocks noGrp="1"/>
          </p:cNvSpPr>
          <p:nvPr>
            <p:ph type="title"/>
          </p:nvPr>
        </p:nvSpPr>
        <p:spPr/>
        <p:txBody>
          <a:bodyPr/>
          <a:lstStyle/>
          <a:p>
            <a:r>
              <a:rPr lang="en-US" dirty="0"/>
              <a:t>SUSTAIN</a:t>
            </a:r>
            <a:br>
              <a:rPr lang="en-US" dirty="0"/>
            </a:br>
            <a:endParaRPr lang="en-US" dirty="0"/>
          </a:p>
        </p:txBody>
      </p:sp>
      <p:sp>
        <p:nvSpPr>
          <p:cNvPr id="7" name="Rectangle 3">
            <a:extLst>
              <a:ext uri="{FF2B5EF4-FFF2-40B4-BE49-F238E27FC236}">
                <a16:creationId xmlns:a16="http://schemas.microsoft.com/office/drawing/2014/main" id="{B788DE49-C9F9-40F8-AD33-532026B3BD41}"/>
              </a:ext>
            </a:extLst>
          </p:cNvPr>
          <p:cNvSpPr txBox="1">
            <a:spLocks noChangeArrowheads="1"/>
          </p:cNvSpPr>
          <p:nvPr/>
        </p:nvSpPr>
        <p:spPr>
          <a:xfrm>
            <a:off x="2592925" y="1431692"/>
            <a:ext cx="8031163" cy="16160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altLang="en-US" sz="2200" dirty="0"/>
              <a:t>Workplace audit to be conducted monthly by </a:t>
            </a:r>
            <a:r>
              <a:rPr lang="en-GB" altLang="en-US" sz="2200" dirty="0">
                <a:solidFill>
                  <a:srgbClr val="FF0000"/>
                </a:solidFill>
              </a:rPr>
              <a:t>Business Manager</a:t>
            </a:r>
            <a:r>
              <a:rPr lang="en-GB" altLang="en-US" sz="2200" dirty="0"/>
              <a:t> and published on Nurse’s office noticeboard</a:t>
            </a:r>
          </a:p>
        </p:txBody>
      </p:sp>
      <p:graphicFrame>
        <p:nvGraphicFramePr>
          <p:cNvPr id="8" name="Object 4">
            <a:extLst>
              <a:ext uri="{FF2B5EF4-FFF2-40B4-BE49-F238E27FC236}">
                <a16:creationId xmlns:a16="http://schemas.microsoft.com/office/drawing/2014/main" id="{B9CA5124-76BF-41BD-855C-1F3D469496F5}"/>
              </a:ext>
            </a:extLst>
          </p:cNvPr>
          <p:cNvGraphicFramePr>
            <a:graphicFrameLocks noChangeAspect="1"/>
          </p:cNvGraphicFramePr>
          <p:nvPr>
            <p:extLst>
              <p:ext uri="{D42A27DB-BD31-4B8C-83A1-F6EECF244321}">
                <p14:modId xmlns:p14="http://schemas.microsoft.com/office/powerpoint/2010/main" val="2514586944"/>
              </p:ext>
            </p:extLst>
          </p:nvPr>
        </p:nvGraphicFramePr>
        <p:xfrm>
          <a:off x="2677924" y="2331761"/>
          <a:ext cx="8986838" cy="4329113"/>
        </p:xfrm>
        <a:graphic>
          <a:graphicData uri="http://schemas.openxmlformats.org/presentationml/2006/ole">
            <mc:AlternateContent xmlns:mc="http://schemas.openxmlformats.org/markup-compatibility/2006">
              <mc:Choice xmlns:v="urn:schemas-microsoft-com:vml" Requires="v">
                <p:oleObj spid="_x0000_s2084" name="Worksheet" r:id="rId3" imgW="13524013" imgH="5468110" progId="Excel.Sheet.8">
                  <p:embed/>
                </p:oleObj>
              </mc:Choice>
              <mc:Fallback>
                <p:oleObj name="Worksheet" r:id="rId3" imgW="13524013" imgH="5468110" progId="Excel.Sheet.8">
                  <p:embed/>
                  <p:pic>
                    <p:nvPicPr>
                      <p:cNvPr id="2050" name="Object 4">
                        <a:extLst>
                          <a:ext uri="{FF2B5EF4-FFF2-40B4-BE49-F238E27FC236}">
                            <a16:creationId xmlns:a16="http://schemas.microsoft.com/office/drawing/2014/main" id="{6571BAF2-CFA6-4196-BF46-D23500C91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24" y="2331761"/>
                        <a:ext cx="8986838"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695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D4D2-ECAE-4BB5-A787-3B5DF44D3A40}"/>
              </a:ext>
            </a:extLst>
          </p:cNvPr>
          <p:cNvSpPr>
            <a:spLocks noGrp="1"/>
          </p:cNvSpPr>
          <p:nvPr>
            <p:ph type="title"/>
          </p:nvPr>
        </p:nvSpPr>
        <p:spPr/>
        <p:txBody>
          <a:bodyPr/>
          <a:lstStyle/>
          <a:p>
            <a:r>
              <a:rPr lang="en-US" dirty="0"/>
              <a:t>AFTER……..</a:t>
            </a:r>
          </a:p>
        </p:txBody>
      </p:sp>
      <p:sp>
        <p:nvSpPr>
          <p:cNvPr id="4" name="Slide Number Placeholder 5">
            <a:extLst>
              <a:ext uri="{FF2B5EF4-FFF2-40B4-BE49-F238E27FC236}">
                <a16:creationId xmlns:a16="http://schemas.microsoft.com/office/drawing/2014/main" id="{07966ADC-711E-4340-A4C1-BC4ACA80FD25}"/>
              </a:ext>
            </a:extLst>
          </p:cNvPr>
          <p:cNvSpPr>
            <a:spLocks noGrp="1"/>
          </p:cNvSpPr>
          <p:nvPr>
            <p:ph type="sldNum" sz="quarter" idx="12"/>
          </p:nvPr>
        </p:nvSpPr>
        <p:spPr>
          <a:xfrm>
            <a:off x="10384375" y="6806690"/>
            <a:ext cx="654050"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r>
              <a:rPr lang="en-US" altLang="en-US" sz="800"/>
              <a:t> </a:t>
            </a:r>
            <a:fld id="{516DB5DD-0497-4524-9D7C-F170ABFFB778}" type="slidenum">
              <a:rPr lang="en-US" altLang="en-US" sz="800"/>
              <a:pPr/>
              <a:t>18</a:t>
            </a:fld>
            <a:endParaRPr lang="en-US" altLang="en-US" sz="800"/>
          </a:p>
        </p:txBody>
      </p:sp>
      <p:pic>
        <p:nvPicPr>
          <p:cNvPr id="5" name="Picture 3" descr="100_0469">
            <a:extLst>
              <a:ext uri="{FF2B5EF4-FFF2-40B4-BE49-F238E27FC236}">
                <a16:creationId xmlns:a16="http://schemas.microsoft.com/office/drawing/2014/main" id="{77B19EA9-778C-4D2E-934A-D395E2ECA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1502852"/>
            <a:ext cx="8440737"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a:extLst>
              <a:ext uri="{FF2B5EF4-FFF2-40B4-BE49-F238E27FC236}">
                <a16:creationId xmlns:a16="http://schemas.microsoft.com/office/drawing/2014/main" id="{F1B5DEB4-ECF9-48CF-ABB1-6ACFE7590187}"/>
              </a:ext>
            </a:extLst>
          </p:cNvPr>
          <p:cNvSpPr>
            <a:spLocks noChangeShapeType="1"/>
          </p:cNvSpPr>
          <p:nvPr/>
        </p:nvSpPr>
        <p:spPr bwMode="auto">
          <a:xfrm flipH="1">
            <a:off x="4844000" y="1802890"/>
            <a:ext cx="1135062" cy="1292225"/>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Line 5">
            <a:extLst>
              <a:ext uri="{FF2B5EF4-FFF2-40B4-BE49-F238E27FC236}">
                <a16:creationId xmlns:a16="http://schemas.microsoft.com/office/drawing/2014/main" id="{0BE2D71C-6016-4A3E-B1E7-7B35F6560A08}"/>
              </a:ext>
            </a:extLst>
          </p:cNvPr>
          <p:cNvSpPr>
            <a:spLocks noChangeShapeType="1"/>
          </p:cNvSpPr>
          <p:nvPr/>
        </p:nvSpPr>
        <p:spPr bwMode="auto">
          <a:xfrm>
            <a:off x="6129875" y="1796540"/>
            <a:ext cx="1908175" cy="1308100"/>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 name="Rectangle 6">
            <a:extLst>
              <a:ext uri="{FF2B5EF4-FFF2-40B4-BE49-F238E27FC236}">
                <a16:creationId xmlns:a16="http://schemas.microsoft.com/office/drawing/2014/main" id="{DFD8B1D5-B99E-47CF-83A2-4B112852E951}"/>
              </a:ext>
            </a:extLst>
          </p:cNvPr>
          <p:cNvSpPr>
            <a:spLocks noChangeArrowheads="1"/>
          </p:cNvSpPr>
          <p:nvPr/>
        </p:nvSpPr>
        <p:spPr bwMode="auto">
          <a:xfrm>
            <a:off x="6090187" y="2749040"/>
            <a:ext cx="1497013" cy="2695575"/>
          </a:xfrm>
          <a:prstGeom prst="rect">
            <a:avLst/>
          </a:prstGeom>
          <a:noFill/>
          <a:ln w="2540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endParaRPr lang="en-GB" altLang="en-US"/>
          </a:p>
        </p:txBody>
      </p:sp>
      <p:sp>
        <p:nvSpPr>
          <p:cNvPr id="9" name="Text Box 7">
            <a:extLst>
              <a:ext uri="{FF2B5EF4-FFF2-40B4-BE49-F238E27FC236}">
                <a16:creationId xmlns:a16="http://schemas.microsoft.com/office/drawing/2014/main" id="{1C85DD0F-B04D-47B4-B36C-F1F172D7EC25}"/>
              </a:ext>
            </a:extLst>
          </p:cNvPr>
          <p:cNvSpPr txBox="1">
            <a:spLocks noChangeArrowheads="1"/>
          </p:cNvSpPr>
          <p:nvPr/>
        </p:nvSpPr>
        <p:spPr bwMode="auto">
          <a:xfrm>
            <a:off x="3758150" y="5436677"/>
            <a:ext cx="373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solidFill>
                  <a:schemeClr val="bg1"/>
                </a:solidFill>
                <a:latin typeface="Times New Roman" panose="02020603050405020304" pitchFamily="18" charset="0"/>
              </a:rPr>
              <a:t>Stationary and forms areas</a:t>
            </a:r>
          </a:p>
        </p:txBody>
      </p:sp>
      <p:sp>
        <p:nvSpPr>
          <p:cNvPr id="10" name="Line 8">
            <a:extLst>
              <a:ext uri="{FF2B5EF4-FFF2-40B4-BE49-F238E27FC236}">
                <a16:creationId xmlns:a16="http://schemas.microsoft.com/office/drawing/2014/main" id="{DBD3C24C-96CF-4AD1-A846-9F30DF94C6A9}"/>
              </a:ext>
            </a:extLst>
          </p:cNvPr>
          <p:cNvSpPr>
            <a:spLocks noChangeShapeType="1"/>
          </p:cNvSpPr>
          <p:nvPr/>
        </p:nvSpPr>
        <p:spPr bwMode="auto">
          <a:xfrm flipV="1">
            <a:off x="5001162" y="4923915"/>
            <a:ext cx="993775" cy="552450"/>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 name="Text Box 9">
            <a:extLst>
              <a:ext uri="{FF2B5EF4-FFF2-40B4-BE49-F238E27FC236}">
                <a16:creationId xmlns:a16="http://schemas.microsoft.com/office/drawing/2014/main" id="{CE12CC81-AA82-4032-A660-AA0A8558AFCA}"/>
              </a:ext>
            </a:extLst>
          </p:cNvPr>
          <p:cNvSpPr txBox="1">
            <a:spLocks noChangeArrowheads="1"/>
          </p:cNvSpPr>
          <p:nvPr/>
        </p:nvSpPr>
        <p:spPr bwMode="auto">
          <a:xfrm>
            <a:off x="3910550" y="1477452"/>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dirty="0">
                <a:solidFill>
                  <a:schemeClr val="bg1"/>
                </a:solidFill>
                <a:latin typeface="Times New Roman" panose="02020603050405020304" pitchFamily="18" charset="0"/>
              </a:rPr>
              <a:t>Personal files above workstation</a:t>
            </a:r>
          </a:p>
        </p:txBody>
      </p:sp>
    </p:spTree>
    <p:extLst>
      <p:ext uri="{BB962C8B-B14F-4D97-AF65-F5344CB8AC3E}">
        <p14:creationId xmlns:p14="http://schemas.microsoft.com/office/powerpoint/2010/main" val="427592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D4D2-ECAE-4BB5-A787-3B5DF44D3A40}"/>
              </a:ext>
            </a:extLst>
          </p:cNvPr>
          <p:cNvSpPr>
            <a:spLocks noGrp="1"/>
          </p:cNvSpPr>
          <p:nvPr>
            <p:ph type="title"/>
          </p:nvPr>
        </p:nvSpPr>
        <p:spPr/>
        <p:txBody>
          <a:bodyPr/>
          <a:lstStyle/>
          <a:p>
            <a:r>
              <a:rPr lang="en-US" dirty="0"/>
              <a:t>AFTER……..</a:t>
            </a:r>
          </a:p>
        </p:txBody>
      </p:sp>
      <p:pic>
        <p:nvPicPr>
          <p:cNvPr id="12" name="Picture 3" descr="100_0471">
            <a:extLst>
              <a:ext uri="{FF2B5EF4-FFF2-40B4-BE49-F238E27FC236}">
                <a16:creationId xmlns:a16="http://schemas.microsoft.com/office/drawing/2014/main" id="{8EA8E56E-5781-4EB6-9C30-2D7E8DD6F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819" y="1621246"/>
            <a:ext cx="823595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97161CD3-3C66-4E3B-B9E7-D3926C7850AE}"/>
              </a:ext>
            </a:extLst>
          </p:cNvPr>
          <p:cNvSpPr>
            <a:spLocks noChangeArrowheads="1"/>
          </p:cNvSpPr>
          <p:nvPr/>
        </p:nvSpPr>
        <p:spPr bwMode="auto">
          <a:xfrm>
            <a:off x="4316719" y="2329271"/>
            <a:ext cx="5784850" cy="1592262"/>
          </a:xfrm>
          <a:prstGeom prst="rect">
            <a:avLst/>
          </a:prstGeom>
          <a:noFill/>
          <a:ln w="3175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endParaRPr lang="en-GB" altLang="en-US"/>
          </a:p>
        </p:txBody>
      </p:sp>
      <p:sp>
        <p:nvSpPr>
          <p:cNvPr id="14" name="Text Box 5">
            <a:extLst>
              <a:ext uri="{FF2B5EF4-FFF2-40B4-BE49-F238E27FC236}">
                <a16:creationId xmlns:a16="http://schemas.microsoft.com/office/drawing/2014/main" id="{39207FC3-E80B-43B1-8378-48E711E165CE}"/>
              </a:ext>
            </a:extLst>
          </p:cNvPr>
          <p:cNvSpPr txBox="1">
            <a:spLocks noChangeArrowheads="1"/>
          </p:cNvSpPr>
          <p:nvPr/>
        </p:nvSpPr>
        <p:spPr bwMode="auto">
          <a:xfrm>
            <a:off x="5739119" y="1799046"/>
            <a:ext cx="287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solidFill>
                  <a:schemeClr val="bg1"/>
                </a:solidFill>
                <a:latin typeface="Times New Roman" panose="02020603050405020304" pitchFamily="18" charset="0"/>
              </a:rPr>
              <a:t>Shelf space available</a:t>
            </a:r>
          </a:p>
        </p:txBody>
      </p:sp>
      <p:sp>
        <p:nvSpPr>
          <p:cNvPr id="15" name="Line 6">
            <a:extLst>
              <a:ext uri="{FF2B5EF4-FFF2-40B4-BE49-F238E27FC236}">
                <a16:creationId xmlns:a16="http://schemas.microsoft.com/office/drawing/2014/main" id="{A3AE6698-CF9B-45B8-B939-874637DE4886}"/>
              </a:ext>
            </a:extLst>
          </p:cNvPr>
          <p:cNvSpPr>
            <a:spLocks noChangeShapeType="1"/>
          </p:cNvSpPr>
          <p:nvPr/>
        </p:nvSpPr>
        <p:spPr bwMode="auto">
          <a:xfrm flipH="1" flipV="1">
            <a:off x="5435907" y="4850221"/>
            <a:ext cx="1087437" cy="1309687"/>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6" name="Line 7">
            <a:extLst>
              <a:ext uri="{FF2B5EF4-FFF2-40B4-BE49-F238E27FC236}">
                <a16:creationId xmlns:a16="http://schemas.microsoft.com/office/drawing/2014/main" id="{738F92E0-FFDA-4624-9A26-92C95BB60A62}"/>
              </a:ext>
            </a:extLst>
          </p:cNvPr>
          <p:cNvSpPr>
            <a:spLocks noChangeShapeType="1"/>
          </p:cNvSpPr>
          <p:nvPr/>
        </p:nvSpPr>
        <p:spPr bwMode="auto">
          <a:xfrm flipV="1">
            <a:off x="6675744" y="5507446"/>
            <a:ext cx="2697163" cy="804862"/>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 name="Text Box 8">
            <a:extLst>
              <a:ext uri="{FF2B5EF4-FFF2-40B4-BE49-F238E27FC236}">
                <a16:creationId xmlns:a16="http://schemas.microsoft.com/office/drawing/2014/main" id="{DEACA121-CD1F-495A-A8A7-06B5BF386B30}"/>
              </a:ext>
            </a:extLst>
          </p:cNvPr>
          <p:cNvSpPr txBox="1">
            <a:spLocks noChangeArrowheads="1"/>
          </p:cNvSpPr>
          <p:nvPr/>
        </p:nvSpPr>
        <p:spPr bwMode="auto">
          <a:xfrm>
            <a:off x="4945369" y="6239283"/>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solidFill>
                  <a:schemeClr val="bg1"/>
                </a:solidFill>
                <a:latin typeface="Times New Roman" panose="02020603050405020304" pitchFamily="18" charset="0"/>
              </a:rPr>
              <a:t>Tidy and clear desk areas</a:t>
            </a:r>
          </a:p>
        </p:txBody>
      </p:sp>
    </p:spTree>
    <p:extLst>
      <p:ext uri="{BB962C8B-B14F-4D97-AF65-F5344CB8AC3E}">
        <p14:creationId xmlns:p14="http://schemas.microsoft.com/office/powerpoint/2010/main" val="395426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5601-A4AB-4FF5-AF67-32A3D246D1F1}"/>
              </a:ext>
            </a:extLst>
          </p:cNvPr>
          <p:cNvSpPr>
            <a:spLocks noGrp="1"/>
          </p:cNvSpPr>
          <p:nvPr>
            <p:ph type="title"/>
          </p:nvPr>
        </p:nvSpPr>
        <p:spPr/>
        <p:txBody>
          <a:bodyPr/>
          <a:lstStyle/>
          <a:p>
            <a:r>
              <a:rPr lang="en-US" dirty="0"/>
              <a:t>Experience</a:t>
            </a:r>
          </a:p>
        </p:txBody>
      </p:sp>
      <p:sp>
        <p:nvSpPr>
          <p:cNvPr id="3" name="TextBox 2">
            <a:extLst>
              <a:ext uri="{FF2B5EF4-FFF2-40B4-BE49-F238E27FC236}">
                <a16:creationId xmlns:a16="http://schemas.microsoft.com/office/drawing/2014/main" id="{CF1EE897-6422-44A8-BA0F-8268F77410A4}"/>
              </a:ext>
            </a:extLst>
          </p:cNvPr>
          <p:cNvSpPr txBox="1"/>
          <p:nvPr/>
        </p:nvSpPr>
        <p:spPr>
          <a:xfrm>
            <a:off x="2903317" y="1905000"/>
            <a:ext cx="5984331" cy="3970318"/>
          </a:xfrm>
          <a:prstGeom prst="rect">
            <a:avLst/>
          </a:prstGeom>
          <a:noFill/>
        </p:spPr>
        <p:txBody>
          <a:bodyPr wrap="none" rtlCol="0">
            <a:spAutoFit/>
          </a:bodyPr>
          <a:lstStyle/>
          <a:p>
            <a:pPr marL="285750" indent="-285750">
              <a:buFont typeface="Arial" panose="020B0604020202020204" pitchFamily="34" charset="0"/>
              <a:buChar char="•"/>
            </a:pPr>
            <a:r>
              <a:rPr lang="en-US" dirty="0"/>
              <a:t>39 Years at Eli Lilly(retired)</a:t>
            </a:r>
          </a:p>
          <a:p>
            <a:pPr marL="742950" lvl="1" indent="-285750">
              <a:buFont typeface="Arial" panose="020B0604020202020204" pitchFamily="34" charset="0"/>
              <a:buChar char="•"/>
            </a:pPr>
            <a:r>
              <a:rPr lang="en-US" dirty="0"/>
              <a:t>Green Belt</a:t>
            </a:r>
          </a:p>
          <a:p>
            <a:pPr marL="742950" lvl="1" indent="-285750">
              <a:buFont typeface="Arial" panose="020B0604020202020204" pitchFamily="34" charset="0"/>
              <a:buChar char="•"/>
            </a:pPr>
            <a:r>
              <a:rPr lang="en-US" dirty="0"/>
              <a:t>Black Belt</a:t>
            </a:r>
          </a:p>
          <a:p>
            <a:pPr marL="742950" lvl="1" indent="-285750">
              <a:buFont typeface="Arial" panose="020B0604020202020204" pitchFamily="34" charset="0"/>
              <a:buChar char="•"/>
            </a:pPr>
            <a:r>
              <a:rPr lang="en-US" dirty="0"/>
              <a:t>Master Black Belt</a:t>
            </a:r>
          </a:p>
          <a:p>
            <a:pPr marL="742950" lvl="1" indent="-285750">
              <a:buFont typeface="Arial" panose="020B0604020202020204" pitchFamily="34" charset="0"/>
              <a:buChar char="•"/>
            </a:pPr>
            <a:r>
              <a:rPr lang="en-US" dirty="0"/>
              <a:t>Lean</a:t>
            </a:r>
          </a:p>
          <a:p>
            <a:pPr marL="742950" lvl="1" indent="-285750">
              <a:buFont typeface="Arial" panose="020B0604020202020204" pitchFamily="34" charset="0"/>
              <a:buChar char="•"/>
            </a:pPr>
            <a:r>
              <a:rPr lang="en-US" dirty="0"/>
              <a:t>Structured Inventive Thinking</a:t>
            </a:r>
          </a:p>
          <a:p>
            <a:pPr lvl="1"/>
            <a:endParaRPr lang="en-US" dirty="0"/>
          </a:p>
          <a:p>
            <a:pPr marL="285750" indent="-285750">
              <a:buFont typeface="Arial" panose="020B0604020202020204" pitchFamily="34" charset="0"/>
              <a:buChar char="•"/>
            </a:pPr>
            <a:r>
              <a:rPr lang="en-US" dirty="0"/>
              <a:t>  2 Years Consulting / Simulations with </a:t>
            </a:r>
            <a:r>
              <a:rPr lang="en-US" dirty="0" err="1"/>
              <a:t>MoreSteam</a:t>
            </a:r>
            <a:endParaRPr lang="en-US" dirty="0"/>
          </a:p>
          <a:p>
            <a:pPr marL="742950" lvl="1" indent="-285750">
              <a:buFont typeface="Arial" panose="020B0604020202020204" pitchFamily="34" charset="0"/>
              <a:buChar char="•"/>
            </a:pPr>
            <a:r>
              <a:rPr lang="en-US" dirty="0"/>
              <a:t>AB In-Bev(Anheuser Busch)</a:t>
            </a:r>
          </a:p>
          <a:p>
            <a:pPr marL="742950" lvl="1" indent="-285750">
              <a:buFont typeface="Arial" panose="020B0604020202020204" pitchFamily="34" charset="0"/>
              <a:buChar char="•"/>
            </a:pPr>
            <a:r>
              <a:rPr lang="en-US" dirty="0"/>
              <a:t>Rolls Royce</a:t>
            </a:r>
          </a:p>
          <a:p>
            <a:pPr marL="742950" lvl="1" indent="-285750">
              <a:buFont typeface="Arial" panose="020B0604020202020204" pitchFamily="34" charset="0"/>
              <a:buChar char="•"/>
            </a:pPr>
            <a:r>
              <a:rPr lang="en-US" dirty="0"/>
              <a:t>West Pharma</a:t>
            </a:r>
          </a:p>
          <a:p>
            <a:pPr marL="742950" lvl="1" indent="-285750">
              <a:buFont typeface="Arial" panose="020B0604020202020204" pitchFamily="34" charset="0"/>
              <a:buChar char="•"/>
            </a:pPr>
            <a:r>
              <a:rPr lang="en-US" dirty="0"/>
              <a:t>Constellation</a:t>
            </a:r>
          </a:p>
          <a:p>
            <a:pPr marL="742950" lvl="1" indent="-285750">
              <a:buFont typeface="Arial" panose="020B0604020202020204" pitchFamily="34" charset="0"/>
              <a:buChar char="•"/>
            </a:pPr>
            <a:r>
              <a:rPr lang="en-US" dirty="0" err="1"/>
              <a:t>Comener</a:t>
            </a:r>
            <a:r>
              <a:rPr lang="en-US" dirty="0"/>
              <a:t> Project</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5577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D4D2-ECAE-4BB5-A787-3B5DF44D3A40}"/>
              </a:ext>
            </a:extLst>
          </p:cNvPr>
          <p:cNvSpPr>
            <a:spLocks noGrp="1"/>
          </p:cNvSpPr>
          <p:nvPr>
            <p:ph type="title"/>
          </p:nvPr>
        </p:nvSpPr>
        <p:spPr/>
        <p:txBody>
          <a:bodyPr/>
          <a:lstStyle/>
          <a:p>
            <a:r>
              <a:rPr lang="en-US" dirty="0"/>
              <a:t>AFTER……..</a:t>
            </a:r>
          </a:p>
        </p:txBody>
      </p:sp>
      <p:pic>
        <p:nvPicPr>
          <p:cNvPr id="9" name="Picture 3" descr="100_0470">
            <a:extLst>
              <a:ext uri="{FF2B5EF4-FFF2-40B4-BE49-F238E27FC236}">
                <a16:creationId xmlns:a16="http://schemas.microsoft.com/office/drawing/2014/main" id="{071BDBD5-2C23-4C37-8F90-27D95600D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409" y="1425575"/>
            <a:ext cx="854392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5CB22BFE-222F-4A3C-8E7E-7C3A6362B411}"/>
              </a:ext>
            </a:extLst>
          </p:cNvPr>
          <p:cNvSpPr>
            <a:spLocks noChangeArrowheads="1"/>
          </p:cNvSpPr>
          <p:nvPr/>
        </p:nvSpPr>
        <p:spPr bwMode="auto">
          <a:xfrm>
            <a:off x="2720159" y="1497013"/>
            <a:ext cx="2224088" cy="2617787"/>
          </a:xfrm>
          <a:prstGeom prst="rect">
            <a:avLst/>
          </a:prstGeom>
          <a:noFill/>
          <a:ln w="31750">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endParaRPr lang="en-GB" altLang="en-US"/>
          </a:p>
        </p:txBody>
      </p:sp>
      <p:sp>
        <p:nvSpPr>
          <p:cNvPr id="11" name="Text Box 5">
            <a:extLst>
              <a:ext uri="{FF2B5EF4-FFF2-40B4-BE49-F238E27FC236}">
                <a16:creationId xmlns:a16="http://schemas.microsoft.com/office/drawing/2014/main" id="{5E703152-8482-4869-A700-678A8799915A}"/>
              </a:ext>
            </a:extLst>
          </p:cNvPr>
          <p:cNvSpPr txBox="1">
            <a:spLocks noChangeArrowheads="1"/>
          </p:cNvSpPr>
          <p:nvPr/>
        </p:nvSpPr>
        <p:spPr bwMode="auto">
          <a:xfrm>
            <a:off x="4568009" y="4594225"/>
            <a:ext cx="656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dirty="0">
                <a:solidFill>
                  <a:schemeClr val="bg1"/>
                </a:solidFill>
                <a:latin typeface="Times New Roman" panose="02020603050405020304" pitchFamily="18" charset="0"/>
              </a:rPr>
              <a:t>Reference documents for all </a:t>
            </a:r>
            <a:r>
              <a:rPr lang="en-GB" altLang="en-US" sz="2400" b="1" dirty="0" err="1">
                <a:solidFill>
                  <a:schemeClr val="bg1"/>
                </a:solidFill>
                <a:latin typeface="Times New Roman" panose="02020603050405020304" pitchFamily="18" charset="0"/>
              </a:rPr>
              <a:t>Nurse’ss</a:t>
            </a:r>
            <a:r>
              <a:rPr lang="en-GB" altLang="en-US" sz="2400" b="1" dirty="0">
                <a:solidFill>
                  <a:schemeClr val="bg1"/>
                </a:solidFill>
                <a:latin typeface="Times New Roman" panose="02020603050405020304" pitchFamily="18" charset="0"/>
              </a:rPr>
              <a:t> centralised</a:t>
            </a:r>
          </a:p>
        </p:txBody>
      </p:sp>
      <p:sp>
        <p:nvSpPr>
          <p:cNvPr id="18" name="Line 6">
            <a:extLst>
              <a:ext uri="{FF2B5EF4-FFF2-40B4-BE49-F238E27FC236}">
                <a16:creationId xmlns:a16="http://schemas.microsoft.com/office/drawing/2014/main" id="{1DCECF4B-4E9D-4298-BA42-576F5A3F4822}"/>
              </a:ext>
            </a:extLst>
          </p:cNvPr>
          <p:cNvSpPr>
            <a:spLocks noChangeShapeType="1"/>
          </p:cNvSpPr>
          <p:nvPr/>
        </p:nvSpPr>
        <p:spPr bwMode="auto">
          <a:xfrm flipH="1" flipV="1">
            <a:off x="3902847" y="4162425"/>
            <a:ext cx="520700" cy="488950"/>
          </a:xfrm>
          <a:prstGeom prst="line">
            <a:avLst/>
          </a:prstGeom>
          <a:noFill/>
          <a:ln w="31750">
            <a:solidFill>
              <a:schemeClr val="bg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3837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D4D2-ECAE-4BB5-A787-3B5DF44D3A40}"/>
              </a:ext>
            </a:extLst>
          </p:cNvPr>
          <p:cNvSpPr>
            <a:spLocks noGrp="1"/>
          </p:cNvSpPr>
          <p:nvPr>
            <p:ph type="title"/>
          </p:nvPr>
        </p:nvSpPr>
        <p:spPr/>
        <p:txBody>
          <a:bodyPr/>
          <a:lstStyle/>
          <a:p>
            <a:r>
              <a:rPr lang="en-US" dirty="0"/>
              <a:t>AFTER……..</a:t>
            </a:r>
          </a:p>
        </p:txBody>
      </p:sp>
      <p:pic>
        <p:nvPicPr>
          <p:cNvPr id="7" name="Picture 3" descr="100_0473">
            <a:extLst>
              <a:ext uri="{FF2B5EF4-FFF2-40B4-BE49-F238E27FC236}">
                <a16:creationId xmlns:a16="http://schemas.microsoft.com/office/drawing/2014/main" id="{FA902348-1C86-4D54-B9B1-20CDAF1F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725" y="1483614"/>
            <a:ext cx="686435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A39CFFF9-B5D4-43FF-8462-EE2ACAD2DC3C}"/>
              </a:ext>
            </a:extLst>
          </p:cNvPr>
          <p:cNvSpPr txBox="1">
            <a:spLocks noChangeArrowheads="1"/>
          </p:cNvSpPr>
          <p:nvPr/>
        </p:nvSpPr>
        <p:spPr bwMode="auto">
          <a:xfrm>
            <a:off x="4998500" y="5549201"/>
            <a:ext cx="209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3200" b="1">
                <a:solidFill>
                  <a:schemeClr val="bg1"/>
                </a:solidFill>
                <a:latin typeface="Times New Roman" panose="02020603050405020304" pitchFamily="18" charset="0"/>
              </a:rPr>
              <a:t>SMILES !!</a:t>
            </a:r>
          </a:p>
        </p:txBody>
      </p:sp>
    </p:spTree>
    <p:extLst>
      <p:ext uri="{BB962C8B-B14F-4D97-AF65-F5344CB8AC3E}">
        <p14:creationId xmlns:p14="http://schemas.microsoft.com/office/powerpoint/2010/main" val="91094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58E49E3-9F71-432B-8F8A-AE9101066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040" y="84944"/>
            <a:ext cx="5021360" cy="669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4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0D26B-C935-49D0-9770-0D6B6F59C12F}"/>
              </a:ext>
            </a:extLst>
          </p:cNvPr>
          <p:cNvPicPr>
            <a:picLocks noChangeAspect="1"/>
          </p:cNvPicPr>
          <p:nvPr/>
        </p:nvPicPr>
        <p:blipFill>
          <a:blip r:embed="rId2"/>
          <a:stretch>
            <a:fillRect/>
          </a:stretch>
        </p:blipFill>
        <p:spPr>
          <a:xfrm>
            <a:off x="1851643" y="251691"/>
            <a:ext cx="9936551" cy="6354617"/>
          </a:xfrm>
          <a:prstGeom prst="rect">
            <a:avLst/>
          </a:prstGeom>
        </p:spPr>
      </p:pic>
    </p:spTree>
    <p:extLst>
      <p:ext uri="{BB962C8B-B14F-4D97-AF65-F5344CB8AC3E}">
        <p14:creationId xmlns:p14="http://schemas.microsoft.com/office/powerpoint/2010/main" val="352512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7BA66-0F4C-47C1-9EE2-92E6831E05A6}"/>
              </a:ext>
            </a:extLst>
          </p:cNvPr>
          <p:cNvSpPr txBox="1"/>
          <p:nvPr/>
        </p:nvSpPr>
        <p:spPr>
          <a:xfrm>
            <a:off x="2592925" y="1905000"/>
            <a:ext cx="8691803" cy="4524315"/>
          </a:xfrm>
          <a:prstGeom prst="rect">
            <a:avLst/>
          </a:prstGeom>
          <a:noFill/>
        </p:spPr>
        <p:txBody>
          <a:bodyPr wrap="none" rtlCol="0">
            <a:spAutoFit/>
          </a:bodyPr>
          <a:lstStyle/>
          <a:p>
            <a:pPr marL="514350" indent="-514350">
              <a:buFont typeface="+mj-lt"/>
              <a:buAutoNum type="arabicPeriod"/>
            </a:pPr>
            <a:r>
              <a:rPr lang="en-US" dirty="0"/>
              <a:t>Customer Value Add</a:t>
            </a:r>
          </a:p>
          <a:p>
            <a:pPr marL="742950" lvl="1" indent="-285750">
              <a:buFont typeface="Arial" panose="020B0604020202020204" pitchFamily="34" charset="0"/>
              <a:buChar char="•"/>
            </a:pPr>
            <a:r>
              <a:rPr lang="en-US" dirty="0"/>
              <a:t>Delivering the “”Customer Defined Value</a:t>
            </a:r>
          </a:p>
          <a:p>
            <a:pPr marL="742950" lvl="1" indent="-285750">
              <a:buFont typeface="Arial" panose="020B0604020202020204" pitchFamily="34" charset="0"/>
              <a:buChar char="•"/>
            </a:pPr>
            <a:r>
              <a:rPr lang="en-US" dirty="0"/>
              <a:t>Would the customer pay for that step in the process?</a:t>
            </a:r>
          </a:p>
          <a:p>
            <a:pPr lvl="1"/>
            <a:endParaRPr lang="en-US" dirty="0"/>
          </a:p>
          <a:p>
            <a:pPr marL="514350" indent="-514350">
              <a:buFont typeface="+mj-lt"/>
              <a:buAutoNum type="arabicPeriod"/>
            </a:pPr>
            <a:r>
              <a:rPr lang="en-US" dirty="0"/>
              <a:t>Enabling / Business Value Add</a:t>
            </a:r>
          </a:p>
          <a:p>
            <a:pPr marL="742950" lvl="1" indent="-285750">
              <a:buFont typeface="Arial" panose="020B0604020202020204" pitchFamily="34" charset="0"/>
              <a:buChar char="•"/>
            </a:pPr>
            <a:r>
              <a:rPr lang="en-US" dirty="0"/>
              <a:t>Not customer value add BUT you must do this to keep the doors open</a:t>
            </a:r>
          </a:p>
          <a:p>
            <a:pPr lvl="2">
              <a:buFont typeface="Calibri" panose="020F0502020204030204" pitchFamily="34" charset="0"/>
              <a:buChar char="‒"/>
            </a:pPr>
            <a:r>
              <a:rPr lang="en-US" dirty="0"/>
              <a:t>Financial transactions with your customers (Make a profit)</a:t>
            </a:r>
          </a:p>
          <a:p>
            <a:pPr lvl="2">
              <a:buFont typeface="Calibri" panose="020F0502020204030204" pitchFamily="34" charset="0"/>
              <a:buChar char="‒"/>
            </a:pPr>
            <a:r>
              <a:rPr lang="en-US" dirty="0"/>
              <a:t>Pay your employees</a:t>
            </a:r>
          </a:p>
          <a:p>
            <a:pPr lvl="2">
              <a:buFont typeface="Calibri" panose="020F0502020204030204" pitchFamily="34" charset="0"/>
              <a:buChar char="‒"/>
            </a:pPr>
            <a:r>
              <a:rPr lang="en-US" dirty="0"/>
              <a:t>Follow government regulations</a:t>
            </a:r>
          </a:p>
          <a:p>
            <a:pPr lvl="2">
              <a:buFont typeface="Calibri" panose="020F0502020204030204" pitchFamily="34" charset="0"/>
              <a:buChar char="‒"/>
            </a:pPr>
            <a:r>
              <a:rPr lang="en-US" dirty="0" err="1"/>
              <a:t>Etc</a:t>
            </a:r>
            <a:endParaRPr lang="en-US" dirty="0"/>
          </a:p>
          <a:p>
            <a:pPr lvl="2"/>
            <a:endParaRPr lang="en-US" dirty="0"/>
          </a:p>
          <a:p>
            <a:pPr marL="514350" indent="-514350">
              <a:buFont typeface="+mj-lt"/>
              <a:buAutoNum type="arabicPeriod"/>
            </a:pPr>
            <a:r>
              <a:rPr lang="en-US" dirty="0"/>
              <a:t>Non-Value Add</a:t>
            </a:r>
          </a:p>
          <a:p>
            <a:pPr marL="742950" lvl="1" indent="-285750">
              <a:buFont typeface="Arial" panose="020B0604020202020204" pitchFamily="34" charset="0"/>
              <a:buChar char="•"/>
            </a:pPr>
            <a:r>
              <a:rPr lang="en-US" dirty="0"/>
              <a:t>Everything Else</a:t>
            </a:r>
          </a:p>
          <a:p>
            <a:pPr marL="1200150" lvl="2" indent="-285750">
              <a:buFont typeface="Century Gothic" panose="020B0502020202020204" pitchFamily="34" charset="0"/>
              <a:buChar char="−"/>
            </a:pPr>
            <a:r>
              <a:rPr lang="en-US" dirty="0"/>
              <a:t>TIM P. WOOD</a:t>
            </a:r>
          </a:p>
          <a:p>
            <a:pPr marL="1200150" lvl="2" indent="-285750">
              <a:buFont typeface="Century Gothic" panose="020B0502020202020204" pitchFamily="34" charset="0"/>
              <a:buChar char="−"/>
            </a:pPr>
            <a:r>
              <a:rPr lang="en-US" dirty="0"/>
              <a:t>DOWNTIME</a:t>
            </a:r>
          </a:p>
          <a:p>
            <a:endParaRPr lang="en-US" dirty="0"/>
          </a:p>
        </p:txBody>
      </p:sp>
      <p:sp>
        <p:nvSpPr>
          <p:cNvPr id="3" name="Title 1">
            <a:extLst>
              <a:ext uri="{FF2B5EF4-FFF2-40B4-BE49-F238E27FC236}">
                <a16:creationId xmlns:a16="http://schemas.microsoft.com/office/drawing/2014/main" id="{4ED80745-0B18-40D8-8176-D69CF9290ADD}"/>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CVA, E/BVA &amp; NVA Definitions</a:t>
            </a:r>
          </a:p>
        </p:txBody>
      </p:sp>
    </p:spTree>
    <p:extLst>
      <p:ext uri="{BB962C8B-B14F-4D97-AF65-F5344CB8AC3E}">
        <p14:creationId xmlns:p14="http://schemas.microsoft.com/office/powerpoint/2010/main" val="15114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1" dur="500"/>
                                        <p:tgtEl>
                                          <p:spTgt spid="2">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4" dur="500"/>
                                        <p:tgtEl>
                                          <p:spTgt spid="2">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7" dur="500"/>
                                        <p:tgtEl>
                                          <p:spTgt spid="2">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0" dur="500"/>
                                        <p:tgtEl>
                                          <p:spTgt spid="2">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8" dur="500"/>
                                        <p:tgtEl>
                                          <p:spTgt spid="2">
                                            <p:txEl>
                                              <p:pRg st="11" end="11"/>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41" dur="500"/>
                                        <p:tgtEl>
                                          <p:spTgt spid="2">
                                            <p:txEl>
                                              <p:pRg st="12" end="12"/>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44" dur="500"/>
                                        <p:tgtEl>
                                          <p:spTgt spid="2">
                                            <p:txEl>
                                              <p:pRg st="13" end="13"/>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randombar(horizontal)">
                                      <p:cBhvr>
                                        <p:cTn id="4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3143-2268-4445-AF83-EED37089DD78}"/>
              </a:ext>
            </a:extLst>
          </p:cNvPr>
          <p:cNvSpPr>
            <a:spLocks noGrp="1"/>
          </p:cNvSpPr>
          <p:nvPr>
            <p:ph type="title"/>
          </p:nvPr>
        </p:nvSpPr>
        <p:spPr/>
        <p:txBody>
          <a:bodyPr/>
          <a:lstStyle/>
          <a:p>
            <a:r>
              <a:rPr lang="en-US" dirty="0"/>
              <a:t>The 8 Forms of Waste</a:t>
            </a:r>
          </a:p>
        </p:txBody>
      </p:sp>
      <p:grpSp>
        <p:nvGrpSpPr>
          <p:cNvPr id="14" name="Group 13">
            <a:extLst>
              <a:ext uri="{FF2B5EF4-FFF2-40B4-BE49-F238E27FC236}">
                <a16:creationId xmlns:a16="http://schemas.microsoft.com/office/drawing/2014/main" id="{48E48AB8-0735-4891-A98A-FE1B86BCD734}"/>
              </a:ext>
            </a:extLst>
          </p:cNvPr>
          <p:cNvGrpSpPr/>
          <p:nvPr/>
        </p:nvGrpSpPr>
        <p:grpSpPr>
          <a:xfrm>
            <a:off x="1579120" y="1835173"/>
            <a:ext cx="10168691" cy="2580097"/>
            <a:chOff x="1579120" y="1835173"/>
            <a:chExt cx="10168691" cy="2580097"/>
          </a:xfrm>
        </p:grpSpPr>
        <p:pic>
          <p:nvPicPr>
            <p:cNvPr id="4" name="Picture 3">
              <a:extLst>
                <a:ext uri="{FF2B5EF4-FFF2-40B4-BE49-F238E27FC236}">
                  <a16:creationId xmlns:a16="http://schemas.microsoft.com/office/drawing/2014/main" id="{80650297-0334-417E-99A3-C8EB3E6348D4}"/>
                </a:ext>
              </a:extLst>
            </p:cNvPr>
            <p:cNvPicPr>
              <a:picLocks noChangeAspect="1"/>
            </p:cNvPicPr>
            <p:nvPr/>
          </p:nvPicPr>
          <p:blipFill>
            <a:blip r:embed="rId2"/>
            <a:stretch>
              <a:fillRect/>
            </a:stretch>
          </p:blipFill>
          <p:spPr>
            <a:xfrm>
              <a:off x="1579120" y="1835173"/>
              <a:ext cx="5789345" cy="2580097"/>
            </a:xfrm>
            <a:prstGeom prst="rect">
              <a:avLst/>
            </a:prstGeom>
          </p:spPr>
        </p:pic>
        <p:sp>
          <p:nvSpPr>
            <p:cNvPr id="6" name="Title 1">
              <a:extLst>
                <a:ext uri="{FF2B5EF4-FFF2-40B4-BE49-F238E27FC236}">
                  <a16:creationId xmlns:a16="http://schemas.microsoft.com/office/drawing/2014/main" id="{DC427971-DCFA-4240-BD37-DB1B20FC77A4}"/>
                </a:ext>
              </a:extLst>
            </p:cNvPr>
            <p:cNvSpPr txBox="1">
              <a:spLocks/>
            </p:cNvSpPr>
            <p:nvPr/>
          </p:nvSpPr>
          <p:spPr>
            <a:xfrm>
              <a:off x="8522971" y="2481011"/>
              <a:ext cx="3224840" cy="6791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TIM P WOOD</a:t>
              </a:r>
            </a:p>
          </p:txBody>
        </p:sp>
        <p:cxnSp>
          <p:nvCxnSpPr>
            <p:cNvPr id="9" name="Straight Arrow Connector 8">
              <a:extLst>
                <a:ext uri="{FF2B5EF4-FFF2-40B4-BE49-F238E27FC236}">
                  <a16:creationId xmlns:a16="http://schemas.microsoft.com/office/drawing/2014/main" id="{7FEC0C5A-C816-4F47-B3F3-B7EEFCDBD2B8}"/>
                </a:ext>
              </a:extLst>
            </p:cNvPr>
            <p:cNvCxnSpPr>
              <a:cxnSpLocks/>
              <a:stCxn id="6" idx="1"/>
            </p:cNvCxnSpPr>
            <p:nvPr/>
          </p:nvCxnSpPr>
          <p:spPr>
            <a:xfrm flipH="1">
              <a:off x="7565767" y="2820573"/>
              <a:ext cx="9572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A262F0F-4153-4F31-B0B6-764109950857}"/>
              </a:ext>
            </a:extLst>
          </p:cNvPr>
          <p:cNvGrpSpPr/>
          <p:nvPr/>
        </p:nvGrpSpPr>
        <p:grpSpPr>
          <a:xfrm>
            <a:off x="3823928" y="3789269"/>
            <a:ext cx="8368072" cy="2718834"/>
            <a:chOff x="3823928" y="3789269"/>
            <a:chExt cx="8368072" cy="2718834"/>
          </a:xfrm>
        </p:grpSpPr>
        <p:pic>
          <p:nvPicPr>
            <p:cNvPr id="5" name="Picture 4">
              <a:extLst>
                <a:ext uri="{FF2B5EF4-FFF2-40B4-BE49-F238E27FC236}">
                  <a16:creationId xmlns:a16="http://schemas.microsoft.com/office/drawing/2014/main" id="{1609AF7A-C699-4E7F-A436-9EA9952C2F17}"/>
                </a:ext>
              </a:extLst>
            </p:cNvPr>
            <p:cNvPicPr>
              <a:picLocks noChangeAspect="1"/>
            </p:cNvPicPr>
            <p:nvPr/>
          </p:nvPicPr>
          <p:blipFill>
            <a:blip r:embed="rId3"/>
            <a:stretch>
              <a:fillRect/>
            </a:stretch>
          </p:blipFill>
          <p:spPr>
            <a:xfrm>
              <a:off x="7565767" y="3789269"/>
              <a:ext cx="4626233" cy="2718834"/>
            </a:xfrm>
            <a:prstGeom prst="rect">
              <a:avLst/>
            </a:prstGeom>
          </p:spPr>
        </p:pic>
        <p:sp>
          <p:nvSpPr>
            <p:cNvPr id="7" name="Title 1">
              <a:extLst>
                <a:ext uri="{FF2B5EF4-FFF2-40B4-BE49-F238E27FC236}">
                  <a16:creationId xmlns:a16="http://schemas.microsoft.com/office/drawing/2014/main" id="{F61666DB-FBB3-4184-9142-4596215A9A7B}"/>
                </a:ext>
              </a:extLst>
            </p:cNvPr>
            <p:cNvSpPr txBox="1">
              <a:spLocks/>
            </p:cNvSpPr>
            <p:nvPr/>
          </p:nvSpPr>
          <p:spPr>
            <a:xfrm>
              <a:off x="3823928" y="5060344"/>
              <a:ext cx="2895654" cy="6791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DOWNTIME</a:t>
              </a:r>
            </a:p>
          </p:txBody>
        </p:sp>
        <p:cxnSp>
          <p:nvCxnSpPr>
            <p:cNvPr id="10" name="Straight Arrow Connector 9">
              <a:extLst>
                <a:ext uri="{FF2B5EF4-FFF2-40B4-BE49-F238E27FC236}">
                  <a16:creationId xmlns:a16="http://schemas.microsoft.com/office/drawing/2014/main" id="{79AEDEAF-5DA0-4AB3-AEDF-1E54A80ECC7A}"/>
                </a:ext>
              </a:extLst>
            </p:cNvPr>
            <p:cNvCxnSpPr>
              <a:cxnSpLocks/>
            </p:cNvCxnSpPr>
            <p:nvPr/>
          </p:nvCxnSpPr>
          <p:spPr>
            <a:xfrm flipV="1">
              <a:off x="6645318" y="5399906"/>
              <a:ext cx="1173140" cy="47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7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3143-2268-4445-AF83-EED37089DD78}"/>
              </a:ext>
            </a:extLst>
          </p:cNvPr>
          <p:cNvSpPr>
            <a:spLocks noGrp="1"/>
          </p:cNvSpPr>
          <p:nvPr>
            <p:ph type="title"/>
          </p:nvPr>
        </p:nvSpPr>
        <p:spPr/>
        <p:txBody>
          <a:bodyPr/>
          <a:lstStyle/>
          <a:p>
            <a:r>
              <a:rPr lang="en-US" dirty="0"/>
              <a:t>The 8 Forms of Waste</a:t>
            </a:r>
          </a:p>
        </p:txBody>
      </p:sp>
      <p:pic>
        <p:nvPicPr>
          <p:cNvPr id="4" name="Picture 3">
            <a:extLst>
              <a:ext uri="{FF2B5EF4-FFF2-40B4-BE49-F238E27FC236}">
                <a16:creationId xmlns:a16="http://schemas.microsoft.com/office/drawing/2014/main" id="{80650297-0334-417E-99A3-C8EB3E6348D4}"/>
              </a:ext>
            </a:extLst>
          </p:cNvPr>
          <p:cNvPicPr>
            <a:picLocks noChangeAspect="1"/>
          </p:cNvPicPr>
          <p:nvPr/>
        </p:nvPicPr>
        <p:blipFill>
          <a:blip r:embed="rId2"/>
          <a:stretch>
            <a:fillRect/>
          </a:stretch>
        </p:blipFill>
        <p:spPr>
          <a:xfrm>
            <a:off x="3667000" y="1806926"/>
            <a:ext cx="5789345" cy="2580097"/>
          </a:xfrm>
          <a:prstGeom prst="rect">
            <a:avLst/>
          </a:prstGeom>
        </p:spPr>
      </p:pic>
      <p:sp>
        <p:nvSpPr>
          <p:cNvPr id="3" name="TextBox 2">
            <a:extLst>
              <a:ext uri="{FF2B5EF4-FFF2-40B4-BE49-F238E27FC236}">
                <a16:creationId xmlns:a16="http://schemas.microsoft.com/office/drawing/2014/main" id="{EE204BF7-9EBC-419F-8526-1E02C3B1C645}"/>
              </a:ext>
            </a:extLst>
          </p:cNvPr>
          <p:cNvSpPr txBox="1"/>
          <p:nvPr/>
        </p:nvSpPr>
        <p:spPr>
          <a:xfrm>
            <a:off x="3180217" y="5035834"/>
            <a:ext cx="7402989" cy="461665"/>
          </a:xfrm>
          <a:prstGeom prst="rect">
            <a:avLst/>
          </a:prstGeom>
          <a:noFill/>
        </p:spPr>
        <p:txBody>
          <a:bodyPr wrap="none" rtlCol="0">
            <a:spAutoFit/>
          </a:bodyPr>
          <a:lstStyle/>
          <a:p>
            <a:r>
              <a:rPr lang="en-US" sz="2400" b="1" dirty="0"/>
              <a:t>How much waste is acceptable in your process?</a:t>
            </a:r>
          </a:p>
        </p:txBody>
      </p:sp>
    </p:spTree>
    <p:extLst>
      <p:ext uri="{BB962C8B-B14F-4D97-AF65-F5344CB8AC3E}">
        <p14:creationId xmlns:p14="http://schemas.microsoft.com/office/powerpoint/2010/main" val="7813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Transportation</a:t>
            </a:r>
          </a:p>
        </p:txBody>
      </p:sp>
      <p:pic>
        <p:nvPicPr>
          <p:cNvPr id="10" name="Picture 9">
            <a:extLst>
              <a:ext uri="{FF2B5EF4-FFF2-40B4-BE49-F238E27FC236}">
                <a16:creationId xmlns:a16="http://schemas.microsoft.com/office/drawing/2014/main" id="{22E85198-E36E-444E-95A5-4A5398F47010}"/>
              </a:ext>
            </a:extLst>
          </p:cNvPr>
          <p:cNvPicPr>
            <a:picLocks noChangeAspect="1"/>
          </p:cNvPicPr>
          <p:nvPr/>
        </p:nvPicPr>
        <p:blipFill>
          <a:blip r:embed="rId2"/>
          <a:stretch>
            <a:fillRect/>
          </a:stretch>
        </p:blipFill>
        <p:spPr>
          <a:xfrm>
            <a:off x="8122700" y="624110"/>
            <a:ext cx="1476375" cy="1314450"/>
          </a:xfrm>
          <a:prstGeom prst="rect">
            <a:avLst/>
          </a:prstGeom>
        </p:spPr>
      </p:pic>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550465" cy="3970318"/>
          </a:xfrm>
          <a:prstGeom prst="rect">
            <a:avLst/>
          </a:prstGeom>
          <a:noFill/>
        </p:spPr>
        <p:txBody>
          <a:bodyPr wrap="none" rtlCol="0">
            <a:spAutoFit/>
          </a:bodyPr>
          <a:lstStyle/>
          <a:p>
            <a:r>
              <a:rPr lang="en-US" dirty="0"/>
              <a:t>ANY unnecessary movement of materials around an organization</a:t>
            </a:r>
          </a:p>
          <a:p>
            <a:endParaRPr lang="en-US" dirty="0"/>
          </a:p>
          <a:p>
            <a:pPr marL="742950" lvl="1" indent="-285750">
              <a:buFont typeface="Arial" panose="020B0604020202020204" pitchFamily="34" charset="0"/>
              <a:buChar char="•"/>
            </a:pPr>
            <a:r>
              <a:rPr lang="en-US" dirty="0"/>
              <a:t>Inefficient placement of frequently used supplies and tools</a:t>
            </a:r>
          </a:p>
          <a:p>
            <a:pPr lvl="1"/>
            <a:endParaRPr lang="en-US" dirty="0"/>
          </a:p>
          <a:p>
            <a:pPr marL="742950" lvl="1" indent="-285750">
              <a:buFont typeface="Arial" panose="020B0604020202020204" pitchFamily="34" charset="0"/>
              <a:buChar char="•"/>
            </a:pPr>
            <a:r>
              <a:rPr lang="en-US" dirty="0"/>
              <a:t>Redundant movement of materials</a:t>
            </a:r>
          </a:p>
          <a:p>
            <a:pPr lvl="1"/>
            <a:endParaRPr lang="en-US" dirty="0"/>
          </a:p>
          <a:p>
            <a:pPr marL="742950" lvl="1" indent="-285750">
              <a:buFont typeface="Arial" panose="020B0604020202020204" pitchFamily="34" charset="0"/>
              <a:buChar char="•"/>
            </a:pPr>
            <a:r>
              <a:rPr lang="en-US" dirty="0"/>
              <a:t>How far does paperwork travel</a:t>
            </a:r>
          </a:p>
          <a:p>
            <a:pPr marL="1200150" lvl="2" indent="-285750">
              <a:buFont typeface="Century Gothic" panose="020B0502020202020204" pitchFamily="34" charset="0"/>
              <a:buChar char="−"/>
            </a:pPr>
            <a:r>
              <a:rPr lang="en-US" dirty="0"/>
              <a:t>Quality Control example</a:t>
            </a:r>
          </a:p>
          <a:p>
            <a:pPr lvl="1"/>
            <a:endParaRPr lang="en-US" dirty="0"/>
          </a:p>
          <a:p>
            <a:pPr marL="742950" lvl="1" indent="-285750">
              <a:buFont typeface="Arial" panose="020B0604020202020204" pitchFamily="34" charset="0"/>
              <a:buChar char="•"/>
            </a:pPr>
            <a:r>
              <a:rPr lang="en-US" dirty="0"/>
              <a:t>Sending non-value added emails between departments</a:t>
            </a:r>
          </a:p>
          <a:p>
            <a:pPr lvl="1"/>
            <a:endParaRPr lang="en-US" dirty="0"/>
          </a:p>
          <a:p>
            <a:pPr marL="742950" lvl="1" indent="-285750">
              <a:buFont typeface="Arial" panose="020B0604020202020204" pitchFamily="34" charset="0"/>
              <a:buChar char="•"/>
            </a:pPr>
            <a:r>
              <a:rPr lang="en-US" dirty="0"/>
              <a:t>Think of transportation as “touches” in an office</a:t>
            </a:r>
          </a:p>
          <a:p>
            <a:pPr lvl="1"/>
            <a:endParaRPr lang="en-US" dirty="0"/>
          </a:p>
          <a:p>
            <a:pPr marL="742950" lvl="1" indent="-285750">
              <a:buFont typeface="Arial" panose="020B0604020202020204" pitchFamily="34" charset="0"/>
              <a:buChar char="•"/>
            </a:pPr>
            <a:r>
              <a:rPr lang="en-US" dirty="0"/>
              <a:t>You need to reduce the number of touches in your process</a:t>
            </a:r>
          </a:p>
        </p:txBody>
      </p:sp>
    </p:spTree>
    <p:extLst>
      <p:ext uri="{BB962C8B-B14F-4D97-AF65-F5344CB8AC3E}">
        <p14:creationId xmlns:p14="http://schemas.microsoft.com/office/powerpoint/2010/main" val="391812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Transportation</a:t>
            </a:r>
          </a:p>
        </p:txBody>
      </p:sp>
      <p:pic>
        <p:nvPicPr>
          <p:cNvPr id="10" name="Picture 9">
            <a:extLst>
              <a:ext uri="{FF2B5EF4-FFF2-40B4-BE49-F238E27FC236}">
                <a16:creationId xmlns:a16="http://schemas.microsoft.com/office/drawing/2014/main" id="{22E85198-E36E-444E-95A5-4A5398F47010}"/>
              </a:ext>
            </a:extLst>
          </p:cNvPr>
          <p:cNvPicPr>
            <a:picLocks noChangeAspect="1"/>
          </p:cNvPicPr>
          <p:nvPr/>
        </p:nvPicPr>
        <p:blipFill>
          <a:blip r:embed="rId2"/>
          <a:stretch>
            <a:fillRect/>
          </a:stretch>
        </p:blipFill>
        <p:spPr>
          <a:xfrm>
            <a:off x="8122700" y="624110"/>
            <a:ext cx="1476375" cy="1314450"/>
          </a:xfrm>
          <a:prstGeom prst="rect">
            <a:avLst/>
          </a:prstGeom>
        </p:spPr>
      </p:pic>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550465" cy="3970318"/>
          </a:xfrm>
          <a:prstGeom prst="rect">
            <a:avLst/>
          </a:prstGeom>
          <a:noFill/>
        </p:spPr>
        <p:txBody>
          <a:bodyPr wrap="none" rtlCol="0">
            <a:spAutoFit/>
          </a:bodyPr>
          <a:lstStyle/>
          <a:p>
            <a:r>
              <a:rPr lang="en-US" dirty="0"/>
              <a:t>ANY </a:t>
            </a:r>
            <a:r>
              <a:rPr lang="en-US" strike="dblStrike" dirty="0"/>
              <a:t>unnecessary</a:t>
            </a:r>
            <a:r>
              <a:rPr lang="en-US" dirty="0"/>
              <a:t> movement of materials around an organization</a:t>
            </a:r>
          </a:p>
          <a:p>
            <a:endParaRPr lang="en-US" dirty="0"/>
          </a:p>
          <a:p>
            <a:pPr marL="742950" lvl="1" indent="-285750">
              <a:buFont typeface="Arial" panose="020B0604020202020204" pitchFamily="34" charset="0"/>
              <a:buChar char="•"/>
            </a:pPr>
            <a:r>
              <a:rPr lang="en-US" dirty="0"/>
              <a:t>Inefficient placement of frequently used supplies and tools</a:t>
            </a:r>
          </a:p>
          <a:p>
            <a:pPr lvl="1"/>
            <a:endParaRPr lang="en-US" dirty="0"/>
          </a:p>
          <a:p>
            <a:pPr marL="742950" lvl="1" indent="-285750">
              <a:buFont typeface="Arial" panose="020B0604020202020204" pitchFamily="34" charset="0"/>
              <a:buChar char="•"/>
            </a:pPr>
            <a:r>
              <a:rPr lang="en-US" dirty="0"/>
              <a:t>Redundant movement of materials</a:t>
            </a:r>
          </a:p>
          <a:p>
            <a:pPr lvl="1"/>
            <a:endParaRPr lang="en-US" dirty="0"/>
          </a:p>
          <a:p>
            <a:pPr marL="742950" lvl="1" indent="-285750">
              <a:buFont typeface="Arial" panose="020B0604020202020204" pitchFamily="34" charset="0"/>
              <a:buChar char="•"/>
            </a:pPr>
            <a:r>
              <a:rPr lang="en-US" dirty="0"/>
              <a:t>How far does paperwork travel</a:t>
            </a:r>
          </a:p>
          <a:p>
            <a:pPr marL="1200150" lvl="2" indent="-285750">
              <a:buFont typeface="Century Gothic" panose="020B0502020202020204" pitchFamily="34" charset="0"/>
              <a:buChar char="−"/>
            </a:pPr>
            <a:r>
              <a:rPr lang="en-US" dirty="0"/>
              <a:t>Quality Control example</a:t>
            </a:r>
          </a:p>
          <a:p>
            <a:pPr lvl="1"/>
            <a:endParaRPr lang="en-US" dirty="0"/>
          </a:p>
          <a:p>
            <a:pPr marL="742950" lvl="1" indent="-285750">
              <a:buFont typeface="Arial" panose="020B0604020202020204" pitchFamily="34" charset="0"/>
              <a:buChar char="•"/>
            </a:pPr>
            <a:r>
              <a:rPr lang="en-US" dirty="0"/>
              <a:t>Sending non-value added emails between departments</a:t>
            </a:r>
          </a:p>
          <a:p>
            <a:pPr lvl="1"/>
            <a:endParaRPr lang="en-US" dirty="0"/>
          </a:p>
          <a:p>
            <a:pPr marL="742950" lvl="1" indent="-285750">
              <a:buFont typeface="Arial" panose="020B0604020202020204" pitchFamily="34" charset="0"/>
              <a:buChar char="•"/>
            </a:pPr>
            <a:r>
              <a:rPr lang="en-US" dirty="0"/>
              <a:t>Think of transportation as “touches” in an office</a:t>
            </a:r>
          </a:p>
          <a:p>
            <a:pPr lvl="1"/>
            <a:endParaRPr lang="en-US" dirty="0"/>
          </a:p>
          <a:p>
            <a:pPr marL="742950" lvl="1" indent="-285750">
              <a:buFont typeface="Arial" panose="020B0604020202020204" pitchFamily="34" charset="0"/>
              <a:buChar char="•"/>
            </a:pPr>
            <a:r>
              <a:rPr lang="en-US" dirty="0"/>
              <a:t>You need to reduce the number of touches in your process</a:t>
            </a:r>
          </a:p>
        </p:txBody>
      </p:sp>
    </p:spTree>
    <p:extLst>
      <p:ext uri="{BB962C8B-B14F-4D97-AF65-F5344CB8AC3E}">
        <p14:creationId xmlns:p14="http://schemas.microsoft.com/office/powerpoint/2010/main" val="266045597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C43996-2D03-4C3F-870A-AFA62F309015}"/>
              </a:ext>
            </a:extLst>
          </p:cNvPr>
          <p:cNvPicPr>
            <a:picLocks noChangeAspect="1"/>
          </p:cNvPicPr>
          <p:nvPr/>
        </p:nvPicPr>
        <p:blipFill>
          <a:blip r:embed="rId2"/>
          <a:stretch>
            <a:fillRect/>
          </a:stretch>
        </p:blipFill>
        <p:spPr>
          <a:xfrm>
            <a:off x="8122700" y="624110"/>
            <a:ext cx="1495425" cy="1323975"/>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Inventory</a:t>
            </a:r>
          </a:p>
        </p:txBody>
      </p:sp>
      <p:sp>
        <p:nvSpPr>
          <p:cNvPr id="20" name="TextBox 19">
            <a:extLst>
              <a:ext uri="{FF2B5EF4-FFF2-40B4-BE49-F238E27FC236}">
                <a16:creationId xmlns:a16="http://schemas.microsoft.com/office/drawing/2014/main" id="{C90898D0-3E2C-459C-9099-F27FE6EF5C89}"/>
              </a:ext>
            </a:extLst>
          </p:cNvPr>
          <p:cNvSpPr txBox="1"/>
          <p:nvPr/>
        </p:nvSpPr>
        <p:spPr>
          <a:xfrm>
            <a:off x="2495810" y="2088543"/>
            <a:ext cx="7812878" cy="4801314"/>
          </a:xfrm>
          <a:prstGeom prst="rect">
            <a:avLst/>
          </a:prstGeom>
          <a:noFill/>
        </p:spPr>
        <p:txBody>
          <a:bodyPr wrap="square" rtlCol="0">
            <a:spAutoFit/>
          </a:bodyPr>
          <a:lstStyle/>
          <a:p>
            <a:r>
              <a:rPr lang="en-US" dirty="0"/>
              <a:t>This would include any materials or supplies in excess of the appropriate quantity at the appropriate time</a:t>
            </a:r>
          </a:p>
          <a:p>
            <a:endParaRPr lang="en-US" dirty="0"/>
          </a:p>
          <a:p>
            <a:pPr marL="742950" lvl="1" indent="-285750">
              <a:buFont typeface="Arial" panose="020B0604020202020204" pitchFamily="34" charset="0"/>
              <a:buChar char="•"/>
            </a:pPr>
            <a:r>
              <a:rPr lang="en-US" dirty="0"/>
              <a:t>Purchasing excess Inventory</a:t>
            </a:r>
          </a:p>
          <a:p>
            <a:pPr marL="1200150" lvl="2" indent="-285750">
              <a:buFont typeface="Century Gothic" panose="020B0502020202020204" pitchFamily="34" charset="0"/>
              <a:buChar char="–"/>
            </a:pPr>
            <a:r>
              <a:rPr lang="en-US" dirty="0"/>
              <a:t>Getting a great deal </a:t>
            </a:r>
          </a:p>
          <a:p>
            <a:pPr marL="1200150" lvl="2" indent="-285750">
              <a:buFont typeface="Century Gothic" panose="020B0502020202020204" pitchFamily="34" charset="0"/>
              <a:buChar char="–"/>
            </a:pPr>
            <a:r>
              <a:rPr lang="en-US" dirty="0"/>
              <a:t>pilot plant example $$$$ vs office example $</a:t>
            </a:r>
          </a:p>
          <a:p>
            <a:pPr lvl="1"/>
            <a:endParaRPr lang="en-US" dirty="0"/>
          </a:p>
          <a:p>
            <a:pPr marL="742950" lvl="1" indent="-285750">
              <a:buFont typeface="Arial" panose="020B0604020202020204" pitchFamily="34" charset="0"/>
              <a:buChar char="•"/>
            </a:pPr>
            <a:r>
              <a:rPr lang="en-US" dirty="0"/>
              <a:t>Having a long cycle time for certain office materials </a:t>
            </a:r>
          </a:p>
          <a:p>
            <a:pPr marL="1200150" lvl="2" indent="-285750">
              <a:buFont typeface="Century Gothic" panose="020B0502020202020204" pitchFamily="34" charset="0"/>
              <a:buChar char="−"/>
            </a:pPr>
            <a:r>
              <a:rPr lang="en-US" dirty="0"/>
              <a:t>Toyota example</a:t>
            </a:r>
          </a:p>
          <a:p>
            <a:pPr lvl="1"/>
            <a:endParaRPr lang="en-US" dirty="0"/>
          </a:p>
          <a:p>
            <a:pPr marL="742950" lvl="1" indent="-285750">
              <a:buFont typeface="Arial" panose="020B0604020202020204" pitchFamily="34" charset="0"/>
              <a:buChar char="•"/>
            </a:pPr>
            <a:r>
              <a:rPr lang="en-US" dirty="0"/>
              <a:t>“Pack rat” mentality</a:t>
            </a:r>
          </a:p>
          <a:p>
            <a:pPr marL="1200150" lvl="2" indent="-285750">
              <a:buFont typeface="Arial" panose="020B0604020202020204" pitchFamily="34" charset="0"/>
              <a:buChar char="•"/>
            </a:pPr>
            <a:r>
              <a:rPr lang="en-US" dirty="0"/>
              <a:t>You have to manage that inventory</a:t>
            </a:r>
          </a:p>
          <a:p>
            <a:pPr marL="1200150" lvl="2" indent="-285750">
              <a:buFont typeface="Arial" panose="020B0604020202020204" pitchFamily="34" charset="0"/>
              <a:buChar char="•"/>
            </a:pPr>
            <a:r>
              <a:rPr lang="en-US" dirty="0"/>
              <a:t>Store room space, inventory management, </a:t>
            </a:r>
            <a:r>
              <a:rPr lang="en-US" dirty="0" err="1"/>
              <a:t>etc</a:t>
            </a:r>
            <a:endParaRPr lang="en-US" dirty="0"/>
          </a:p>
          <a:p>
            <a:pPr lvl="1"/>
            <a:endParaRPr lang="en-US" dirty="0"/>
          </a:p>
          <a:p>
            <a:pPr marL="742950" lvl="1" indent="-285750">
              <a:buFont typeface="Arial" panose="020B0604020202020204" pitchFamily="34" charset="0"/>
              <a:buChar char="•"/>
            </a:pPr>
            <a:r>
              <a:rPr lang="en-US" dirty="0"/>
              <a:t>If you have  too much inventory your risk obsolescence</a:t>
            </a:r>
          </a:p>
          <a:p>
            <a:pPr marL="1200150" lvl="2" indent="-285750">
              <a:buFont typeface="Century Gothic" panose="020B0502020202020204" pitchFamily="34" charset="0"/>
              <a:buChar char="−"/>
            </a:pPr>
            <a:r>
              <a:rPr lang="en-US" dirty="0"/>
              <a:t>A form may be revised rendering your inventory useless</a:t>
            </a:r>
          </a:p>
          <a:p>
            <a:pPr marL="1200150" lvl="2" indent="-285750">
              <a:buFont typeface="Century Gothic" panose="020B0502020202020204" pitchFamily="34" charset="0"/>
              <a:buChar char="−"/>
            </a:pPr>
            <a:r>
              <a:rPr lang="en-US" dirty="0"/>
              <a:t>Patent may run out</a:t>
            </a:r>
          </a:p>
        </p:txBody>
      </p:sp>
    </p:spTree>
    <p:extLst>
      <p:ext uri="{BB962C8B-B14F-4D97-AF65-F5344CB8AC3E}">
        <p14:creationId xmlns:p14="http://schemas.microsoft.com/office/powerpoint/2010/main" val="337802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5601-A4AB-4FF5-AF67-32A3D246D1F1}"/>
              </a:ext>
            </a:extLst>
          </p:cNvPr>
          <p:cNvSpPr>
            <a:spLocks noGrp="1"/>
          </p:cNvSpPr>
          <p:nvPr>
            <p:ph type="title"/>
          </p:nvPr>
        </p:nvSpPr>
        <p:spPr/>
        <p:txBody>
          <a:bodyPr/>
          <a:lstStyle/>
          <a:p>
            <a:r>
              <a:rPr lang="en-US" dirty="0"/>
              <a:t>Topics for Today</a:t>
            </a:r>
          </a:p>
        </p:txBody>
      </p:sp>
      <p:sp>
        <p:nvSpPr>
          <p:cNvPr id="3" name="TextBox 2">
            <a:extLst>
              <a:ext uri="{FF2B5EF4-FFF2-40B4-BE49-F238E27FC236}">
                <a16:creationId xmlns:a16="http://schemas.microsoft.com/office/drawing/2014/main" id="{CF1EE897-6422-44A8-BA0F-8268F77410A4}"/>
              </a:ext>
            </a:extLst>
          </p:cNvPr>
          <p:cNvSpPr txBox="1"/>
          <p:nvPr/>
        </p:nvSpPr>
        <p:spPr>
          <a:xfrm>
            <a:off x="2967971" y="1997839"/>
            <a:ext cx="5097870" cy="3754874"/>
          </a:xfrm>
          <a:prstGeom prst="rect">
            <a:avLst/>
          </a:prstGeom>
          <a:noFill/>
        </p:spPr>
        <p:txBody>
          <a:bodyPr wrap="none" rtlCol="0">
            <a:spAutoFit/>
          </a:bodyPr>
          <a:lstStyle/>
          <a:p>
            <a:pPr marL="342900" indent="-342900">
              <a:buFont typeface="+mj-lt"/>
              <a:buAutoNum type="arabicPeriod"/>
            </a:pPr>
            <a:r>
              <a:rPr lang="en-US" sz="2000" dirty="0"/>
              <a:t>Quick Lean Overview</a:t>
            </a:r>
          </a:p>
          <a:p>
            <a:endParaRPr lang="en-US" sz="2000" dirty="0"/>
          </a:p>
          <a:p>
            <a:pPr marL="342900" indent="-342900">
              <a:buFont typeface="+mj-lt"/>
              <a:buAutoNum type="arabicPeriod" startAt="2"/>
            </a:pPr>
            <a:r>
              <a:rPr lang="en-US" sz="2000" dirty="0"/>
              <a:t>5S</a:t>
            </a:r>
          </a:p>
          <a:p>
            <a:pPr marL="800100" lvl="1" indent="-342900">
              <a:buFont typeface="Arial" panose="020B0604020202020204" pitchFamily="34" charset="0"/>
              <a:buChar char="•"/>
            </a:pPr>
            <a:r>
              <a:rPr lang="en-US" sz="2000" dirty="0"/>
              <a:t>Case Study</a:t>
            </a:r>
          </a:p>
          <a:p>
            <a:pPr marL="800100" lvl="1" indent="-342900">
              <a:buFont typeface="+mj-lt"/>
              <a:buAutoNum type="arabicPeriod"/>
            </a:pPr>
            <a:endParaRPr lang="en-US" sz="2000" dirty="0"/>
          </a:p>
          <a:p>
            <a:pPr marL="342900" indent="-342900">
              <a:buFont typeface="+mj-lt"/>
              <a:buAutoNum type="arabicPeriod" startAt="2"/>
            </a:pPr>
            <a:r>
              <a:rPr lang="en-US" sz="2000" dirty="0"/>
              <a:t>  Value Added Analysis</a:t>
            </a:r>
          </a:p>
          <a:p>
            <a:pPr marL="800100" lvl="1" indent="-342900">
              <a:buFont typeface="Arial" panose="020B0604020202020204" pitchFamily="34" charset="0"/>
              <a:buChar char="•"/>
            </a:pPr>
            <a:r>
              <a:rPr lang="en-US" sz="2000" dirty="0"/>
              <a:t>8 forms of Waste</a:t>
            </a:r>
          </a:p>
          <a:p>
            <a:pPr marL="1257300" lvl="2" indent="-342900">
              <a:buFont typeface="Arial" panose="020B0604020202020204" pitchFamily="34" charset="0"/>
              <a:buChar char="•"/>
            </a:pPr>
            <a:r>
              <a:rPr lang="en-US" sz="2000" dirty="0"/>
              <a:t>TIM P WOOD</a:t>
            </a:r>
          </a:p>
          <a:p>
            <a:pPr marL="1257300" lvl="2" indent="-342900">
              <a:buFont typeface="Arial" panose="020B0604020202020204" pitchFamily="34" charset="0"/>
              <a:buChar char="•"/>
            </a:pPr>
            <a:r>
              <a:rPr lang="en-US" sz="2000" dirty="0"/>
              <a:t>DOWNTIME</a:t>
            </a:r>
          </a:p>
          <a:p>
            <a:pPr marL="800100" lvl="1" indent="-342900">
              <a:buFont typeface="Arial" panose="020B0604020202020204" pitchFamily="34" charset="0"/>
              <a:buChar char="•"/>
            </a:pPr>
            <a:endParaRPr lang="en-US" sz="2000" dirty="0"/>
          </a:p>
          <a:p>
            <a:pPr marL="342900" indent="-342900">
              <a:buAutoNum type="arabicPeriod" startAt="3"/>
            </a:pPr>
            <a:r>
              <a:rPr lang="en-US" sz="2000" dirty="0"/>
              <a:t>Value Added Analysis Group Activity</a:t>
            </a:r>
          </a:p>
          <a:p>
            <a:pPr lvl="1"/>
            <a:endParaRPr lang="en-US" dirty="0"/>
          </a:p>
        </p:txBody>
      </p:sp>
    </p:spTree>
    <p:extLst>
      <p:ext uri="{BB962C8B-B14F-4D97-AF65-F5344CB8AC3E}">
        <p14:creationId xmlns:p14="http://schemas.microsoft.com/office/powerpoint/2010/main" val="1808996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B70E661-CD86-4FC9-A363-E0D0D1CD95A6}"/>
              </a:ext>
            </a:extLst>
          </p:cNvPr>
          <p:cNvPicPr>
            <a:picLocks noChangeAspect="1"/>
          </p:cNvPicPr>
          <p:nvPr/>
        </p:nvPicPr>
        <p:blipFill>
          <a:blip r:embed="rId2"/>
          <a:stretch>
            <a:fillRect/>
          </a:stretch>
        </p:blipFill>
        <p:spPr>
          <a:xfrm>
            <a:off x="8122700" y="633635"/>
            <a:ext cx="1514475" cy="1314450"/>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Motion</a:t>
            </a:r>
          </a:p>
        </p:txBody>
      </p:sp>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3954929" cy="2031325"/>
          </a:xfrm>
          <a:prstGeom prst="rect">
            <a:avLst/>
          </a:prstGeom>
          <a:noFill/>
        </p:spPr>
        <p:txBody>
          <a:bodyPr wrap="none" rtlCol="0">
            <a:spAutoFit/>
          </a:bodyPr>
          <a:lstStyle/>
          <a:p>
            <a:r>
              <a:rPr lang="en-US" dirty="0"/>
              <a:t>Ergonomic Concerns</a:t>
            </a:r>
          </a:p>
          <a:p>
            <a:endParaRPr lang="en-US" dirty="0"/>
          </a:p>
          <a:p>
            <a:pPr marL="742950" lvl="1" indent="-285750">
              <a:buFont typeface="Arial" panose="020B0604020202020204" pitchFamily="34" charset="0"/>
              <a:buChar char="•"/>
            </a:pPr>
            <a:r>
              <a:rPr lang="en-US" dirty="0"/>
              <a:t>Bending</a:t>
            </a:r>
          </a:p>
          <a:p>
            <a:pPr lvl="1"/>
            <a:endParaRPr lang="en-US" dirty="0"/>
          </a:p>
          <a:p>
            <a:pPr marL="742950" lvl="1" indent="-285750">
              <a:buFont typeface="Arial" panose="020B0604020202020204" pitchFamily="34" charset="0"/>
              <a:buChar char="•"/>
            </a:pPr>
            <a:r>
              <a:rPr lang="en-US" dirty="0"/>
              <a:t>Twisting</a:t>
            </a:r>
          </a:p>
          <a:p>
            <a:pPr lvl="1"/>
            <a:endParaRPr lang="en-US" dirty="0"/>
          </a:p>
          <a:p>
            <a:pPr marL="742950" lvl="1" indent="-285750">
              <a:buFont typeface="Arial" panose="020B0604020202020204" pitchFamily="34" charset="0"/>
              <a:buChar char="•"/>
            </a:pPr>
            <a:r>
              <a:rPr lang="en-US" dirty="0"/>
              <a:t>Repetitive Motion Activities</a:t>
            </a:r>
          </a:p>
        </p:txBody>
      </p:sp>
    </p:spTree>
    <p:extLst>
      <p:ext uri="{BB962C8B-B14F-4D97-AF65-F5344CB8AC3E}">
        <p14:creationId xmlns:p14="http://schemas.microsoft.com/office/powerpoint/2010/main" val="221239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D5139-7573-4958-B861-197312437847}"/>
              </a:ext>
            </a:extLst>
          </p:cNvPr>
          <p:cNvPicPr>
            <a:picLocks noChangeAspect="1"/>
          </p:cNvPicPr>
          <p:nvPr/>
        </p:nvPicPr>
        <p:blipFill>
          <a:blip r:embed="rId2"/>
          <a:stretch>
            <a:fillRect/>
          </a:stretch>
        </p:blipFill>
        <p:spPr>
          <a:xfrm>
            <a:off x="8136987" y="647530"/>
            <a:ext cx="1400175" cy="1304925"/>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Potential -</a:t>
            </a:r>
            <a:br>
              <a:rPr lang="en-US" dirty="0"/>
            </a:br>
            <a:r>
              <a:rPr lang="en-US" dirty="0"/>
              <a:t>Human or Machine</a:t>
            </a:r>
          </a:p>
        </p:txBody>
      </p:sp>
      <p:pic>
        <p:nvPicPr>
          <p:cNvPr id="17" name="Picture 16">
            <a:extLst>
              <a:ext uri="{FF2B5EF4-FFF2-40B4-BE49-F238E27FC236}">
                <a16:creationId xmlns:a16="http://schemas.microsoft.com/office/drawing/2014/main" id="{64F23568-60BA-4BCD-8ADD-5FC873F3A5A8}"/>
              </a:ext>
            </a:extLst>
          </p:cNvPr>
          <p:cNvPicPr>
            <a:picLocks noChangeAspect="1"/>
          </p:cNvPicPr>
          <p:nvPr/>
        </p:nvPicPr>
        <p:blipFill>
          <a:blip r:embed="rId3"/>
          <a:stretch>
            <a:fillRect/>
          </a:stretch>
        </p:blipFill>
        <p:spPr>
          <a:xfrm>
            <a:off x="10152062" y="628480"/>
            <a:ext cx="1352550" cy="1323975"/>
          </a:xfrm>
          <a:prstGeom prst="rect">
            <a:avLst/>
          </a:prstGeom>
        </p:spPr>
      </p:pic>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829387" cy="2308324"/>
          </a:xfrm>
          <a:prstGeom prst="rect">
            <a:avLst/>
          </a:prstGeom>
          <a:noFill/>
        </p:spPr>
        <p:txBody>
          <a:bodyPr wrap="none" rtlCol="0">
            <a:spAutoFit/>
          </a:bodyPr>
          <a:lstStyle/>
          <a:p>
            <a:r>
              <a:rPr lang="en-US" dirty="0"/>
              <a:t>Under (or over) utilization of personnel or machinery</a:t>
            </a:r>
          </a:p>
          <a:p>
            <a:endParaRPr lang="en-US" dirty="0"/>
          </a:p>
          <a:p>
            <a:pPr marL="742950" lvl="1" indent="-285750">
              <a:buFont typeface="Arial" panose="020B0604020202020204" pitchFamily="34" charset="0"/>
              <a:buChar char="•"/>
            </a:pPr>
            <a:r>
              <a:rPr lang="en-US" dirty="0"/>
              <a:t>What is the proper utilization of your personnel?</a:t>
            </a:r>
          </a:p>
          <a:p>
            <a:pPr marL="1200150" lvl="2" indent="-285750">
              <a:buFont typeface="Arial" panose="020B0604020202020204" pitchFamily="34" charset="0"/>
              <a:buChar char="•"/>
            </a:pPr>
            <a:r>
              <a:rPr lang="en-US" dirty="0"/>
              <a:t>100%</a:t>
            </a:r>
          </a:p>
          <a:p>
            <a:pPr marL="1200150" lvl="2" indent="-285750">
              <a:buFont typeface="Arial" panose="020B0604020202020204" pitchFamily="34" charset="0"/>
              <a:buChar char="•"/>
            </a:pPr>
            <a:r>
              <a:rPr lang="en-US" dirty="0"/>
              <a:t>75%</a:t>
            </a:r>
          </a:p>
          <a:p>
            <a:pPr marL="1200150" lvl="2" indent="-285750">
              <a:buFont typeface="Arial" panose="020B0604020202020204" pitchFamily="34" charset="0"/>
              <a:buChar char="•"/>
            </a:pPr>
            <a:r>
              <a:rPr lang="en-US" dirty="0"/>
              <a:t>50%</a:t>
            </a:r>
          </a:p>
          <a:p>
            <a:pPr lvl="2"/>
            <a:endParaRPr lang="en-US" dirty="0"/>
          </a:p>
          <a:p>
            <a:pPr marL="742950" lvl="1" indent="-285750">
              <a:buFont typeface="Arial" panose="020B0604020202020204" pitchFamily="34" charset="0"/>
              <a:buChar char="•"/>
            </a:pPr>
            <a:r>
              <a:rPr lang="en-US" dirty="0"/>
              <a:t>Do you have any machinery or equipment that is not utilized?</a:t>
            </a:r>
          </a:p>
        </p:txBody>
      </p:sp>
    </p:spTree>
    <p:extLst>
      <p:ext uri="{BB962C8B-B14F-4D97-AF65-F5344CB8AC3E}">
        <p14:creationId xmlns:p14="http://schemas.microsoft.com/office/powerpoint/2010/main" val="42439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98B9B2-E00D-4A8C-B821-777B935EA2BC}"/>
              </a:ext>
            </a:extLst>
          </p:cNvPr>
          <p:cNvPicPr>
            <a:picLocks noChangeAspect="1"/>
          </p:cNvPicPr>
          <p:nvPr/>
        </p:nvPicPr>
        <p:blipFill>
          <a:blip r:embed="rId2"/>
          <a:stretch>
            <a:fillRect/>
          </a:stretch>
        </p:blipFill>
        <p:spPr>
          <a:xfrm>
            <a:off x="8156037" y="638005"/>
            <a:ext cx="1409700" cy="1295400"/>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Waiting</a:t>
            </a:r>
          </a:p>
        </p:txBody>
      </p:sp>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5674951" cy="2862322"/>
          </a:xfrm>
          <a:prstGeom prst="rect">
            <a:avLst/>
          </a:prstGeom>
          <a:noFill/>
        </p:spPr>
        <p:txBody>
          <a:bodyPr wrap="none" rtlCol="0">
            <a:spAutoFit/>
          </a:bodyPr>
          <a:lstStyle/>
          <a:p>
            <a:r>
              <a:rPr lang="en-US" dirty="0"/>
              <a:t>One of the most prevalent wastes!  </a:t>
            </a:r>
          </a:p>
          <a:p>
            <a:endParaRPr lang="en-US" dirty="0"/>
          </a:p>
          <a:p>
            <a:pPr marL="742950" lvl="1" indent="-285750">
              <a:buFont typeface="Arial" panose="020B0604020202020204" pitchFamily="34" charset="0"/>
              <a:buChar char="•"/>
            </a:pPr>
            <a:r>
              <a:rPr lang="en-US" dirty="0"/>
              <a:t>Any wait time for:</a:t>
            </a:r>
          </a:p>
          <a:p>
            <a:pPr marL="1200150" lvl="2" indent="-285750">
              <a:buFont typeface="Arial" panose="020B0604020202020204" pitchFamily="34" charset="0"/>
              <a:buChar char="•"/>
            </a:pPr>
            <a:r>
              <a:rPr lang="en-US" dirty="0"/>
              <a:t>Personnel / signature</a:t>
            </a:r>
          </a:p>
          <a:p>
            <a:pPr marL="1200150" lvl="2" indent="-285750">
              <a:buFont typeface="Arial" panose="020B0604020202020204" pitchFamily="34" charset="0"/>
              <a:buChar char="•"/>
            </a:pPr>
            <a:r>
              <a:rPr lang="en-US" dirty="0"/>
              <a:t>Machinery</a:t>
            </a:r>
          </a:p>
          <a:p>
            <a:pPr marL="1200150" lvl="2" indent="-285750">
              <a:buFont typeface="Arial" panose="020B0604020202020204" pitchFamily="34" charset="0"/>
              <a:buChar char="•"/>
            </a:pPr>
            <a:r>
              <a:rPr lang="en-US" dirty="0"/>
              <a:t>Materials</a:t>
            </a:r>
          </a:p>
          <a:p>
            <a:pPr marL="1200150" lvl="2" indent="-285750">
              <a:buFont typeface="Arial" panose="020B0604020202020204" pitchFamily="34" charset="0"/>
              <a:buChar char="•"/>
            </a:pPr>
            <a:r>
              <a:rPr lang="en-US" dirty="0"/>
              <a:t>Information</a:t>
            </a:r>
          </a:p>
          <a:p>
            <a:pPr lvl="1"/>
            <a:endParaRPr lang="en-US" dirty="0"/>
          </a:p>
          <a:p>
            <a:pPr marL="742950" lvl="1" indent="-285750">
              <a:buFont typeface="Arial" panose="020B0604020202020204" pitchFamily="34" charset="0"/>
              <a:buChar char="•"/>
            </a:pPr>
            <a:r>
              <a:rPr lang="en-US" dirty="0"/>
              <a:t>What is your wait time vs your “touch” time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71912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36CD25-5485-47A0-B637-DCEE32C49280}"/>
              </a:ext>
            </a:extLst>
          </p:cNvPr>
          <p:cNvPicPr>
            <a:picLocks noChangeAspect="1"/>
          </p:cNvPicPr>
          <p:nvPr/>
        </p:nvPicPr>
        <p:blipFill>
          <a:blip r:embed="rId2"/>
          <a:stretch>
            <a:fillRect/>
          </a:stretch>
        </p:blipFill>
        <p:spPr>
          <a:xfrm>
            <a:off x="8136987" y="652292"/>
            <a:ext cx="1466850" cy="1295400"/>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Over Production</a:t>
            </a:r>
          </a:p>
        </p:txBody>
      </p:sp>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677102" cy="4247317"/>
          </a:xfrm>
          <a:prstGeom prst="rect">
            <a:avLst/>
          </a:prstGeom>
          <a:noFill/>
        </p:spPr>
        <p:txBody>
          <a:bodyPr wrap="none" rtlCol="0">
            <a:spAutoFit/>
          </a:bodyPr>
          <a:lstStyle/>
          <a:p>
            <a:r>
              <a:rPr lang="en-US" dirty="0"/>
              <a:t>Typically leads to excessive Inventory</a:t>
            </a:r>
          </a:p>
          <a:p>
            <a:pPr lvl="1"/>
            <a:endParaRPr lang="en-US" dirty="0"/>
          </a:p>
          <a:p>
            <a:pPr marL="742950" lvl="1" indent="-285750">
              <a:buFont typeface="Arial" panose="020B0604020202020204" pitchFamily="34" charset="0"/>
              <a:buChar char="•"/>
            </a:pPr>
            <a:r>
              <a:rPr lang="en-US" dirty="0"/>
              <a:t>Making more (too much) earlier or faster</a:t>
            </a:r>
          </a:p>
          <a:p>
            <a:pPr lvl="1"/>
            <a:endParaRPr lang="en-US" dirty="0"/>
          </a:p>
          <a:p>
            <a:pPr marL="742950" lvl="1" indent="-285750">
              <a:buFont typeface="Arial" panose="020B0604020202020204" pitchFamily="34" charset="0"/>
              <a:buChar char="•"/>
            </a:pPr>
            <a:r>
              <a:rPr lang="en-US" dirty="0"/>
              <a:t>Reply All on emails</a:t>
            </a:r>
          </a:p>
          <a:p>
            <a:pPr lvl="1"/>
            <a:endParaRPr lang="en-US" dirty="0"/>
          </a:p>
          <a:p>
            <a:pPr marL="742950" lvl="1" indent="-285750">
              <a:buFont typeface="Arial" panose="020B0604020202020204" pitchFamily="34" charset="0"/>
              <a:buChar char="•"/>
            </a:pPr>
            <a:r>
              <a:rPr lang="en-US" dirty="0"/>
              <a:t>Printing many more copies of a report than actually needed</a:t>
            </a:r>
          </a:p>
          <a:p>
            <a:pPr lvl="1"/>
            <a:endParaRPr lang="en-US" dirty="0"/>
          </a:p>
          <a:p>
            <a:pPr marL="742950" lvl="1" indent="-285750">
              <a:buFont typeface="Arial" panose="020B0604020202020204" pitchFamily="34" charset="0"/>
              <a:buChar char="•"/>
            </a:pPr>
            <a:r>
              <a:rPr lang="en-US" dirty="0"/>
              <a:t>Large batch sizes</a:t>
            </a:r>
          </a:p>
          <a:p>
            <a:pPr lvl="1"/>
            <a:endParaRPr lang="en-US" dirty="0"/>
          </a:p>
          <a:p>
            <a:pPr marL="742950" lvl="1" indent="-285750">
              <a:buFont typeface="Arial" panose="020B0604020202020204" pitchFamily="34" charset="0"/>
              <a:buChar char="•"/>
            </a:pPr>
            <a:r>
              <a:rPr lang="en-US" dirty="0"/>
              <a:t>If you have  too much inventory your risk obsolescence</a:t>
            </a:r>
          </a:p>
          <a:p>
            <a:pPr marL="1200150" lvl="2" indent="-285750">
              <a:buFont typeface="Century Gothic" panose="020B0502020202020204" pitchFamily="34" charset="0"/>
              <a:buChar char="−"/>
            </a:pPr>
            <a:r>
              <a:rPr lang="en-US" dirty="0"/>
              <a:t>A form may be revised rendering your inventory useless</a:t>
            </a:r>
          </a:p>
          <a:p>
            <a:pPr marL="1200150" lvl="2" indent="-285750">
              <a:buFont typeface="Century Gothic" panose="020B0502020202020204" pitchFamily="34" charset="0"/>
              <a:buChar char="−"/>
            </a:pPr>
            <a:r>
              <a:rPr lang="en-US" dirty="0"/>
              <a:t>Patent runs out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234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F811DC-D33A-4725-B2A6-8E6698715792}"/>
              </a:ext>
            </a:extLst>
          </p:cNvPr>
          <p:cNvPicPr>
            <a:picLocks noChangeAspect="1"/>
          </p:cNvPicPr>
          <p:nvPr/>
        </p:nvPicPr>
        <p:blipFill>
          <a:blip r:embed="rId2"/>
          <a:stretch>
            <a:fillRect/>
          </a:stretch>
        </p:blipFill>
        <p:spPr>
          <a:xfrm>
            <a:off x="8122700" y="647530"/>
            <a:ext cx="1495425" cy="1295400"/>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Over Processing</a:t>
            </a:r>
          </a:p>
        </p:txBody>
      </p:sp>
      <p:pic>
        <p:nvPicPr>
          <p:cNvPr id="18" name="Picture 17">
            <a:extLst>
              <a:ext uri="{FF2B5EF4-FFF2-40B4-BE49-F238E27FC236}">
                <a16:creationId xmlns:a16="http://schemas.microsoft.com/office/drawing/2014/main" id="{2E4F3A68-0EFA-479B-8CA3-ECCE937ECFFE}"/>
              </a:ext>
            </a:extLst>
          </p:cNvPr>
          <p:cNvPicPr>
            <a:picLocks noChangeAspect="1"/>
          </p:cNvPicPr>
          <p:nvPr/>
        </p:nvPicPr>
        <p:blipFill>
          <a:blip r:embed="rId3"/>
          <a:stretch>
            <a:fillRect/>
          </a:stretch>
        </p:blipFill>
        <p:spPr>
          <a:xfrm>
            <a:off x="10342562" y="647530"/>
            <a:ext cx="1162050" cy="1447800"/>
          </a:xfrm>
          <a:prstGeom prst="rect">
            <a:avLst/>
          </a:prstGeom>
        </p:spPr>
      </p:pic>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859844" cy="4247317"/>
          </a:xfrm>
          <a:prstGeom prst="rect">
            <a:avLst/>
          </a:prstGeom>
          <a:noFill/>
        </p:spPr>
        <p:txBody>
          <a:bodyPr wrap="none" rtlCol="0">
            <a:spAutoFit/>
          </a:bodyPr>
          <a:lstStyle/>
          <a:p>
            <a:r>
              <a:rPr lang="en-US" dirty="0"/>
              <a:t>Adding effort that doesn’t add value to the product or service</a:t>
            </a:r>
          </a:p>
          <a:p>
            <a:endParaRPr lang="en-US" dirty="0"/>
          </a:p>
          <a:p>
            <a:pPr marL="742950" lvl="1" indent="-285750">
              <a:buFont typeface="Arial" panose="020B0604020202020204" pitchFamily="34" charset="0"/>
              <a:buChar char="•"/>
            </a:pPr>
            <a:r>
              <a:rPr lang="en-US" dirty="0"/>
              <a:t>Re-work loops</a:t>
            </a:r>
          </a:p>
          <a:p>
            <a:pPr lvl="1"/>
            <a:endParaRPr lang="en-US" dirty="0"/>
          </a:p>
          <a:p>
            <a:pPr marL="742950" lvl="1" indent="-285750">
              <a:buFont typeface="Arial" panose="020B0604020202020204" pitchFamily="34" charset="0"/>
              <a:buChar char="•"/>
            </a:pPr>
            <a:r>
              <a:rPr lang="en-US" dirty="0"/>
              <a:t>Redundant process steps</a:t>
            </a:r>
          </a:p>
          <a:p>
            <a:pPr lvl="1"/>
            <a:endParaRPr lang="en-US" dirty="0"/>
          </a:p>
          <a:p>
            <a:pPr marL="742950" lvl="1" indent="-285750">
              <a:buFont typeface="Arial" panose="020B0604020202020204" pitchFamily="34" charset="0"/>
              <a:buChar char="•"/>
            </a:pPr>
            <a:r>
              <a:rPr lang="en-US" dirty="0"/>
              <a:t>Extra fields on a form that are not really required</a:t>
            </a:r>
          </a:p>
          <a:p>
            <a:pPr lvl="1"/>
            <a:endParaRPr lang="en-US" dirty="0"/>
          </a:p>
          <a:p>
            <a:pPr marL="742950" lvl="1" indent="-285750">
              <a:buFont typeface="Arial" panose="020B0604020202020204" pitchFamily="34" charset="0"/>
              <a:buChar char="•"/>
            </a:pPr>
            <a:r>
              <a:rPr lang="en-US" dirty="0"/>
              <a:t>Too many signatures on a document</a:t>
            </a:r>
          </a:p>
          <a:p>
            <a:pPr marL="1200150" lvl="2" indent="-285750">
              <a:buFont typeface="Century Gothic" panose="020B0502020202020204" pitchFamily="34" charset="0"/>
              <a:buChar char="−"/>
            </a:pPr>
            <a:r>
              <a:rPr lang="en-US" dirty="0"/>
              <a:t>Quality example</a:t>
            </a:r>
          </a:p>
          <a:p>
            <a:pPr marL="1200150" lvl="2" indent="-285750">
              <a:buFont typeface="Century Gothic" panose="020B0502020202020204" pitchFamily="34" charset="0"/>
              <a:buChar char="−"/>
            </a:pPr>
            <a:r>
              <a:rPr lang="en-US" dirty="0"/>
              <a:t>Pharma example</a:t>
            </a:r>
          </a:p>
          <a:p>
            <a:pPr lvl="2"/>
            <a:endParaRPr lang="en-US" dirty="0"/>
          </a:p>
          <a:p>
            <a:pPr marL="742950" lvl="1" indent="-285750">
              <a:buFont typeface="Arial" panose="020B0604020202020204" pitchFamily="34" charset="0"/>
              <a:buChar char="•"/>
            </a:pPr>
            <a:r>
              <a:rPr lang="en-US" dirty="0"/>
              <a:t>Inspections!!</a:t>
            </a:r>
          </a:p>
          <a:p>
            <a:pPr marL="1200150" lvl="2" indent="-285750">
              <a:buFont typeface="Arial" panose="020B0604020202020204" pitchFamily="34" charset="0"/>
              <a:buChar char="•"/>
            </a:pPr>
            <a:r>
              <a:rPr lang="en-US" dirty="0"/>
              <a:t>All inspections are waste (unless mandated by regulation)</a:t>
            </a:r>
          </a:p>
          <a:p>
            <a:pPr marL="1200150" lvl="2" indent="-285750">
              <a:buFont typeface="Arial" panose="020B0604020202020204" pitchFamily="34" charset="0"/>
              <a:buChar char="•"/>
            </a:pPr>
            <a:r>
              <a:rPr lang="en-US" dirty="0"/>
              <a:t>Multiple inspections are the worst</a:t>
            </a:r>
          </a:p>
        </p:txBody>
      </p:sp>
    </p:spTree>
    <p:extLst>
      <p:ext uri="{BB962C8B-B14F-4D97-AF65-F5344CB8AC3E}">
        <p14:creationId xmlns:p14="http://schemas.microsoft.com/office/powerpoint/2010/main" val="3178071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289A5D-9F3A-44CB-B4C8-BD0F65A2F022}"/>
              </a:ext>
            </a:extLst>
          </p:cNvPr>
          <p:cNvPicPr>
            <a:picLocks noChangeAspect="1"/>
          </p:cNvPicPr>
          <p:nvPr/>
        </p:nvPicPr>
        <p:blipFill>
          <a:blip r:embed="rId2"/>
          <a:stretch>
            <a:fillRect/>
          </a:stretch>
        </p:blipFill>
        <p:spPr>
          <a:xfrm>
            <a:off x="8156037" y="647530"/>
            <a:ext cx="1507417" cy="1323975"/>
          </a:xfrm>
          <a:prstGeom prst="rect">
            <a:avLst/>
          </a:prstGeom>
        </p:spPr>
      </p:pic>
      <p:sp>
        <p:nvSpPr>
          <p:cNvPr id="2" name="Title 1">
            <a:extLst>
              <a:ext uri="{FF2B5EF4-FFF2-40B4-BE49-F238E27FC236}">
                <a16:creationId xmlns:a16="http://schemas.microsoft.com/office/drawing/2014/main" id="{830D48EE-9370-43A8-BBDA-92B48BFAFC25}"/>
              </a:ext>
            </a:extLst>
          </p:cNvPr>
          <p:cNvSpPr>
            <a:spLocks noGrp="1"/>
          </p:cNvSpPr>
          <p:nvPr>
            <p:ph type="title"/>
          </p:nvPr>
        </p:nvSpPr>
        <p:spPr/>
        <p:txBody>
          <a:bodyPr/>
          <a:lstStyle/>
          <a:p>
            <a:r>
              <a:rPr lang="en-US" dirty="0"/>
              <a:t>Defects</a:t>
            </a:r>
          </a:p>
        </p:txBody>
      </p:sp>
      <p:sp>
        <p:nvSpPr>
          <p:cNvPr id="20" name="TextBox 19">
            <a:extLst>
              <a:ext uri="{FF2B5EF4-FFF2-40B4-BE49-F238E27FC236}">
                <a16:creationId xmlns:a16="http://schemas.microsoft.com/office/drawing/2014/main" id="{C90898D0-3E2C-459C-9099-F27FE6EF5C89}"/>
              </a:ext>
            </a:extLst>
          </p:cNvPr>
          <p:cNvSpPr txBox="1"/>
          <p:nvPr/>
        </p:nvSpPr>
        <p:spPr>
          <a:xfrm>
            <a:off x="2495809" y="2088543"/>
            <a:ext cx="7492757" cy="2862322"/>
          </a:xfrm>
          <a:prstGeom prst="rect">
            <a:avLst/>
          </a:prstGeom>
          <a:noFill/>
        </p:spPr>
        <p:txBody>
          <a:bodyPr wrap="none" rtlCol="0">
            <a:spAutoFit/>
          </a:bodyPr>
          <a:lstStyle/>
          <a:p>
            <a:r>
              <a:rPr lang="en-US" dirty="0"/>
              <a:t>Anything less than perfection</a:t>
            </a:r>
          </a:p>
          <a:p>
            <a:endParaRPr lang="en-US" dirty="0"/>
          </a:p>
          <a:p>
            <a:pPr marL="742950" lvl="1" indent="-285750">
              <a:buFont typeface="Arial" panose="020B0604020202020204" pitchFamily="34" charset="0"/>
              <a:buChar char="•"/>
            </a:pPr>
            <a:r>
              <a:rPr lang="en-US" dirty="0"/>
              <a:t>Incomplete or inaccurate information, products or services</a:t>
            </a:r>
          </a:p>
          <a:p>
            <a:pPr lvl="1"/>
            <a:endParaRPr lang="en-US" dirty="0"/>
          </a:p>
          <a:p>
            <a:pPr marL="742950" lvl="1" indent="-285750">
              <a:buFont typeface="Arial" panose="020B0604020202020204" pitchFamily="34" charset="0"/>
              <a:buChar char="•"/>
            </a:pPr>
            <a:r>
              <a:rPr lang="en-US" dirty="0"/>
              <a:t>Reoccurring errors</a:t>
            </a:r>
          </a:p>
          <a:p>
            <a:pPr lvl="1"/>
            <a:endParaRPr lang="en-US" dirty="0"/>
          </a:p>
          <a:p>
            <a:pPr marL="742950" lvl="1" indent="-285750">
              <a:buFont typeface="Arial" panose="020B0604020202020204" pitchFamily="34" charset="0"/>
              <a:buChar char="•"/>
            </a:pPr>
            <a:r>
              <a:rPr lang="en-US" dirty="0"/>
              <a:t>Customer dissatisfaction</a:t>
            </a:r>
          </a:p>
          <a:p>
            <a:pPr lvl="1"/>
            <a:endParaRPr lang="en-US" dirty="0"/>
          </a:p>
          <a:p>
            <a:pPr marL="742950" lvl="1" indent="-285750">
              <a:buFont typeface="Arial" panose="020B0604020202020204" pitchFamily="34" charset="0"/>
              <a:buChar char="•"/>
            </a:pPr>
            <a:r>
              <a:rPr lang="en-US" dirty="0"/>
              <a:t>Entry errors on a form</a:t>
            </a:r>
          </a:p>
          <a:p>
            <a:pPr lvl="1"/>
            <a:endParaRPr lang="en-US" dirty="0"/>
          </a:p>
        </p:txBody>
      </p:sp>
    </p:spTree>
    <p:extLst>
      <p:ext uri="{BB962C8B-B14F-4D97-AF65-F5344CB8AC3E}">
        <p14:creationId xmlns:p14="http://schemas.microsoft.com/office/powerpoint/2010/main" val="243733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858829E7-19FE-4E45-AA32-0C000962AE2F}"/>
              </a:ext>
            </a:extLst>
          </p:cNvPr>
          <p:cNvSpPr txBox="1">
            <a:spLocks/>
          </p:cNvSpPr>
          <p:nvPr/>
        </p:nvSpPr>
        <p:spPr>
          <a:xfrm>
            <a:off x="3282038" y="571101"/>
            <a:ext cx="8658171"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Value Added Group Activity</a:t>
            </a:r>
          </a:p>
        </p:txBody>
      </p:sp>
      <p:pic>
        <p:nvPicPr>
          <p:cNvPr id="3" name="Picture 2">
            <a:extLst>
              <a:ext uri="{FF2B5EF4-FFF2-40B4-BE49-F238E27FC236}">
                <a16:creationId xmlns:a16="http://schemas.microsoft.com/office/drawing/2014/main" id="{DB23467F-A19C-4F77-B0BB-5437C04DCE26}"/>
              </a:ext>
            </a:extLst>
          </p:cNvPr>
          <p:cNvPicPr>
            <a:picLocks noChangeAspect="1"/>
          </p:cNvPicPr>
          <p:nvPr/>
        </p:nvPicPr>
        <p:blipFill>
          <a:blip r:embed="rId2"/>
          <a:stretch>
            <a:fillRect/>
          </a:stretch>
        </p:blipFill>
        <p:spPr>
          <a:xfrm>
            <a:off x="3020976" y="1407101"/>
            <a:ext cx="6943382" cy="5342512"/>
          </a:xfrm>
          <a:prstGeom prst="rect">
            <a:avLst/>
          </a:prstGeom>
        </p:spPr>
      </p:pic>
    </p:spTree>
    <p:extLst>
      <p:ext uri="{BB962C8B-B14F-4D97-AF65-F5344CB8AC3E}">
        <p14:creationId xmlns:p14="http://schemas.microsoft.com/office/powerpoint/2010/main" val="2089529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858829E7-19FE-4E45-AA32-0C000962AE2F}"/>
              </a:ext>
            </a:extLst>
          </p:cNvPr>
          <p:cNvSpPr txBox="1">
            <a:spLocks/>
          </p:cNvSpPr>
          <p:nvPr/>
        </p:nvSpPr>
        <p:spPr>
          <a:xfrm>
            <a:off x="3282038" y="571101"/>
            <a:ext cx="8658171"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Simulation Scenario</a:t>
            </a:r>
          </a:p>
        </p:txBody>
      </p:sp>
      <p:pic>
        <p:nvPicPr>
          <p:cNvPr id="3079" name="Picture 7" descr="Image result for independent party logo">
            <a:hlinkClick r:id="rId2"/>
            <a:extLst>
              <a:ext uri="{FF2B5EF4-FFF2-40B4-BE49-F238E27FC236}">
                <a16:creationId xmlns:a16="http://schemas.microsoft.com/office/drawing/2014/main" id="{1D03BA97-2177-410A-A9DF-B22F79741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900" y="2388199"/>
            <a:ext cx="7228132" cy="276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animEffect transition="in" filter="fade">
                                      <p:cBhvr>
                                        <p:cTn id="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b="1" dirty="0"/>
              <a:t>Comments Heard From the People Involved in the Process</a:t>
            </a:r>
            <a:endParaRPr lang="en-US" dirty="0"/>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590474"/>
          </a:xfrm>
        </p:spPr>
        <p:txBody>
          <a:bodyPr>
            <a:normAutofit fontScale="92500" lnSpcReduction="20000"/>
          </a:bodyPr>
          <a:lstStyle/>
          <a:p>
            <a:pPr lvl="0">
              <a:buClrTx/>
              <a:buFont typeface="+mj-lt"/>
              <a:buAutoNum type="arabicPeriod"/>
            </a:pPr>
            <a:r>
              <a:rPr lang="en-US" dirty="0"/>
              <a:t>Process is too slow</a:t>
            </a:r>
          </a:p>
          <a:p>
            <a:pPr lvl="0">
              <a:buClrTx/>
              <a:buFont typeface="+mj-lt"/>
              <a:buAutoNum type="arabicPeriod"/>
            </a:pPr>
            <a:r>
              <a:rPr lang="en-US" dirty="0"/>
              <a:t>We can’t book all of the ads we receive </a:t>
            </a:r>
          </a:p>
          <a:p>
            <a:pPr lvl="0">
              <a:buClrTx/>
              <a:buFont typeface="+mj-lt"/>
              <a:buAutoNum type="arabicPeriod"/>
            </a:pPr>
            <a:r>
              <a:rPr lang="en-US" dirty="0"/>
              <a:t>Sometimes we bill people for ads we did not air</a:t>
            </a:r>
          </a:p>
          <a:p>
            <a:pPr lvl="0">
              <a:buClrTx/>
              <a:buFont typeface="+mj-lt"/>
              <a:buAutoNum type="arabicPeriod"/>
            </a:pPr>
            <a:r>
              <a:rPr lang="en-US" dirty="0"/>
              <a:t>It takes a long time to get approval from the FCC</a:t>
            </a:r>
          </a:p>
          <a:p>
            <a:pPr lvl="0">
              <a:buClrTx/>
              <a:buFont typeface="+mj-lt"/>
              <a:buAutoNum type="arabicPeriod"/>
            </a:pPr>
            <a:r>
              <a:rPr lang="en-US" dirty="0"/>
              <a:t>I’ve gotten into a few “fender benders” (and was very close on many more) trying to deliver the invoices to the client</a:t>
            </a:r>
          </a:p>
          <a:p>
            <a:pPr lvl="0">
              <a:buClrTx/>
              <a:buFont typeface="+mj-lt"/>
              <a:buAutoNum type="arabicPeriod"/>
            </a:pPr>
            <a:r>
              <a:rPr lang="en-US" dirty="0"/>
              <a:t>Our profit margin is very thin, we make money but is it worth it?  Should we even be taking these ads?</a:t>
            </a:r>
          </a:p>
          <a:p>
            <a:pPr lvl="0">
              <a:buClrTx/>
              <a:buFont typeface="+mj-lt"/>
              <a:buAutoNum type="arabicPeriod"/>
            </a:pPr>
            <a:r>
              <a:rPr lang="en-US" dirty="0"/>
              <a:t>Running up and down all those stairs to deliver the ads and invoices has given me a bad back</a:t>
            </a:r>
          </a:p>
          <a:p>
            <a:pPr lvl="0">
              <a:buClrTx/>
              <a:buFont typeface="+mj-lt"/>
              <a:buAutoNum type="arabicPeriod"/>
            </a:pPr>
            <a:r>
              <a:rPr lang="en-US" dirty="0"/>
              <a:t>As a runner, sometimes I get to a delivery or drop off station and there is nothing there.</a:t>
            </a:r>
          </a:p>
          <a:p>
            <a:pPr lvl="0">
              <a:buClrTx/>
              <a:buFont typeface="+mj-lt"/>
              <a:buAutoNum type="arabicPeriod"/>
            </a:pPr>
            <a:r>
              <a:rPr lang="en-US" dirty="0"/>
              <a:t>Things seem to back up at the Regulatory office.  A lot of time they are backed up at Billing and Booking as well.</a:t>
            </a:r>
          </a:p>
          <a:p>
            <a:pPr lvl="0">
              <a:buClrTx/>
              <a:buFont typeface="+mj-lt"/>
              <a:buAutoNum type="arabicPeriod"/>
            </a:pPr>
            <a:r>
              <a:rPr lang="en-US" dirty="0"/>
              <a:t>Sometimes the Customer receives the wrong invoice!</a:t>
            </a:r>
          </a:p>
          <a:p>
            <a:endParaRPr lang="en-US" dirty="0"/>
          </a:p>
        </p:txBody>
      </p:sp>
    </p:spTree>
    <p:extLst>
      <p:ext uri="{BB962C8B-B14F-4D97-AF65-F5344CB8AC3E}">
        <p14:creationId xmlns:p14="http://schemas.microsoft.com/office/powerpoint/2010/main" val="32219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CBACBE40-29BB-45C5-98C2-8431DA73FDE6}"/>
              </a:ext>
            </a:extLst>
          </p:cNvPr>
          <p:cNvPicPr>
            <a:picLocks noChangeAspect="1"/>
          </p:cNvPicPr>
          <p:nvPr/>
        </p:nvPicPr>
        <p:blipFill>
          <a:blip r:embed="rId2"/>
          <a:stretch>
            <a:fillRect/>
          </a:stretch>
        </p:blipFill>
        <p:spPr>
          <a:xfrm>
            <a:off x="830580" y="1676400"/>
            <a:ext cx="11361420" cy="5181600"/>
          </a:xfrm>
          <a:prstGeom prst="rect">
            <a:avLst/>
          </a:prstGeom>
        </p:spPr>
      </p:pic>
      <p:sp>
        <p:nvSpPr>
          <p:cNvPr id="69" name="Title 1">
            <a:extLst>
              <a:ext uri="{FF2B5EF4-FFF2-40B4-BE49-F238E27FC236}">
                <a16:creationId xmlns:a16="http://schemas.microsoft.com/office/drawing/2014/main" id="{858829E7-19FE-4E45-AA32-0C000962AE2F}"/>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Value Added Group Activity</a:t>
            </a:r>
          </a:p>
        </p:txBody>
      </p:sp>
    </p:spTree>
    <p:extLst>
      <p:ext uri="{BB962C8B-B14F-4D97-AF65-F5344CB8AC3E}">
        <p14:creationId xmlns:p14="http://schemas.microsoft.com/office/powerpoint/2010/main" val="194565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F10C35-5B84-40B7-9A56-7C4E778AFC0B}"/>
              </a:ext>
            </a:extLst>
          </p:cNvPr>
          <p:cNvPicPr>
            <a:picLocks noChangeAspect="1"/>
          </p:cNvPicPr>
          <p:nvPr/>
        </p:nvPicPr>
        <p:blipFill>
          <a:blip r:embed="rId2"/>
          <a:stretch>
            <a:fillRect/>
          </a:stretch>
        </p:blipFill>
        <p:spPr>
          <a:xfrm>
            <a:off x="3087237" y="757744"/>
            <a:ext cx="6943382" cy="5342512"/>
          </a:xfrm>
          <a:prstGeom prst="rect">
            <a:avLst/>
          </a:prstGeom>
        </p:spPr>
      </p:pic>
      <p:sp>
        <p:nvSpPr>
          <p:cNvPr id="7" name="TextBox 6">
            <a:extLst>
              <a:ext uri="{FF2B5EF4-FFF2-40B4-BE49-F238E27FC236}">
                <a16:creationId xmlns:a16="http://schemas.microsoft.com/office/drawing/2014/main" id="{02261335-640D-4238-8754-98B746E43648}"/>
              </a:ext>
            </a:extLst>
          </p:cNvPr>
          <p:cNvSpPr txBox="1"/>
          <p:nvPr/>
        </p:nvSpPr>
        <p:spPr>
          <a:xfrm>
            <a:off x="8810620" y="289679"/>
            <a:ext cx="3424335" cy="3416320"/>
          </a:xfrm>
          <a:prstGeom prst="rect">
            <a:avLst/>
          </a:prstGeom>
          <a:noFill/>
        </p:spPr>
        <p:txBody>
          <a:bodyPr wrap="none" rtlCol="0">
            <a:spAutoFit/>
          </a:bodyPr>
          <a:lstStyle/>
          <a:p>
            <a:r>
              <a:rPr lang="en-US" b="1" dirty="0"/>
              <a:t>Customer Defines the Value</a:t>
            </a:r>
          </a:p>
          <a:p>
            <a:pPr marL="742950" lvl="1" indent="-285750">
              <a:buFont typeface="Arial" panose="020B0604020202020204" pitchFamily="34" charset="0"/>
              <a:buChar char="•"/>
            </a:pPr>
            <a:r>
              <a:rPr lang="en-US" dirty="0"/>
              <a:t>VoC, </a:t>
            </a:r>
            <a:r>
              <a:rPr lang="en-US" dirty="0" err="1"/>
              <a:t>VoB</a:t>
            </a:r>
            <a:endParaRPr lang="en-US" dirty="0"/>
          </a:p>
          <a:p>
            <a:pPr marL="1200150" lvl="2" indent="-285750">
              <a:buFont typeface="Courier New" panose="02070309020205020404" pitchFamily="49" charset="0"/>
              <a:buChar char="o"/>
            </a:pPr>
            <a:r>
              <a:rPr lang="en-US" dirty="0"/>
              <a:t>Surveys</a:t>
            </a:r>
          </a:p>
          <a:p>
            <a:pPr marL="1200150" lvl="2" indent="-285750">
              <a:buFont typeface="Courier New" panose="02070309020205020404" pitchFamily="49" charset="0"/>
              <a:buChar char="o"/>
            </a:pPr>
            <a:r>
              <a:rPr lang="en-US" dirty="0"/>
              <a:t>Interviews</a:t>
            </a:r>
          </a:p>
          <a:p>
            <a:pPr marL="1200150" lvl="2" indent="-285750">
              <a:buFont typeface="Courier New" panose="02070309020205020404" pitchFamily="49" charset="0"/>
              <a:buChar char="o"/>
            </a:pPr>
            <a:r>
              <a:rPr lang="en-US" dirty="0"/>
              <a:t>Research</a:t>
            </a:r>
          </a:p>
          <a:p>
            <a:pPr marL="1200150" lvl="2" indent="-285750">
              <a:buFont typeface="Courier New" panose="02070309020205020404" pitchFamily="49" charset="0"/>
              <a:buChar char="o"/>
            </a:pPr>
            <a:r>
              <a:rPr lang="en-US" dirty="0"/>
              <a:t>Go to the Gemba</a:t>
            </a:r>
          </a:p>
          <a:p>
            <a:pPr marL="1657350" lvl="3" indent="-285750">
              <a:buFont typeface="Century Gothic" panose="020B0502020202020204" pitchFamily="34" charset="0"/>
              <a:buChar char="−"/>
            </a:pPr>
            <a:r>
              <a:rPr lang="en-US" dirty="0"/>
              <a:t>Quality</a:t>
            </a:r>
          </a:p>
          <a:p>
            <a:pPr marL="1657350" lvl="3" indent="-285750">
              <a:buFont typeface="Century Gothic" panose="020B0502020202020204" pitchFamily="34" charset="0"/>
              <a:buChar char="−"/>
            </a:pPr>
            <a:r>
              <a:rPr lang="en-US" dirty="0"/>
              <a:t>Speed</a:t>
            </a:r>
          </a:p>
          <a:p>
            <a:pPr marL="1657350" lvl="3" indent="-285750">
              <a:buFont typeface="Century Gothic" panose="020B0502020202020204" pitchFamily="34" charset="0"/>
              <a:buChar char="−"/>
            </a:pPr>
            <a:r>
              <a:rPr lang="en-US" dirty="0"/>
              <a:t>Cost</a:t>
            </a:r>
          </a:p>
          <a:p>
            <a:pPr marL="1657350" lvl="3" indent="-285750">
              <a:buFont typeface="Century Gothic" panose="020B0502020202020204" pitchFamily="34" charset="0"/>
              <a:buChar char="−"/>
            </a:pPr>
            <a:r>
              <a:rPr lang="en-US" dirty="0"/>
              <a:t>Safety</a:t>
            </a:r>
          </a:p>
          <a:p>
            <a:pPr marL="1657350" lvl="3" indent="-285750">
              <a:buFont typeface="Century Gothic" panose="020B0502020202020204" pitchFamily="34" charset="0"/>
              <a:buChar char="−"/>
            </a:pPr>
            <a:r>
              <a:rPr lang="en-US" dirty="0"/>
              <a:t>Corp Resp</a:t>
            </a:r>
          </a:p>
          <a:p>
            <a:pPr marL="1657350" lvl="3" indent="-285750">
              <a:buFont typeface="Century Gothic" panose="020B0502020202020204" pitchFamily="34" charset="0"/>
              <a:buChar char="−"/>
            </a:pPr>
            <a:r>
              <a:rPr lang="en-US" dirty="0"/>
              <a:t>Service</a:t>
            </a:r>
          </a:p>
        </p:txBody>
      </p:sp>
      <p:sp>
        <p:nvSpPr>
          <p:cNvPr id="8" name="TextBox 7">
            <a:extLst>
              <a:ext uri="{FF2B5EF4-FFF2-40B4-BE49-F238E27FC236}">
                <a16:creationId xmlns:a16="http://schemas.microsoft.com/office/drawing/2014/main" id="{0C695D13-118B-43DB-AFD9-A733ECA59D70}"/>
              </a:ext>
            </a:extLst>
          </p:cNvPr>
          <p:cNvSpPr txBox="1"/>
          <p:nvPr/>
        </p:nvSpPr>
        <p:spPr>
          <a:xfrm>
            <a:off x="9187560" y="4784512"/>
            <a:ext cx="3142207" cy="1754326"/>
          </a:xfrm>
          <a:prstGeom prst="rect">
            <a:avLst/>
          </a:prstGeom>
          <a:noFill/>
        </p:spPr>
        <p:txBody>
          <a:bodyPr wrap="none" rtlCol="0">
            <a:spAutoFit/>
          </a:bodyPr>
          <a:lstStyle/>
          <a:p>
            <a:r>
              <a:rPr lang="en-US" b="1" dirty="0"/>
              <a:t>Map the Value stream</a:t>
            </a:r>
          </a:p>
          <a:p>
            <a:pPr marL="742950" lvl="1" indent="-285750">
              <a:buFont typeface="Arial" panose="020B0604020202020204" pitchFamily="34" charset="0"/>
              <a:buChar char="•"/>
            </a:pPr>
            <a:r>
              <a:rPr lang="en-US" dirty="0"/>
              <a:t>VOP</a:t>
            </a:r>
          </a:p>
          <a:p>
            <a:pPr marL="742950" lvl="1" indent="-285750">
              <a:buFont typeface="Arial" panose="020B0604020202020204" pitchFamily="34" charset="0"/>
              <a:buChar char="•"/>
            </a:pPr>
            <a:r>
              <a:rPr lang="en-US" dirty="0"/>
              <a:t>VSM</a:t>
            </a:r>
          </a:p>
          <a:p>
            <a:pPr marL="742950" lvl="1" indent="-285750">
              <a:buFont typeface="Arial" panose="020B0604020202020204" pitchFamily="34" charset="0"/>
              <a:buChar char="•"/>
            </a:pPr>
            <a:r>
              <a:rPr lang="en-US" dirty="0"/>
              <a:t>Swim Lane</a:t>
            </a:r>
          </a:p>
          <a:p>
            <a:pPr marL="742950" lvl="1" indent="-285750">
              <a:buFont typeface="Arial" panose="020B0604020202020204" pitchFamily="34" charset="0"/>
              <a:buChar char="•"/>
            </a:pPr>
            <a:r>
              <a:rPr lang="en-US" dirty="0"/>
              <a:t>Spaghetti Diagrams</a:t>
            </a:r>
          </a:p>
          <a:p>
            <a:pPr marL="742950" lvl="1" indent="-285750">
              <a:buFont typeface="Arial" panose="020B0604020202020204" pitchFamily="34" charset="0"/>
              <a:buChar char="•"/>
            </a:pPr>
            <a:r>
              <a:rPr lang="en-US" dirty="0"/>
              <a:t>Top Down Maps</a:t>
            </a:r>
          </a:p>
        </p:txBody>
      </p:sp>
    </p:spTree>
    <p:extLst>
      <p:ext uri="{BB962C8B-B14F-4D97-AF65-F5344CB8AC3E}">
        <p14:creationId xmlns:p14="http://schemas.microsoft.com/office/powerpoint/2010/main" val="1079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dirty="0"/>
              <a:t>Value Added Group Activity</a:t>
            </a:r>
            <a:br>
              <a:rPr lang="en-US" dirty="0"/>
            </a:br>
            <a:r>
              <a:rPr lang="en-US" dirty="0"/>
              <a:t>Background</a:t>
            </a:r>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350327"/>
          </a:xfrm>
        </p:spPr>
        <p:txBody>
          <a:bodyPr>
            <a:normAutofit/>
          </a:bodyPr>
          <a:lstStyle/>
          <a:p>
            <a:pPr>
              <a:buClrTx/>
            </a:pPr>
            <a:r>
              <a:rPr lang="en-US" dirty="0"/>
              <a:t>Process Steps:</a:t>
            </a:r>
          </a:p>
          <a:p>
            <a:pPr lvl="1">
              <a:buClrTx/>
              <a:buFont typeface="+mj-lt"/>
              <a:buAutoNum type="arabicPeriod"/>
            </a:pPr>
            <a:r>
              <a:rPr lang="en-US" sz="1800" dirty="0"/>
              <a:t>To make sure there are no mistakes each salesperson reviews the Political Ad with the client.  Direction are straightforward for submission, but we don’t want there to be any errors.  It takes about 30 minutes for the review.</a:t>
            </a:r>
          </a:p>
          <a:p>
            <a:pPr lvl="1">
              <a:buClrTx/>
              <a:buFont typeface="+mj-lt"/>
              <a:buAutoNum type="arabicPeriod"/>
            </a:pPr>
            <a:r>
              <a:rPr lang="en-US" sz="1800" dirty="0"/>
              <a:t>Salesperson then drives each completed ad back to the office.  Depending on client, it takes an average of 45 minutes to get back to the office</a:t>
            </a:r>
          </a:p>
          <a:p>
            <a:pPr lvl="1">
              <a:buClrTx/>
              <a:buFont typeface="+mj-lt"/>
              <a:buAutoNum type="arabicPeriod"/>
            </a:pPr>
            <a:r>
              <a:rPr lang="en-US" sz="1800" dirty="0"/>
              <a:t>Salesperson drops the ad off at the Receiving Desk at the office.  (5 min)</a:t>
            </a:r>
          </a:p>
          <a:p>
            <a:pPr lvl="1">
              <a:buClrTx/>
              <a:buFont typeface="+mj-lt"/>
              <a:buAutoNum type="arabicPeriod"/>
            </a:pPr>
            <a:r>
              <a:rPr lang="en-US" sz="1800" dirty="0"/>
              <a:t>Receiving Desk calls Client to confirm the ad content. (10 min)</a:t>
            </a:r>
          </a:p>
          <a:p>
            <a:pPr lvl="1">
              <a:buClrTx/>
              <a:buFont typeface="+mj-lt"/>
              <a:buAutoNum type="arabicPeriod"/>
            </a:pPr>
            <a:r>
              <a:rPr lang="en-US" sz="1800" dirty="0"/>
              <a:t>To make sure we expedite the ads through the process as quickly as possible we use “runners”. (5min)</a:t>
            </a:r>
          </a:p>
          <a:p>
            <a:endParaRPr lang="en-US" dirty="0"/>
          </a:p>
        </p:txBody>
      </p:sp>
    </p:spTree>
    <p:extLst>
      <p:ext uri="{BB962C8B-B14F-4D97-AF65-F5344CB8AC3E}">
        <p14:creationId xmlns:p14="http://schemas.microsoft.com/office/powerpoint/2010/main" val="93844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dirty="0"/>
              <a:t>Value Added Group Activity</a:t>
            </a:r>
            <a:br>
              <a:rPr lang="en-US" dirty="0"/>
            </a:br>
            <a:r>
              <a:rPr lang="en-US" dirty="0"/>
              <a:t>Background</a:t>
            </a:r>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350327"/>
          </a:xfrm>
        </p:spPr>
        <p:txBody>
          <a:bodyPr>
            <a:normAutofit/>
          </a:bodyPr>
          <a:lstStyle/>
          <a:p>
            <a:pPr>
              <a:buClrTx/>
            </a:pPr>
            <a:r>
              <a:rPr lang="en-US" dirty="0"/>
              <a:t>Process Steps:</a:t>
            </a:r>
          </a:p>
          <a:p>
            <a:pPr marL="914400" lvl="1" indent="-457200">
              <a:buClrTx/>
              <a:buFont typeface="+mj-lt"/>
              <a:buAutoNum type="arabicPeriod" startAt="6"/>
            </a:pPr>
            <a:r>
              <a:rPr lang="en-US" sz="1800" dirty="0"/>
              <a:t>Billing Department:</a:t>
            </a:r>
            <a:endParaRPr lang="en-US" dirty="0"/>
          </a:p>
          <a:p>
            <a:pPr lvl="2">
              <a:buClrTx/>
              <a:buFont typeface="Arial" panose="020B0604020202020204" pitchFamily="34" charset="0"/>
              <a:buChar char="•"/>
            </a:pPr>
            <a:r>
              <a:rPr lang="en-US" sz="1600" dirty="0"/>
              <a:t>Finds the cost of the ad negotiated by contract</a:t>
            </a:r>
            <a:endParaRPr lang="en-US" dirty="0"/>
          </a:p>
          <a:p>
            <a:pPr lvl="2">
              <a:buClrTx/>
              <a:buFont typeface="Arial" panose="020B0604020202020204" pitchFamily="34" charset="0"/>
              <a:buChar char="•"/>
            </a:pPr>
            <a:r>
              <a:rPr lang="en-US" sz="1600" dirty="0"/>
              <a:t>Checks to see if there are any discounts by contract</a:t>
            </a:r>
            <a:endParaRPr lang="en-US" dirty="0"/>
          </a:p>
          <a:p>
            <a:pPr lvl="2">
              <a:buClrTx/>
              <a:buFont typeface="Arial" panose="020B0604020202020204" pitchFamily="34" charset="0"/>
              <a:buChar char="•"/>
            </a:pPr>
            <a:r>
              <a:rPr lang="en-US" sz="1600" dirty="0"/>
              <a:t>Creates final invoice</a:t>
            </a:r>
            <a:endParaRPr lang="en-US" dirty="0"/>
          </a:p>
          <a:p>
            <a:pPr lvl="2">
              <a:buClrTx/>
              <a:buFont typeface="Arial" panose="020B0604020202020204" pitchFamily="34" charset="0"/>
              <a:buChar char="•"/>
            </a:pPr>
            <a:r>
              <a:rPr lang="en-US" sz="1600" dirty="0"/>
              <a:t>Signs Invoice</a:t>
            </a:r>
            <a:endParaRPr lang="en-US" dirty="0"/>
          </a:p>
          <a:p>
            <a:pPr lvl="2">
              <a:buClrTx/>
              <a:buFont typeface="Arial" panose="020B0604020202020204" pitchFamily="34" charset="0"/>
              <a:buChar char="•"/>
            </a:pPr>
            <a:r>
              <a:rPr lang="en-US" sz="1600" dirty="0"/>
              <a:t>Attaches Invoice to ad and sends it with the runner</a:t>
            </a:r>
            <a:endParaRPr lang="en-US" dirty="0"/>
          </a:p>
          <a:p>
            <a:pPr lvl="2">
              <a:buClrTx/>
              <a:buFont typeface="Arial" panose="020B0604020202020204" pitchFamily="34" charset="0"/>
              <a:buChar char="•"/>
            </a:pPr>
            <a:r>
              <a:rPr lang="en-US" sz="1600" dirty="0"/>
              <a:t>This takes 30 minutes</a:t>
            </a:r>
            <a:endParaRPr lang="en-US" dirty="0"/>
          </a:p>
          <a:p>
            <a:pPr lvl="1">
              <a:buClrTx/>
              <a:buFont typeface="+mj-lt"/>
              <a:buAutoNum type="arabicPeriod" startAt="6"/>
            </a:pPr>
            <a:r>
              <a:rPr lang="en-US" sz="1800" dirty="0"/>
              <a:t>Runner (5 min)</a:t>
            </a:r>
            <a:endParaRPr lang="en-US" dirty="0"/>
          </a:p>
          <a:p>
            <a:endParaRPr lang="en-US" dirty="0"/>
          </a:p>
        </p:txBody>
      </p:sp>
    </p:spTree>
    <p:extLst>
      <p:ext uri="{BB962C8B-B14F-4D97-AF65-F5344CB8AC3E}">
        <p14:creationId xmlns:p14="http://schemas.microsoft.com/office/powerpoint/2010/main" val="752514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dirty="0"/>
              <a:t>Value Added Group Activity</a:t>
            </a:r>
            <a:br>
              <a:rPr lang="en-US" dirty="0"/>
            </a:br>
            <a:r>
              <a:rPr lang="en-US" dirty="0"/>
              <a:t>Background</a:t>
            </a:r>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350327"/>
          </a:xfrm>
        </p:spPr>
        <p:txBody>
          <a:bodyPr>
            <a:normAutofit/>
          </a:bodyPr>
          <a:lstStyle/>
          <a:p>
            <a:pPr>
              <a:buClrTx/>
            </a:pPr>
            <a:r>
              <a:rPr lang="en-US" dirty="0"/>
              <a:t>Process Steps:</a:t>
            </a:r>
          </a:p>
          <a:p>
            <a:pPr marL="914400" lvl="1" indent="-457200">
              <a:buClrTx/>
              <a:buFont typeface="+mj-lt"/>
              <a:buAutoNum type="arabicPeriod" startAt="8"/>
            </a:pPr>
            <a:r>
              <a:rPr lang="en-US" sz="1800" dirty="0"/>
              <a:t>Regulatory Office / FCC</a:t>
            </a:r>
          </a:p>
          <a:p>
            <a:pPr lvl="2">
              <a:buClrTx/>
              <a:buFont typeface="Arial" panose="020B0604020202020204" pitchFamily="34" charset="0"/>
              <a:buChar char="•"/>
            </a:pPr>
            <a:r>
              <a:rPr lang="en-US" sz="1600" dirty="0"/>
              <a:t>Due to a recent fine we are obligated to check each ad request with the FCC</a:t>
            </a:r>
          </a:p>
          <a:p>
            <a:pPr lvl="2">
              <a:buClrTx/>
              <a:buFont typeface="Arial" panose="020B0604020202020204" pitchFamily="34" charset="0"/>
              <a:buChar char="•"/>
            </a:pPr>
            <a:r>
              <a:rPr lang="en-US" sz="1600" dirty="0"/>
              <a:t>Sometimes there are no problems </a:t>
            </a:r>
          </a:p>
          <a:p>
            <a:pPr lvl="2">
              <a:buClrTx/>
              <a:buFont typeface="Arial" panose="020B0604020202020204" pitchFamily="34" charset="0"/>
              <a:buChar char="•"/>
            </a:pPr>
            <a:r>
              <a:rPr lang="en-US" sz="1600" dirty="0"/>
              <a:t>Other times (lately) there are several “back and forth” situations</a:t>
            </a:r>
          </a:p>
          <a:p>
            <a:pPr lvl="2">
              <a:buClrTx/>
              <a:buFont typeface="Arial" panose="020B0604020202020204" pitchFamily="34" charset="0"/>
              <a:buChar char="•"/>
            </a:pPr>
            <a:r>
              <a:rPr lang="en-US" sz="1600" dirty="0"/>
              <a:t>Average time for the last few weeks is 2 days (16 hours) to get approval</a:t>
            </a:r>
          </a:p>
          <a:p>
            <a:pPr lvl="2">
              <a:buClrTx/>
              <a:buFont typeface="Arial" panose="020B0604020202020204" pitchFamily="34" charset="0"/>
              <a:buChar char="•"/>
            </a:pPr>
            <a:r>
              <a:rPr lang="en-US" sz="1600" dirty="0"/>
              <a:t>Signs Invoice</a:t>
            </a:r>
          </a:p>
          <a:p>
            <a:pPr marL="914400" lvl="1" indent="-457200">
              <a:buClrTx/>
              <a:buFont typeface="+mj-lt"/>
              <a:buAutoNum type="arabicPeriod" startAt="8"/>
            </a:pPr>
            <a:r>
              <a:rPr lang="en-US" sz="1800" dirty="0"/>
              <a:t>Runner (5 min)</a:t>
            </a:r>
          </a:p>
          <a:p>
            <a:endParaRPr lang="en-US" dirty="0"/>
          </a:p>
        </p:txBody>
      </p:sp>
    </p:spTree>
    <p:extLst>
      <p:ext uri="{BB962C8B-B14F-4D97-AF65-F5344CB8AC3E}">
        <p14:creationId xmlns:p14="http://schemas.microsoft.com/office/powerpoint/2010/main" val="17652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dirty="0"/>
              <a:t>Value Added Group Activity</a:t>
            </a:r>
            <a:br>
              <a:rPr lang="en-US" dirty="0"/>
            </a:br>
            <a:r>
              <a:rPr lang="en-US" dirty="0"/>
              <a:t>Background</a:t>
            </a:r>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590474"/>
          </a:xfrm>
        </p:spPr>
        <p:txBody>
          <a:bodyPr>
            <a:normAutofit/>
          </a:bodyPr>
          <a:lstStyle/>
          <a:p>
            <a:pPr>
              <a:buClrTx/>
            </a:pPr>
            <a:r>
              <a:rPr lang="en-US" dirty="0"/>
              <a:t>Process Steps:</a:t>
            </a:r>
          </a:p>
          <a:p>
            <a:pPr marL="457200" lvl="0" indent="-457200">
              <a:buClrTx/>
              <a:buFont typeface="+mj-lt"/>
              <a:buAutoNum type="arabicPeriod" startAt="10"/>
            </a:pPr>
            <a:r>
              <a:rPr lang="en-US" dirty="0"/>
              <a:t>Booking Dept:</a:t>
            </a:r>
          </a:p>
          <a:p>
            <a:pPr lvl="1">
              <a:buClrTx/>
              <a:buFont typeface="Arial" panose="020B0604020202020204" pitchFamily="34" charset="0"/>
              <a:buChar char="•"/>
            </a:pPr>
            <a:r>
              <a:rPr lang="en-US" sz="1700" dirty="0"/>
              <a:t>Finds the requested time for the ad to be televised and reserved it for the ad</a:t>
            </a:r>
          </a:p>
          <a:p>
            <a:pPr lvl="1">
              <a:buClrTx/>
              <a:buFont typeface="Arial" panose="020B0604020202020204" pitchFamily="34" charset="0"/>
              <a:buChar char="•"/>
            </a:pPr>
            <a:r>
              <a:rPr lang="en-US" sz="1700" dirty="0"/>
              <a:t>Puts the time on the invoice and signs the invoice</a:t>
            </a:r>
          </a:p>
          <a:p>
            <a:pPr lvl="1">
              <a:buClrTx/>
              <a:buFont typeface="Arial" panose="020B0604020202020204" pitchFamily="34" charset="0"/>
              <a:buChar char="•"/>
            </a:pPr>
            <a:r>
              <a:rPr lang="en-US" sz="1700" dirty="0"/>
              <a:t>If no time can be found it is placed in the rework file</a:t>
            </a:r>
          </a:p>
          <a:p>
            <a:pPr lvl="1">
              <a:buClrTx/>
              <a:buFont typeface="Arial" panose="020B0604020202020204" pitchFamily="34" charset="0"/>
              <a:buChar char="•"/>
            </a:pPr>
            <a:r>
              <a:rPr lang="en-US" sz="1700" dirty="0"/>
              <a:t>A booked ad takes about 15 </a:t>
            </a:r>
            <a:r>
              <a:rPr lang="en-US" dirty="0"/>
              <a:t>minutes to complete</a:t>
            </a:r>
          </a:p>
          <a:p>
            <a:pPr marL="457200" lvl="0" indent="-457200">
              <a:buClrTx/>
              <a:buFont typeface="+mj-lt"/>
              <a:buAutoNum type="arabicPeriod" startAt="10"/>
            </a:pPr>
            <a:r>
              <a:rPr lang="en-US" dirty="0"/>
              <a:t>Runner (5 min)</a:t>
            </a:r>
          </a:p>
          <a:p>
            <a:pPr marL="457200" lvl="0" indent="-457200">
              <a:buClrTx/>
              <a:buFont typeface="+mj-lt"/>
              <a:buAutoNum type="arabicPeriod" startAt="10"/>
            </a:pPr>
            <a:r>
              <a:rPr lang="en-US" dirty="0"/>
              <a:t>Sorting / Routing Room (2 min)</a:t>
            </a:r>
          </a:p>
          <a:p>
            <a:pPr lvl="1">
              <a:buClrTx/>
              <a:buFont typeface="Arial" panose="020B0604020202020204" pitchFamily="34" charset="0"/>
              <a:buChar char="•"/>
            </a:pPr>
            <a:r>
              <a:rPr lang="en-US" dirty="0"/>
              <a:t>Sorts invoices by Delivery Route</a:t>
            </a:r>
          </a:p>
          <a:p>
            <a:pPr marL="457200" lvl="0" indent="-457200">
              <a:buClrTx/>
              <a:buFont typeface="+mj-lt"/>
              <a:buAutoNum type="arabicPeriod" startAt="10"/>
            </a:pPr>
            <a:r>
              <a:rPr lang="en-US" dirty="0"/>
              <a:t>Delivery Person picks up Invoice (2 min)</a:t>
            </a:r>
          </a:p>
          <a:p>
            <a:pPr marL="457200" lvl="0" indent="-457200">
              <a:buClrTx/>
              <a:buFont typeface="+mj-lt"/>
              <a:buAutoNum type="arabicPeriod" startAt="10"/>
            </a:pPr>
            <a:r>
              <a:rPr lang="en-US" dirty="0"/>
              <a:t>Invoice is Delivered (45 min)</a:t>
            </a:r>
          </a:p>
          <a:p>
            <a:endParaRPr lang="en-US" dirty="0"/>
          </a:p>
        </p:txBody>
      </p:sp>
    </p:spTree>
    <p:extLst>
      <p:ext uri="{BB962C8B-B14F-4D97-AF65-F5344CB8AC3E}">
        <p14:creationId xmlns:p14="http://schemas.microsoft.com/office/powerpoint/2010/main" val="3117876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b="1" dirty="0"/>
              <a:t>Use the Tools You Were Given to Understand and Evaluate the Process</a:t>
            </a:r>
            <a:endParaRPr lang="en-US" dirty="0"/>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1905000"/>
            <a:ext cx="8915400" cy="4953000"/>
          </a:xfrm>
        </p:spPr>
        <p:txBody>
          <a:bodyPr>
            <a:normAutofit fontScale="92500" lnSpcReduction="10000"/>
          </a:bodyPr>
          <a:lstStyle/>
          <a:p>
            <a:pPr lvl="0">
              <a:buClrTx/>
              <a:buFont typeface="+mj-lt"/>
              <a:buAutoNum type="arabicPeriod"/>
            </a:pPr>
            <a:r>
              <a:rPr lang="en-US" dirty="0"/>
              <a:t>VOC</a:t>
            </a:r>
          </a:p>
          <a:p>
            <a:pPr lvl="1">
              <a:buClrTx/>
              <a:buFont typeface="Calibri" panose="020F0502020204030204" pitchFamily="34" charset="0"/>
              <a:buChar char="‒"/>
            </a:pPr>
            <a:r>
              <a:rPr lang="en-US" dirty="0"/>
              <a:t>Any issues with Quality, Speed, Cost, Safety, Corporate Responsibility and / or Service?</a:t>
            </a:r>
          </a:p>
          <a:p>
            <a:pPr lvl="1">
              <a:buClrTx/>
              <a:buFont typeface="Calibri" panose="020F0502020204030204" pitchFamily="34" charset="0"/>
              <a:buChar char="‒"/>
            </a:pPr>
            <a:r>
              <a:rPr lang="en-US" dirty="0"/>
              <a:t>How long does this process take?</a:t>
            </a:r>
          </a:p>
          <a:p>
            <a:pPr marL="457200" lvl="1" indent="0">
              <a:buClrTx/>
              <a:buNone/>
            </a:pPr>
            <a:endParaRPr lang="en-US" dirty="0"/>
          </a:p>
          <a:p>
            <a:pPr>
              <a:buClrTx/>
              <a:buFont typeface="+mj-lt"/>
              <a:buAutoNum type="arabicPeriod"/>
            </a:pPr>
            <a:r>
              <a:rPr lang="en-US" dirty="0"/>
              <a:t>Value Added Analysis</a:t>
            </a:r>
          </a:p>
          <a:p>
            <a:pPr lvl="1">
              <a:buClrTx/>
              <a:buFont typeface="Calibri" panose="020F0502020204030204" pitchFamily="34" charset="0"/>
              <a:buChar char="‒"/>
            </a:pPr>
            <a:r>
              <a:rPr lang="en-US" sz="2000" b="1" dirty="0"/>
              <a:t>T</a:t>
            </a:r>
            <a:r>
              <a:rPr lang="en-US" dirty="0"/>
              <a:t>ransportation</a:t>
            </a:r>
          </a:p>
          <a:p>
            <a:pPr lvl="1">
              <a:buClrTx/>
              <a:buFont typeface="Calibri" panose="020F0502020204030204" pitchFamily="34" charset="0"/>
              <a:buChar char="‒"/>
            </a:pPr>
            <a:r>
              <a:rPr lang="en-US" sz="2000" b="1" dirty="0"/>
              <a:t>I</a:t>
            </a:r>
            <a:r>
              <a:rPr lang="en-US" dirty="0"/>
              <a:t>nventory</a:t>
            </a:r>
          </a:p>
          <a:p>
            <a:pPr lvl="1">
              <a:buClrTx/>
              <a:buFont typeface="Calibri" panose="020F0502020204030204" pitchFamily="34" charset="0"/>
              <a:buChar char="‒"/>
            </a:pPr>
            <a:r>
              <a:rPr lang="en-US" sz="2000" b="1" dirty="0"/>
              <a:t>M</a:t>
            </a:r>
            <a:r>
              <a:rPr lang="en-US" dirty="0"/>
              <a:t>otion</a:t>
            </a:r>
          </a:p>
          <a:p>
            <a:pPr lvl="1">
              <a:buClrTx/>
              <a:buFont typeface="Calibri" panose="020F0502020204030204" pitchFamily="34" charset="0"/>
              <a:buChar char="‒"/>
            </a:pPr>
            <a:r>
              <a:rPr lang="en-US" sz="2000" b="1" dirty="0"/>
              <a:t>P</a:t>
            </a:r>
            <a:r>
              <a:rPr lang="en-US" dirty="0"/>
              <a:t>eople</a:t>
            </a:r>
          </a:p>
          <a:p>
            <a:pPr lvl="1">
              <a:buClrTx/>
              <a:buFont typeface="Calibri" panose="020F0502020204030204" pitchFamily="34" charset="0"/>
              <a:buChar char="‒"/>
            </a:pPr>
            <a:r>
              <a:rPr lang="en-US" sz="2000" b="1" dirty="0"/>
              <a:t>W</a:t>
            </a:r>
            <a:r>
              <a:rPr lang="en-US" dirty="0"/>
              <a:t>aiting</a:t>
            </a:r>
          </a:p>
          <a:p>
            <a:pPr lvl="1">
              <a:buClrTx/>
              <a:buFont typeface="Calibri" panose="020F0502020204030204" pitchFamily="34" charset="0"/>
              <a:buChar char="‒"/>
            </a:pPr>
            <a:r>
              <a:rPr lang="en-US" sz="2000" b="1" dirty="0"/>
              <a:t>O</a:t>
            </a:r>
            <a:r>
              <a:rPr lang="en-US" dirty="0"/>
              <a:t>ver-Production</a:t>
            </a:r>
          </a:p>
          <a:p>
            <a:pPr lvl="1">
              <a:buClrTx/>
              <a:buFont typeface="Calibri" panose="020F0502020204030204" pitchFamily="34" charset="0"/>
              <a:buChar char="‒"/>
            </a:pPr>
            <a:r>
              <a:rPr lang="en-US" sz="2000" b="1" dirty="0"/>
              <a:t>O</a:t>
            </a:r>
            <a:r>
              <a:rPr lang="en-US" dirty="0"/>
              <a:t>ver-Processing</a:t>
            </a:r>
          </a:p>
          <a:p>
            <a:pPr lvl="1">
              <a:buClrTx/>
              <a:buFont typeface="Calibri" panose="020F0502020204030204" pitchFamily="34" charset="0"/>
              <a:buChar char="‒"/>
            </a:pPr>
            <a:r>
              <a:rPr lang="en-US" sz="2000" b="1" dirty="0"/>
              <a:t>D</a:t>
            </a:r>
            <a:r>
              <a:rPr lang="en-US" dirty="0"/>
              <a:t>efects</a:t>
            </a:r>
          </a:p>
          <a:p>
            <a:endParaRPr lang="en-US" dirty="0"/>
          </a:p>
        </p:txBody>
      </p:sp>
    </p:spTree>
    <p:extLst>
      <p:ext uri="{BB962C8B-B14F-4D97-AF65-F5344CB8AC3E}">
        <p14:creationId xmlns:p14="http://schemas.microsoft.com/office/powerpoint/2010/main" val="263804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D94DF3-E095-4F05-A792-722111FC4BE3}"/>
              </a:ext>
            </a:extLst>
          </p:cNvPr>
          <p:cNvGrpSpPr/>
          <p:nvPr/>
        </p:nvGrpSpPr>
        <p:grpSpPr>
          <a:xfrm>
            <a:off x="675862" y="1270191"/>
            <a:ext cx="1828800" cy="940904"/>
            <a:chOff x="940904" y="1298713"/>
            <a:chExt cx="1828800" cy="940904"/>
          </a:xfrm>
        </p:grpSpPr>
        <p:sp>
          <p:nvSpPr>
            <p:cNvPr id="4" name="TextBox 3">
              <a:extLst>
                <a:ext uri="{FF2B5EF4-FFF2-40B4-BE49-F238E27FC236}">
                  <a16:creationId xmlns:a16="http://schemas.microsoft.com/office/drawing/2014/main" id="{E887ECD8-3384-4043-B613-E63B30F60370}"/>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Reviews Political Ad with Client</a:t>
              </a:r>
            </a:p>
          </p:txBody>
        </p:sp>
        <p:sp>
          <p:nvSpPr>
            <p:cNvPr id="5" name="Rectangle 4">
              <a:extLst>
                <a:ext uri="{FF2B5EF4-FFF2-40B4-BE49-F238E27FC236}">
                  <a16:creationId xmlns:a16="http://schemas.microsoft.com/office/drawing/2014/main" id="{96E55F10-B26B-4665-9C43-4A79BF44E81B}"/>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983965C6-267E-4063-A09F-E091A655CF80}"/>
              </a:ext>
            </a:extLst>
          </p:cNvPr>
          <p:cNvGrpSpPr/>
          <p:nvPr/>
        </p:nvGrpSpPr>
        <p:grpSpPr>
          <a:xfrm>
            <a:off x="3134969" y="1270191"/>
            <a:ext cx="1828800" cy="976052"/>
            <a:chOff x="3200400" y="1294391"/>
            <a:chExt cx="1828800" cy="927652"/>
          </a:xfrm>
        </p:grpSpPr>
        <p:sp>
          <p:nvSpPr>
            <p:cNvPr id="8" name="TextBox 7">
              <a:extLst>
                <a:ext uri="{FF2B5EF4-FFF2-40B4-BE49-F238E27FC236}">
                  <a16:creationId xmlns:a16="http://schemas.microsoft.com/office/drawing/2014/main" id="{631FF35C-38A3-43BB-BF2F-0578AB9CEB7F}"/>
                </a:ext>
              </a:extLst>
            </p:cNvPr>
            <p:cNvSpPr txBox="1"/>
            <p:nvPr/>
          </p:nvSpPr>
          <p:spPr>
            <a:xfrm>
              <a:off x="3200400" y="1452625"/>
              <a:ext cx="1815547" cy="614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Travels to Office</a:t>
              </a:r>
            </a:p>
          </p:txBody>
        </p:sp>
        <p:sp>
          <p:nvSpPr>
            <p:cNvPr id="9" name="Rectangle 8">
              <a:extLst>
                <a:ext uri="{FF2B5EF4-FFF2-40B4-BE49-F238E27FC236}">
                  <a16:creationId xmlns:a16="http://schemas.microsoft.com/office/drawing/2014/main" id="{3D397883-E0DA-44F8-AD57-F97369B45642}"/>
                </a:ext>
              </a:extLst>
            </p:cNvPr>
            <p:cNvSpPr/>
            <p:nvPr/>
          </p:nvSpPr>
          <p:spPr>
            <a:xfrm>
              <a:off x="3213652" y="1294391"/>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4D7CB97-5617-44D0-9825-0E5C4DD03872}"/>
              </a:ext>
            </a:extLst>
          </p:cNvPr>
          <p:cNvGrpSpPr/>
          <p:nvPr/>
        </p:nvGrpSpPr>
        <p:grpSpPr>
          <a:xfrm>
            <a:off x="5594076" y="1281139"/>
            <a:ext cx="1828800" cy="940904"/>
            <a:chOff x="940904" y="1298713"/>
            <a:chExt cx="1828800" cy="940904"/>
          </a:xfrm>
        </p:grpSpPr>
        <p:sp>
          <p:nvSpPr>
            <p:cNvPr id="11" name="TextBox 10">
              <a:extLst>
                <a:ext uri="{FF2B5EF4-FFF2-40B4-BE49-F238E27FC236}">
                  <a16:creationId xmlns:a16="http://schemas.microsoft.com/office/drawing/2014/main" id="{AB31F0B6-54ED-405E-8EC1-0CDEF2155CC6}"/>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Delivers ad to Receiving Desk</a:t>
              </a:r>
            </a:p>
          </p:txBody>
        </p:sp>
        <p:sp>
          <p:nvSpPr>
            <p:cNvPr id="12" name="Rectangle 11">
              <a:extLst>
                <a:ext uri="{FF2B5EF4-FFF2-40B4-BE49-F238E27FC236}">
                  <a16:creationId xmlns:a16="http://schemas.microsoft.com/office/drawing/2014/main" id="{AC0EB836-7469-40F9-83FF-D33CF05AD555}"/>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166C9E7-7E9D-4C85-9CA3-683B227F5024}"/>
              </a:ext>
            </a:extLst>
          </p:cNvPr>
          <p:cNvGrpSpPr/>
          <p:nvPr/>
        </p:nvGrpSpPr>
        <p:grpSpPr>
          <a:xfrm>
            <a:off x="8053183" y="1276817"/>
            <a:ext cx="1954694" cy="927652"/>
            <a:chOff x="7822097" y="1301017"/>
            <a:chExt cx="1954694" cy="927652"/>
          </a:xfrm>
        </p:grpSpPr>
        <p:sp>
          <p:nvSpPr>
            <p:cNvPr id="14" name="TextBox 13">
              <a:extLst>
                <a:ext uri="{FF2B5EF4-FFF2-40B4-BE49-F238E27FC236}">
                  <a16:creationId xmlns:a16="http://schemas.microsoft.com/office/drawing/2014/main" id="{CAA47C34-03E9-4BF5-8E93-D146BB0F0584}"/>
                </a:ext>
              </a:extLst>
            </p:cNvPr>
            <p:cNvSpPr txBox="1"/>
            <p:nvPr/>
          </p:nvSpPr>
          <p:spPr>
            <a:xfrm>
              <a:off x="7822097" y="1342718"/>
              <a:ext cx="1954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Desk Calls Client to Confirm Add Content</a:t>
              </a:r>
            </a:p>
          </p:txBody>
        </p:sp>
        <p:sp>
          <p:nvSpPr>
            <p:cNvPr id="15" name="Rectangle 14">
              <a:extLst>
                <a:ext uri="{FF2B5EF4-FFF2-40B4-BE49-F238E27FC236}">
                  <a16:creationId xmlns:a16="http://schemas.microsoft.com/office/drawing/2014/main" id="{5BA59EA9-5567-4DB4-9932-A443FCCDB53B}"/>
                </a:ext>
              </a:extLst>
            </p:cNvPr>
            <p:cNvSpPr/>
            <p:nvPr/>
          </p:nvSpPr>
          <p:spPr>
            <a:xfrm>
              <a:off x="7891670" y="1301017"/>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9E0F451B-0CAA-4DAE-9CB8-34B9A1B09659}"/>
              </a:ext>
            </a:extLst>
          </p:cNvPr>
          <p:cNvGrpSpPr/>
          <p:nvPr/>
        </p:nvGrpSpPr>
        <p:grpSpPr>
          <a:xfrm>
            <a:off x="10638183" y="1549035"/>
            <a:ext cx="927652" cy="380255"/>
            <a:chOff x="10518914" y="1283992"/>
            <a:chExt cx="927652" cy="380255"/>
          </a:xfrm>
        </p:grpSpPr>
        <p:sp>
          <p:nvSpPr>
            <p:cNvPr id="19" name="TextBox 18">
              <a:extLst>
                <a:ext uri="{FF2B5EF4-FFF2-40B4-BE49-F238E27FC236}">
                  <a16:creationId xmlns:a16="http://schemas.microsoft.com/office/drawing/2014/main" id="{F99E1DD0-68F3-495B-B5A1-20DDDDF5B4E0}"/>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20" name="Rectangle 19">
              <a:extLst>
                <a:ext uri="{FF2B5EF4-FFF2-40B4-BE49-F238E27FC236}">
                  <a16:creationId xmlns:a16="http://schemas.microsoft.com/office/drawing/2014/main" id="{D0260FB7-C93A-4B35-8869-C538F6B56C53}"/>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a:extLst>
              <a:ext uri="{FF2B5EF4-FFF2-40B4-BE49-F238E27FC236}">
                <a16:creationId xmlns:a16="http://schemas.microsoft.com/office/drawing/2014/main" id="{5ED8CE3E-B2B5-4093-9272-61AFC50889A6}"/>
              </a:ext>
            </a:extLst>
          </p:cNvPr>
          <p:cNvCxnSpPr>
            <a:cxnSpLocks/>
          </p:cNvCxnSpPr>
          <p:nvPr/>
        </p:nvCxnSpPr>
        <p:spPr>
          <a:xfrm>
            <a:off x="7502388" y="169478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C533F1-B495-4ECF-A761-6DC20AE22E87}"/>
              </a:ext>
            </a:extLst>
          </p:cNvPr>
          <p:cNvCxnSpPr>
            <a:cxnSpLocks/>
          </p:cNvCxnSpPr>
          <p:nvPr/>
        </p:nvCxnSpPr>
        <p:spPr>
          <a:xfrm>
            <a:off x="10007877" y="168666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7C1A2B3-5434-421D-9773-2F478AC44BC5}"/>
              </a:ext>
            </a:extLst>
          </p:cNvPr>
          <p:cNvGrpSpPr/>
          <p:nvPr/>
        </p:nvGrpSpPr>
        <p:grpSpPr>
          <a:xfrm>
            <a:off x="689115" y="3431304"/>
            <a:ext cx="1815548" cy="927652"/>
            <a:chOff x="689115" y="3431304"/>
            <a:chExt cx="1815548" cy="927652"/>
          </a:xfrm>
        </p:grpSpPr>
        <p:sp>
          <p:nvSpPr>
            <p:cNvPr id="30" name="TextBox 29">
              <a:extLst>
                <a:ext uri="{FF2B5EF4-FFF2-40B4-BE49-F238E27FC236}">
                  <a16:creationId xmlns:a16="http://schemas.microsoft.com/office/drawing/2014/main" id="{EDB44573-A36A-4128-98EB-B84DD74BDAD6}"/>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Billing Department</a:t>
              </a:r>
            </a:p>
          </p:txBody>
        </p:sp>
        <p:sp>
          <p:nvSpPr>
            <p:cNvPr id="31" name="Rectangle 30">
              <a:extLst>
                <a:ext uri="{FF2B5EF4-FFF2-40B4-BE49-F238E27FC236}">
                  <a16:creationId xmlns:a16="http://schemas.microsoft.com/office/drawing/2014/main" id="{6C7325D5-0CF0-48CE-99BF-00B2CF71DD44}"/>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92BB4C87-F0A2-4C94-95A4-238C6F0C479D}"/>
              </a:ext>
            </a:extLst>
          </p:cNvPr>
          <p:cNvGrpSpPr/>
          <p:nvPr/>
        </p:nvGrpSpPr>
        <p:grpSpPr>
          <a:xfrm>
            <a:off x="3148221" y="5477530"/>
            <a:ext cx="1841846" cy="927652"/>
            <a:chOff x="3096042" y="5490782"/>
            <a:chExt cx="1841846" cy="927652"/>
          </a:xfrm>
        </p:grpSpPr>
        <p:sp>
          <p:nvSpPr>
            <p:cNvPr id="33" name="TextBox 32">
              <a:extLst>
                <a:ext uri="{FF2B5EF4-FFF2-40B4-BE49-F238E27FC236}">
                  <a16:creationId xmlns:a16="http://schemas.microsoft.com/office/drawing/2014/main" id="{10FDF179-D1A9-4CEC-A3E1-7AE15ACE432C}"/>
                </a:ext>
              </a:extLst>
            </p:cNvPr>
            <p:cNvSpPr txBox="1"/>
            <p:nvPr/>
          </p:nvSpPr>
          <p:spPr>
            <a:xfrm>
              <a:off x="3096042" y="5631442"/>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Sorting / Routing Room</a:t>
              </a:r>
            </a:p>
          </p:txBody>
        </p:sp>
        <p:sp>
          <p:nvSpPr>
            <p:cNvPr id="34" name="Rectangle 33">
              <a:extLst>
                <a:ext uri="{FF2B5EF4-FFF2-40B4-BE49-F238E27FC236}">
                  <a16:creationId xmlns:a16="http://schemas.microsoft.com/office/drawing/2014/main" id="{9A38E5AF-0ED7-4FD0-8627-0BE301DA5730}"/>
                </a:ext>
              </a:extLst>
            </p:cNvPr>
            <p:cNvSpPr/>
            <p:nvPr/>
          </p:nvSpPr>
          <p:spPr>
            <a:xfrm>
              <a:off x="3122340" y="5490782"/>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6" name="Straight Arrow Connector 35">
            <a:extLst>
              <a:ext uri="{FF2B5EF4-FFF2-40B4-BE49-F238E27FC236}">
                <a16:creationId xmlns:a16="http://schemas.microsoft.com/office/drawing/2014/main" id="{B8645CF5-EB54-4180-B458-680CF320836D}"/>
              </a:ext>
            </a:extLst>
          </p:cNvPr>
          <p:cNvCxnSpPr>
            <a:cxnSpLocks/>
          </p:cNvCxnSpPr>
          <p:nvPr/>
        </p:nvCxnSpPr>
        <p:spPr>
          <a:xfrm>
            <a:off x="2590392" y="387899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7B22BED-AD7B-4F43-9CEA-F4BF2BC8C207}"/>
              </a:ext>
            </a:extLst>
          </p:cNvPr>
          <p:cNvGrpSpPr/>
          <p:nvPr/>
        </p:nvGrpSpPr>
        <p:grpSpPr>
          <a:xfrm>
            <a:off x="3552412" y="3671759"/>
            <a:ext cx="927652" cy="380255"/>
            <a:chOff x="10518914" y="1283992"/>
            <a:chExt cx="927652" cy="380255"/>
          </a:xfrm>
        </p:grpSpPr>
        <p:sp>
          <p:nvSpPr>
            <p:cNvPr id="38" name="TextBox 37">
              <a:extLst>
                <a:ext uri="{FF2B5EF4-FFF2-40B4-BE49-F238E27FC236}">
                  <a16:creationId xmlns:a16="http://schemas.microsoft.com/office/drawing/2014/main" id="{8D8095B8-48C4-4C95-BC81-506BDE515E63}"/>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39" name="Rectangle 38">
              <a:extLst>
                <a:ext uri="{FF2B5EF4-FFF2-40B4-BE49-F238E27FC236}">
                  <a16:creationId xmlns:a16="http://schemas.microsoft.com/office/drawing/2014/main" id="{C5E094F8-B5B3-44C1-A15F-35124F44398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DB429D26-80DE-49D4-8A6D-847940E31888}"/>
              </a:ext>
            </a:extLst>
          </p:cNvPr>
          <p:cNvGrpSpPr/>
          <p:nvPr/>
        </p:nvGrpSpPr>
        <p:grpSpPr>
          <a:xfrm>
            <a:off x="5607328" y="3382904"/>
            <a:ext cx="1815548" cy="380255"/>
            <a:chOff x="5607328" y="3382904"/>
            <a:chExt cx="1815548" cy="380255"/>
          </a:xfrm>
        </p:grpSpPr>
        <p:sp>
          <p:nvSpPr>
            <p:cNvPr id="41" name="TextBox 40">
              <a:extLst>
                <a:ext uri="{FF2B5EF4-FFF2-40B4-BE49-F238E27FC236}">
                  <a16:creationId xmlns:a16="http://schemas.microsoft.com/office/drawing/2014/main" id="{0407BC08-714A-4CA3-BE63-7C4662A9DD4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Regulatory Office</a:t>
              </a:r>
            </a:p>
          </p:txBody>
        </p:sp>
        <p:sp>
          <p:nvSpPr>
            <p:cNvPr id="42" name="Rectangle 41">
              <a:extLst>
                <a:ext uri="{FF2B5EF4-FFF2-40B4-BE49-F238E27FC236}">
                  <a16:creationId xmlns:a16="http://schemas.microsoft.com/office/drawing/2014/main" id="{3D92E379-76A2-4DB3-879F-2624BBD24B29}"/>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328E5C24-56CB-45FC-9EEF-466BB2B3CF58}"/>
              </a:ext>
            </a:extLst>
          </p:cNvPr>
          <p:cNvCxnSpPr>
            <a:cxnSpLocks/>
          </p:cNvCxnSpPr>
          <p:nvPr/>
        </p:nvCxnSpPr>
        <p:spPr>
          <a:xfrm>
            <a:off x="4950516" y="3861887"/>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6F8CF44-844D-4AAA-A5AA-067904F1BC09}"/>
              </a:ext>
            </a:extLst>
          </p:cNvPr>
          <p:cNvGrpSpPr/>
          <p:nvPr/>
        </p:nvGrpSpPr>
        <p:grpSpPr>
          <a:xfrm>
            <a:off x="5607328" y="4023703"/>
            <a:ext cx="1815548" cy="380255"/>
            <a:chOff x="5607328" y="3382904"/>
            <a:chExt cx="1815548" cy="380255"/>
          </a:xfrm>
        </p:grpSpPr>
        <p:sp>
          <p:nvSpPr>
            <p:cNvPr id="46" name="TextBox 45">
              <a:extLst>
                <a:ext uri="{FF2B5EF4-FFF2-40B4-BE49-F238E27FC236}">
                  <a16:creationId xmlns:a16="http://schemas.microsoft.com/office/drawing/2014/main" id="{2047B058-CAE7-4ECD-BB50-91E0AAEE4A0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FCC</a:t>
              </a:r>
            </a:p>
          </p:txBody>
        </p:sp>
        <p:sp>
          <p:nvSpPr>
            <p:cNvPr id="47" name="Rectangle 46">
              <a:extLst>
                <a:ext uri="{FF2B5EF4-FFF2-40B4-BE49-F238E27FC236}">
                  <a16:creationId xmlns:a16="http://schemas.microsoft.com/office/drawing/2014/main" id="{1856FF85-4923-4436-840D-CB23C0451AEF}"/>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87441D26-F0DB-43EA-9352-70F59C47A655}"/>
              </a:ext>
            </a:extLst>
          </p:cNvPr>
          <p:cNvCxnSpPr/>
          <p:nvPr/>
        </p:nvCxnSpPr>
        <p:spPr>
          <a:xfrm>
            <a:off x="6096000"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9E2765-2426-47EA-82E2-978878954966}"/>
              </a:ext>
            </a:extLst>
          </p:cNvPr>
          <p:cNvCxnSpPr>
            <a:cxnSpLocks/>
          </p:cNvCxnSpPr>
          <p:nvPr/>
        </p:nvCxnSpPr>
        <p:spPr>
          <a:xfrm flipV="1">
            <a:off x="6732104"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CFFD6D-1644-40C1-9FE5-241017A597D4}"/>
              </a:ext>
            </a:extLst>
          </p:cNvPr>
          <p:cNvCxnSpPr>
            <a:cxnSpLocks/>
          </p:cNvCxnSpPr>
          <p:nvPr/>
        </p:nvCxnSpPr>
        <p:spPr>
          <a:xfrm>
            <a:off x="7588119" y="386519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636F7C1-4E00-42E4-973B-C942C729F730}"/>
              </a:ext>
            </a:extLst>
          </p:cNvPr>
          <p:cNvGrpSpPr/>
          <p:nvPr/>
        </p:nvGrpSpPr>
        <p:grpSpPr>
          <a:xfrm>
            <a:off x="8550139" y="3657957"/>
            <a:ext cx="927652" cy="380255"/>
            <a:chOff x="10518914" y="1283992"/>
            <a:chExt cx="927652" cy="380255"/>
          </a:xfrm>
        </p:grpSpPr>
        <p:sp>
          <p:nvSpPr>
            <p:cNvPr id="55" name="TextBox 54">
              <a:extLst>
                <a:ext uri="{FF2B5EF4-FFF2-40B4-BE49-F238E27FC236}">
                  <a16:creationId xmlns:a16="http://schemas.microsoft.com/office/drawing/2014/main" id="{0DD3A1CD-9EBE-44A8-B0C3-BE97DE4C0394}"/>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56" name="Rectangle 55">
              <a:extLst>
                <a:ext uri="{FF2B5EF4-FFF2-40B4-BE49-F238E27FC236}">
                  <a16:creationId xmlns:a16="http://schemas.microsoft.com/office/drawing/2014/main" id="{94C3068D-CA27-464F-A4B3-6DE5DFCFD365}"/>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4EC64DF4-4A5B-4672-9FD9-FCE2E3D2B1BA}"/>
              </a:ext>
            </a:extLst>
          </p:cNvPr>
          <p:cNvGrpSpPr/>
          <p:nvPr/>
        </p:nvGrpSpPr>
        <p:grpSpPr>
          <a:xfrm>
            <a:off x="10194235" y="3409123"/>
            <a:ext cx="1815548" cy="927652"/>
            <a:chOff x="689115" y="3431304"/>
            <a:chExt cx="1815548" cy="927652"/>
          </a:xfrm>
        </p:grpSpPr>
        <p:sp>
          <p:nvSpPr>
            <p:cNvPr id="58" name="TextBox 57">
              <a:extLst>
                <a:ext uri="{FF2B5EF4-FFF2-40B4-BE49-F238E27FC236}">
                  <a16:creationId xmlns:a16="http://schemas.microsoft.com/office/drawing/2014/main" id="{7D555616-1CBB-4AF7-8C64-72BE250E4983}"/>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Booking Department</a:t>
              </a:r>
            </a:p>
          </p:txBody>
        </p:sp>
        <p:sp>
          <p:nvSpPr>
            <p:cNvPr id="59" name="Rectangle 58">
              <a:extLst>
                <a:ext uri="{FF2B5EF4-FFF2-40B4-BE49-F238E27FC236}">
                  <a16:creationId xmlns:a16="http://schemas.microsoft.com/office/drawing/2014/main" id="{B44BE962-09AC-4D0C-93EF-AB2622958A56}"/>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27268CD4-F1B7-4C4A-8065-D36A3CD28D56}"/>
              </a:ext>
            </a:extLst>
          </p:cNvPr>
          <p:cNvCxnSpPr>
            <a:cxnSpLocks/>
          </p:cNvCxnSpPr>
          <p:nvPr/>
        </p:nvCxnSpPr>
        <p:spPr>
          <a:xfrm>
            <a:off x="9621501" y="3848084"/>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A4A9F2E-7748-4DC9-865A-0C348ADDC5D5}"/>
              </a:ext>
            </a:extLst>
          </p:cNvPr>
          <p:cNvGrpSpPr/>
          <p:nvPr/>
        </p:nvGrpSpPr>
        <p:grpSpPr>
          <a:xfrm>
            <a:off x="974865" y="5749067"/>
            <a:ext cx="927652" cy="380255"/>
            <a:chOff x="10518914" y="1283992"/>
            <a:chExt cx="927652" cy="380255"/>
          </a:xfrm>
        </p:grpSpPr>
        <p:sp>
          <p:nvSpPr>
            <p:cNvPr id="62" name="TextBox 61">
              <a:extLst>
                <a:ext uri="{FF2B5EF4-FFF2-40B4-BE49-F238E27FC236}">
                  <a16:creationId xmlns:a16="http://schemas.microsoft.com/office/drawing/2014/main" id="{6FFB7866-C7F6-4CED-A7F3-E637E5A3DE47}"/>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63" name="Rectangle 62">
              <a:extLst>
                <a:ext uri="{FF2B5EF4-FFF2-40B4-BE49-F238E27FC236}">
                  <a16:creationId xmlns:a16="http://schemas.microsoft.com/office/drawing/2014/main" id="{F951EE47-A669-4C20-9986-B0473CEDAD5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4" name="Straight Arrow Connector 63">
            <a:extLst>
              <a:ext uri="{FF2B5EF4-FFF2-40B4-BE49-F238E27FC236}">
                <a16:creationId xmlns:a16="http://schemas.microsoft.com/office/drawing/2014/main" id="{90F29984-CDD3-491A-9451-869FFA3CBC73}"/>
              </a:ext>
            </a:extLst>
          </p:cNvPr>
          <p:cNvCxnSpPr>
            <a:cxnSpLocks/>
          </p:cNvCxnSpPr>
          <p:nvPr/>
        </p:nvCxnSpPr>
        <p:spPr>
          <a:xfrm>
            <a:off x="2491410" y="592867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23FEB09-F8B4-4F4D-9D87-5ED0116FAD0C}"/>
              </a:ext>
            </a:extLst>
          </p:cNvPr>
          <p:cNvCxnSpPr>
            <a:cxnSpLocks/>
          </p:cNvCxnSpPr>
          <p:nvPr/>
        </p:nvCxnSpPr>
        <p:spPr>
          <a:xfrm>
            <a:off x="5084697" y="578079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B5F805-DA29-45E8-B8DF-634AAAB87B42}"/>
              </a:ext>
            </a:extLst>
          </p:cNvPr>
          <p:cNvSpPr txBox="1"/>
          <p:nvPr/>
        </p:nvSpPr>
        <p:spPr>
          <a:xfrm>
            <a:off x="5824330" y="5575968"/>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Delivery Person Picks up Invoice</a:t>
            </a:r>
          </a:p>
        </p:txBody>
      </p:sp>
      <p:sp>
        <p:nvSpPr>
          <p:cNvPr id="69" name="Rectangle 68">
            <a:extLst>
              <a:ext uri="{FF2B5EF4-FFF2-40B4-BE49-F238E27FC236}">
                <a16:creationId xmlns:a16="http://schemas.microsoft.com/office/drawing/2014/main" id="{1D59784C-DFD4-40D8-8BF1-F68EAE47A3A4}"/>
              </a:ext>
            </a:extLst>
          </p:cNvPr>
          <p:cNvSpPr/>
          <p:nvPr/>
        </p:nvSpPr>
        <p:spPr>
          <a:xfrm>
            <a:off x="5810247" y="5459509"/>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DD9A15C5-78AA-4D74-81F6-3A7ACF766333}"/>
              </a:ext>
            </a:extLst>
          </p:cNvPr>
          <p:cNvSpPr txBox="1"/>
          <p:nvPr/>
        </p:nvSpPr>
        <p:spPr>
          <a:xfrm>
            <a:off x="8231681" y="5612587"/>
            <a:ext cx="19546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Invoice is Delivered</a:t>
            </a:r>
          </a:p>
        </p:txBody>
      </p:sp>
      <p:sp>
        <p:nvSpPr>
          <p:cNvPr id="72" name="Rectangle 71">
            <a:extLst>
              <a:ext uri="{FF2B5EF4-FFF2-40B4-BE49-F238E27FC236}">
                <a16:creationId xmlns:a16="http://schemas.microsoft.com/office/drawing/2014/main" id="{2206B1ED-5A57-465D-AE31-60A7E19C5CD6}"/>
              </a:ext>
            </a:extLst>
          </p:cNvPr>
          <p:cNvSpPr/>
          <p:nvPr/>
        </p:nvSpPr>
        <p:spPr>
          <a:xfrm>
            <a:off x="8338927" y="544193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6F5FC57B-0CD3-4D6F-9D96-9EBE6300E598}"/>
              </a:ext>
            </a:extLst>
          </p:cNvPr>
          <p:cNvCxnSpPr>
            <a:cxnSpLocks/>
          </p:cNvCxnSpPr>
          <p:nvPr/>
        </p:nvCxnSpPr>
        <p:spPr>
          <a:xfrm>
            <a:off x="7718559" y="585990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F8F250F8-7B94-4DAE-B883-3FCE392169CA}"/>
              </a:ext>
            </a:extLst>
          </p:cNvPr>
          <p:cNvGrpSpPr/>
          <p:nvPr/>
        </p:nvGrpSpPr>
        <p:grpSpPr>
          <a:xfrm>
            <a:off x="1438691" y="1717736"/>
            <a:ext cx="9684851" cy="1662721"/>
            <a:chOff x="1438691" y="1717736"/>
            <a:chExt cx="9684851" cy="1662721"/>
          </a:xfrm>
        </p:grpSpPr>
        <p:cxnSp>
          <p:nvCxnSpPr>
            <p:cNvPr id="24" name="Straight Arrow Connector 23">
              <a:extLst>
                <a:ext uri="{FF2B5EF4-FFF2-40B4-BE49-F238E27FC236}">
                  <a16:creationId xmlns:a16="http://schemas.microsoft.com/office/drawing/2014/main" id="{570302C7-2895-4AD6-9677-C8B07DD21050}"/>
                </a:ext>
              </a:extLst>
            </p:cNvPr>
            <p:cNvCxnSpPr>
              <a:cxnSpLocks/>
            </p:cNvCxnSpPr>
            <p:nvPr/>
          </p:nvCxnSpPr>
          <p:spPr>
            <a:xfrm>
              <a:off x="5018437" y="174179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9107BC1-79C6-48E8-BA2A-0E99C3B7C0FE}"/>
                </a:ext>
              </a:extLst>
            </p:cNvPr>
            <p:cNvCxnSpPr>
              <a:cxnSpLocks/>
            </p:cNvCxnSpPr>
            <p:nvPr/>
          </p:nvCxnSpPr>
          <p:spPr>
            <a:xfrm>
              <a:off x="2585834" y="171773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83497-EAA9-434E-9A69-B81B5353A92E}"/>
                </a:ext>
              </a:extLst>
            </p:cNvPr>
            <p:cNvCxnSpPr>
              <a:cxnSpLocks/>
              <a:stCxn id="20" idx="2"/>
            </p:cNvCxnSpPr>
            <p:nvPr/>
          </p:nvCxnSpPr>
          <p:spPr>
            <a:xfrm>
              <a:off x="11102009" y="1929290"/>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77BB32C-1C45-4FA9-BEC1-A4239D6896F0}"/>
                </a:ext>
              </a:extLst>
            </p:cNvPr>
            <p:cNvCxnSpPr>
              <a:cxnSpLocks/>
            </p:cNvCxnSpPr>
            <p:nvPr/>
          </p:nvCxnSpPr>
          <p:spPr>
            <a:xfrm flipH="1">
              <a:off x="1438691" y="2765834"/>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C26B2F0-5034-4801-8F08-17030688C06B}"/>
                </a:ext>
              </a:extLst>
            </p:cNvPr>
            <p:cNvCxnSpPr/>
            <p:nvPr/>
          </p:nvCxnSpPr>
          <p:spPr>
            <a:xfrm>
              <a:off x="1438691" y="2770882"/>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4C9BA24-1D36-4C62-B5BE-86390367F459}"/>
              </a:ext>
            </a:extLst>
          </p:cNvPr>
          <p:cNvGrpSpPr/>
          <p:nvPr/>
        </p:nvGrpSpPr>
        <p:grpSpPr>
          <a:xfrm>
            <a:off x="1438691" y="4332102"/>
            <a:ext cx="9684851" cy="1451167"/>
            <a:chOff x="1438691" y="4332102"/>
            <a:chExt cx="9684851" cy="1451167"/>
          </a:xfrm>
        </p:grpSpPr>
        <p:cxnSp>
          <p:nvCxnSpPr>
            <p:cNvPr id="86" name="Straight Connector 85">
              <a:extLst>
                <a:ext uri="{FF2B5EF4-FFF2-40B4-BE49-F238E27FC236}">
                  <a16:creationId xmlns:a16="http://schemas.microsoft.com/office/drawing/2014/main" id="{AC6A1C58-4B49-4835-9D58-715DC7931FBD}"/>
                </a:ext>
              </a:extLst>
            </p:cNvPr>
            <p:cNvCxnSpPr>
              <a:cxnSpLocks/>
            </p:cNvCxnSpPr>
            <p:nvPr/>
          </p:nvCxnSpPr>
          <p:spPr>
            <a:xfrm>
              <a:off x="11102009" y="4332102"/>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60BE92-DADD-4D2C-B8A3-8685FE6CFF91}"/>
                </a:ext>
              </a:extLst>
            </p:cNvPr>
            <p:cNvCxnSpPr>
              <a:cxnSpLocks/>
            </p:cNvCxnSpPr>
            <p:nvPr/>
          </p:nvCxnSpPr>
          <p:spPr>
            <a:xfrm flipH="1">
              <a:off x="1438691" y="5168646"/>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C74B4AE-D714-495C-94AD-084F5A2FFAE2}"/>
                </a:ext>
              </a:extLst>
            </p:cNvPr>
            <p:cNvCxnSpPr/>
            <p:nvPr/>
          </p:nvCxnSpPr>
          <p:spPr>
            <a:xfrm>
              <a:off x="1438691" y="5173694"/>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951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9AAD-681F-47BB-A1EA-F6204DBE2932}"/>
              </a:ext>
            </a:extLst>
          </p:cNvPr>
          <p:cNvSpPr>
            <a:spLocks noGrp="1"/>
          </p:cNvSpPr>
          <p:nvPr>
            <p:ph type="title"/>
          </p:nvPr>
        </p:nvSpPr>
        <p:spPr/>
        <p:txBody>
          <a:bodyPr/>
          <a:lstStyle/>
          <a:p>
            <a:r>
              <a:rPr lang="en-US" b="1" dirty="0"/>
              <a:t>Comments Heard From the People Involved in the Process</a:t>
            </a:r>
            <a:endParaRPr lang="en-US" dirty="0"/>
          </a:p>
        </p:txBody>
      </p:sp>
      <p:sp>
        <p:nvSpPr>
          <p:cNvPr id="3" name="Content Placeholder 2">
            <a:extLst>
              <a:ext uri="{FF2B5EF4-FFF2-40B4-BE49-F238E27FC236}">
                <a16:creationId xmlns:a16="http://schemas.microsoft.com/office/drawing/2014/main" id="{E6893076-3591-491B-B4E9-C34DCD3D2C38}"/>
              </a:ext>
            </a:extLst>
          </p:cNvPr>
          <p:cNvSpPr>
            <a:spLocks noGrp="1"/>
          </p:cNvSpPr>
          <p:nvPr>
            <p:ph idx="1"/>
          </p:nvPr>
        </p:nvSpPr>
        <p:spPr>
          <a:xfrm>
            <a:off x="2589212" y="2133599"/>
            <a:ext cx="8915400" cy="4590474"/>
          </a:xfrm>
        </p:spPr>
        <p:txBody>
          <a:bodyPr>
            <a:normAutofit fontScale="92500" lnSpcReduction="20000"/>
          </a:bodyPr>
          <a:lstStyle/>
          <a:p>
            <a:pPr lvl="0">
              <a:buClrTx/>
              <a:buFont typeface="+mj-lt"/>
              <a:buAutoNum type="arabicPeriod"/>
            </a:pPr>
            <a:r>
              <a:rPr lang="en-US" dirty="0"/>
              <a:t>Process is too slow</a:t>
            </a:r>
          </a:p>
          <a:p>
            <a:pPr lvl="0">
              <a:buClrTx/>
              <a:buFont typeface="+mj-lt"/>
              <a:buAutoNum type="arabicPeriod"/>
            </a:pPr>
            <a:r>
              <a:rPr lang="en-US" dirty="0"/>
              <a:t>We can’t book all of the ads we receive </a:t>
            </a:r>
          </a:p>
          <a:p>
            <a:pPr lvl="0">
              <a:buClrTx/>
              <a:buFont typeface="+mj-lt"/>
              <a:buAutoNum type="arabicPeriod"/>
            </a:pPr>
            <a:r>
              <a:rPr lang="en-US" dirty="0"/>
              <a:t>Sometimes we bill people for ads we did not air</a:t>
            </a:r>
          </a:p>
          <a:p>
            <a:pPr lvl="0">
              <a:buClrTx/>
              <a:buFont typeface="+mj-lt"/>
              <a:buAutoNum type="arabicPeriod"/>
            </a:pPr>
            <a:r>
              <a:rPr lang="en-US" dirty="0"/>
              <a:t>It takes a long time to get approval from the FCC</a:t>
            </a:r>
          </a:p>
          <a:p>
            <a:pPr lvl="0">
              <a:buClrTx/>
              <a:buFont typeface="+mj-lt"/>
              <a:buAutoNum type="arabicPeriod"/>
            </a:pPr>
            <a:r>
              <a:rPr lang="en-US" dirty="0"/>
              <a:t>I’ve gotten into a few “fender benders” (and was very close on many more) trying to deliver the invoices to the client</a:t>
            </a:r>
          </a:p>
          <a:p>
            <a:pPr lvl="0">
              <a:buClrTx/>
              <a:buFont typeface="+mj-lt"/>
              <a:buAutoNum type="arabicPeriod"/>
            </a:pPr>
            <a:r>
              <a:rPr lang="en-US" dirty="0"/>
              <a:t>Our profit margin is very thin, we make money but is it worth it?  Should we even be taking these ads?</a:t>
            </a:r>
          </a:p>
          <a:p>
            <a:pPr lvl="0">
              <a:buClrTx/>
              <a:buFont typeface="+mj-lt"/>
              <a:buAutoNum type="arabicPeriod"/>
            </a:pPr>
            <a:r>
              <a:rPr lang="en-US" dirty="0"/>
              <a:t>Running up and down all those stairs to deliver the ads and invoices has given me a bad back</a:t>
            </a:r>
          </a:p>
          <a:p>
            <a:pPr lvl="0">
              <a:buClrTx/>
              <a:buFont typeface="+mj-lt"/>
              <a:buAutoNum type="arabicPeriod"/>
            </a:pPr>
            <a:r>
              <a:rPr lang="en-US" dirty="0"/>
              <a:t>As a runner, sometimes I get to a delivery or drop off station and there is nothing there.</a:t>
            </a:r>
          </a:p>
          <a:p>
            <a:pPr lvl="0">
              <a:buClrTx/>
              <a:buFont typeface="+mj-lt"/>
              <a:buAutoNum type="arabicPeriod"/>
            </a:pPr>
            <a:r>
              <a:rPr lang="en-US" dirty="0"/>
              <a:t>Things seem to back up at the Regulatory office.  A lot of time they are backed up at Billing and Booking as well.</a:t>
            </a:r>
          </a:p>
          <a:p>
            <a:pPr lvl="0">
              <a:buClrTx/>
              <a:buFont typeface="+mj-lt"/>
              <a:buAutoNum type="arabicPeriod"/>
            </a:pPr>
            <a:r>
              <a:rPr lang="en-US" dirty="0"/>
              <a:t>Sometimes the Customer receives the wrong invoice!</a:t>
            </a:r>
          </a:p>
          <a:p>
            <a:endParaRPr lang="en-US" dirty="0"/>
          </a:p>
        </p:txBody>
      </p:sp>
    </p:spTree>
    <p:extLst>
      <p:ext uri="{BB962C8B-B14F-4D97-AF65-F5344CB8AC3E}">
        <p14:creationId xmlns:p14="http://schemas.microsoft.com/office/powerpoint/2010/main" val="7895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D94DF3-E095-4F05-A792-722111FC4BE3}"/>
              </a:ext>
            </a:extLst>
          </p:cNvPr>
          <p:cNvGrpSpPr/>
          <p:nvPr/>
        </p:nvGrpSpPr>
        <p:grpSpPr>
          <a:xfrm>
            <a:off x="675862" y="1270191"/>
            <a:ext cx="1828800" cy="940904"/>
            <a:chOff x="940904" y="1298713"/>
            <a:chExt cx="1828800" cy="940904"/>
          </a:xfrm>
        </p:grpSpPr>
        <p:sp>
          <p:nvSpPr>
            <p:cNvPr id="4" name="TextBox 3">
              <a:extLst>
                <a:ext uri="{FF2B5EF4-FFF2-40B4-BE49-F238E27FC236}">
                  <a16:creationId xmlns:a16="http://schemas.microsoft.com/office/drawing/2014/main" id="{E887ECD8-3384-4043-B613-E63B30F60370}"/>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Reviews Political Ad with Client</a:t>
              </a:r>
            </a:p>
          </p:txBody>
        </p:sp>
        <p:sp>
          <p:nvSpPr>
            <p:cNvPr id="5" name="Rectangle 4">
              <a:extLst>
                <a:ext uri="{FF2B5EF4-FFF2-40B4-BE49-F238E27FC236}">
                  <a16:creationId xmlns:a16="http://schemas.microsoft.com/office/drawing/2014/main" id="{96E55F10-B26B-4665-9C43-4A79BF44E81B}"/>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983965C6-267E-4063-A09F-E091A655CF80}"/>
              </a:ext>
            </a:extLst>
          </p:cNvPr>
          <p:cNvGrpSpPr/>
          <p:nvPr/>
        </p:nvGrpSpPr>
        <p:grpSpPr>
          <a:xfrm>
            <a:off x="3134969" y="1270191"/>
            <a:ext cx="1828800" cy="976052"/>
            <a:chOff x="3200400" y="1294391"/>
            <a:chExt cx="1828800" cy="927652"/>
          </a:xfrm>
        </p:grpSpPr>
        <p:sp>
          <p:nvSpPr>
            <p:cNvPr id="8" name="TextBox 7">
              <a:extLst>
                <a:ext uri="{FF2B5EF4-FFF2-40B4-BE49-F238E27FC236}">
                  <a16:creationId xmlns:a16="http://schemas.microsoft.com/office/drawing/2014/main" id="{631FF35C-38A3-43BB-BF2F-0578AB9CEB7F}"/>
                </a:ext>
              </a:extLst>
            </p:cNvPr>
            <p:cNvSpPr txBox="1"/>
            <p:nvPr/>
          </p:nvSpPr>
          <p:spPr>
            <a:xfrm>
              <a:off x="3200400" y="1452625"/>
              <a:ext cx="1815547" cy="614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Travels to Office</a:t>
              </a:r>
            </a:p>
          </p:txBody>
        </p:sp>
        <p:sp>
          <p:nvSpPr>
            <p:cNvPr id="9" name="Rectangle 8">
              <a:extLst>
                <a:ext uri="{FF2B5EF4-FFF2-40B4-BE49-F238E27FC236}">
                  <a16:creationId xmlns:a16="http://schemas.microsoft.com/office/drawing/2014/main" id="{3D397883-E0DA-44F8-AD57-F97369B45642}"/>
                </a:ext>
              </a:extLst>
            </p:cNvPr>
            <p:cNvSpPr/>
            <p:nvPr/>
          </p:nvSpPr>
          <p:spPr>
            <a:xfrm>
              <a:off x="3213652" y="1294391"/>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4D7CB97-5617-44D0-9825-0E5C4DD03872}"/>
              </a:ext>
            </a:extLst>
          </p:cNvPr>
          <p:cNvGrpSpPr/>
          <p:nvPr/>
        </p:nvGrpSpPr>
        <p:grpSpPr>
          <a:xfrm>
            <a:off x="5594076" y="1281139"/>
            <a:ext cx="1828800" cy="940904"/>
            <a:chOff x="940904" y="1298713"/>
            <a:chExt cx="1828800" cy="940904"/>
          </a:xfrm>
        </p:grpSpPr>
        <p:sp>
          <p:nvSpPr>
            <p:cNvPr id="11" name="TextBox 10">
              <a:extLst>
                <a:ext uri="{FF2B5EF4-FFF2-40B4-BE49-F238E27FC236}">
                  <a16:creationId xmlns:a16="http://schemas.microsoft.com/office/drawing/2014/main" id="{AB31F0B6-54ED-405E-8EC1-0CDEF2155CC6}"/>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Delivers ad to Receiving Desk</a:t>
              </a:r>
            </a:p>
          </p:txBody>
        </p:sp>
        <p:sp>
          <p:nvSpPr>
            <p:cNvPr id="12" name="Rectangle 11">
              <a:extLst>
                <a:ext uri="{FF2B5EF4-FFF2-40B4-BE49-F238E27FC236}">
                  <a16:creationId xmlns:a16="http://schemas.microsoft.com/office/drawing/2014/main" id="{AC0EB836-7469-40F9-83FF-D33CF05AD555}"/>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166C9E7-7E9D-4C85-9CA3-683B227F5024}"/>
              </a:ext>
            </a:extLst>
          </p:cNvPr>
          <p:cNvGrpSpPr/>
          <p:nvPr/>
        </p:nvGrpSpPr>
        <p:grpSpPr>
          <a:xfrm>
            <a:off x="8053183" y="1276817"/>
            <a:ext cx="1954694" cy="927652"/>
            <a:chOff x="7822097" y="1301017"/>
            <a:chExt cx="1954694" cy="927652"/>
          </a:xfrm>
        </p:grpSpPr>
        <p:sp>
          <p:nvSpPr>
            <p:cNvPr id="14" name="TextBox 13">
              <a:extLst>
                <a:ext uri="{FF2B5EF4-FFF2-40B4-BE49-F238E27FC236}">
                  <a16:creationId xmlns:a16="http://schemas.microsoft.com/office/drawing/2014/main" id="{CAA47C34-03E9-4BF5-8E93-D146BB0F0584}"/>
                </a:ext>
              </a:extLst>
            </p:cNvPr>
            <p:cNvSpPr txBox="1"/>
            <p:nvPr/>
          </p:nvSpPr>
          <p:spPr>
            <a:xfrm>
              <a:off x="7822097" y="1342718"/>
              <a:ext cx="1954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Desk Calls Client to Confirm Add Content</a:t>
              </a:r>
            </a:p>
          </p:txBody>
        </p:sp>
        <p:sp>
          <p:nvSpPr>
            <p:cNvPr id="15" name="Rectangle 14">
              <a:extLst>
                <a:ext uri="{FF2B5EF4-FFF2-40B4-BE49-F238E27FC236}">
                  <a16:creationId xmlns:a16="http://schemas.microsoft.com/office/drawing/2014/main" id="{5BA59EA9-5567-4DB4-9932-A443FCCDB53B}"/>
                </a:ext>
              </a:extLst>
            </p:cNvPr>
            <p:cNvSpPr/>
            <p:nvPr/>
          </p:nvSpPr>
          <p:spPr>
            <a:xfrm>
              <a:off x="7891670" y="1301017"/>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9E0F451B-0CAA-4DAE-9CB8-34B9A1B09659}"/>
              </a:ext>
            </a:extLst>
          </p:cNvPr>
          <p:cNvGrpSpPr/>
          <p:nvPr/>
        </p:nvGrpSpPr>
        <p:grpSpPr>
          <a:xfrm>
            <a:off x="10638183" y="1549035"/>
            <a:ext cx="927652" cy="380255"/>
            <a:chOff x="10518914" y="1283992"/>
            <a:chExt cx="927652" cy="380255"/>
          </a:xfrm>
        </p:grpSpPr>
        <p:sp>
          <p:nvSpPr>
            <p:cNvPr id="19" name="TextBox 18">
              <a:extLst>
                <a:ext uri="{FF2B5EF4-FFF2-40B4-BE49-F238E27FC236}">
                  <a16:creationId xmlns:a16="http://schemas.microsoft.com/office/drawing/2014/main" id="{F99E1DD0-68F3-495B-B5A1-20DDDDF5B4E0}"/>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20" name="Rectangle 19">
              <a:extLst>
                <a:ext uri="{FF2B5EF4-FFF2-40B4-BE49-F238E27FC236}">
                  <a16:creationId xmlns:a16="http://schemas.microsoft.com/office/drawing/2014/main" id="{D0260FB7-C93A-4B35-8869-C538F6B56C53}"/>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a:extLst>
              <a:ext uri="{FF2B5EF4-FFF2-40B4-BE49-F238E27FC236}">
                <a16:creationId xmlns:a16="http://schemas.microsoft.com/office/drawing/2014/main" id="{5ED8CE3E-B2B5-4093-9272-61AFC50889A6}"/>
              </a:ext>
            </a:extLst>
          </p:cNvPr>
          <p:cNvCxnSpPr>
            <a:cxnSpLocks/>
          </p:cNvCxnSpPr>
          <p:nvPr/>
        </p:nvCxnSpPr>
        <p:spPr>
          <a:xfrm>
            <a:off x="7502388" y="169478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C533F1-B495-4ECF-A761-6DC20AE22E87}"/>
              </a:ext>
            </a:extLst>
          </p:cNvPr>
          <p:cNvCxnSpPr>
            <a:cxnSpLocks/>
          </p:cNvCxnSpPr>
          <p:nvPr/>
        </p:nvCxnSpPr>
        <p:spPr>
          <a:xfrm>
            <a:off x="10007877" y="168666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7C1A2B3-5434-421D-9773-2F478AC44BC5}"/>
              </a:ext>
            </a:extLst>
          </p:cNvPr>
          <p:cNvGrpSpPr/>
          <p:nvPr/>
        </p:nvGrpSpPr>
        <p:grpSpPr>
          <a:xfrm>
            <a:off x="689115" y="3431304"/>
            <a:ext cx="1815548" cy="927652"/>
            <a:chOff x="689115" y="3431304"/>
            <a:chExt cx="1815548" cy="927652"/>
          </a:xfrm>
        </p:grpSpPr>
        <p:sp>
          <p:nvSpPr>
            <p:cNvPr id="30" name="TextBox 29">
              <a:extLst>
                <a:ext uri="{FF2B5EF4-FFF2-40B4-BE49-F238E27FC236}">
                  <a16:creationId xmlns:a16="http://schemas.microsoft.com/office/drawing/2014/main" id="{EDB44573-A36A-4128-98EB-B84DD74BDAD6}"/>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Billing Department</a:t>
              </a:r>
            </a:p>
          </p:txBody>
        </p:sp>
        <p:sp>
          <p:nvSpPr>
            <p:cNvPr id="31" name="Rectangle 30">
              <a:extLst>
                <a:ext uri="{FF2B5EF4-FFF2-40B4-BE49-F238E27FC236}">
                  <a16:creationId xmlns:a16="http://schemas.microsoft.com/office/drawing/2014/main" id="{6C7325D5-0CF0-48CE-99BF-00B2CF71DD44}"/>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92BB4C87-F0A2-4C94-95A4-238C6F0C479D}"/>
              </a:ext>
            </a:extLst>
          </p:cNvPr>
          <p:cNvGrpSpPr/>
          <p:nvPr/>
        </p:nvGrpSpPr>
        <p:grpSpPr>
          <a:xfrm>
            <a:off x="3148221" y="5477530"/>
            <a:ext cx="1841846" cy="927652"/>
            <a:chOff x="3096042" y="5490782"/>
            <a:chExt cx="1841846" cy="927652"/>
          </a:xfrm>
        </p:grpSpPr>
        <p:sp>
          <p:nvSpPr>
            <p:cNvPr id="33" name="TextBox 32">
              <a:extLst>
                <a:ext uri="{FF2B5EF4-FFF2-40B4-BE49-F238E27FC236}">
                  <a16:creationId xmlns:a16="http://schemas.microsoft.com/office/drawing/2014/main" id="{10FDF179-D1A9-4CEC-A3E1-7AE15ACE432C}"/>
                </a:ext>
              </a:extLst>
            </p:cNvPr>
            <p:cNvSpPr txBox="1"/>
            <p:nvPr/>
          </p:nvSpPr>
          <p:spPr>
            <a:xfrm>
              <a:off x="3096042" y="5631442"/>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Sorting / Routing Room</a:t>
              </a:r>
            </a:p>
          </p:txBody>
        </p:sp>
        <p:sp>
          <p:nvSpPr>
            <p:cNvPr id="34" name="Rectangle 33">
              <a:extLst>
                <a:ext uri="{FF2B5EF4-FFF2-40B4-BE49-F238E27FC236}">
                  <a16:creationId xmlns:a16="http://schemas.microsoft.com/office/drawing/2014/main" id="{9A38E5AF-0ED7-4FD0-8627-0BE301DA5730}"/>
                </a:ext>
              </a:extLst>
            </p:cNvPr>
            <p:cNvSpPr/>
            <p:nvPr/>
          </p:nvSpPr>
          <p:spPr>
            <a:xfrm>
              <a:off x="3122340" y="5490782"/>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6" name="Straight Arrow Connector 35">
            <a:extLst>
              <a:ext uri="{FF2B5EF4-FFF2-40B4-BE49-F238E27FC236}">
                <a16:creationId xmlns:a16="http://schemas.microsoft.com/office/drawing/2014/main" id="{B8645CF5-EB54-4180-B458-680CF320836D}"/>
              </a:ext>
            </a:extLst>
          </p:cNvPr>
          <p:cNvCxnSpPr>
            <a:cxnSpLocks/>
          </p:cNvCxnSpPr>
          <p:nvPr/>
        </p:nvCxnSpPr>
        <p:spPr>
          <a:xfrm>
            <a:off x="2590392" y="387899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7B22BED-AD7B-4F43-9CEA-F4BF2BC8C207}"/>
              </a:ext>
            </a:extLst>
          </p:cNvPr>
          <p:cNvGrpSpPr/>
          <p:nvPr/>
        </p:nvGrpSpPr>
        <p:grpSpPr>
          <a:xfrm>
            <a:off x="3552412" y="3671759"/>
            <a:ext cx="927652" cy="380255"/>
            <a:chOff x="10518914" y="1283992"/>
            <a:chExt cx="927652" cy="380255"/>
          </a:xfrm>
        </p:grpSpPr>
        <p:sp>
          <p:nvSpPr>
            <p:cNvPr id="38" name="TextBox 37">
              <a:extLst>
                <a:ext uri="{FF2B5EF4-FFF2-40B4-BE49-F238E27FC236}">
                  <a16:creationId xmlns:a16="http://schemas.microsoft.com/office/drawing/2014/main" id="{8D8095B8-48C4-4C95-BC81-506BDE515E63}"/>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39" name="Rectangle 38">
              <a:extLst>
                <a:ext uri="{FF2B5EF4-FFF2-40B4-BE49-F238E27FC236}">
                  <a16:creationId xmlns:a16="http://schemas.microsoft.com/office/drawing/2014/main" id="{C5E094F8-B5B3-44C1-A15F-35124F44398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DB429D26-80DE-49D4-8A6D-847940E31888}"/>
              </a:ext>
            </a:extLst>
          </p:cNvPr>
          <p:cNvGrpSpPr/>
          <p:nvPr/>
        </p:nvGrpSpPr>
        <p:grpSpPr>
          <a:xfrm>
            <a:off x="5607328" y="3382904"/>
            <a:ext cx="1815548" cy="380255"/>
            <a:chOff x="5607328" y="3382904"/>
            <a:chExt cx="1815548" cy="380255"/>
          </a:xfrm>
        </p:grpSpPr>
        <p:sp>
          <p:nvSpPr>
            <p:cNvPr id="41" name="TextBox 40">
              <a:extLst>
                <a:ext uri="{FF2B5EF4-FFF2-40B4-BE49-F238E27FC236}">
                  <a16:creationId xmlns:a16="http://schemas.microsoft.com/office/drawing/2014/main" id="{0407BC08-714A-4CA3-BE63-7C4662A9DD4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Regulatory Office</a:t>
              </a:r>
            </a:p>
          </p:txBody>
        </p:sp>
        <p:sp>
          <p:nvSpPr>
            <p:cNvPr id="42" name="Rectangle 41">
              <a:extLst>
                <a:ext uri="{FF2B5EF4-FFF2-40B4-BE49-F238E27FC236}">
                  <a16:creationId xmlns:a16="http://schemas.microsoft.com/office/drawing/2014/main" id="{3D92E379-76A2-4DB3-879F-2624BBD24B29}"/>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328E5C24-56CB-45FC-9EEF-466BB2B3CF58}"/>
              </a:ext>
            </a:extLst>
          </p:cNvPr>
          <p:cNvCxnSpPr>
            <a:cxnSpLocks/>
          </p:cNvCxnSpPr>
          <p:nvPr/>
        </p:nvCxnSpPr>
        <p:spPr>
          <a:xfrm>
            <a:off x="4950516" y="3861887"/>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6F8CF44-844D-4AAA-A5AA-067904F1BC09}"/>
              </a:ext>
            </a:extLst>
          </p:cNvPr>
          <p:cNvGrpSpPr/>
          <p:nvPr/>
        </p:nvGrpSpPr>
        <p:grpSpPr>
          <a:xfrm>
            <a:off x="5607328" y="4023703"/>
            <a:ext cx="1815548" cy="380255"/>
            <a:chOff x="5607328" y="3382904"/>
            <a:chExt cx="1815548" cy="380255"/>
          </a:xfrm>
        </p:grpSpPr>
        <p:sp>
          <p:nvSpPr>
            <p:cNvPr id="46" name="TextBox 45">
              <a:extLst>
                <a:ext uri="{FF2B5EF4-FFF2-40B4-BE49-F238E27FC236}">
                  <a16:creationId xmlns:a16="http://schemas.microsoft.com/office/drawing/2014/main" id="{2047B058-CAE7-4ECD-BB50-91E0AAEE4A0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FCC</a:t>
              </a:r>
            </a:p>
          </p:txBody>
        </p:sp>
        <p:sp>
          <p:nvSpPr>
            <p:cNvPr id="47" name="Rectangle 46">
              <a:extLst>
                <a:ext uri="{FF2B5EF4-FFF2-40B4-BE49-F238E27FC236}">
                  <a16:creationId xmlns:a16="http://schemas.microsoft.com/office/drawing/2014/main" id="{1856FF85-4923-4436-840D-CB23C0451AEF}"/>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87441D26-F0DB-43EA-9352-70F59C47A655}"/>
              </a:ext>
            </a:extLst>
          </p:cNvPr>
          <p:cNvCxnSpPr/>
          <p:nvPr/>
        </p:nvCxnSpPr>
        <p:spPr>
          <a:xfrm>
            <a:off x="6096000"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9E2765-2426-47EA-82E2-978878954966}"/>
              </a:ext>
            </a:extLst>
          </p:cNvPr>
          <p:cNvCxnSpPr>
            <a:cxnSpLocks/>
          </p:cNvCxnSpPr>
          <p:nvPr/>
        </p:nvCxnSpPr>
        <p:spPr>
          <a:xfrm flipV="1">
            <a:off x="6732104"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CFFD6D-1644-40C1-9FE5-241017A597D4}"/>
              </a:ext>
            </a:extLst>
          </p:cNvPr>
          <p:cNvCxnSpPr>
            <a:cxnSpLocks/>
          </p:cNvCxnSpPr>
          <p:nvPr/>
        </p:nvCxnSpPr>
        <p:spPr>
          <a:xfrm>
            <a:off x="7588119" y="386519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636F7C1-4E00-42E4-973B-C942C729F730}"/>
              </a:ext>
            </a:extLst>
          </p:cNvPr>
          <p:cNvGrpSpPr/>
          <p:nvPr/>
        </p:nvGrpSpPr>
        <p:grpSpPr>
          <a:xfrm>
            <a:off x="8550139" y="3657957"/>
            <a:ext cx="927652" cy="380255"/>
            <a:chOff x="10518914" y="1283992"/>
            <a:chExt cx="927652" cy="380255"/>
          </a:xfrm>
        </p:grpSpPr>
        <p:sp>
          <p:nvSpPr>
            <p:cNvPr id="55" name="TextBox 54">
              <a:extLst>
                <a:ext uri="{FF2B5EF4-FFF2-40B4-BE49-F238E27FC236}">
                  <a16:creationId xmlns:a16="http://schemas.microsoft.com/office/drawing/2014/main" id="{0DD3A1CD-9EBE-44A8-B0C3-BE97DE4C0394}"/>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56" name="Rectangle 55">
              <a:extLst>
                <a:ext uri="{FF2B5EF4-FFF2-40B4-BE49-F238E27FC236}">
                  <a16:creationId xmlns:a16="http://schemas.microsoft.com/office/drawing/2014/main" id="{94C3068D-CA27-464F-A4B3-6DE5DFCFD365}"/>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4EC64DF4-4A5B-4672-9FD9-FCE2E3D2B1BA}"/>
              </a:ext>
            </a:extLst>
          </p:cNvPr>
          <p:cNvGrpSpPr/>
          <p:nvPr/>
        </p:nvGrpSpPr>
        <p:grpSpPr>
          <a:xfrm>
            <a:off x="10194235" y="3409123"/>
            <a:ext cx="1815548" cy="927652"/>
            <a:chOff x="689115" y="3431304"/>
            <a:chExt cx="1815548" cy="927652"/>
          </a:xfrm>
        </p:grpSpPr>
        <p:sp>
          <p:nvSpPr>
            <p:cNvPr id="58" name="TextBox 57">
              <a:extLst>
                <a:ext uri="{FF2B5EF4-FFF2-40B4-BE49-F238E27FC236}">
                  <a16:creationId xmlns:a16="http://schemas.microsoft.com/office/drawing/2014/main" id="{7D555616-1CBB-4AF7-8C64-72BE250E4983}"/>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Booking Department</a:t>
              </a:r>
            </a:p>
          </p:txBody>
        </p:sp>
        <p:sp>
          <p:nvSpPr>
            <p:cNvPr id="59" name="Rectangle 58">
              <a:extLst>
                <a:ext uri="{FF2B5EF4-FFF2-40B4-BE49-F238E27FC236}">
                  <a16:creationId xmlns:a16="http://schemas.microsoft.com/office/drawing/2014/main" id="{B44BE962-09AC-4D0C-93EF-AB2622958A56}"/>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27268CD4-F1B7-4C4A-8065-D36A3CD28D56}"/>
              </a:ext>
            </a:extLst>
          </p:cNvPr>
          <p:cNvCxnSpPr>
            <a:cxnSpLocks/>
          </p:cNvCxnSpPr>
          <p:nvPr/>
        </p:nvCxnSpPr>
        <p:spPr>
          <a:xfrm>
            <a:off x="9621501" y="3848084"/>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A4A9F2E-7748-4DC9-865A-0C348ADDC5D5}"/>
              </a:ext>
            </a:extLst>
          </p:cNvPr>
          <p:cNvGrpSpPr/>
          <p:nvPr/>
        </p:nvGrpSpPr>
        <p:grpSpPr>
          <a:xfrm>
            <a:off x="974865" y="5749067"/>
            <a:ext cx="927652" cy="380255"/>
            <a:chOff x="10518914" y="1283992"/>
            <a:chExt cx="927652" cy="380255"/>
          </a:xfrm>
        </p:grpSpPr>
        <p:sp>
          <p:nvSpPr>
            <p:cNvPr id="62" name="TextBox 61">
              <a:extLst>
                <a:ext uri="{FF2B5EF4-FFF2-40B4-BE49-F238E27FC236}">
                  <a16:creationId xmlns:a16="http://schemas.microsoft.com/office/drawing/2014/main" id="{6FFB7866-C7F6-4CED-A7F3-E637E5A3DE47}"/>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63" name="Rectangle 62">
              <a:extLst>
                <a:ext uri="{FF2B5EF4-FFF2-40B4-BE49-F238E27FC236}">
                  <a16:creationId xmlns:a16="http://schemas.microsoft.com/office/drawing/2014/main" id="{F951EE47-A669-4C20-9986-B0473CEDAD5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4" name="Straight Arrow Connector 63">
            <a:extLst>
              <a:ext uri="{FF2B5EF4-FFF2-40B4-BE49-F238E27FC236}">
                <a16:creationId xmlns:a16="http://schemas.microsoft.com/office/drawing/2014/main" id="{90F29984-CDD3-491A-9451-869FFA3CBC73}"/>
              </a:ext>
            </a:extLst>
          </p:cNvPr>
          <p:cNvCxnSpPr>
            <a:cxnSpLocks/>
          </p:cNvCxnSpPr>
          <p:nvPr/>
        </p:nvCxnSpPr>
        <p:spPr>
          <a:xfrm>
            <a:off x="2491410" y="592867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23FEB09-F8B4-4F4D-9D87-5ED0116FAD0C}"/>
              </a:ext>
            </a:extLst>
          </p:cNvPr>
          <p:cNvCxnSpPr>
            <a:cxnSpLocks/>
          </p:cNvCxnSpPr>
          <p:nvPr/>
        </p:nvCxnSpPr>
        <p:spPr>
          <a:xfrm>
            <a:off x="5084697" y="578079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B5F805-DA29-45E8-B8DF-634AAAB87B42}"/>
              </a:ext>
            </a:extLst>
          </p:cNvPr>
          <p:cNvSpPr txBox="1"/>
          <p:nvPr/>
        </p:nvSpPr>
        <p:spPr>
          <a:xfrm>
            <a:off x="5824330" y="5575968"/>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Delivery Person Picks up Invoice</a:t>
            </a:r>
          </a:p>
        </p:txBody>
      </p:sp>
      <p:sp>
        <p:nvSpPr>
          <p:cNvPr id="69" name="Rectangle 68">
            <a:extLst>
              <a:ext uri="{FF2B5EF4-FFF2-40B4-BE49-F238E27FC236}">
                <a16:creationId xmlns:a16="http://schemas.microsoft.com/office/drawing/2014/main" id="{1D59784C-DFD4-40D8-8BF1-F68EAE47A3A4}"/>
              </a:ext>
            </a:extLst>
          </p:cNvPr>
          <p:cNvSpPr/>
          <p:nvPr/>
        </p:nvSpPr>
        <p:spPr>
          <a:xfrm>
            <a:off x="5810247" y="5459509"/>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DD9A15C5-78AA-4D74-81F6-3A7ACF766333}"/>
              </a:ext>
            </a:extLst>
          </p:cNvPr>
          <p:cNvSpPr txBox="1"/>
          <p:nvPr/>
        </p:nvSpPr>
        <p:spPr>
          <a:xfrm>
            <a:off x="8231681" y="5612587"/>
            <a:ext cx="19546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Invoice is Delivered</a:t>
            </a:r>
          </a:p>
        </p:txBody>
      </p:sp>
      <p:sp>
        <p:nvSpPr>
          <p:cNvPr id="72" name="Rectangle 71">
            <a:extLst>
              <a:ext uri="{FF2B5EF4-FFF2-40B4-BE49-F238E27FC236}">
                <a16:creationId xmlns:a16="http://schemas.microsoft.com/office/drawing/2014/main" id="{2206B1ED-5A57-465D-AE31-60A7E19C5CD6}"/>
              </a:ext>
            </a:extLst>
          </p:cNvPr>
          <p:cNvSpPr/>
          <p:nvPr/>
        </p:nvSpPr>
        <p:spPr>
          <a:xfrm>
            <a:off x="8338927" y="544193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6F5FC57B-0CD3-4D6F-9D96-9EBE6300E598}"/>
              </a:ext>
            </a:extLst>
          </p:cNvPr>
          <p:cNvCxnSpPr>
            <a:cxnSpLocks/>
          </p:cNvCxnSpPr>
          <p:nvPr/>
        </p:nvCxnSpPr>
        <p:spPr>
          <a:xfrm>
            <a:off x="7718559" y="585990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F8F250F8-7B94-4DAE-B883-3FCE392169CA}"/>
              </a:ext>
            </a:extLst>
          </p:cNvPr>
          <p:cNvGrpSpPr/>
          <p:nvPr/>
        </p:nvGrpSpPr>
        <p:grpSpPr>
          <a:xfrm>
            <a:off x="1438691" y="1717736"/>
            <a:ext cx="9684851" cy="1662721"/>
            <a:chOff x="1438691" y="1717736"/>
            <a:chExt cx="9684851" cy="1662721"/>
          </a:xfrm>
        </p:grpSpPr>
        <p:cxnSp>
          <p:nvCxnSpPr>
            <p:cNvPr id="24" name="Straight Arrow Connector 23">
              <a:extLst>
                <a:ext uri="{FF2B5EF4-FFF2-40B4-BE49-F238E27FC236}">
                  <a16:creationId xmlns:a16="http://schemas.microsoft.com/office/drawing/2014/main" id="{570302C7-2895-4AD6-9677-C8B07DD21050}"/>
                </a:ext>
              </a:extLst>
            </p:cNvPr>
            <p:cNvCxnSpPr>
              <a:cxnSpLocks/>
            </p:cNvCxnSpPr>
            <p:nvPr/>
          </p:nvCxnSpPr>
          <p:spPr>
            <a:xfrm>
              <a:off x="5018437" y="174179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9107BC1-79C6-48E8-BA2A-0E99C3B7C0FE}"/>
                </a:ext>
              </a:extLst>
            </p:cNvPr>
            <p:cNvCxnSpPr>
              <a:cxnSpLocks/>
            </p:cNvCxnSpPr>
            <p:nvPr/>
          </p:nvCxnSpPr>
          <p:spPr>
            <a:xfrm>
              <a:off x="2585834" y="171773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83497-EAA9-434E-9A69-B81B5353A92E}"/>
                </a:ext>
              </a:extLst>
            </p:cNvPr>
            <p:cNvCxnSpPr>
              <a:cxnSpLocks/>
              <a:stCxn id="20" idx="2"/>
            </p:cNvCxnSpPr>
            <p:nvPr/>
          </p:nvCxnSpPr>
          <p:spPr>
            <a:xfrm>
              <a:off x="11102009" y="1929290"/>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77BB32C-1C45-4FA9-BEC1-A4239D6896F0}"/>
                </a:ext>
              </a:extLst>
            </p:cNvPr>
            <p:cNvCxnSpPr>
              <a:cxnSpLocks/>
            </p:cNvCxnSpPr>
            <p:nvPr/>
          </p:nvCxnSpPr>
          <p:spPr>
            <a:xfrm flipH="1">
              <a:off x="1438691" y="2765834"/>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C26B2F0-5034-4801-8F08-17030688C06B}"/>
                </a:ext>
              </a:extLst>
            </p:cNvPr>
            <p:cNvCxnSpPr/>
            <p:nvPr/>
          </p:nvCxnSpPr>
          <p:spPr>
            <a:xfrm>
              <a:off x="1438691" y="2770882"/>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4C9BA24-1D36-4C62-B5BE-86390367F459}"/>
              </a:ext>
            </a:extLst>
          </p:cNvPr>
          <p:cNvGrpSpPr/>
          <p:nvPr/>
        </p:nvGrpSpPr>
        <p:grpSpPr>
          <a:xfrm>
            <a:off x="1438691" y="4332102"/>
            <a:ext cx="9684851" cy="1451167"/>
            <a:chOff x="1438691" y="4332102"/>
            <a:chExt cx="9684851" cy="1451167"/>
          </a:xfrm>
        </p:grpSpPr>
        <p:cxnSp>
          <p:nvCxnSpPr>
            <p:cNvPr id="86" name="Straight Connector 85">
              <a:extLst>
                <a:ext uri="{FF2B5EF4-FFF2-40B4-BE49-F238E27FC236}">
                  <a16:creationId xmlns:a16="http://schemas.microsoft.com/office/drawing/2014/main" id="{AC6A1C58-4B49-4835-9D58-715DC7931FBD}"/>
                </a:ext>
              </a:extLst>
            </p:cNvPr>
            <p:cNvCxnSpPr>
              <a:cxnSpLocks/>
            </p:cNvCxnSpPr>
            <p:nvPr/>
          </p:nvCxnSpPr>
          <p:spPr>
            <a:xfrm>
              <a:off x="11102009" y="4332102"/>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60BE92-DADD-4D2C-B8A3-8685FE6CFF91}"/>
                </a:ext>
              </a:extLst>
            </p:cNvPr>
            <p:cNvCxnSpPr>
              <a:cxnSpLocks/>
            </p:cNvCxnSpPr>
            <p:nvPr/>
          </p:nvCxnSpPr>
          <p:spPr>
            <a:xfrm flipH="1">
              <a:off x="1438691" y="5168646"/>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C74B4AE-D714-495C-94AD-084F5A2FFAE2}"/>
                </a:ext>
              </a:extLst>
            </p:cNvPr>
            <p:cNvCxnSpPr/>
            <p:nvPr/>
          </p:nvCxnSpPr>
          <p:spPr>
            <a:xfrm>
              <a:off x="1438691" y="5173694"/>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A2463A3-5BF7-4C25-B267-B8F2597CA7CA}"/>
              </a:ext>
            </a:extLst>
          </p:cNvPr>
          <p:cNvSpPr txBox="1"/>
          <p:nvPr/>
        </p:nvSpPr>
        <p:spPr>
          <a:xfrm>
            <a:off x="974865" y="649783"/>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 minutes</a:t>
            </a:r>
          </a:p>
        </p:txBody>
      </p:sp>
      <p:sp>
        <p:nvSpPr>
          <p:cNvPr id="67" name="TextBox 66">
            <a:extLst>
              <a:ext uri="{FF2B5EF4-FFF2-40B4-BE49-F238E27FC236}">
                <a16:creationId xmlns:a16="http://schemas.microsoft.com/office/drawing/2014/main" id="{596CB0E3-8016-4C6F-A7CB-C3A24A603892}"/>
              </a:ext>
            </a:extLst>
          </p:cNvPr>
          <p:cNvSpPr txBox="1"/>
          <p:nvPr/>
        </p:nvSpPr>
        <p:spPr>
          <a:xfrm>
            <a:off x="3466227" y="642802"/>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45 minutes</a:t>
            </a:r>
          </a:p>
        </p:txBody>
      </p:sp>
      <p:sp>
        <p:nvSpPr>
          <p:cNvPr id="70" name="TextBox 69">
            <a:extLst>
              <a:ext uri="{FF2B5EF4-FFF2-40B4-BE49-F238E27FC236}">
                <a16:creationId xmlns:a16="http://schemas.microsoft.com/office/drawing/2014/main" id="{203FFA3D-3BF5-48A7-A92F-5549337B2B39}"/>
              </a:ext>
            </a:extLst>
          </p:cNvPr>
          <p:cNvSpPr txBox="1"/>
          <p:nvPr/>
        </p:nvSpPr>
        <p:spPr>
          <a:xfrm>
            <a:off x="5885784" y="649783"/>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74" name="TextBox 73">
            <a:extLst>
              <a:ext uri="{FF2B5EF4-FFF2-40B4-BE49-F238E27FC236}">
                <a16:creationId xmlns:a16="http://schemas.microsoft.com/office/drawing/2014/main" id="{6A0D15A9-3954-4302-BB62-2D594557A53F}"/>
              </a:ext>
            </a:extLst>
          </p:cNvPr>
          <p:cNvSpPr txBox="1"/>
          <p:nvPr/>
        </p:nvSpPr>
        <p:spPr>
          <a:xfrm>
            <a:off x="8397899" y="643336"/>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10 minutes</a:t>
            </a:r>
          </a:p>
        </p:txBody>
      </p:sp>
      <p:sp>
        <p:nvSpPr>
          <p:cNvPr id="76" name="TextBox 75">
            <a:extLst>
              <a:ext uri="{FF2B5EF4-FFF2-40B4-BE49-F238E27FC236}">
                <a16:creationId xmlns:a16="http://schemas.microsoft.com/office/drawing/2014/main" id="{15C92E95-0219-4D68-AE1C-B9EFC42FD6E5}"/>
              </a:ext>
            </a:extLst>
          </p:cNvPr>
          <p:cNvSpPr txBox="1"/>
          <p:nvPr/>
        </p:nvSpPr>
        <p:spPr>
          <a:xfrm>
            <a:off x="10485942" y="649783"/>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78" name="TextBox 77">
            <a:extLst>
              <a:ext uri="{FF2B5EF4-FFF2-40B4-BE49-F238E27FC236}">
                <a16:creationId xmlns:a16="http://schemas.microsoft.com/office/drawing/2014/main" id="{E2124881-FB67-4FED-80E3-8B4782C2C84C}"/>
              </a:ext>
            </a:extLst>
          </p:cNvPr>
          <p:cNvSpPr txBox="1"/>
          <p:nvPr/>
        </p:nvSpPr>
        <p:spPr>
          <a:xfrm>
            <a:off x="981888" y="2895997"/>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 minutes</a:t>
            </a:r>
          </a:p>
        </p:txBody>
      </p:sp>
      <p:sp>
        <p:nvSpPr>
          <p:cNvPr id="79" name="TextBox 78">
            <a:extLst>
              <a:ext uri="{FF2B5EF4-FFF2-40B4-BE49-F238E27FC236}">
                <a16:creationId xmlns:a16="http://schemas.microsoft.com/office/drawing/2014/main" id="{795BF55B-F105-4AFB-871B-3E286BCF798D}"/>
              </a:ext>
            </a:extLst>
          </p:cNvPr>
          <p:cNvSpPr txBox="1"/>
          <p:nvPr/>
        </p:nvSpPr>
        <p:spPr>
          <a:xfrm>
            <a:off x="3473250" y="2889016"/>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80" name="TextBox 79">
            <a:extLst>
              <a:ext uri="{FF2B5EF4-FFF2-40B4-BE49-F238E27FC236}">
                <a16:creationId xmlns:a16="http://schemas.microsoft.com/office/drawing/2014/main" id="{E7D2EA30-BB2A-4E03-BAB6-0FBD25CD5A38}"/>
              </a:ext>
            </a:extLst>
          </p:cNvPr>
          <p:cNvSpPr txBox="1"/>
          <p:nvPr/>
        </p:nvSpPr>
        <p:spPr>
          <a:xfrm>
            <a:off x="5892807" y="2895997"/>
            <a:ext cx="10030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16 hours</a:t>
            </a:r>
          </a:p>
        </p:txBody>
      </p:sp>
      <p:sp>
        <p:nvSpPr>
          <p:cNvPr id="83" name="TextBox 82">
            <a:extLst>
              <a:ext uri="{FF2B5EF4-FFF2-40B4-BE49-F238E27FC236}">
                <a16:creationId xmlns:a16="http://schemas.microsoft.com/office/drawing/2014/main" id="{4BFE9479-E8D2-4F67-9130-F9BB573B85B8}"/>
              </a:ext>
            </a:extLst>
          </p:cNvPr>
          <p:cNvSpPr txBox="1"/>
          <p:nvPr/>
        </p:nvSpPr>
        <p:spPr>
          <a:xfrm>
            <a:off x="8404922" y="2889550"/>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84" name="TextBox 83">
            <a:extLst>
              <a:ext uri="{FF2B5EF4-FFF2-40B4-BE49-F238E27FC236}">
                <a16:creationId xmlns:a16="http://schemas.microsoft.com/office/drawing/2014/main" id="{9B2F9065-F814-4371-BA8E-2A763E6F2B43}"/>
              </a:ext>
            </a:extLst>
          </p:cNvPr>
          <p:cNvSpPr txBox="1"/>
          <p:nvPr/>
        </p:nvSpPr>
        <p:spPr>
          <a:xfrm>
            <a:off x="10492965" y="2895997"/>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15 minutes</a:t>
            </a:r>
          </a:p>
        </p:txBody>
      </p:sp>
      <p:sp>
        <p:nvSpPr>
          <p:cNvPr id="85" name="TextBox 84">
            <a:extLst>
              <a:ext uri="{FF2B5EF4-FFF2-40B4-BE49-F238E27FC236}">
                <a16:creationId xmlns:a16="http://schemas.microsoft.com/office/drawing/2014/main" id="{FC85686A-315F-4AAB-A725-86B64FD4CF90}"/>
              </a:ext>
            </a:extLst>
          </p:cNvPr>
          <p:cNvSpPr txBox="1"/>
          <p:nvPr/>
        </p:nvSpPr>
        <p:spPr>
          <a:xfrm>
            <a:off x="958585" y="5146071"/>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90" name="TextBox 89">
            <a:extLst>
              <a:ext uri="{FF2B5EF4-FFF2-40B4-BE49-F238E27FC236}">
                <a16:creationId xmlns:a16="http://schemas.microsoft.com/office/drawing/2014/main" id="{DA125BC2-E724-41FF-94C5-D95A56610EF9}"/>
              </a:ext>
            </a:extLst>
          </p:cNvPr>
          <p:cNvSpPr txBox="1"/>
          <p:nvPr/>
        </p:nvSpPr>
        <p:spPr>
          <a:xfrm>
            <a:off x="3625650" y="5150107"/>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 minutes</a:t>
            </a:r>
          </a:p>
        </p:txBody>
      </p:sp>
      <p:sp>
        <p:nvSpPr>
          <p:cNvPr id="91" name="TextBox 90">
            <a:extLst>
              <a:ext uri="{FF2B5EF4-FFF2-40B4-BE49-F238E27FC236}">
                <a16:creationId xmlns:a16="http://schemas.microsoft.com/office/drawing/2014/main" id="{82836DED-B727-4D08-98EC-54F57B00F87F}"/>
              </a:ext>
            </a:extLst>
          </p:cNvPr>
          <p:cNvSpPr txBox="1"/>
          <p:nvPr/>
        </p:nvSpPr>
        <p:spPr>
          <a:xfrm>
            <a:off x="6220203" y="5144640"/>
            <a:ext cx="886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 hours</a:t>
            </a:r>
          </a:p>
        </p:txBody>
      </p:sp>
      <p:sp>
        <p:nvSpPr>
          <p:cNvPr id="92" name="TextBox 91">
            <a:extLst>
              <a:ext uri="{FF2B5EF4-FFF2-40B4-BE49-F238E27FC236}">
                <a16:creationId xmlns:a16="http://schemas.microsoft.com/office/drawing/2014/main" id="{A2CF5DC8-9E38-43D9-9DE2-0ECF740EC893}"/>
              </a:ext>
            </a:extLst>
          </p:cNvPr>
          <p:cNvSpPr txBox="1"/>
          <p:nvPr/>
        </p:nvSpPr>
        <p:spPr>
          <a:xfrm>
            <a:off x="8557322" y="5150641"/>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45 minutes</a:t>
            </a:r>
          </a:p>
        </p:txBody>
      </p:sp>
      <p:sp>
        <p:nvSpPr>
          <p:cNvPr id="93" name="TextBox 92">
            <a:extLst>
              <a:ext uri="{FF2B5EF4-FFF2-40B4-BE49-F238E27FC236}">
                <a16:creationId xmlns:a16="http://schemas.microsoft.com/office/drawing/2014/main" id="{67C0D145-DFB6-43C9-AB70-FCFF3DB9032C}"/>
              </a:ext>
            </a:extLst>
          </p:cNvPr>
          <p:cNvSpPr txBox="1"/>
          <p:nvPr/>
        </p:nvSpPr>
        <p:spPr>
          <a:xfrm>
            <a:off x="10617349" y="5335886"/>
            <a:ext cx="139243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Total of 1164 minutes or 119.4 hours or 2.42 days</a:t>
            </a:r>
          </a:p>
        </p:txBody>
      </p:sp>
    </p:spTree>
    <p:extLst>
      <p:ext uri="{BB962C8B-B14F-4D97-AF65-F5344CB8AC3E}">
        <p14:creationId xmlns:p14="http://schemas.microsoft.com/office/powerpoint/2010/main" val="3270047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D94DF3-E095-4F05-A792-722111FC4BE3}"/>
              </a:ext>
            </a:extLst>
          </p:cNvPr>
          <p:cNvGrpSpPr/>
          <p:nvPr/>
        </p:nvGrpSpPr>
        <p:grpSpPr>
          <a:xfrm>
            <a:off x="675862" y="1270191"/>
            <a:ext cx="1828800" cy="940904"/>
            <a:chOff x="940904" y="1298713"/>
            <a:chExt cx="1828800" cy="940904"/>
          </a:xfrm>
        </p:grpSpPr>
        <p:sp>
          <p:nvSpPr>
            <p:cNvPr id="4" name="TextBox 3">
              <a:extLst>
                <a:ext uri="{FF2B5EF4-FFF2-40B4-BE49-F238E27FC236}">
                  <a16:creationId xmlns:a16="http://schemas.microsoft.com/office/drawing/2014/main" id="{E887ECD8-3384-4043-B613-E63B30F60370}"/>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Reviews Political Ad with Client</a:t>
              </a:r>
            </a:p>
          </p:txBody>
        </p:sp>
        <p:sp>
          <p:nvSpPr>
            <p:cNvPr id="5" name="Rectangle 4">
              <a:extLst>
                <a:ext uri="{FF2B5EF4-FFF2-40B4-BE49-F238E27FC236}">
                  <a16:creationId xmlns:a16="http://schemas.microsoft.com/office/drawing/2014/main" id="{96E55F10-B26B-4665-9C43-4A79BF44E81B}"/>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983965C6-267E-4063-A09F-E091A655CF80}"/>
              </a:ext>
            </a:extLst>
          </p:cNvPr>
          <p:cNvGrpSpPr/>
          <p:nvPr/>
        </p:nvGrpSpPr>
        <p:grpSpPr>
          <a:xfrm>
            <a:off x="3134969" y="1270191"/>
            <a:ext cx="1828800" cy="976052"/>
            <a:chOff x="3200400" y="1294391"/>
            <a:chExt cx="1828800" cy="927652"/>
          </a:xfrm>
        </p:grpSpPr>
        <p:sp>
          <p:nvSpPr>
            <p:cNvPr id="8" name="TextBox 7">
              <a:extLst>
                <a:ext uri="{FF2B5EF4-FFF2-40B4-BE49-F238E27FC236}">
                  <a16:creationId xmlns:a16="http://schemas.microsoft.com/office/drawing/2014/main" id="{631FF35C-38A3-43BB-BF2F-0578AB9CEB7F}"/>
                </a:ext>
              </a:extLst>
            </p:cNvPr>
            <p:cNvSpPr txBox="1"/>
            <p:nvPr/>
          </p:nvSpPr>
          <p:spPr>
            <a:xfrm>
              <a:off x="3200400" y="1452625"/>
              <a:ext cx="1815547" cy="614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Travels to Office</a:t>
              </a:r>
            </a:p>
          </p:txBody>
        </p:sp>
        <p:sp>
          <p:nvSpPr>
            <p:cNvPr id="9" name="Rectangle 8">
              <a:extLst>
                <a:ext uri="{FF2B5EF4-FFF2-40B4-BE49-F238E27FC236}">
                  <a16:creationId xmlns:a16="http://schemas.microsoft.com/office/drawing/2014/main" id="{3D397883-E0DA-44F8-AD57-F97369B45642}"/>
                </a:ext>
              </a:extLst>
            </p:cNvPr>
            <p:cNvSpPr/>
            <p:nvPr/>
          </p:nvSpPr>
          <p:spPr>
            <a:xfrm>
              <a:off x="3213652" y="1294391"/>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4D7CB97-5617-44D0-9825-0E5C4DD03872}"/>
              </a:ext>
            </a:extLst>
          </p:cNvPr>
          <p:cNvGrpSpPr/>
          <p:nvPr/>
        </p:nvGrpSpPr>
        <p:grpSpPr>
          <a:xfrm>
            <a:off x="5594076" y="1281139"/>
            <a:ext cx="1828800" cy="940904"/>
            <a:chOff x="940904" y="1298713"/>
            <a:chExt cx="1828800" cy="940904"/>
          </a:xfrm>
        </p:grpSpPr>
        <p:sp>
          <p:nvSpPr>
            <p:cNvPr id="11" name="TextBox 10">
              <a:extLst>
                <a:ext uri="{FF2B5EF4-FFF2-40B4-BE49-F238E27FC236}">
                  <a16:creationId xmlns:a16="http://schemas.microsoft.com/office/drawing/2014/main" id="{AB31F0B6-54ED-405E-8EC1-0CDEF2155CC6}"/>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Delivers ad to Receiving Desk</a:t>
              </a:r>
            </a:p>
          </p:txBody>
        </p:sp>
        <p:sp>
          <p:nvSpPr>
            <p:cNvPr id="12" name="Rectangle 11">
              <a:extLst>
                <a:ext uri="{FF2B5EF4-FFF2-40B4-BE49-F238E27FC236}">
                  <a16:creationId xmlns:a16="http://schemas.microsoft.com/office/drawing/2014/main" id="{AC0EB836-7469-40F9-83FF-D33CF05AD555}"/>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166C9E7-7E9D-4C85-9CA3-683B227F5024}"/>
              </a:ext>
            </a:extLst>
          </p:cNvPr>
          <p:cNvGrpSpPr/>
          <p:nvPr/>
        </p:nvGrpSpPr>
        <p:grpSpPr>
          <a:xfrm>
            <a:off x="8053183" y="1276817"/>
            <a:ext cx="1954694" cy="927652"/>
            <a:chOff x="7822097" y="1301017"/>
            <a:chExt cx="1954694" cy="927652"/>
          </a:xfrm>
        </p:grpSpPr>
        <p:sp>
          <p:nvSpPr>
            <p:cNvPr id="14" name="TextBox 13">
              <a:extLst>
                <a:ext uri="{FF2B5EF4-FFF2-40B4-BE49-F238E27FC236}">
                  <a16:creationId xmlns:a16="http://schemas.microsoft.com/office/drawing/2014/main" id="{CAA47C34-03E9-4BF5-8E93-D146BB0F0584}"/>
                </a:ext>
              </a:extLst>
            </p:cNvPr>
            <p:cNvSpPr txBox="1"/>
            <p:nvPr/>
          </p:nvSpPr>
          <p:spPr>
            <a:xfrm>
              <a:off x="7822097" y="1342718"/>
              <a:ext cx="1954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Desk Calls Client to Confirm Add Content</a:t>
              </a:r>
            </a:p>
          </p:txBody>
        </p:sp>
        <p:sp>
          <p:nvSpPr>
            <p:cNvPr id="15" name="Rectangle 14">
              <a:extLst>
                <a:ext uri="{FF2B5EF4-FFF2-40B4-BE49-F238E27FC236}">
                  <a16:creationId xmlns:a16="http://schemas.microsoft.com/office/drawing/2014/main" id="{5BA59EA9-5567-4DB4-9932-A443FCCDB53B}"/>
                </a:ext>
              </a:extLst>
            </p:cNvPr>
            <p:cNvSpPr/>
            <p:nvPr/>
          </p:nvSpPr>
          <p:spPr>
            <a:xfrm>
              <a:off x="7891670" y="1301017"/>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9E0F451B-0CAA-4DAE-9CB8-34B9A1B09659}"/>
              </a:ext>
            </a:extLst>
          </p:cNvPr>
          <p:cNvGrpSpPr/>
          <p:nvPr/>
        </p:nvGrpSpPr>
        <p:grpSpPr>
          <a:xfrm>
            <a:off x="10638183" y="1549035"/>
            <a:ext cx="927652" cy="380255"/>
            <a:chOff x="10518914" y="1283992"/>
            <a:chExt cx="927652" cy="380255"/>
          </a:xfrm>
        </p:grpSpPr>
        <p:sp>
          <p:nvSpPr>
            <p:cNvPr id="19" name="TextBox 18">
              <a:extLst>
                <a:ext uri="{FF2B5EF4-FFF2-40B4-BE49-F238E27FC236}">
                  <a16:creationId xmlns:a16="http://schemas.microsoft.com/office/drawing/2014/main" id="{F99E1DD0-68F3-495B-B5A1-20DDDDF5B4E0}"/>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20" name="Rectangle 19">
              <a:extLst>
                <a:ext uri="{FF2B5EF4-FFF2-40B4-BE49-F238E27FC236}">
                  <a16:creationId xmlns:a16="http://schemas.microsoft.com/office/drawing/2014/main" id="{D0260FB7-C93A-4B35-8869-C538F6B56C53}"/>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a:extLst>
              <a:ext uri="{FF2B5EF4-FFF2-40B4-BE49-F238E27FC236}">
                <a16:creationId xmlns:a16="http://schemas.microsoft.com/office/drawing/2014/main" id="{5ED8CE3E-B2B5-4093-9272-61AFC50889A6}"/>
              </a:ext>
            </a:extLst>
          </p:cNvPr>
          <p:cNvCxnSpPr>
            <a:cxnSpLocks/>
          </p:cNvCxnSpPr>
          <p:nvPr/>
        </p:nvCxnSpPr>
        <p:spPr>
          <a:xfrm>
            <a:off x="7502388" y="169478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C533F1-B495-4ECF-A761-6DC20AE22E87}"/>
              </a:ext>
            </a:extLst>
          </p:cNvPr>
          <p:cNvCxnSpPr>
            <a:cxnSpLocks/>
          </p:cNvCxnSpPr>
          <p:nvPr/>
        </p:nvCxnSpPr>
        <p:spPr>
          <a:xfrm>
            <a:off x="10007877" y="168666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7C1A2B3-5434-421D-9773-2F478AC44BC5}"/>
              </a:ext>
            </a:extLst>
          </p:cNvPr>
          <p:cNvGrpSpPr/>
          <p:nvPr/>
        </p:nvGrpSpPr>
        <p:grpSpPr>
          <a:xfrm>
            <a:off x="689115" y="3431304"/>
            <a:ext cx="1815548" cy="927652"/>
            <a:chOff x="689115" y="3431304"/>
            <a:chExt cx="1815548" cy="927652"/>
          </a:xfrm>
        </p:grpSpPr>
        <p:sp>
          <p:nvSpPr>
            <p:cNvPr id="30" name="TextBox 29">
              <a:extLst>
                <a:ext uri="{FF2B5EF4-FFF2-40B4-BE49-F238E27FC236}">
                  <a16:creationId xmlns:a16="http://schemas.microsoft.com/office/drawing/2014/main" id="{EDB44573-A36A-4128-98EB-B84DD74BDAD6}"/>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Billing Department</a:t>
              </a:r>
            </a:p>
          </p:txBody>
        </p:sp>
        <p:sp>
          <p:nvSpPr>
            <p:cNvPr id="31" name="Rectangle 30">
              <a:extLst>
                <a:ext uri="{FF2B5EF4-FFF2-40B4-BE49-F238E27FC236}">
                  <a16:creationId xmlns:a16="http://schemas.microsoft.com/office/drawing/2014/main" id="{6C7325D5-0CF0-48CE-99BF-00B2CF71DD44}"/>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92BB4C87-F0A2-4C94-95A4-238C6F0C479D}"/>
              </a:ext>
            </a:extLst>
          </p:cNvPr>
          <p:cNvGrpSpPr/>
          <p:nvPr/>
        </p:nvGrpSpPr>
        <p:grpSpPr>
          <a:xfrm>
            <a:off x="3148221" y="5477530"/>
            <a:ext cx="1841846" cy="927652"/>
            <a:chOff x="3096042" y="5490782"/>
            <a:chExt cx="1841846" cy="927652"/>
          </a:xfrm>
        </p:grpSpPr>
        <p:sp>
          <p:nvSpPr>
            <p:cNvPr id="33" name="TextBox 32">
              <a:extLst>
                <a:ext uri="{FF2B5EF4-FFF2-40B4-BE49-F238E27FC236}">
                  <a16:creationId xmlns:a16="http://schemas.microsoft.com/office/drawing/2014/main" id="{10FDF179-D1A9-4CEC-A3E1-7AE15ACE432C}"/>
                </a:ext>
              </a:extLst>
            </p:cNvPr>
            <p:cNvSpPr txBox="1"/>
            <p:nvPr/>
          </p:nvSpPr>
          <p:spPr>
            <a:xfrm>
              <a:off x="3096042" y="5631442"/>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Sorting / Routing Room</a:t>
              </a:r>
            </a:p>
          </p:txBody>
        </p:sp>
        <p:sp>
          <p:nvSpPr>
            <p:cNvPr id="34" name="Rectangle 33">
              <a:extLst>
                <a:ext uri="{FF2B5EF4-FFF2-40B4-BE49-F238E27FC236}">
                  <a16:creationId xmlns:a16="http://schemas.microsoft.com/office/drawing/2014/main" id="{9A38E5AF-0ED7-4FD0-8627-0BE301DA5730}"/>
                </a:ext>
              </a:extLst>
            </p:cNvPr>
            <p:cNvSpPr/>
            <p:nvPr/>
          </p:nvSpPr>
          <p:spPr>
            <a:xfrm>
              <a:off x="3122340" y="5490782"/>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6" name="Straight Arrow Connector 35">
            <a:extLst>
              <a:ext uri="{FF2B5EF4-FFF2-40B4-BE49-F238E27FC236}">
                <a16:creationId xmlns:a16="http://schemas.microsoft.com/office/drawing/2014/main" id="{B8645CF5-EB54-4180-B458-680CF320836D}"/>
              </a:ext>
            </a:extLst>
          </p:cNvPr>
          <p:cNvCxnSpPr>
            <a:cxnSpLocks/>
          </p:cNvCxnSpPr>
          <p:nvPr/>
        </p:nvCxnSpPr>
        <p:spPr>
          <a:xfrm>
            <a:off x="2590392" y="387899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7B22BED-AD7B-4F43-9CEA-F4BF2BC8C207}"/>
              </a:ext>
            </a:extLst>
          </p:cNvPr>
          <p:cNvGrpSpPr/>
          <p:nvPr/>
        </p:nvGrpSpPr>
        <p:grpSpPr>
          <a:xfrm>
            <a:off x="3552412" y="3671759"/>
            <a:ext cx="927652" cy="380255"/>
            <a:chOff x="10518914" y="1283992"/>
            <a:chExt cx="927652" cy="380255"/>
          </a:xfrm>
        </p:grpSpPr>
        <p:sp>
          <p:nvSpPr>
            <p:cNvPr id="38" name="TextBox 37">
              <a:extLst>
                <a:ext uri="{FF2B5EF4-FFF2-40B4-BE49-F238E27FC236}">
                  <a16:creationId xmlns:a16="http://schemas.microsoft.com/office/drawing/2014/main" id="{8D8095B8-48C4-4C95-BC81-506BDE515E63}"/>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39" name="Rectangle 38">
              <a:extLst>
                <a:ext uri="{FF2B5EF4-FFF2-40B4-BE49-F238E27FC236}">
                  <a16:creationId xmlns:a16="http://schemas.microsoft.com/office/drawing/2014/main" id="{C5E094F8-B5B3-44C1-A15F-35124F44398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DB429D26-80DE-49D4-8A6D-847940E31888}"/>
              </a:ext>
            </a:extLst>
          </p:cNvPr>
          <p:cNvGrpSpPr/>
          <p:nvPr/>
        </p:nvGrpSpPr>
        <p:grpSpPr>
          <a:xfrm>
            <a:off x="5607328" y="3382904"/>
            <a:ext cx="1815548" cy="380255"/>
            <a:chOff x="5607328" y="3382904"/>
            <a:chExt cx="1815548" cy="380255"/>
          </a:xfrm>
        </p:grpSpPr>
        <p:sp>
          <p:nvSpPr>
            <p:cNvPr id="41" name="TextBox 40">
              <a:extLst>
                <a:ext uri="{FF2B5EF4-FFF2-40B4-BE49-F238E27FC236}">
                  <a16:creationId xmlns:a16="http://schemas.microsoft.com/office/drawing/2014/main" id="{0407BC08-714A-4CA3-BE63-7C4662A9DD4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Regulatory Office</a:t>
              </a:r>
            </a:p>
          </p:txBody>
        </p:sp>
        <p:sp>
          <p:nvSpPr>
            <p:cNvPr id="42" name="Rectangle 41">
              <a:extLst>
                <a:ext uri="{FF2B5EF4-FFF2-40B4-BE49-F238E27FC236}">
                  <a16:creationId xmlns:a16="http://schemas.microsoft.com/office/drawing/2014/main" id="{3D92E379-76A2-4DB3-879F-2624BBD24B29}"/>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328E5C24-56CB-45FC-9EEF-466BB2B3CF58}"/>
              </a:ext>
            </a:extLst>
          </p:cNvPr>
          <p:cNvCxnSpPr>
            <a:cxnSpLocks/>
          </p:cNvCxnSpPr>
          <p:nvPr/>
        </p:nvCxnSpPr>
        <p:spPr>
          <a:xfrm>
            <a:off x="4950516" y="3861887"/>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6F8CF44-844D-4AAA-A5AA-067904F1BC09}"/>
              </a:ext>
            </a:extLst>
          </p:cNvPr>
          <p:cNvGrpSpPr/>
          <p:nvPr/>
        </p:nvGrpSpPr>
        <p:grpSpPr>
          <a:xfrm>
            <a:off x="5607328" y="4023703"/>
            <a:ext cx="1815548" cy="380255"/>
            <a:chOff x="5607328" y="3382904"/>
            <a:chExt cx="1815548" cy="380255"/>
          </a:xfrm>
        </p:grpSpPr>
        <p:sp>
          <p:nvSpPr>
            <p:cNvPr id="46" name="TextBox 45">
              <a:extLst>
                <a:ext uri="{FF2B5EF4-FFF2-40B4-BE49-F238E27FC236}">
                  <a16:creationId xmlns:a16="http://schemas.microsoft.com/office/drawing/2014/main" id="{2047B058-CAE7-4ECD-BB50-91E0AAEE4A0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FCC</a:t>
              </a:r>
            </a:p>
          </p:txBody>
        </p:sp>
        <p:sp>
          <p:nvSpPr>
            <p:cNvPr id="47" name="Rectangle 46">
              <a:extLst>
                <a:ext uri="{FF2B5EF4-FFF2-40B4-BE49-F238E27FC236}">
                  <a16:creationId xmlns:a16="http://schemas.microsoft.com/office/drawing/2014/main" id="{1856FF85-4923-4436-840D-CB23C0451AEF}"/>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87441D26-F0DB-43EA-9352-70F59C47A655}"/>
              </a:ext>
            </a:extLst>
          </p:cNvPr>
          <p:cNvCxnSpPr/>
          <p:nvPr/>
        </p:nvCxnSpPr>
        <p:spPr>
          <a:xfrm>
            <a:off x="6096000"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9E2765-2426-47EA-82E2-978878954966}"/>
              </a:ext>
            </a:extLst>
          </p:cNvPr>
          <p:cNvCxnSpPr>
            <a:cxnSpLocks/>
          </p:cNvCxnSpPr>
          <p:nvPr/>
        </p:nvCxnSpPr>
        <p:spPr>
          <a:xfrm flipV="1">
            <a:off x="6732104"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CFFD6D-1644-40C1-9FE5-241017A597D4}"/>
              </a:ext>
            </a:extLst>
          </p:cNvPr>
          <p:cNvCxnSpPr>
            <a:cxnSpLocks/>
          </p:cNvCxnSpPr>
          <p:nvPr/>
        </p:nvCxnSpPr>
        <p:spPr>
          <a:xfrm>
            <a:off x="7588119" y="386519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636F7C1-4E00-42E4-973B-C942C729F730}"/>
              </a:ext>
            </a:extLst>
          </p:cNvPr>
          <p:cNvGrpSpPr/>
          <p:nvPr/>
        </p:nvGrpSpPr>
        <p:grpSpPr>
          <a:xfrm>
            <a:off x="8550139" y="3657957"/>
            <a:ext cx="927652" cy="380255"/>
            <a:chOff x="10518914" y="1283992"/>
            <a:chExt cx="927652" cy="380255"/>
          </a:xfrm>
        </p:grpSpPr>
        <p:sp>
          <p:nvSpPr>
            <p:cNvPr id="55" name="TextBox 54">
              <a:extLst>
                <a:ext uri="{FF2B5EF4-FFF2-40B4-BE49-F238E27FC236}">
                  <a16:creationId xmlns:a16="http://schemas.microsoft.com/office/drawing/2014/main" id="{0DD3A1CD-9EBE-44A8-B0C3-BE97DE4C0394}"/>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56" name="Rectangle 55">
              <a:extLst>
                <a:ext uri="{FF2B5EF4-FFF2-40B4-BE49-F238E27FC236}">
                  <a16:creationId xmlns:a16="http://schemas.microsoft.com/office/drawing/2014/main" id="{94C3068D-CA27-464F-A4B3-6DE5DFCFD365}"/>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4EC64DF4-4A5B-4672-9FD9-FCE2E3D2B1BA}"/>
              </a:ext>
            </a:extLst>
          </p:cNvPr>
          <p:cNvGrpSpPr/>
          <p:nvPr/>
        </p:nvGrpSpPr>
        <p:grpSpPr>
          <a:xfrm>
            <a:off x="10194235" y="3409123"/>
            <a:ext cx="1815548" cy="927652"/>
            <a:chOff x="689115" y="3431304"/>
            <a:chExt cx="1815548" cy="927652"/>
          </a:xfrm>
        </p:grpSpPr>
        <p:sp>
          <p:nvSpPr>
            <p:cNvPr id="58" name="TextBox 57">
              <a:extLst>
                <a:ext uri="{FF2B5EF4-FFF2-40B4-BE49-F238E27FC236}">
                  <a16:creationId xmlns:a16="http://schemas.microsoft.com/office/drawing/2014/main" id="{7D555616-1CBB-4AF7-8C64-72BE250E4983}"/>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Booking Department</a:t>
              </a:r>
            </a:p>
          </p:txBody>
        </p:sp>
        <p:sp>
          <p:nvSpPr>
            <p:cNvPr id="59" name="Rectangle 58">
              <a:extLst>
                <a:ext uri="{FF2B5EF4-FFF2-40B4-BE49-F238E27FC236}">
                  <a16:creationId xmlns:a16="http://schemas.microsoft.com/office/drawing/2014/main" id="{B44BE962-09AC-4D0C-93EF-AB2622958A56}"/>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27268CD4-F1B7-4C4A-8065-D36A3CD28D56}"/>
              </a:ext>
            </a:extLst>
          </p:cNvPr>
          <p:cNvCxnSpPr>
            <a:cxnSpLocks/>
          </p:cNvCxnSpPr>
          <p:nvPr/>
        </p:nvCxnSpPr>
        <p:spPr>
          <a:xfrm>
            <a:off x="9621501" y="3848084"/>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A4A9F2E-7748-4DC9-865A-0C348ADDC5D5}"/>
              </a:ext>
            </a:extLst>
          </p:cNvPr>
          <p:cNvGrpSpPr/>
          <p:nvPr/>
        </p:nvGrpSpPr>
        <p:grpSpPr>
          <a:xfrm>
            <a:off x="974865" y="5749067"/>
            <a:ext cx="927652" cy="380255"/>
            <a:chOff x="10518914" y="1283992"/>
            <a:chExt cx="927652" cy="380255"/>
          </a:xfrm>
        </p:grpSpPr>
        <p:sp>
          <p:nvSpPr>
            <p:cNvPr id="62" name="TextBox 61">
              <a:extLst>
                <a:ext uri="{FF2B5EF4-FFF2-40B4-BE49-F238E27FC236}">
                  <a16:creationId xmlns:a16="http://schemas.microsoft.com/office/drawing/2014/main" id="{6FFB7866-C7F6-4CED-A7F3-E637E5A3DE47}"/>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63" name="Rectangle 62">
              <a:extLst>
                <a:ext uri="{FF2B5EF4-FFF2-40B4-BE49-F238E27FC236}">
                  <a16:creationId xmlns:a16="http://schemas.microsoft.com/office/drawing/2014/main" id="{F951EE47-A669-4C20-9986-B0473CEDAD5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4" name="Straight Arrow Connector 63">
            <a:extLst>
              <a:ext uri="{FF2B5EF4-FFF2-40B4-BE49-F238E27FC236}">
                <a16:creationId xmlns:a16="http://schemas.microsoft.com/office/drawing/2014/main" id="{90F29984-CDD3-491A-9451-869FFA3CBC73}"/>
              </a:ext>
            </a:extLst>
          </p:cNvPr>
          <p:cNvCxnSpPr>
            <a:cxnSpLocks/>
          </p:cNvCxnSpPr>
          <p:nvPr/>
        </p:nvCxnSpPr>
        <p:spPr>
          <a:xfrm>
            <a:off x="2491410" y="592867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23FEB09-F8B4-4F4D-9D87-5ED0116FAD0C}"/>
              </a:ext>
            </a:extLst>
          </p:cNvPr>
          <p:cNvCxnSpPr>
            <a:cxnSpLocks/>
          </p:cNvCxnSpPr>
          <p:nvPr/>
        </p:nvCxnSpPr>
        <p:spPr>
          <a:xfrm>
            <a:off x="5084697" y="578079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B5F805-DA29-45E8-B8DF-634AAAB87B42}"/>
              </a:ext>
            </a:extLst>
          </p:cNvPr>
          <p:cNvSpPr txBox="1"/>
          <p:nvPr/>
        </p:nvSpPr>
        <p:spPr>
          <a:xfrm>
            <a:off x="5824330" y="5575968"/>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Delivery Person Picks up Invoice</a:t>
            </a:r>
          </a:p>
        </p:txBody>
      </p:sp>
      <p:sp>
        <p:nvSpPr>
          <p:cNvPr id="69" name="Rectangle 68">
            <a:extLst>
              <a:ext uri="{FF2B5EF4-FFF2-40B4-BE49-F238E27FC236}">
                <a16:creationId xmlns:a16="http://schemas.microsoft.com/office/drawing/2014/main" id="{1D59784C-DFD4-40D8-8BF1-F68EAE47A3A4}"/>
              </a:ext>
            </a:extLst>
          </p:cNvPr>
          <p:cNvSpPr/>
          <p:nvPr/>
        </p:nvSpPr>
        <p:spPr>
          <a:xfrm>
            <a:off x="5810247" y="5459509"/>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DD9A15C5-78AA-4D74-81F6-3A7ACF766333}"/>
              </a:ext>
            </a:extLst>
          </p:cNvPr>
          <p:cNvSpPr txBox="1"/>
          <p:nvPr/>
        </p:nvSpPr>
        <p:spPr>
          <a:xfrm>
            <a:off x="8231681" y="5612587"/>
            <a:ext cx="19546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Invoice is Delivered</a:t>
            </a:r>
          </a:p>
        </p:txBody>
      </p:sp>
      <p:sp>
        <p:nvSpPr>
          <p:cNvPr id="72" name="Rectangle 71">
            <a:extLst>
              <a:ext uri="{FF2B5EF4-FFF2-40B4-BE49-F238E27FC236}">
                <a16:creationId xmlns:a16="http://schemas.microsoft.com/office/drawing/2014/main" id="{2206B1ED-5A57-465D-AE31-60A7E19C5CD6}"/>
              </a:ext>
            </a:extLst>
          </p:cNvPr>
          <p:cNvSpPr/>
          <p:nvPr/>
        </p:nvSpPr>
        <p:spPr>
          <a:xfrm>
            <a:off x="8338927" y="544193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6F5FC57B-0CD3-4D6F-9D96-9EBE6300E598}"/>
              </a:ext>
            </a:extLst>
          </p:cNvPr>
          <p:cNvCxnSpPr>
            <a:cxnSpLocks/>
          </p:cNvCxnSpPr>
          <p:nvPr/>
        </p:nvCxnSpPr>
        <p:spPr>
          <a:xfrm>
            <a:off x="7718559" y="585990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F8F250F8-7B94-4DAE-B883-3FCE392169CA}"/>
              </a:ext>
            </a:extLst>
          </p:cNvPr>
          <p:cNvGrpSpPr/>
          <p:nvPr/>
        </p:nvGrpSpPr>
        <p:grpSpPr>
          <a:xfrm>
            <a:off x="1438691" y="1717736"/>
            <a:ext cx="9684851" cy="1662721"/>
            <a:chOff x="1438691" y="1717736"/>
            <a:chExt cx="9684851" cy="1662721"/>
          </a:xfrm>
        </p:grpSpPr>
        <p:cxnSp>
          <p:nvCxnSpPr>
            <p:cNvPr id="24" name="Straight Arrow Connector 23">
              <a:extLst>
                <a:ext uri="{FF2B5EF4-FFF2-40B4-BE49-F238E27FC236}">
                  <a16:creationId xmlns:a16="http://schemas.microsoft.com/office/drawing/2014/main" id="{570302C7-2895-4AD6-9677-C8B07DD21050}"/>
                </a:ext>
              </a:extLst>
            </p:cNvPr>
            <p:cNvCxnSpPr>
              <a:cxnSpLocks/>
            </p:cNvCxnSpPr>
            <p:nvPr/>
          </p:nvCxnSpPr>
          <p:spPr>
            <a:xfrm>
              <a:off x="5018437" y="174179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9107BC1-79C6-48E8-BA2A-0E99C3B7C0FE}"/>
                </a:ext>
              </a:extLst>
            </p:cNvPr>
            <p:cNvCxnSpPr>
              <a:cxnSpLocks/>
            </p:cNvCxnSpPr>
            <p:nvPr/>
          </p:nvCxnSpPr>
          <p:spPr>
            <a:xfrm>
              <a:off x="2585834" y="171773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83497-EAA9-434E-9A69-B81B5353A92E}"/>
                </a:ext>
              </a:extLst>
            </p:cNvPr>
            <p:cNvCxnSpPr>
              <a:cxnSpLocks/>
              <a:stCxn id="20" idx="2"/>
            </p:cNvCxnSpPr>
            <p:nvPr/>
          </p:nvCxnSpPr>
          <p:spPr>
            <a:xfrm>
              <a:off x="11102009" y="1929290"/>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77BB32C-1C45-4FA9-BEC1-A4239D6896F0}"/>
                </a:ext>
              </a:extLst>
            </p:cNvPr>
            <p:cNvCxnSpPr>
              <a:cxnSpLocks/>
            </p:cNvCxnSpPr>
            <p:nvPr/>
          </p:nvCxnSpPr>
          <p:spPr>
            <a:xfrm flipH="1">
              <a:off x="1438691" y="2765834"/>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C26B2F0-5034-4801-8F08-17030688C06B}"/>
                </a:ext>
              </a:extLst>
            </p:cNvPr>
            <p:cNvCxnSpPr/>
            <p:nvPr/>
          </p:nvCxnSpPr>
          <p:spPr>
            <a:xfrm>
              <a:off x="1438691" y="2770882"/>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4C9BA24-1D36-4C62-B5BE-86390367F459}"/>
              </a:ext>
            </a:extLst>
          </p:cNvPr>
          <p:cNvGrpSpPr/>
          <p:nvPr/>
        </p:nvGrpSpPr>
        <p:grpSpPr>
          <a:xfrm>
            <a:off x="1438691" y="4332102"/>
            <a:ext cx="9684851" cy="1451167"/>
            <a:chOff x="1438691" y="4332102"/>
            <a:chExt cx="9684851" cy="1451167"/>
          </a:xfrm>
        </p:grpSpPr>
        <p:cxnSp>
          <p:nvCxnSpPr>
            <p:cNvPr id="86" name="Straight Connector 85">
              <a:extLst>
                <a:ext uri="{FF2B5EF4-FFF2-40B4-BE49-F238E27FC236}">
                  <a16:creationId xmlns:a16="http://schemas.microsoft.com/office/drawing/2014/main" id="{AC6A1C58-4B49-4835-9D58-715DC7931FBD}"/>
                </a:ext>
              </a:extLst>
            </p:cNvPr>
            <p:cNvCxnSpPr>
              <a:cxnSpLocks/>
            </p:cNvCxnSpPr>
            <p:nvPr/>
          </p:nvCxnSpPr>
          <p:spPr>
            <a:xfrm>
              <a:off x="11102009" y="4332102"/>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60BE92-DADD-4D2C-B8A3-8685FE6CFF91}"/>
                </a:ext>
              </a:extLst>
            </p:cNvPr>
            <p:cNvCxnSpPr>
              <a:cxnSpLocks/>
            </p:cNvCxnSpPr>
            <p:nvPr/>
          </p:nvCxnSpPr>
          <p:spPr>
            <a:xfrm flipH="1">
              <a:off x="1438691" y="5168646"/>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C74B4AE-D714-495C-94AD-084F5A2FFAE2}"/>
                </a:ext>
              </a:extLst>
            </p:cNvPr>
            <p:cNvCxnSpPr/>
            <p:nvPr/>
          </p:nvCxnSpPr>
          <p:spPr>
            <a:xfrm>
              <a:off x="1438691" y="5173694"/>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8B5CBBF-8C56-4866-A9DE-B158DFBC2FB2}"/>
              </a:ext>
            </a:extLst>
          </p:cNvPr>
          <p:cNvSpPr txBox="1"/>
          <p:nvPr/>
        </p:nvSpPr>
        <p:spPr>
          <a:xfrm>
            <a:off x="756529" y="597027"/>
            <a:ext cx="16807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Processing</a:t>
            </a:r>
          </a:p>
        </p:txBody>
      </p:sp>
      <p:sp>
        <p:nvSpPr>
          <p:cNvPr id="67" name="TextBox 66">
            <a:extLst>
              <a:ext uri="{FF2B5EF4-FFF2-40B4-BE49-F238E27FC236}">
                <a16:creationId xmlns:a16="http://schemas.microsoft.com/office/drawing/2014/main" id="{2D537129-0AC8-463D-99F8-819D457B7161}"/>
              </a:ext>
            </a:extLst>
          </p:cNvPr>
          <p:cNvSpPr txBox="1"/>
          <p:nvPr/>
        </p:nvSpPr>
        <p:spPr>
          <a:xfrm>
            <a:off x="3262688" y="589942"/>
            <a:ext cx="15601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a:t>
            </a:r>
          </a:p>
        </p:txBody>
      </p:sp>
      <p:sp>
        <p:nvSpPr>
          <p:cNvPr id="70" name="TextBox 69">
            <a:extLst>
              <a:ext uri="{FF2B5EF4-FFF2-40B4-BE49-F238E27FC236}">
                <a16:creationId xmlns:a16="http://schemas.microsoft.com/office/drawing/2014/main" id="{32D59AA4-4154-4E05-8FF8-57F3F4D7B63D}"/>
              </a:ext>
            </a:extLst>
          </p:cNvPr>
          <p:cNvSpPr txBox="1"/>
          <p:nvPr/>
        </p:nvSpPr>
        <p:spPr>
          <a:xfrm>
            <a:off x="5768847" y="582857"/>
            <a:ext cx="15601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a:t>
            </a:r>
          </a:p>
        </p:txBody>
      </p:sp>
      <p:sp>
        <p:nvSpPr>
          <p:cNvPr id="74" name="TextBox 73">
            <a:extLst>
              <a:ext uri="{FF2B5EF4-FFF2-40B4-BE49-F238E27FC236}">
                <a16:creationId xmlns:a16="http://schemas.microsoft.com/office/drawing/2014/main" id="{D8611AA5-4013-4E16-9D05-49DF9A45EF75}"/>
              </a:ext>
            </a:extLst>
          </p:cNvPr>
          <p:cNvSpPr txBox="1"/>
          <p:nvPr/>
        </p:nvSpPr>
        <p:spPr>
          <a:xfrm>
            <a:off x="8231681" y="575532"/>
            <a:ext cx="16807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Processing</a:t>
            </a:r>
          </a:p>
        </p:txBody>
      </p:sp>
      <p:sp>
        <p:nvSpPr>
          <p:cNvPr id="76" name="TextBox 75">
            <a:extLst>
              <a:ext uri="{FF2B5EF4-FFF2-40B4-BE49-F238E27FC236}">
                <a16:creationId xmlns:a16="http://schemas.microsoft.com/office/drawing/2014/main" id="{0F78F5E8-362E-45C8-9DB9-6691CF5B6BD7}"/>
              </a:ext>
            </a:extLst>
          </p:cNvPr>
          <p:cNvSpPr txBox="1"/>
          <p:nvPr/>
        </p:nvSpPr>
        <p:spPr>
          <a:xfrm>
            <a:off x="10449675" y="604409"/>
            <a:ext cx="1769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78" name="TextBox 77">
            <a:extLst>
              <a:ext uri="{FF2B5EF4-FFF2-40B4-BE49-F238E27FC236}">
                <a16:creationId xmlns:a16="http://schemas.microsoft.com/office/drawing/2014/main" id="{5AD68116-0D52-4284-99A6-768D80A110AE}"/>
              </a:ext>
            </a:extLst>
          </p:cNvPr>
          <p:cNvSpPr txBox="1"/>
          <p:nvPr/>
        </p:nvSpPr>
        <p:spPr>
          <a:xfrm>
            <a:off x="404402" y="2457127"/>
            <a:ext cx="282314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Inventory, 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Waiting,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Production, Over Processing</a:t>
            </a:r>
          </a:p>
        </p:txBody>
      </p:sp>
      <p:sp>
        <p:nvSpPr>
          <p:cNvPr id="80" name="TextBox 79">
            <a:extLst>
              <a:ext uri="{FF2B5EF4-FFF2-40B4-BE49-F238E27FC236}">
                <a16:creationId xmlns:a16="http://schemas.microsoft.com/office/drawing/2014/main" id="{F7E0DBB5-1611-4D8F-AA40-E8FC57376B79}"/>
              </a:ext>
            </a:extLst>
          </p:cNvPr>
          <p:cNvSpPr txBox="1"/>
          <p:nvPr/>
        </p:nvSpPr>
        <p:spPr>
          <a:xfrm>
            <a:off x="6050010" y="2468526"/>
            <a:ext cx="10794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Inventory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Waiting</a:t>
            </a:r>
          </a:p>
        </p:txBody>
      </p:sp>
      <p:sp>
        <p:nvSpPr>
          <p:cNvPr id="84" name="TextBox 83">
            <a:extLst>
              <a:ext uri="{FF2B5EF4-FFF2-40B4-BE49-F238E27FC236}">
                <a16:creationId xmlns:a16="http://schemas.microsoft.com/office/drawing/2014/main" id="{F89678CC-B647-4496-8EB2-F27E6C5BDE94}"/>
              </a:ext>
            </a:extLst>
          </p:cNvPr>
          <p:cNvSpPr txBox="1"/>
          <p:nvPr/>
        </p:nvSpPr>
        <p:spPr>
          <a:xfrm>
            <a:off x="10247447" y="2499595"/>
            <a:ext cx="170912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Defects,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Processing</a:t>
            </a:r>
          </a:p>
        </p:txBody>
      </p:sp>
      <p:sp>
        <p:nvSpPr>
          <p:cNvPr id="90" name="TextBox 89">
            <a:extLst>
              <a:ext uri="{FF2B5EF4-FFF2-40B4-BE49-F238E27FC236}">
                <a16:creationId xmlns:a16="http://schemas.microsoft.com/office/drawing/2014/main" id="{26AA0302-D7F7-4D48-B97F-730301E1F4FF}"/>
              </a:ext>
            </a:extLst>
          </p:cNvPr>
          <p:cNvSpPr txBox="1"/>
          <p:nvPr/>
        </p:nvSpPr>
        <p:spPr>
          <a:xfrm>
            <a:off x="3678584" y="4852381"/>
            <a:ext cx="8853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Defects</a:t>
            </a:r>
          </a:p>
        </p:txBody>
      </p:sp>
      <p:sp>
        <p:nvSpPr>
          <p:cNvPr id="91" name="TextBox 90">
            <a:extLst>
              <a:ext uri="{FF2B5EF4-FFF2-40B4-BE49-F238E27FC236}">
                <a16:creationId xmlns:a16="http://schemas.microsoft.com/office/drawing/2014/main" id="{50827298-4E32-4CE6-8218-1BEB4F2DE25B}"/>
              </a:ext>
            </a:extLst>
          </p:cNvPr>
          <p:cNvSpPr txBox="1"/>
          <p:nvPr/>
        </p:nvSpPr>
        <p:spPr>
          <a:xfrm>
            <a:off x="6114449" y="4852380"/>
            <a:ext cx="8853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Defects</a:t>
            </a:r>
          </a:p>
        </p:txBody>
      </p:sp>
      <p:sp>
        <p:nvSpPr>
          <p:cNvPr id="92" name="TextBox 91">
            <a:extLst>
              <a:ext uri="{FF2B5EF4-FFF2-40B4-BE49-F238E27FC236}">
                <a16:creationId xmlns:a16="http://schemas.microsoft.com/office/drawing/2014/main" id="{CBE8F325-883B-4940-B31F-6768198CC5D7}"/>
              </a:ext>
            </a:extLst>
          </p:cNvPr>
          <p:cNvSpPr txBox="1"/>
          <p:nvPr/>
        </p:nvSpPr>
        <p:spPr>
          <a:xfrm>
            <a:off x="8285903" y="4825737"/>
            <a:ext cx="16884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Defects</a:t>
            </a:r>
          </a:p>
        </p:txBody>
      </p:sp>
      <p:sp>
        <p:nvSpPr>
          <p:cNvPr id="93" name="TextBox 92">
            <a:extLst>
              <a:ext uri="{FF2B5EF4-FFF2-40B4-BE49-F238E27FC236}">
                <a16:creationId xmlns:a16="http://schemas.microsoft.com/office/drawing/2014/main" id="{145BD348-0A5F-4A5D-8275-F62C55D966BC}"/>
              </a:ext>
            </a:extLst>
          </p:cNvPr>
          <p:cNvSpPr txBox="1"/>
          <p:nvPr/>
        </p:nvSpPr>
        <p:spPr>
          <a:xfrm>
            <a:off x="3470113" y="2498769"/>
            <a:ext cx="1769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94" name="TextBox 93">
            <a:extLst>
              <a:ext uri="{FF2B5EF4-FFF2-40B4-BE49-F238E27FC236}">
                <a16:creationId xmlns:a16="http://schemas.microsoft.com/office/drawing/2014/main" id="{B94A342A-7524-4D3E-BDEE-469A94B5FD12}"/>
              </a:ext>
            </a:extLst>
          </p:cNvPr>
          <p:cNvSpPr txBox="1"/>
          <p:nvPr/>
        </p:nvSpPr>
        <p:spPr>
          <a:xfrm>
            <a:off x="8098754" y="2451782"/>
            <a:ext cx="1769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
        <p:nvSpPr>
          <p:cNvPr id="95" name="TextBox 94">
            <a:extLst>
              <a:ext uri="{FF2B5EF4-FFF2-40B4-BE49-F238E27FC236}">
                <a16:creationId xmlns:a16="http://schemas.microsoft.com/office/drawing/2014/main" id="{E8AD3252-DD54-477E-8053-16C82ABE1696}"/>
              </a:ext>
            </a:extLst>
          </p:cNvPr>
          <p:cNvSpPr txBox="1"/>
          <p:nvPr/>
        </p:nvSpPr>
        <p:spPr>
          <a:xfrm>
            <a:off x="623106" y="4907420"/>
            <a:ext cx="1769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Motion,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People</a:t>
            </a:r>
          </a:p>
        </p:txBody>
      </p:sp>
    </p:spTree>
    <p:extLst>
      <p:ext uri="{BB962C8B-B14F-4D97-AF65-F5344CB8AC3E}">
        <p14:creationId xmlns:p14="http://schemas.microsoft.com/office/powerpoint/2010/main" val="1416091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down)">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arn(inVertic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barn(inVertical)">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arn(inVertic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barn(inVertical)">
                                      <p:cBhvr>
                                        <p:cTn id="47" dur="5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arn(inVertical)">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p:bldP spid="70" grpId="0"/>
      <p:bldP spid="74" grpId="0"/>
      <p:bldP spid="76" grpId="0"/>
      <p:bldP spid="78" grpId="0"/>
      <p:bldP spid="80" grpId="0"/>
      <p:bldP spid="84" grpId="0"/>
      <p:bldP spid="90" grpId="0"/>
      <p:bldP spid="91" grpId="0"/>
      <p:bldP spid="92" grpId="0"/>
      <p:bldP spid="93" grpId="0"/>
      <p:bldP spid="94" grpId="0"/>
      <p:bldP spid="9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D94DF3-E095-4F05-A792-722111FC4BE3}"/>
              </a:ext>
            </a:extLst>
          </p:cNvPr>
          <p:cNvGrpSpPr/>
          <p:nvPr/>
        </p:nvGrpSpPr>
        <p:grpSpPr>
          <a:xfrm>
            <a:off x="675862" y="1270191"/>
            <a:ext cx="1828800" cy="940904"/>
            <a:chOff x="940904" y="1298713"/>
            <a:chExt cx="1828800" cy="940904"/>
          </a:xfrm>
        </p:grpSpPr>
        <p:sp>
          <p:nvSpPr>
            <p:cNvPr id="4" name="TextBox 3">
              <a:extLst>
                <a:ext uri="{FF2B5EF4-FFF2-40B4-BE49-F238E27FC236}">
                  <a16:creationId xmlns:a16="http://schemas.microsoft.com/office/drawing/2014/main" id="{E887ECD8-3384-4043-B613-E63B30F60370}"/>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Reviews Political Ad with Client</a:t>
              </a:r>
            </a:p>
          </p:txBody>
        </p:sp>
        <p:sp>
          <p:nvSpPr>
            <p:cNvPr id="5" name="Rectangle 4">
              <a:extLst>
                <a:ext uri="{FF2B5EF4-FFF2-40B4-BE49-F238E27FC236}">
                  <a16:creationId xmlns:a16="http://schemas.microsoft.com/office/drawing/2014/main" id="{96E55F10-B26B-4665-9C43-4A79BF44E81B}"/>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983965C6-267E-4063-A09F-E091A655CF80}"/>
              </a:ext>
            </a:extLst>
          </p:cNvPr>
          <p:cNvGrpSpPr/>
          <p:nvPr/>
        </p:nvGrpSpPr>
        <p:grpSpPr>
          <a:xfrm>
            <a:off x="3134969" y="1270191"/>
            <a:ext cx="1828800" cy="976052"/>
            <a:chOff x="3200400" y="1294391"/>
            <a:chExt cx="1828800" cy="927652"/>
          </a:xfrm>
        </p:grpSpPr>
        <p:sp>
          <p:nvSpPr>
            <p:cNvPr id="8" name="TextBox 7">
              <a:extLst>
                <a:ext uri="{FF2B5EF4-FFF2-40B4-BE49-F238E27FC236}">
                  <a16:creationId xmlns:a16="http://schemas.microsoft.com/office/drawing/2014/main" id="{631FF35C-38A3-43BB-BF2F-0578AB9CEB7F}"/>
                </a:ext>
              </a:extLst>
            </p:cNvPr>
            <p:cNvSpPr txBox="1"/>
            <p:nvPr/>
          </p:nvSpPr>
          <p:spPr>
            <a:xfrm>
              <a:off x="3200400" y="1452625"/>
              <a:ext cx="1815547" cy="614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Travels to Office</a:t>
              </a:r>
            </a:p>
          </p:txBody>
        </p:sp>
        <p:sp>
          <p:nvSpPr>
            <p:cNvPr id="9" name="Rectangle 8">
              <a:extLst>
                <a:ext uri="{FF2B5EF4-FFF2-40B4-BE49-F238E27FC236}">
                  <a16:creationId xmlns:a16="http://schemas.microsoft.com/office/drawing/2014/main" id="{3D397883-E0DA-44F8-AD57-F97369B45642}"/>
                </a:ext>
              </a:extLst>
            </p:cNvPr>
            <p:cNvSpPr/>
            <p:nvPr/>
          </p:nvSpPr>
          <p:spPr>
            <a:xfrm>
              <a:off x="3213652" y="1294391"/>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4D7CB97-5617-44D0-9825-0E5C4DD03872}"/>
              </a:ext>
            </a:extLst>
          </p:cNvPr>
          <p:cNvGrpSpPr/>
          <p:nvPr/>
        </p:nvGrpSpPr>
        <p:grpSpPr>
          <a:xfrm>
            <a:off x="5594076" y="1281139"/>
            <a:ext cx="1828800" cy="940904"/>
            <a:chOff x="940904" y="1298713"/>
            <a:chExt cx="1828800" cy="940904"/>
          </a:xfrm>
        </p:grpSpPr>
        <p:sp>
          <p:nvSpPr>
            <p:cNvPr id="11" name="TextBox 10">
              <a:extLst>
                <a:ext uri="{FF2B5EF4-FFF2-40B4-BE49-F238E27FC236}">
                  <a16:creationId xmlns:a16="http://schemas.microsoft.com/office/drawing/2014/main" id="{AB31F0B6-54ED-405E-8EC1-0CDEF2155CC6}"/>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Delivers ad to Receiving Desk</a:t>
              </a:r>
            </a:p>
          </p:txBody>
        </p:sp>
        <p:sp>
          <p:nvSpPr>
            <p:cNvPr id="12" name="Rectangle 11">
              <a:extLst>
                <a:ext uri="{FF2B5EF4-FFF2-40B4-BE49-F238E27FC236}">
                  <a16:creationId xmlns:a16="http://schemas.microsoft.com/office/drawing/2014/main" id="{AC0EB836-7469-40F9-83FF-D33CF05AD555}"/>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166C9E7-7E9D-4C85-9CA3-683B227F5024}"/>
              </a:ext>
            </a:extLst>
          </p:cNvPr>
          <p:cNvGrpSpPr/>
          <p:nvPr/>
        </p:nvGrpSpPr>
        <p:grpSpPr>
          <a:xfrm>
            <a:off x="8053183" y="1276817"/>
            <a:ext cx="1954694" cy="927652"/>
            <a:chOff x="7822097" y="1301017"/>
            <a:chExt cx="1954694" cy="927652"/>
          </a:xfrm>
        </p:grpSpPr>
        <p:sp>
          <p:nvSpPr>
            <p:cNvPr id="14" name="TextBox 13">
              <a:extLst>
                <a:ext uri="{FF2B5EF4-FFF2-40B4-BE49-F238E27FC236}">
                  <a16:creationId xmlns:a16="http://schemas.microsoft.com/office/drawing/2014/main" id="{CAA47C34-03E9-4BF5-8E93-D146BB0F0584}"/>
                </a:ext>
              </a:extLst>
            </p:cNvPr>
            <p:cNvSpPr txBox="1"/>
            <p:nvPr/>
          </p:nvSpPr>
          <p:spPr>
            <a:xfrm>
              <a:off x="7822097" y="1342718"/>
              <a:ext cx="1954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Desk Calls Client to Confirm Add Content</a:t>
              </a:r>
            </a:p>
          </p:txBody>
        </p:sp>
        <p:sp>
          <p:nvSpPr>
            <p:cNvPr id="15" name="Rectangle 14">
              <a:extLst>
                <a:ext uri="{FF2B5EF4-FFF2-40B4-BE49-F238E27FC236}">
                  <a16:creationId xmlns:a16="http://schemas.microsoft.com/office/drawing/2014/main" id="{5BA59EA9-5567-4DB4-9932-A443FCCDB53B}"/>
                </a:ext>
              </a:extLst>
            </p:cNvPr>
            <p:cNvSpPr/>
            <p:nvPr/>
          </p:nvSpPr>
          <p:spPr>
            <a:xfrm>
              <a:off x="7891670" y="1301017"/>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9E0F451B-0CAA-4DAE-9CB8-34B9A1B09659}"/>
              </a:ext>
            </a:extLst>
          </p:cNvPr>
          <p:cNvGrpSpPr/>
          <p:nvPr/>
        </p:nvGrpSpPr>
        <p:grpSpPr>
          <a:xfrm>
            <a:off x="10638183" y="1549035"/>
            <a:ext cx="927652" cy="380255"/>
            <a:chOff x="10518914" y="1283992"/>
            <a:chExt cx="927652" cy="380255"/>
          </a:xfrm>
        </p:grpSpPr>
        <p:sp>
          <p:nvSpPr>
            <p:cNvPr id="19" name="TextBox 18">
              <a:extLst>
                <a:ext uri="{FF2B5EF4-FFF2-40B4-BE49-F238E27FC236}">
                  <a16:creationId xmlns:a16="http://schemas.microsoft.com/office/drawing/2014/main" id="{F99E1DD0-68F3-495B-B5A1-20DDDDF5B4E0}"/>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20" name="Rectangle 19">
              <a:extLst>
                <a:ext uri="{FF2B5EF4-FFF2-40B4-BE49-F238E27FC236}">
                  <a16:creationId xmlns:a16="http://schemas.microsoft.com/office/drawing/2014/main" id="{D0260FB7-C93A-4B35-8869-C538F6B56C53}"/>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a:extLst>
              <a:ext uri="{FF2B5EF4-FFF2-40B4-BE49-F238E27FC236}">
                <a16:creationId xmlns:a16="http://schemas.microsoft.com/office/drawing/2014/main" id="{5ED8CE3E-B2B5-4093-9272-61AFC50889A6}"/>
              </a:ext>
            </a:extLst>
          </p:cNvPr>
          <p:cNvCxnSpPr>
            <a:cxnSpLocks/>
          </p:cNvCxnSpPr>
          <p:nvPr/>
        </p:nvCxnSpPr>
        <p:spPr>
          <a:xfrm>
            <a:off x="7502388" y="169478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C533F1-B495-4ECF-A761-6DC20AE22E87}"/>
              </a:ext>
            </a:extLst>
          </p:cNvPr>
          <p:cNvCxnSpPr>
            <a:cxnSpLocks/>
          </p:cNvCxnSpPr>
          <p:nvPr/>
        </p:nvCxnSpPr>
        <p:spPr>
          <a:xfrm>
            <a:off x="10007877" y="168666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7C1A2B3-5434-421D-9773-2F478AC44BC5}"/>
              </a:ext>
            </a:extLst>
          </p:cNvPr>
          <p:cNvGrpSpPr/>
          <p:nvPr/>
        </p:nvGrpSpPr>
        <p:grpSpPr>
          <a:xfrm>
            <a:off x="689115" y="3431304"/>
            <a:ext cx="1815548" cy="927652"/>
            <a:chOff x="689115" y="3431304"/>
            <a:chExt cx="1815548" cy="927652"/>
          </a:xfrm>
        </p:grpSpPr>
        <p:sp>
          <p:nvSpPr>
            <p:cNvPr id="30" name="TextBox 29">
              <a:extLst>
                <a:ext uri="{FF2B5EF4-FFF2-40B4-BE49-F238E27FC236}">
                  <a16:creationId xmlns:a16="http://schemas.microsoft.com/office/drawing/2014/main" id="{EDB44573-A36A-4128-98EB-B84DD74BDAD6}"/>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Billing Department</a:t>
              </a:r>
            </a:p>
          </p:txBody>
        </p:sp>
        <p:sp>
          <p:nvSpPr>
            <p:cNvPr id="31" name="Rectangle 30">
              <a:extLst>
                <a:ext uri="{FF2B5EF4-FFF2-40B4-BE49-F238E27FC236}">
                  <a16:creationId xmlns:a16="http://schemas.microsoft.com/office/drawing/2014/main" id="{6C7325D5-0CF0-48CE-99BF-00B2CF71DD44}"/>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92BB4C87-F0A2-4C94-95A4-238C6F0C479D}"/>
              </a:ext>
            </a:extLst>
          </p:cNvPr>
          <p:cNvGrpSpPr/>
          <p:nvPr/>
        </p:nvGrpSpPr>
        <p:grpSpPr>
          <a:xfrm>
            <a:off x="3148221" y="5477530"/>
            <a:ext cx="1841846" cy="927652"/>
            <a:chOff x="3096042" y="5490782"/>
            <a:chExt cx="1841846" cy="927652"/>
          </a:xfrm>
        </p:grpSpPr>
        <p:sp>
          <p:nvSpPr>
            <p:cNvPr id="33" name="TextBox 32">
              <a:extLst>
                <a:ext uri="{FF2B5EF4-FFF2-40B4-BE49-F238E27FC236}">
                  <a16:creationId xmlns:a16="http://schemas.microsoft.com/office/drawing/2014/main" id="{10FDF179-D1A9-4CEC-A3E1-7AE15ACE432C}"/>
                </a:ext>
              </a:extLst>
            </p:cNvPr>
            <p:cNvSpPr txBox="1"/>
            <p:nvPr/>
          </p:nvSpPr>
          <p:spPr>
            <a:xfrm>
              <a:off x="3096042" y="5631442"/>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Sorting / Routing Room</a:t>
              </a:r>
            </a:p>
          </p:txBody>
        </p:sp>
        <p:sp>
          <p:nvSpPr>
            <p:cNvPr id="34" name="Rectangle 33">
              <a:extLst>
                <a:ext uri="{FF2B5EF4-FFF2-40B4-BE49-F238E27FC236}">
                  <a16:creationId xmlns:a16="http://schemas.microsoft.com/office/drawing/2014/main" id="{9A38E5AF-0ED7-4FD0-8627-0BE301DA5730}"/>
                </a:ext>
              </a:extLst>
            </p:cNvPr>
            <p:cNvSpPr/>
            <p:nvPr/>
          </p:nvSpPr>
          <p:spPr>
            <a:xfrm>
              <a:off x="3122340" y="5490782"/>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6" name="Straight Arrow Connector 35">
            <a:extLst>
              <a:ext uri="{FF2B5EF4-FFF2-40B4-BE49-F238E27FC236}">
                <a16:creationId xmlns:a16="http://schemas.microsoft.com/office/drawing/2014/main" id="{B8645CF5-EB54-4180-B458-680CF320836D}"/>
              </a:ext>
            </a:extLst>
          </p:cNvPr>
          <p:cNvCxnSpPr>
            <a:cxnSpLocks/>
          </p:cNvCxnSpPr>
          <p:nvPr/>
        </p:nvCxnSpPr>
        <p:spPr>
          <a:xfrm>
            <a:off x="2590392" y="3878992"/>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7B22BED-AD7B-4F43-9CEA-F4BF2BC8C207}"/>
              </a:ext>
            </a:extLst>
          </p:cNvPr>
          <p:cNvGrpSpPr/>
          <p:nvPr/>
        </p:nvGrpSpPr>
        <p:grpSpPr>
          <a:xfrm>
            <a:off x="3552412" y="3671759"/>
            <a:ext cx="927652" cy="380255"/>
            <a:chOff x="10518914" y="1283992"/>
            <a:chExt cx="927652" cy="380255"/>
          </a:xfrm>
        </p:grpSpPr>
        <p:sp>
          <p:nvSpPr>
            <p:cNvPr id="38" name="TextBox 37">
              <a:extLst>
                <a:ext uri="{FF2B5EF4-FFF2-40B4-BE49-F238E27FC236}">
                  <a16:creationId xmlns:a16="http://schemas.microsoft.com/office/drawing/2014/main" id="{8D8095B8-48C4-4C95-BC81-506BDE515E63}"/>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39" name="Rectangle 38">
              <a:extLst>
                <a:ext uri="{FF2B5EF4-FFF2-40B4-BE49-F238E27FC236}">
                  <a16:creationId xmlns:a16="http://schemas.microsoft.com/office/drawing/2014/main" id="{C5E094F8-B5B3-44C1-A15F-35124F44398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DB429D26-80DE-49D4-8A6D-847940E31888}"/>
              </a:ext>
            </a:extLst>
          </p:cNvPr>
          <p:cNvGrpSpPr/>
          <p:nvPr/>
        </p:nvGrpSpPr>
        <p:grpSpPr>
          <a:xfrm>
            <a:off x="5607328" y="3382904"/>
            <a:ext cx="1815548" cy="380255"/>
            <a:chOff x="5607328" y="3382904"/>
            <a:chExt cx="1815548" cy="380255"/>
          </a:xfrm>
        </p:grpSpPr>
        <p:sp>
          <p:nvSpPr>
            <p:cNvPr id="41" name="TextBox 40">
              <a:extLst>
                <a:ext uri="{FF2B5EF4-FFF2-40B4-BE49-F238E27FC236}">
                  <a16:creationId xmlns:a16="http://schemas.microsoft.com/office/drawing/2014/main" id="{0407BC08-714A-4CA3-BE63-7C4662A9DD4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Regulatory Office</a:t>
              </a:r>
            </a:p>
          </p:txBody>
        </p:sp>
        <p:sp>
          <p:nvSpPr>
            <p:cNvPr id="42" name="Rectangle 41">
              <a:extLst>
                <a:ext uri="{FF2B5EF4-FFF2-40B4-BE49-F238E27FC236}">
                  <a16:creationId xmlns:a16="http://schemas.microsoft.com/office/drawing/2014/main" id="{3D92E379-76A2-4DB3-879F-2624BBD24B29}"/>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328E5C24-56CB-45FC-9EEF-466BB2B3CF58}"/>
              </a:ext>
            </a:extLst>
          </p:cNvPr>
          <p:cNvCxnSpPr>
            <a:cxnSpLocks/>
          </p:cNvCxnSpPr>
          <p:nvPr/>
        </p:nvCxnSpPr>
        <p:spPr>
          <a:xfrm>
            <a:off x="4950516" y="3861887"/>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26F8CF44-844D-4AAA-A5AA-067904F1BC09}"/>
              </a:ext>
            </a:extLst>
          </p:cNvPr>
          <p:cNvGrpSpPr/>
          <p:nvPr/>
        </p:nvGrpSpPr>
        <p:grpSpPr>
          <a:xfrm>
            <a:off x="5607328" y="4023703"/>
            <a:ext cx="1815548" cy="380255"/>
            <a:chOff x="5607328" y="3382904"/>
            <a:chExt cx="1815548" cy="380255"/>
          </a:xfrm>
        </p:grpSpPr>
        <p:sp>
          <p:nvSpPr>
            <p:cNvPr id="46" name="TextBox 45">
              <a:extLst>
                <a:ext uri="{FF2B5EF4-FFF2-40B4-BE49-F238E27FC236}">
                  <a16:creationId xmlns:a16="http://schemas.microsoft.com/office/drawing/2014/main" id="{2047B058-CAE7-4ECD-BB50-91E0AAEE4A0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FCC</a:t>
              </a:r>
            </a:p>
          </p:txBody>
        </p:sp>
        <p:sp>
          <p:nvSpPr>
            <p:cNvPr id="47" name="Rectangle 46">
              <a:extLst>
                <a:ext uri="{FF2B5EF4-FFF2-40B4-BE49-F238E27FC236}">
                  <a16:creationId xmlns:a16="http://schemas.microsoft.com/office/drawing/2014/main" id="{1856FF85-4923-4436-840D-CB23C0451AEF}"/>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87441D26-F0DB-43EA-9352-70F59C47A655}"/>
              </a:ext>
            </a:extLst>
          </p:cNvPr>
          <p:cNvCxnSpPr/>
          <p:nvPr/>
        </p:nvCxnSpPr>
        <p:spPr>
          <a:xfrm>
            <a:off x="6096000"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9E2765-2426-47EA-82E2-978878954966}"/>
              </a:ext>
            </a:extLst>
          </p:cNvPr>
          <p:cNvCxnSpPr>
            <a:cxnSpLocks/>
          </p:cNvCxnSpPr>
          <p:nvPr/>
        </p:nvCxnSpPr>
        <p:spPr>
          <a:xfrm flipV="1">
            <a:off x="6732104" y="3763159"/>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CFFD6D-1644-40C1-9FE5-241017A597D4}"/>
              </a:ext>
            </a:extLst>
          </p:cNvPr>
          <p:cNvCxnSpPr>
            <a:cxnSpLocks/>
          </p:cNvCxnSpPr>
          <p:nvPr/>
        </p:nvCxnSpPr>
        <p:spPr>
          <a:xfrm>
            <a:off x="7588119" y="386519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636F7C1-4E00-42E4-973B-C942C729F730}"/>
              </a:ext>
            </a:extLst>
          </p:cNvPr>
          <p:cNvGrpSpPr/>
          <p:nvPr/>
        </p:nvGrpSpPr>
        <p:grpSpPr>
          <a:xfrm>
            <a:off x="8550139" y="3657957"/>
            <a:ext cx="927652" cy="380255"/>
            <a:chOff x="10518914" y="1283992"/>
            <a:chExt cx="927652" cy="380255"/>
          </a:xfrm>
        </p:grpSpPr>
        <p:sp>
          <p:nvSpPr>
            <p:cNvPr id="55" name="TextBox 54">
              <a:extLst>
                <a:ext uri="{FF2B5EF4-FFF2-40B4-BE49-F238E27FC236}">
                  <a16:creationId xmlns:a16="http://schemas.microsoft.com/office/drawing/2014/main" id="{0DD3A1CD-9EBE-44A8-B0C3-BE97DE4C0394}"/>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56" name="Rectangle 55">
              <a:extLst>
                <a:ext uri="{FF2B5EF4-FFF2-40B4-BE49-F238E27FC236}">
                  <a16:creationId xmlns:a16="http://schemas.microsoft.com/office/drawing/2014/main" id="{94C3068D-CA27-464F-A4B3-6DE5DFCFD365}"/>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4EC64DF4-4A5B-4672-9FD9-FCE2E3D2B1BA}"/>
              </a:ext>
            </a:extLst>
          </p:cNvPr>
          <p:cNvGrpSpPr/>
          <p:nvPr/>
        </p:nvGrpSpPr>
        <p:grpSpPr>
          <a:xfrm>
            <a:off x="10194235" y="3409123"/>
            <a:ext cx="1815548" cy="927652"/>
            <a:chOff x="689115" y="3431304"/>
            <a:chExt cx="1815548" cy="927652"/>
          </a:xfrm>
        </p:grpSpPr>
        <p:sp>
          <p:nvSpPr>
            <p:cNvPr id="58" name="TextBox 57">
              <a:extLst>
                <a:ext uri="{FF2B5EF4-FFF2-40B4-BE49-F238E27FC236}">
                  <a16:creationId xmlns:a16="http://schemas.microsoft.com/office/drawing/2014/main" id="{7D555616-1CBB-4AF7-8C64-72BE250E4983}"/>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Booking Department</a:t>
              </a:r>
            </a:p>
          </p:txBody>
        </p:sp>
        <p:sp>
          <p:nvSpPr>
            <p:cNvPr id="59" name="Rectangle 58">
              <a:extLst>
                <a:ext uri="{FF2B5EF4-FFF2-40B4-BE49-F238E27FC236}">
                  <a16:creationId xmlns:a16="http://schemas.microsoft.com/office/drawing/2014/main" id="{B44BE962-09AC-4D0C-93EF-AB2622958A56}"/>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27268CD4-F1B7-4C4A-8065-D36A3CD28D56}"/>
              </a:ext>
            </a:extLst>
          </p:cNvPr>
          <p:cNvCxnSpPr>
            <a:cxnSpLocks/>
          </p:cNvCxnSpPr>
          <p:nvPr/>
        </p:nvCxnSpPr>
        <p:spPr>
          <a:xfrm>
            <a:off x="9621501" y="3848084"/>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A4A9F2E-7748-4DC9-865A-0C348ADDC5D5}"/>
              </a:ext>
            </a:extLst>
          </p:cNvPr>
          <p:cNvGrpSpPr/>
          <p:nvPr/>
        </p:nvGrpSpPr>
        <p:grpSpPr>
          <a:xfrm>
            <a:off x="974865" y="5749067"/>
            <a:ext cx="927652" cy="380255"/>
            <a:chOff x="10518914" y="1283992"/>
            <a:chExt cx="927652" cy="380255"/>
          </a:xfrm>
        </p:grpSpPr>
        <p:sp>
          <p:nvSpPr>
            <p:cNvPr id="62" name="TextBox 61">
              <a:extLst>
                <a:ext uri="{FF2B5EF4-FFF2-40B4-BE49-F238E27FC236}">
                  <a16:creationId xmlns:a16="http://schemas.microsoft.com/office/drawing/2014/main" id="{6FFB7866-C7F6-4CED-A7F3-E637E5A3DE47}"/>
                </a:ext>
              </a:extLst>
            </p:cNvPr>
            <p:cNvSpPr txBox="1"/>
            <p:nvPr/>
          </p:nvSpPr>
          <p:spPr>
            <a:xfrm>
              <a:off x="10518914" y="1311891"/>
              <a:ext cx="927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Runner</a:t>
              </a:r>
            </a:p>
          </p:txBody>
        </p:sp>
        <p:sp>
          <p:nvSpPr>
            <p:cNvPr id="63" name="Rectangle 62">
              <a:extLst>
                <a:ext uri="{FF2B5EF4-FFF2-40B4-BE49-F238E27FC236}">
                  <a16:creationId xmlns:a16="http://schemas.microsoft.com/office/drawing/2014/main" id="{F951EE47-A669-4C20-9986-B0473CEDAD50}"/>
                </a:ext>
              </a:extLst>
            </p:cNvPr>
            <p:cNvSpPr/>
            <p:nvPr/>
          </p:nvSpPr>
          <p:spPr>
            <a:xfrm>
              <a:off x="10518914" y="1283992"/>
              <a:ext cx="927652"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4" name="Straight Arrow Connector 63">
            <a:extLst>
              <a:ext uri="{FF2B5EF4-FFF2-40B4-BE49-F238E27FC236}">
                <a16:creationId xmlns:a16="http://schemas.microsoft.com/office/drawing/2014/main" id="{90F29984-CDD3-491A-9451-869FFA3CBC73}"/>
              </a:ext>
            </a:extLst>
          </p:cNvPr>
          <p:cNvCxnSpPr>
            <a:cxnSpLocks/>
          </p:cNvCxnSpPr>
          <p:nvPr/>
        </p:nvCxnSpPr>
        <p:spPr>
          <a:xfrm>
            <a:off x="2491410" y="592867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23FEB09-F8B4-4F4D-9D87-5ED0116FAD0C}"/>
              </a:ext>
            </a:extLst>
          </p:cNvPr>
          <p:cNvCxnSpPr>
            <a:cxnSpLocks/>
          </p:cNvCxnSpPr>
          <p:nvPr/>
        </p:nvCxnSpPr>
        <p:spPr>
          <a:xfrm>
            <a:off x="5084697" y="578079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B5F805-DA29-45E8-B8DF-634AAAB87B42}"/>
              </a:ext>
            </a:extLst>
          </p:cNvPr>
          <p:cNvSpPr txBox="1"/>
          <p:nvPr/>
        </p:nvSpPr>
        <p:spPr>
          <a:xfrm>
            <a:off x="5824330" y="5575968"/>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Delivery Person Picks up Invoice</a:t>
            </a:r>
          </a:p>
        </p:txBody>
      </p:sp>
      <p:sp>
        <p:nvSpPr>
          <p:cNvPr id="69" name="Rectangle 68">
            <a:extLst>
              <a:ext uri="{FF2B5EF4-FFF2-40B4-BE49-F238E27FC236}">
                <a16:creationId xmlns:a16="http://schemas.microsoft.com/office/drawing/2014/main" id="{1D59784C-DFD4-40D8-8BF1-F68EAE47A3A4}"/>
              </a:ext>
            </a:extLst>
          </p:cNvPr>
          <p:cNvSpPr/>
          <p:nvPr/>
        </p:nvSpPr>
        <p:spPr>
          <a:xfrm>
            <a:off x="5810247" y="5459509"/>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DD9A15C5-78AA-4D74-81F6-3A7ACF766333}"/>
              </a:ext>
            </a:extLst>
          </p:cNvPr>
          <p:cNvSpPr txBox="1"/>
          <p:nvPr/>
        </p:nvSpPr>
        <p:spPr>
          <a:xfrm>
            <a:off x="8231681" y="5612587"/>
            <a:ext cx="19546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Invoice is Delivered</a:t>
            </a:r>
          </a:p>
        </p:txBody>
      </p:sp>
      <p:sp>
        <p:nvSpPr>
          <p:cNvPr id="72" name="Rectangle 71">
            <a:extLst>
              <a:ext uri="{FF2B5EF4-FFF2-40B4-BE49-F238E27FC236}">
                <a16:creationId xmlns:a16="http://schemas.microsoft.com/office/drawing/2014/main" id="{2206B1ED-5A57-465D-AE31-60A7E19C5CD6}"/>
              </a:ext>
            </a:extLst>
          </p:cNvPr>
          <p:cNvSpPr/>
          <p:nvPr/>
        </p:nvSpPr>
        <p:spPr>
          <a:xfrm>
            <a:off x="8338927" y="544193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6F5FC57B-0CD3-4D6F-9D96-9EBE6300E598}"/>
              </a:ext>
            </a:extLst>
          </p:cNvPr>
          <p:cNvCxnSpPr>
            <a:cxnSpLocks/>
          </p:cNvCxnSpPr>
          <p:nvPr/>
        </p:nvCxnSpPr>
        <p:spPr>
          <a:xfrm>
            <a:off x="7718559" y="5859900"/>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F8F250F8-7B94-4DAE-B883-3FCE392169CA}"/>
              </a:ext>
            </a:extLst>
          </p:cNvPr>
          <p:cNvGrpSpPr/>
          <p:nvPr/>
        </p:nvGrpSpPr>
        <p:grpSpPr>
          <a:xfrm>
            <a:off x="1438691" y="1717736"/>
            <a:ext cx="9684851" cy="1662721"/>
            <a:chOff x="1438691" y="1717736"/>
            <a:chExt cx="9684851" cy="1662721"/>
          </a:xfrm>
        </p:grpSpPr>
        <p:cxnSp>
          <p:nvCxnSpPr>
            <p:cNvPr id="24" name="Straight Arrow Connector 23">
              <a:extLst>
                <a:ext uri="{FF2B5EF4-FFF2-40B4-BE49-F238E27FC236}">
                  <a16:creationId xmlns:a16="http://schemas.microsoft.com/office/drawing/2014/main" id="{570302C7-2895-4AD6-9677-C8B07DD21050}"/>
                </a:ext>
              </a:extLst>
            </p:cNvPr>
            <p:cNvCxnSpPr>
              <a:cxnSpLocks/>
            </p:cNvCxnSpPr>
            <p:nvPr/>
          </p:nvCxnSpPr>
          <p:spPr>
            <a:xfrm>
              <a:off x="5018437" y="1741793"/>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9107BC1-79C6-48E8-BA2A-0E99C3B7C0FE}"/>
                </a:ext>
              </a:extLst>
            </p:cNvPr>
            <p:cNvCxnSpPr>
              <a:cxnSpLocks/>
            </p:cNvCxnSpPr>
            <p:nvPr/>
          </p:nvCxnSpPr>
          <p:spPr>
            <a:xfrm>
              <a:off x="2585834" y="1717736"/>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83497-EAA9-434E-9A69-B81B5353A92E}"/>
                </a:ext>
              </a:extLst>
            </p:cNvPr>
            <p:cNvCxnSpPr>
              <a:cxnSpLocks/>
              <a:stCxn id="20" idx="2"/>
            </p:cNvCxnSpPr>
            <p:nvPr/>
          </p:nvCxnSpPr>
          <p:spPr>
            <a:xfrm>
              <a:off x="11102009" y="1929290"/>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77BB32C-1C45-4FA9-BEC1-A4239D6896F0}"/>
                </a:ext>
              </a:extLst>
            </p:cNvPr>
            <p:cNvCxnSpPr>
              <a:cxnSpLocks/>
            </p:cNvCxnSpPr>
            <p:nvPr/>
          </p:nvCxnSpPr>
          <p:spPr>
            <a:xfrm flipH="1">
              <a:off x="1438691" y="2765834"/>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C26B2F0-5034-4801-8F08-17030688C06B}"/>
                </a:ext>
              </a:extLst>
            </p:cNvPr>
            <p:cNvCxnSpPr/>
            <p:nvPr/>
          </p:nvCxnSpPr>
          <p:spPr>
            <a:xfrm>
              <a:off x="1438691" y="2770882"/>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4C9BA24-1D36-4C62-B5BE-86390367F459}"/>
              </a:ext>
            </a:extLst>
          </p:cNvPr>
          <p:cNvGrpSpPr/>
          <p:nvPr/>
        </p:nvGrpSpPr>
        <p:grpSpPr>
          <a:xfrm>
            <a:off x="1438691" y="4332102"/>
            <a:ext cx="9684851" cy="1451167"/>
            <a:chOff x="1438691" y="4332102"/>
            <a:chExt cx="9684851" cy="1451167"/>
          </a:xfrm>
        </p:grpSpPr>
        <p:cxnSp>
          <p:nvCxnSpPr>
            <p:cNvPr id="86" name="Straight Connector 85">
              <a:extLst>
                <a:ext uri="{FF2B5EF4-FFF2-40B4-BE49-F238E27FC236}">
                  <a16:creationId xmlns:a16="http://schemas.microsoft.com/office/drawing/2014/main" id="{AC6A1C58-4B49-4835-9D58-715DC7931FBD}"/>
                </a:ext>
              </a:extLst>
            </p:cNvPr>
            <p:cNvCxnSpPr>
              <a:cxnSpLocks/>
            </p:cNvCxnSpPr>
            <p:nvPr/>
          </p:nvCxnSpPr>
          <p:spPr>
            <a:xfrm>
              <a:off x="11102009" y="4332102"/>
              <a:ext cx="21533" cy="850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60BE92-DADD-4D2C-B8A3-8685FE6CFF91}"/>
                </a:ext>
              </a:extLst>
            </p:cNvPr>
            <p:cNvCxnSpPr>
              <a:cxnSpLocks/>
            </p:cNvCxnSpPr>
            <p:nvPr/>
          </p:nvCxnSpPr>
          <p:spPr>
            <a:xfrm flipH="1">
              <a:off x="1438691" y="5168646"/>
              <a:ext cx="9684851" cy="13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C74B4AE-D714-495C-94AD-084F5A2FFAE2}"/>
                </a:ext>
              </a:extLst>
            </p:cNvPr>
            <p:cNvCxnSpPr/>
            <p:nvPr/>
          </p:nvCxnSpPr>
          <p:spPr>
            <a:xfrm>
              <a:off x="1438691" y="5173694"/>
              <a:ext cx="0" cy="6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A2463A3-5BF7-4C25-B267-B8F2597CA7CA}"/>
              </a:ext>
            </a:extLst>
          </p:cNvPr>
          <p:cNvSpPr txBox="1"/>
          <p:nvPr/>
        </p:nvSpPr>
        <p:spPr>
          <a:xfrm>
            <a:off x="974865" y="649783"/>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 minutes</a:t>
            </a:r>
          </a:p>
        </p:txBody>
      </p:sp>
      <p:sp>
        <p:nvSpPr>
          <p:cNvPr id="67" name="TextBox 66">
            <a:extLst>
              <a:ext uri="{FF2B5EF4-FFF2-40B4-BE49-F238E27FC236}">
                <a16:creationId xmlns:a16="http://schemas.microsoft.com/office/drawing/2014/main" id="{596CB0E3-8016-4C6F-A7CB-C3A24A603892}"/>
              </a:ext>
            </a:extLst>
          </p:cNvPr>
          <p:cNvSpPr txBox="1"/>
          <p:nvPr/>
        </p:nvSpPr>
        <p:spPr>
          <a:xfrm>
            <a:off x="3466227" y="642802"/>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45 minutes</a:t>
            </a:r>
          </a:p>
        </p:txBody>
      </p:sp>
      <p:sp>
        <p:nvSpPr>
          <p:cNvPr id="70" name="TextBox 69">
            <a:extLst>
              <a:ext uri="{FF2B5EF4-FFF2-40B4-BE49-F238E27FC236}">
                <a16:creationId xmlns:a16="http://schemas.microsoft.com/office/drawing/2014/main" id="{203FFA3D-3BF5-48A7-A92F-5549337B2B39}"/>
              </a:ext>
            </a:extLst>
          </p:cNvPr>
          <p:cNvSpPr txBox="1"/>
          <p:nvPr/>
        </p:nvSpPr>
        <p:spPr>
          <a:xfrm>
            <a:off x="5885784" y="649783"/>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74" name="TextBox 73">
            <a:extLst>
              <a:ext uri="{FF2B5EF4-FFF2-40B4-BE49-F238E27FC236}">
                <a16:creationId xmlns:a16="http://schemas.microsoft.com/office/drawing/2014/main" id="{6A0D15A9-3954-4302-BB62-2D594557A53F}"/>
              </a:ext>
            </a:extLst>
          </p:cNvPr>
          <p:cNvSpPr txBox="1"/>
          <p:nvPr/>
        </p:nvSpPr>
        <p:spPr>
          <a:xfrm>
            <a:off x="8397899" y="643336"/>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10 minutes</a:t>
            </a:r>
          </a:p>
        </p:txBody>
      </p:sp>
      <p:sp>
        <p:nvSpPr>
          <p:cNvPr id="76" name="TextBox 75">
            <a:extLst>
              <a:ext uri="{FF2B5EF4-FFF2-40B4-BE49-F238E27FC236}">
                <a16:creationId xmlns:a16="http://schemas.microsoft.com/office/drawing/2014/main" id="{15C92E95-0219-4D68-AE1C-B9EFC42FD6E5}"/>
              </a:ext>
            </a:extLst>
          </p:cNvPr>
          <p:cNvSpPr txBox="1"/>
          <p:nvPr/>
        </p:nvSpPr>
        <p:spPr>
          <a:xfrm>
            <a:off x="10485942" y="649783"/>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78" name="TextBox 77">
            <a:extLst>
              <a:ext uri="{FF2B5EF4-FFF2-40B4-BE49-F238E27FC236}">
                <a16:creationId xmlns:a16="http://schemas.microsoft.com/office/drawing/2014/main" id="{E2124881-FB67-4FED-80E3-8B4782C2C84C}"/>
              </a:ext>
            </a:extLst>
          </p:cNvPr>
          <p:cNvSpPr txBox="1"/>
          <p:nvPr/>
        </p:nvSpPr>
        <p:spPr>
          <a:xfrm>
            <a:off x="981888" y="2895997"/>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30 minutes</a:t>
            </a:r>
          </a:p>
        </p:txBody>
      </p:sp>
      <p:sp>
        <p:nvSpPr>
          <p:cNvPr id="79" name="TextBox 78">
            <a:extLst>
              <a:ext uri="{FF2B5EF4-FFF2-40B4-BE49-F238E27FC236}">
                <a16:creationId xmlns:a16="http://schemas.microsoft.com/office/drawing/2014/main" id="{795BF55B-F105-4AFB-871B-3E286BCF798D}"/>
              </a:ext>
            </a:extLst>
          </p:cNvPr>
          <p:cNvSpPr txBox="1"/>
          <p:nvPr/>
        </p:nvSpPr>
        <p:spPr>
          <a:xfrm>
            <a:off x="3473250" y="2889016"/>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80" name="TextBox 79">
            <a:extLst>
              <a:ext uri="{FF2B5EF4-FFF2-40B4-BE49-F238E27FC236}">
                <a16:creationId xmlns:a16="http://schemas.microsoft.com/office/drawing/2014/main" id="{E7D2EA30-BB2A-4E03-BAB6-0FBD25CD5A38}"/>
              </a:ext>
            </a:extLst>
          </p:cNvPr>
          <p:cNvSpPr txBox="1"/>
          <p:nvPr/>
        </p:nvSpPr>
        <p:spPr>
          <a:xfrm>
            <a:off x="5892807" y="2895997"/>
            <a:ext cx="10030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16 hours</a:t>
            </a:r>
          </a:p>
        </p:txBody>
      </p:sp>
      <p:sp>
        <p:nvSpPr>
          <p:cNvPr id="83" name="TextBox 82">
            <a:extLst>
              <a:ext uri="{FF2B5EF4-FFF2-40B4-BE49-F238E27FC236}">
                <a16:creationId xmlns:a16="http://schemas.microsoft.com/office/drawing/2014/main" id="{4BFE9479-E8D2-4F67-9130-F9BB573B85B8}"/>
              </a:ext>
            </a:extLst>
          </p:cNvPr>
          <p:cNvSpPr txBox="1"/>
          <p:nvPr/>
        </p:nvSpPr>
        <p:spPr>
          <a:xfrm>
            <a:off x="8404922" y="2889550"/>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84" name="TextBox 83">
            <a:extLst>
              <a:ext uri="{FF2B5EF4-FFF2-40B4-BE49-F238E27FC236}">
                <a16:creationId xmlns:a16="http://schemas.microsoft.com/office/drawing/2014/main" id="{9B2F9065-F814-4371-BA8E-2A763E6F2B43}"/>
              </a:ext>
            </a:extLst>
          </p:cNvPr>
          <p:cNvSpPr txBox="1"/>
          <p:nvPr/>
        </p:nvSpPr>
        <p:spPr>
          <a:xfrm>
            <a:off x="10492965" y="2895997"/>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15 minutes</a:t>
            </a:r>
          </a:p>
        </p:txBody>
      </p:sp>
      <p:sp>
        <p:nvSpPr>
          <p:cNvPr id="85" name="TextBox 84">
            <a:extLst>
              <a:ext uri="{FF2B5EF4-FFF2-40B4-BE49-F238E27FC236}">
                <a16:creationId xmlns:a16="http://schemas.microsoft.com/office/drawing/2014/main" id="{FC85686A-315F-4AAB-A725-86B64FD4CF90}"/>
              </a:ext>
            </a:extLst>
          </p:cNvPr>
          <p:cNvSpPr txBox="1"/>
          <p:nvPr/>
        </p:nvSpPr>
        <p:spPr>
          <a:xfrm>
            <a:off x="958585" y="5146071"/>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5 minutes</a:t>
            </a:r>
          </a:p>
        </p:txBody>
      </p:sp>
      <p:sp>
        <p:nvSpPr>
          <p:cNvPr id="90" name="TextBox 89">
            <a:extLst>
              <a:ext uri="{FF2B5EF4-FFF2-40B4-BE49-F238E27FC236}">
                <a16:creationId xmlns:a16="http://schemas.microsoft.com/office/drawing/2014/main" id="{DA125BC2-E724-41FF-94C5-D95A56610EF9}"/>
              </a:ext>
            </a:extLst>
          </p:cNvPr>
          <p:cNvSpPr txBox="1"/>
          <p:nvPr/>
        </p:nvSpPr>
        <p:spPr>
          <a:xfrm>
            <a:off x="3625650" y="5150107"/>
            <a:ext cx="1115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 minutes</a:t>
            </a:r>
          </a:p>
        </p:txBody>
      </p:sp>
      <p:sp>
        <p:nvSpPr>
          <p:cNvPr id="91" name="TextBox 90">
            <a:extLst>
              <a:ext uri="{FF2B5EF4-FFF2-40B4-BE49-F238E27FC236}">
                <a16:creationId xmlns:a16="http://schemas.microsoft.com/office/drawing/2014/main" id="{82836DED-B727-4D08-98EC-54F57B00F87F}"/>
              </a:ext>
            </a:extLst>
          </p:cNvPr>
          <p:cNvSpPr txBox="1"/>
          <p:nvPr/>
        </p:nvSpPr>
        <p:spPr>
          <a:xfrm>
            <a:off x="6220203" y="5144640"/>
            <a:ext cx="886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 hours</a:t>
            </a:r>
          </a:p>
        </p:txBody>
      </p:sp>
      <p:sp>
        <p:nvSpPr>
          <p:cNvPr id="92" name="TextBox 91">
            <a:extLst>
              <a:ext uri="{FF2B5EF4-FFF2-40B4-BE49-F238E27FC236}">
                <a16:creationId xmlns:a16="http://schemas.microsoft.com/office/drawing/2014/main" id="{A2CF5DC8-9E38-43D9-9DE2-0ECF740EC893}"/>
              </a:ext>
            </a:extLst>
          </p:cNvPr>
          <p:cNvSpPr txBox="1"/>
          <p:nvPr/>
        </p:nvSpPr>
        <p:spPr>
          <a:xfrm>
            <a:off x="8557322" y="5150641"/>
            <a:ext cx="12321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45 minutes</a:t>
            </a:r>
          </a:p>
        </p:txBody>
      </p:sp>
      <p:sp>
        <p:nvSpPr>
          <p:cNvPr id="93" name="TextBox 92">
            <a:extLst>
              <a:ext uri="{FF2B5EF4-FFF2-40B4-BE49-F238E27FC236}">
                <a16:creationId xmlns:a16="http://schemas.microsoft.com/office/drawing/2014/main" id="{67C0D145-DFB6-43C9-AB70-FCFF3DB9032C}"/>
              </a:ext>
            </a:extLst>
          </p:cNvPr>
          <p:cNvSpPr txBox="1"/>
          <p:nvPr/>
        </p:nvSpPr>
        <p:spPr>
          <a:xfrm>
            <a:off x="10617349" y="5335886"/>
            <a:ext cx="139243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Total of 1164 minutes or 119.4 hours or 2.42 days</a:t>
            </a:r>
          </a:p>
        </p:txBody>
      </p:sp>
      <p:sp>
        <p:nvSpPr>
          <p:cNvPr id="94" name="TextBox 93">
            <a:extLst>
              <a:ext uri="{FF2B5EF4-FFF2-40B4-BE49-F238E27FC236}">
                <a16:creationId xmlns:a16="http://schemas.microsoft.com/office/drawing/2014/main" id="{82766A34-F443-44D7-B25A-6AAB9CDA9F4E}"/>
              </a:ext>
            </a:extLst>
          </p:cNvPr>
          <p:cNvSpPr txBox="1"/>
          <p:nvPr/>
        </p:nvSpPr>
        <p:spPr>
          <a:xfrm>
            <a:off x="3683228" y="259640"/>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sp>
        <p:nvSpPr>
          <p:cNvPr id="96" name="TextBox 95">
            <a:extLst>
              <a:ext uri="{FF2B5EF4-FFF2-40B4-BE49-F238E27FC236}">
                <a16:creationId xmlns:a16="http://schemas.microsoft.com/office/drawing/2014/main" id="{1C5A8231-462A-46B3-B5C7-B98D8A0D836F}"/>
              </a:ext>
            </a:extLst>
          </p:cNvPr>
          <p:cNvSpPr txBox="1"/>
          <p:nvPr/>
        </p:nvSpPr>
        <p:spPr>
          <a:xfrm>
            <a:off x="5732024" y="209739"/>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pic>
        <p:nvPicPr>
          <p:cNvPr id="1027" name="Picture 3" descr="Image result for sad face emoji">
            <a:hlinkClick r:id="rId2"/>
            <a:extLst>
              <a:ext uri="{FF2B5EF4-FFF2-40B4-BE49-F238E27FC236}">
                <a16:creationId xmlns:a16="http://schemas.microsoft.com/office/drawing/2014/main" id="{B70F1D55-764A-47D0-B67E-B8A380CD1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85" y="1115970"/>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Image result for sad face emoji">
            <a:hlinkClick r:id="rId2"/>
            <a:extLst>
              <a:ext uri="{FF2B5EF4-FFF2-40B4-BE49-F238E27FC236}">
                <a16:creationId xmlns:a16="http://schemas.microsoft.com/office/drawing/2014/main" id="{AF49E9C6-2719-41D3-B1FE-F6ABA8361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254" y="1131106"/>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Image result for sad face emoji">
            <a:hlinkClick r:id="rId2"/>
            <a:extLst>
              <a:ext uri="{FF2B5EF4-FFF2-40B4-BE49-F238E27FC236}">
                <a16:creationId xmlns:a16="http://schemas.microsoft.com/office/drawing/2014/main" id="{4515841D-D03E-4EF6-9D46-7F5407D6E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3" y="1178824"/>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face emoji">
            <a:hlinkClick r:id="rId4"/>
            <a:extLst>
              <a:ext uri="{FF2B5EF4-FFF2-40B4-BE49-F238E27FC236}">
                <a16:creationId xmlns:a16="http://schemas.microsoft.com/office/drawing/2014/main" id="{EA2134C8-BFBD-433B-A8A3-8DD1313C3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583" y="1217089"/>
            <a:ext cx="1047107" cy="1047107"/>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92AA6F53-0145-442F-839E-F1F3B93216F6}"/>
              </a:ext>
            </a:extLst>
          </p:cNvPr>
          <p:cNvSpPr txBox="1"/>
          <p:nvPr/>
        </p:nvSpPr>
        <p:spPr>
          <a:xfrm>
            <a:off x="1422137" y="204173"/>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sp>
        <p:nvSpPr>
          <p:cNvPr id="100" name="TextBox 99">
            <a:extLst>
              <a:ext uri="{FF2B5EF4-FFF2-40B4-BE49-F238E27FC236}">
                <a16:creationId xmlns:a16="http://schemas.microsoft.com/office/drawing/2014/main" id="{72300F83-F035-469E-9AEF-4CE8117E6CD1}"/>
              </a:ext>
            </a:extLst>
          </p:cNvPr>
          <p:cNvSpPr txBox="1"/>
          <p:nvPr/>
        </p:nvSpPr>
        <p:spPr>
          <a:xfrm>
            <a:off x="8707655" y="199056"/>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01" name="Picture 3" descr="Image result for sad face emoji">
            <a:hlinkClick r:id="rId2"/>
            <a:extLst>
              <a:ext uri="{FF2B5EF4-FFF2-40B4-BE49-F238E27FC236}">
                <a16:creationId xmlns:a16="http://schemas.microsoft.com/office/drawing/2014/main" id="{913A2C93-E2B4-49BC-B75A-BC4FF5CB3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756" y="1115264"/>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801984E2-2D1C-4944-81E5-4EC37BD35BA3}"/>
              </a:ext>
            </a:extLst>
          </p:cNvPr>
          <p:cNvSpPr txBox="1"/>
          <p:nvPr/>
        </p:nvSpPr>
        <p:spPr>
          <a:xfrm>
            <a:off x="10689269" y="214969"/>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03" name="Picture 3" descr="Image result for sad face emoji">
            <a:hlinkClick r:id="rId2"/>
            <a:extLst>
              <a:ext uri="{FF2B5EF4-FFF2-40B4-BE49-F238E27FC236}">
                <a16:creationId xmlns:a16="http://schemas.microsoft.com/office/drawing/2014/main" id="{A40000A3-F12A-44AB-A7C2-51E4854B1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370" y="1131177"/>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B5A4A358-47A5-40F1-94C7-0F7D65A93F51}"/>
              </a:ext>
            </a:extLst>
          </p:cNvPr>
          <p:cNvSpPr txBox="1"/>
          <p:nvPr/>
        </p:nvSpPr>
        <p:spPr>
          <a:xfrm>
            <a:off x="3691223" y="2423608"/>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05" name="Picture 3" descr="Image result for sad face emoji">
            <a:hlinkClick r:id="rId2"/>
            <a:extLst>
              <a:ext uri="{FF2B5EF4-FFF2-40B4-BE49-F238E27FC236}">
                <a16:creationId xmlns:a16="http://schemas.microsoft.com/office/drawing/2014/main" id="{ACB00751-AC6B-4A87-85B8-B079B9936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324" y="3339816"/>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CA87F8DD-8B3D-4DAF-B22F-FAC377DF97D4}"/>
              </a:ext>
            </a:extLst>
          </p:cNvPr>
          <p:cNvSpPr txBox="1"/>
          <p:nvPr/>
        </p:nvSpPr>
        <p:spPr>
          <a:xfrm>
            <a:off x="1068607" y="4591793"/>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07" name="Picture 3" descr="Image result for sad face emoji">
            <a:hlinkClick r:id="rId2"/>
            <a:extLst>
              <a:ext uri="{FF2B5EF4-FFF2-40B4-BE49-F238E27FC236}">
                <a16:creationId xmlns:a16="http://schemas.microsoft.com/office/drawing/2014/main" id="{C83FF668-90F5-45B6-8C81-C425E4892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08" y="5508001"/>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A28D7AA6-CC10-41B5-B9A6-F608002CF00F}"/>
              </a:ext>
            </a:extLst>
          </p:cNvPr>
          <p:cNvSpPr txBox="1"/>
          <p:nvPr/>
        </p:nvSpPr>
        <p:spPr>
          <a:xfrm>
            <a:off x="8661519" y="2383003"/>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09" name="Picture 3" descr="Image result for sad face emoji">
            <a:hlinkClick r:id="rId2"/>
            <a:extLst>
              <a:ext uri="{FF2B5EF4-FFF2-40B4-BE49-F238E27FC236}">
                <a16:creationId xmlns:a16="http://schemas.microsoft.com/office/drawing/2014/main" id="{0214A2AF-87AF-4BD3-81A4-8C71BD057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620" y="3299211"/>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3FB2109C-78BC-49A4-9FA7-A6D8BB2771AF}"/>
              </a:ext>
            </a:extLst>
          </p:cNvPr>
          <p:cNvSpPr txBox="1"/>
          <p:nvPr/>
        </p:nvSpPr>
        <p:spPr>
          <a:xfrm>
            <a:off x="682384" y="2386588"/>
            <a:ext cx="16566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30 seconds</a:t>
            </a:r>
          </a:p>
        </p:txBody>
      </p:sp>
      <p:pic>
        <p:nvPicPr>
          <p:cNvPr id="111" name="Picture 3" descr="Image result for sad face emoji">
            <a:hlinkClick r:id="rId2"/>
            <a:extLst>
              <a:ext uri="{FF2B5EF4-FFF2-40B4-BE49-F238E27FC236}">
                <a16:creationId xmlns:a16="http://schemas.microsoft.com/office/drawing/2014/main" id="{6A6963B3-F138-4848-9B7B-671670872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63" y="3355673"/>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5" descr="Image result for face emoji">
            <a:hlinkClick r:id="rId4"/>
            <a:extLst>
              <a:ext uri="{FF2B5EF4-FFF2-40B4-BE49-F238E27FC236}">
                <a16:creationId xmlns:a16="http://schemas.microsoft.com/office/drawing/2014/main" id="{94233BEF-C496-4BEB-BF29-6F4BC6C0A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943" y="3393938"/>
            <a:ext cx="1047107" cy="1047107"/>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B80B3B04-0CBD-4574-A0B7-5B199FE6D791}"/>
              </a:ext>
            </a:extLst>
          </p:cNvPr>
          <p:cNvSpPr txBox="1"/>
          <p:nvPr/>
        </p:nvSpPr>
        <p:spPr>
          <a:xfrm>
            <a:off x="5590163" y="2388999"/>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pic>
        <p:nvPicPr>
          <p:cNvPr id="114" name="Picture 3" descr="Image result for sad face emoji">
            <a:hlinkClick r:id="rId2"/>
            <a:extLst>
              <a:ext uri="{FF2B5EF4-FFF2-40B4-BE49-F238E27FC236}">
                <a16:creationId xmlns:a16="http://schemas.microsoft.com/office/drawing/2014/main" id="{EE03C30B-375A-4464-8063-AD7E25E59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642" y="3358084"/>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5" descr="Image result for face emoji">
            <a:hlinkClick r:id="rId4"/>
            <a:extLst>
              <a:ext uri="{FF2B5EF4-FFF2-40B4-BE49-F238E27FC236}">
                <a16:creationId xmlns:a16="http://schemas.microsoft.com/office/drawing/2014/main" id="{DF14BAF7-7CEC-4B1A-B210-55E11E486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722" y="3396349"/>
            <a:ext cx="1047107" cy="10471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face emoji">
            <a:hlinkClick r:id="rId6"/>
            <a:extLst>
              <a:ext uri="{FF2B5EF4-FFF2-40B4-BE49-F238E27FC236}">
                <a16:creationId xmlns:a16="http://schemas.microsoft.com/office/drawing/2014/main" id="{0F3983E2-0BA5-4184-87D1-C32F2EA2B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802" y="3334375"/>
            <a:ext cx="1490457" cy="1148609"/>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75B9FF1E-BE64-4ABB-A422-27496CA5FB5D}"/>
              </a:ext>
            </a:extLst>
          </p:cNvPr>
          <p:cNvSpPr txBox="1"/>
          <p:nvPr/>
        </p:nvSpPr>
        <p:spPr>
          <a:xfrm>
            <a:off x="10351892" y="2402801"/>
            <a:ext cx="16578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CVA 15 seconds</a:t>
            </a:r>
          </a:p>
        </p:txBody>
      </p:sp>
      <p:sp>
        <p:nvSpPr>
          <p:cNvPr id="117" name="TextBox 116">
            <a:extLst>
              <a:ext uri="{FF2B5EF4-FFF2-40B4-BE49-F238E27FC236}">
                <a16:creationId xmlns:a16="http://schemas.microsoft.com/office/drawing/2014/main" id="{9D64E572-294E-49AC-86EA-846DDAB6034B}"/>
              </a:ext>
            </a:extLst>
          </p:cNvPr>
          <p:cNvSpPr txBox="1"/>
          <p:nvPr/>
        </p:nvSpPr>
        <p:spPr>
          <a:xfrm>
            <a:off x="3707643" y="4591793"/>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18" name="Picture 3" descr="Image result for sad face emoji">
            <a:hlinkClick r:id="rId2"/>
            <a:extLst>
              <a:ext uri="{FF2B5EF4-FFF2-40B4-BE49-F238E27FC236}">
                <a16:creationId xmlns:a16="http://schemas.microsoft.com/office/drawing/2014/main" id="{4993CBAF-741F-4529-9B62-83C991C74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0" y="5443122"/>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554A4066-E58C-4081-980C-019D8F183ABD}"/>
              </a:ext>
            </a:extLst>
          </p:cNvPr>
          <p:cNvSpPr txBox="1"/>
          <p:nvPr/>
        </p:nvSpPr>
        <p:spPr>
          <a:xfrm>
            <a:off x="6346679" y="4591793"/>
            <a:ext cx="587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NVA</a:t>
            </a:r>
          </a:p>
        </p:txBody>
      </p:sp>
      <p:pic>
        <p:nvPicPr>
          <p:cNvPr id="120" name="Picture 3" descr="Image result for sad face emoji">
            <a:hlinkClick r:id="rId2"/>
            <a:extLst>
              <a:ext uri="{FF2B5EF4-FFF2-40B4-BE49-F238E27FC236}">
                <a16:creationId xmlns:a16="http://schemas.microsoft.com/office/drawing/2014/main" id="{68280A73-6197-4D12-94DE-0D758C90B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813" y="5406316"/>
            <a:ext cx="1159562" cy="1159562"/>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319FAC46-6921-45A1-B0AD-A96B04FA4C1A}"/>
              </a:ext>
            </a:extLst>
          </p:cNvPr>
          <p:cNvSpPr txBox="1"/>
          <p:nvPr/>
        </p:nvSpPr>
        <p:spPr>
          <a:xfrm>
            <a:off x="8502213" y="4590073"/>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pic>
        <p:nvPicPr>
          <p:cNvPr id="122" name="Picture 3" descr="Image result for sad face emoji">
            <a:hlinkClick r:id="rId2"/>
            <a:extLst>
              <a:ext uri="{FF2B5EF4-FFF2-40B4-BE49-F238E27FC236}">
                <a16:creationId xmlns:a16="http://schemas.microsoft.com/office/drawing/2014/main" id="{C93EAFA5-B393-4360-B006-5C27C40EB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619" y="5423068"/>
            <a:ext cx="1159562" cy="115956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5" descr="Image result for face emoji">
            <a:hlinkClick r:id="rId4"/>
            <a:extLst>
              <a:ext uri="{FF2B5EF4-FFF2-40B4-BE49-F238E27FC236}">
                <a16:creationId xmlns:a16="http://schemas.microsoft.com/office/drawing/2014/main" id="{12F4BED4-401C-47F6-B650-C29C4BC31D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1699" y="5461333"/>
            <a:ext cx="1047107" cy="10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5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arn(inVertical)">
                                      <p:cBhvr>
                                        <p:cTn id="15" dur="500"/>
                                        <p:tgtEl>
                                          <p:spTgt spid="94"/>
                                        </p:tgtEl>
                                      </p:cBhvr>
                                    </p:animEffect>
                                  </p:childTnLst>
                                </p:cTn>
                              </p:par>
                              <p:par>
                                <p:cTn id="16" presetID="16" presetClass="entr" presetSubtype="21"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barn(inVertical)">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arn(inVertical)">
                                      <p:cBhvr>
                                        <p:cTn id="23" dur="500"/>
                                        <p:tgtEl>
                                          <p:spTgt spid="96"/>
                                        </p:tgtEl>
                                      </p:cBhvr>
                                    </p:animEffect>
                                  </p:childTnLst>
                                </p:cTn>
                              </p:par>
                              <p:par>
                                <p:cTn id="24" presetID="16" presetClass="entr" presetSubtype="21"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barn(inVertical)">
                                      <p:cBhvr>
                                        <p:cTn id="26" dur="500"/>
                                        <p:tgtEl>
                                          <p:spTgt spid="98"/>
                                        </p:tgtEl>
                                      </p:cBhvr>
                                    </p:animEffect>
                                  </p:childTnLst>
                                </p:cTn>
                              </p:par>
                              <p:par>
                                <p:cTn id="27" presetID="16" presetClass="entr" presetSubtype="21"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arn(inVertical)">
                                      <p:cBhvr>
                                        <p:cTn id="29" dur="500"/>
                                        <p:tgtEl>
                                          <p:spTgt spid="102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barn(inVertical)">
                                      <p:cBhvr>
                                        <p:cTn id="34" dur="500"/>
                                        <p:tgtEl>
                                          <p:spTgt spid="100"/>
                                        </p:tgtEl>
                                      </p:cBhvr>
                                    </p:animEffect>
                                  </p:childTnLst>
                                </p:cTn>
                              </p:par>
                              <p:par>
                                <p:cTn id="35" presetID="16" presetClass="entr" presetSubtype="21"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barn(inVertical)">
                                      <p:cBhvr>
                                        <p:cTn id="37" dur="500"/>
                                        <p:tgtEl>
                                          <p:spTgt spid="10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arn(inVertical)">
                                      <p:cBhvr>
                                        <p:cTn id="42" dur="500"/>
                                        <p:tgtEl>
                                          <p:spTgt spid="10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barn(inVertical)">
                                      <p:cBhvr>
                                        <p:cTn id="45" dur="500"/>
                                        <p:tgtEl>
                                          <p:spTgt spid="102"/>
                                        </p:tgtEl>
                                      </p:cBhvr>
                                    </p:animEffect>
                                  </p:childTnLst>
                                </p:cTn>
                              </p:par>
                              <p:par>
                                <p:cTn id="46" presetID="16" presetClass="entr" presetSubtype="21" fill="hold" nodeType="with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barn(inVertical)">
                                      <p:cBhvr>
                                        <p:cTn id="48" dur="500"/>
                                        <p:tgtEl>
                                          <p:spTgt spid="103"/>
                                        </p:tgtEl>
                                      </p:cBhvr>
                                    </p:animEffect>
                                  </p:childTnLst>
                                </p:cTn>
                              </p:par>
                              <p:par>
                                <p:cTn id="49" presetID="16" presetClass="entr" presetSubtype="21"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barn(inVertical)">
                                      <p:cBhvr>
                                        <p:cTn id="51" dur="500"/>
                                        <p:tgtEl>
                                          <p:spTgt spid="10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barn(inVertical)">
                                      <p:cBhvr>
                                        <p:cTn id="54" dur="500"/>
                                        <p:tgtEl>
                                          <p:spTgt spid="104"/>
                                        </p:tgtEl>
                                      </p:cBhvr>
                                    </p:animEffect>
                                  </p:childTnLst>
                                </p:cTn>
                              </p:par>
                              <p:par>
                                <p:cTn id="55" presetID="16" presetClass="entr" presetSubtype="21" fill="hold"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barn(inVertical)">
                                      <p:cBhvr>
                                        <p:cTn id="57" dur="500"/>
                                        <p:tgtEl>
                                          <p:spTgt spid="10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barn(inVertical)">
                                      <p:cBhvr>
                                        <p:cTn id="60" dur="500"/>
                                        <p:tgtEl>
                                          <p:spTgt spid="106"/>
                                        </p:tgtEl>
                                      </p:cBhvr>
                                    </p:animEffect>
                                  </p:childTnLst>
                                </p:cTn>
                              </p:par>
                              <p:par>
                                <p:cTn id="61" presetID="16" presetClass="entr" presetSubtype="21"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barn(inVertical)">
                                      <p:cBhvr>
                                        <p:cTn id="63" dur="500"/>
                                        <p:tgtEl>
                                          <p:spTgt spid="10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barn(inVertical)">
                                      <p:cBhvr>
                                        <p:cTn id="68" dur="500"/>
                                        <p:tgtEl>
                                          <p:spTgt spid="110"/>
                                        </p:tgtEl>
                                      </p:cBhvr>
                                    </p:animEffect>
                                  </p:childTnLst>
                                </p:cTn>
                              </p:par>
                              <p:par>
                                <p:cTn id="69" presetID="16" presetClass="entr" presetSubtype="21"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barn(inVertical)">
                                      <p:cBhvr>
                                        <p:cTn id="71" dur="500"/>
                                        <p:tgtEl>
                                          <p:spTgt spid="112"/>
                                        </p:tgtEl>
                                      </p:cBhvr>
                                    </p:animEffect>
                                  </p:childTnLst>
                                </p:cTn>
                              </p:par>
                              <p:par>
                                <p:cTn id="72" presetID="16" presetClass="entr" presetSubtype="21" fill="hold"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barn(inVertical)">
                                      <p:cBhvr>
                                        <p:cTn id="74" dur="500"/>
                                        <p:tgtEl>
                                          <p:spTgt spid="11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barn(inVertical)">
                                      <p:cBhvr>
                                        <p:cTn id="79" dur="500"/>
                                        <p:tgtEl>
                                          <p:spTgt spid="113"/>
                                        </p:tgtEl>
                                      </p:cBhvr>
                                    </p:animEffect>
                                  </p:childTnLst>
                                </p:cTn>
                              </p:par>
                              <p:par>
                                <p:cTn id="80" presetID="16" presetClass="entr" presetSubtype="21"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barn(inVertical)">
                                      <p:cBhvr>
                                        <p:cTn id="82" dur="500"/>
                                        <p:tgtEl>
                                          <p:spTgt spid="114"/>
                                        </p:tgtEl>
                                      </p:cBhvr>
                                    </p:animEffect>
                                  </p:childTnLst>
                                </p:cTn>
                              </p:par>
                              <p:par>
                                <p:cTn id="83" presetID="16" presetClass="entr" presetSubtype="21"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barn(inVertical)">
                                      <p:cBhvr>
                                        <p:cTn id="85" dur="500"/>
                                        <p:tgtEl>
                                          <p:spTgt spid="115"/>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16"/>
                                        </p:tgtEl>
                                        <p:attrNameLst>
                                          <p:attrName>style.visibility</p:attrName>
                                        </p:attrNameLst>
                                      </p:cBhvr>
                                      <p:to>
                                        <p:strVal val="visible"/>
                                      </p:to>
                                    </p:set>
                                    <p:animEffect transition="in" filter="barn(inVertical)">
                                      <p:cBhvr>
                                        <p:cTn id="90" dur="500"/>
                                        <p:tgtEl>
                                          <p:spTgt spid="116"/>
                                        </p:tgtEl>
                                      </p:cBhvr>
                                    </p:animEffect>
                                  </p:childTnLst>
                                </p:cTn>
                              </p:par>
                              <p:par>
                                <p:cTn id="91" presetID="16" presetClass="entr" presetSubtype="21" fill="hold" nodeType="withEffect">
                                  <p:stCondLst>
                                    <p:cond delay="0"/>
                                  </p:stCondLst>
                                  <p:childTnLst>
                                    <p:set>
                                      <p:cBhvr>
                                        <p:cTn id="92" dur="1" fill="hold">
                                          <p:stCondLst>
                                            <p:cond delay="0"/>
                                          </p:stCondLst>
                                        </p:cTn>
                                        <p:tgtEl>
                                          <p:spTgt spid="1031"/>
                                        </p:tgtEl>
                                        <p:attrNameLst>
                                          <p:attrName>style.visibility</p:attrName>
                                        </p:attrNameLst>
                                      </p:cBhvr>
                                      <p:to>
                                        <p:strVal val="visible"/>
                                      </p:to>
                                    </p:set>
                                    <p:animEffect transition="in" filter="barn(inVertical)">
                                      <p:cBhvr>
                                        <p:cTn id="93" dur="500"/>
                                        <p:tgtEl>
                                          <p:spTgt spid="103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17"/>
                                        </p:tgtEl>
                                        <p:attrNameLst>
                                          <p:attrName>style.visibility</p:attrName>
                                        </p:attrNameLst>
                                      </p:cBhvr>
                                      <p:to>
                                        <p:strVal val="visible"/>
                                      </p:to>
                                    </p:set>
                                    <p:animEffect transition="in" filter="barn(inVertical)">
                                      <p:cBhvr>
                                        <p:cTn id="98" dur="500"/>
                                        <p:tgtEl>
                                          <p:spTgt spid="117"/>
                                        </p:tgtEl>
                                      </p:cBhvr>
                                    </p:animEffect>
                                  </p:childTnLst>
                                </p:cTn>
                              </p:par>
                              <p:par>
                                <p:cTn id="99" presetID="16" presetClass="entr" presetSubtype="21" fill="hold" nodeType="withEffect">
                                  <p:stCondLst>
                                    <p:cond delay="0"/>
                                  </p:stCondLst>
                                  <p:childTnLst>
                                    <p:set>
                                      <p:cBhvr>
                                        <p:cTn id="100" dur="1" fill="hold">
                                          <p:stCondLst>
                                            <p:cond delay="0"/>
                                          </p:stCondLst>
                                        </p:cTn>
                                        <p:tgtEl>
                                          <p:spTgt spid="118"/>
                                        </p:tgtEl>
                                        <p:attrNameLst>
                                          <p:attrName>style.visibility</p:attrName>
                                        </p:attrNameLst>
                                      </p:cBhvr>
                                      <p:to>
                                        <p:strVal val="visible"/>
                                      </p:to>
                                    </p:set>
                                    <p:animEffect transition="in" filter="barn(inVertical)">
                                      <p:cBhvr>
                                        <p:cTn id="101" dur="500"/>
                                        <p:tgtEl>
                                          <p:spTgt spid="118"/>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19"/>
                                        </p:tgtEl>
                                        <p:attrNameLst>
                                          <p:attrName>style.visibility</p:attrName>
                                        </p:attrNameLst>
                                      </p:cBhvr>
                                      <p:to>
                                        <p:strVal val="visible"/>
                                      </p:to>
                                    </p:set>
                                    <p:animEffect transition="in" filter="barn(inVertical)">
                                      <p:cBhvr>
                                        <p:cTn id="106" dur="500"/>
                                        <p:tgtEl>
                                          <p:spTgt spid="119"/>
                                        </p:tgtEl>
                                      </p:cBhvr>
                                    </p:animEffect>
                                  </p:childTnLst>
                                </p:cTn>
                              </p:par>
                              <p:par>
                                <p:cTn id="107" presetID="16" presetClass="entr" presetSubtype="21" fill="hold" nodeType="withEffect">
                                  <p:stCondLst>
                                    <p:cond delay="0"/>
                                  </p:stCondLst>
                                  <p:childTnLst>
                                    <p:set>
                                      <p:cBhvr>
                                        <p:cTn id="108" dur="1" fill="hold">
                                          <p:stCondLst>
                                            <p:cond delay="0"/>
                                          </p:stCondLst>
                                        </p:cTn>
                                        <p:tgtEl>
                                          <p:spTgt spid="120"/>
                                        </p:tgtEl>
                                        <p:attrNameLst>
                                          <p:attrName>style.visibility</p:attrName>
                                        </p:attrNameLst>
                                      </p:cBhvr>
                                      <p:to>
                                        <p:strVal val="visible"/>
                                      </p:to>
                                    </p:set>
                                    <p:animEffect transition="in" filter="barn(inVertical)">
                                      <p:cBhvr>
                                        <p:cTn id="109" dur="500"/>
                                        <p:tgtEl>
                                          <p:spTgt spid="120"/>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121"/>
                                        </p:tgtEl>
                                        <p:attrNameLst>
                                          <p:attrName>style.visibility</p:attrName>
                                        </p:attrNameLst>
                                      </p:cBhvr>
                                      <p:to>
                                        <p:strVal val="visible"/>
                                      </p:to>
                                    </p:set>
                                    <p:animEffect transition="in" filter="barn(inVertical)">
                                      <p:cBhvr>
                                        <p:cTn id="114" dur="500"/>
                                        <p:tgtEl>
                                          <p:spTgt spid="121"/>
                                        </p:tgtEl>
                                      </p:cBhvr>
                                    </p:animEffect>
                                  </p:childTnLst>
                                </p:cTn>
                              </p:par>
                              <p:par>
                                <p:cTn id="115" presetID="16" presetClass="entr" presetSubtype="21" fill="hold" nodeType="withEffect">
                                  <p:stCondLst>
                                    <p:cond delay="0"/>
                                  </p:stCondLst>
                                  <p:childTnLst>
                                    <p:set>
                                      <p:cBhvr>
                                        <p:cTn id="116" dur="1" fill="hold">
                                          <p:stCondLst>
                                            <p:cond delay="0"/>
                                          </p:stCondLst>
                                        </p:cTn>
                                        <p:tgtEl>
                                          <p:spTgt spid="122"/>
                                        </p:tgtEl>
                                        <p:attrNameLst>
                                          <p:attrName>style.visibility</p:attrName>
                                        </p:attrNameLst>
                                      </p:cBhvr>
                                      <p:to>
                                        <p:strVal val="visible"/>
                                      </p:to>
                                    </p:set>
                                    <p:animEffect transition="in" filter="barn(inVertical)">
                                      <p:cBhvr>
                                        <p:cTn id="117" dur="500"/>
                                        <p:tgtEl>
                                          <p:spTgt spid="122"/>
                                        </p:tgtEl>
                                      </p:cBhvr>
                                    </p:animEffect>
                                  </p:childTnLst>
                                </p:cTn>
                              </p:par>
                              <p:par>
                                <p:cTn id="118" presetID="16" presetClass="entr" presetSubtype="21" fill="hold" nodeType="withEffect">
                                  <p:stCondLst>
                                    <p:cond delay="0"/>
                                  </p:stCondLst>
                                  <p:childTnLst>
                                    <p:set>
                                      <p:cBhvr>
                                        <p:cTn id="119" dur="1" fill="hold">
                                          <p:stCondLst>
                                            <p:cond delay="0"/>
                                          </p:stCondLst>
                                        </p:cTn>
                                        <p:tgtEl>
                                          <p:spTgt spid="123"/>
                                        </p:tgtEl>
                                        <p:attrNameLst>
                                          <p:attrName>style.visibility</p:attrName>
                                        </p:attrNameLst>
                                      </p:cBhvr>
                                      <p:to>
                                        <p:strVal val="visible"/>
                                      </p:to>
                                    </p:set>
                                    <p:animEffect transition="in" filter="barn(inVertical)">
                                      <p:cBhvr>
                                        <p:cTn id="12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p:bldP spid="99" grpId="0"/>
      <p:bldP spid="100" grpId="0"/>
      <p:bldP spid="102" grpId="0"/>
      <p:bldP spid="104" grpId="0"/>
      <p:bldP spid="106" grpId="0"/>
      <p:bldP spid="108" grpId="0"/>
      <p:bldP spid="110" grpId="0"/>
      <p:bldP spid="113" grpId="0"/>
      <p:bldP spid="116" grpId="0"/>
      <p:bldP spid="117" grpId="0"/>
      <p:bldP spid="119"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E9F92B0-BA19-4333-831E-D743B8B113BD}"/>
              </a:ext>
            </a:extLst>
          </p:cNvPr>
          <p:cNvGrpSpPr/>
          <p:nvPr/>
        </p:nvGrpSpPr>
        <p:grpSpPr>
          <a:xfrm>
            <a:off x="2238639" y="290513"/>
            <a:ext cx="4162161" cy="3559352"/>
            <a:chOff x="2238639" y="290513"/>
            <a:chExt cx="4162161" cy="3559352"/>
          </a:xfrm>
        </p:grpSpPr>
        <p:pic>
          <p:nvPicPr>
            <p:cNvPr id="4" name="Picture 3">
              <a:extLst>
                <a:ext uri="{FF2B5EF4-FFF2-40B4-BE49-F238E27FC236}">
                  <a16:creationId xmlns:a16="http://schemas.microsoft.com/office/drawing/2014/main" id="{E949D40F-07F3-4C93-A262-55659957752B}"/>
                </a:ext>
              </a:extLst>
            </p:cNvPr>
            <p:cNvPicPr>
              <a:picLocks noChangeAspect="1"/>
            </p:cNvPicPr>
            <p:nvPr/>
          </p:nvPicPr>
          <p:blipFill>
            <a:blip r:embed="rId2"/>
            <a:stretch>
              <a:fillRect/>
            </a:stretch>
          </p:blipFill>
          <p:spPr>
            <a:xfrm>
              <a:off x="2238639" y="808286"/>
              <a:ext cx="4162161" cy="3041579"/>
            </a:xfrm>
            <a:prstGeom prst="rect">
              <a:avLst/>
            </a:prstGeom>
          </p:spPr>
        </p:pic>
        <p:sp>
          <p:nvSpPr>
            <p:cNvPr id="10" name="TextBox 9">
              <a:extLst>
                <a:ext uri="{FF2B5EF4-FFF2-40B4-BE49-F238E27FC236}">
                  <a16:creationId xmlns:a16="http://schemas.microsoft.com/office/drawing/2014/main" id="{0F4540E4-9C16-4666-A03A-5786B7EA4DC8}"/>
                </a:ext>
              </a:extLst>
            </p:cNvPr>
            <p:cNvSpPr txBox="1"/>
            <p:nvPr/>
          </p:nvSpPr>
          <p:spPr>
            <a:xfrm>
              <a:off x="2571484" y="290513"/>
              <a:ext cx="3496470" cy="400110"/>
            </a:xfrm>
            <a:prstGeom prst="rect">
              <a:avLst/>
            </a:prstGeom>
            <a:noFill/>
          </p:spPr>
          <p:txBody>
            <a:bodyPr wrap="none" rtlCol="0">
              <a:spAutoFit/>
            </a:bodyPr>
            <a:lstStyle/>
            <a:p>
              <a:r>
                <a:rPr lang="en-US" sz="2000" b="1" dirty="0"/>
                <a:t>Swim Lane Diagram / Map</a:t>
              </a:r>
            </a:p>
          </p:txBody>
        </p:sp>
      </p:grpSp>
      <p:grpSp>
        <p:nvGrpSpPr>
          <p:cNvPr id="30" name="Group 29">
            <a:extLst>
              <a:ext uri="{FF2B5EF4-FFF2-40B4-BE49-F238E27FC236}">
                <a16:creationId xmlns:a16="http://schemas.microsoft.com/office/drawing/2014/main" id="{C9655BF3-29F3-47D5-BF31-B01AE9A3DA42}"/>
              </a:ext>
            </a:extLst>
          </p:cNvPr>
          <p:cNvGrpSpPr/>
          <p:nvPr/>
        </p:nvGrpSpPr>
        <p:grpSpPr>
          <a:xfrm>
            <a:off x="7134225" y="305275"/>
            <a:ext cx="4566345" cy="2490934"/>
            <a:chOff x="7134225" y="305275"/>
            <a:chExt cx="4566345" cy="2490934"/>
          </a:xfrm>
        </p:grpSpPr>
        <p:grpSp>
          <p:nvGrpSpPr>
            <p:cNvPr id="21" name="Group 20">
              <a:extLst>
                <a:ext uri="{FF2B5EF4-FFF2-40B4-BE49-F238E27FC236}">
                  <a16:creationId xmlns:a16="http://schemas.microsoft.com/office/drawing/2014/main" id="{864CE89C-4941-464F-A693-0FCA08E29AD8}"/>
                </a:ext>
              </a:extLst>
            </p:cNvPr>
            <p:cNvGrpSpPr/>
            <p:nvPr/>
          </p:nvGrpSpPr>
          <p:grpSpPr>
            <a:xfrm>
              <a:off x="7134225" y="1371600"/>
              <a:ext cx="4566345" cy="1424609"/>
              <a:chOff x="7134225" y="1371600"/>
              <a:chExt cx="4566345" cy="1424609"/>
            </a:xfrm>
          </p:grpSpPr>
          <p:pic>
            <p:nvPicPr>
              <p:cNvPr id="11" name="Picture 10">
                <a:extLst>
                  <a:ext uri="{FF2B5EF4-FFF2-40B4-BE49-F238E27FC236}">
                    <a16:creationId xmlns:a16="http://schemas.microsoft.com/office/drawing/2014/main" id="{CFE137AA-1F89-41E8-87F5-E57A779916D0}"/>
                  </a:ext>
                </a:extLst>
              </p:cNvPr>
              <p:cNvPicPr>
                <a:picLocks noChangeAspect="1"/>
              </p:cNvPicPr>
              <p:nvPr/>
            </p:nvPicPr>
            <p:blipFill>
              <a:blip r:embed="rId3"/>
              <a:stretch>
                <a:fillRect/>
              </a:stretch>
            </p:blipFill>
            <p:spPr>
              <a:xfrm>
                <a:off x="7134225" y="1371600"/>
                <a:ext cx="4566345" cy="657225"/>
              </a:xfrm>
              <a:prstGeom prst="rect">
                <a:avLst/>
              </a:prstGeom>
            </p:spPr>
          </p:pic>
          <p:cxnSp>
            <p:nvCxnSpPr>
              <p:cNvPr id="13" name="Straight Connector 12">
                <a:extLst>
                  <a:ext uri="{FF2B5EF4-FFF2-40B4-BE49-F238E27FC236}">
                    <a16:creationId xmlns:a16="http://schemas.microsoft.com/office/drawing/2014/main" id="{FBB5A5E4-D5A9-47F6-A653-F867FAC92020}"/>
                  </a:ext>
                </a:extLst>
              </p:cNvPr>
              <p:cNvCxnSpPr/>
              <p:nvPr/>
            </p:nvCxnSpPr>
            <p:spPr>
              <a:xfrm flipH="1">
                <a:off x="8543925" y="1857375"/>
                <a:ext cx="414338" cy="657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65C941-A35D-4513-99E7-A290313BC694}"/>
                  </a:ext>
                </a:extLst>
              </p:cNvPr>
              <p:cNvCxnSpPr/>
              <p:nvPr/>
            </p:nvCxnSpPr>
            <p:spPr>
              <a:xfrm>
                <a:off x="8971722" y="1881809"/>
                <a:ext cx="445675" cy="67586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B049B3A-889E-44E5-932A-CFE9514575C4}"/>
                  </a:ext>
                </a:extLst>
              </p:cNvPr>
              <p:cNvSpPr/>
              <p:nvPr/>
            </p:nvSpPr>
            <p:spPr>
              <a:xfrm>
                <a:off x="8362123" y="2557670"/>
                <a:ext cx="318052"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E5D5FC-4485-4D0D-8A56-64BA72DEC44C}"/>
                  </a:ext>
                </a:extLst>
              </p:cNvPr>
              <p:cNvSpPr/>
              <p:nvPr/>
            </p:nvSpPr>
            <p:spPr>
              <a:xfrm>
                <a:off x="8805967" y="2557670"/>
                <a:ext cx="318052"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3F2BA1-959E-48AF-8A29-B62269B71436}"/>
                  </a:ext>
                </a:extLst>
              </p:cNvPr>
              <p:cNvSpPr/>
              <p:nvPr/>
            </p:nvSpPr>
            <p:spPr>
              <a:xfrm>
                <a:off x="9271830" y="2557670"/>
                <a:ext cx="318052"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7BFCDF0-8ADE-460E-9DF0-117C95583DA9}"/>
                  </a:ext>
                </a:extLst>
              </p:cNvPr>
              <p:cNvCxnSpPr>
                <a:endCxn id="18" idx="3"/>
              </p:cNvCxnSpPr>
              <p:nvPr/>
            </p:nvCxnSpPr>
            <p:spPr>
              <a:xfrm>
                <a:off x="8564064" y="2676939"/>
                <a:ext cx="102581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C89DDA6-DC94-421F-B75D-AD058E9A9A4B}"/>
                </a:ext>
              </a:extLst>
            </p:cNvPr>
            <p:cNvSpPr txBox="1"/>
            <p:nvPr/>
          </p:nvSpPr>
          <p:spPr>
            <a:xfrm>
              <a:off x="8250556" y="305275"/>
              <a:ext cx="2042547" cy="400110"/>
            </a:xfrm>
            <a:prstGeom prst="rect">
              <a:avLst/>
            </a:prstGeom>
            <a:noFill/>
          </p:spPr>
          <p:txBody>
            <a:bodyPr wrap="none" rtlCol="0">
              <a:spAutoFit/>
            </a:bodyPr>
            <a:lstStyle/>
            <a:p>
              <a:r>
                <a:rPr lang="en-US" sz="2000" b="1" dirty="0"/>
                <a:t>Top Down Map</a:t>
              </a:r>
            </a:p>
          </p:txBody>
        </p:sp>
      </p:grpSp>
      <p:grpSp>
        <p:nvGrpSpPr>
          <p:cNvPr id="31" name="Group 30">
            <a:extLst>
              <a:ext uri="{FF2B5EF4-FFF2-40B4-BE49-F238E27FC236}">
                <a16:creationId xmlns:a16="http://schemas.microsoft.com/office/drawing/2014/main" id="{448C1B2A-DCFD-4B0C-B6FF-5F023ED737E4}"/>
              </a:ext>
            </a:extLst>
          </p:cNvPr>
          <p:cNvGrpSpPr/>
          <p:nvPr/>
        </p:nvGrpSpPr>
        <p:grpSpPr>
          <a:xfrm>
            <a:off x="2300080" y="3764149"/>
            <a:ext cx="3795920" cy="3093851"/>
            <a:chOff x="2300080" y="3764149"/>
            <a:chExt cx="3795920" cy="3093851"/>
          </a:xfrm>
        </p:grpSpPr>
        <p:pic>
          <p:nvPicPr>
            <p:cNvPr id="27" name="Picture 26">
              <a:extLst>
                <a:ext uri="{FF2B5EF4-FFF2-40B4-BE49-F238E27FC236}">
                  <a16:creationId xmlns:a16="http://schemas.microsoft.com/office/drawing/2014/main" id="{E61CC229-080C-44F2-8B66-C76E443C8417}"/>
                </a:ext>
              </a:extLst>
            </p:cNvPr>
            <p:cNvPicPr>
              <a:picLocks noChangeAspect="1"/>
            </p:cNvPicPr>
            <p:nvPr/>
          </p:nvPicPr>
          <p:blipFill>
            <a:blip r:embed="rId4"/>
            <a:stretch>
              <a:fillRect/>
            </a:stretch>
          </p:blipFill>
          <p:spPr>
            <a:xfrm>
              <a:off x="2300080" y="4078543"/>
              <a:ext cx="3795920" cy="2779457"/>
            </a:xfrm>
            <a:prstGeom prst="rect">
              <a:avLst/>
            </a:prstGeom>
          </p:spPr>
        </p:pic>
        <p:sp>
          <p:nvSpPr>
            <p:cNvPr id="28" name="TextBox 27">
              <a:extLst>
                <a:ext uri="{FF2B5EF4-FFF2-40B4-BE49-F238E27FC236}">
                  <a16:creationId xmlns:a16="http://schemas.microsoft.com/office/drawing/2014/main" id="{BA18AAA4-6F30-44FD-9479-C46F20AE8D4E}"/>
                </a:ext>
              </a:extLst>
            </p:cNvPr>
            <p:cNvSpPr txBox="1"/>
            <p:nvPr/>
          </p:nvSpPr>
          <p:spPr>
            <a:xfrm>
              <a:off x="2947437" y="3764149"/>
              <a:ext cx="2504212" cy="400110"/>
            </a:xfrm>
            <a:prstGeom prst="rect">
              <a:avLst/>
            </a:prstGeom>
            <a:noFill/>
          </p:spPr>
          <p:txBody>
            <a:bodyPr wrap="none" rtlCol="0">
              <a:spAutoFit/>
            </a:bodyPr>
            <a:lstStyle/>
            <a:p>
              <a:r>
                <a:rPr lang="en-US" sz="2000" b="1" dirty="0"/>
                <a:t>Spaghetti Diagram</a:t>
              </a:r>
            </a:p>
          </p:txBody>
        </p:sp>
      </p:grpSp>
      <p:grpSp>
        <p:nvGrpSpPr>
          <p:cNvPr id="3" name="Group 2">
            <a:extLst>
              <a:ext uri="{FF2B5EF4-FFF2-40B4-BE49-F238E27FC236}">
                <a16:creationId xmlns:a16="http://schemas.microsoft.com/office/drawing/2014/main" id="{C62AA4A3-B52D-405E-9472-BA280C59454D}"/>
              </a:ext>
            </a:extLst>
          </p:cNvPr>
          <p:cNvGrpSpPr/>
          <p:nvPr/>
        </p:nvGrpSpPr>
        <p:grpSpPr>
          <a:xfrm>
            <a:off x="7561810" y="3623197"/>
            <a:ext cx="4056144" cy="3075088"/>
            <a:chOff x="7561810" y="3623197"/>
            <a:chExt cx="4056144" cy="3075088"/>
          </a:xfrm>
        </p:grpSpPr>
        <p:grpSp>
          <p:nvGrpSpPr>
            <p:cNvPr id="32" name="Group 31">
              <a:extLst>
                <a:ext uri="{FF2B5EF4-FFF2-40B4-BE49-F238E27FC236}">
                  <a16:creationId xmlns:a16="http://schemas.microsoft.com/office/drawing/2014/main" id="{C093B8F7-E860-4949-BD8A-2F98DF848188}"/>
                </a:ext>
              </a:extLst>
            </p:cNvPr>
            <p:cNvGrpSpPr/>
            <p:nvPr/>
          </p:nvGrpSpPr>
          <p:grpSpPr>
            <a:xfrm>
              <a:off x="7561810" y="3623197"/>
              <a:ext cx="4056144" cy="3075088"/>
              <a:chOff x="7561810" y="3623197"/>
              <a:chExt cx="4056144" cy="3075088"/>
            </a:xfrm>
          </p:grpSpPr>
          <p:pic>
            <p:nvPicPr>
              <p:cNvPr id="24" name="Picture 23">
                <a:extLst>
                  <a:ext uri="{FF2B5EF4-FFF2-40B4-BE49-F238E27FC236}">
                    <a16:creationId xmlns:a16="http://schemas.microsoft.com/office/drawing/2014/main" id="{DB34EE04-405E-4DFF-83EE-942A919AF666}"/>
                  </a:ext>
                </a:extLst>
              </p:cNvPr>
              <p:cNvPicPr>
                <a:picLocks noChangeAspect="1"/>
              </p:cNvPicPr>
              <p:nvPr/>
            </p:nvPicPr>
            <p:blipFill>
              <a:blip r:embed="rId5"/>
              <a:stretch>
                <a:fillRect/>
              </a:stretch>
            </p:blipFill>
            <p:spPr>
              <a:xfrm>
                <a:off x="7561810" y="4061791"/>
                <a:ext cx="4056144" cy="2636494"/>
              </a:xfrm>
              <a:prstGeom prst="rect">
                <a:avLst/>
              </a:prstGeom>
            </p:spPr>
          </p:pic>
          <p:sp>
            <p:nvSpPr>
              <p:cNvPr id="25" name="TextBox 24">
                <a:extLst>
                  <a:ext uri="{FF2B5EF4-FFF2-40B4-BE49-F238E27FC236}">
                    <a16:creationId xmlns:a16="http://schemas.microsoft.com/office/drawing/2014/main" id="{22F43375-7F58-44F8-BB03-4ECB60AAD88B}"/>
                  </a:ext>
                </a:extLst>
              </p:cNvPr>
              <p:cNvSpPr txBox="1"/>
              <p:nvPr/>
            </p:nvSpPr>
            <p:spPr>
              <a:xfrm>
                <a:off x="8250556" y="3623197"/>
                <a:ext cx="2492990" cy="400110"/>
              </a:xfrm>
              <a:prstGeom prst="rect">
                <a:avLst/>
              </a:prstGeom>
              <a:noFill/>
            </p:spPr>
            <p:txBody>
              <a:bodyPr wrap="none" rtlCol="0">
                <a:spAutoFit/>
              </a:bodyPr>
              <a:lstStyle/>
              <a:p>
                <a:r>
                  <a:rPr lang="en-US" sz="2000" b="1" dirty="0"/>
                  <a:t>Value Stream Map</a:t>
                </a:r>
              </a:p>
            </p:txBody>
          </p:sp>
        </p:grpSp>
        <p:pic>
          <p:nvPicPr>
            <p:cNvPr id="2" name="Picture 1">
              <a:extLst>
                <a:ext uri="{FF2B5EF4-FFF2-40B4-BE49-F238E27FC236}">
                  <a16:creationId xmlns:a16="http://schemas.microsoft.com/office/drawing/2014/main" id="{DA65D53A-DDEA-4798-90FA-A7D3AB2967E5}"/>
                </a:ext>
              </a:extLst>
            </p:cNvPr>
            <p:cNvPicPr>
              <a:picLocks noChangeAspect="1"/>
            </p:cNvPicPr>
            <p:nvPr/>
          </p:nvPicPr>
          <p:blipFill>
            <a:blip r:embed="rId6"/>
            <a:stretch>
              <a:fillRect/>
            </a:stretch>
          </p:blipFill>
          <p:spPr>
            <a:xfrm>
              <a:off x="9417397" y="5212252"/>
              <a:ext cx="296093" cy="167786"/>
            </a:xfrm>
            <a:prstGeom prst="rect">
              <a:avLst/>
            </a:prstGeom>
          </p:spPr>
        </p:pic>
      </p:grpSp>
    </p:spTree>
    <p:extLst>
      <p:ext uri="{BB962C8B-B14F-4D97-AF65-F5344CB8AC3E}">
        <p14:creationId xmlns:p14="http://schemas.microsoft.com/office/powerpoint/2010/main" val="41814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4D7CB97-5617-44D0-9825-0E5C4DD03872}"/>
              </a:ext>
            </a:extLst>
          </p:cNvPr>
          <p:cNvGrpSpPr/>
          <p:nvPr/>
        </p:nvGrpSpPr>
        <p:grpSpPr>
          <a:xfrm>
            <a:off x="203711" y="1857696"/>
            <a:ext cx="1828800" cy="940904"/>
            <a:chOff x="940904" y="1298713"/>
            <a:chExt cx="1828800" cy="940904"/>
          </a:xfrm>
        </p:grpSpPr>
        <p:sp>
          <p:nvSpPr>
            <p:cNvPr id="11" name="TextBox 10">
              <a:extLst>
                <a:ext uri="{FF2B5EF4-FFF2-40B4-BE49-F238E27FC236}">
                  <a16:creationId xmlns:a16="http://schemas.microsoft.com/office/drawing/2014/main" id="{AB31F0B6-54ED-405E-8EC1-0CDEF2155CC6}"/>
                </a:ext>
              </a:extLst>
            </p:cNvPr>
            <p:cNvSpPr txBox="1"/>
            <p:nvPr/>
          </p:nvSpPr>
          <p:spPr>
            <a:xfrm>
              <a:off x="954157" y="1298713"/>
              <a:ext cx="1815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Salesperson Delivers ad to Receiving Desk</a:t>
              </a:r>
            </a:p>
          </p:txBody>
        </p:sp>
        <p:sp>
          <p:nvSpPr>
            <p:cNvPr id="12" name="Rectangle 11">
              <a:extLst>
                <a:ext uri="{FF2B5EF4-FFF2-40B4-BE49-F238E27FC236}">
                  <a16:creationId xmlns:a16="http://schemas.microsoft.com/office/drawing/2014/main" id="{AC0EB836-7469-40F9-83FF-D33CF05AD555}"/>
                </a:ext>
              </a:extLst>
            </p:cNvPr>
            <p:cNvSpPr/>
            <p:nvPr/>
          </p:nvSpPr>
          <p:spPr>
            <a:xfrm>
              <a:off x="940904" y="1311965"/>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 name="Straight Arrow Connector 26">
            <a:extLst>
              <a:ext uri="{FF2B5EF4-FFF2-40B4-BE49-F238E27FC236}">
                <a16:creationId xmlns:a16="http://schemas.microsoft.com/office/drawing/2014/main" id="{5ED8CE3E-B2B5-4093-9272-61AFC50889A6}"/>
              </a:ext>
            </a:extLst>
          </p:cNvPr>
          <p:cNvCxnSpPr>
            <a:cxnSpLocks/>
          </p:cNvCxnSpPr>
          <p:nvPr/>
        </p:nvCxnSpPr>
        <p:spPr>
          <a:xfrm>
            <a:off x="2032511" y="2309765"/>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7C1A2B3-5434-421D-9773-2F478AC44BC5}"/>
              </a:ext>
            </a:extLst>
          </p:cNvPr>
          <p:cNvGrpSpPr/>
          <p:nvPr/>
        </p:nvGrpSpPr>
        <p:grpSpPr>
          <a:xfrm>
            <a:off x="2592100" y="1892640"/>
            <a:ext cx="1815548" cy="927652"/>
            <a:chOff x="689115" y="3431304"/>
            <a:chExt cx="1815548" cy="927652"/>
          </a:xfrm>
        </p:grpSpPr>
        <p:sp>
          <p:nvSpPr>
            <p:cNvPr id="30" name="TextBox 29">
              <a:extLst>
                <a:ext uri="{FF2B5EF4-FFF2-40B4-BE49-F238E27FC236}">
                  <a16:creationId xmlns:a16="http://schemas.microsoft.com/office/drawing/2014/main" id="{EDB44573-A36A-4128-98EB-B84DD74BDAD6}"/>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Billing Department</a:t>
              </a:r>
            </a:p>
          </p:txBody>
        </p:sp>
        <p:sp>
          <p:nvSpPr>
            <p:cNvPr id="31" name="Rectangle 30">
              <a:extLst>
                <a:ext uri="{FF2B5EF4-FFF2-40B4-BE49-F238E27FC236}">
                  <a16:creationId xmlns:a16="http://schemas.microsoft.com/office/drawing/2014/main" id="{6C7325D5-0CF0-48CE-99BF-00B2CF71DD44}"/>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Arrow Connector 42">
            <a:extLst>
              <a:ext uri="{FF2B5EF4-FFF2-40B4-BE49-F238E27FC236}">
                <a16:creationId xmlns:a16="http://schemas.microsoft.com/office/drawing/2014/main" id="{328E5C24-56CB-45FC-9EEF-466BB2B3CF58}"/>
              </a:ext>
            </a:extLst>
          </p:cNvPr>
          <p:cNvCxnSpPr>
            <a:cxnSpLocks/>
          </p:cNvCxnSpPr>
          <p:nvPr/>
        </p:nvCxnSpPr>
        <p:spPr>
          <a:xfrm>
            <a:off x="4486440" y="2323467"/>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CEBB844-E268-40F2-845B-5B65655851C8}"/>
              </a:ext>
            </a:extLst>
          </p:cNvPr>
          <p:cNvGrpSpPr/>
          <p:nvPr/>
        </p:nvGrpSpPr>
        <p:grpSpPr>
          <a:xfrm>
            <a:off x="5193514" y="1845939"/>
            <a:ext cx="1815548" cy="1021054"/>
            <a:chOff x="5758880" y="2955211"/>
            <a:chExt cx="1815548" cy="1021054"/>
          </a:xfrm>
        </p:grpSpPr>
        <p:grpSp>
          <p:nvGrpSpPr>
            <p:cNvPr id="44" name="Group 43">
              <a:extLst>
                <a:ext uri="{FF2B5EF4-FFF2-40B4-BE49-F238E27FC236}">
                  <a16:creationId xmlns:a16="http://schemas.microsoft.com/office/drawing/2014/main" id="{DB429D26-80DE-49D4-8A6D-847940E31888}"/>
                </a:ext>
              </a:extLst>
            </p:cNvPr>
            <p:cNvGrpSpPr/>
            <p:nvPr/>
          </p:nvGrpSpPr>
          <p:grpSpPr>
            <a:xfrm>
              <a:off x="5758880" y="2955211"/>
              <a:ext cx="1815548" cy="380255"/>
              <a:chOff x="5607328" y="3382904"/>
              <a:chExt cx="1815548" cy="380255"/>
            </a:xfrm>
          </p:grpSpPr>
          <p:sp>
            <p:nvSpPr>
              <p:cNvPr id="41" name="TextBox 40">
                <a:extLst>
                  <a:ext uri="{FF2B5EF4-FFF2-40B4-BE49-F238E27FC236}">
                    <a16:creationId xmlns:a16="http://schemas.microsoft.com/office/drawing/2014/main" id="{0407BC08-714A-4CA3-BE63-7C4662A9DD4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Regulatory Office</a:t>
                </a:r>
              </a:p>
            </p:txBody>
          </p:sp>
          <p:sp>
            <p:nvSpPr>
              <p:cNvPr id="42" name="Rectangle 41">
                <a:extLst>
                  <a:ext uri="{FF2B5EF4-FFF2-40B4-BE49-F238E27FC236}">
                    <a16:creationId xmlns:a16="http://schemas.microsoft.com/office/drawing/2014/main" id="{3D92E379-76A2-4DB3-879F-2624BBD24B29}"/>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26F8CF44-844D-4AAA-A5AA-067904F1BC09}"/>
                </a:ext>
              </a:extLst>
            </p:cNvPr>
            <p:cNvGrpSpPr/>
            <p:nvPr/>
          </p:nvGrpSpPr>
          <p:grpSpPr>
            <a:xfrm>
              <a:off x="5758880" y="3596010"/>
              <a:ext cx="1815548" cy="380255"/>
              <a:chOff x="5607328" y="3382904"/>
              <a:chExt cx="1815548" cy="380255"/>
            </a:xfrm>
          </p:grpSpPr>
          <p:sp>
            <p:nvSpPr>
              <p:cNvPr id="46" name="TextBox 45">
                <a:extLst>
                  <a:ext uri="{FF2B5EF4-FFF2-40B4-BE49-F238E27FC236}">
                    <a16:creationId xmlns:a16="http://schemas.microsoft.com/office/drawing/2014/main" id="{2047B058-CAE7-4ECD-BB50-91E0AAEE4A04}"/>
                  </a:ext>
                </a:extLst>
              </p:cNvPr>
              <p:cNvSpPr txBox="1"/>
              <p:nvPr/>
            </p:nvSpPr>
            <p:spPr>
              <a:xfrm>
                <a:off x="5607328" y="3382904"/>
                <a:ext cx="18155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FCC</a:t>
                </a:r>
              </a:p>
            </p:txBody>
          </p:sp>
          <p:sp>
            <p:nvSpPr>
              <p:cNvPr id="47" name="Rectangle 46">
                <a:extLst>
                  <a:ext uri="{FF2B5EF4-FFF2-40B4-BE49-F238E27FC236}">
                    <a16:creationId xmlns:a16="http://schemas.microsoft.com/office/drawing/2014/main" id="{1856FF85-4923-4436-840D-CB23C0451AEF}"/>
                  </a:ext>
                </a:extLst>
              </p:cNvPr>
              <p:cNvSpPr/>
              <p:nvPr/>
            </p:nvSpPr>
            <p:spPr>
              <a:xfrm>
                <a:off x="5607328" y="3382904"/>
                <a:ext cx="1815548" cy="3802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9" name="Straight Arrow Connector 48">
              <a:extLst>
                <a:ext uri="{FF2B5EF4-FFF2-40B4-BE49-F238E27FC236}">
                  <a16:creationId xmlns:a16="http://schemas.microsoft.com/office/drawing/2014/main" id="{87441D26-F0DB-43EA-9352-70F59C47A655}"/>
                </a:ext>
              </a:extLst>
            </p:cNvPr>
            <p:cNvCxnSpPr/>
            <p:nvPr/>
          </p:nvCxnSpPr>
          <p:spPr>
            <a:xfrm>
              <a:off x="6247552" y="3335466"/>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59E2765-2426-47EA-82E2-978878954966}"/>
                </a:ext>
              </a:extLst>
            </p:cNvPr>
            <p:cNvCxnSpPr>
              <a:cxnSpLocks/>
            </p:cNvCxnSpPr>
            <p:nvPr/>
          </p:nvCxnSpPr>
          <p:spPr>
            <a:xfrm flipV="1">
              <a:off x="6883656" y="3335466"/>
              <a:ext cx="0" cy="2605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4EC64DF4-4A5B-4672-9FD9-FCE2E3D2B1BA}"/>
              </a:ext>
            </a:extLst>
          </p:cNvPr>
          <p:cNvGrpSpPr/>
          <p:nvPr/>
        </p:nvGrpSpPr>
        <p:grpSpPr>
          <a:xfrm>
            <a:off x="7753701" y="1896722"/>
            <a:ext cx="1815548" cy="927652"/>
            <a:chOff x="689115" y="3431304"/>
            <a:chExt cx="1815548" cy="927652"/>
          </a:xfrm>
        </p:grpSpPr>
        <p:sp>
          <p:nvSpPr>
            <p:cNvPr id="58" name="TextBox 57">
              <a:extLst>
                <a:ext uri="{FF2B5EF4-FFF2-40B4-BE49-F238E27FC236}">
                  <a16:creationId xmlns:a16="http://schemas.microsoft.com/office/drawing/2014/main" id="{7D555616-1CBB-4AF7-8C64-72BE250E4983}"/>
                </a:ext>
              </a:extLst>
            </p:cNvPr>
            <p:cNvSpPr txBox="1"/>
            <p:nvPr/>
          </p:nvSpPr>
          <p:spPr>
            <a:xfrm>
              <a:off x="689115" y="3567500"/>
              <a:ext cx="18155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Booking Department</a:t>
              </a:r>
            </a:p>
          </p:txBody>
        </p:sp>
        <p:sp>
          <p:nvSpPr>
            <p:cNvPr id="59" name="Rectangle 58">
              <a:extLst>
                <a:ext uri="{FF2B5EF4-FFF2-40B4-BE49-F238E27FC236}">
                  <a16:creationId xmlns:a16="http://schemas.microsoft.com/office/drawing/2014/main" id="{B44BE962-09AC-4D0C-93EF-AB2622958A56}"/>
                </a:ext>
              </a:extLst>
            </p:cNvPr>
            <p:cNvSpPr/>
            <p:nvPr/>
          </p:nvSpPr>
          <p:spPr>
            <a:xfrm>
              <a:off x="689115" y="3431304"/>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27268CD4-F1B7-4C4A-8065-D36A3CD28D56}"/>
              </a:ext>
            </a:extLst>
          </p:cNvPr>
          <p:cNvCxnSpPr>
            <a:cxnSpLocks/>
          </p:cNvCxnSpPr>
          <p:nvPr/>
        </p:nvCxnSpPr>
        <p:spPr>
          <a:xfrm>
            <a:off x="7114322" y="2352001"/>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D9A15C5-78AA-4D74-81F6-3A7ACF766333}"/>
              </a:ext>
            </a:extLst>
          </p:cNvPr>
          <p:cNvSpPr txBox="1"/>
          <p:nvPr/>
        </p:nvSpPr>
        <p:spPr>
          <a:xfrm>
            <a:off x="10055088" y="1996195"/>
            <a:ext cx="195469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Invoice is Delivered</a:t>
            </a:r>
          </a:p>
        </p:txBody>
      </p:sp>
      <p:sp>
        <p:nvSpPr>
          <p:cNvPr id="72" name="Rectangle 71">
            <a:extLst>
              <a:ext uri="{FF2B5EF4-FFF2-40B4-BE49-F238E27FC236}">
                <a16:creationId xmlns:a16="http://schemas.microsoft.com/office/drawing/2014/main" id="{2206B1ED-5A57-465D-AE31-60A7E19C5CD6}"/>
              </a:ext>
            </a:extLst>
          </p:cNvPr>
          <p:cNvSpPr/>
          <p:nvPr/>
        </p:nvSpPr>
        <p:spPr>
          <a:xfrm>
            <a:off x="10146178" y="1896722"/>
            <a:ext cx="1815548" cy="9276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3" name="Straight Arrow Connector 72">
            <a:extLst>
              <a:ext uri="{FF2B5EF4-FFF2-40B4-BE49-F238E27FC236}">
                <a16:creationId xmlns:a16="http://schemas.microsoft.com/office/drawing/2014/main" id="{6F5FC57B-0CD3-4D6F-9D96-9EBE6300E598}"/>
              </a:ext>
            </a:extLst>
          </p:cNvPr>
          <p:cNvCxnSpPr>
            <a:cxnSpLocks/>
          </p:cNvCxnSpPr>
          <p:nvPr/>
        </p:nvCxnSpPr>
        <p:spPr>
          <a:xfrm>
            <a:off x="9623547" y="2308511"/>
            <a:ext cx="5226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7C0D145-DFB6-43C9-AB70-FCFF3DB9032C}"/>
              </a:ext>
            </a:extLst>
          </p:cNvPr>
          <p:cNvSpPr txBox="1"/>
          <p:nvPr/>
        </p:nvSpPr>
        <p:spPr>
          <a:xfrm>
            <a:off x="346546" y="3636072"/>
            <a:ext cx="1161518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Total of 1164 minutes or 119.4 hours or 2.42 days for the Old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Only 60 seconds of Value added time in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Process Cycle Efficiency</a:t>
            </a:r>
            <a:r>
              <a:rPr kumimoji="0" lang="en-US" sz="2800" b="0"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1800" b="0" i="0" u="none" strike="noStrike" kern="1200" cap="none" spc="0" normalizeH="0" noProof="0" dirty="0">
                <a:ln>
                  <a:noFill/>
                </a:ln>
                <a:solidFill>
                  <a:srgbClr val="FF0000"/>
                </a:solidFill>
                <a:effectLst/>
                <a:uLnTx/>
                <a:uFillTx/>
                <a:latin typeface="Calibri" panose="020F0502020204030204"/>
                <a:ea typeface="+mn-ea"/>
                <a:cs typeface="+mn-cs"/>
              </a:rPr>
              <a:t>is the percentage of time you spend working on what the customer values</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Process </a:t>
            </a:r>
            <a:r>
              <a:rPr lang="en-US" dirty="0">
                <a:solidFill>
                  <a:srgbClr val="FF0000"/>
                </a:solidFill>
                <a:latin typeface="Calibri" panose="020F0502020204030204"/>
              </a:rPr>
              <a:t>C</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ycle</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Efficiency = (Value Add Time</a:t>
            </a:r>
            <a:r>
              <a:rPr kumimoji="0" lang="en-US" sz="1800" b="0" i="0" u="none" strike="noStrike" kern="1200" cap="none" spc="0" normalizeH="0" noProof="0" dirty="0">
                <a:ln>
                  <a:noFill/>
                </a:ln>
                <a:solidFill>
                  <a:srgbClr val="FF0000"/>
                </a:solidFill>
                <a:effectLst/>
                <a:uLnTx/>
                <a:uFillTx/>
                <a:latin typeface="Calibri" panose="020F0502020204030204"/>
                <a:ea typeface="+mn-ea"/>
                <a:cs typeface="+mn-cs"/>
              </a:rPr>
              <a:t> / Process Lead Time) x 100</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Process Cycle Efficiency = (1 min / 1164 min) x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PCE</a:t>
            </a:r>
            <a:r>
              <a:rPr kumimoji="0" lang="en-US" sz="1800" b="0" i="0" u="none" strike="noStrike" kern="1200" cap="none" spc="0" normalizeH="0" noProof="0" dirty="0">
                <a:ln>
                  <a:noFill/>
                </a:ln>
                <a:solidFill>
                  <a:srgbClr val="FF0000"/>
                </a:solidFill>
                <a:effectLst/>
                <a:uLnTx/>
                <a:uFillTx/>
                <a:latin typeface="Calibri" panose="020F0502020204030204"/>
                <a:ea typeface="+mn-ea"/>
                <a:cs typeface="+mn-cs"/>
              </a:rPr>
              <a:t> = 0.09%</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1C5A8231-462A-46B3-B5C7-B98D8A0D836F}"/>
              </a:ext>
            </a:extLst>
          </p:cNvPr>
          <p:cNvSpPr txBox="1"/>
          <p:nvPr/>
        </p:nvSpPr>
        <p:spPr>
          <a:xfrm>
            <a:off x="361537" y="1233660"/>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sp>
        <p:nvSpPr>
          <p:cNvPr id="110" name="TextBox 109">
            <a:extLst>
              <a:ext uri="{FF2B5EF4-FFF2-40B4-BE49-F238E27FC236}">
                <a16:creationId xmlns:a16="http://schemas.microsoft.com/office/drawing/2014/main" id="{3FB2109C-78BC-49A4-9FA7-A6D8BB2771AF}"/>
              </a:ext>
            </a:extLst>
          </p:cNvPr>
          <p:cNvSpPr txBox="1"/>
          <p:nvPr/>
        </p:nvSpPr>
        <p:spPr>
          <a:xfrm>
            <a:off x="2829768" y="1233660"/>
            <a:ext cx="16566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30 seconds</a:t>
            </a:r>
          </a:p>
        </p:txBody>
      </p:sp>
      <p:sp>
        <p:nvSpPr>
          <p:cNvPr id="113" name="TextBox 112">
            <a:extLst>
              <a:ext uri="{FF2B5EF4-FFF2-40B4-BE49-F238E27FC236}">
                <a16:creationId xmlns:a16="http://schemas.microsoft.com/office/drawing/2014/main" id="{B80B3B04-0CBD-4574-A0B7-5B199FE6D791}"/>
              </a:ext>
            </a:extLst>
          </p:cNvPr>
          <p:cNvSpPr txBox="1"/>
          <p:nvPr/>
        </p:nvSpPr>
        <p:spPr>
          <a:xfrm>
            <a:off x="5366049" y="1233660"/>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sp>
        <p:nvSpPr>
          <p:cNvPr id="116" name="TextBox 115">
            <a:extLst>
              <a:ext uri="{FF2B5EF4-FFF2-40B4-BE49-F238E27FC236}">
                <a16:creationId xmlns:a16="http://schemas.microsoft.com/office/drawing/2014/main" id="{75B9FF1E-BE64-4ABB-A422-27496CA5FB5D}"/>
              </a:ext>
            </a:extLst>
          </p:cNvPr>
          <p:cNvSpPr txBox="1"/>
          <p:nvPr/>
        </p:nvSpPr>
        <p:spPr>
          <a:xfrm>
            <a:off x="7965657" y="1233660"/>
            <a:ext cx="16578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CVA 15 seconds</a:t>
            </a:r>
          </a:p>
        </p:txBody>
      </p:sp>
      <p:sp>
        <p:nvSpPr>
          <p:cNvPr id="121" name="TextBox 120">
            <a:extLst>
              <a:ext uri="{FF2B5EF4-FFF2-40B4-BE49-F238E27FC236}">
                <a16:creationId xmlns:a16="http://schemas.microsoft.com/office/drawing/2014/main" id="{319FAC46-6921-45A1-B0AD-A96B04FA4C1A}"/>
              </a:ext>
            </a:extLst>
          </p:cNvPr>
          <p:cNvSpPr txBox="1"/>
          <p:nvPr/>
        </p:nvSpPr>
        <p:spPr>
          <a:xfrm>
            <a:off x="10262609" y="1233660"/>
            <a:ext cx="15396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BVA 5 seconds</a:t>
            </a:r>
          </a:p>
        </p:txBody>
      </p:sp>
    </p:spTree>
    <p:extLst>
      <p:ext uri="{BB962C8B-B14F-4D97-AF65-F5344CB8AC3E}">
        <p14:creationId xmlns:p14="http://schemas.microsoft.com/office/powerpoint/2010/main" val="3488955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fill="hold"/>
                                        <p:tgtEl>
                                          <p:spTgt spid="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anim calcmode="lin" valueType="num">
                                      <p:cBhvr additive="base">
                                        <p:cTn id="13" dur="500" fill="hold"/>
                                        <p:tgtEl>
                                          <p:spTgt spid="9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anim calcmode="lin" valueType="num">
                                      <p:cBhvr additive="base">
                                        <p:cTn id="19" dur="500" fill="hold"/>
                                        <p:tgtEl>
                                          <p:spTgt spid="9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anim calcmode="lin" valueType="num">
                                      <p:cBhvr additive="base">
                                        <p:cTn id="25" dur="500" fill="hold"/>
                                        <p:tgtEl>
                                          <p:spTgt spid="9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anim calcmode="lin" valueType="num">
                                      <p:cBhvr additive="base">
                                        <p:cTn id="31" dur="500" fill="hold"/>
                                        <p:tgtEl>
                                          <p:spTgt spid="9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3">
                                            <p:txEl>
                                              <p:pRg st="10" end="10"/>
                                            </p:txEl>
                                          </p:spTgt>
                                        </p:tgtEl>
                                        <p:attrNameLst>
                                          <p:attrName>style.visibility</p:attrName>
                                        </p:attrNameLst>
                                      </p:cBhvr>
                                      <p:to>
                                        <p:strVal val="visible"/>
                                      </p:to>
                                    </p:set>
                                    <p:anim calcmode="lin" valueType="num">
                                      <p:cBhvr additive="base">
                                        <p:cTn id="37" dur="500" fill="hold"/>
                                        <p:tgtEl>
                                          <p:spTgt spid="9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64F-B061-470D-9B77-646A2445BCB9}"/>
              </a:ext>
            </a:extLst>
          </p:cNvPr>
          <p:cNvSpPr>
            <a:spLocks noGrp="1"/>
          </p:cNvSpPr>
          <p:nvPr>
            <p:ph type="title"/>
          </p:nvPr>
        </p:nvSpPr>
        <p:spPr/>
        <p:txBody>
          <a:bodyPr/>
          <a:lstStyle/>
          <a:p>
            <a:r>
              <a:rPr lang="en-US" sz="4400" dirty="0"/>
              <a:t>Questions?</a:t>
            </a:r>
            <a:r>
              <a:rPr lang="en-US" dirty="0"/>
              <a:t>	</a:t>
            </a:r>
          </a:p>
        </p:txBody>
      </p:sp>
      <p:sp>
        <p:nvSpPr>
          <p:cNvPr id="5" name="Rectangle 4">
            <a:extLst>
              <a:ext uri="{FF2B5EF4-FFF2-40B4-BE49-F238E27FC236}">
                <a16:creationId xmlns:a16="http://schemas.microsoft.com/office/drawing/2014/main" id="{B8381EB4-76EB-4DA3-B9D5-0E3D98EC6DA4}"/>
              </a:ext>
            </a:extLst>
          </p:cNvPr>
          <p:cNvSpPr/>
          <p:nvPr/>
        </p:nvSpPr>
        <p:spPr>
          <a:xfrm>
            <a:off x="4755215" y="3270838"/>
            <a:ext cx="3150221" cy="769441"/>
          </a:xfrm>
          <a:prstGeom prst="rect">
            <a:avLst/>
          </a:prstGeom>
        </p:spPr>
        <p:txBody>
          <a:bodyPr wrap="none">
            <a:spAutoFit/>
          </a:bodyPr>
          <a:lstStyle/>
          <a:p>
            <a:r>
              <a:rPr lang="en-US" sz="4400" dirty="0"/>
              <a:t>Thank You!</a:t>
            </a:r>
          </a:p>
        </p:txBody>
      </p:sp>
    </p:spTree>
    <p:extLst>
      <p:ext uri="{BB962C8B-B14F-4D97-AF65-F5344CB8AC3E}">
        <p14:creationId xmlns:p14="http://schemas.microsoft.com/office/powerpoint/2010/main" val="9944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F10C35-5B84-40B7-9A56-7C4E778AFC0B}"/>
              </a:ext>
            </a:extLst>
          </p:cNvPr>
          <p:cNvPicPr>
            <a:picLocks noChangeAspect="1"/>
          </p:cNvPicPr>
          <p:nvPr/>
        </p:nvPicPr>
        <p:blipFill>
          <a:blip r:embed="rId2"/>
          <a:stretch>
            <a:fillRect/>
          </a:stretch>
        </p:blipFill>
        <p:spPr>
          <a:xfrm>
            <a:off x="3087237" y="757744"/>
            <a:ext cx="6943382" cy="5342512"/>
          </a:xfrm>
          <a:prstGeom prst="rect">
            <a:avLst/>
          </a:prstGeom>
        </p:spPr>
      </p:pic>
      <p:sp>
        <p:nvSpPr>
          <p:cNvPr id="5" name="TextBox 4">
            <a:extLst>
              <a:ext uri="{FF2B5EF4-FFF2-40B4-BE49-F238E27FC236}">
                <a16:creationId xmlns:a16="http://schemas.microsoft.com/office/drawing/2014/main" id="{D70D1A78-0707-4EA3-8445-CFA51F621834}"/>
              </a:ext>
            </a:extLst>
          </p:cNvPr>
          <p:cNvSpPr txBox="1"/>
          <p:nvPr/>
        </p:nvSpPr>
        <p:spPr>
          <a:xfrm>
            <a:off x="1637152" y="377775"/>
            <a:ext cx="3803479" cy="1200329"/>
          </a:xfrm>
          <a:prstGeom prst="rect">
            <a:avLst/>
          </a:prstGeom>
          <a:noFill/>
        </p:spPr>
        <p:txBody>
          <a:bodyPr wrap="square" rtlCol="0">
            <a:spAutoFit/>
          </a:bodyPr>
          <a:lstStyle/>
          <a:p>
            <a:r>
              <a:rPr lang="en-US" b="1" dirty="0"/>
              <a:t>Pursue Perfection</a:t>
            </a:r>
          </a:p>
          <a:p>
            <a:pPr marL="742950" lvl="1" indent="-285750">
              <a:buFont typeface="Arial" panose="020B0604020202020204" pitchFamily="34" charset="0"/>
              <a:buChar char="•"/>
            </a:pPr>
            <a:r>
              <a:rPr lang="en-US" dirty="0"/>
              <a:t>Not the completion of a project</a:t>
            </a:r>
          </a:p>
          <a:p>
            <a:pPr marL="742950" lvl="1" indent="-285750">
              <a:buFont typeface="Arial" panose="020B0604020202020204" pitchFamily="34" charset="0"/>
              <a:buChar char="•"/>
            </a:pPr>
            <a:r>
              <a:rPr lang="en-US" dirty="0"/>
              <a:t>Ongoing target setting</a:t>
            </a:r>
          </a:p>
        </p:txBody>
      </p:sp>
      <p:sp>
        <p:nvSpPr>
          <p:cNvPr id="3" name="TextBox 2">
            <a:extLst>
              <a:ext uri="{FF2B5EF4-FFF2-40B4-BE49-F238E27FC236}">
                <a16:creationId xmlns:a16="http://schemas.microsoft.com/office/drawing/2014/main" id="{AB837652-A10A-4745-947B-5A1E1AA9F41B}"/>
              </a:ext>
            </a:extLst>
          </p:cNvPr>
          <p:cNvSpPr txBox="1"/>
          <p:nvPr/>
        </p:nvSpPr>
        <p:spPr>
          <a:xfrm>
            <a:off x="900794" y="5223093"/>
            <a:ext cx="3384260" cy="1754326"/>
          </a:xfrm>
          <a:prstGeom prst="rect">
            <a:avLst/>
          </a:prstGeom>
          <a:noFill/>
        </p:spPr>
        <p:txBody>
          <a:bodyPr wrap="none" rtlCol="0">
            <a:spAutoFit/>
          </a:bodyPr>
          <a:lstStyle/>
          <a:p>
            <a:r>
              <a:rPr lang="en-US" b="1" dirty="0"/>
              <a:t>Create Flow</a:t>
            </a:r>
          </a:p>
          <a:p>
            <a:pPr marL="742950" lvl="1" indent="-285750">
              <a:buFont typeface="Arial" panose="020B0604020202020204" pitchFamily="34" charset="0"/>
              <a:buChar char="•"/>
            </a:pPr>
            <a:r>
              <a:rPr lang="en-US" dirty="0"/>
              <a:t>5S</a:t>
            </a:r>
          </a:p>
          <a:p>
            <a:pPr marL="742950" lvl="1" indent="-285750">
              <a:buFont typeface="Arial" panose="020B0604020202020204" pitchFamily="34" charset="0"/>
              <a:buChar char="•"/>
            </a:pPr>
            <a:r>
              <a:rPr lang="en-US" dirty="0"/>
              <a:t>Value Added Analysis</a:t>
            </a:r>
          </a:p>
          <a:p>
            <a:pPr marL="742950" lvl="1" indent="-285750">
              <a:buFont typeface="Arial" panose="020B0604020202020204" pitchFamily="34" charset="0"/>
              <a:buChar char="•"/>
            </a:pPr>
            <a:r>
              <a:rPr lang="en-US" dirty="0"/>
              <a:t>Work Control Systems</a:t>
            </a:r>
          </a:p>
          <a:p>
            <a:pPr marL="742950" lvl="1" indent="-285750">
              <a:buFont typeface="Arial" panose="020B0604020202020204" pitchFamily="34" charset="0"/>
              <a:buChar char="•"/>
            </a:pPr>
            <a:r>
              <a:rPr lang="en-US" dirty="0"/>
              <a:t>Reduce Waste</a:t>
            </a:r>
          </a:p>
          <a:p>
            <a:pPr marL="742950" lvl="1"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EBDE3913-23C3-4FC2-904E-29BBC2F67216}"/>
              </a:ext>
            </a:extLst>
          </p:cNvPr>
          <p:cNvSpPr txBox="1"/>
          <p:nvPr/>
        </p:nvSpPr>
        <p:spPr>
          <a:xfrm>
            <a:off x="388543" y="2810609"/>
            <a:ext cx="3803479" cy="923330"/>
          </a:xfrm>
          <a:prstGeom prst="rect">
            <a:avLst/>
          </a:prstGeom>
          <a:noFill/>
        </p:spPr>
        <p:txBody>
          <a:bodyPr wrap="square" rtlCol="0">
            <a:spAutoFit/>
          </a:bodyPr>
          <a:lstStyle/>
          <a:p>
            <a:r>
              <a:rPr lang="en-US" b="1" dirty="0"/>
              <a:t>Create Pull</a:t>
            </a:r>
          </a:p>
          <a:p>
            <a:pPr marL="742950" lvl="1" indent="-285750">
              <a:buFont typeface="Arial" panose="020B0604020202020204" pitchFamily="34" charset="0"/>
              <a:buChar char="•"/>
            </a:pPr>
            <a:r>
              <a:rPr lang="en-US" dirty="0"/>
              <a:t>Work Control Systems</a:t>
            </a:r>
          </a:p>
          <a:p>
            <a:pPr marL="742950" lvl="1" indent="-285750">
              <a:buFont typeface="Arial" panose="020B0604020202020204" pitchFamily="34" charset="0"/>
              <a:buChar char="•"/>
            </a:pPr>
            <a:r>
              <a:rPr lang="en-US" dirty="0"/>
              <a:t>Inventory Management</a:t>
            </a:r>
          </a:p>
        </p:txBody>
      </p:sp>
    </p:spTree>
    <p:extLst>
      <p:ext uri="{BB962C8B-B14F-4D97-AF65-F5344CB8AC3E}">
        <p14:creationId xmlns:p14="http://schemas.microsoft.com/office/powerpoint/2010/main" val="2190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D86FA-75B3-4DB7-AC73-7DAC47D07E74}"/>
              </a:ext>
            </a:extLst>
          </p:cNvPr>
          <p:cNvPicPr>
            <a:picLocks noChangeAspect="1"/>
          </p:cNvPicPr>
          <p:nvPr/>
        </p:nvPicPr>
        <p:blipFill>
          <a:blip r:embed="rId2"/>
          <a:stretch>
            <a:fillRect/>
          </a:stretch>
        </p:blipFill>
        <p:spPr>
          <a:xfrm>
            <a:off x="4046376" y="675838"/>
            <a:ext cx="5181600" cy="5372100"/>
          </a:xfrm>
          <a:prstGeom prst="rect">
            <a:avLst/>
          </a:prstGeom>
        </p:spPr>
      </p:pic>
      <p:pic>
        <p:nvPicPr>
          <p:cNvPr id="2" name="Picture 1">
            <a:extLst>
              <a:ext uri="{FF2B5EF4-FFF2-40B4-BE49-F238E27FC236}">
                <a16:creationId xmlns:a16="http://schemas.microsoft.com/office/drawing/2014/main" id="{F4C18BCC-D3C7-4832-A92E-8F166200E0F1}"/>
              </a:ext>
            </a:extLst>
          </p:cNvPr>
          <p:cNvPicPr>
            <a:picLocks noChangeAspect="1"/>
          </p:cNvPicPr>
          <p:nvPr/>
        </p:nvPicPr>
        <p:blipFill>
          <a:blip r:embed="rId3"/>
          <a:stretch>
            <a:fillRect/>
          </a:stretch>
        </p:blipFill>
        <p:spPr>
          <a:xfrm>
            <a:off x="2259827" y="571063"/>
            <a:ext cx="8410575" cy="5581650"/>
          </a:xfrm>
          <a:prstGeom prst="rect">
            <a:avLst/>
          </a:prstGeom>
        </p:spPr>
      </p:pic>
    </p:spTree>
    <p:extLst>
      <p:ext uri="{BB962C8B-B14F-4D97-AF65-F5344CB8AC3E}">
        <p14:creationId xmlns:p14="http://schemas.microsoft.com/office/powerpoint/2010/main" val="29090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BF55-C7A3-4120-98D7-6FDB52CAFD2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3BFA490-3C2A-42E2-B4D0-F746B45ECCD8}"/>
              </a:ext>
            </a:extLst>
          </p:cNvPr>
          <p:cNvSpPr>
            <a:spLocks noGrp="1"/>
          </p:cNvSpPr>
          <p:nvPr>
            <p:ph idx="1"/>
          </p:nvPr>
        </p:nvSpPr>
        <p:spPr/>
        <p:txBody>
          <a:bodyPr/>
          <a:lstStyle/>
          <a:p>
            <a:pPr>
              <a:lnSpc>
                <a:spcPct val="75000"/>
              </a:lnSpc>
              <a:buClrTx/>
              <a:buFont typeface="Arial" panose="020B0604020202020204" pitchFamily="34" charset="0"/>
              <a:buChar char="•"/>
            </a:pPr>
            <a:r>
              <a:rPr lang="en-GB" altLang="en-US" dirty="0"/>
              <a:t>6 Nurses share one office at Royal Hallamshire Hospital plus 1 volunteer worker is present 1 day a week</a:t>
            </a:r>
          </a:p>
          <a:p>
            <a:pPr marL="0" indent="0">
              <a:lnSpc>
                <a:spcPct val="75000"/>
              </a:lnSpc>
              <a:buClrTx/>
              <a:buNone/>
            </a:pPr>
            <a:endParaRPr lang="en-GB" altLang="en-US" dirty="0"/>
          </a:p>
          <a:p>
            <a:pPr>
              <a:lnSpc>
                <a:spcPct val="75000"/>
              </a:lnSpc>
              <a:buClrTx/>
              <a:buFont typeface="Arial" panose="020B0604020202020204" pitchFamily="34" charset="0"/>
              <a:buChar char="•"/>
            </a:pPr>
            <a:r>
              <a:rPr lang="en-GB" altLang="en-US" dirty="0"/>
              <a:t>Conditions are cramped, made worse by the accumulation of much paperwork over many years</a:t>
            </a:r>
          </a:p>
          <a:p>
            <a:pPr marL="0" indent="0">
              <a:lnSpc>
                <a:spcPct val="75000"/>
              </a:lnSpc>
              <a:buClrTx/>
              <a:buNone/>
            </a:pPr>
            <a:endParaRPr lang="en-GB" altLang="en-US" dirty="0"/>
          </a:p>
          <a:p>
            <a:pPr>
              <a:lnSpc>
                <a:spcPct val="75000"/>
              </a:lnSpc>
              <a:buClrTx/>
              <a:buFont typeface="Arial" panose="020B0604020202020204" pitchFamily="34" charset="0"/>
              <a:buChar char="•"/>
            </a:pPr>
            <a:r>
              <a:rPr lang="en-GB" altLang="en-US" dirty="0"/>
              <a:t>Lack of order in the office; hard to find things!</a:t>
            </a:r>
          </a:p>
          <a:p>
            <a:pPr marL="0" indent="0">
              <a:lnSpc>
                <a:spcPct val="75000"/>
              </a:lnSpc>
              <a:buClrTx/>
              <a:buNone/>
            </a:pPr>
            <a:endParaRPr lang="en-GB" altLang="en-US" dirty="0"/>
          </a:p>
          <a:p>
            <a:pPr>
              <a:lnSpc>
                <a:spcPct val="75000"/>
              </a:lnSpc>
              <a:buClrTx/>
              <a:buFont typeface="Arial" panose="020B0604020202020204" pitchFamily="34" charset="0"/>
              <a:buChar char="•"/>
            </a:pPr>
            <a:r>
              <a:rPr lang="en-GB" altLang="en-US" dirty="0"/>
              <a:t>Carpets and desk areas were dirty</a:t>
            </a:r>
          </a:p>
          <a:p>
            <a:pPr marL="0" indent="0">
              <a:lnSpc>
                <a:spcPct val="75000"/>
              </a:lnSpc>
              <a:buClrTx/>
              <a:buNone/>
            </a:pPr>
            <a:endParaRPr lang="en-GB" altLang="en-US" dirty="0"/>
          </a:p>
          <a:p>
            <a:pPr>
              <a:lnSpc>
                <a:spcPct val="75000"/>
              </a:lnSpc>
              <a:buClrTx/>
              <a:buFont typeface="Arial" panose="020B0604020202020204" pitchFamily="34" charset="0"/>
              <a:buChar char="•"/>
            </a:pPr>
            <a:r>
              <a:rPr lang="en-GB" altLang="en-US" dirty="0"/>
              <a:t>Frustration amongst staff at working conditions; impact on morale etc.</a:t>
            </a:r>
          </a:p>
        </p:txBody>
      </p:sp>
    </p:spTree>
    <p:extLst>
      <p:ext uri="{BB962C8B-B14F-4D97-AF65-F5344CB8AC3E}">
        <p14:creationId xmlns:p14="http://schemas.microsoft.com/office/powerpoint/2010/main" val="182556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N1143">
            <a:extLst>
              <a:ext uri="{FF2B5EF4-FFF2-40B4-BE49-F238E27FC236}">
                <a16:creationId xmlns:a16="http://schemas.microsoft.com/office/drawing/2014/main" id="{9C7F2288-2CDA-4875-8893-D97C9D88D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585" y="3721828"/>
            <a:ext cx="31718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N1145">
            <a:extLst>
              <a:ext uri="{FF2B5EF4-FFF2-40B4-BE49-F238E27FC236}">
                <a16:creationId xmlns:a16="http://schemas.microsoft.com/office/drawing/2014/main" id="{1A732A26-CDAB-447D-BD8D-FBDBF8346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560" y="1192941"/>
            <a:ext cx="5100638"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SCN1149">
            <a:extLst>
              <a:ext uri="{FF2B5EF4-FFF2-40B4-BE49-F238E27FC236}">
                <a16:creationId xmlns:a16="http://schemas.microsoft.com/office/drawing/2014/main" id="{11553433-17B1-4D61-8190-428F368A6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273" y="1154841"/>
            <a:ext cx="3141662"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750A381E-3DCE-46F7-8684-4D946B462326}"/>
              </a:ext>
            </a:extLst>
          </p:cNvPr>
          <p:cNvSpPr txBox="1">
            <a:spLocks noChangeArrowheads="1"/>
          </p:cNvSpPr>
          <p:nvPr/>
        </p:nvSpPr>
        <p:spPr bwMode="auto">
          <a:xfrm>
            <a:off x="2350098" y="5315678"/>
            <a:ext cx="3392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latin typeface="Times New Roman" panose="02020603050405020304" pitchFamily="18" charset="0"/>
              </a:rPr>
              <a:t>Untidy shelves, cluttered</a:t>
            </a:r>
          </a:p>
          <a:p>
            <a:pPr algn="l" eaLnBrk="1" hangingPunct="1">
              <a:lnSpc>
                <a:spcPct val="100000"/>
              </a:lnSpc>
            </a:pPr>
            <a:r>
              <a:rPr lang="en-GB" altLang="en-US" sz="2400" b="1">
                <a:latin typeface="Times New Roman" panose="02020603050405020304" pitchFamily="18" charset="0"/>
              </a:rPr>
              <a:t>desk space</a:t>
            </a:r>
          </a:p>
        </p:txBody>
      </p:sp>
      <p:sp>
        <p:nvSpPr>
          <p:cNvPr id="8" name="Line 9">
            <a:extLst>
              <a:ext uri="{FF2B5EF4-FFF2-40B4-BE49-F238E27FC236}">
                <a16:creationId xmlns:a16="http://schemas.microsoft.com/office/drawing/2014/main" id="{911BB27E-5C82-44EC-837E-B45B9BF6A6FD}"/>
              </a:ext>
            </a:extLst>
          </p:cNvPr>
          <p:cNvSpPr>
            <a:spLocks noChangeShapeType="1"/>
          </p:cNvSpPr>
          <p:nvPr/>
        </p:nvSpPr>
        <p:spPr bwMode="auto">
          <a:xfrm flipH="1" flipV="1">
            <a:off x="3491510" y="3969478"/>
            <a:ext cx="665163" cy="1417638"/>
          </a:xfrm>
          <a:prstGeom prst="line">
            <a:avLst/>
          </a:prstGeom>
          <a:noFill/>
          <a:ln w="3175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9" name="Line 10">
            <a:extLst>
              <a:ext uri="{FF2B5EF4-FFF2-40B4-BE49-F238E27FC236}">
                <a16:creationId xmlns:a16="http://schemas.microsoft.com/office/drawing/2014/main" id="{073D0CC3-C350-4FC2-8800-91FDE502EA32}"/>
              </a:ext>
            </a:extLst>
          </p:cNvPr>
          <p:cNvSpPr>
            <a:spLocks noChangeShapeType="1"/>
          </p:cNvSpPr>
          <p:nvPr/>
        </p:nvSpPr>
        <p:spPr bwMode="auto">
          <a:xfrm flipV="1">
            <a:off x="4194773" y="1435828"/>
            <a:ext cx="204787" cy="3943350"/>
          </a:xfrm>
          <a:prstGeom prst="line">
            <a:avLst/>
          </a:prstGeom>
          <a:noFill/>
          <a:ln w="3175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 name="Line 11">
            <a:extLst>
              <a:ext uri="{FF2B5EF4-FFF2-40B4-BE49-F238E27FC236}">
                <a16:creationId xmlns:a16="http://schemas.microsoft.com/office/drawing/2014/main" id="{7E6B438D-2F94-4550-898F-6EEB7B169FA4}"/>
              </a:ext>
            </a:extLst>
          </p:cNvPr>
          <p:cNvSpPr>
            <a:spLocks noChangeShapeType="1"/>
          </p:cNvSpPr>
          <p:nvPr/>
        </p:nvSpPr>
        <p:spPr bwMode="auto">
          <a:xfrm flipV="1">
            <a:off x="7320560" y="5642702"/>
            <a:ext cx="1701800" cy="420665"/>
          </a:xfrm>
          <a:prstGeom prst="line">
            <a:avLst/>
          </a:prstGeom>
          <a:noFill/>
          <a:ln w="3175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 name="Text Box 12">
            <a:extLst>
              <a:ext uri="{FF2B5EF4-FFF2-40B4-BE49-F238E27FC236}">
                <a16:creationId xmlns:a16="http://schemas.microsoft.com/office/drawing/2014/main" id="{7F87B291-B512-4082-BD28-29B9C2E2E1D4}"/>
              </a:ext>
            </a:extLst>
          </p:cNvPr>
          <p:cNvSpPr txBox="1">
            <a:spLocks noChangeArrowheads="1"/>
          </p:cNvSpPr>
          <p:nvPr/>
        </p:nvSpPr>
        <p:spPr bwMode="auto">
          <a:xfrm>
            <a:off x="5953723" y="6064723"/>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dirty="0">
                <a:latin typeface="Times New Roman" panose="02020603050405020304" pitchFamily="18" charset="0"/>
              </a:rPr>
              <a:t>Untidy floor space</a:t>
            </a:r>
          </a:p>
        </p:txBody>
      </p:sp>
      <p:sp>
        <p:nvSpPr>
          <p:cNvPr id="12" name="Line 13">
            <a:extLst>
              <a:ext uri="{FF2B5EF4-FFF2-40B4-BE49-F238E27FC236}">
                <a16:creationId xmlns:a16="http://schemas.microsoft.com/office/drawing/2014/main" id="{A49F653D-6250-428B-A6BB-DF4C88F159D5}"/>
              </a:ext>
            </a:extLst>
          </p:cNvPr>
          <p:cNvSpPr>
            <a:spLocks noChangeShapeType="1"/>
          </p:cNvSpPr>
          <p:nvPr/>
        </p:nvSpPr>
        <p:spPr bwMode="auto">
          <a:xfrm>
            <a:off x="7511060" y="827816"/>
            <a:ext cx="1511300" cy="1325562"/>
          </a:xfrm>
          <a:prstGeom prst="line">
            <a:avLst/>
          </a:prstGeom>
          <a:noFill/>
          <a:ln w="31750">
            <a:solidFill>
              <a:schemeClr val="accent2"/>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 name="Text Box 14">
            <a:extLst>
              <a:ext uri="{FF2B5EF4-FFF2-40B4-BE49-F238E27FC236}">
                <a16:creationId xmlns:a16="http://schemas.microsoft.com/office/drawing/2014/main" id="{CA0EC5A9-138E-452C-BC57-ABD823CC2CD6}"/>
              </a:ext>
            </a:extLst>
          </p:cNvPr>
          <p:cNvSpPr txBox="1">
            <a:spLocks noChangeArrowheads="1"/>
          </p:cNvSpPr>
          <p:nvPr/>
        </p:nvSpPr>
        <p:spPr bwMode="auto">
          <a:xfrm>
            <a:off x="6342660" y="380141"/>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6pPr>
            <a:lvl7pPr marL="29718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7pPr>
            <a:lvl8pPr marL="34290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8pPr>
            <a:lvl9pPr marL="3886200" indent="-228600" algn="ctr" eaLnBrk="0" fontAlgn="base" hangingPunct="0">
              <a:lnSpc>
                <a:spcPct val="95000"/>
              </a:lnSpc>
              <a:spcBef>
                <a:spcPct val="0"/>
              </a:spcBef>
              <a:spcAft>
                <a:spcPct val="0"/>
              </a:spcAft>
              <a:defRPr sz="2600">
                <a:solidFill>
                  <a:schemeClr val="tx1"/>
                </a:solidFill>
                <a:latin typeface="Arial" panose="020B0604020202020204" pitchFamily="34" charset="0"/>
              </a:defRPr>
            </a:lvl9pPr>
          </a:lstStyle>
          <a:p>
            <a:pPr algn="l" eaLnBrk="1" hangingPunct="1">
              <a:lnSpc>
                <a:spcPct val="100000"/>
              </a:lnSpc>
            </a:pPr>
            <a:r>
              <a:rPr lang="en-GB" altLang="en-US" sz="2400" b="1">
                <a:latin typeface="Times New Roman" panose="02020603050405020304" pitchFamily="18" charset="0"/>
              </a:rPr>
              <a:t>Lack of room to work</a:t>
            </a:r>
          </a:p>
        </p:txBody>
      </p:sp>
    </p:spTree>
    <p:extLst>
      <p:ext uri="{BB962C8B-B14F-4D97-AF65-F5344CB8AC3E}">
        <p14:creationId xmlns:p14="http://schemas.microsoft.com/office/powerpoint/2010/main" val="19201938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497</TotalTime>
  <Words>2311</Words>
  <Application>Microsoft Office PowerPoint</Application>
  <PresentationFormat>Widescreen</PresentationFormat>
  <Paragraphs>506</Paragraphs>
  <Slides>51</Slides>
  <Notes>0</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Calibri Light</vt:lpstr>
      <vt:lpstr>Century Gothic</vt:lpstr>
      <vt:lpstr>Courier New</vt:lpstr>
      <vt:lpstr>Times New Roman</vt:lpstr>
      <vt:lpstr>Wingdings 3</vt:lpstr>
      <vt:lpstr>Wisp</vt:lpstr>
      <vt:lpstr>Office Theme</vt:lpstr>
      <vt:lpstr>Worksheet</vt:lpstr>
      <vt:lpstr>LEAN FOR THE  OFFICE / BUSINESS</vt:lpstr>
      <vt:lpstr>Experience</vt:lpstr>
      <vt:lpstr>Topics for Today</vt:lpstr>
      <vt:lpstr>PowerPoint Presentation</vt:lpstr>
      <vt:lpstr>PowerPoint Presentation</vt:lpstr>
      <vt:lpstr>PowerPoint Presentation</vt:lpstr>
      <vt:lpstr>PowerPoint Presentation</vt:lpstr>
      <vt:lpstr>Background</vt:lpstr>
      <vt:lpstr>PowerPoint Presentation</vt:lpstr>
      <vt:lpstr>SORT  </vt:lpstr>
      <vt:lpstr>SORT</vt:lpstr>
      <vt:lpstr>SET IN ORDER  </vt:lpstr>
      <vt:lpstr>SHINE </vt:lpstr>
      <vt:lpstr>SHINE SCHEDULE</vt:lpstr>
      <vt:lpstr>STANDARDIZE </vt:lpstr>
      <vt:lpstr>SUSTAIN </vt:lpstr>
      <vt:lpstr>SUSTAIN </vt:lpstr>
      <vt:lpstr>AFTER……..</vt:lpstr>
      <vt:lpstr>AFTER……..</vt:lpstr>
      <vt:lpstr>AFTER……..</vt:lpstr>
      <vt:lpstr>AFTER……..</vt:lpstr>
      <vt:lpstr>PowerPoint Presentation</vt:lpstr>
      <vt:lpstr>PowerPoint Presentation</vt:lpstr>
      <vt:lpstr>PowerPoint Presentation</vt:lpstr>
      <vt:lpstr>The 8 Forms of Waste</vt:lpstr>
      <vt:lpstr>The 8 Forms of Waste</vt:lpstr>
      <vt:lpstr>Transportation</vt:lpstr>
      <vt:lpstr>Transportation</vt:lpstr>
      <vt:lpstr>Inventory</vt:lpstr>
      <vt:lpstr>Motion</vt:lpstr>
      <vt:lpstr>Potential - Human or Machine</vt:lpstr>
      <vt:lpstr>Waiting</vt:lpstr>
      <vt:lpstr>Over Production</vt:lpstr>
      <vt:lpstr>Over Processing</vt:lpstr>
      <vt:lpstr>Defects</vt:lpstr>
      <vt:lpstr>PowerPoint Presentation</vt:lpstr>
      <vt:lpstr>PowerPoint Presentation</vt:lpstr>
      <vt:lpstr>Comments Heard From the People Involved in the Process</vt:lpstr>
      <vt:lpstr>PowerPoint Presentation</vt:lpstr>
      <vt:lpstr>Value Added Group Activity Background</vt:lpstr>
      <vt:lpstr>Value Added Group Activity Background</vt:lpstr>
      <vt:lpstr>Value Added Group Activity Background</vt:lpstr>
      <vt:lpstr>Value Added Group Activity Background</vt:lpstr>
      <vt:lpstr>Use the Tools You Were Given to Understand and Evaluate the Process</vt:lpstr>
      <vt:lpstr>PowerPoint Presentation</vt:lpstr>
      <vt:lpstr>Comments Heard From the People Involved in the Process</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FOR BUSINESS</dc:title>
  <dc:creator>Joe Tanner</dc:creator>
  <cp:lastModifiedBy>Joe Tanner</cp:lastModifiedBy>
  <cp:revision>49</cp:revision>
  <dcterms:created xsi:type="dcterms:W3CDTF">2019-03-04T20:25:38Z</dcterms:created>
  <dcterms:modified xsi:type="dcterms:W3CDTF">2019-03-19T19:35:46Z</dcterms:modified>
</cp:coreProperties>
</file>