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25D38-5EF4-4CA6-8619-3AE8425D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552CF-5515-4D4B-AD92-E9C05577A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6E7DE-79D4-40E5-BBDE-7491862CC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6096-7D87-4F38-AB5B-571420A6C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8DD7E-E387-49FF-A75B-305DB069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F390A-A4E8-4D4B-8087-386C3828F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75453-1B83-4C9A-BE94-5DEA53B4B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73DDE-5DA3-4508-B023-23FDE83F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9C898-34BB-4BCC-8979-8ADC43B6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F4CFF-864E-44B8-AFB3-BF3999627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7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FF9C02-E9CD-4742-9E32-4C00F1B26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7D6AF-97A8-44E5-8046-93DCD3D72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3F6FF-7D97-4664-94C6-9F7063E40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94D0B-59AD-4597-808D-E21B5E5B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C0E6C-B912-402D-B816-26C6840D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9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66556-E1D9-47E3-A3D5-B21FE8FE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DEF1E-8EB7-4B79-BF7D-9AD19A9EC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E51A2-380C-414B-B4E0-FA784EF0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E7192-ABF6-42F3-916D-299ECBEF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E1CFD-7145-46A6-A00F-F828B015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8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FB66B-BD17-4890-AAF8-1236B6915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A82B9-1DA3-43B9-974B-FE7A26E20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9E8C0-01B5-44A0-82DD-85487F506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859EE-B8E8-4E2C-8D5C-A2D4193A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20140-A7E6-4F22-BBA6-60BFD0985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EAD0-6F9F-46F5-8DDA-0D3239B00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FDE7-84F0-4832-8B83-F3564031B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6B345-0E11-4BAF-9409-F9A04458FC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D2FC5-FC18-42AF-A857-CB6449989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3DC07-F951-4CCB-87A4-E46D38F9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E6869-8EDB-4B28-B474-9090B8A8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3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14EA0-2489-4CB9-8FD2-14DBB4AA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49013-0B52-48A2-A973-3B3DCE837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FF201-D638-4D37-9E46-6B4DA1024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2091D-455F-4EE3-920D-D1006FB2C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B7191-8A52-49DB-BDB1-6CDEC15DED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D74261-58FA-4F94-8E82-B9D7C8173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1B9F1F-09BF-48DB-9CCF-9D2C26D51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F851B-93C8-4B81-97B4-0B2FF1F46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6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B36F-1329-4CCD-86ED-BE33F481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653E2B-D7A0-45F9-B888-709526A3B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30EFF5-BD67-4E5D-A370-9E6F49FA6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384004-2727-45AC-8F15-8AFC3B6E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4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4CD50E-0774-4148-8FFC-1609D954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EE0037-2EF1-4B45-AC2C-A623146E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B0EA7-44CE-4467-9F9A-9E959007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1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82683-AA4F-429C-B05B-AE194804D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FB25C-65FC-49EB-B598-284FDDD8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58B98-6991-48E5-B976-B32FACEE7C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AB925-5856-4324-BE50-5E42A29D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59A8F-E533-4A96-8646-7366A500C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777A9-7870-46B1-95A8-0562BF5AE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2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F24B-B36A-4937-BA00-AD3F6025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CCC29-6F15-4281-83F2-8BF0480F3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68F11-AA71-4C47-98A9-A95173FB0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AAC6A-0932-4C9F-96C8-DE748D00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61DC5-9616-42CC-A869-C4846965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C99CF-1399-4851-A640-E6F05436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3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4ADD7E-FE36-4E4C-A298-10ABB2A02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9FAC3-76A3-4C64-B38B-8694A4A67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EEC1-E709-43A0-BCC9-E371CBB06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EA9D-F0D7-48C3-8E2D-07C2C6FCCD5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B7F85-4418-4E8B-AB92-BA4AAB57B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2E8A-F513-4223-9C26-55CD81EFE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8DFB5-8C0C-4434-A17A-A73BF4838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0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www.google.com/imgres?imgurl=https%3A%2F%2Fih1.redbubble.net%2Fimage.452453508.1976%2Fflat%2C1000x1000%2C075%2Cf.jpg&amp;imgrefurl=https%3A%2F%2Fwww.redbubble.com%2Fpeople%2Fethanwonggd%2Fworks%2F28661976-slightly-sad-face-emoji&amp;docid=knALAQdm6yd0MM&amp;tbnid=Dps2kiiQydbYTM%3A&amp;vet=10ahUKEwi5s4iU0PrgAhUutIMKHREpCY0QMwhvKAgwCA..i&amp;w=1000&amp;h=1000&amp;hl=en&amp;bih=825&amp;biw=1821&amp;q=sad%20face%20emoji&amp;ved=0ahUKEwi5s4iU0PrgAhUutIMKHREpCY0QMwhvKAgwCA&amp;iact=mrc&amp;uact=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m/imgres?imgurl=https%3A%2F%2Fimgix.bustle.com%2Flovelace%2Fuploads%2F892%2Fbc5d6b30-0adc-0133-503f-0ec273752cbd.png%3Fw%3D646%26fit%3Dmax%26auto%3Dformat%26q%3D70&amp;imgrefurl=https%3A%2F%2Fwww.bustle.com%2Farticles%2F96635-what-do-all-the-face-emoji-mean-your-guide-to-10-of-the-most-common-ones&amp;docid=qTPBTGqPZQFm8M&amp;tbnid=PPTMeV73tvoZgM%3A&amp;vet=10ahUKEwjG_qD90PrgAhUq4YMKHVuLCj0QMwhsKAQwBA..i&amp;w=218&amp;h=168&amp;hl=en&amp;bih=825&amp;biw=1821&amp;q=face%20emoji&amp;ved=0ahUKEwjG_qD90PrgAhUq4YMKHVuLCj0QMwhsKAQwBA&amp;iact=mrc&amp;uact=8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google.com/imgres?imgurl=http%3A%2F%2Fcdn.shopify.com%2Fs%2Ffiles%2F1%2F1061%2F1924%2Fproducts%2FThinking_Face_Emoji_grande.png%3Fv%3D1480481060&amp;imgrefurl=https%3A%2F%2Femojiisland.com%2Fproducts%2Fthinking-face-emoji-icon&amp;docid=exFTqcLUuctSpM&amp;tbnid=KHMCc3HdC2JRvM%3A&amp;vet=10ahUKEwjG_qD90PrgAhUq4YMKHVuLCj0QMwhpKAEwAQ..i&amp;w=600&amp;h=600&amp;hl=en&amp;bih=825&amp;biw=1821&amp;q=face%20emoji&amp;ved=0ahUKEwjG_qD90PrgAhUq4YMKHVuLCj0QMwhpKAEwAQ&amp;iact=mrc&amp;uact=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8D94DF3-E095-4F05-A792-722111FC4BE3}"/>
              </a:ext>
            </a:extLst>
          </p:cNvPr>
          <p:cNvGrpSpPr/>
          <p:nvPr/>
        </p:nvGrpSpPr>
        <p:grpSpPr>
          <a:xfrm>
            <a:off x="675862" y="1270191"/>
            <a:ext cx="1828800" cy="940904"/>
            <a:chOff x="940904" y="1298713"/>
            <a:chExt cx="1828800" cy="9409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87ECD8-3384-4043-B613-E63B30F60370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Reviews Political Ad with 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E55F10-B26B-4665-9C43-4A79BF44E81B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3965C6-267E-4063-A09F-E091A655CF80}"/>
              </a:ext>
            </a:extLst>
          </p:cNvPr>
          <p:cNvGrpSpPr/>
          <p:nvPr/>
        </p:nvGrpSpPr>
        <p:grpSpPr>
          <a:xfrm>
            <a:off x="3134969" y="1270191"/>
            <a:ext cx="1828800" cy="976052"/>
            <a:chOff x="3200400" y="1294391"/>
            <a:chExt cx="1828800" cy="92765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1FF35C-38A3-43BB-BF2F-0578AB9CEB7F}"/>
                </a:ext>
              </a:extLst>
            </p:cNvPr>
            <p:cNvSpPr txBox="1"/>
            <p:nvPr/>
          </p:nvSpPr>
          <p:spPr>
            <a:xfrm>
              <a:off x="3200400" y="1452625"/>
              <a:ext cx="1815547" cy="614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Travels to Office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397883-E0DA-44F8-AD57-F97369B45642}"/>
                </a:ext>
              </a:extLst>
            </p:cNvPr>
            <p:cNvSpPr/>
            <p:nvPr/>
          </p:nvSpPr>
          <p:spPr>
            <a:xfrm>
              <a:off x="3213652" y="1294391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D7CB97-5617-44D0-9825-0E5C4DD03872}"/>
              </a:ext>
            </a:extLst>
          </p:cNvPr>
          <p:cNvGrpSpPr/>
          <p:nvPr/>
        </p:nvGrpSpPr>
        <p:grpSpPr>
          <a:xfrm>
            <a:off x="5594076" y="1281139"/>
            <a:ext cx="1828800" cy="940904"/>
            <a:chOff x="940904" y="1298713"/>
            <a:chExt cx="1828800" cy="94090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31F0B6-54ED-405E-8EC1-0CDEF2155CC6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Delivers ad to Receiving Desk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0EB836-7469-40F9-83FF-D33CF05AD555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66C9E7-7E9D-4C85-9CA3-683B227F5024}"/>
              </a:ext>
            </a:extLst>
          </p:cNvPr>
          <p:cNvGrpSpPr/>
          <p:nvPr/>
        </p:nvGrpSpPr>
        <p:grpSpPr>
          <a:xfrm>
            <a:off x="8053183" y="1276817"/>
            <a:ext cx="1954694" cy="927652"/>
            <a:chOff x="7822097" y="1301017"/>
            <a:chExt cx="1954694" cy="92765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A47C34-03E9-4BF5-8E93-D146BB0F0584}"/>
                </a:ext>
              </a:extLst>
            </p:cNvPr>
            <p:cNvSpPr txBox="1"/>
            <p:nvPr/>
          </p:nvSpPr>
          <p:spPr>
            <a:xfrm>
              <a:off x="7822097" y="1342718"/>
              <a:ext cx="1954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Receiving Desk Calls Client to Confirm Add Content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A59EA9-5567-4DB4-9932-A443FCCDB53B}"/>
                </a:ext>
              </a:extLst>
            </p:cNvPr>
            <p:cNvSpPr/>
            <p:nvPr/>
          </p:nvSpPr>
          <p:spPr>
            <a:xfrm>
              <a:off x="7891670" y="1301017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0F451B-0CAA-4DAE-9CB8-34B9A1B09659}"/>
              </a:ext>
            </a:extLst>
          </p:cNvPr>
          <p:cNvGrpSpPr/>
          <p:nvPr/>
        </p:nvGrpSpPr>
        <p:grpSpPr>
          <a:xfrm>
            <a:off x="10638183" y="1549035"/>
            <a:ext cx="927652" cy="380255"/>
            <a:chOff x="10518914" y="1283992"/>
            <a:chExt cx="927652" cy="3802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9E1DD0-68F3-495B-B5A1-20DDDDF5B4E0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0260FB7-C93A-4B35-8869-C538F6B56C53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D8CE3E-B2B5-4093-9272-61AFC50889A6}"/>
              </a:ext>
            </a:extLst>
          </p:cNvPr>
          <p:cNvCxnSpPr>
            <a:cxnSpLocks/>
          </p:cNvCxnSpPr>
          <p:nvPr/>
        </p:nvCxnSpPr>
        <p:spPr>
          <a:xfrm>
            <a:off x="7502388" y="169478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C533F1-B495-4ECF-A761-6DC20AE22E87}"/>
              </a:ext>
            </a:extLst>
          </p:cNvPr>
          <p:cNvCxnSpPr>
            <a:cxnSpLocks/>
          </p:cNvCxnSpPr>
          <p:nvPr/>
        </p:nvCxnSpPr>
        <p:spPr>
          <a:xfrm>
            <a:off x="10007877" y="168666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C1A2B3-5434-421D-9773-2F478AC44BC5}"/>
              </a:ext>
            </a:extLst>
          </p:cNvPr>
          <p:cNvGrpSpPr/>
          <p:nvPr/>
        </p:nvGrpSpPr>
        <p:grpSpPr>
          <a:xfrm>
            <a:off x="689115" y="3431304"/>
            <a:ext cx="1815548" cy="927652"/>
            <a:chOff x="689115" y="3431304"/>
            <a:chExt cx="1815548" cy="9276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DB44573-A36A-4128-98EB-B84DD74BDAD6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Billing Department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7325D5-0CF0-48CE-99BF-00B2CF71DD44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B4C87-F0A2-4C94-95A4-238C6F0C479D}"/>
              </a:ext>
            </a:extLst>
          </p:cNvPr>
          <p:cNvGrpSpPr/>
          <p:nvPr/>
        </p:nvGrpSpPr>
        <p:grpSpPr>
          <a:xfrm>
            <a:off x="3148221" y="5477530"/>
            <a:ext cx="1841846" cy="927652"/>
            <a:chOff x="3096042" y="5490782"/>
            <a:chExt cx="1841846" cy="92765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FDF179-D1A9-4CEC-A3E1-7AE15ACE432C}"/>
                </a:ext>
              </a:extLst>
            </p:cNvPr>
            <p:cNvSpPr txBox="1"/>
            <p:nvPr/>
          </p:nvSpPr>
          <p:spPr>
            <a:xfrm>
              <a:off x="3096042" y="5631442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Sorting / Routing Room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38E5AF-0ED7-4FD0-8627-0BE301DA5730}"/>
                </a:ext>
              </a:extLst>
            </p:cNvPr>
            <p:cNvSpPr/>
            <p:nvPr/>
          </p:nvSpPr>
          <p:spPr>
            <a:xfrm>
              <a:off x="3122340" y="5490782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8645CF5-EB54-4180-B458-680CF320836D}"/>
              </a:ext>
            </a:extLst>
          </p:cNvPr>
          <p:cNvCxnSpPr>
            <a:cxnSpLocks/>
          </p:cNvCxnSpPr>
          <p:nvPr/>
        </p:nvCxnSpPr>
        <p:spPr>
          <a:xfrm>
            <a:off x="2590392" y="387899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B22BED-AD7B-4F43-9CEA-F4BF2BC8C207}"/>
              </a:ext>
            </a:extLst>
          </p:cNvPr>
          <p:cNvGrpSpPr/>
          <p:nvPr/>
        </p:nvGrpSpPr>
        <p:grpSpPr>
          <a:xfrm>
            <a:off x="3552412" y="3671759"/>
            <a:ext cx="927652" cy="380255"/>
            <a:chOff x="10518914" y="1283992"/>
            <a:chExt cx="927652" cy="38025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D8095B8-48C4-4C95-BC81-506BDE515E63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5E094F8-B5B3-44C1-A15F-35124F44398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429D26-80DE-49D4-8A6D-847940E31888}"/>
              </a:ext>
            </a:extLst>
          </p:cNvPr>
          <p:cNvGrpSpPr/>
          <p:nvPr/>
        </p:nvGrpSpPr>
        <p:grpSpPr>
          <a:xfrm>
            <a:off x="5607328" y="3382904"/>
            <a:ext cx="1815548" cy="380255"/>
            <a:chOff x="5607328" y="3382904"/>
            <a:chExt cx="1815548" cy="38025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07BC08-714A-4CA3-BE63-7C4662A9DD4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Regulatory Office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D92E379-76A2-4DB3-879F-2624BBD24B29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8E5C24-56CB-45FC-9EEF-466BB2B3CF58}"/>
              </a:ext>
            </a:extLst>
          </p:cNvPr>
          <p:cNvCxnSpPr>
            <a:cxnSpLocks/>
          </p:cNvCxnSpPr>
          <p:nvPr/>
        </p:nvCxnSpPr>
        <p:spPr>
          <a:xfrm>
            <a:off x="4950516" y="3861887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6F8CF44-844D-4AAA-A5AA-067904F1BC09}"/>
              </a:ext>
            </a:extLst>
          </p:cNvPr>
          <p:cNvGrpSpPr/>
          <p:nvPr/>
        </p:nvGrpSpPr>
        <p:grpSpPr>
          <a:xfrm>
            <a:off x="5607328" y="4023703"/>
            <a:ext cx="1815548" cy="380255"/>
            <a:chOff x="5607328" y="3382904"/>
            <a:chExt cx="1815548" cy="38025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047B058-CAE7-4ECD-BB50-91E0AAEE4A0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FCC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856FF85-4923-4436-840D-CB23C0451AEF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7441D26-F0DB-43EA-9352-70F59C47A655}"/>
              </a:ext>
            </a:extLst>
          </p:cNvPr>
          <p:cNvCxnSpPr/>
          <p:nvPr/>
        </p:nvCxnSpPr>
        <p:spPr>
          <a:xfrm>
            <a:off x="6096000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9E2765-2426-47EA-82E2-978878954966}"/>
              </a:ext>
            </a:extLst>
          </p:cNvPr>
          <p:cNvCxnSpPr>
            <a:cxnSpLocks/>
          </p:cNvCxnSpPr>
          <p:nvPr/>
        </p:nvCxnSpPr>
        <p:spPr>
          <a:xfrm flipV="1">
            <a:off x="6732104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CFFD6D-1644-40C1-9FE5-241017A597D4}"/>
              </a:ext>
            </a:extLst>
          </p:cNvPr>
          <p:cNvCxnSpPr>
            <a:cxnSpLocks/>
          </p:cNvCxnSpPr>
          <p:nvPr/>
        </p:nvCxnSpPr>
        <p:spPr>
          <a:xfrm>
            <a:off x="7588119" y="386519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636F7C1-4E00-42E4-973B-C942C729F730}"/>
              </a:ext>
            </a:extLst>
          </p:cNvPr>
          <p:cNvGrpSpPr/>
          <p:nvPr/>
        </p:nvGrpSpPr>
        <p:grpSpPr>
          <a:xfrm>
            <a:off x="8550139" y="3657957"/>
            <a:ext cx="927652" cy="380255"/>
            <a:chOff x="10518914" y="1283992"/>
            <a:chExt cx="927652" cy="38025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DD3A1CD-9EBE-44A8-B0C3-BE97DE4C0394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4C3068D-CA27-464F-A4B3-6DE5DFCFD365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C64DF4-4A5B-4672-9FD9-FCE2E3D2B1BA}"/>
              </a:ext>
            </a:extLst>
          </p:cNvPr>
          <p:cNvGrpSpPr/>
          <p:nvPr/>
        </p:nvGrpSpPr>
        <p:grpSpPr>
          <a:xfrm>
            <a:off x="10194235" y="3409123"/>
            <a:ext cx="1815548" cy="927652"/>
            <a:chOff x="689115" y="3431304"/>
            <a:chExt cx="1815548" cy="92765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555616-1CBB-4AF7-8C64-72BE250E4983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Booking Department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44BE962-09AC-4D0C-93EF-AB2622958A56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268CD4-F1B7-4C4A-8065-D36A3CD28D56}"/>
              </a:ext>
            </a:extLst>
          </p:cNvPr>
          <p:cNvCxnSpPr>
            <a:cxnSpLocks/>
          </p:cNvCxnSpPr>
          <p:nvPr/>
        </p:nvCxnSpPr>
        <p:spPr>
          <a:xfrm>
            <a:off x="9621501" y="3848084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A4A9F2E-7748-4DC9-865A-0C348ADDC5D5}"/>
              </a:ext>
            </a:extLst>
          </p:cNvPr>
          <p:cNvGrpSpPr/>
          <p:nvPr/>
        </p:nvGrpSpPr>
        <p:grpSpPr>
          <a:xfrm>
            <a:off x="974865" y="5749067"/>
            <a:ext cx="927652" cy="380255"/>
            <a:chOff x="10518914" y="1283992"/>
            <a:chExt cx="927652" cy="380255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FFB7866-C7F6-4CED-A7F3-E637E5A3DE47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951EE47-A669-4C20-9986-B0473CEDAD5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0F29984-CDD3-491A-9451-869FFA3CBC73}"/>
              </a:ext>
            </a:extLst>
          </p:cNvPr>
          <p:cNvCxnSpPr>
            <a:cxnSpLocks/>
          </p:cNvCxnSpPr>
          <p:nvPr/>
        </p:nvCxnSpPr>
        <p:spPr>
          <a:xfrm>
            <a:off x="2491410" y="5928673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23FEB09-F8B4-4F4D-9D87-5ED0116FAD0C}"/>
              </a:ext>
            </a:extLst>
          </p:cNvPr>
          <p:cNvCxnSpPr>
            <a:cxnSpLocks/>
          </p:cNvCxnSpPr>
          <p:nvPr/>
        </p:nvCxnSpPr>
        <p:spPr>
          <a:xfrm>
            <a:off x="5084697" y="5780796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0B5F805-DA29-45E8-B8DF-634AAAB87B42}"/>
              </a:ext>
            </a:extLst>
          </p:cNvPr>
          <p:cNvSpPr txBox="1"/>
          <p:nvPr/>
        </p:nvSpPr>
        <p:spPr>
          <a:xfrm>
            <a:off x="5824330" y="5575968"/>
            <a:ext cx="181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Delivery Person Picks up Invoice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D59784C-DFD4-40D8-8BF1-F68EAE47A3A4}"/>
              </a:ext>
            </a:extLst>
          </p:cNvPr>
          <p:cNvSpPr/>
          <p:nvPr/>
        </p:nvSpPr>
        <p:spPr>
          <a:xfrm>
            <a:off x="5810247" y="5459509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9A15C5-78AA-4D74-81F6-3A7ACF766333}"/>
              </a:ext>
            </a:extLst>
          </p:cNvPr>
          <p:cNvSpPr txBox="1"/>
          <p:nvPr/>
        </p:nvSpPr>
        <p:spPr>
          <a:xfrm>
            <a:off x="8231681" y="5612587"/>
            <a:ext cx="19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Invoice is Delivered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06B1ED-5A57-465D-AE31-60A7E19C5CD6}"/>
              </a:ext>
            </a:extLst>
          </p:cNvPr>
          <p:cNvSpPr/>
          <p:nvPr/>
        </p:nvSpPr>
        <p:spPr>
          <a:xfrm>
            <a:off x="8338927" y="5441935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F5FC57B-0CD3-4D6F-9D96-9EBE6300E598}"/>
              </a:ext>
            </a:extLst>
          </p:cNvPr>
          <p:cNvCxnSpPr>
            <a:cxnSpLocks/>
          </p:cNvCxnSpPr>
          <p:nvPr/>
        </p:nvCxnSpPr>
        <p:spPr>
          <a:xfrm>
            <a:off x="7718559" y="585990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8F250F8-7B94-4DAE-B883-3FCE392169CA}"/>
              </a:ext>
            </a:extLst>
          </p:cNvPr>
          <p:cNvGrpSpPr/>
          <p:nvPr/>
        </p:nvGrpSpPr>
        <p:grpSpPr>
          <a:xfrm>
            <a:off x="1438691" y="1717736"/>
            <a:ext cx="9684851" cy="1662721"/>
            <a:chOff x="1438691" y="1717736"/>
            <a:chExt cx="9684851" cy="166272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70302C7-2895-4AD6-9677-C8B07DD21050}"/>
                </a:ext>
              </a:extLst>
            </p:cNvPr>
            <p:cNvCxnSpPr>
              <a:cxnSpLocks/>
            </p:cNvCxnSpPr>
            <p:nvPr/>
          </p:nvCxnSpPr>
          <p:spPr>
            <a:xfrm>
              <a:off x="5018437" y="1741793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9107BC1-79C6-48E8-BA2A-0E99C3B7C0FE}"/>
                </a:ext>
              </a:extLst>
            </p:cNvPr>
            <p:cNvCxnSpPr>
              <a:cxnSpLocks/>
            </p:cNvCxnSpPr>
            <p:nvPr/>
          </p:nvCxnSpPr>
          <p:spPr>
            <a:xfrm>
              <a:off x="2585834" y="1717736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4583497-EAA9-434E-9A69-B81B5353A92E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11102009" y="1929290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77BB32C-1C45-4FA9-BEC1-A4239D6896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2765834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C26B2F0-5034-4801-8F08-17030688C06B}"/>
                </a:ext>
              </a:extLst>
            </p:cNvPr>
            <p:cNvCxnSpPr/>
            <p:nvPr/>
          </p:nvCxnSpPr>
          <p:spPr>
            <a:xfrm>
              <a:off x="1438691" y="2770882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4C9BA24-1D36-4C62-B5BE-86390367F459}"/>
              </a:ext>
            </a:extLst>
          </p:cNvPr>
          <p:cNvGrpSpPr/>
          <p:nvPr/>
        </p:nvGrpSpPr>
        <p:grpSpPr>
          <a:xfrm>
            <a:off x="1438691" y="4332102"/>
            <a:ext cx="9684851" cy="1451167"/>
            <a:chOff x="1438691" y="4332102"/>
            <a:chExt cx="9684851" cy="14511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6A1C58-4B49-4835-9D58-715DC7931FB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2009" y="4332102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660BE92-DADD-4D2C-B8A3-8685FE6CF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5168646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9C74B4AE-D714-495C-94AD-084F5A2FFAE2}"/>
                </a:ext>
              </a:extLst>
            </p:cNvPr>
            <p:cNvCxnSpPr/>
            <p:nvPr/>
          </p:nvCxnSpPr>
          <p:spPr>
            <a:xfrm>
              <a:off x="1438691" y="5173694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30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8D94DF3-E095-4F05-A792-722111FC4BE3}"/>
              </a:ext>
            </a:extLst>
          </p:cNvPr>
          <p:cNvGrpSpPr/>
          <p:nvPr/>
        </p:nvGrpSpPr>
        <p:grpSpPr>
          <a:xfrm>
            <a:off x="675862" y="1270191"/>
            <a:ext cx="1828800" cy="940904"/>
            <a:chOff x="940904" y="1298713"/>
            <a:chExt cx="1828800" cy="9409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87ECD8-3384-4043-B613-E63B30F60370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Reviews Political Ad with 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E55F10-B26B-4665-9C43-4A79BF44E81B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3965C6-267E-4063-A09F-E091A655CF80}"/>
              </a:ext>
            </a:extLst>
          </p:cNvPr>
          <p:cNvGrpSpPr/>
          <p:nvPr/>
        </p:nvGrpSpPr>
        <p:grpSpPr>
          <a:xfrm>
            <a:off x="3134969" y="1270191"/>
            <a:ext cx="1828800" cy="976052"/>
            <a:chOff x="3200400" y="1294391"/>
            <a:chExt cx="1828800" cy="92765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1FF35C-38A3-43BB-BF2F-0578AB9CEB7F}"/>
                </a:ext>
              </a:extLst>
            </p:cNvPr>
            <p:cNvSpPr txBox="1"/>
            <p:nvPr/>
          </p:nvSpPr>
          <p:spPr>
            <a:xfrm>
              <a:off x="3200400" y="1452625"/>
              <a:ext cx="1815547" cy="614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Travels to Office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397883-E0DA-44F8-AD57-F97369B45642}"/>
                </a:ext>
              </a:extLst>
            </p:cNvPr>
            <p:cNvSpPr/>
            <p:nvPr/>
          </p:nvSpPr>
          <p:spPr>
            <a:xfrm>
              <a:off x="3213652" y="1294391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D7CB97-5617-44D0-9825-0E5C4DD03872}"/>
              </a:ext>
            </a:extLst>
          </p:cNvPr>
          <p:cNvGrpSpPr/>
          <p:nvPr/>
        </p:nvGrpSpPr>
        <p:grpSpPr>
          <a:xfrm>
            <a:off x="5594076" y="1281139"/>
            <a:ext cx="1828800" cy="940904"/>
            <a:chOff x="940904" y="1298713"/>
            <a:chExt cx="1828800" cy="94090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31F0B6-54ED-405E-8EC1-0CDEF2155CC6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Delivers ad to Receiving Desk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0EB836-7469-40F9-83FF-D33CF05AD555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66C9E7-7E9D-4C85-9CA3-683B227F5024}"/>
              </a:ext>
            </a:extLst>
          </p:cNvPr>
          <p:cNvGrpSpPr/>
          <p:nvPr/>
        </p:nvGrpSpPr>
        <p:grpSpPr>
          <a:xfrm>
            <a:off x="8053183" y="1276817"/>
            <a:ext cx="1954694" cy="927652"/>
            <a:chOff x="7822097" y="1301017"/>
            <a:chExt cx="1954694" cy="92765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A47C34-03E9-4BF5-8E93-D146BB0F0584}"/>
                </a:ext>
              </a:extLst>
            </p:cNvPr>
            <p:cNvSpPr txBox="1"/>
            <p:nvPr/>
          </p:nvSpPr>
          <p:spPr>
            <a:xfrm>
              <a:off x="7822097" y="1342718"/>
              <a:ext cx="1954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Receiving Desk Calls Client to Confirm Add Content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A59EA9-5567-4DB4-9932-A443FCCDB53B}"/>
                </a:ext>
              </a:extLst>
            </p:cNvPr>
            <p:cNvSpPr/>
            <p:nvPr/>
          </p:nvSpPr>
          <p:spPr>
            <a:xfrm>
              <a:off x="7891670" y="1301017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0F451B-0CAA-4DAE-9CB8-34B9A1B09659}"/>
              </a:ext>
            </a:extLst>
          </p:cNvPr>
          <p:cNvGrpSpPr/>
          <p:nvPr/>
        </p:nvGrpSpPr>
        <p:grpSpPr>
          <a:xfrm>
            <a:off x="10638183" y="1549035"/>
            <a:ext cx="927652" cy="380255"/>
            <a:chOff x="10518914" y="1283992"/>
            <a:chExt cx="927652" cy="3802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9E1DD0-68F3-495B-B5A1-20DDDDF5B4E0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0260FB7-C93A-4B35-8869-C538F6B56C53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D8CE3E-B2B5-4093-9272-61AFC50889A6}"/>
              </a:ext>
            </a:extLst>
          </p:cNvPr>
          <p:cNvCxnSpPr>
            <a:cxnSpLocks/>
          </p:cNvCxnSpPr>
          <p:nvPr/>
        </p:nvCxnSpPr>
        <p:spPr>
          <a:xfrm>
            <a:off x="7502388" y="169478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C533F1-B495-4ECF-A761-6DC20AE22E87}"/>
              </a:ext>
            </a:extLst>
          </p:cNvPr>
          <p:cNvCxnSpPr>
            <a:cxnSpLocks/>
          </p:cNvCxnSpPr>
          <p:nvPr/>
        </p:nvCxnSpPr>
        <p:spPr>
          <a:xfrm>
            <a:off x="10007877" y="168666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C1A2B3-5434-421D-9773-2F478AC44BC5}"/>
              </a:ext>
            </a:extLst>
          </p:cNvPr>
          <p:cNvGrpSpPr/>
          <p:nvPr/>
        </p:nvGrpSpPr>
        <p:grpSpPr>
          <a:xfrm>
            <a:off x="689115" y="3431304"/>
            <a:ext cx="1815548" cy="927652"/>
            <a:chOff x="689115" y="3431304"/>
            <a:chExt cx="1815548" cy="9276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DB44573-A36A-4128-98EB-B84DD74BDAD6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Billing Department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7325D5-0CF0-48CE-99BF-00B2CF71DD44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B4C87-F0A2-4C94-95A4-238C6F0C479D}"/>
              </a:ext>
            </a:extLst>
          </p:cNvPr>
          <p:cNvGrpSpPr/>
          <p:nvPr/>
        </p:nvGrpSpPr>
        <p:grpSpPr>
          <a:xfrm>
            <a:off x="3148221" y="5477530"/>
            <a:ext cx="1841846" cy="927652"/>
            <a:chOff x="3096042" y="5490782"/>
            <a:chExt cx="1841846" cy="92765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FDF179-D1A9-4CEC-A3E1-7AE15ACE432C}"/>
                </a:ext>
              </a:extLst>
            </p:cNvPr>
            <p:cNvSpPr txBox="1"/>
            <p:nvPr/>
          </p:nvSpPr>
          <p:spPr>
            <a:xfrm>
              <a:off x="3096042" y="5631442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Sorting / Routing Room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38E5AF-0ED7-4FD0-8627-0BE301DA5730}"/>
                </a:ext>
              </a:extLst>
            </p:cNvPr>
            <p:cNvSpPr/>
            <p:nvPr/>
          </p:nvSpPr>
          <p:spPr>
            <a:xfrm>
              <a:off x="3122340" y="5490782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8645CF5-EB54-4180-B458-680CF320836D}"/>
              </a:ext>
            </a:extLst>
          </p:cNvPr>
          <p:cNvCxnSpPr>
            <a:cxnSpLocks/>
          </p:cNvCxnSpPr>
          <p:nvPr/>
        </p:nvCxnSpPr>
        <p:spPr>
          <a:xfrm>
            <a:off x="2590392" y="387899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B22BED-AD7B-4F43-9CEA-F4BF2BC8C207}"/>
              </a:ext>
            </a:extLst>
          </p:cNvPr>
          <p:cNvGrpSpPr/>
          <p:nvPr/>
        </p:nvGrpSpPr>
        <p:grpSpPr>
          <a:xfrm>
            <a:off x="3552412" y="3671759"/>
            <a:ext cx="927652" cy="380255"/>
            <a:chOff x="10518914" y="1283992"/>
            <a:chExt cx="927652" cy="38025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D8095B8-48C4-4C95-BC81-506BDE515E63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5E094F8-B5B3-44C1-A15F-35124F44398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429D26-80DE-49D4-8A6D-847940E31888}"/>
              </a:ext>
            </a:extLst>
          </p:cNvPr>
          <p:cNvGrpSpPr/>
          <p:nvPr/>
        </p:nvGrpSpPr>
        <p:grpSpPr>
          <a:xfrm>
            <a:off x="5607328" y="3382904"/>
            <a:ext cx="1815548" cy="380255"/>
            <a:chOff x="5607328" y="3382904"/>
            <a:chExt cx="1815548" cy="38025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07BC08-714A-4CA3-BE63-7C4662A9DD4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Regulatory Office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D92E379-76A2-4DB3-879F-2624BBD24B29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8E5C24-56CB-45FC-9EEF-466BB2B3CF58}"/>
              </a:ext>
            </a:extLst>
          </p:cNvPr>
          <p:cNvCxnSpPr>
            <a:cxnSpLocks/>
          </p:cNvCxnSpPr>
          <p:nvPr/>
        </p:nvCxnSpPr>
        <p:spPr>
          <a:xfrm>
            <a:off x="4950516" y="3861887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6F8CF44-844D-4AAA-A5AA-067904F1BC09}"/>
              </a:ext>
            </a:extLst>
          </p:cNvPr>
          <p:cNvGrpSpPr/>
          <p:nvPr/>
        </p:nvGrpSpPr>
        <p:grpSpPr>
          <a:xfrm>
            <a:off x="5607328" y="4023703"/>
            <a:ext cx="1815548" cy="380255"/>
            <a:chOff x="5607328" y="3382904"/>
            <a:chExt cx="1815548" cy="38025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047B058-CAE7-4ECD-BB50-91E0AAEE4A0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FCC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856FF85-4923-4436-840D-CB23C0451AEF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7441D26-F0DB-43EA-9352-70F59C47A655}"/>
              </a:ext>
            </a:extLst>
          </p:cNvPr>
          <p:cNvCxnSpPr/>
          <p:nvPr/>
        </p:nvCxnSpPr>
        <p:spPr>
          <a:xfrm>
            <a:off x="6096000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9E2765-2426-47EA-82E2-978878954966}"/>
              </a:ext>
            </a:extLst>
          </p:cNvPr>
          <p:cNvCxnSpPr>
            <a:cxnSpLocks/>
          </p:cNvCxnSpPr>
          <p:nvPr/>
        </p:nvCxnSpPr>
        <p:spPr>
          <a:xfrm flipV="1">
            <a:off x="6732104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CFFD6D-1644-40C1-9FE5-241017A597D4}"/>
              </a:ext>
            </a:extLst>
          </p:cNvPr>
          <p:cNvCxnSpPr>
            <a:cxnSpLocks/>
          </p:cNvCxnSpPr>
          <p:nvPr/>
        </p:nvCxnSpPr>
        <p:spPr>
          <a:xfrm>
            <a:off x="7588119" y="386519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636F7C1-4E00-42E4-973B-C942C729F730}"/>
              </a:ext>
            </a:extLst>
          </p:cNvPr>
          <p:cNvGrpSpPr/>
          <p:nvPr/>
        </p:nvGrpSpPr>
        <p:grpSpPr>
          <a:xfrm>
            <a:off x="8550139" y="3657957"/>
            <a:ext cx="927652" cy="380255"/>
            <a:chOff x="10518914" y="1283992"/>
            <a:chExt cx="927652" cy="38025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DD3A1CD-9EBE-44A8-B0C3-BE97DE4C0394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4C3068D-CA27-464F-A4B3-6DE5DFCFD365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C64DF4-4A5B-4672-9FD9-FCE2E3D2B1BA}"/>
              </a:ext>
            </a:extLst>
          </p:cNvPr>
          <p:cNvGrpSpPr/>
          <p:nvPr/>
        </p:nvGrpSpPr>
        <p:grpSpPr>
          <a:xfrm>
            <a:off x="10194235" y="3409123"/>
            <a:ext cx="1815548" cy="927652"/>
            <a:chOff x="689115" y="3431304"/>
            <a:chExt cx="1815548" cy="92765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555616-1CBB-4AF7-8C64-72BE250E4983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Booking Department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44BE962-09AC-4D0C-93EF-AB2622958A56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268CD4-F1B7-4C4A-8065-D36A3CD28D56}"/>
              </a:ext>
            </a:extLst>
          </p:cNvPr>
          <p:cNvCxnSpPr>
            <a:cxnSpLocks/>
          </p:cNvCxnSpPr>
          <p:nvPr/>
        </p:nvCxnSpPr>
        <p:spPr>
          <a:xfrm>
            <a:off x="9621501" y="3848084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A4A9F2E-7748-4DC9-865A-0C348ADDC5D5}"/>
              </a:ext>
            </a:extLst>
          </p:cNvPr>
          <p:cNvGrpSpPr/>
          <p:nvPr/>
        </p:nvGrpSpPr>
        <p:grpSpPr>
          <a:xfrm>
            <a:off x="974865" y="5749067"/>
            <a:ext cx="927652" cy="380255"/>
            <a:chOff x="10518914" y="1283992"/>
            <a:chExt cx="927652" cy="380255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FFB7866-C7F6-4CED-A7F3-E637E5A3DE47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951EE47-A669-4C20-9986-B0473CEDAD5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0F29984-CDD3-491A-9451-869FFA3CBC73}"/>
              </a:ext>
            </a:extLst>
          </p:cNvPr>
          <p:cNvCxnSpPr>
            <a:cxnSpLocks/>
          </p:cNvCxnSpPr>
          <p:nvPr/>
        </p:nvCxnSpPr>
        <p:spPr>
          <a:xfrm>
            <a:off x="2491410" y="5928673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23FEB09-F8B4-4F4D-9D87-5ED0116FAD0C}"/>
              </a:ext>
            </a:extLst>
          </p:cNvPr>
          <p:cNvCxnSpPr>
            <a:cxnSpLocks/>
          </p:cNvCxnSpPr>
          <p:nvPr/>
        </p:nvCxnSpPr>
        <p:spPr>
          <a:xfrm>
            <a:off x="5084697" y="5780796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0B5F805-DA29-45E8-B8DF-634AAAB87B42}"/>
              </a:ext>
            </a:extLst>
          </p:cNvPr>
          <p:cNvSpPr txBox="1"/>
          <p:nvPr/>
        </p:nvSpPr>
        <p:spPr>
          <a:xfrm>
            <a:off x="5824330" y="5575968"/>
            <a:ext cx="181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Delivery Person Picks up Invoice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D59784C-DFD4-40D8-8BF1-F68EAE47A3A4}"/>
              </a:ext>
            </a:extLst>
          </p:cNvPr>
          <p:cNvSpPr/>
          <p:nvPr/>
        </p:nvSpPr>
        <p:spPr>
          <a:xfrm>
            <a:off x="5810247" y="5459509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9A15C5-78AA-4D74-81F6-3A7ACF766333}"/>
              </a:ext>
            </a:extLst>
          </p:cNvPr>
          <p:cNvSpPr txBox="1"/>
          <p:nvPr/>
        </p:nvSpPr>
        <p:spPr>
          <a:xfrm>
            <a:off x="8231681" y="5612587"/>
            <a:ext cx="19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Invoice is Delivered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06B1ED-5A57-465D-AE31-60A7E19C5CD6}"/>
              </a:ext>
            </a:extLst>
          </p:cNvPr>
          <p:cNvSpPr/>
          <p:nvPr/>
        </p:nvSpPr>
        <p:spPr>
          <a:xfrm>
            <a:off x="8338927" y="5441935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F5FC57B-0CD3-4D6F-9D96-9EBE6300E598}"/>
              </a:ext>
            </a:extLst>
          </p:cNvPr>
          <p:cNvCxnSpPr>
            <a:cxnSpLocks/>
          </p:cNvCxnSpPr>
          <p:nvPr/>
        </p:nvCxnSpPr>
        <p:spPr>
          <a:xfrm>
            <a:off x="7718559" y="585990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8F250F8-7B94-4DAE-B883-3FCE392169CA}"/>
              </a:ext>
            </a:extLst>
          </p:cNvPr>
          <p:cNvGrpSpPr/>
          <p:nvPr/>
        </p:nvGrpSpPr>
        <p:grpSpPr>
          <a:xfrm>
            <a:off x="1438691" y="1717736"/>
            <a:ext cx="9684851" cy="1662721"/>
            <a:chOff x="1438691" y="1717736"/>
            <a:chExt cx="9684851" cy="166272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70302C7-2895-4AD6-9677-C8B07DD21050}"/>
                </a:ext>
              </a:extLst>
            </p:cNvPr>
            <p:cNvCxnSpPr>
              <a:cxnSpLocks/>
            </p:cNvCxnSpPr>
            <p:nvPr/>
          </p:nvCxnSpPr>
          <p:spPr>
            <a:xfrm>
              <a:off x="5018437" y="1741793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9107BC1-79C6-48E8-BA2A-0E99C3B7C0FE}"/>
                </a:ext>
              </a:extLst>
            </p:cNvPr>
            <p:cNvCxnSpPr>
              <a:cxnSpLocks/>
            </p:cNvCxnSpPr>
            <p:nvPr/>
          </p:nvCxnSpPr>
          <p:spPr>
            <a:xfrm>
              <a:off x="2585834" y="1717736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4583497-EAA9-434E-9A69-B81B5353A92E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11102009" y="1929290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77BB32C-1C45-4FA9-BEC1-A4239D6896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2765834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C26B2F0-5034-4801-8F08-17030688C06B}"/>
                </a:ext>
              </a:extLst>
            </p:cNvPr>
            <p:cNvCxnSpPr/>
            <p:nvPr/>
          </p:nvCxnSpPr>
          <p:spPr>
            <a:xfrm>
              <a:off x="1438691" y="2770882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4C9BA24-1D36-4C62-B5BE-86390367F459}"/>
              </a:ext>
            </a:extLst>
          </p:cNvPr>
          <p:cNvGrpSpPr/>
          <p:nvPr/>
        </p:nvGrpSpPr>
        <p:grpSpPr>
          <a:xfrm>
            <a:off x="1438691" y="4332102"/>
            <a:ext cx="9684851" cy="1451167"/>
            <a:chOff x="1438691" y="4332102"/>
            <a:chExt cx="9684851" cy="14511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6A1C58-4B49-4835-9D58-715DC7931FB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2009" y="4332102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660BE92-DADD-4D2C-B8A3-8685FE6CF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5168646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9C74B4AE-D714-495C-94AD-084F5A2FFAE2}"/>
                </a:ext>
              </a:extLst>
            </p:cNvPr>
            <p:cNvCxnSpPr/>
            <p:nvPr/>
          </p:nvCxnSpPr>
          <p:spPr>
            <a:xfrm>
              <a:off x="1438691" y="5173694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8B5CBBF-8C56-4866-A9DE-B158DFBC2FB2}"/>
              </a:ext>
            </a:extLst>
          </p:cNvPr>
          <p:cNvSpPr txBox="1"/>
          <p:nvPr/>
        </p:nvSpPr>
        <p:spPr>
          <a:xfrm>
            <a:off x="756529" y="597027"/>
            <a:ext cx="168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 Processing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D537129-0AC8-463D-99F8-819D457B7161}"/>
              </a:ext>
            </a:extLst>
          </p:cNvPr>
          <p:cNvSpPr txBox="1"/>
          <p:nvPr/>
        </p:nvSpPr>
        <p:spPr>
          <a:xfrm>
            <a:off x="3262688" y="589942"/>
            <a:ext cx="1560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D59AA4-4154-4E05-8FF8-57F3F4D7B63D}"/>
              </a:ext>
            </a:extLst>
          </p:cNvPr>
          <p:cNvSpPr txBox="1"/>
          <p:nvPr/>
        </p:nvSpPr>
        <p:spPr>
          <a:xfrm>
            <a:off x="5768847" y="582857"/>
            <a:ext cx="1560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8611AA5-4013-4E16-9D05-49DF9A45EF75}"/>
              </a:ext>
            </a:extLst>
          </p:cNvPr>
          <p:cNvSpPr txBox="1"/>
          <p:nvPr/>
        </p:nvSpPr>
        <p:spPr>
          <a:xfrm>
            <a:off x="8231681" y="575532"/>
            <a:ext cx="1680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Over Processing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F78F5E8-362E-45C8-9DB9-6691CF5B6BD7}"/>
              </a:ext>
            </a:extLst>
          </p:cNvPr>
          <p:cNvSpPr txBox="1"/>
          <p:nvPr/>
        </p:nvSpPr>
        <p:spPr>
          <a:xfrm>
            <a:off x="10449675" y="604409"/>
            <a:ext cx="1769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Motion, Waiting,</a:t>
            </a:r>
          </a:p>
          <a:p>
            <a:r>
              <a:rPr lang="en-US" dirty="0"/>
              <a:t>People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AD68116-0D52-4284-99A6-768D80A110AE}"/>
              </a:ext>
            </a:extLst>
          </p:cNvPr>
          <p:cNvSpPr txBox="1"/>
          <p:nvPr/>
        </p:nvSpPr>
        <p:spPr>
          <a:xfrm>
            <a:off x="404402" y="2457127"/>
            <a:ext cx="28231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Inventory, Motion</a:t>
            </a:r>
          </a:p>
          <a:p>
            <a:r>
              <a:rPr lang="en-US" dirty="0"/>
              <a:t>Waiting,    Over </a:t>
            </a:r>
          </a:p>
          <a:p>
            <a:r>
              <a:rPr lang="en-US" dirty="0"/>
              <a:t>Production, Over Processing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7E0DBB5-1611-4D8F-AA40-E8FC57376B79}"/>
              </a:ext>
            </a:extLst>
          </p:cNvPr>
          <p:cNvSpPr txBox="1"/>
          <p:nvPr/>
        </p:nvSpPr>
        <p:spPr>
          <a:xfrm>
            <a:off x="6050010" y="2468526"/>
            <a:ext cx="1079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Inventory</a:t>
            </a:r>
          </a:p>
          <a:p>
            <a:r>
              <a:rPr lang="en-US" dirty="0"/>
              <a:t>Waiting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F89678CC-B647-4496-8EB2-F27E6C5BDE94}"/>
              </a:ext>
            </a:extLst>
          </p:cNvPr>
          <p:cNvSpPr txBox="1"/>
          <p:nvPr/>
        </p:nvSpPr>
        <p:spPr>
          <a:xfrm>
            <a:off x="10247447" y="2499595"/>
            <a:ext cx="17091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Motion, Waiting</a:t>
            </a:r>
          </a:p>
          <a:p>
            <a:r>
              <a:rPr lang="en-US" dirty="0"/>
              <a:t>Defects, Over </a:t>
            </a:r>
          </a:p>
          <a:p>
            <a:r>
              <a:rPr lang="en-US" dirty="0"/>
              <a:t>Processing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6AA0302-D7F7-4D48-B97F-730301E1F4FF}"/>
              </a:ext>
            </a:extLst>
          </p:cNvPr>
          <p:cNvSpPr txBox="1"/>
          <p:nvPr/>
        </p:nvSpPr>
        <p:spPr>
          <a:xfrm>
            <a:off x="3678584" y="4852381"/>
            <a:ext cx="88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Motion</a:t>
            </a:r>
          </a:p>
          <a:p>
            <a:r>
              <a:rPr lang="en-US" dirty="0"/>
              <a:t>Defects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50827298-4E32-4CE6-8218-1BEB4F2DE25B}"/>
              </a:ext>
            </a:extLst>
          </p:cNvPr>
          <p:cNvSpPr txBox="1"/>
          <p:nvPr/>
        </p:nvSpPr>
        <p:spPr>
          <a:xfrm>
            <a:off x="6114449" y="4852380"/>
            <a:ext cx="88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Motion</a:t>
            </a:r>
          </a:p>
          <a:p>
            <a:r>
              <a:rPr lang="en-US" dirty="0"/>
              <a:t>Defects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BE8F325-883B-4940-B31F-6768198CC5D7}"/>
              </a:ext>
            </a:extLst>
          </p:cNvPr>
          <p:cNvSpPr txBox="1"/>
          <p:nvPr/>
        </p:nvSpPr>
        <p:spPr>
          <a:xfrm>
            <a:off x="8285903" y="4825737"/>
            <a:ext cx="1688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Motion, Defects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45BD348-0A5F-4A5D-8275-F62C55D966BC}"/>
              </a:ext>
            </a:extLst>
          </p:cNvPr>
          <p:cNvSpPr txBox="1"/>
          <p:nvPr/>
        </p:nvSpPr>
        <p:spPr>
          <a:xfrm>
            <a:off x="3470113" y="2498769"/>
            <a:ext cx="1769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Motion, Waiting,</a:t>
            </a:r>
          </a:p>
          <a:p>
            <a:r>
              <a:rPr lang="en-US" dirty="0"/>
              <a:t>People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4A342A-7524-4D3E-BDEE-469A94B5FD12}"/>
              </a:ext>
            </a:extLst>
          </p:cNvPr>
          <p:cNvSpPr txBox="1"/>
          <p:nvPr/>
        </p:nvSpPr>
        <p:spPr>
          <a:xfrm>
            <a:off x="8098754" y="2451782"/>
            <a:ext cx="1769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Motion, Waiting,</a:t>
            </a:r>
          </a:p>
          <a:p>
            <a:r>
              <a:rPr lang="en-US" dirty="0"/>
              <a:t>People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E8AD3252-DD54-477E-8053-16C82ABE1696}"/>
              </a:ext>
            </a:extLst>
          </p:cNvPr>
          <p:cNvSpPr txBox="1"/>
          <p:nvPr/>
        </p:nvSpPr>
        <p:spPr>
          <a:xfrm>
            <a:off x="623106" y="4907420"/>
            <a:ext cx="1769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Transportation</a:t>
            </a:r>
          </a:p>
          <a:p>
            <a:r>
              <a:rPr lang="en-US" dirty="0"/>
              <a:t>Motion, Waiting,</a:t>
            </a:r>
          </a:p>
          <a:p>
            <a:r>
              <a:rPr lang="en-US" dirty="0"/>
              <a:t>People</a:t>
            </a:r>
          </a:p>
        </p:txBody>
      </p:sp>
    </p:spTree>
    <p:extLst>
      <p:ext uri="{BB962C8B-B14F-4D97-AF65-F5344CB8AC3E}">
        <p14:creationId xmlns:p14="http://schemas.microsoft.com/office/powerpoint/2010/main" val="141609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7" grpId="0"/>
      <p:bldP spid="70" grpId="0"/>
      <p:bldP spid="74" grpId="0"/>
      <p:bldP spid="76" grpId="0"/>
      <p:bldP spid="78" grpId="0"/>
      <p:bldP spid="80" grpId="0"/>
      <p:bldP spid="84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6579-8D5F-4BC6-9787-4EEE4D93A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Add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36DEE-E58E-4143-9F39-A5EC6E2BB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036"/>
            <a:ext cx="10515600" cy="4707927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Customer Value Add</a:t>
            </a:r>
          </a:p>
          <a:p>
            <a:pPr lvl="1"/>
            <a:r>
              <a:rPr lang="en-US" dirty="0"/>
              <a:t>Delivering what the customer needs</a:t>
            </a:r>
          </a:p>
          <a:p>
            <a:pPr lvl="1"/>
            <a:r>
              <a:rPr lang="en-US" dirty="0"/>
              <a:t>Anything that changes fit, form or function in the process</a:t>
            </a:r>
          </a:p>
          <a:p>
            <a:pPr lvl="1"/>
            <a:r>
              <a:rPr lang="en-US" dirty="0"/>
              <a:t>Would the customer pay for that step in the process?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Enabling / Business Value Add</a:t>
            </a:r>
          </a:p>
          <a:p>
            <a:pPr lvl="1"/>
            <a:r>
              <a:rPr lang="en-US" dirty="0"/>
              <a:t>Not customer value add BUT you must do this to keep the doors open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/>
              <a:t>Make a profit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/>
              <a:t>Pay your employees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/>
              <a:t>Follow government regulations</a:t>
            </a:r>
          </a:p>
          <a:p>
            <a:pPr lvl="2">
              <a:buFont typeface="Calibri" panose="020F0502020204030204" pitchFamily="34" charset="0"/>
              <a:buChar char="‒"/>
            </a:pPr>
            <a:r>
              <a:rPr lang="en-US" dirty="0" err="1"/>
              <a:t>Etc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Non-Value Add</a:t>
            </a:r>
          </a:p>
          <a:p>
            <a:pPr lvl="1"/>
            <a:r>
              <a:rPr lang="en-US" dirty="0"/>
              <a:t>Everything Else</a:t>
            </a:r>
          </a:p>
          <a:p>
            <a:pPr lvl="1"/>
            <a:r>
              <a:rPr lang="en-US" dirty="0"/>
              <a:t>Tim P. Wood</a:t>
            </a:r>
          </a:p>
          <a:p>
            <a:pPr lvl="1"/>
            <a:r>
              <a:rPr lang="en-US" dirty="0"/>
              <a:t>DOWNTIME</a:t>
            </a:r>
          </a:p>
        </p:txBody>
      </p:sp>
    </p:spTree>
    <p:extLst>
      <p:ext uri="{BB962C8B-B14F-4D97-AF65-F5344CB8AC3E}">
        <p14:creationId xmlns:p14="http://schemas.microsoft.com/office/powerpoint/2010/main" val="880090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8D94DF3-E095-4F05-A792-722111FC4BE3}"/>
              </a:ext>
            </a:extLst>
          </p:cNvPr>
          <p:cNvGrpSpPr/>
          <p:nvPr/>
        </p:nvGrpSpPr>
        <p:grpSpPr>
          <a:xfrm>
            <a:off x="675862" y="1270191"/>
            <a:ext cx="1828800" cy="940904"/>
            <a:chOff x="940904" y="1298713"/>
            <a:chExt cx="1828800" cy="9409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87ECD8-3384-4043-B613-E63B30F60370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Reviews Political Ad with 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E55F10-B26B-4665-9C43-4A79BF44E81B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3965C6-267E-4063-A09F-E091A655CF80}"/>
              </a:ext>
            </a:extLst>
          </p:cNvPr>
          <p:cNvGrpSpPr/>
          <p:nvPr/>
        </p:nvGrpSpPr>
        <p:grpSpPr>
          <a:xfrm>
            <a:off x="3134969" y="1270191"/>
            <a:ext cx="1828800" cy="976052"/>
            <a:chOff x="3200400" y="1294391"/>
            <a:chExt cx="1828800" cy="92765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1FF35C-38A3-43BB-BF2F-0578AB9CEB7F}"/>
                </a:ext>
              </a:extLst>
            </p:cNvPr>
            <p:cNvSpPr txBox="1"/>
            <p:nvPr/>
          </p:nvSpPr>
          <p:spPr>
            <a:xfrm>
              <a:off x="3200400" y="1452625"/>
              <a:ext cx="1815547" cy="614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Travels to Office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397883-E0DA-44F8-AD57-F97369B45642}"/>
                </a:ext>
              </a:extLst>
            </p:cNvPr>
            <p:cNvSpPr/>
            <p:nvPr/>
          </p:nvSpPr>
          <p:spPr>
            <a:xfrm>
              <a:off x="3213652" y="1294391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D7CB97-5617-44D0-9825-0E5C4DD03872}"/>
              </a:ext>
            </a:extLst>
          </p:cNvPr>
          <p:cNvGrpSpPr/>
          <p:nvPr/>
        </p:nvGrpSpPr>
        <p:grpSpPr>
          <a:xfrm>
            <a:off x="5594076" y="1281139"/>
            <a:ext cx="1828800" cy="940904"/>
            <a:chOff x="940904" y="1298713"/>
            <a:chExt cx="1828800" cy="94090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31F0B6-54ED-405E-8EC1-0CDEF2155CC6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Delivers ad to Receiving Desk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0EB836-7469-40F9-83FF-D33CF05AD555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66C9E7-7E9D-4C85-9CA3-683B227F5024}"/>
              </a:ext>
            </a:extLst>
          </p:cNvPr>
          <p:cNvGrpSpPr/>
          <p:nvPr/>
        </p:nvGrpSpPr>
        <p:grpSpPr>
          <a:xfrm>
            <a:off x="8053183" y="1276817"/>
            <a:ext cx="1954694" cy="927652"/>
            <a:chOff x="7822097" y="1301017"/>
            <a:chExt cx="1954694" cy="92765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A47C34-03E9-4BF5-8E93-D146BB0F0584}"/>
                </a:ext>
              </a:extLst>
            </p:cNvPr>
            <p:cNvSpPr txBox="1"/>
            <p:nvPr/>
          </p:nvSpPr>
          <p:spPr>
            <a:xfrm>
              <a:off x="7822097" y="1342718"/>
              <a:ext cx="1954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Receiving Desk Calls Client to Confirm Add Content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A59EA9-5567-4DB4-9932-A443FCCDB53B}"/>
                </a:ext>
              </a:extLst>
            </p:cNvPr>
            <p:cNvSpPr/>
            <p:nvPr/>
          </p:nvSpPr>
          <p:spPr>
            <a:xfrm>
              <a:off x="7891670" y="1301017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0F451B-0CAA-4DAE-9CB8-34B9A1B09659}"/>
              </a:ext>
            </a:extLst>
          </p:cNvPr>
          <p:cNvGrpSpPr/>
          <p:nvPr/>
        </p:nvGrpSpPr>
        <p:grpSpPr>
          <a:xfrm>
            <a:off x="10638183" y="1549035"/>
            <a:ext cx="927652" cy="380255"/>
            <a:chOff x="10518914" y="1283992"/>
            <a:chExt cx="927652" cy="3802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9E1DD0-68F3-495B-B5A1-20DDDDF5B4E0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0260FB7-C93A-4B35-8869-C538F6B56C53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D8CE3E-B2B5-4093-9272-61AFC50889A6}"/>
              </a:ext>
            </a:extLst>
          </p:cNvPr>
          <p:cNvCxnSpPr>
            <a:cxnSpLocks/>
          </p:cNvCxnSpPr>
          <p:nvPr/>
        </p:nvCxnSpPr>
        <p:spPr>
          <a:xfrm>
            <a:off x="7502388" y="169478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C533F1-B495-4ECF-A761-6DC20AE22E87}"/>
              </a:ext>
            </a:extLst>
          </p:cNvPr>
          <p:cNvCxnSpPr>
            <a:cxnSpLocks/>
          </p:cNvCxnSpPr>
          <p:nvPr/>
        </p:nvCxnSpPr>
        <p:spPr>
          <a:xfrm>
            <a:off x="10007877" y="168666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C1A2B3-5434-421D-9773-2F478AC44BC5}"/>
              </a:ext>
            </a:extLst>
          </p:cNvPr>
          <p:cNvGrpSpPr/>
          <p:nvPr/>
        </p:nvGrpSpPr>
        <p:grpSpPr>
          <a:xfrm>
            <a:off x="689115" y="3431304"/>
            <a:ext cx="1815548" cy="927652"/>
            <a:chOff x="689115" y="3431304"/>
            <a:chExt cx="1815548" cy="9276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DB44573-A36A-4128-98EB-B84DD74BDAD6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Billing Department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7325D5-0CF0-48CE-99BF-00B2CF71DD44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B4C87-F0A2-4C94-95A4-238C6F0C479D}"/>
              </a:ext>
            </a:extLst>
          </p:cNvPr>
          <p:cNvGrpSpPr/>
          <p:nvPr/>
        </p:nvGrpSpPr>
        <p:grpSpPr>
          <a:xfrm>
            <a:off x="3148221" y="5477530"/>
            <a:ext cx="1841846" cy="927652"/>
            <a:chOff x="3096042" y="5490782"/>
            <a:chExt cx="1841846" cy="92765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FDF179-D1A9-4CEC-A3E1-7AE15ACE432C}"/>
                </a:ext>
              </a:extLst>
            </p:cNvPr>
            <p:cNvSpPr txBox="1"/>
            <p:nvPr/>
          </p:nvSpPr>
          <p:spPr>
            <a:xfrm>
              <a:off x="3096042" y="5631442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Sorting / Routing Room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38E5AF-0ED7-4FD0-8627-0BE301DA5730}"/>
                </a:ext>
              </a:extLst>
            </p:cNvPr>
            <p:cNvSpPr/>
            <p:nvPr/>
          </p:nvSpPr>
          <p:spPr>
            <a:xfrm>
              <a:off x="3122340" y="5490782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8645CF5-EB54-4180-B458-680CF320836D}"/>
              </a:ext>
            </a:extLst>
          </p:cNvPr>
          <p:cNvCxnSpPr>
            <a:cxnSpLocks/>
          </p:cNvCxnSpPr>
          <p:nvPr/>
        </p:nvCxnSpPr>
        <p:spPr>
          <a:xfrm>
            <a:off x="2590392" y="387899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B22BED-AD7B-4F43-9CEA-F4BF2BC8C207}"/>
              </a:ext>
            </a:extLst>
          </p:cNvPr>
          <p:cNvGrpSpPr/>
          <p:nvPr/>
        </p:nvGrpSpPr>
        <p:grpSpPr>
          <a:xfrm>
            <a:off x="3552412" y="3671759"/>
            <a:ext cx="927652" cy="380255"/>
            <a:chOff x="10518914" y="1283992"/>
            <a:chExt cx="927652" cy="38025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D8095B8-48C4-4C95-BC81-506BDE515E63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5E094F8-B5B3-44C1-A15F-35124F44398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429D26-80DE-49D4-8A6D-847940E31888}"/>
              </a:ext>
            </a:extLst>
          </p:cNvPr>
          <p:cNvGrpSpPr/>
          <p:nvPr/>
        </p:nvGrpSpPr>
        <p:grpSpPr>
          <a:xfrm>
            <a:off x="5607328" y="3382904"/>
            <a:ext cx="1815548" cy="380255"/>
            <a:chOff x="5607328" y="3382904"/>
            <a:chExt cx="1815548" cy="38025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07BC08-714A-4CA3-BE63-7C4662A9DD4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Regulatory Office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D92E379-76A2-4DB3-879F-2624BBD24B29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8E5C24-56CB-45FC-9EEF-466BB2B3CF58}"/>
              </a:ext>
            </a:extLst>
          </p:cNvPr>
          <p:cNvCxnSpPr>
            <a:cxnSpLocks/>
          </p:cNvCxnSpPr>
          <p:nvPr/>
        </p:nvCxnSpPr>
        <p:spPr>
          <a:xfrm>
            <a:off x="4950516" y="3861887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6F8CF44-844D-4AAA-A5AA-067904F1BC09}"/>
              </a:ext>
            </a:extLst>
          </p:cNvPr>
          <p:cNvGrpSpPr/>
          <p:nvPr/>
        </p:nvGrpSpPr>
        <p:grpSpPr>
          <a:xfrm>
            <a:off x="5607328" y="4023703"/>
            <a:ext cx="1815548" cy="380255"/>
            <a:chOff x="5607328" y="3382904"/>
            <a:chExt cx="1815548" cy="38025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047B058-CAE7-4ECD-BB50-91E0AAEE4A0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FCC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856FF85-4923-4436-840D-CB23C0451AEF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7441D26-F0DB-43EA-9352-70F59C47A655}"/>
              </a:ext>
            </a:extLst>
          </p:cNvPr>
          <p:cNvCxnSpPr/>
          <p:nvPr/>
        </p:nvCxnSpPr>
        <p:spPr>
          <a:xfrm>
            <a:off x="6096000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9E2765-2426-47EA-82E2-978878954966}"/>
              </a:ext>
            </a:extLst>
          </p:cNvPr>
          <p:cNvCxnSpPr>
            <a:cxnSpLocks/>
          </p:cNvCxnSpPr>
          <p:nvPr/>
        </p:nvCxnSpPr>
        <p:spPr>
          <a:xfrm flipV="1">
            <a:off x="6732104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CFFD6D-1644-40C1-9FE5-241017A597D4}"/>
              </a:ext>
            </a:extLst>
          </p:cNvPr>
          <p:cNvCxnSpPr>
            <a:cxnSpLocks/>
          </p:cNvCxnSpPr>
          <p:nvPr/>
        </p:nvCxnSpPr>
        <p:spPr>
          <a:xfrm>
            <a:off x="7588119" y="386519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636F7C1-4E00-42E4-973B-C942C729F730}"/>
              </a:ext>
            </a:extLst>
          </p:cNvPr>
          <p:cNvGrpSpPr/>
          <p:nvPr/>
        </p:nvGrpSpPr>
        <p:grpSpPr>
          <a:xfrm>
            <a:off x="8550139" y="3657957"/>
            <a:ext cx="927652" cy="380255"/>
            <a:chOff x="10518914" y="1283992"/>
            <a:chExt cx="927652" cy="38025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DD3A1CD-9EBE-44A8-B0C3-BE97DE4C0394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4C3068D-CA27-464F-A4B3-6DE5DFCFD365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C64DF4-4A5B-4672-9FD9-FCE2E3D2B1BA}"/>
              </a:ext>
            </a:extLst>
          </p:cNvPr>
          <p:cNvGrpSpPr/>
          <p:nvPr/>
        </p:nvGrpSpPr>
        <p:grpSpPr>
          <a:xfrm>
            <a:off x="10194235" y="3409123"/>
            <a:ext cx="1815548" cy="927652"/>
            <a:chOff x="689115" y="3431304"/>
            <a:chExt cx="1815548" cy="92765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555616-1CBB-4AF7-8C64-72BE250E4983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Booking Department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44BE962-09AC-4D0C-93EF-AB2622958A56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268CD4-F1B7-4C4A-8065-D36A3CD28D56}"/>
              </a:ext>
            </a:extLst>
          </p:cNvPr>
          <p:cNvCxnSpPr>
            <a:cxnSpLocks/>
          </p:cNvCxnSpPr>
          <p:nvPr/>
        </p:nvCxnSpPr>
        <p:spPr>
          <a:xfrm>
            <a:off x="9621501" y="3848084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A4A9F2E-7748-4DC9-865A-0C348ADDC5D5}"/>
              </a:ext>
            </a:extLst>
          </p:cNvPr>
          <p:cNvGrpSpPr/>
          <p:nvPr/>
        </p:nvGrpSpPr>
        <p:grpSpPr>
          <a:xfrm>
            <a:off x="974865" y="5749067"/>
            <a:ext cx="927652" cy="380255"/>
            <a:chOff x="10518914" y="1283992"/>
            <a:chExt cx="927652" cy="380255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FFB7866-C7F6-4CED-A7F3-E637E5A3DE47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951EE47-A669-4C20-9986-B0473CEDAD5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0F29984-CDD3-491A-9451-869FFA3CBC73}"/>
              </a:ext>
            </a:extLst>
          </p:cNvPr>
          <p:cNvCxnSpPr>
            <a:cxnSpLocks/>
          </p:cNvCxnSpPr>
          <p:nvPr/>
        </p:nvCxnSpPr>
        <p:spPr>
          <a:xfrm>
            <a:off x="2491410" y="5928673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23FEB09-F8B4-4F4D-9D87-5ED0116FAD0C}"/>
              </a:ext>
            </a:extLst>
          </p:cNvPr>
          <p:cNvCxnSpPr>
            <a:cxnSpLocks/>
          </p:cNvCxnSpPr>
          <p:nvPr/>
        </p:nvCxnSpPr>
        <p:spPr>
          <a:xfrm>
            <a:off x="5084697" y="5780796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0B5F805-DA29-45E8-B8DF-634AAAB87B42}"/>
              </a:ext>
            </a:extLst>
          </p:cNvPr>
          <p:cNvSpPr txBox="1"/>
          <p:nvPr/>
        </p:nvSpPr>
        <p:spPr>
          <a:xfrm>
            <a:off x="5824330" y="5575968"/>
            <a:ext cx="181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Delivery Person Picks up Invoice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D59784C-DFD4-40D8-8BF1-F68EAE47A3A4}"/>
              </a:ext>
            </a:extLst>
          </p:cNvPr>
          <p:cNvSpPr/>
          <p:nvPr/>
        </p:nvSpPr>
        <p:spPr>
          <a:xfrm>
            <a:off x="5810247" y="5459509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9A15C5-78AA-4D74-81F6-3A7ACF766333}"/>
              </a:ext>
            </a:extLst>
          </p:cNvPr>
          <p:cNvSpPr txBox="1"/>
          <p:nvPr/>
        </p:nvSpPr>
        <p:spPr>
          <a:xfrm>
            <a:off x="8231681" y="5612587"/>
            <a:ext cx="19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Invoice is Delivered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06B1ED-5A57-465D-AE31-60A7E19C5CD6}"/>
              </a:ext>
            </a:extLst>
          </p:cNvPr>
          <p:cNvSpPr/>
          <p:nvPr/>
        </p:nvSpPr>
        <p:spPr>
          <a:xfrm>
            <a:off x="8338927" y="5441935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F5FC57B-0CD3-4D6F-9D96-9EBE6300E598}"/>
              </a:ext>
            </a:extLst>
          </p:cNvPr>
          <p:cNvCxnSpPr>
            <a:cxnSpLocks/>
          </p:cNvCxnSpPr>
          <p:nvPr/>
        </p:nvCxnSpPr>
        <p:spPr>
          <a:xfrm>
            <a:off x="7718559" y="585990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8F250F8-7B94-4DAE-B883-3FCE392169CA}"/>
              </a:ext>
            </a:extLst>
          </p:cNvPr>
          <p:cNvGrpSpPr/>
          <p:nvPr/>
        </p:nvGrpSpPr>
        <p:grpSpPr>
          <a:xfrm>
            <a:off x="1438691" y="1717736"/>
            <a:ext cx="9684851" cy="1662721"/>
            <a:chOff x="1438691" y="1717736"/>
            <a:chExt cx="9684851" cy="166272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70302C7-2895-4AD6-9677-C8B07DD21050}"/>
                </a:ext>
              </a:extLst>
            </p:cNvPr>
            <p:cNvCxnSpPr>
              <a:cxnSpLocks/>
            </p:cNvCxnSpPr>
            <p:nvPr/>
          </p:nvCxnSpPr>
          <p:spPr>
            <a:xfrm>
              <a:off x="5018437" y="1741793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9107BC1-79C6-48E8-BA2A-0E99C3B7C0FE}"/>
                </a:ext>
              </a:extLst>
            </p:cNvPr>
            <p:cNvCxnSpPr>
              <a:cxnSpLocks/>
            </p:cNvCxnSpPr>
            <p:nvPr/>
          </p:nvCxnSpPr>
          <p:spPr>
            <a:xfrm>
              <a:off x="2585834" y="1717736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4583497-EAA9-434E-9A69-B81B5353A92E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11102009" y="1929290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77BB32C-1C45-4FA9-BEC1-A4239D6896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2765834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C26B2F0-5034-4801-8F08-17030688C06B}"/>
                </a:ext>
              </a:extLst>
            </p:cNvPr>
            <p:cNvCxnSpPr/>
            <p:nvPr/>
          </p:nvCxnSpPr>
          <p:spPr>
            <a:xfrm>
              <a:off x="1438691" y="2770882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4C9BA24-1D36-4C62-B5BE-86390367F459}"/>
              </a:ext>
            </a:extLst>
          </p:cNvPr>
          <p:cNvGrpSpPr/>
          <p:nvPr/>
        </p:nvGrpSpPr>
        <p:grpSpPr>
          <a:xfrm>
            <a:off x="1438691" y="4332102"/>
            <a:ext cx="9684851" cy="1451167"/>
            <a:chOff x="1438691" y="4332102"/>
            <a:chExt cx="9684851" cy="14511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6A1C58-4B49-4835-9D58-715DC7931FB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2009" y="4332102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660BE92-DADD-4D2C-B8A3-8685FE6CF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5168646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9C74B4AE-D714-495C-94AD-084F5A2FFAE2}"/>
                </a:ext>
              </a:extLst>
            </p:cNvPr>
            <p:cNvCxnSpPr/>
            <p:nvPr/>
          </p:nvCxnSpPr>
          <p:spPr>
            <a:xfrm>
              <a:off x="1438691" y="5173694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A2463A3-5BF7-4C25-B267-B8F2597CA7CA}"/>
              </a:ext>
            </a:extLst>
          </p:cNvPr>
          <p:cNvSpPr txBox="1"/>
          <p:nvPr/>
        </p:nvSpPr>
        <p:spPr>
          <a:xfrm>
            <a:off x="974865" y="649783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30 minutes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96CB0E3-8016-4C6F-A7CB-C3A24A603892}"/>
              </a:ext>
            </a:extLst>
          </p:cNvPr>
          <p:cNvSpPr txBox="1"/>
          <p:nvPr/>
        </p:nvSpPr>
        <p:spPr>
          <a:xfrm>
            <a:off x="3466227" y="642802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45 minutes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03FFA3D-3BF5-48A7-A92F-5549337B2B39}"/>
              </a:ext>
            </a:extLst>
          </p:cNvPr>
          <p:cNvSpPr txBox="1"/>
          <p:nvPr/>
        </p:nvSpPr>
        <p:spPr>
          <a:xfrm>
            <a:off x="5885784" y="649783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A0D15A9-3954-4302-BB62-2D594557A53F}"/>
              </a:ext>
            </a:extLst>
          </p:cNvPr>
          <p:cNvSpPr txBox="1"/>
          <p:nvPr/>
        </p:nvSpPr>
        <p:spPr>
          <a:xfrm>
            <a:off x="8397899" y="643336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 minutes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5C92E95-0219-4D68-AE1C-B9EFC42FD6E5}"/>
              </a:ext>
            </a:extLst>
          </p:cNvPr>
          <p:cNvSpPr txBox="1"/>
          <p:nvPr/>
        </p:nvSpPr>
        <p:spPr>
          <a:xfrm>
            <a:off x="10485942" y="649783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2124881-FB67-4FED-80E3-8B4782C2C84C}"/>
              </a:ext>
            </a:extLst>
          </p:cNvPr>
          <p:cNvSpPr txBox="1"/>
          <p:nvPr/>
        </p:nvSpPr>
        <p:spPr>
          <a:xfrm>
            <a:off x="981888" y="2895997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30 minutes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95BF55B-F105-4AFB-871B-3E286BCF798D}"/>
              </a:ext>
            </a:extLst>
          </p:cNvPr>
          <p:cNvSpPr txBox="1"/>
          <p:nvPr/>
        </p:nvSpPr>
        <p:spPr>
          <a:xfrm>
            <a:off x="3473250" y="2889016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7D2EA30-BB2A-4E03-BAB6-0FBD25CD5A38}"/>
              </a:ext>
            </a:extLst>
          </p:cNvPr>
          <p:cNvSpPr txBox="1"/>
          <p:nvPr/>
        </p:nvSpPr>
        <p:spPr>
          <a:xfrm>
            <a:off x="5892807" y="2895997"/>
            <a:ext cx="100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16 hours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BFE9479-E8D2-4F67-9130-F9BB573B85B8}"/>
              </a:ext>
            </a:extLst>
          </p:cNvPr>
          <p:cNvSpPr txBox="1"/>
          <p:nvPr/>
        </p:nvSpPr>
        <p:spPr>
          <a:xfrm>
            <a:off x="8404922" y="2889550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B2F9065-F814-4371-BA8E-2A763E6F2B43}"/>
              </a:ext>
            </a:extLst>
          </p:cNvPr>
          <p:cNvSpPr txBox="1"/>
          <p:nvPr/>
        </p:nvSpPr>
        <p:spPr>
          <a:xfrm>
            <a:off x="10492965" y="2895997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 minutes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C85686A-315F-4AAB-A725-86B64FD4CF90}"/>
              </a:ext>
            </a:extLst>
          </p:cNvPr>
          <p:cNvSpPr txBox="1"/>
          <p:nvPr/>
        </p:nvSpPr>
        <p:spPr>
          <a:xfrm>
            <a:off x="958585" y="5146071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125BC2-E724-41FF-94C5-D95A56610EF9}"/>
              </a:ext>
            </a:extLst>
          </p:cNvPr>
          <p:cNvSpPr txBox="1"/>
          <p:nvPr/>
        </p:nvSpPr>
        <p:spPr>
          <a:xfrm>
            <a:off x="3625650" y="5150107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 minutes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2836DED-B727-4D08-98EC-54F57B00F87F}"/>
              </a:ext>
            </a:extLst>
          </p:cNvPr>
          <p:cNvSpPr txBox="1"/>
          <p:nvPr/>
        </p:nvSpPr>
        <p:spPr>
          <a:xfrm>
            <a:off x="6220203" y="5144640"/>
            <a:ext cx="886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 hours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2CF5DC8-9E38-43D9-9DE2-0ECF740EC893}"/>
              </a:ext>
            </a:extLst>
          </p:cNvPr>
          <p:cNvSpPr txBox="1"/>
          <p:nvPr/>
        </p:nvSpPr>
        <p:spPr>
          <a:xfrm>
            <a:off x="8557322" y="5150641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45 minutes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C0D145-DFB6-43C9-AB70-FCFF3DB9032C}"/>
              </a:ext>
            </a:extLst>
          </p:cNvPr>
          <p:cNvSpPr txBox="1"/>
          <p:nvPr/>
        </p:nvSpPr>
        <p:spPr>
          <a:xfrm>
            <a:off x="10617349" y="5335886"/>
            <a:ext cx="1392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Total of 1164 minutes or 119.4 hours or 2.42 days</a:t>
            </a:r>
          </a:p>
        </p:txBody>
      </p:sp>
    </p:spTree>
    <p:extLst>
      <p:ext uri="{BB962C8B-B14F-4D97-AF65-F5344CB8AC3E}">
        <p14:creationId xmlns:p14="http://schemas.microsoft.com/office/powerpoint/2010/main" val="151095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8D94DF3-E095-4F05-A792-722111FC4BE3}"/>
              </a:ext>
            </a:extLst>
          </p:cNvPr>
          <p:cNvGrpSpPr/>
          <p:nvPr/>
        </p:nvGrpSpPr>
        <p:grpSpPr>
          <a:xfrm>
            <a:off x="675862" y="1270191"/>
            <a:ext cx="1828800" cy="940904"/>
            <a:chOff x="940904" y="1298713"/>
            <a:chExt cx="1828800" cy="94090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87ECD8-3384-4043-B613-E63B30F60370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Reviews Political Ad with Client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6E55F10-B26B-4665-9C43-4A79BF44E81B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3965C6-267E-4063-A09F-E091A655CF80}"/>
              </a:ext>
            </a:extLst>
          </p:cNvPr>
          <p:cNvGrpSpPr/>
          <p:nvPr/>
        </p:nvGrpSpPr>
        <p:grpSpPr>
          <a:xfrm>
            <a:off x="3134969" y="1270191"/>
            <a:ext cx="1828800" cy="976052"/>
            <a:chOff x="3200400" y="1294391"/>
            <a:chExt cx="1828800" cy="92765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31FF35C-38A3-43BB-BF2F-0578AB9CEB7F}"/>
                </a:ext>
              </a:extLst>
            </p:cNvPr>
            <p:cNvSpPr txBox="1"/>
            <p:nvPr/>
          </p:nvSpPr>
          <p:spPr>
            <a:xfrm>
              <a:off x="3200400" y="1452625"/>
              <a:ext cx="1815547" cy="614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Travels to Office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D397883-E0DA-44F8-AD57-F97369B45642}"/>
                </a:ext>
              </a:extLst>
            </p:cNvPr>
            <p:cNvSpPr/>
            <p:nvPr/>
          </p:nvSpPr>
          <p:spPr>
            <a:xfrm>
              <a:off x="3213652" y="1294391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D7CB97-5617-44D0-9825-0E5C4DD03872}"/>
              </a:ext>
            </a:extLst>
          </p:cNvPr>
          <p:cNvGrpSpPr/>
          <p:nvPr/>
        </p:nvGrpSpPr>
        <p:grpSpPr>
          <a:xfrm>
            <a:off x="5594076" y="1281139"/>
            <a:ext cx="1828800" cy="940904"/>
            <a:chOff x="940904" y="1298713"/>
            <a:chExt cx="1828800" cy="94090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31F0B6-54ED-405E-8EC1-0CDEF2155CC6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Delivers ad to Receiving Desk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0EB836-7469-40F9-83FF-D33CF05AD555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166C9E7-7E9D-4C85-9CA3-683B227F5024}"/>
              </a:ext>
            </a:extLst>
          </p:cNvPr>
          <p:cNvGrpSpPr/>
          <p:nvPr/>
        </p:nvGrpSpPr>
        <p:grpSpPr>
          <a:xfrm>
            <a:off x="8053183" y="1276817"/>
            <a:ext cx="1954694" cy="927652"/>
            <a:chOff x="7822097" y="1301017"/>
            <a:chExt cx="1954694" cy="92765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A47C34-03E9-4BF5-8E93-D146BB0F0584}"/>
                </a:ext>
              </a:extLst>
            </p:cNvPr>
            <p:cNvSpPr txBox="1"/>
            <p:nvPr/>
          </p:nvSpPr>
          <p:spPr>
            <a:xfrm>
              <a:off x="7822097" y="1342718"/>
              <a:ext cx="1954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Receiving Desk Calls Client to Confirm Add Content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BA59EA9-5567-4DB4-9932-A443FCCDB53B}"/>
                </a:ext>
              </a:extLst>
            </p:cNvPr>
            <p:cNvSpPr/>
            <p:nvPr/>
          </p:nvSpPr>
          <p:spPr>
            <a:xfrm>
              <a:off x="7891670" y="1301017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E0F451B-0CAA-4DAE-9CB8-34B9A1B09659}"/>
              </a:ext>
            </a:extLst>
          </p:cNvPr>
          <p:cNvGrpSpPr/>
          <p:nvPr/>
        </p:nvGrpSpPr>
        <p:grpSpPr>
          <a:xfrm>
            <a:off x="10638183" y="1549035"/>
            <a:ext cx="927652" cy="380255"/>
            <a:chOff x="10518914" y="1283992"/>
            <a:chExt cx="927652" cy="38025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99E1DD0-68F3-495B-B5A1-20DDDDF5B4E0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0260FB7-C93A-4B35-8869-C538F6B56C53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D8CE3E-B2B5-4093-9272-61AFC50889A6}"/>
              </a:ext>
            </a:extLst>
          </p:cNvPr>
          <p:cNvCxnSpPr>
            <a:cxnSpLocks/>
          </p:cNvCxnSpPr>
          <p:nvPr/>
        </p:nvCxnSpPr>
        <p:spPr>
          <a:xfrm>
            <a:off x="7502388" y="169478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5C533F1-B495-4ECF-A761-6DC20AE22E87}"/>
              </a:ext>
            </a:extLst>
          </p:cNvPr>
          <p:cNvCxnSpPr>
            <a:cxnSpLocks/>
          </p:cNvCxnSpPr>
          <p:nvPr/>
        </p:nvCxnSpPr>
        <p:spPr>
          <a:xfrm>
            <a:off x="10007877" y="168666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C1A2B3-5434-421D-9773-2F478AC44BC5}"/>
              </a:ext>
            </a:extLst>
          </p:cNvPr>
          <p:cNvGrpSpPr/>
          <p:nvPr/>
        </p:nvGrpSpPr>
        <p:grpSpPr>
          <a:xfrm>
            <a:off x="689115" y="3431304"/>
            <a:ext cx="1815548" cy="927652"/>
            <a:chOff x="689115" y="3431304"/>
            <a:chExt cx="1815548" cy="9276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DB44573-A36A-4128-98EB-B84DD74BDAD6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Billing Department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7325D5-0CF0-48CE-99BF-00B2CF71DD44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2BB4C87-F0A2-4C94-95A4-238C6F0C479D}"/>
              </a:ext>
            </a:extLst>
          </p:cNvPr>
          <p:cNvGrpSpPr/>
          <p:nvPr/>
        </p:nvGrpSpPr>
        <p:grpSpPr>
          <a:xfrm>
            <a:off x="3148221" y="5477530"/>
            <a:ext cx="1841846" cy="927652"/>
            <a:chOff x="3096042" y="5490782"/>
            <a:chExt cx="1841846" cy="92765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FDF179-D1A9-4CEC-A3E1-7AE15ACE432C}"/>
                </a:ext>
              </a:extLst>
            </p:cNvPr>
            <p:cNvSpPr txBox="1"/>
            <p:nvPr/>
          </p:nvSpPr>
          <p:spPr>
            <a:xfrm>
              <a:off x="3096042" y="5631442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Sorting / Routing Room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38E5AF-0ED7-4FD0-8627-0BE301DA5730}"/>
                </a:ext>
              </a:extLst>
            </p:cNvPr>
            <p:cNvSpPr/>
            <p:nvPr/>
          </p:nvSpPr>
          <p:spPr>
            <a:xfrm>
              <a:off x="3122340" y="5490782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8645CF5-EB54-4180-B458-680CF320836D}"/>
              </a:ext>
            </a:extLst>
          </p:cNvPr>
          <p:cNvCxnSpPr>
            <a:cxnSpLocks/>
          </p:cNvCxnSpPr>
          <p:nvPr/>
        </p:nvCxnSpPr>
        <p:spPr>
          <a:xfrm>
            <a:off x="2590392" y="3878992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7B22BED-AD7B-4F43-9CEA-F4BF2BC8C207}"/>
              </a:ext>
            </a:extLst>
          </p:cNvPr>
          <p:cNvGrpSpPr/>
          <p:nvPr/>
        </p:nvGrpSpPr>
        <p:grpSpPr>
          <a:xfrm>
            <a:off x="3552412" y="3671759"/>
            <a:ext cx="927652" cy="380255"/>
            <a:chOff x="10518914" y="1283992"/>
            <a:chExt cx="927652" cy="380255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D8095B8-48C4-4C95-BC81-506BDE515E63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5E094F8-B5B3-44C1-A15F-35124F44398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429D26-80DE-49D4-8A6D-847940E31888}"/>
              </a:ext>
            </a:extLst>
          </p:cNvPr>
          <p:cNvGrpSpPr/>
          <p:nvPr/>
        </p:nvGrpSpPr>
        <p:grpSpPr>
          <a:xfrm>
            <a:off x="5607328" y="3382904"/>
            <a:ext cx="1815548" cy="380255"/>
            <a:chOff x="5607328" y="3382904"/>
            <a:chExt cx="1815548" cy="380255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407BC08-714A-4CA3-BE63-7C4662A9DD4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Regulatory Office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3D92E379-76A2-4DB3-879F-2624BBD24B29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8E5C24-56CB-45FC-9EEF-466BB2B3CF58}"/>
              </a:ext>
            </a:extLst>
          </p:cNvPr>
          <p:cNvCxnSpPr>
            <a:cxnSpLocks/>
          </p:cNvCxnSpPr>
          <p:nvPr/>
        </p:nvCxnSpPr>
        <p:spPr>
          <a:xfrm>
            <a:off x="4950516" y="3861887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6F8CF44-844D-4AAA-A5AA-067904F1BC09}"/>
              </a:ext>
            </a:extLst>
          </p:cNvPr>
          <p:cNvGrpSpPr/>
          <p:nvPr/>
        </p:nvGrpSpPr>
        <p:grpSpPr>
          <a:xfrm>
            <a:off x="5607328" y="4023703"/>
            <a:ext cx="1815548" cy="380255"/>
            <a:chOff x="5607328" y="3382904"/>
            <a:chExt cx="1815548" cy="38025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047B058-CAE7-4ECD-BB50-91E0AAEE4A04}"/>
                </a:ext>
              </a:extLst>
            </p:cNvPr>
            <p:cNvSpPr txBox="1"/>
            <p:nvPr/>
          </p:nvSpPr>
          <p:spPr>
            <a:xfrm>
              <a:off x="5607328" y="3382904"/>
              <a:ext cx="18155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FCC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856FF85-4923-4436-840D-CB23C0451AEF}"/>
                </a:ext>
              </a:extLst>
            </p:cNvPr>
            <p:cNvSpPr/>
            <p:nvPr/>
          </p:nvSpPr>
          <p:spPr>
            <a:xfrm>
              <a:off x="5607328" y="3382904"/>
              <a:ext cx="1815548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7441D26-F0DB-43EA-9352-70F59C47A655}"/>
              </a:ext>
            </a:extLst>
          </p:cNvPr>
          <p:cNvCxnSpPr/>
          <p:nvPr/>
        </p:nvCxnSpPr>
        <p:spPr>
          <a:xfrm>
            <a:off x="6096000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59E2765-2426-47EA-82E2-978878954966}"/>
              </a:ext>
            </a:extLst>
          </p:cNvPr>
          <p:cNvCxnSpPr>
            <a:cxnSpLocks/>
          </p:cNvCxnSpPr>
          <p:nvPr/>
        </p:nvCxnSpPr>
        <p:spPr>
          <a:xfrm flipV="1">
            <a:off x="6732104" y="3763159"/>
            <a:ext cx="0" cy="260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7CFFD6D-1644-40C1-9FE5-241017A597D4}"/>
              </a:ext>
            </a:extLst>
          </p:cNvPr>
          <p:cNvCxnSpPr>
            <a:cxnSpLocks/>
          </p:cNvCxnSpPr>
          <p:nvPr/>
        </p:nvCxnSpPr>
        <p:spPr>
          <a:xfrm>
            <a:off x="7588119" y="386519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636F7C1-4E00-42E4-973B-C942C729F730}"/>
              </a:ext>
            </a:extLst>
          </p:cNvPr>
          <p:cNvGrpSpPr/>
          <p:nvPr/>
        </p:nvGrpSpPr>
        <p:grpSpPr>
          <a:xfrm>
            <a:off x="8550139" y="3657957"/>
            <a:ext cx="927652" cy="380255"/>
            <a:chOff x="10518914" y="1283992"/>
            <a:chExt cx="927652" cy="38025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DD3A1CD-9EBE-44A8-B0C3-BE97DE4C0394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4C3068D-CA27-464F-A4B3-6DE5DFCFD365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C64DF4-4A5B-4672-9FD9-FCE2E3D2B1BA}"/>
              </a:ext>
            </a:extLst>
          </p:cNvPr>
          <p:cNvGrpSpPr/>
          <p:nvPr/>
        </p:nvGrpSpPr>
        <p:grpSpPr>
          <a:xfrm>
            <a:off x="10194235" y="3409123"/>
            <a:ext cx="1815548" cy="927652"/>
            <a:chOff x="689115" y="3431304"/>
            <a:chExt cx="1815548" cy="92765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555616-1CBB-4AF7-8C64-72BE250E4983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Booking Department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44BE962-09AC-4D0C-93EF-AB2622958A56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268CD4-F1B7-4C4A-8065-D36A3CD28D56}"/>
              </a:ext>
            </a:extLst>
          </p:cNvPr>
          <p:cNvCxnSpPr>
            <a:cxnSpLocks/>
          </p:cNvCxnSpPr>
          <p:nvPr/>
        </p:nvCxnSpPr>
        <p:spPr>
          <a:xfrm>
            <a:off x="9621501" y="3848084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A4A9F2E-7748-4DC9-865A-0C348ADDC5D5}"/>
              </a:ext>
            </a:extLst>
          </p:cNvPr>
          <p:cNvGrpSpPr/>
          <p:nvPr/>
        </p:nvGrpSpPr>
        <p:grpSpPr>
          <a:xfrm>
            <a:off x="974865" y="5749067"/>
            <a:ext cx="927652" cy="380255"/>
            <a:chOff x="10518914" y="1283992"/>
            <a:chExt cx="927652" cy="380255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FFB7866-C7F6-4CED-A7F3-E637E5A3DE47}"/>
                </a:ext>
              </a:extLst>
            </p:cNvPr>
            <p:cNvSpPr txBox="1"/>
            <p:nvPr/>
          </p:nvSpPr>
          <p:spPr>
            <a:xfrm>
              <a:off x="10518914" y="1311891"/>
              <a:ext cx="9276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Runner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951EE47-A669-4C20-9986-B0473CEDAD50}"/>
                </a:ext>
              </a:extLst>
            </p:cNvPr>
            <p:cNvSpPr/>
            <p:nvPr/>
          </p:nvSpPr>
          <p:spPr>
            <a:xfrm>
              <a:off x="10518914" y="1283992"/>
              <a:ext cx="927652" cy="38025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0F29984-CDD3-491A-9451-869FFA3CBC73}"/>
              </a:ext>
            </a:extLst>
          </p:cNvPr>
          <p:cNvCxnSpPr>
            <a:cxnSpLocks/>
          </p:cNvCxnSpPr>
          <p:nvPr/>
        </p:nvCxnSpPr>
        <p:spPr>
          <a:xfrm>
            <a:off x="2491410" y="5928673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923FEB09-F8B4-4F4D-9D87-5ED0116FAD0C}"/>
              </a:ext>
            </a:extLst>
          </p:cNvPr>
          <p:cNvCxnSpPr>
            <a:cxnSpLocks/>
          </p:cNvCxnSpPr>
          <p:nvPr/>
        </p:nvCxnSpPr>
        <p:spPr>
          <a:xfrm>
            <a:off x="5084697" y="5780796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0B5F805-DA29-45E8-B8DF-634AAAB87B42}"/>
              </a:ext>
            </a:extLst>
          </p:cNvPr>
          <p:cNvSpPr txBox="1"/>
          <p:nvPr/>
        </p:nvSpPr>
        <p:spPr>
          <a:xfrm>
            <a:off x="5824330" y="5575968"/>
            <a:ext cx="1815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Delivery Person Picks up Invoice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D59784C-DFD4-40D8-8BF1-F68EAE47A3A4}"/>
              </a:ext>
            </a:extLst>
          </p:cNvPr>
          <p:cNvSpPr/>
          <p:nvPr/>
        </p:nvSpPr>
        <p:spPr>
          <a:xfrm>
            <a:off x="5810247" y="5459509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D9A15C5-78AA-4D74-81F6-3A7ACF766333}"/>
              </a:ext>
            </a:extLst>
          </p:cNvPr>
          <p:cNvSpPr txBox="1"/>
          <p:nvPr/>
        </p:nvSpPr>
        <p:spPr>
          <a:xfrm>
            <a:off x="8231681" y="5612587"/>
            <a:ext cx="19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Invoice is Delivered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06B1ED-5A57-465D-AE31-60A7E19C5CD6}"/>
              </a:ext>
            </a:extLst>
          </p:cNvPr>
          <p:cNvSpPr/>
          <p:nvPr/>
        </p:nvSpPr>
        <p:spPr>
          <a:xfrm>
            <a:off x="8338927" y="5441935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F5FC57B-0CD3-4D6F-9D96-9EBE6300E598}"/>
              </a:ext>
            </a:extLst>
          </p:cNvPr>
          <p:cNvCxnSpPr>
            <a:cxnSpLocks/>
          </p:cNvCxnSpPr>
          <p:nvPr/>
        </p:nvCxnSpPr>
        <p:spPr>
          <a:xfrm>
            <a:off x="7718559" y="5859900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8F250F8-7B94-4DAE-B883-3FCE392169CA}"/>
              </a:ext>
            </a:extLst>
          </p:cNvPr>
          <p:cNvGrpSpPr/>
          <p:nvPr/>
        </p:nvGrpSpPr>
        <p:grpSpPr>
          <a:xfrm>
            <a:off x="1438691" y="1717736"/>
            <a:ext cx="9684851" cy="1662721"/>
            <a:chOff x="1438691" y="1717736"/>
            <a:chExt cx="9684851" cy="1662721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70302C7-2895-4AD6-9677-C8B07DD21050}"/>
                </a:ext>
              </a:extLst>
            </p:cNvPr>
            <p:cNvCxnSpPr>
              <a:cxnSpLocks/>
            </p:cNvCxnSpPr>
            <p:nvPr/>
          </p:nvCxnSpPr>
          <p:spPr>
            <a:xfrm>
              <a:off x="5018437" y="1741793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9107BC1-79C6-48E8-BA2A-0E99C3B7C0FE}"/>
                </a:ext>
              </a:extLst>
            </p:cNvPr>
            <p:cNvCxnSpPr>
              <a:cxnSpLocks/>
            </p:cNvCxnSpPr>
            <p:nvPr/>
          </p:nvCxnSpPr>
          <p:spPr>
            <a:xfrm>
              <a:off x="2585834" y="1717736"/>
              <a:ext cx="5226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B4583497-EAA9-434E-9A69-B81B5353A92E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>
              <a:off x="11102009" y="1929290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677BB32C-1C45-4FA9-BEC1-A4239D6896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2765834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EC26B2F0-5034-4801-8F08-17030688C06B}"/>
                </a:ext>
              </a:extLst>
            </p:cNvPr>
            <p:cNvCxnSpPr/>
            <p:nvPr/>
          </p:nvCxnSpPr>
          <p:spPr>
            <a:xfrm>
              <a:off x="1438691" y="2770882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14C9BA24-1D36-4C62-B5BE-86390367F459}"/>
              </a:ext>
            </a:extLst>
          </p:cNvPr>
          <p:cNvGrpSpPr/>
          <p:nvPr/>
        </p:nvGrpSpPr>
        <p:grpSpPr>
          <a:xfrm>
            <a:off x="1438691" y="4332102"/>
            <a:ext cx="9684851" cy="1451167"/>
            <a:chOff x="1438691" y="4332102"/>
            <a:chExt cx="9684851" cy="1451167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C6A1C58-4B49-4835-9D58-715DC7931FBD}"/>
                </a:ext>
              </a:extLst>
            </p:cNvPr>
            <p:cNvCxnSpPr>
              <a:cxnSpLocks/>
            </p:cNvCxnSpPr>
            <p:nvPr/>
          </p:nvCxnSpPr>
          <p:spPr>
            <a:xfrm>
              <a:off x="11102009" y="4332102"/>
              <a:ext cx="21533" cy="850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B660BE92-DADD-4D2C-B8A3-8685FE6CF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38691" y="5168646"/>
              <a:ext cx="9684851" cy="138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9C74B4AE-D714-495C-94AD-084F5A2FFAE2}"/>
                </a:ext>
              </a:extLst>
            </p:cNvPr>
            <p:cNvCxnSpPr/>
            <p:nvPr/>
          </p:nvCxnSpPr>
          <p:spPr>
            <a:xfrm>
              <a:off x="1438691" y="5173694"/>
              <a:ext cx="0" cy="6095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A2463A3-5BF7-4C25-B267-B8F2597CA7CA}"/>
              </a:ext>
            </a:extLst>
          </p:cNvPr>
          <p:cNvSpPr txBox="1"/>
          <p:nvPr/>
        </p:nvSpPr>
        <p:spPr>
          <a:xfrm>
            <a:off x="974865" y="649783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30 minutes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96CB0E3-8016-4C6F-A7CB-C3A24A603892}"/>
              </a:ext>
            </a:extLst>
          </p:cNvPr>
          <p:cNvSpPr txBox="1"/>
          <p:nvPr/>
        </p:nvSpPr>
        <p:spPr>
          <a:xfrm>
            <a:off x="3466227" y="642802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45 minutes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03FFA3D-3BF5-48A7-A92F-5549337B2B39}"/>
              </a:ext>
            </a:extLst>
          </p:cNvPr>
          <p:cNvSpPr txBox="1"/>
          <p:nvPr/>
        </p:nvSpPr>
        <p:spPr>
          <a:xfrm>
            <a:off x="5885784" y="649783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A0D15A9-3954-4302-BB62-2D594557A53F}"/>
              </a:ext>
            </a:extLst>
          </p:cNvPr>
          <p:cNvSpPr txBox="1"/>
          <p:nvPr/>
        </p:nvSpPr>
        <p:spPr>
          <a:xfrm>
            <a:off x="8397899" y="643336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 minutes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5C92E95-0219-4D68-AE1C-B9EFC42FD6E5}"/>
              </a:ext>
            </a:extLst>
          </p:cNvPr>
          <p:cNvSpPr txBox="1"/>
          <p:nvPr/>
        </p:nvSpPr>
        <p:spPr>
          <a:xfrm>
            <a:off x="10485942" y="649783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2124881-FB67-4FED-80E3-8B4782C2C84C}"/>
              </a:ext>
            </a:extLst>
          </p:cNvPr>
          <p:cNvSpPr txBox="1"/>
          <p:nvPr/>
        </p:nvSpPr>
        <p:spPr>
          <a:xfrm>
            <a:off x="981888" y="2895997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30 minutes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95BF55B-F105-4AFB-871B-3E286BCF798D}"/>
              </a:ext>
            </a:extLst>
          </p:cNvPr>
          <p:cNvSpPr txBox="1"/>
          <p:nvPr/>
        </p:nvSpPr>
        <p:spPr>
          <a:xfrm>
            <a:off x="3473250" y="2889016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7D2EA30-BB2A-4E03-BAB6-0FBD25CD5A38}"/>
              </a:ext>
            </a:extLst>
          </p:cNvPr>
          <p:cNvSpPr txBox="1"/>
          <p:nvPr/>
        </p:nvSpPr>
        <p:spPr>
          <a:xfrm>
            <a:off x="5892807" y="2895997"/>
            <a:ext cx="1003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16 hours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BFE9479-E8D2-4F67-9130-F9BB573B85B8}"/>
              </a:ext>
            </a:extLst>
          </p:cNvPr>
          <p:cNvSpPr txBox="1"/>
          <p:nvPr/>
        </p:nvSpPr>
        <p:spPr>
          <a:xfrm>
            <a:off x="8404922" y="2889550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B2F9065-F814-4371-BA8E-2A763E6F2B43}"/>
              </a:ext>
            </a:extLst>
          </p:cNvPr>
          <p:cNvSpPr txBox="1"/>
          <p:nvPr/>
        </p:nvSpPr>
        <p:spPr>
          <a:xfrm>
            <a:off x="10492965" y="2895997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15 minutes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C85686A-315F-4AAB-A725-86B64FD4CF90}"/>
              </a:ext>
            </a:extLst>
          </p:cNvPr>
          <p:cNvSpPr txBox="1"/>
          <p:nvPr/>
        </p:nvSpPr>
        <p:spPr>
          <a:xfrm>
            <a:off x="958585" y="5146071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 minutes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A125BC2-E724-41FF-94C5-D95A56610EF9}"/>
              </a:ext>
            </a:extLst>
          </p:cNvPr>
          <p:cNvSpPr txBox="1"/>
          <p:nvPr/>
        </p:nvSpPr>
        <p:spPr>
          <a:xfrm>
            <a:off x="3625650" y="5150107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 minutes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2836DED-B727-4D08-98EC-54F57B00F87F}"/>
              </a:ext>
            </a:extLst>
          </p:cNvPr>
          <p:cNvSpPr txBox="1"/>
          <p:nvPr/>
        </p:nvSpPr>
        <p:spPr>
          <a:xfrm>
            <a:off x="6220203" y="5144640"/>
            <a:ext cx="886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 hours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2CF5DC8-9E38-43D9-9DE2-0ECF740EC893}"/>
              </a:ext>
            </a:extLst>
          </p:cNvPr>
          <p:cNvSpPr txBox="1"/>
          <p:nvPr/>
        </p:nvSpPr>
        <p:spPr>
          <a:xfrm>
            <a:off x="8557322" y="5150641"/>
            <a:ext cx="1232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45 minutes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C0D145-DFB6-43C9-AB70-FCFF3DB9032C}"/>
              </a:ext>
            </a:extLst>
          </p:cNvPr>
          <p:cNvSpPr txBox="1"/>
          <p:nvPr/>
        </p:nvSpPr>
        <p:spPr>
          <a:xfrm>
            <a:off x="10617349" y="5335886"/>
            <a:ext cx="1392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Total of 1164 minutes or 119.4 hours or 2.42 days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2766A34-F443-44D7-B25A-6AAB9CDA9F4E}"/>
              </a:ext>
            </a:extLst>
          </p:cNvPr>
          <p:cNvSpPr txBox="1"/>
          <p:nvPr/>
        </p:nvSpPr>
        <p:spPr>
          <a:xfrm>
            <a:off x="3683228" y="259640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C5A8231-462A-46B3-B5C7-B98D8A0D836F}"/>
              </a:ext>
            </a:extLst>
          </p:cNvPr>
          <p:cNvSpPr txBox="1"/>
          <p:nvPr/>
        </p:nvSpPr>
        <p:spPr>
          <a:xfrm>
            <a:off x="5732024" y="209739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  <p:pic>
        <p:nvPicPr>
          <p:cNvPr id="1027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B70F1D55-764A-47D0-B67E-B8A380CD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85" y="1115970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AF49E9C6-2719-41D3-B1FE-F6ABA8361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254" y="1131106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4515841D-D03E-4EF6-9D46-7F5407D6E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3" y="1178824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Image result for face emoji">
            <a:hlinkClick r:id="rId4"/>
            <a:extLst>
              <a:ext uri="{FF2B5EF4-FFF2-40B4-BE49-F238E27FC236}">
                <a16:creationId xmlns:a16="http://schemas.microsoft.com/office/drawing/2014/main" id="{EA2134C8-BFBD-433B-A8A3-8DD1313C3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583" y="1217089"/>
            <a:ext cx="1047107" cy="104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92AA6F53-0145-442F-839E-F1F3B93216F6}"/>
              </a:ext>
            </a:extLst>
          </p:cNvPr>
          <p:cNvSpPr txBox="1"/>
          <p:nvPr/>
        </p:nvSpPr>
        <p:spPr>
          <a:xfrm>
            <a:off x="1422137" y="204173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2300F83-F035-469E-9AEF-4CE8117E6CD1}"/>
              </a:ext>
            </a:extLst>
          </p:cNvPr>
          <p:cNvSpPr txBox="1"/>
          <p:nvPr/>
        </p:nvSpPr>
        <p:spPr>
          <a:xfrm>
            <a:off x="8707655" y="199056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01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913A2C93-E2B4-49BC-B75A-BC4FF5CB3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756" y="1115264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801984E2-2D1C-4944-81E5-4EC37BD35BA3}"/>
              </a:ext>
            </a:extLst>
          </p:cNvPr>
          <p:cNvSpPr txBox="1"/>
          <p:nvPr/>
        </p:nvSpPr>
        <p:spPr>
          <a:xfrm>
            <a:off x="10689269" y="214969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03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A40000A3-F12A-44AB-A7C2-51E4854B1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370" y="1131177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B5A4A358-47A5-40F1-94C7-0F7D65A93F51}"/>
              </a:ext>
            </a:extLst>
          </p:cNvPr>
          <p:cNvSpPr txBox="1"/>
          <p:nvPr/>
        </p:nvSpPr>
        <p:spPr>
          <a:xfrm>
            <a:off x="3691223" y="2423608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05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ACB00751-AC6B-4A87-85B8-B079B9936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324" y="3339816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CA87F8DD-8B3D-4DAF-B22F-FAC377DF97D4}"/>
              </a:ext>
            </a:extLst>
          </p:cNvPr>
          <p:cNvSpPr txBox="1"/>
          <p:nvPr/>
        </p:nvSpPr>
        <p:spPr>
          <a:xfrm>
            <a:off x="1068607" y="4591793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07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C83FF668-90F5-45B6-8C81-C425E4892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8" y="5508001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TextBox 107">
            <a:extLst>
              <a:ext uri="{FF2B5EF4-FFF2-40B4-BE49-F238E27FC236}">
                <a16:creationId xmlns:a16="http://schemas.microsoft.com/office/drawing/2014/main" id="{A28D7AA6-CC10-41B5-B9A6-F608002CF00F}"/>
              </a:ext>
            </a:extLst>
          </p:cNvPr>
          <p:cNvSpPr txBox="1"/>
          <p:nvPr/>
        </p:nvSpPr>
        <p:spPr>
          <a:xfrm>
            <a:off x="8661519" y="2383003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09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0214A2AF-87AF-4BD3-81A4-8C71BD057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620" y="3299211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3FB2109C-78BC-49A4-9FA7-A6D8BB2771AF}"/>
              </a:ext>
            </a:extLst>
          </p:cNvPr>
          <p:cNvSpPr txBox="1"/>
          <p:nvPr/>
        </p:nvSpPr>
        <p:spPr>
          <a:xfrm>
            <a:off x="682384" y="2386588"/>
            <a:ext cx="165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30 seconds</a:t>
            </a:r>
          </a:p>
        </p:txBody>
      </p:sp>
      <p:pic>
        <p:nvPicPr>
          <p:cNvPr id="111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6A6963B3-F138-4848-9B7B-671670872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63" y="3355673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5" descr="Image result for face emoji">
            <a:hlinkClick r:id="rId4"/>
            <a:extLst>
              <a:ext uri="{FF2B5EF4-FFF2-40B4-BE49-F238E27FC236}">
                <a16:creationId xmlns:a16="http://schemas.microsoft.com/office/drawing/2014/main" id="{94233BEF-C496-4BEB-BF29-6F4BC6C0A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943" y="3393938"/>
            <a:ext cx="1047107" cy="104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B80B3B04-0CBD-4574-A0B7-5B199FE6D791}"/>
              </a:ext>
            </a:extLst>
          </p:cNvPr>
          <p:cNvSpPr txBox="1"/>
          <p:nvPr/>
        </p:nvSpPr>
        <p:spPr>
          <a:xfrm>
            <a:off x="5590163" y="2388999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  <p:pic>
        <p:nvPicPr>
          <p:cNvPr id="114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EE03C30B-375A-4464-8063-AD7E25E5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2642" y="3358084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5" descr="Image result for face emoji">
            <a:hlinkClick r:id="rId4"/>
            <a:extLst>
              <a:ext uri="{FF2B5EF4-FFF2-40B4-BE49-F238E27FC236}">
                <a16:creationId xmlns:a16="http://schemas.microsoft.com/office/drawing/2014/main" id="{DF14BAF7-7CEC-4B1A-B210-55E11E486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722" y="3396349"/>
            <a:ext cx="1047107" cy="104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Image result for face emoji">
            <a:hlinkClick r:id="rId6"/>
            <a:extLst>
              <a:ext uri="{FF2B5EF4-FFF2-40B4-BE49-F238E27FC236}">
                <a16:creationId xmlns:a16="http://schemas.microsoft.com/office/drawing/2014/main" id="{0F3983E2-0BA5-4184-87D1-C32F2EA2B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802" y="3334375"/>
            <a:ext cx="1490457" cy="114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TextBox 115">
            <a:extLst>
              <a:ext uri="{FF2B5EF4-FFF2-40B4-BE49-F238E27FC236}">
                <a16:creationId xmlns:a16="http://schemas.microsoft.com/office/drawing/2014/main" id="{75B9FF1E-BE64-4ABB-A422-27496CA5FB5D}"/>
              </a:ext>
            </a:extLst>
          </p:cNvPr>
          <p:cNvSpPr txBox="1"/>
          <p:nvPr/>
        </p:nvSpPr>
        <p:spPr>
          <a:xfrm>
            <a:off x="10351892" y="2402801"/>
            <a:ext cx="165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CVA 15 seconds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D64E572-294E-49AC-86EA-846DDAB6034B}"/>
              </a:ext>
            </a:extLst>
          </p:cNvPr>
          <p:cNvSpPr txBox="1"/>
          <p:nvPr/>
        </p:nvSpPr>
        <p:spPr>
          <a:xfrm>
            <a:off x="3707643" y="4591793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18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4993CBAF-741F-4529-9B62-83C991C74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0" y="5443122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TextBox 118">
            <a:extLst>
              <a:ext uri="{FF2B5EF4-FFF2-40B4-BE49-F238E27FC236}">
                <a16:creationId xmlns:a16="http://schemas.microsoft.com/office/drawing/2014/main" id="{554A4066-E58C-4081-980C-019D8F183ABD}"/>
              </a:ext>
            </a:extLst>
          </p:cNvPr>
          <p:cNvSpPr txBox="1"/>
          <p:nvPr/>
        </p:nvSpPr>
        <p:spPr>
          <a:xfrm>
            <a:off x="6346679" y="4591793"/>
            <a:ext cx="58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NVA</a:t>
            </a:r>
          </a:p>
        </p:txBody>
      </p:sp>
      <p:pic>
        <p:nvPicPr>
          <p:cNvPr id="120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68280A73-6197-4D12-94DE-0D758C90B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813" y="5406316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319FAC46-6921-45A1-B0AD-A96B04FA4C1A}"/>
              </a:ext>
            </a:extLst>
          </p:cNvPr>
          <p:cNvSpPr txBox="1"/>
          <p:nvPr/>
        </p:nvSpPr>
        <p:spPr>
          <a:xfrm>
            <a:off x="8502213" y="4590073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  <p:pic>
        <p:nvPicPr>
          <p:cNvPr id="122" name="Picture 3" descr="Image result for sad face emoji">
            <a:hlinkClick r:id="rId2"/>
            <a:extLst>
              <a:ext uri="{FF2B5EF4-FFF2-40B4-BE49-F238E27FC236}">
                <a16:creationId xmlns:a16="http://schemas.microsoft.com/office/drawing/2014/main" id="{C93EAFA5-B393-4360-B006-5C27C40EB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19" y="5423068"/>
            <a:ext cx="1159562" cy="115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5" descr="Image result for face emoji">
            <a:hlinkClick r:id="rId4"/>
            <a:extLst>
              <a:ext uri="{FF2B5EF4-FFF2-40B4-BE49-F238E27FC236}">
                <a16:creationId xmlns:a16="http://schemas.microsoft.com/office/drawing/2014/main" id="{12F4BED4-401C-47F6-B650-C29C4BC31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699" y="5461333"/>
            <a:ext cx="1047107" cy="1047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45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9" grpId="0"/>
      <p:bldP spid="100" grpId="0"/>
      <p:bldP spid="102" grpId="0"/>
      <p:bldP spid="104" grpId="0"/>
      <p:bldP spid="106" grpId="0"/>
      <p:bldP spid="108" grpId="0"/>
      <p:bldP spid="110" grpId="0"/>
      <p:bldP spid="113" grpId="0"/>
      <p:bldP spid="116" grpId="0"/>
      <p:bldP spid="117" grpId="0"/>
      <p:bldP spid="119" grpId="0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4D7CB97-5617-44D0-9825-0E5C4DD03872}"/>
              </a:ext>
            </a:extLst>
          </p:cNvPr>
          <p:cNvGrpSpPr/>
          <p:nvPr/>
        </p:nvGrpSpPr>
        <p:grpSpPr>
          <a:xfrm>
            <a:off x="203711" y="1857696"/>
            <a:ext cx="1828800" cy="940904"/>
            <a:chOff x="940904" y="1298713"/>
            <a:chExt cx="1828800" cy="94090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31F0B6-54ED-405E-8EC1-0CDEF2155CC6}"/>
                </a:ext>
              </a:extLst>
            </p:cNvPr>
            <p:cNvSpPr txBox="1"/>
            <p:nvPr/>
          </p:nvSpPr>
          <p:spPr>
            <a:xfrm>
              <a:off x="954157" y="1298713"/>
              <a:ext cx="181554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Salesperson Delivers ad to Receiving Desk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0EB836-7469-40F9-83FF-D33CF05AD555}"/>
                </a:ext>
              </a:extLst>
            </p:cNvPr>
            <p:cNvSpPr/>
            <p:nvPr/>
          </p:nvSpPr>
          <p:spPr>
            <a:xfrm>
              <a:off x="940904" y="1311965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ED8CE3E-B2B5-4093-9272-61AFC50889A6}"/>
              </a:ext>
            </a:extLst>
          </p:cNvPr>
          <p:cNvCxnSpPr>
            <a:cxnSpLocks/>
          </p:cNvCxnSpPr>
          <p:nvPr/>
        </p:nvCxnSpPr>
        <p:spPr>
          <a:xfrm>
            <a:off x="2032511" y="2309765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C1A2B3-5434-421D-9773-2F478AC44BC5}"/>
              </a:ext>
            </a:extLst>
          </p:cNvPr>
          <p:cNvGrpSpPr/>
          <p:nvPr/>
        </p:nvGrpSpPr>
        <p:grpSpPr>
          <a:xfrm>
            <a:off x="2592100" y="1892640"/>
            <a:ext cx="1815548" cy="927652"/>
            <a:chOff x="689115" y="3431304"/>
            <a:chExt cx="1815548" cy="9276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DB44573-A36A-4128-98EB-B84DD74BDAD6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Billing Department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C7325D5-0CF0-48CE-99BF-00B2CF71DD44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28E5C24-56CB-45FC-9EEF-466BB2B3CF58}"/>
              </a:ext>
            </a:extLst>
          </p:cNvPr>
          <p:cNvCxnSpPr>
            <a:cxnSpLocks/>
          </p:cNvCxnSpPr>
          <p:nvPr/>
        </p:nvCxnSpPr>
        <p:spPr>
          <a:xfrm>
            <a:off x="4486440" y="2323467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ACEBB844-E268-40F2-845B-5B65655851C8}"/>
              </a:ext>
            </a:extLst>
          </p:cNvPr>
          <p:cNvGrpSpPr/>
          <p:nvPr/>
        </p:nvGrpSpPr>
        <p:grpSpPr>
          <a:xfrm>
            <a:off x="5193514" y="1845939"/>
            <a:ext cx="1815548" cy="1021054"/>
            <a:chOff x="5758880" y="2955211"/>
            <a:chExt cx="1815548" cy="1021054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B429D26-80DE-49D4-8A6D-847940E31888}"/>
                </a:ext>
              </a:extLst>
            </p:cNvPr>
            <p:cNvGrpSpPr/>
            <p:nvPr/>
          </p:nvGrpSpPr>
          <p:grpSpPr>
            <a:xfrm>
              <a:off x="5758880" y="2955211"/>
              <a:ext cx="1815548" cy="380255"/>
              <a:chOff x="5607328" y="3382904"/>
              <a:chExt cx="1815548" cy="380255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407BC08-714A-4CA3-BE63-7C4662A9DD44}"/>
                  </a:ext>
                </a:extLst>
              </p:cNvPr>
              <p:cNvSpPr txBox="1"/>
              <p:nvPr/>
            </p:nvSpPr>
            <p:spPr>
              <a:xfrm>
                <a:off x="5607328" y="3382904"/>
                <a:ext cx="18155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Regulatory Office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D92E379-76A2-4DB3-879F-2624BBD24B29}"/>
                  </a:ext>
                </a:extLst>
              </p:cNvPr>
              <p:cNvSpPr/>
              <p:nvPr/>
            </p:nvSpPr>
            <p:spPr>
              <a:xfrm>
                <a:off x="5607328" y="3382904"/>
                <a:ext cx="1815548" cy="38025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6F8CF44-844D-4AAA-A5AA-067904F1BC09}"/>
                </a:ext>
              </a:extLst>
            </p:cNvPr>
            <p:cNvGrpSpPr/>
            <p:nvPr/>
          </p:nvGrpSpPr>
          <p:grpSpPr>
            <a:xfrm>
              <a:off x="5758880" y="3596010"/>
              <a:ext cx="1815548" cy="380255"/>
              <a:chOff x="5607328" y="3382904"/>
              <a:chExt cx="1815548" cy="380255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047B058-CAE7-4ECD-BB50-91E0AAEE4A04}"/>
                  </a:ext>
                </a:extLst>
              </p:cNvPr>
              <p:cNvSpPr txBox="1"/>
              <p:nvPr/>
            </p:nvSpPr>
            <p:spPr>
              <a:xfrm>
                <a:off x="5607328" y="3382904"/>
                <a:ext cx="18155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FCC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1856FF85-4923-4436-840D-CB23C0451AEF}"/>
                  </a:ext>
                </a:extLst>
              </p:cNvPr>
              <p:cNvSpPr/>
              <p:nvPr/>
            </p:nvSpPr>
            <p:spPr>
              <a:xfrm>
                <a:off x="5607328" y="3382904"/>
                <a:ext cx="1815548" cy="38025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87441D26-F0DB-43EA-9352-70F59C47A655}"/>
                </a:ext>
              </a:extLst>
            </p:cNvPr>
            <p:cNvCxnSpPr/>
            <p:nvPr/>
          </p:nvCxnSpPr>
          <p:spPr>
            <a:xfrm>
              <a:off x="6247552" y="3335466"/>
              <a:ext cx="0" cy="2605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759E2765-2426-47EA-82E2-9788789549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3656" y="3335466"/>
              <a:ext cx="0" cy="26054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EC64DF4-4A5B-4672-9FD9-FCE2E3D2B1BA}"/>
              </a:ext>
            </a:extLst>
          </p:cNvPr>
          <p:cNvGrpSpPr/>
          <p:nvPr/>
        </p:nvGrpSpPr>
        <p:grpSpPr>
          <a:xfrm>
            <a:off x="7753701" y="1896722"/>
            <a:ext cx="1815548" cy="927652"/>
            <a:chOff x="689115" y="3431304"/>
            <a:chExt cx="1815548" cy="92765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D555616-1CBB-4AF7-8C64-72BE250E4983}"/>
                </a:ext>
              </a:extLst>
            </p:cNvPr>
            <p:cNvSpPr txBox="1"/>
            <p:nvPr/>
          </p:nvSpPr>
          <p:spPr>
            <a:xfrm>
              <a:off x="689115" y="3567500"/>
              <a:ext cx="18155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Booking Department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44BE962-09AC-4D0C-93EF-AB2622958A56}"/>
                </a:ext>
              </a:extLst>
            </p:cNvPr>
            <p:cNvSpPr/>
            <p:nvPr/>
          </p:nvSpPr>
          <p:spPr>
            <a:xfrm>
              <a:off x="689115" y="3431304"/>
              <a:ext cx="1815548" cy="9276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7268CD4-F1B7-4C4A-8065-D36A3CD28D56}"/>
              </a:ext>
            </a:extLst>
          </p:cNvPr>
          <p:cNvCxnSpPr>
            <a:cxnSpLocks/>
          </p:cNvCxnSpPr>
          <p:nvPr/>
        </p:nvCxnSpPr>
        <p:spPr>
          <a:xfrm>
            <a:off x="7114322" y="2352001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D9A15C5-78AA-4D74-81F6-3A7ACF766333}"/>
              </a:ext>
            </a:extLst>
          </p:cNvPr>
          <p:cNvSpPr txBox="1"/>
          <p:nvPr/>
        </p:nvSpPr>
        <p:spPr>
          <a:xfrm>
            <a:off x="10055088" y="1996195"/>
            <a:ext cx="195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Invoice is Delivered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206B1ED-5A57-465D-AE31-60A7E19C5CD6}"/>
              </a:ext>
            </a:extLst>
          </p:cNvPr>
          <p:cNvSpPr/>
          <p:nvPr/>
        </p:nvSpPr>
        <p:spPr>
          <a:xfrm>
            <a:off x="10146178" y="1896722"/>
            <a:ext cx="1815548" cy="9276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F5FC57B-0CD3-4D6F-9D96-9EBE6300E598}"/>
              </a:ext>
            </a:extLst>
          </p:cNvPr>
          <p:cNvCxnSpPr>
            <a:cxnSpLocks/>
          </p:cNvCxnSpPr>
          <p:nvPr/>
        </p:nvCxnSpPr>
        <p:spPr>
          <a:xfrm>
            <a:off x="9623547" y="2308511"/>
            <a:ext cx="52263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67C0D145-DFB6-43C9-AB70-FCFF3DB9032C}"/>
              </a:ext>
            </a:extLst>
          </p:cNvPr>
          <p:cNvSpPr txBox="1"/>
          <p:nvPr/>
        </p:nvSpPr>
        <p:spPr>
          <a:xfrm>
            <a:off x="346546" y="3636072"/>
            <a:ext cx="8752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Total of 1164 minutes or 119.4 hours or 2.42 days for the Old Process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Only 60 seconds of Value added time in the process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Process Cycle Efficiency = (1 min / 1164 min) x 100 or 0.09%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1C5A8231-462A-46B3-B5C7-B98D8A0D836F}"/>
              </a:ext>
            </a:extLst>
          </p:cNvPr>
          <p:cNvSpPr txBox="1"/>
          <p:nvPr/>
        </p:nvSpPr>
        <p:spPr>
          <a:xfrm>
            <a:off x="361537" y="1233660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FB2109C-78BC-49A4-9FA7-A6D8BB2771AF}"/>
              </a:ext>
            </a:extLst>
          </p:cNvPr>
          <p:cNvSpPr txBox="1"/>
          <p:nvPr/>
        </p:nvSpPr>
        <p:spPr>
          <a:xfrm>
            <a:off x="2829768" y="1233660"/>
            <a:ext cx="165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30 seconds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80B3B04-0CBD-4574-A0B7-5B199FE6D791}"/>
              </a:ext>
            </a:extLst>
          </p:cNvPr>
          <p:cNvSpPr txBox="1"/>
          <p:nvPr/>
        </p:nvSpPr>
        <p:spPr>
          <a:xfrm>
            <a:off x="5366049" y="1233660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75B9FF1E-BE64-4ABB-A422-27496CA5FB5D}"/>
              </a:ext>
            </a:extLst>
          </p:cNvPr>
          <p:cNvSpPr txBox="1"/>
          <p:nvPr/>
        </p:nvSpPr>
        <p:spPr>
          <a:xfrm>
            <a:off x="7965657" y="1233660"/>
            <a:ext cx="165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CVA 15 seconds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19FAC46-6921-45A1-B0AD-A96B04FA4C1A}"/>
              </a:ext>
            </a:extLst>
          </p:cNvPr>
          <p:cNvSpPr txBox="1"/>
          <p:nvPr/>
        </p:nvSpPr>
        <p:spPr>
          <a:xfrm>
            <a:off x="10262609" y="1233660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BVA 5 seconds</a:t>
            </a:r>
          </a:p>
        </p:txBody>
      </p:sp>
    </p:spTree>
    <p:extLst>
      <p:ext uri="{BB962C8B-B14F-4D97-AF65-F5344CB8AC3E}">
        <p14:creationId xmlns:p14="http://schemas.microsoft.com/office/powerpoint/2010/main" val="34889555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489</Words>
  <Application>Microsoft Office PowerPoint</Application>
  <PresentationFormat>Widescreen</PresentationFormat>
  <Paragraphs>169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Value Add Analysis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Tanner</dc:creator>
  <cp:lastModifiedBy>Joe Tanner</cp:lastModifiedBy>
  <cp:revision>15</cp:revision>
  <cp:lastPrinted>2019-03-11T16:37:40Z</cp:lastPrinted>
  <dcterms:created xsi:type="dcterms:W3CDTF">2019-03-11T16:16:24Z</dcterms:created>
  <dcterms:modified xsi:type="dcterms:W3CDTF">2019-03-11T18:30:40Z</dcterms:modified>
</cp:coreProperties>
</file>