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2"/>
  </p:notesMasterIdLst>
  <p:sldIdLst>
    <p:sldId id="314" r:id="rId5"/>
    <p:sldId id="317" r:id="rId6"/>
    <p:sldId id="319" r:id="rId7"/>
    <p:sldId id="318" r:id="rId8"/>
    <p:sldId id="322" r:id="rId9"/>
    <p:sldId id="320" r:id="rId10"/>
    <p:sldId id="32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E95556-343C-4D82-9C81-72DD4585AB84}" v="20" dt="2022-12-31T23:37:41.5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114" d="100"/>
          <a:sy n="114" d="100"/>
        </p:scale>
        <p:origin x="47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na Lambertucci" userId="757594ccc88e08ce" providerId="LiveId" clId="{43E95556-343C-4D82-9C81-72DD4585AB84}"/>
    <pc:docChg chg="undo custSel addSld modSld sldOrd">
      <pc:chgData name="Donna Lambertucci" userId="757594ccc88e08ce" providerId="LiveId" clId="{43E95556-343C-4D82-9C81-72DD4585AB84}" dt="2022-12-31T23:54:03.178" v="2560" actId="207"/>
      <pc:docMkLst>
        <pc:docMk/>
      </pc:docMkLst>
      <pc:sldChg chg="addSp delSp modSp mod">
        <pc:chgData name="Donna Lambertucci" userId="757594ccc88e08ce" providerId="LiveId" clId="{43E95556-343C-4D82-9C81-72DD4585AB84}" dt="2022-12-31T22:55:18.557" v="39" actId="6549"/>
        <pc:sldMkLst>
          <pc:docMk/>
          <pc:sldMk cId="2235022978" sldId="314"/>
        </pc:sldMkLst>
        <pc:spChg chg="mod">
          <ac:chgData name="Donna Lambertucci" userId="757594ccc88e08ce" providerId="LiveId" clId="{43E95556-343C-4D82-9C81-72DD4585AB84}" dt="2022-12-31T22:55:18.557" v="39" actId="6549"/>
          <ac:spMkLst>
            <pc:docMk/>
            <pc:sldMk cId="2235022978" sldId="314"/>
            <ac:spMk id="9" creationId="{321EF185-0C8E-8682-2040-FACD16FDF246}"/>
          </ac:spMkLst>
        </pc:spChg>
        <pc:picChg chg="add del mod">
          <ac:chgData name="Donna Lambertucci" userId="757594ccc88e08ce" providerId="LiveId" clId="{43E95556-343C-4D82-9C81-72DD4585AB84}" dt="2022-12-31T22:50:02.416" v="2" actId="478"/>
          <ac:picMkLst>
            <pc:docMk/>
            <pc:sldMk cId="2235022978" sldId="314"/>
            <ac:picMk id="4" creationId="{F524FDB5-21BE-ABBA-3380-FE412EF7368E}"/>
          </ac:picMkLst>
        </pc:picChg>
        <pc:picChg chg="del">
          <ac:chgData name="Donna Lambertucci" userId="757594ccc88e08ce" providerId="LiveId" clId="{43E95556-343C-4D82-9C81-72DD4585AB84}" dt="2022-12-31T22:49:24.949" v="0" actId="478"/>
          <ac:picMkLst>
            <pc:docMk/>
            <pc:sldMk cId="2235022978" sldId="314"/>
            <ac:picMk id="5" creationId="{CD82CE49-AC12-07FA-0052-AFED1D982A0A}"/>
          </ac:picMkLst>
        </pc:picChg>
        <pc:picChg chg="add mod">
          <ac:chgData name="Donna Lambertucci" userId="757594ccc88e08ce" providerId="LiveId" clId="{43E95556-343C-4D82-9C81-72DD4585AB84}" dt="2022-12-31T22:55:00.088" v="38" actId="1037"/>
          <ac:picMkLst>
            <pc:docMk/>
            <pc:sldMk cId="2235022978" sldId="314"/>
            <ac:picMk id="8" creationId="{12A4A1FE-067C-84F9-AEF4-DD8852CB53B1}"/>
          </ac:picMkLst>
        </pc:picChg>
      </pc:sldChg>
      <pc:sldChg chg="modSp mod">
        <pc:chgData name="Donna Lambertucci" userId="757594ccc88e08ce" providerId="LiveId" clId="{43E95556-343C-4D82-9C81-72DD4585AB84}" dt="2022-12-31T23:31:27.552" v="2058" actId="20577"/>
        <pc:sldMkLst>
          <pc:docMk/>
          <pc:sldMk cId="1392195070" sldId="317"/>
        </pc:sldMkLst>
        <pc:spChg chg="mod">
          <ac:chgData name="Donna Lambertucci" userId="757594ccc88e08ce" providerId="LiveId" clId="{43E95556-343C-4D82-9C81-72DD4585AB84}" dt="2022-12-31T22:57:17.535" v="40" actId="1076"/>
          <ac:spMkLst>
            <pc:docMk/>
            <pc:sldMk cId="1392195070" sldId="317"/>
            <ac:spMk id="3" creationId="{1891D84D-BD1D-28A2-8337-20621C6320F4}"/>
          </ac:spMkLst>
        </pc:spChg>
        <pc:spChg chg="mod">
          <ac:chgData name="Donna Lambertucci" userId="757594ccc88e08ce" providerId="LiveId" clId="{43E95556-343C-4D82-9C81-72DD4585AB84}" dt="2022-12-31T23:31:27.552" v="2058" actId="20577"/>
          <ac:spMkLst>
            <pc:docMk/>
            <pc:sldMk cId="1392195070" sldId="317"/>
            <ac:spMk id="4" creationId="{E8FF5A10-2F2B-2358-E982-F2EBCBA08930}"/>
          </ac:spMkLst>
        </pc:spChg>
      </pc:sldChg>
      <pc:sldChg chg="modSp mod">
        <pc:chgData name="Donna Lambertucci" userId="757594ccc88e08ce" providerId="LiveId" clId="{43E95556-343C-4D82-9C81-72DD4585AB84}" dt="2022-12-31T23:35:12.306" v="2152" actId="20577"/>
        <pc:sldMkLst>
          <pc:docMk/>
          <pc:sldMk cId="1735962843" sldId="318"/>
        </pc:sldMkLst>
        <pc:spChg chg="mod">
          <ac:chgData name="Donna Lambertucci" userId="757594ccc88e08ce" providerId="LiveId" clId="{43E95556-343C-4D82-9C81-72DD4585AB84}" dt="2022-12-31T23:35:12.306" v="2152" actId="20577"/>
          <ac:spMkLst>
            <pc:docMk/>
            <pc:sldMk cId="1735962843" sldId="318"/>
            <ac:spMk id="5" creationId="{4117E046-723B-11EE-6C68-6D3D80C08908}"/>
          </ac:spMkLst>
        </pc:spChg>
      </pc:sldChg>
      <pc:sldChg chg="addSp delSp modSp mod">
        <pc:chgData name="Donna Lambertucci" userId="757594ccc88e08ce" providerId="LiveId" clId="{43E95556-343C-4D82-9C81-72DD4585AB84}" dt="2022-12-31T23:33:56.019" v="2139" actId="20577"/>
        <pc:sldMkLst>
          <pc:docMk/>
          <pc:sldMk cId="1771725645" sldId="319"/>
        </pc:sldMkLst>
        <pc:spChg chg="mod">
          <ac:chgData name="Donna Lambertucci" userId="757594ccc88e08ce" providerId="LiveId" clId="{43E95556-343C-4D82-9C81-72DD4585AB84}" dt="2022-12-31T23:33:56.019" v="2139" actId="20577"/>
          <ac:spMkLst>
            <pc:docMk/>
            <pc:sldMk cId="1771725645" sldId="319"/>
            <ac:spMk id="7" creationId="{8778826B-095A-1F83-6BFB-DDC67F6715A0}"/>
          </ac:spMkLst>
        </pc:spChg>
        <pc:picChg chg="add mod">
          <ac:chgData name="Donna Lambertucci" userId="757594ccc88e08ce" providerId="LiveId" clId="{43E95556-343C-4D82-9C81-72DD4585AB84}" dt="2022-12-31T22:54:21.848" v="33"/>
          <ac:picMkLst>
            <pc:docMk/>
            <pc:sldMk cId="1771725645" sldId="319"/>
            <ac:picMk id="9" creationId="{689503D8-D9DE-273B-A3D2-4E7A83CD2BC0}"/>
          </ac:picMkLst>
        </pc:picChg>
        <pc:picChg chg="del">
          <ac:chgData name="Donna Lambertucci" userId="757594ccc88e08ce" providerId="LiveId" clId="{43E95556-343C-4D82-9C81-72DD4585AB84}" dt="2022-12-31T22:52:33.438" v="15" actId="478"/>
          <ac:picMkLst>
            <pc:docMk/>
            <pc:sldMk cId="1771725645" sldId="319"/>
            <ac:picMk id="20" creationId="{B2C28067-4403-921E-EC4E-AB3579CFE392}"/>
          </ac:picMkLst>
        </pc:picChg>
      </pc:sldChg>
      <pc:sldChg chg="addSp modSp mod">
        <pc:chgData name="Donna Lambertucci" userId="757594ccc88e08ce" providerId="LiveId" clId="{43E95556-343C-4D82-9C81-72DD4585AB84}" dt="2022-12-31T23:50:45.296" v="2559" actId="20577"/>
        <pc:sldMkLst>
          <pc:docMk/>
          <pc:sldMk cId="335804567" sldId="320"/>
        </pc:sldMkLst>
        <pc:spChg chg="mod">
          <ac:chgData name="Donna Lambertucci" userId="757594ccc88e08ce" providerId="LiveId" clId="{43E95556-343C-4D82-9C81-72DD4585AB84}" dt="2022-12-31T23:50:45.296" v="2559" actId="20577"/>
          <ac:spMkLst>
            <pc:docMk/>
            <pc:sldMk cId="335804567" sldId="320"/>
            <ac:spMk id="4" creationId="{FA0D57D2-2F14-DFBC-B3C7-B3CB1B17E3AA}"/>
          </ac:spMkLst>
        </pc:spChg>
        <pc:picChg chg="add mod">
          <ac:chgData name="Donna Lambertucci" userId="757594ccc88e08ce" providerId="LiveId" clId="{43E95556-343C-4D82-9C81-72DD4585AB84}" dt="2022-12-31T22:54:12.088" v="32" actId="1076"/>
          <ac:picMkLst>
            <pc:docMk/>
            <pc:sldMk cId="335804567" sldId="320"/>
            <ac:picMk id="3" creationId="{93DACBF4-BF6A-B00B-B4C6-6A1321A29D6C}"/>
          </ac:picMkLst>
        </pc:picChg>
      </pc:sldChg>
      <pc:sldChg chg="addSp modSp mod ord">
        <pc:chgData name="Donna Lambertucci" userId="757594ccc88e08ce" providerId="LiveId" clId="{43E95556-343C-4D82-9C81-72DD4585AB84}" dt="2022-12-31T23:54:03.178" v="2560" actId="207"/>
        <pc:sldMkLst>
          <pc:docMk/>
          <pc:sldMk cId="3445252593" sldId="321"/>
        </pc:sldMkLst>
        <pc:spChg chg="mod">
          <ac:chgData name="Donna Lambertucci" userId="757594ccc88e08ce" providerId="LiveId" clId="{43E95556-343C-4D82-9C81-72DD4585AB84}" dt="2022-12-31T23:54:03.178" v="2560" actId="207"/>
          <ac:spMkLst>
            <pc:docMk/>
            <pc:sldMk cId="3445252593" sldId="321"/>
            <ac:spMk id="2" creationId="{6F05B7F9-A079-B8DD-FA82-5F052742B020}"/>
          </ac:spMkLst>
        </pc:spChg>
        <pc:spChg chg="mod">
          <ac:chgData name="Donna Lambertucci" userId="757594ccc88e08ce" providerId="LiveId" clId="{43E95556-343C-4D82-9C81-72DD4585AB84}" dt="2022-12-31T23:25:45.620" v="1565" actId="14100"/>
          <ac:spMkLst>
            <pc:docMk/>
            <pc:sldMk cId="3445252593" sldId="321"/>
            <ac:spMk id="8" creationId="{353925C0-76AF-8AA1-A932-726E00B614AB}"/>
          </ac:spMkLst>
        </pc:spChg>
        <pc:picChg chg="add mod">
          <ac:chgData name="Donna Lambertucci" userId="757594ccc88e08ce" providerId="LiveId" clId="{43E95556-343C-4D82-9C81-72DD4585AB84}" dt="2022-12-31T22:53:50.551" v="30"/>
          <ac:picMkLst>
            <pc:docMk/>
            <pc:sldMk cId="3445252593" sldId="321"/>
            <ac:picMk id="4" creationId="{BA3B58C1-B81A-FD39-19C5-A60BA4009487}"/>
          </ac:picMkLst>
        </pc:picChg>
        <pc:picChg chg="mod">
          <ac:chgData name="Donna Lambertucci" userId="757594ccc88e08ce" providerId="LiveId" clId="{43E95556-343C-4D82-9C81-72DD4585AB84}" dt="2022-12-31T23:25:51.345" v="1566" actId="1076"/>
          <ac:picMkLst>
            <pc:docMk/>
            <pc:sldMk cId="3445252593" sldId="321"/>
            <ac:picMk id="5" creationId="{B278DA81-6B02-C854-9F9B-E9BBADE9C352}"/>
          </ac:picMkLst>
        </pc:picChg>
      </pc:sldChg>
      <pc:sldChg chg="addSp delSp modSp new mod ord">
        <pc:chgData name="Donna Lambertucci" userId="757594ccc88e08ce" providerId="LiveId" clId="{43E95556-343C-4D82-9C81-72DD4585AB84}" dt="2022-12-31T23:48:54.662" v="2483" actId="113"/>
        <pc:sldMkLst>
          <pc:docMk/>
          <pc:sldMk cId="3237385804" sldId="322"/>
        </pc:sldMkLst>
        <pc:spChg chg="mod">
          <ac:chgData name="Donna Lambertucci" userId="757594ccc88e08ce" providerId="LiveId" clId="{43E95556-343C-4D82-9C81-72DD4585AB84}" dt="2022-12-31T23:35:38.979" v="2153" actId="113"/>
          <ac:spMkLst>
            <pc:docMk/>
            <pc:sldMk cId="3237385804" sldId="322"/>
            <ac:spMk id="2" creationId="{B5F53224-AAA8-6F9C-CA7A-15B3A5E76B1F}"/>
          </ac:spMkLst>
        </pc:spChg>
        <pc:spChg chg="add mod">
          <ac:chgData name="Donna Lambertucci" userId="757594ccc88e08ce" providerId="LiveId" clId="{43E95556-343C-4D82-9C81-72DD4585AB84}" dt="2022-12-31T23:37:32.161" v="2157"/>
          <ac:spMkLst>
            <pc:docMk/>
            <pc:sldMk cId="3237385804" sldId="322"/>
            <ac:spMk id="3" creationId="{97F9A9F7-A4A7-94E1-C714-0F3A0389D664}"/>
          </ac:spMkLst>
        </pc:spChg>
        <pc:spChg chg="add mod">
          <ac:chgData name="Donna Lambertucci" userId="757594ccc88e08ce" providerId="LiveId" clId="{43E95556-343C-4D82-9C81-72DD4585AB84}" dt="2022-12-31T23:19:07.605" v="1349" actId="1076"/>
          <ac:spMkLst>
            <pc:docMk/>
            <pc:sldMk cId="3237385804" sldId="322"/>
            <ac:spMk id="12" creationId="{D0F2BDF2-F688-D027-EE76-C5CB84F3592F}"/>
          </ac:spMkLst>
        </pc:spChg>
        <pc:spChg chg="add mod">
          <ac:chgData name="Donna Lambertucci" userId="757594ccc88e08ce" providerId="LiveId" clId="{43E95556-343C-4D82-9C81-72DD4585AB84}" dt="2022-12-31T23:24:40.301" v="1556" actId="1076"/>
          <ac:spMkLst>
            <pc:docMk/>
            <pc:sldMk cId="3237385804" sldId="322"/>
            <ac:spMk id="13" creationId="{9AE8CD00-C933-9D8B-D615-459455B9E439}"/>
          </ac:spMkLst>
        </pc:spChg>
        <pc:spChg chg="add mod">
          <ac:chgData name="Donna Lambertucci" userId="757594ccc88e08ce" providerId="LiveId" clId="{43E95556-343C-4D82-9C81-72DD4585AB84}" dt="2022-12-31T23:15:49.246" v="1251" actId="208"/>
          <ac:spMkLst>
            <pc:docMk/>
            <pc:sldMk cId="3237385804" sldId="322"/>
            <ac:spMk id="16" creationId="{6ECEC396-3E5C-E829-BE88-D2FEB7B2732A}"/>
          </ac:spMkLst>
        </pc:spChg>
        <pc:spChg chg="add mod">
          <ac:chgData name="Donna Lambertucci" userId="757594ccc88e08ce" providerId="LiveId" clId="{43E95556-343C-4D82-9C81-72DD4585AB84}" dt="2022-12-31T23:48:54.662" v="2483" actId="113"/>
          <ac:spMkLst>
            <pc:docMk/>
            <pc:sldMk cId="3237385804" sldId="322"/>
            <ac:spMk id="19" creationId="{AA063554-23AA-86C8-E33B-F2942C7AB674}"/>
          </ac:spMkLst>
        </pc:spChg>
        <pc:picChg chg="add del mod">
          <ac:chgData name="Donna Lambertucci" userId="757594ccc88e08ce" providerId="LiveId" clId="{43E95556-343C-4D82-9C81-72DD4585AB84}" dt="2022-12-31T23:09:59.096" v="1093" actId="478"/>
          <ac:picMkLst>
            <pc:docMk/>
            <pc:sldMk cId="3237385804" sldId="322"/>
            <ac:picMk id="5" creationId="{1242BF4B-03F5-F101-F124-F254AF5E7CFD}"/>
          </ac:picMkLst>
        </pc:picChg>
        <pc:picChg chg="add mod">
          <ac:chgData name="Donna Lambertucci" userId="757594ccc88e08ce" providerId="LiveId" clId="{43E95556-343C-4D82-9C81-72DD4585AB84}" dt="2022-12-31T23:19:11.106" v="1351" actId="1076"/>
          <ac:picMkLst>
            <pc:docMk/>
            <pc:sldMk cId="3237385804" sldId="322"/>
            <ac:picMk id="7" creationId="{9BF30908-1DEA-65D1-33E8-CD9F0843D9BD}"/>
          </ac:picMkLst>
        </pc:picChg>
        <pc:picChg chg="add mod">
          <ac:chgData name="Donna Lambertucci" userId="757594ccc88e08ce" providerId="LiveId" clId="{43E95556-343C-4D82-9C81-72DD4585AB84}" dt="2022-12-31T23:19:09.628" v="1350" actId="1076"/>
          <ac:picMkLst>
            <pc:docMk/>
            <pc:sldMk cId="3237385804" sldId="322"/>
            <ac:picMk id="9" creationId="{3F5CE435-CCAA-76DB-52F3-0555789D4FE3}"/>
          </ac:picMkLst>
        </pc:picChg>
        <pc:picChg chg="add mod modCrop">
          <ac:chgData name="Donna Lambertucci" userId="757594ccc88e08ce" providerId="LiveId" clId="{43E95556-343C-4D82-9C81-72DD4585AB84}" dt="2022-12-31T23:19:05.635" v="1348" actId="1076"/>
          <ac:picMkLst>
            <pc:docMk/>
            <pc:sldMk cId="3237385804" sldId="322"/>
            <ac:picMk id="11" creationId="{237E9CB3-56AB-38AE-4C11-24ECF27394F7}"/>
          </ac:picMkLst>
        </pc:picChg>
        <pc:picChg chg="add mod">
          <ac:chgData name="Donna Lambertucci" userId="757594ccc88e08ce" providerId="LiveId" clId="{43E95556-343C-4D82-9C81-72DD4585AB84}" dt="2022-12-31T23:15:16.525" v="1247" actId="14100"/>
          <ac:picMkLst>
            <pc:docMk/>
            <pc:sldMk cId="3237385804" sldId="322"/>
            <ac:picMk id="15" creationId="{6ACE6705-84E5-AC91-E8BC-CFA4CA47B8D0}"/>
          </ac:picMkLst>
        </pc:picChg>
        <pc:picChg chg="add mod modCrop">
          <ac:chgData name="Donna Lambertucci" userId="757594ccc88e08ce" providerId="LiveId" clId="{43E95556-343C-4D82-9C81-72DD4585AB84}" dt="2022-12-31T23:30:11.929" v="1954" actId="1076"/>
          <ac:picMkLst>
            <pc:docMk/>
            <pc:sldMk cId="3237385804" sldId="322"/>
            <ac:picMk id="18" creationId="{F4DBCD53-13EE-7DC1-705D-8F64EA97F99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DBDFE-DD3D-4291-A404-1B97A83A6EA8}" type="datetimeFigureOut">
              <a:rPr lang="en-US" smtClean="0"/>
              <a:t>12/31/2022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56DE3-4E01-4AFD-AD42-42312842ED89}" type="slidenum">
              <a:rPr lang="en-US" smtClean="0"/>
              <a:t>‹#›</a:t>
            </a:fld>
            <a:endParaRPr lang="en-US" dirty="0"/>
          </a:p>
        </p:txBody>
      </p:sp>
    </p:spTree>
    <p:extLst>
      <p:ext uri="{BB962C8B-B14F-4D97-AF65-F5344CB8AC3E}">
        <p14:creationId xmlns:p14="http://schemas.microsoft.com/office/powerpoint/2010/main" val="70296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0" name="Rectangle 9"/>
          <p:cNvSpPr/>
          <p:nvPr userDrawn="1"/>
        </p:nvSpPr>
        <p:spPr>
          <a:xfrm>
            <a:off x="1364090" y="1306684"/>
            <a:ext cx="9576262" cy="4307950"/>
          </a:xfrm>
          <a:prstGeom prst="rect">
            <a:avLst/>
          </a:prstGeom>
          <a:solidFill>
            <a:srgbClr val="0070C0"/>
          </a:solidFill>
          <a:ln w="6350" cap="flat" cmpd="sng" algn="ctr">
            <a:solidFill>
              <a:srgbClr val="002060"/>
            </a:solidFill>
            <a:prstDash val="solid"/>
          </a:ln>
          <a:effectLst>
            <a:outerShdw blurRad="50800" algn="ctr" rotWithShape="0">
              <a:prstClr val="black">
                <a:alpha val="66000"/>
              </a:prstClr>
            </a:outerShdw>
            <a:softEdge rad="0"/>
          </a:effectLst>
        </p:spPr>
      </p:sp>
      <p:sp>
        <p:nvSpPr>
          <p:cNvPr id="11" name="Rectangle 10"/>
          <p:cNvSpPr/>
          <p:nvPr userDrawn="1"/>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pic>
        <p:nvPicPr>
          <p:cNvPr id="6" name="Picture 5" descr="A picture containing diagram&#10;&#10;Description automatically generated">
            <a:extLst>
              <a:ext uri="{FF2B5EF4-FFF2-40B4-BE49-F238E27FC236}">
                <a16:creationId xmlns:a16="http://schemas.microsoft.com/office/drawing/2014/main" id="{92E0687F-79DA-4694-A036-91EE5B59B230}"/>
              </a:ext>
            </a:extLst>
          </p:cNvPr>
          <p:cNvPicPr>
            <a:picLocks noChangeAspect="1"/>
          </p:cNvPicPr>
          <p:nvPr userDrawn="1"/>
        </p:nvPicPr>
        <p:blipFill>
          <a:blip r:embed="rId2">
            <a:clrChange>
              <a:clrFrom>
                <a:srgbClr val="FFFFFF"/>
              </a:clrFrom>
              <a:clrTo>
                <a:srgbClr val="FFFFFF">
                  <a:alpha val="0"/>
                </a:srgbClr>
              </a:clrTo>
            </a:clrChange>
            <a:duotone>
              <a:schemeClr val="accent6">
                <a:shade val="45000"/>
                <a:satMod val="135000"/>
              </a:schemeClr>
              <a:prstClr val="white"/>
            </a:duotone>
            <a:alphaModFix amt="20000"/>
          </a:blip>
          <a:stretch>
            <a:fillRect/>
          </a:stretch>
        </p:blipFill>
        <p:spPr>
          <a:xfrm>
            <a:off x="9150742" y="5528918"/>
            <a:ext cx="1789610" cy="1299679"/>
          </a:xfrm>
          <a:prstGeom prst="rect">
            <a:avLst/>
          </a:prstGeom>
        </p:spPr>
      </p:pic>
      <p:pic>
        <p:nvPicPr>
          <p:cNvPr id="44" name="Picture 43" descr="A picture containing diagram&#10;&#10;Description automatically generated">
            <a:extLst>
              <a:ext uri="{FF2B5EF4-FFF2-40B4-BE49-F238E27FC236}">
                <a16:creationId xmlns:a16="http://schemas.microsoft.com/office/drawing/2014/main" id="{AE71CEFA-66E9-40CE-946C-FBB0B481C85A}"/>
              </a:ext>
            </a:extLst>
          </p:cNvPr>
          <p:cNvPicPr>
            <a:picLocks noChangeAspect="1"/>
          </p:cNvPicPr>
          <p:nvPr userDrawn="1"/>
        </p:nvPicPr>
        <p:blipFill>
          <a:blip r:embed="rId2">
            <a:clrChange>
              <a:clrFrom>
                <a:srgbClr val="FFFFFF"/>
              </a:clrFrom>
              <a:clrTo>
                <a:srgbClr val="FFFFFF">
                  <a:alpha val="0"/>
                </a:srgbClr>
              </a:clrTo>
            </a:clrChange>
            <a:duotone>
              <a:schemeClr val="accent6">
                <a:shade val="45000"/>
                <a:satMod val="135000"/>
              </a:schemeClr>
              <a:prstClr val="white"/>
            </a:duotone>
            <a:alphaModFix amt="20000"/>
          </a:blip>
          <a:stretch>
            <a:fillRect/>
          </a:stretch>
        </p:blipFill>
        <p:spPr>
          <a:xfrm>
            <a:off x="528047" y="1129164"/>
            <a:ext cx="1789610" cy="1299679"/>
          </a:xfrm>
          <a:prstGeom prst="rect">
            <a:avLst/>
          </a:prstGeom>
        </p:spPr>
      </p:pic>
      <p:pic>
        <p:nvPicPr>
          <p:cNvPr id="45" name="Picture 44" descr="A picture containing diagram&#10;&#10;Description automatically generated">
            <a:extLst>
              <a:ext uri="{FF2B5EF4-FFF2-40B4-BE49-F238E27FC236}">
                <a16:creationId xmlns:a16="http://schemas.microsoft.com/office/drawing/2014/main" id="{9641400A-25E0-4F92-9306-BB25747504B5}"/>
              </a:ext>
            </a:extLst>
          </p:cNvPr>
          <p:cNvPicPr>
            <a:picLocks noChangeAspect="1"/>
          </p:cNvPicPr>
          <p:nvPr userDrawn="1"/>
        </p:nvPicPr>
        <p:blipFill>
          <a:blip r:embed="rId2">
            <a:clrChange>
              <a:clrFrom>
                <a:srgbClr val="FFFFFF"/>
              </a:clrFrom>
              <a:clrTo>
                <a:srgbClr val="FFFFFF">
                  <a:alpha val="0"/>
                </a:srgbClr>
              </a:clrTo>
            </a:clrChange>
            <a:duotone>
              <a:schemeClr val="accent6">
                <a:shade val="45000"/>
                <a:satMod val="135000"/>
              </a:schemeClr>
              <a:prstClr val="white"/>
            </a:duotone>
            <a:alphaModFix amt="20000"/>
          </a:blip>
          <a:stretch>
            <a:fillRect/>
          </a:stretch>
        </p:blipFill>
        <p:spPr>
          <a:xfrm>
            <a:off x="1909355" y="-38074"/>
            <a:ext cx="1789610" cy="1299679"/>
          </a:xfrm>
          <a:prstGeom prst="rect">
            <a:avLst/>
          </a:prstGeom>
        </p:spPr>
      </p:pic>
      <p:pic>
        <p:nvPicPr>
          <p:cNvPr id="46" name="Picture 45" descr="A picture containing diagram&#10;&#10;Description automatically generated">
            <a:extLst>
              <a:ext uri="{FF2B5EF4-FFF2-40B4-BE49-F238E27FC236}">
                <a16:creationId xmlns:a16="http://schemas.microsoft.com/office/drawing/2014/main" id="{EEDA12F2-C389-4CA7-9F87-A0299CA0D153}"/>
              </a:ext>
            </a:extLst>
          </p:cNvPr>
          <p:cNvPicPr>
            <a:picLocks noChangeAspect="1"/>
          </p:cNvPicPr>
          <p:nvPr userDrawn="1"/>
        </p:nvPicPr>
        <p:blipFill>
          <a:blip r:embed="rId2">
            <a:clrChange>
              <a:clrFrom>
                <a:srgbClr val="FFFFFF"/>
              </a:clrFrom>
              <a:clrTo>
                <a:srgbClr val="FFFFFF">
                  <a:alpha val="0"/>
                </a:srgbClr>
              </a:clrTo>
            </a:clrChange>
            <a:duotone>
              <a:schemeClr val="accent6">
                <a:shade val="45000"/>
                <a:satMod val="135000"/>
              </a:schemeClr>
              <a:prstClr val="white"/>
            </a:duotone>
            <a:alphaModFix amt="20000"/>
          </a:blip>
          <a:stretch>
            <a:fillRect/>
          </a:stretch>
        </p:blipFill>
        <p:spPr>
          <a:xfrm>
            <a:off x="1583313" y="5884476"/>
            <a:ext cx="1789610" cy="1299679"/>
          </a:xfrm>
          <a:prstGeom prst="rect">
            <a:avLst/>
          </a:prstGeom>
        </p:spPr>
      </p:pic>
      <p:pic>
        <p:nvPicPr>
          <p:cNvPr id="47" name="Picture 46" descr="A picture containing diagram&#10;&#10;Description automatically generated">
            <a:extLst>
              <a:ext uri="{FF2B5EF4-FFF2-40B4-BE49-F238E27FC236}">
                <a16:creationId xmlns:a16="http://schemas.microsoft.com/office/drawing/2014/main" id="{D6EFE6E7-FB74-4C81-A35A-BA57A2A7BB56}"/>
              </a:ext>
            </a:extLst>
          </p:cNvPr>
          <p:cNvPicPr>
            <a:picLocks noChangeAspect="1"/>
          </p:cNvPicPr>
          <p:nvPr userDrawn="1"/>
        </p:nvPicPr>
        <p:blipFill>
          <a:blip r:embed="rId2">
            <a:clrChange>
              <a:clrFrom>
                <a:srgbClr val="FFFFFF"/>
              </a:clrFrom>
              <a:clrTo>
                <a:srgbClr val="FFFFFF">
                  <a:alpha val="0"/>
                </a:srgbClr>
              </a:clrTo>
            </a:clrChange>
            <a:duotone>
              <a:schemeClr val="accent6">
                <a:shade val="45000"/>
                <a:satMod val="135000"/>
              </a:schemeClr>
              <a:prstClr val="white"/>
            </a:duotone>
            <a:alphaModFix amt="20000"/>
          </a:blip>
          <a:stretch>
            <a:fillRect/>
          </a:stretch>
        </p:blipFill>
        <p:spPr>
          <a:xfrm>
            <a:off x="3389219" y="283010"/>
            <a:ext cx="1789610" cy="1299679"/>
          </a:xfrm>
          <a:prstGeom prst="rect">
            <a:avLst/>
          </a:prstGeom>
        </p:spPr>
      </p:pic>
      <p:pic>
        <p:nvPicPr>
          <p:cNvPr id="48" name="Picture 47" descr="A picture containing diagram&#10;&#10;Description automatically generated">
            <a:extLst>
              <a:ext uri="{FF2B5EF4-FFF2-40B4-BE49-F238E27FC236}">
                <a16:creationId xmlns:a16="http://schemas.microsoft.com/office/drawing/2014/main" id="{C1668D1A-7BEE-463F-AA17-DE4AD5819758}"/>
              </a:ext>
            </a:extLst>
          </p:cNvPr>
          <p:cNvPicPr>
            <a:picLocks noChangeAspect="1"/>
          </p:cNvPicPr>
          <p:nvPr userDrawn="1"/>
        </p:nvPicPr>
        <p:blipFill>
          <a:blip r:embed="rId2">
            <a:clrChange>
              <a:clrFrom>
                <a:srgbClr val="FFFFFF"/>
              </a:clrFrom>
              <a:clrTo>
                <a:srgbClr val="FFFFFF">
                  <a:alpha val="0"/>
                </a:srgbClr>
              </a:clrTo>
            </a:clrChange>
            <a:duotone>
              <a:schemeClr val="accent6">
                <a:shade val="45000"/>
                <a:satMod val="135000"/>
              </a:schemeClr>
              <a:prstClr val="white"/>
            </a:duotone>
            <a:alphaModFix amt="20000"/>
          </a:blip>
          <a:stretch>
            <a:fillRect/>
          </a:stretch>
        </p:blipFill>
        <p:spPr>
          <a:xfrm>
            <a:off x="791354" y="4340648"/>
            <a:ext cx="1789610" cy="1299679"/>
          </a:xfrm>
          <a:prstGeom prst="rect">
            <a:avLst/>
          </a:prstGeom>
        </p:spPr>
      </p:pic>
      <p:pic>
        <p:nvPicPr>
          <p:cNvPr id="49" name="Picture 48" descr="A picture containing diagram&#10;&#10;Description automatically generated">
            <a:extLst>
              <a:ext uri="{FF2B5EF4-FFF2-40B4-BE49-F238E27FC236}">
                <a16:creationId xmlns:a16="http://schemas.microsoft.com/office/drawing/2014/main" id="{AE15B1AF-5E88-4EC8-A55E-98246B3B0E98}"/>
              </a:ext>
            </a:extLst>
          </p:cNvPr>
          <p:cNvPicPr>
            <a:picLocks noChangeAspect="1"/>
          </p:cNvPicPr>
          <p:nvPr userDrawn="1"/>
        </p:nvPicPr>
        <p:blipFill>
          <a:blip r:embed="rId2">
            <a:clrChange>
              <a:clrFrom>
                <a:srgbClr val="FFFFFF"/>
              </a:clrFrom>
              <a:clrTo>
                <a:srgbClr val="FFFFFF">
                  <a:alpha val="0"/>
                </a:srgbClr>
              </a:clrTo>
            </a:clrChange>
            <a:duotone>
              <a:schemeClr val="accent6">
                <a:shade val="45000"/>
                <a:satMod val="135000"/>
              </a:schemeClr>
              <a:prstClr val="white"/>
            </a:duotone>
            <a:alphaModFix amt="20000"/>
          </a:blip>
          <a:stretch>
            <a:fillRect/>
          </a:stretch>
        </p:blipFill>
        <p:spPr>
          <a:xfrm>
            <a:off x="10535649" y="4720096"/>
            <a:ext cx="1789610" cy="1299679"/>
          </a:xfrm>
          <a:prstGeom prst="rect">
            <a:avLst/>
          </a:prstGeom>
        </p:spPr>
      </p:pic>
      <p:pic>
        <p:nvPicPr>
          <p:cNvPr id="51" name="Picture 50" descr="A picture containing diagram&#10;&#10;Description automatically generated">
            <a:extLst>
              <a:ext uri="{FF2B5EF4-FFF2-40B4-BE49-F238E27FC236}">
                <a16:creationId xmlns:a16="http://schemas.microsoft.com/office/drawing/2014/main" id="{8AB9B457-79A9-4C0A-AD1A-3EA943997745}"/>
              </a:ext>
            </a:extLst>
          </p:cNvPr>
          <p:cNvPicPr>
            <a:picLocks noChangeAspect="1"/>
          </p:cNvPicPr>
          <p:nvPr userDrawn="1"/>
        </p:nvPicPr>
        <p:blipFill>
          <a:blip r:embed="rId2">
            <a:clrChange>
              <a:clrFrom>
                <a:srgbClr val="FFFFFF"/>
              </a:clrFrom>
              <a:clrTo>
                <a:srgbClr val="FFFFFF">
                  <a:alpha val="0"/>
                </a:srgbClr>
              </a:clrTo>
            </a:clrChange>
            <a:duotone>
              <a:schemeClr val="accent6">
                <a:shade val="45000"/>
                <a:satMod val="135000"/>
              </a:schemeClr>
              <a:prstClr val="white"/>
            </a:duotone>
            <a:alphaModFix amt="20000"/>
          </a:blip>
          <a:stretch>
            <a:fillRect/>
          </a:stretch>
        </p:blipFill>
        <p:spPr>
          <a:xfrm rot="20861803">
            <a:off x="10346174" y="2062193"/>
            <a:ext cx="1789610" cy="1299679"/>
          </a:xfrm>
          <a:prstGeom prst="rect">
            <a:avLst/>
          </a:prstGeom>
        </p:spPr>
      </p:pic>
      <p:pic>
        <p:nvPicPr>
          <p:cNvPr id="52" name="Picture 51" descr="A picture containing diagram&#10;&#10;Description automatically generated">
            <a:extLst>
              <a:ext uri="{FF2B5EF4-FFF2-40B4-BE49-F238E27FC236}">
                <a16:creationId xmlns:a16="http://schemas.microsoft.com/office/drawing/2014/main" id="{FE11910D-250E-4F7B-927B-8D5D610F3D98}"/>
              </a:ext>
            </a:extLst>
          </p:cNvPr>
          <p:cNvPicPr>
            <a:picLocks noChangeAspect="1"/>
          </p:cNvPicPr>
          <p:nvPr userDrawn="1"/>
        </p:nvPicPr>
        <p:blipFill>
          <a:blip r:embed="rId2">
            <a:clrChange>
              <a:clrFrom>
                <a:srgbClr val="FFFFFF"/>
              </a:clrFrom>
              <a:clrTo>
                <a:srgbClr val="FFFFFF">
                  <a:alpha val="0"/>
                </a:srgbClr>
              </a:clrTo>
            </a:clrChange>
            <a:duotone>
              <a:schemeClr val="accent6">
                <a:shade val="45000"/>
                <a:satMod val="135000"/>
              </a:schemeClr>
              <a:prstClr val="white"/>
            </a:duotone>
            <a:alphaModFix amt="20000"/>
          </a:blip>
          <a:stretch>
            <a:fillRect/>
          </a:stretch>
        </p:blipFill>
        <p:spPr>
          <a:xfrm>
            <a:off x="5015371" y="-122075"/>
            <a:ext cx="1789610" cy="1299679"/>
          </a:xfrm>
          <a:prstGeom prst="rect">
            <a:avLst/>
          </a:prstGeom>
        </p:spPr>
      </p:pic>
      <p:pic>
        <p:nvPicPr>
          <p:cNvPr id="54" name="Picture 53" descr="A picture containing diagram&#10;&#10;Description automatically generated">
            <a:extLst>
              <a:ext uri="{FF2B5EF4-FFF2-40B4-BE49-F238E27FC236}">
                <a16:creationId xmlns:a16="http://schemas.microsoft.com/office/drawing/2014/main" id="{E91DD66B-3D32-4C6A-B6ED-05FF28ED7C95}"/>
              </a:ext>
            </a:extLst>
          </p:cNvPr>
          <p:cNvPicPr>
            <a:picLocks noChangeAspect="1"/>
          </p:cNvPicPr>
          <p:nvPr userDrawn="1"/>
        </p:nvPicPr>
        <p:blipFill>
          <a:blip r:embed="rId2">
            <a:clrChange>
              <a:clrFrom>
                <a:srgbClr val="FFFFFF"/>
              </a:clrFrom>
              <a:clrTo>
                <a:srgbClr val="FFFFFF">
                  <a:alpha val="0"/>
                </a:srgbClr>
              </a:clrTo>
            </a:clrChange>
            <a:duotone>
              <a:schemeClr val="accent6">
                <a:shade val="45000"/>
                <a:satMod val="135000"/>
              </a:schemeClr>
              <a:prstClr val="white"/>
            </a:duotone>
            <a:alphaModFix amt="20000"/>
          </a:blip>
          <a:stretch>
            <a:fillRect/>
          </a:stretch>
        </p:blipFill>
        <p:spPr>
          <a:xfrm>
            <a:off x="6663126" y="120752"/>
            <a:ext cx="1789610" cy="1299679"/>
          </a:xfrm>
          <a:prstGeom prst="rect">
            <a:avLst/>
          </a:prstGeom>
        </p:spPr>
      </p:pic>
      <p:pic>
        <p:nvPicPr>
          <p:cNvPr id="55" name="Picture 54" descr="A picture containing diagram&#10;&#10;Description automatically generated">
            <a:extLst>
              <a:ext uri="{FF2B5EF4-FFF2-40B4-BE49-F238E27FC236}">
                <a16:creationId xmlns:a16="http://schemas.microsoft.com/office/drawing/2014/main" id="{DA13B4D9-F660-4581-850F-6AEACE6E21C5}"/>
              </a:ext>
            </a:extLst>
          </p:cNvPr>
          <p:cNvPicPr>
            <a:picLocks noChangeAspect="1"/>
          </p:cNvPicPr>
          <p:nvPr userDrawn="1"/>
        </p:nvPicPr>
        <p:blipFill>
          <a:blip r:embed="rId2">
            <a:clrChange>
              <a:clrFrom>
                <a:srgbClr val="FFFFFF"/>
              </a:clrFrom>
              <a:clrTo>
                <a:srgbClr val="FFFFFF">
                  <a:alpha val="0"/>
                </a:srgbClr>
              </a:clrTo>
            </a:clrChange>
            <a:duotone>
              <a:schemeClr val="accent6">
                <a:shade val="45000"/>
                <a:satMod val="135000"/>
              </a:schemeClr>
              <a:prstClr val="white"/>
            </a:duotone>
            <a:alphaModFix amt="20000"/>
          </a:blip>
          <a:stretch>
            <a:fillRect/>
          </a:stretch>
        </p:blipFill>
        <p:spPr>
          <a:xfrm>
            <a:off x="8441143" y="515954"/>
            <a:ext cx="1789610" cy="1299679"/>
          </a:xfrm>
          <a:prstGeom prst="rect">
            <a:avLst/>
          </a:prstGeom>
        </p:spPr>
      </p:pic>
      <p:pic>
        <p:nvPicPr>
          <p:cNvPr id="58" name="Picture 57" descr="A picture containing diagram&#10;&#10;Description automatically generated">
            <a:extLst>
              <a:ext uri="{FF2B5EF4-FFF2-40B4-BE49-F238E27FC236}">
                <a16:creationId xmlns:a16="http://schemas.microsoft.com/office/drawing/2014/main" id="{31955D3F-20D9-4519-876D-71DA21344973}"/>
              </a:ext>
            </a:extLst>
          </p:cNvPr>
          <p:cNvPicPr>
            <a:picLocks noChangeAspect="1"/>
          </p:cNvPicPr>
          <p:nvPr userDrawn="1"/>
        </p:nvPicPr>
        <p:blipFill>
          <a:blip r:embed="rId2">
            <a:clrChange>
              <a:clrFrom>
                <a:srgbClr val="FFFFFF"/>
              </a:clrFrom>
              <a:clrTo>
                <a:srgbClr val="FFFFFF">
                  <a:alpha val="0"/>
                </a:srgbClr>
              </a:clrTo>
            </a:clrChange>
            <a:duotone>
              <a:schemeClr val="accent6">
                <a:shade val="45000"/>
                <a:satMod val="135000"/>
              </a:schemeClr>
              <a:prstClr val="white"/>
            </a:duotone>
            <a:alphaModFix amt="20000"/>
          </a:blip>
          <a:stretch>
            <a:fillRect/>
          </a:stretch>
        </p:blipFill>
        <p:spPr>
          <a:xfrm>
            <a:off x="-252297" y="2163767"/>
            <a:ext cx="1789610" cy="1299679"/>
          </a:xfrm>
          <a:prstGeom prst="rect">
            <a:avLst/>
          </a:prstGeom>
        </p:spPr>
      </p:pic>
      <p:pic>
        <p:nvPicPr>
          <p:cNvPr id="59" name="Picture 58" descr="A picture containing diagram&#10;&#10;Description automatically generated">
            <a:extLst>
              <a:ext uri="{FF2B5EF4-FFF2-40B4-BE49-F238E27FC236}">
                <a16:creationId xmlns:a16="http://schemas.microsoft.com/office/drawing/2014/main" id="{47F0660C-1BF9-4A33-A129-774863BBDB8A}"/>
              </a:ext>
            </a:extLst>
          </p:cNvPr>
          <p:cNvPicPr>
            <a:picLocks noChangeAspect="1"/>
          </p:cNvPicPr>
          <p:nvPr userDrawn="1"/>
        </p:nvPicPr>
        <p:blipFill>
          <a:blip r:embed="rId2">
            <a:clrChange>
              <a:clrFrom>
                <a:srgbClr val="FFFFFF"/>
              </a:clrFrom>
              <a:clrTo>
                <a:srgbClr val="FFFFFF">
                  <a:alpha val="0"/>
                </a:srgbClr>
              </a:clrTo>
            </a:clrChange>
            <a:duotone>
              <a:schemeClr val="accent6">
                <a:shade val="45000"/>
                <a:satMod val="135000"/>
              </a:schemeClr>
              <a:prstClr val="white"/>
            </a:duotone>
            <a:alphaModFix amt="20000"/>
          </a:blip>
          <a:stretch>
            <a:fillRect/>
          </a:stretch>
        </p:blipFill>
        <p:spPr>
          <a:xfrm>
            <a:off x="9507585" y="-122074"/>
            <a:ext cx="1789610" cy="1299679"/>
          </a:xfrm>
          <a:prstGeom prst="rect">
            <a:avLst/>
          </a:prstGeom>
        </p:spPr>
      </p:pic>
      <p:pic>
        <p:nvPicPr>
          <p:cNvPr id="60" name="Picture 59" descr="A picture containing diagram&#10;&#10;Description automatically generated">
            <a:extLst>
              <a:ext uri="{FF2B5EF4-FFF2-40B4-BE49-F238E27FC236}">
                <a16:creationId xmlns:a16="http://schemas.microsoft.com/office/drawing/2014/main" id="{8D6F3A61-86B1-4E5D-AA8D-AB3274295F8F}"/>
              </a:ext>
            </a:extLst>
          </p:cNvPr>
          <p:cNvPicPr>
            <a:picLocks noChangeAspect="1"/>
          </p:cNvPicPr>
          <p:nvPr userDrawn="1"/>
        </p:nvPicPr>
        <p:blipFill>
          <a:blip r:embed="rId2">
            <a:clrChange>
              <a:clrFrom>
                <a:srgbClr val="FFFFFF"/>
              </a:clrFrom>
              <a:clrTo>
                <a:srgbClr val="FFFFFF">
                  <a:alpha val="0"/>
                </a:srgbClr>
              </a:clrTo>
            </a:clrChange>
            <a:duotone>
              <a:schemeClr val="accent6">
                <a:shade val="45000"/>
                <a:satMod val="135000"/>
              </a:schemeClr>
              <a:prstClr val="white"/>
            </a:duotone>
            <a:alphaModFix amt="20000"/>
          </a:blip>
          <a:stretch>
            <a:fillRect/>
          </a:stretch>
        </p:blipFill>
        <p:spPr>
          <a:xfrm>
            <a:off x="21115" y="5504871"/>
            <a:ext cx="1789610" cy="1299679"/>
          </a:xfrm>
          <a:prstGeom prst="rect">
            <a:avLst/>
          </a:prstGeom>
        </p:spPr>
      </p:pic>
      <p:pic>
        <p:nvPicPr>
          <p:cNvPr id="62" name="Picture 61" descr="A picture containing diagram&#10;&#10;Description automatically generated">
            <a:extLst>
              <a:ext uri="{FF2B5EF4-FFF2-40B4-BE49-F238E27FC236}">
                <a16:creationId xmlns:a16="http://schemas.microsoft.com/office/drawing/2014/main" id="{445C6FF3-027D-45DA-ABE9-4F1ECA023319}"/>
              </a:ext>
            </a:extLst>
          </p:cNvPr>
          <p:cNvPicPr>
            <a:picLocks noChangeAspect="1"/>
          </p:cNvPicPr>
          <p:nvPr userDrawn="1"/>
        </p:nvPicPr>
        <p:blipFill>
          <a:blip r:embed="rId2">
            <a:clrChange>
              <a:clrFrom>
                <a:srgbClr val="FFFFFF"/>
              </a:clrFrom>
              <a:clrTo>
                <a:srgbClr val="FFFFFF">
                  <a:alpha val="0"/>
                </a:srgbClr>
              </a:clrTo>
            </a:clrChange>
            <a:duotone>
              <a:schemeClr val="accent6">
                <a:shade val="45000"/>
                <a:satMod val="135000"/>
              </a:schemeClr>
              <a:prstClr val="white"/>
            </a:duotone>
            <a:alphaModFix amt="20000"/>
          </a:blip>
          <a:stretch>
            <a:fillRect/>
          </a:stretch>
        </p:blipFill>
        <p:spPr>
          <a:xfrm>
            <a:off x="137420" y="3185668"/>
            <a:ext cx="1789610" cy="1299679"/>
          </a:xfrm>
          <a:prstGeom prst="rect">
            <a:avLst/>
          </a:prstGeom>
        </p:spPr>
      </p:pic>
      <p:pic>
        <p:nvPicPr>
          <p:cNvPr id="63" name="Picture 62" descr="A picture containing diagram&#10;&#10;Description automatically generated">
            <a:extLst>
              <a:ext uri="{FF2B5EF4-FFF2-40B4-BE49-F238E27FC236}">
                <a16:creationId xmlns:a16="http://schemas.microsoft.com/office/drawing/2014/main" id="{08206C80-EE5D-4832-886C-5A900CD4DE73}"/>
              </a:ext>
            </a:extLst>
          </p:cNvPr>
          <p:cNvPicPr>
            <a:picLocks noChangeAspect="1"/>
          </p:cNvPicPr>
          <p:nvPr userDrawn="1"/>
        </p:nvPicPr>
        <p:blipFill>
          <a:blip r:embed="rId2">
            <a:clrChange>
              <a:clrFrom>
                <a:srgbClr val="FFFFFF"/>
              </a:clrFrom>
              <a:clrTo>
                <a:srgbClr val="FFFFFF">
                  <a:alpha val="0"/>
                </a:srgbClr>
              </a:clrTo>
            </a:clrChange>
            <a:duotone>
              <a:schemeClr val="accent6">
                <a:shade val="45000"/>
                <a:satMod val="135000"/>
              </a:schemeClr>
              <a:prstClr val="white"/>
            </a:duotone>
            <a:alphaModFix amt="20000"/>
          </a:blip>
          <a:stretch>
            <a:fillRect/>
          </a:stretch>
        </p:blipFill>
        <p:spPr>
          <a:xfrm>
            <a:off x="79509" y="257277"/>
            <a:ext cx="1789610" cy="1299679"/>
          </a:xfrm>
          <a:prstGeom prst="rect">
            <a:avLst/>
          </a:prstGeom>
        </p:spPr>
      </p:pic>
      <p:pic>
        <p:nvPicPr>
          <p:cNvPr id="64" name="Picture 63" descr="A picture containing diagram&#10;&#10;Description automatically generated">
            <a:extLst>
              <a:ext uri="{FF2B5EF4-FFF2-40B4-BE49-F238E27FC236}">
                <a16:creationId xmlns:a16="http://schemas.microsoft.com/office/drawing/2014/main" id="{9F0826FD-6E68-4085-9831-A4F62EEDD7EF}"/>
              </a:ext>
            </a:extLst>
          </p:cNvPr>
          <p:cNvPicPr>
            <a:picLocks noChangeAspect="1"/>
          </p:cNvPicPr>
          <p:nvPr userDrawn="1"/>
        </p:nvPicPr>
        <p:blipFill>
          <a:blip r:embed="rId2">
            <a:clrChange>
              <a:clrFrom>
                <a:srgbClr val="FFFFFF"/>
              </a:clrFrom>
              <a:clrTo>
                <a:srgbClr val="FFFFFF">
                  <a:alpha val="0"/>
                </a:srgbClr>
              </a:clrTo>
            </a:clrChange>
            <a:duotone>
              <a:schemeClr val="accent6">
                <a:shade val="45000"/>
                <a:satMod val="135000"/>
              </a:schemeClr>
              <a:prstClr val="white"/>
            </a:duotone>
            <a:alphaModFix amt="20000"/>
          </a:blip>
          <a:stretch>
            <a:fillRect/>
          </a:stretch>
        </p:blipFill>
        <p:spPr>
          <a:xfrm>
            <a:off x="2372433" y="5047915"/>
            <a:ext cx="1789610" cy="1299679"/>
          </a:xfrm>
          <a:prstGeom prst="rect">
            <a:avLst/>
          </a:prstGeom>
        </p:spPr>
      </p:pic>
      <p:pic>
        <p:nvPicPr>
          <p:cNvPr id="65" name="Picture 64" descr="A picture containing diagram&#10;&#10;Description automatically generated">
            <a:extLst>
              <a:ext uri="{FF2B5EF4-FFF2-40B4-BE49-F238E27FC236}">
                <a16:creationId xmlns:a16="http://schemas.microsoft.com/office/drawing/2014/main" id="{BE8EFCD3-833F-4F59-A3C1-FA093F2A72FE}"/>
              </a:ext>
            </a:extLst>
          </p:cNvPr>
          <p:cNvPicPr>
            <a:picLocks noChangeAspect="1"/>
          </p:cNvPicPr>
          <p:nvPr userDrawn="1"/>
        </p:nvPicPr>
        <p:blipFill>
          <a:blip r:embed="rId2">
            <a:clrChange>
              <a:clrFrom>
                <a:srgbClr val="FFFFFF"/>
              </a:clrFrom>
              <a:clrTo>
                <a:srgbClr val="FFFFFF">
                  <a:alpha val="0"/>
                </a:srgbClr>
              </a:clrTo>
            </a:clrChange>
            <a:duotone>
              <a:schemeClr val="accent6">
                <a:shade val="45000"/>
                <a:satMod val="135000"/>
              </a:schemeClr>
              <a:prstClr val="white"/>
            </a:duotone>
            <a:alphaModFix amt="20000"/>
          </a:blip>
          <a:stretch>
            <a:fillRect/>
          </a:stretch>
        </p:blipFill>
        <p:spPr>
          <a:xfrm>
            <a:off x="3508378" y="5623275"/>
            <a:ext cx="1789610" cy="1299679"/>
          </a:xfrm>
          <a:prstGeom prst="rect">
            <a:avLst/>
          </a:prstGeom>
        </p:spPr>
      </p:pic>
      <p:pic>
        <p:nvPicPr>
          <p:cNvPr id="66" name="Picture 65" descr="A picture containing diagram&#10;&#10;Description automatically generated">
            <a:extLst>
              <a:ext uri="{FF2B5EF4-FFF2-40B4-BE49-F238E27FC236}">
                <a16:creationId xmlns:a16="http://schemas.microsoft.com/office/drawing/2014/main" id="{29F9854F-0A37-42B2-BC8C-8A14ED476273}"/>
              </a:ext>
            </a:extLst>
          </p:cNvPr>
          <p:cNvPicPr>
            <a:picLocks noChangeAspect="1"/>
          </p:cNvPicPr>
          <p:nvPr userDrawn="1"/>
        </p:nvPicPr>
        <p:blipFill>
          <a:blip r:embed="rId2">
            <a:clrChange>
              <a:clrFrom>
                <a:srgbClr val="FFFFFF"/>
              </a:clrFrom>
              <a:clrTo>
                <a:srgbClr val="FFFFFF">
                  <a:alpha val="0"/>
                </a:srgbClr>
              </a:clrTo>
            </a:clrChange>
            <a:duotone>
              <a:schemeClr val="accent6">
                <a:shade val="45000"/>
                <a:satMod val="135000"/>
              </a:schemeClr>
              <a:prstClr val="white"/>
            </a:duotone>
            <a:alphaModFix amt="20000"/>
          </a:blip>
          <a:stretch>
            <a:fillRect/>
          </a:stretch>
        </p:blipFill>
        <p:spPr>
          <a:xfrm>
            <a:off x="4903084" y="5285637"/>
            <a:ext cx="1789610" cy="1299679"/>
          </a:xfrm>
          <a:prstGeom prst="rect">
            <a:avLst/>
          </a:prstGeom>
        </p:spPr>
      </p:pic>
      <p:pic>
        <p:nvPicPr>
          <p:cNvPr id="67" name="Picture 66" descr="A picture containing diagram&#10;&#10;Description automatically generated">
            <a:extLst>
              <a:ext uri="{FF2B5EF4-FFF2-40B4-BE49-F238E27FC236}">
                <a16:creationId xmlns:a16="http://schemas.microsoft.com/office/drawing/2014/main" id="{FE42F9FB-CEF2-4A1D-8B23-660595322723}"/>
              </a:ext>
            </a:extLst>
          </p:cNvPr>
          <p:cNvPicPr>
            <a:picLocks noChangeAspect="1"/>
          </p:cNvPicPr>
          <p:nvPr userDrawn="1"/>
        </p:nvPicPr>
        <p:blipFill>
          <a:blip r:embed="rId2">
            <a:clrChange>
              <a:clrFrom>
                <a:srgbClr val="FFFFFF"/>
              </a:clrFrom>
              <a:clrTo>
                <a:srgbClr val="FFFFFF">
                  <a:alpha val="0"/>
                </a:srgbClr>
              </a:clrTo>
            </a:clrChange>
            <a:duotone>
              <a:schemeClr val="accent6">
                <a:shade val="45000"/>
                <a:satMod val="135000"/>
              </a:schemeClr>
              <a:prstClr val="white"/>
            </a:duotone>
            <a:alphaModFix amt="20000"/>
          </a:blip>
          <a:stretch>
            <a:fillRect/>
          </a:stretch>
        </p:blipFill>
        <p:spPr>
          <a:xfrm>
            <a:off x="6385167" y="5658847"/>
            <a:ext cx="1789610" cy="1299679"/>
          </a:xfrm>
          <a:prstGeom prst="rect">
            <a:avLst/>
          </a:prstGeom>
        </p:spPr>
      </p:pic>
      <p:sp>
        <p:nvSpPr>
          <p:cNvPr id="9" name="Rectangle 8">
            <a:extLst>
              <a:ext uri="{FF2B5EF4-FFF2-40B4-BE49-F238E27FC236}">
                <a16:creationId xmlns:a16="http://schemas.microsoft.com/office/drawing/2014/main" id="{2400468E-2E77-4255-A471-7B32D8A37A8E}"/>
              </a:ext>
            </a:extLst>
          </p:cNvPr>
          <p:cNvSpPr/>
          <p:nvPr userDrawn="1"/>
        </p:nvSpPr>
        <p:spPr>
          <a:xfrm>
            <a:off x="1447798" y="1405241"/>
            <a:ext cx="9436331" cy="41415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8" name="Picture 67" descr="A picture containing diagram&#10;&#10;Description automatically generated">
            <a:extLst>
              <a:ext uri="{FF2B5EF4-FFF2-40B4-BE49-F238E27FC236}">
                <a16:creationId xmlns:a16="http://schemas.microsoft.com/office/drawing/2014/main" id="{F5C9EAE1-B012-40C7-BFFA-3F54469C6AD4}"/>
              </a:ext>
            </a:extLst>
          </p:cNvPr>
          <p:cNvPicPr>
            <a:picLocks noChangeAspect="1"/>
          </p:cNvPicPr>
          <p:nvPr userDrawn="1"/>
        </p:nvPicPr>
        <p:blipFill>
          <a:blip r:embed="rId2">
            <a:clrChange>
              <a:clrFrom>
                <a:srgbClr val="FFFFFF"/>
              </a:clrFrom>
              <a:clrTo>
                <a:srgbClr val="FFFFFF">
                  <a:alpha val="0"/>
                </a:srgbClr>
              </a:clrTo>
            </a:clrChange>
            <a:duotone>
              <a:schemeClr val="accent6">
                <a:shade val="45000"/>
                <a:satMod val="135000"/>
              </a:schemeClr>
              <a:prstClr val="white"/>
            </a:duotone>
            <a:alphaModFix amt="20000"/>
          </a:blip>
          <a:stretch>
            <a:fillRect/>
          </a:stretch>
        </p:blipFill>
        <p:spPr>
          <a:xfrm>
            <a:off x="7633760" y="4834580"/>
            <a:ext cx="1789610" cy="1299679"/>
          </a:xfrm>
          <a:prstGeom prst="rect">
            <a:avLst/>
          </a:prstGeom>
        </p:spPr>
      </p:pic>
      <p:pic>
        <p:nvPicPr>
          <p:cNvPr id="69" name="Picture 68" descr="A picture containing diagram&#10;&#10;Description automatically generated">
            <a:extLst>
              <a:ext uri="{FF2B5EF4-FFF2-40B4-BE49-F238E27FC236}">
                <a16:creationId xmlns:a16="http://schemas.microsoft.com/office/drawing/2014/main" id="{94586E0F-1F45-4BD1-A63B-68FF392BAB47}"/>
              </a:ext>
            </a:extLst>
          </p:cNvPr>
          <p:cNvPicPr>
            <a:picLocks noChangeAspect="1"/>
          </p:cNvPicPr>
          <p:nvPr userDrawn="1"/>
        </p:nvPicPr>
        <p:blipFill>
          <a:blip r:embed="rId2">
            <a:clrChange>
              <a:clrFrom>
                <a:srgbClr val="FFFFFF"/>
              </a:clrFrom>
              <a:clrTo>
                <a:srgbClr val="FFFFFF">
                  <a:alpha val="0"/>
                </a:srgbClr>
              </a:clrTo>
            </a:clrChange>
            <a:duotone>
              <a:schemeClr val="accent6">
                <a:shade val="45000"/>
                <a:satMod val="135000"/>
              </a:schemeClr>
              <a:prstClr val="white"/>
            </a:duotone>
            <a:alphaModFix amt="20000"/>
          </a:blip>
          <a:stretch>
            <a:fillRect/>
          </a:stretch>
        </p:blipFill>
        <p:spPr>
          <a:xfrm>
            <a:off x="10476560" y="569027"/>
            <a:ext cx="1789610" cy="1299679"/>
          </a:xfrm>
          <a:prstGeom prst="rect">
            <a:avLst/>
          </a:prstGeom>
        </p:spPr>
      </p:pic>
      <p:pic>
        <p:nvPicPr>
          <p:cNvPr id="70" name="Picture 69" descr="A picture containing diagram&#10;&#10;Description automatically generated">
            <a:extLst>
              <a:ext uri="{FF2B5EF4-FFF2-40B4-BE49-F238E27FC236}">
                <a16:creationId xmlns:a16="http://schemas.microsoft.com/office/drawing/2014/main" id="{2035DBAE-7D46-4107-8884-2D85440B3E34}"/>
              </a:ext>
            </a:extLst>
          </p:cNvPr>
          <p:cNvPicPr>
            <a:picLocks noChangeAspect="1"/>
          </p:cNvPicPr>
          <p:nvPr userDrawn="1"/>
        </p:nvPicPr>
        <p:blipFill>
          <a:blip r:embed="rId2">
            <a:clrChange>
              <a:clrFrom>
                <a:srgbClr val="FFFFFF"/>
              </a:clrFrom>
              <a:clrTo>
                <a:srgbClr val="FFFFFF">
                  <a:alpha val="0"/>
                </a:srgbClr>
              </a:clrTo>
            </a:clrChange>
            <a:duotone>
              <a:schemeClr val="accent6">
                <a:shade val="45000"/>
                <a:satMod val="135000"/>
              </a:schemeClr>
              <a:prstClr val="white"/>
            </a:duotone>
            <a:alphaModFix amt="20000"/>
          </a:blip>
          <a:stretch>
            <a:fillRect/>
          </a:stretch>
        </p:blipFill>
        <p:spPr>
          <a:xfrm>
            <a:off x="10884130" y="3403135"/>
            <a:ext cx="1789610" cy="1299679"/>
          </a:xfrm>
          <a:prstGeom prst="rect">
            <a:avLst/>
          </a:prstGeom>
        </p:spPr>
      </p:pic>
      <p:sp>
        <p:nvSpPr>
          <p:cNvPr id="15" name="Rectangle 14"/>
          <p:cNvSpPr/>
          <p:nvPr/>
        </p:nvSpPr>
        <p:spPr>
          <a:xfrm>
            <a:off x="5215755" y="1297185"/>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2143790" y="2354037"/>
            <a:ext cx="8255347" cy="2437232"/>
          </a:xfrm>
          <a:solidFill>
            <a:schemeClr val="bg1"/>
          </a:solidFill>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dirty="0"/>
              <a:t>Media kit proposal</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12/31/2022</a:t>
            </a:fld>
            <a:endParaRPr lang="en-US" dirty="0"/>
          </a:p>
        </p:txBody>
      </p:sp>
    </p:spTree>
    <p:extLst>
      <p:ext uri="{BB962C8B-B14F-4D97-AF65-F5344CB8AC3E}">
        <p14:creationId xmlns:p14="http://schemas.microsoft.com/office/powerpoint/2010/main" val="118470176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12/31/2022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7588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12/31/2022</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69732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12/31/2022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50058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12/31/2022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2073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12/31/2022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358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12/31/2022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7532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12/31/2022</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3216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12/31/2022</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910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12/31/2022</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72090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hyperlink" Target="https://www.google.com/search?q=when+was+majoda+stable+founded&amp;rlz=1C1GCEA_enUS956US956&amp;oq=when+was+majoda+stable+founded&amp;aqs=chrome..69i57j33i10i160.8251j1j15&amp;sourceid=chrome&amp;ie=UTF-8"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5" Type="http://schemas.openxmlformats.org/officeDocument/2006/relationships/image" Target="../media/image3.tif"/><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hyperlink" Target="https://majodastables.com/the-barn-fund" TargetMode="External"/><Relationship Id="rId1" Type="http://schemas.openxmlformats.org/officeDocument/2006/relationships/slideLayout" Target="../slideLayouts/slideLayout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tif"/><Relationship Id="rId2" Type="http://schemas.openxmlformats.org/officeDocument/2006/relationships/hyperlink" Target="https://www.google.com/search?q=when+was+majoda+stable+founded&amp;rlz=1C1GCEA_enUS956US956&amp;oq=when+was+majoda+stable+founded&amp;aqs=chrome..69i57j33i10i160.8251j1j15&amp;sourceid=chrome&amp;ie=UTF-8" TargetMode="External"/><Relationship Id="rId1" Type="http://schemas.openxmlformats.org/officeDocument/2006/relationships/slideLayout" Target="../slideLayouts/slideLayout6.xml"/><Relationship Id="rId6" Type="http://schemas.openxmlformats.org/officeDocument/2006/relationships/hyperlink" Target="https://6abc.com/majoda-stables-horses-horse-rehab-new-jersey-moorestown/5791643/" TargetMode="External"/><Relationship Id="rId5" Type="http://schemas.openxmlformats.org/officeDocument/2006/relationships/hyperlink" Target="https://philly.kidsoutandabout.com/content/majoda-stables" TargetMode="External"/><Relationship Id="rId4" Type="http://schemas.openxmlformats.org/officeDocument/2006/relationships/hyperlink" Target="https://6abc.com/new-jerseys-majoda-stables-provides-a-therapeutic-horse-riding-program-for-children-and-adults/549207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4A9A27-E5D3-4B3E-95CD-B82429AAE6A4}"/>
              </a:ext>
            </a:extLst>
          </p:cNvPr>
          <p:cNvSpPr>
            <a:spLocks noGrp="1"/>
          </p:cNvSpPr>
          <p:nvPr>
            <p:ph type="ctrTitle"/>
          </p:nvPr>
        </p:nvSpPr>
        <p:spPr/>
        <p:txBody>
          <a:bodyPr>
            <a:normAutofit/>
          </a:bodyPr>
          <a:lstStyle/>
          <a:p>
            <a:r>
              <a:rPr lang="en-US" dirty="0">
                <a:solidFill>
                  <a:srgbClr val="0070C0"/>
                </a:solidFill>
              </a:rPr>
              <a:t>Majoda Stables</a:t>
            </a:r>
            <a:br>
              <a:rPr lang="en-US" dirty="0"/>
            </a:br>
            <a:r>
              <a:rPr lang="en-US" sz="2000" cap="none" dirty="0">
                <a:latin typeface="High Tower Text" panose="02040502050506030303" pitchFamily="18" charset="0"/>
              </a:rPr>
              <a:t>Our mission is </a:t>
            </a:r>
            <a:r>
              <a:rPr lang="en-US" sz="2000" i="0" cap="none" dirty="0">
                <a:solidFill>
                  <a:srgbClr val="222222"/>
                </a:solidFill>
                <a:effectLst/>
                <a:latin typeface="High Tower Text" panose="02040502050506030303" pitchFamily="18" charset="0"/>
              </a:rPr>
              <a:t>to foster connection and well-being through creative horsemanship </a:t>
            </a:r>
            <a:br>
              <a:rPr lang="en-US" sz="2000" i="0" cap="none" dirty="0">
                <a:solidFill>
                  <a:srgbClr val="222222"/>
                </a:solidFill>
                <a:effectLst/>
                <a:latin typeface="High Tower Text" panose="02040502050506030303" pitchFamily="18" charset="0"/>
              </a:rPr>
            </a:br>
            <a:r>
              <a:rPr lang="en-US" sz="2000" i="0" cap="none" dirty="0">
                <a:solidFill>
                  <a:srgbClr val="222222"/>
                </a:solidFill>
                <a:effectLst/>
                <a:latin typeface="High Tower Text" panose="02040502050506030303" pitchFamily="18" charset="0"/>
              </a:rPr>
              <a:t>in an environment of love and trust.</a:t>
            </a:r>
            <a:endParaRPr lang="en-US" sz="2000" dirty="0">
              <a:latin typeface="High Tower Text" panose="02040502050506030303" pitchFamily="18" charset="0"/>
            </a:endParaRPr>
          </a:p>
        </p:txBody>
      </p:sp>
      <p:sp>
        <p:nvSpPr>
          <p:cNvPr id="6" name="TextBox 5">
            <a:extLst>
              <a:ext uri="{FF2B5EF4-FFF2-40B4-BE49-F238E27FC236}">
                <a16:creationId xmlns:a16="http://schemas.microsoft.com/office/drawing/2014/main" id="{CAC5C186-B3AC-6BF1-CBEC-655A0705C90B}"/>
              </a:ext>
            </a:extLst>
          </p:cNvPr>
          <p:cNvSpPr txBox="1"/>
          <p:nvPr/>
        </p:nvSpPr>
        <p:spPr>
          <a:xfrm>
            <a:off x="6271462" y="4372881"/>
            <a:ext cx="4583575" cy="1200329"/>
          </a:xfrm>
          <a:prstGeom prst="rect">
            <a:avLst/>
          </a:prstGeom>
          <a:noFill/>
        </p:spPr>
        <p:txBody>
          <a:bodyPr wrap="square" rtlCol="0">
            <a:spAutoFit/>
          </a:bodyPr>
          <a:lstStyle/>
          <a:p>
            <a:pPr algn="r"/>
            <a:r>
              <a:rPr lang="en-US" sz="1200" dirty="0">
                <a:solidFill>
                  <a:schemeClr val="tx1">
                    <a:lumMod val="95000"/>
                    <a:lumOff val="5000"/>
                  </a:schemeClr>
                </a:solidFill>
                <a:latin typeface="Calibri" panose="020F0502020204030204" pitchFamily="34" charset="0"/>
                <a:cs typeface="Calibri" panose="020F0502020204030204" pitchFamily="34" charset="0"/>
              </a:rPr>
              <a:t>Phone: </a:t>
            </a:r>
            <a:r>
              <a:rPr lang="en-US" sz="1200" b="0" i="0" u="none" strike="noStrike" dirty="0">
                <a:solidFill>
                  <a:schemeClr val="tx1">
                    <a:lumMod val="95000"/>
                    <a:lumOff val="5000"/>
                  </a:schemeClr>
                </a:solidFill>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(856) 231-7552</a:t>
            </a:r>
            <a:endParaRPr lang="en-US" sz="1200" b="0" i="0" u="none" strike="noStrike" dirty="0">
              <a:solidFill>
                <a:schemeClr val="tx1">
                  <a:lumMod val="95000"/>
                  <a:lumOff val="5000"/>
                </a:schemeClr>
              </a:solidFill>
              <a:effectLst/>
              <a:latin typeface="Calibri" panose="020F0502020204030204" pitchFamily="34" charset="0"/>
              <a:cs typeface="Calibri" panose="020F0502020204030204" pitchFamily="34" charset="0"/>
            </a:endParaRPr>
          </a:p>
          <a:p>
            <a:pPr algn="r"/>
            <a:r>
              <a:rPr lang="en-US" sz="1200" dirty="0">
                <a:solidFill>
                  <a:schemeClr val="tx1">
                    <a:lumMod val="95000"/>
                    <a:lumOff val="5000"/>
                  </a:schemeClr>
                </a:solidFill>
                <a:latin typeface="Calibri" panose="020F0502020204030204" pitchFamily="34" charset="0"/>
                <a:cs typeface="Calibri" panose="020F0502020204030204" pitchFamily="34" charset="0"/>
              </a:rPr>
              <a:t>Main contact: Diane Baker – Hallowell</a:t>
            </a:r>
          </a:p>
          <a:p>
            <a:pPr algn="r"/>
            <a:r>
              <a:rPr lang="en-US" sz="1200" dirty="0">
                <a:solidFill>
                  <a:schemeClr val="tx1">
                    <a:lumMod val="95000"/>
                    <a:lumOff val="5000"/>
                  </a:schemeClr>
                </a:solidFill>
                <a:latin typeface="Calibri" panose="020F0502020204030204" pitchFamily="34" charset="0"/>
                <a:cs typeface="Calibri" panose="020F0502020204030204" pitchFamily="34" charset="0"/>
              </a:rPr>
              <a:t>Website: MajodaStables.com </a:t>
            </a:r>
          </a:p>
          <a:p>
            <a:pPr algn="r"/>
            <a:r>
              <a:rPr lang="en-US" sz="1200" dirty="0">
                <a:solidFill>
                  <a:schemeClr val="tx1">
                    <a:lumMod val="95000"/>
                    <a:lumOff val="5000"/>
                  </a:schemeClr>
                </a:solidFill>
                <a:latin typeface="Calibri" panose="020F0502020204030204" pitchFamily="34" charset="0"/>
                <a:cs typeface="Calibri" panose="020F0502020204030204" pitchFamily="34" charset="0"/>
                <a:sym typeface="Wingdings" panose="05000000000000000000" pitchFamily="2" charset="2"/>
              </a:rPr>
              <a:t>Social Media:</a:t>
            </a:r>
            <a:r>
              <a:rPr lang="en-US" sz="1200" dirty="0">
                <a:solidFill>
                  <a:schemeClr val="tx1">
                    <a:lumMod val="95000"/>
                    <a:lumOff val="5000"/>
                  </a:schemeClr>
                </a:solidFill>
                <a:latin typeface="Calibri" panose="020F0502020204030204" pitchFamily="34" charset="0"/>
                <a:cs typeface="Calibri" panose="020F0502020204030204" pitchFamily="34" charset="0"/>
              </a:rPr>
              <a:t> Facebook: MajodaStables</a:t>
            </a:r>
            <a:r>
              <a:rPr lang="en-US" sz="1200" dirty="0">
                <a:solidFill>
                  <a:schemeClr val="tx1">
                    <a:lumMod val="95000"/>
                    <a:lumOff val="5000"/>
                  </a:schemeClr>
                </a:solidFill>
                <a:latin typeface="Calibri" panose="020F0502020204030204" pitchFamily="34" charset="0"/>
                <a:cs typeface="Calibri" panose="020F0502020204030204" pitchFamily="34" charset="0"/>
                <a:sym typeface="Wingdings" panose="05000000000000000000" pitchFamily="2" charset="2"/>
              </a:rPr>
              <a:t> </a:t>
            </a:r>
            <a:r>
              <a:rPr lang="en-US" sz="1200" dirty="0">
                <a:solidFill>
                  <a:schemeClr val="tx1">
                    <a:lumMod val="95000"/>
                    <a:lumOff val="5000"/>
                  </a:schemeClr>
                </a:solidFill>
                <a:latin typeface="Calibri" panose="020F0502020204030204" pitchFamily="34" charset="0"/>
                <a:cs typeface="Calibri" panose="020F0502020204030204" pitchFamily="34" charset="0"/>
              </a:rPr>
              <a:t> Instagram: @majodastables </a:t>
            </a:r>
            <a:r>
              <a:rPr lang="en-US" sz="1200" dirty="0">
                <a:solidFill>
                  <a:schemeClr val="tx1">
                    <a:lumMod val="95000"/>
                    <a:lumOff val="5000"/>
                  </a:schemeClr>
                </a:solidFill>
                <a:latin typeface="Calibri" panose="020F0502020204030204" pitchFamily="34" charset="0"/>
                <a:cs typeface="Calibri" panose="020F0502020204030204" pitchFamily="34" charset="0"/>
                <a:sym typeface="Wingdings" panose="05000000000000000000" pitchFamily="2" charset="2"/>
              </a:rPr>
              <a:t></a:t>
            </a:r>
            <a:r>
              <a:rPr lang="en-US" sz="1200" dirty="0">
                <a:solidFill>
                  <a:schemeClr val="tx1">
                    <a:lumMod val="95000"/>
                    <a:lumOff val="5000"/>
                  </a:schemeClr>
                </a:solidFill>
                <a:latin typeface="Calibri" panose="020F0502020204030204" pitchFamily="34" charset="0"/>
                <a:cs typeface="Calibri" panose="020F0502020204030204" pitchFamily="34" charset="0"/>
              </a:rPr>
              <a:t> Youtube: MajodaStables</a:t>
            </a:r>
          </a:p>
          <a:p>
            <a:pPr algn="r"/>
            <a:r>
              <a:rPr lang="en-US" sz="1200" b="0" i="0" dirty="0">
                <a:effectLst/>
                <a:latin typeface="Calibri" panose="020F0502020204030204" pitchFamily="34" charset="0"/>
                <a:cs typeface="Calibri" panose="020F0502020204030204" pitchFamily="34" charset="0"/>
              </a:rPr>
              <a:t>620 Garwood Road, Moorestown, NJ 08057</a:t>
            </a:r>
            <a:endParaRPr lang="en-US" sz="1200" dirty="0"/>
          </a:p>
        </p:txBody>
      </p:sp>
      <p:sp>
        <p:nvSpPr>
          <p:cNvPr id="9" name="TextBox 8">
            <a:extLst>
              <a:ext uri="{FF2B5EF4-FFF2-40B4-BE49-F238E27FC236}">
                <a16:creationId xmlns:a16="http://schemas.microsoft.com/office/drawing/2014/main" id="{321EF185-0C8E-8682-2040-FACD16FDF246}"/>
              </a:ext>
            </a:extLst>
          </p:cNvPr>
          <p:cNvSpPr txBox="1"/>
          <p:nvPr/>
        </p:nvSpPr>
        <p:spPr>
          <a:xfrm>
            <a:off x="1435260" y="5822066"/>
            <a:ext cx="10289893" cy="369332"/>
          </a:xfrm>
          <a:prstGeom prst="rect">
            <a:avLst/>
          </a:prstGeom>
          <a:noFill/>
        </p:spPr>
        <p:txBody>
          <a:bodyPr wrap="square" rtlCol="0">
            <a:spAutoFit/>
          </a:bodyPr>
          <a:lstStyle/>
          <a:p>
            <a:r>
              <a:rPr lang="en-US" dirty="0"/>
              <a:t>September 8, 2022</a:t>
            </a:r>
          </a:p>
        </p:txBody>
      </p:sp>
      <p:pic>
        <p:nvPicPr>
          <p:cNvPr id="8" name="Picture 7" descr="Logo&#10;&#10;Description automatically generated">
            <a:extLst>
              <a:ext uri="{FF2B5EF4-FFF2-40B4-BE49-F238E27FC236}">
                <a16:creationId xmlns:a16="http://schemas.microsoft.com/office/drawing/2014/main" id="{12A4A1FE-067C-84F9-AEF4-DD8852CB53B1}"/>
              </a:ext>
            </a:extLst>
          </p:cNvPr>
          <p:cNvPicPr>
            <a:picLocks noChangeAspect="1"/>
          </p:cNvPicPr>
          <p:nvPr/>
        </p:nvPicPr>
        <p:blipFill>
          <a:blip r:embed="rId3"/>
          <a:stretch>
            <a:fillRect/>
          </a:stretch>
        </p:blipFill>
        <p:spPr>
          <a:xfrm>
            <a:off x="5211848" y="1418139"/>
            <a:ext cx="1937856" cy="1344930"/>
          </a:xfrm>
          <a:prstGeom prst="rect">
            <a:avLst/>
          </a:prstGeom>
        </p:spPr>
      </p:pic>
    </p:spTree>
    <p:extLst>
      <p:ext uri="{BB962C8B-B14F-4D97-AF65-F5344CB8AC3E}">
        <p14:creationId xmlns:p14="http://schemas.microsoft.com/office/powerpoint/2010/main" val="2235022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91D84D-BD1D-28A2-8337-20621C6320F4}"/>
              </a:ext>
            </a:extLst>
          </p:cNvPr>
          <p:cNvSpPr>
            <a:spLocks noGrp="1"/>
          </p:cNvSpPr>
          <p:nvPr>
            <p:ph type="title"/>
          </p:nvPr>
        </p:nvSpPr>
        <p:spPr>
          <a:xfrm>
            <a:off x="8477250" y="238357"/>
            <a:ext cx="3144774" cy="1645920"/>
          </a:xfrm>
        </p:spPr>
        <p:txBody>
          <a:bodyPr/>
          <a:lstStyle/>
          <a:p>
            <a:r>
              <a:rPr lang="en-US" b="1" dirty="0">
                <a:solidFill>
                  <a:srgbClr val="002060"/>
                </a:solidFill>
              </a:rPr>
              <a:t>What Makes Majoda Stables Different?</a:t>
            </a:r>
          </a:p>
        </p:txBody>
      </p:sp>
      <p:sp>
        <p:nvSpPr>
          <p:cNvPr id="4" name="Text Placeholder 3">
            <a:extLst>
              <a:ext uri="{FF2B5EF4-FFF2-40B4-BE49-F238E27FC236}">
                <a16:creationId xmlns:a16="http://schemas.microsoft.com/office/drawing/2014/main" id="{E8FF5A10-2F2B-2358-E982-F2EBCBA08930}"/>
              </a:ext>
            </a:extLst>
          </p:cNvPr>
          <p:cNvSpPr>
            <a:spLocks noGrp="1"/>
          </p:cNvSpPr>
          <p:nvPr>
            <p:ph type="body" sz="half" idx="2"/>
          </p:nvPr>
        </p:nvSpPr>
        <p:spPr>
          <a:xfrm>
            <a:off x="8477250" y="1884277"/>
            <a:ext cx="3144774" cy="4022202"/>
          </a:xfrm>
        </p:spPr>
        <p:txBody>
          <a:bodyPr>
            <a:normAutofit fontScale="62500" lnSpcReduction="20000"/>
          </a:bodyPr>
          <a:lstStyle/>
          <a:p>
            <a:r>
              <a:rPr lang="en-US" dirty="0"/>
              <a:t>Unique from many horseback riding facilities, Majoda is a casual, pressure-free, loving environment for people of any age and any ability who enjoy horses and want to be around them. </a:t>
            </a:r>
          </a:p>
          <a:p>
            <a:r>
              <a:rPr lang="en-US" dirty="0"/>
              <a:t>Our focus is on the love of horses, riding and barn life - not competition. Majoda teaches a healthy, holistic, community-centric approach to horsemanship centered on diversity, acceptance and inclusion.</a:t>
            </a:r>
          </a:p>
          <a:p>
            <a:r>
              <a:rPr lang="en-US" dirty="0"/>
              <a:t>No special equipment or clothing is needed (</a:t>
            </a:r>
            <a:r>
              <a:rPr lang="en-US" i="1" dirty="0"/>
              <a:t>other than safely helmets, provided to our riders at no charge</a:t>
            </a:r>
            <a:r>
              <a:rPr lang="en-US" dirty="0"/>
              <a:t>) We are happy in our jeans, leggings and rubber boots.</a:t>
            </a:r>
          </a:p>
          <a:p>
            <a:r>
              <a:rPr lang="en-US" dirty="0"/>
              <a:t>We’d love to tell you more about our approach to natural horsemanship and why so many people love it here at Majoda Stables.</a:t>
            </a:r>
          </a:p>
          <a:p>
            <a:r>
              <a:rPr lang="en-US" dirty="0"/>
              <a:t>Find out more, interviews, and questions:</a:t>
            </a:r>
          </a:p>
          <a:p>
            <a:pPr marL="285750" indent="-285750">
              <a:lnSpc>
                <a:spcPct val="120000"/>
              </a:lnSpc>
              <a:spcBef>
                <a:spcPts val="0"/>
              </a:spcBef>
              <a:buFont typeface="Arial" panose="020B0604020202020204" pitchFamily="34" charset="0"/>
              <a:buChar char="•"/>
            </a:pPr>
            <a:r>
              <a:rPr lang="en-US" sz="1800" dirty="0">
                <a:solidFill>
                  <a:schemeClr val="tx1">
                    <a:lumMod val="95000"/>
                    <a:lumOff val="5000"/>
                  </a:schemeClr>
                </a:solidFill>
                <a:latin typeface="Calibri" panose="020F0502020204030204" pitchFamily="34" charset="0"/>
                <a:cs typeface="Calibri" panose="020F0502020204030204" pitchFamily="34" charset="0"/>
              </a:rPr>
              <a:t>Diane Baker – Hallowell – Owner/Operator</a:t>
            </a:r>
          </a:p>
          <a:p>
            <a:pPr marL="285750" indent="-285750">
              <a:lnSpc>
                <a:spcPct val="120000"/>
              </a:lnSpc>
              <a:spcBef>
                <a:spcPts val="0"/>
              </a:spcBef>
              <a:buFont typeface="Arial" panose="020B0604020202020204" pitchFamily="34" charset="0"/>
              <a:buChar char="•"/>
            </a:pPr>
            <a:r>
              <a:rPr lang="en-US" dirty="0">
                <a:solidFill>
                  <a:schemeClr val="tx1">
                    <a:lumMod val="95000"/>
                    <a:lumOff val="5000"/>
                  </a:schemeClr>
                </a:solidFill>
                <a:latin typeface="Calibri" panose="020F0502020204030204" pitchFamily="34" charset="0"/>
                <a:cs typeface="Calibri" panose="020F0502020204030204" pitchFamily="34" charset="0"/>
              </a:rPr>
              <a:t>Vera Hallowell – Head instructor, Barn Manager</a:t>
            </a:r>
            <a:endParaRPr lang="en-US" dirty="0"/>
          </a:p>
          <a:p>
            <a:r>
              <a:rPr lang="en-US" b="1" dirty="0"/>
              <a:t>        856-231-7552</a:t>
            </a:r>
          </a:p>
          <a:p>
            <a:endParaRPr lang="en-US" dirty="0"/>
          </a:p>
        </p:txBody>
      </p:sp>
      <p:pic>
        <p:nvPicPr>
          <p:cNvPr id="25" name="Picture 24">
            <a:extLst>
              <a:ext uri="{FF2B5EF4-FFF2-40B4-BE49-F238E27FC236}">
                <a16:creationId xmlns:a16="http://schemas.microsoft.com/office/drawing/2014/main" id="{2BBF5341-A2D5-E5DE-A157-1CB0E9D7577C}"/>
              </a:ext>
            </a:extLst>
          </p:cNvPr>
          <p:cNvPicPr>
            <a:picLocks noChangeAspect="1"/>
          </p:cNvPicPr>
          <p:nvPr/>
        </p:nvPicPr>
        <p:blipFill>
          <a:blip r:embed="rId2"/>
          <a:stretch>
            <a:fillRect/>
          </a:stretch>
        </p:blipFill>
        <p:spPr>
          <a:xfrm>
            <a:off x="4587674" y="2596584"/>
            <a:ext cx="3016652" cy="4022202"/>
          </a:xfrm>
          <a:prstGeom prst="rect">
            <a:avLst/>
          </a:prstGeom>
          <a:effectLst>
            <a:outerShdw blurRad="50800" dist="50800" dir="5400000" algn="ctr" rotWithShape="0">
              <a:schemeClr val="accent1"/>
            </a:outerShdw>
          </a:effectLst>
        </p:spPr>
      </p:pic>
      <p:pic>
        <p:nvPicPr>
          <p:cNvPr id="30" name="Picture 29">
            <a:extLst>
              <a:ext uri="{FF2B5EF4-FFF2-40B4-BE49-F238E27FC236}">
                <a16:creationId xmlns:a16="http://schemas.microsoft.com/office/drawing/2014/main" id="{57F9743A-4A0A-2976-7CE2-BD414562BECD}"/>
              </a:ext>
            </a:extLst>
          </p:cNvPr>
          <p:cNvPicPr>
            <a:picLocks noChangeAspect="1"/>
          </p:cNvPicPr>
          <p:nvPr/>
        </p:nvPicPr>
        <p:blipFill>
          <a:blip r:embed="rId3"/>
          <a:stretch>
            <a:fillRect/>
          </a:stretch>
        </p:blipFill>
        <p:spPr>
          <a:xfrm>
            <a:off x="1151442" y="239212"/>
            <a:ext cx="6452884" cy="2237826"/>
          </a:xfrm>
          <a:prstGeom prst="rect">
            <a:avLst/>
          </a:prstGeom>
          <a:effectLst>
            <a:outerShdw blurRad="50800" dist="50800" dir="5400000" algn="ctr" rotWithShape="0">
              <a:schemeClr val="accent1"/>
            </a:outerShdw>
          </a:effectLst>
        </p:spPr>
      </p:pic>
      <p:pic>
        <p:nvPicPr>
          <p:cNvPr id="34" name="Picture 33" descr="A picture containing outdoor, person, mammal, standing&#10;&#10;Description automatically generated">
            <a:extLst>
              <a:ext uri="{FF2B5EF4-FFF2-40B4-BE49-F238E27FC236}">
                <a16:creationId xmlns:a16="http://schemas.microsoft.com/office/drawing/2014/main" id="{FF387D3B-AD79-16BB-CE10-B32720A7DEC1}"/>
              </a:ext>
            </a:extLst>
          </p:cNvPr>
          <p:cNvPicPr>
            <a:picLocks noChangeAspect="1"/>
          </p:cNvPicPr>
          <p:nvPr/>
        </p:nvPicPr>
        <p:blipFill>
          <a:blip r:embed="rId4"/>
          <a:stretch>
            <a:fillRect/>
          </a:stretch>
        </p:blipFill>
        <p:spPr>
          <a:xfrm>
            <a:off x="1151442" y="2596584"/>
            <a:ext cx="3016652" cy="4022203"/>
          </a:xfrm>
          <a:prstGeom prst="rect">
            <a:avLst/>
          </a:prstGeom>
          <a:effectLst>
            <a:outerShdw blurRad="50800" dist="50800" dir="5400000" algn="ctr" rotWithShape="0">
              <a:schemeClr val="accent1"/>
            </a:outerShdw>
          </a:effectLst>
        </p:spPr>
      </p:pic>
    </p:spTree>
    <p:extLst>
      <p:ext uri="{BB962C8B-B14F-4D97-AF65-F5344CB8AC3E}">
        <p14:creationId xmlns:p14="http://schemas.microsoft.com/office/powerpoint/2010/main" val="1392195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7576F-D6EA-3A98-63F5-FACDA04EDA98}"/>
              </a:ext>
            </a:extLst>
          </p:cNvPr>
          <p:cNvSpPr>
            <a:spLocks noGrp="1"/>
          </p:cNvSpPr>
          <p:nvPr>
            <p:ph type="title"/>
          </p:nvPr>
        </p:nvSpPr>
        <p:spPr>
          <a:xfrm>
            <a:off x="569672" y="248223"/>
            <a:ext cx="10058400" cy="1371600"/>
          </a:xfrm>
        </p:spPr>
        <p:txBody>
          <a:bodyPr/>
          <a:lstStyle/>
          <a:p>
            <a:r>
              <a:rPr lang="en-US" b="1" dirty="0">
                <a:solidFill>
                  <a:srgbClr val="002060"/>
                </a:solidFill>
              </a:rPr>
              <a:t>Majoda Stables is for Everyone</a:t>
            </a:r>
          </a:p>
        </p:txBody>
      </p:sp>
      <p:sp>
        <p:nvSpPr>
          <p:cNvPr id="3" name="Text Placeholder 2">
            <a:extLst>
              <a:ext uri="{FF2B5EF4-FFF2-40B4-BE49-F238E27FC236}">
                <a16:creationId xmlns:a16="http://schemas.microsoft.com/office/drawing/2014/main" id="{2CE993F4-2AE2-6F70-977E-BCB19D9AFAC0}"/>
              </a:ext>
            </a:extLst>
          </p:cNvPr>
          <p:cNvSpPr>
            <a:spLocks noGrp="1"/>
          </p:cNvSpPr>
          <p:nvPr>
            <p:ph type="body" idx="1"/>
          </p:nvPr>
        </p:nvSpPr>
        <p:spPr>
          <a:xfrm>
            <a:off x="526210" y="1179748"/>
            <a:ext cx="4663440" cy="640080"/>
          </a:xfrm>
        </p:spPr>
        <p:txBody>
          <a:bodyPr/>
          <a:lstStyle/>
          <a:p>
            <a:r>
              <a:rPr lang="en-US" dirty="0">
                <a:solidFill>
                  <a:srgbClr val="002060"/>
                </a:solidFill>
              </a:rPr>
              <a:t>Traditional Riding</a:t>
            </a:r>
          </a:p>
        </p:txBody>
      </p:sp>
      <p:sp>
        <p:nvSpPr>
          <p:cNvPr id="4" name="Content Placeholder 3">
            <a:extLst>
              <a:ext uri="{FF2B5EF4-FFF2-40B4-BE49-F238E27FC236}">
                <a16:creationId xmlns:a16="http://schemas.microsoft.com/office/drawing/2014/main" id="{88111E0C-80CC-366C-5F50-51A1E0A5ACEE}"/>
              </a:ext>
            </a:extLst>
          </p:cNvPr>
          <p:cNvSpPr>
            <a:spLocks noGrp="1"/>
          </p:cNvSpPr>
          <p:nvPr>
            <p:ph sz="half" idx="2"/>
          </p:nvPr>
        </p:nvSpPr>
        <p:spPr>
          <a:xfrm>
            <a:off x="526210" y="1629076"/>
            <a:ext cx="4663440" cy="1666744"/>
          </a:xfrm>
        </p:spPr>
        <p:txBody>
          <a:bodyPr>
            <a:normAutofit lnSpcReduction="10000"/>
          </a:bodyPr>
          <a:lstStyle/>
          <a:p>
            <a:pPr marL="0" indent="0">
              <a:buNone/>
            </a:pPr>
            <a:r>
              <a:rPr lang="en-US" sz="1600" dirty="0"/>
              <a:t>Majoda offers riding instruction from novice to advanced for all ages – preschooler through retiree.  Majoda riders often expand their experience to advanced horsemanship, and many become part of brigade of dedicated volunteers.</a:t>
            </a:r>
          </a:p>
        </p:txBody>
      </p:sp>
      <p:sp>
        <p:nvSpPr>
          <p:cNvPr id="5" name="Text Placeholder 4">
            <a:extLst>
              <a:ext uri="{FF2B5EF4-FFF2-40B4-BE49-F238E27FC236}">
                <a16:creationId xmlns:a16="http://schemas.microsoft.com/office/drawing/2014/main" id="{AFC1F563-7F9B-33CD-E8EF-A638259BD634}"/>
              </a:ext>
            </a:extLst>
          </p:cNvPr>
          <p:cNvSpPr>
            <a:spLocks noGrp="1"/>
          </p:cNvSpPr>
          <p:nvPr>
            <p:ph type="body" sz="quarter" idx="3"/>
          </p:nvPr>
        </p:nvSpPr>
        <p:spPr>
          <a:xfrm>
            <a:off x="491885" y="3295819"/>
            <a:ext cx="4663440" cy="640080"/>
          </a:xfrm>
        </p:spPr>
        <p:txBody>
          <a:bodyPr/>
          <a:lstStyle/>
          <a:p>
            <a:r>
              <a:rPr lang="en-US" dirty="0">
                <a:solidFill>
                  <a:srgbClr val="002060"/>
                </a:solidFill>
              </a:rPr>
              <a:t>Therapeutic Riding</a:t>
            </a:r>
          </a:p>
        </p:txBody>
      </p:sp>
      <p:sp>
        <p:nvSpPr>
          <p:cNvPr id="6" name="Content Placeholder 5">
            <a:extLst>
              <a:ext uri="{FF2B5EF4-FFF2-40B4-BE49-F238E27FC236}">
                <a16:creationId xmlns:a16="http://schemas.microsoft.com/office/drawing/2014/main" id="{8985FCC9-0D82-ADB0-3303-9FC8A32CC19F}"/>
              </a:ext>
            </a:extLst>
          </p:cNvPr>
          <p:cNvSpPr>
            <a:spLocks noGrp="1"/>
          </p:cNvSpPr>
          <p:nvPr>
            <p:ph sz="quarter" idx="4"/>
          </p:nvPr>
        </p:nvSpPr>
        <p:spPr>
          <a:xfrm>
            <a:off x="569672" y="3829636"/>
            <a:ext cx="4654304" cy="2398046"/>
          </a:xfrm>
        </p:spPr>
        <p:txBody>
          <a:bodyPr>
            <a:normAutofit lnSpcReduction="10000"/>
          </a:bodyPr>
          <a:lstStyle/>
          <a:p>
            <a:pPr marL="0" indent="0">
              <a:buNone/>
            </a:pPr>
            <a:r>
              <a:rPr lang="en-US" sz="1600" dirty="0"/>
              <a:t>For our clients with special needs, therapeutic riding experiences help build physical strength, self-confidence and a sense of accomplishment. Therapeutic riding is open to all ages with a wide range of disabilities. Many of our therapeutic riders began with Majoda as children, continue to ride in our therapeutic program as adults.</a:t>
            </a:r>
          </a:p>
        </p:txBody>
      </p:sp>
      <p:sp>
        <p:nvSpPr>
          <p:cNvPr id="7" name="TextBox 6">
            <a:extLst>
              <a:ext uri="{FF2B5EF4-FFF2-40B4-BE49-F238E27FC236}">
                <a16:creationId xmlns:a16="http://schemas.microsoft.com/office/drawing/2014/main" id="{8778826B-095A-1F83-6BFB-DDC67F6715A0}"/>
              </a:ext>
            </a:extLst>
          </p:cNvPr>
          <p:cNvSpPr txBox="1"/>
          <p:nvPr/>
        </p:nvSpPr>
        <p:spPr>
          <a:xfrm>
            <a:off x="5415580" y="1246600"/>
            <a:ext cx="6056276" cy="1384995"/>
          </a:xfrm>
          <a:prstGeom prst="rect">
            <a:avLst/>
          </a:prstGeom>
          <a:noFill/>
        </p:spPr>
        <p:txBody>
          <a:bodyPr wrap="square" rtlCol="0">
            <a:spAutoFit/>
          </a:bodyPr>
          <a:lstStyle/>
          <a:p>
            <a:r>
              <a:rPr lang="en-US" b="1" dirty="0">
                <a:solidFill>
                  <a:srgbClr val="002060"/>
                </a:solidFill>
              </a:rPr>
              <a:t>Barn life</a:t>
            </a:r>
          </a:p>
          <a:p>
            <a:r>
              <a:rPr lang="en-US" sz="1600" dirty="0"/>
              <a:t>Majoda Stables is so much more than riding lessons.  All our riders learn work skills, horsemanship, and how to be responsible, accountable and safe around these sensitive, intelligent animals</a:t>
            </a:r>
            <a:r>
              <a:rPr lang="en-US" dirty="0"/>
              <a:t>.</a:t>
            </a:r>
          </a:p>
        </p:txBody>
      </p:sp>
      <p:pic>
        <p:nvPicPr>
          <p:cNvPr id="14" name="Picture 13" descr="A person riding a horse&#10;&#10;Description automatically generated">
            <a:extLst>
              <a:ext uri="{FF2B5EF4-FFF2-40B4-BE49-F238E27FC236}">
                <a16:creationId xmlns:a16="http://schemas.microsoft.com/office/drawing/2014/main" id="{33A9CD04-649C-FBB9-551C-476E3C9D11B3}"/>
              </a:ext>
            </a:extLst>
          </p:cNvPr>
          <p:cNvPicPr>
            <a:picLocks noChangeAspect="1"/>
          </p:cNvPicPr>
          <p:nvPr/>
        </p:nvPicPr>
        <p:blipFill rotWithShape="1">
          <a:blip r:embed="rId2"/>
          <a:srcRect l="28471" t="12236" r="20445" b="8017"/>
          <a:stretch/>
        </p:blipFill>
        <p:spPr>
          <a:xfrm>
            <a:off x="5415580" y="2897786"/>
            <a:ext cx="1520313" cy="3164508"/>
          </a:xfrm>
          <a:prstGeom prst="rect">
            <a:avLst/>
          </a:prstGeom>
        </p:spPr>
      </p:pic>
      <p:pic>
        <p:nvPicPr>
          <p:cNvPr id="3074" name="Picture 2" descr="Majoda Stables , New Jersey , United States">
            <a:extLst>
              <a:ext uri="{FF2B5EF4-FFF2-40B4-BE49-F238E27FC236}">
                <a16:creationId xmlns:a16="http://schemas.microsoft.com/office/drawing/2014/main" id="{37D54000-BEE7-18B2-602A-F6E6CBBAE9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3905" y="2897786"/>
            <a:ext cx="2074856" cy="276647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New Jersey stable offers horseback therapy for those with special needs -  6abc Philadelphia">
            <a:extLst>
              <a:ext uri="{FF2B5EF4-FFF2-40B4-BE49-F238E27FC236}">
                <a16:creationId xmlns:a16="http://schemas.microsoft.com/office/drawing/2014/main" id="{D98AA7C4-C776-C658-5C46-D946919396C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398" t="9248" r="14991" b="-9248"/>
          <a:stretch/>
        </p:blipFill>
        <p:spPr bwMode="auto">
          <a:xfrm>
            <a:off x="7019589" y="2897786"/>
            <a:ext cx="2519534" cy="17723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Logo&#10;&#10;Description automatically generated">
            <a:extLst>
              <a:ext uri="{FF2B5EF4-FFF2-40B4-BE49-F238E27FC236}">
                <a16:creationId xmlns:a16="http://schemas.microsoft.com/office/drawing/2014/main" id="{689503D8-D9DE-273B-A3D2-4E7A83CD2BC0}"/>
              </a:ext>
            </a:extLst>
          </p:cNvPr>
          <p:cNvPicPr>
            <a:picLocks noChangeAspect="1"/>
          </p:cNvPicPr>
          <p:nvPr/>
        </p:nvPicPr>
        <p:blipFill>
          <a:blip r:embed="rId5">
            <a:clrChange>
              <a:clrFrom>
                <a:srgbClr val="FFFEFD"/>
              </a:clrFrom>
              <a:clrTo>
                <a:srgbClr val="FFFEFD">
                  <a:alpha val="0"/>
                </a:srgbClr>
              </a:clrTo>
            </a:clrChange>
          </a:blip>
          <a:stretch>
            <a:fillRect/>
          </a:stretch>
        </p:blipFill>
        <p:spPr>
          <a:xfrm>
            <a:off x="7581449" y="4670091"/>
            <a:ext cx="1520313" cy="1055143"/>
          </a:xfrm>
          <a:prstGeom prst="rect">
            <a:avLst/>
          </a:prstGeom>
        </p:spPr>
      </p:pic>
    </p:spTree>
    <p:extLst>
      <p:ext uri="{BB962C8B-B14F-4D97-AF65-F5344CB8AC3E}">
        <p14:creationId xmlns:p14="http://schemas.microsoft.com/office/powerpoint/2010/main" val="1771725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7EF8-C8C0-2810-8149-7AF62E579BFF}"/>
              </a:ext>
            </a:extLst>
          </p:cNvPr>
          <p:cNvSpPr>
            <a:spLocks noGrp="1"/>
          </p:cNvSpPr>
          <p:nvPr>
            <p:ph type="title"/>
          </p:nvPr>
        </p:nvSpPr>
        <p:spPr>
          <a:xfrm>
            <a:off x="3170582" y="569893"/>
            <a:ext cx="7802217" cy="640081"/>
          </a:xfrm>
        </p:spPr>
        <p:txBody>
          <a:bodyPr>
            <a:normAutofit/>
          </a:bodyPr>
          <a:lstStyle/>
          <a:p>
            <a:r>
              <a:rPr lang="en-US" sz="2400" b="1" dirty="0">
                <a:solidFill>
                  <a:srgbClr val="002060"/>
                </a:solidFill>
              </a:rPr>
              <a:t>What is Equine Therapy/Therapeutic Riding?</a:t>
            </a:r>
          </a:p>
        </p:txBody>
      </p:sp>
      <p:sp>
        <p:nvSpPr>
          <p:cNvPr id="3" name="Text Placeholder 2">
            <a:extLst>
              <a:ext uri="{FF2B5EF4-FFF2-40B4-BE49-F238E27FC236}">
                <a16:creationId xmlns:a16="http://schemas.microsoft.com/office/drawing/2014/main" id="{40164010-381D-2452-3001-685B4FABF9FB}"/>
              </a:ext>
            </a:extLst>
          </p:cNvPr>
          <p:cNvSpPr>
            <a:spLocks noGrp="1"/>
          </p:cNvSpPr>
          <p:nvPr>
            <p:ph type="body" idx="1"/>
          </p:nvPr>
        </p:nvSpPr>
        <p:spPr/>
        <p:txBody>
          <a:bodyPr>
            <a:normAutofit fontScale="92500" lnSpcReduction="10000"/>
          </a:bodyPr>
          <a:lstStyle/>
          <a:p>
            <a:br>
              <a:rPr lang="en-US" b="0" i="0" dirty="0">
                <a:solidFill>
                  <a:srgbClr val="212529"/>
                </a:solidFill>
                <a:effectLst/>
                <a:latin typeface="-apple-system"/>
              </a:rPr>
            </a:br>
            <a:endParaRPr lang="en-US" dirty="0"/>
          </a:p>
        </p:txBody>
      </p:sp>
      <p:pic>
        <p:nvPicPr>
          <p:cNvPr id="8" name="Content Placeholder 7" descr="A picture containing person, standing, mammal, petting&#10;&#10;Description automatically generated">
            <a:extLst>
              <a:ext uri="{FF2B5EF4-FFF2-40B4-BE49-F238E27FC236}">
                <a16:creationId xmlns:a16="http://schemas.microsoft.com/office/drawing/2014/main" id="{92517232-39F4-0197-2981-AF7D4AA33FE6}"/>
              </a:ext>
            </a:extLst>
          </p:cNvPr>
          <p:cNvPicPr>
            <a:picLocks noGrp="1" noChangeAspect="1"/>
          </p:cNvPicPr>
          <p:nvPr>
            <p:ph sz="half" idx="2"/>
          </p:nvPr>
        </p:nvPicPr>
        <p:blipFill rotWithShape="1">
          <a:blip r:embed="rId2"/>
          <a:srcRect t="15832"/>
          <a:stretch/>
        </p:blipFill>
        <p:spPr>
          <a:xfrm>
            <a:off x="529516" y="578360"/>
            <a:ext cx="2372915" cy="2662967"/>
          </a:xfrm>
        </p:spPr>
      </p:pic>
      <p:sp>
        <p:nvSpPr>
          <p:cNvPr id="5" name="Text Placeholder 4">
            <a:extLst>
              <a:ext uri="{FF2B5EF4-FFF2-40B4-BE49-F238E27FC236}">
                <a16:creationId xmlns:a16="http://schemas.microsoft.com/office/drawing/2014/main" id="{4117E046-723B-11EE-6C68-6D3D80C08908}"/>
              </a:ext>
            </a:extLst>
          </p:cNvPr>
          <p:cNvSpPr>
            <a:spLocks noGrp="1"/>
          </p:cNvSpPr>
          <p:nvPr>
            <p:ph type="body" sz="quarter" idx="3"/>
          </p:nvPr>
        </p:nvSpPr>
        <p:spPr>
          <a:xfrm>
            <a:off x="3170583" y="1278287"/>
            <a:ext cx="8539343" cy="1343363"/>
          </a:xfrm>
        </p:spPr>
        <p:txBody>
          <a:bodyPr>
            <a:noAutofit/>
          </a:bodyPr>
          <a:lstStyle/>
          <a:p>
            <a:pPr>
              <a:lnSpc>
                <a:spcPct val="100000"/>
              </a:lnSpc>
            </a:pPr>
            <a:r>
              <a:rPr lang="en-US" sz="1600" b="0" dirty="0">
                <a:solidFill>
                  <a:srgbClr val="4E5A5D"/>
                </a:solidFill>
                <a:cs typeface="Calibri" panose="020F0502020204030204" pitchFamily="34" charset="0"/>
              </a:rPr>
              <a:t>Equine therapy is an</a:t>
            </a:r>
            <a:r>
              <a:rPr lang="en-US" sz="1600" b="0" i="0" dirty="0">
                <a:solidFill>
                  <a:srgbClr val="334D5D"/>
                </a:solidFill>
                <a:effectLst/>
                <a:cs typeface="Calibri" panose="020F0502020204030204" pitchFamily="34" charset="0"/>
              </a:rPr>
              <a:t> </a:t>
            </a:r>
            <a:r>
              <a:rPr lang="en-US" sz="1600" b="0" i="0" dirty="0">
                <a:solidFill>
                  <a:schemeClr val="accent6">
                    <a:lumMod val="50000"/>
                  </a:schemeClr>
                </a:solidFill>
                <a:effectLst/>
                <a:cs typeface="Calibri" panose="020F0502020204030204" pitchFamily="34" charset="0"/>
              </a:rPr>
              <a:t>experiential therapy </a:t>
            </a:r>
            <a:r>
              <a:rPr lang="en-US" sz="1600" b="0" i="0" dirty="0">
                <a:solidFill>
                  <a:srgbClr val="334D5D"/>
                </a:solidFill>
                <a:effectLst/>
                <a:cs typeface="Calibri" panose="020F0502020204030204" pitchFamily="34" charset="0"/>
              </a:rPr>
              <a:t>using activities and interactions with horses. Making a personal connections </a:t>
            </a:r>
            <a:r>
              <a:rPr lang="en-US" sz="1600" b="0" dirty="0">
                <a:solidFill>
                  <a:srgbClr val="334D5D"/>
                </a:solidFill>
                <a:cs typeface="Calibri" panose="020F0502020204030204" pitchFamily="34" charset="0"/>
              </a:rPr>
              <a:t>with </a:t>
            </a:r>
            <a:r>
              <a:rPr lang="en-US" sz="1600" b="0" i="0" dirty="0">
                <a:solidFill>
                  <a:srgbClr val="334D5D"/>
                </a:solidFill>
                <a:effectLst/>
                <a:cs typeface="Calibri" panose="020F0502020204030204" pitchFamily="34" charset="0"/>
              </a:rPr>
              <a:t>horses and the people who work with horses, helps develop empathy, improves socialization, and assists with impulse control. Equine therapy can be a powerful way to assist those with disabilities, brain injury, or mental illness to become the best versions of themselves, developing self-confidence, appropriate situational response and problem-solving skills while helping improve physical health and offering a sense of accomplishment. And its fun.</a:t>
            </a:r>
            <a:endParaRPr lang="en-US" sz="1600" dirty="0">
              <a:cs typeface="Calibri" panose="020F0502020204030204" pitchFamily="34" charset="0"/>
            </a:endParaRPr>
          </a:p>
        </p:txBody>
      </p:sp>
      <p:pic>
        <p:nvPicPr>
          <p:cNvPr id="10" name="Content Placeholder 9">
            <a:extLst>
              <a:ext uri="{FF2B5EF4-FFF2-40B4-BE49-F238E27FC236}">
                <a16:creationId xmlns:a16="http://schemas.microsoft.com/office/drawing/2014/main" id="{E320C117-29BE-F518-DA6B-8684BE24E796}"/>
              </a:ext>
            </a:extLst>
          </p:cNvPr>
          <p:cNvPicPr>
            <a:picLocks noGrp="1" noChangeAspect="1"/>
          </p:cNvPicPr>
          <p:nvPr>
            <p:ph sz="quarter" idx="4"/>
          </p:nvPr>
        </p:nvPicPr>
        <p:blipFill>
          <a:blip r:embed="rId3"/>
          <a:stretch>
            <a:fillRect/>
          </a:stretch>
        </p:blipFill>
        <p:spPr>
          <a:xfrm rot="5400000">
            <a:off x="2966275" y="3552428"/>
            <a:ext cx="3162300" cy="2371725"/>
          </a:xfrm>
        </p:spPr>
      </p:pic>
      <p:pic>
        <p:nvPicPr>
          <p:cNvPr id="12" name="Picture 11" descr="A picture containing person, outdoor, child&#10;&#10;Description automatically generated">
            <a:extLst>
              <a:ext uri="{FF2B5EF4-FFF2-40B4-BE49-F238E27FC236}">
                <a16:creationId xmlns:a16="http://schemas.microsoft.com/office/drawing/2014/main" id="{7919C27F-B0A4-A70B-E2A4-36F6DE809A0A}"/>
              </a:ext>
            </a:extLst>
          </p:cNvPr>
          <p:cNvPicPr>
            <a:picLocks noChangeAspect="1"/>
          </p:cNvPicPr>
          <p:nvPr/>
        </p:nvPicPr>
        <p:blipFill>
          <a:blip r:embed="rId4"/>
          <a:stretch>
            <a:fillRect/>
          </a:stretch>
        </p:blipFill>
        <p:spPr>
          <a:xfrm>
            <a:off x="6186280" y="3166592"/>
            <a:ext cx="2371725" cy="3162301"/>
          </a:xfrm>
          <a:prstGeom prst="rect">
            <a:avLst/>
          </a:prstGeom>
        </p:spPr>
      </p:pic>
      <p:pic>
        <p:nvPicPr>
          <p:cNvPr id="14" name="Picture 13" descr="A picture containing person, outdoor&#10;&#10;Description automatically generated">
            <a:extLst>
              <a:ext uri="{FF2B5EF4-FFF2-40B4-BE49-F238E27FC236}">
                <a16:creationId xmlns:a16="http://schemas.microsoft.com/office/drawing/2014/main" id="{8FC307C7-9AF8-1644-07D0-A89E1E4E8D58}"/>
              </a:ext>
            </a:extLst>
          </p:cNvPr>
          <p:cNvPicPr>
            <a:picLocks noChangeAspect="1"/>
          </p:cNvPicPr>
          <p:nvPr/>
        </p:nvPicPr>
        <p:blipFill>
          <a:blip r:embed="rId5"/>
          <a:stretch>
            <a:fillRect/>
          </a:stretch>
        </p:blipFill>
        <p:spPr>
          <a:xfrm>
            <a:off x="8897874" y="3166592"/>
            <a:ext cx="2371726" cy="3162302"/>
          </a:xfrm>
          <a:prstGeom prst="rect">
            <a:avLst/>
          </a:prstGeom>
        </p:spPr>
      </p:pic>
      <p:pic>
        <p:nvPicPr>
          <p:cNvPr id="1028" name="Picture 4">
            <a:extLst>
              <a:ext uri="{FF2B5EF4-FFF2-40B4-BE49-F238E27FC236}">
                <a16:creationId xmlns:a16="http://schemas.microsoft.com/office/drawing/2014/main" id="{95663A09-000F-A438-65E7-FE98A105A855}"/>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63929" y="5214570"/>
            <a:ext cx="1530198" cy="122415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D578C6D-EEB9-84F4-259D-FA56E4F125FA}"/>
              </a:ext>
            </a:extLst>
          </p:cNvPr>
          <p:cNvSpPr txBox="1"/>
          <p:nvPr/>
        </p:nvSpPr>
        <p:spPr>
          <a:xfrm>
            <a:off x="440329" y="3241327"/>
            <a:ext cx="2551287" cy="2585323"/>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Majoda Stables</a:t>
            </a:r>
            <a:r>
              <a:rPr lang="en-US"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is a </a:t>
            </a:r>
            <a:r>
              <a:rPr lang="en-US" sz="1200" dirty="0">
                <a:solidFill>
                  <a:schemeClr val="accent6">
                    <a:lumMod val="50000"/>
                  </a:schemeClr>
                </a:solidFill>
                <a:latin typeface="Abadi" panose="020B0604020104020204" pitchFamily="34" charset="0"/>
                <a:cs typeface="Calibri" panose="020F0502020204030204" pitchFamily="34" charset="0"/>
              </a:rPr>
              <a:t>certified PATH therapeutic equine facility. </a:t>
            </a:r>
          </a:p>
          <a:p>
            <a:endParaRPr lang="en-US" sz="1200" dirty="0">
              <a:solidFill>
                <a:schemeClr val="accent6">
                  <a:lumMod val="50000"/>
                </a:schemeClr>
              </a:solidFill>
              <a:latin typeface="Abadi" panose="020B0604020104020204" pitchFamily="34" charset="0"/>
              <a:cs typeface="Calibri" panose="020F0502020204030204" pitchFamily="34" charset="0"/>
            </a:endParaRPr>
          </a:p>
          <a:p>
            <a:r>
              <a:rPr lang="en-US" sz="1200" dirty="0">
                <a:solidFill>
                  <a:schemeClr val="accent6">
                    <a:lumMod val="50000"/>
                  </a:schemeClr>
                </a:solidFill>
                <a:latin typeface="Abadi" panose="020B0604020104020204" pitchFamily="34" charset="0"/>
                <a:cs typeface="Calibri" panose="020F0502020204030204" pitchFamily="34" charset="0"/>
              </a:rPr>
              <a:t>PATH instructors complete a rigorous certification program to meet the standards of </a:t>
            </a:r>
            <a:r>
              <a:rPr lang="en-US" sz="1200" b="0" i="0" dirty="0">
                <a:solidFill>
                  <a:schemeClr val="accent6">
                    <a:lumMod val="50000"/>
                  </a:schemeClr>
                </a:solidFill>
                <a:effectLst/>
                <a:latin typeface="Abadi" panose="020B0604020104020204" pitchFamily="34" charset="0"/>
                <a:cs typeface="Calibri" panose="020F0502020204030204" pitchFamily="34" charset="0"/>
              </a:rPr>
              <a:t>knowledge of disabilities, equines, teaching and human-animal interactions necessary to be effective as a therapeutic riding instructor.</a:t>
            </a:r>
            <a:endParaRPr lang="en-US" sz="1200" dirty="0">
              <a:solidFill>
                <a:schemeClr val="accent6">
                  <a:lumMod val="50000"/>
                </a:schemeClr>
              </a:solidFill>
              <a:latin typeface="Abadi" panose="020B0604020104020204" pitchFamily="34" charset="0"/>
            </a:endParaRPr>
          </a:p>
          <a:p>
            <a:endParaRPr lang="en-US" sz="1200" dirty="0"/>
          </a:p>
          <a:p>
            <a:r>
              <a:rPr lang="en-US" sz="1200" dirty="0"/>
              <a:t>To learn more: </a:t>
            </a:r>
          </a:p>
          <a:p>
            <a:r>
              <a:rPr lang="en-US" sz="1200" i="1" dirty="0"/>
              <a:t>https://pathintl.org/</a:t>
            </a:r>
          </a:p>
        </p:txBody>
      </p:sp>
    </p:spTree>
    <p:extLst>
      <p:ext uri="{BB962C8B-B14F-4D97-AF65-F5344CB8AC3E}">
        <p14:creationId xmlns:p14="http://schemas.microsoft.com/office/powerpoint/2010/main" val="1735962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53224-AAA8-6F9C-CA7A-15B3A5E76B1F}"/>
              </a:ext>
            </a:extLst>
          </p:cNvPr>
          <p:cNvSpPr>
            <a:spLocks noGrp="1"/>
          </p:cNvSpPr>
          <p:nvPr>
            <p:ph type="title"/>
          </p:nvPr>
        </p:nvSpPr>
        <p:spPr>
          <a:xfrm>
            <a:off x="915013" y="488279"/>
            <a:ext cx="10805019" cy="820633"/>
          </a:xfrm>
        </p:spPr>
        <p:txBody>
          <a:bodyPr/>
          <a:lstStyle/>
          <a:p>
            <a:r>
              <a:rPr lang="en-US" b="1" dirty="0">
                <a:solidFill>
                  <a:srgbClr val="002060"/>
                </a:solidFill>
              </a:rPr>
              <a:t>Please help us replace a ruined training pen</a:t>
            </a:r>
          </a:p>
        </p:txBody>
      </p:sp>
      <p:sp>
        <p:nvSpPr>
          <p:cNvPr id="3" name="TextBox 2">
            <a:extLst>
              <a:ext uri="{FF2B5EF4-FFF2-40B4-BE49-F238E27FC236}">
                <a16:creationId xmlns:a16="http://schemas.microsoft.com/office/drawing/2014/main" id="{97F9A9F7-A4A7-94E1-C714-0F3A0389D664}"/>
              </a:ext>
            </a:extLst>
          </p:cNvPr>
          <p:cNvSpPr txBox="1"/>
          <p:nvPr/>
        </p:nvSpPr>
        <p:spPr>
          <a:xfrm>
            <a:off x="562062" y="1272010"/>
            <a:ext cx="6056851" cy="5262979"/>
          </a:xfrm>
          <a:prstGeom prst="rect">
            <a:avLst/>
          </a:prstGeom>
          <a:noFill/>
        </p:spPr>
        <p:txBody>
          <a:bodyPr wrap="square" rtlCol="0">
            <a:spAutoFit/>
          </a:bodyPr>
          <a:lstStyle/>
          <a:p>
            <a:r>
              <a:rPr lang="en-US" sz="1400" dirty="0"/>
              <a:t>Majoda Stables can no longer offer a weather–protected environment for our riders. Earlier in 2022, the canvas roof of the round pen was irreparably damaged.  Majoda is seeking a more permanent solution in the form of a Pole Barn - an open-air structure with a full roof and room for spectators. </a:t>
            </a:r>
          </a:p>
          <a:p>
            <a:endParaRPr lang="en-US" sz="1400" dirty="0"/>
          </a:p>
          <a:p>
            <a:r>
              <a:rPr lang="en-US" sz="1400" dirty="0"/>
              <a:t>The planned structure will protect riders and horses from rain, snow, and sun and keep the footing safe and dry. This is particularly important for therapeutic riders with sensitivity challenges.</a:t>
            </a:r>
          </a:p>
          <a:p>
            <a:endParaRPr lang="en-US" sz="1400" dirty="0"/>
          </a:p>
          <a:p>
            <a:r>
              <a:rPr lang="en-US" sz="1400" dirty="0"/>
              <a:t>The approximate cost of the structure is $150,000.00</a:t>
            </a:r>
          </a:p>
          <a:p>
            <a:endParaRPr lang="en-US" sz="1400" dirty="0"/>
          </a:p>
          <a:p>
            <a:r>
              <a:rPr lang="en-US" sz="1400" dirty="0"/>
              <a:t>We are in dire need of media support for our community and corporate outreach to help us raise funds for this critical teaching facility.</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b="1" dirty="0"/>
          </a:p>
          <a:p>
            <a:r>
              <a:rPr lang="en-US" sz="1400" b="1" dirty="0"/>
              <a:t>Learn more about this important project: </a:t>
            </a:r>
            <a:r>
              <a:rPr lang="en-US" sz="1400" dirty="0">
                <a:solidFill>
                  <a:srgbClr val="0070C0"/>
                </a:solidFill>
                <a:hlinkClick r:id="rId2">
                  <a:extLst>
                    <a:ext uri="{A12FA001-AC4F-418D-AE19-62706E023703}">
                      <ahyp:hlinkClr xmlns:ahyp="http://schemas.microsoft.com/office/drawing/2018/hyperlinkcolor" val="tx"/>
                    </a:ext>
                  </a:extLst>
                </a:hlinkClick>
              </a:rPr>
              <a:t>https://majodastables.com/the-barn-fund</a:t>
            </a:r>
            <a:endParaRPr lang="en-US" sz="1400" dirty="0">
              <a:solidFill>
                <a:srgbClr val="0070C0"/>
              </a:solidFill>
            </a:endParaRPr>
          </a:p>
        </p:txBody>
      </p:sp>
      <p:pic>
        <p:nvPicPr>
          <p:cNvPr id="7" name="Picture 6" descr="A picture containing ceiling&#10;&#10;Description automatically generated">
            <a:extLst>
              <a:ext uri="{FF2B5EF4-FFF2-40B4-BE49-F238E27FC236}">
                <a16:creationId xmlns:a16="http://schemas.microsoft.com/office/drawing/2014/main" id="{9BF30908-1DEA-65D1-33E8-CD9F0843D9BD}"/>
              </a:ext>
            </a:extLst>
          </p:cNvPr>
          <p:cNvPicPr>
            <a:picLocks noChangeAspect="1"/>
          </p:cNvPicPr>
          <p:nvPr/>
        </p:nvPicPr>
        <p:blipFill>
          <a:blip r:embed="rId3"/>
          <a:stretch>
            <a:fillRect/>
          </a:stretch>
        </p:blipFill>
        <p:spPr>
          <a:xfrm rot="5400000">
            <a:off x="8945928" y="1801719"/>
            <a:ext cx="2490596" cy="1867947"/>
          </a:xfrm>
          <a:prstGeom prst="rect">
            <a:avLst/>
          </a:prstGeom>
        </p:spPr>
      </p:pic>
      <p:pic>
        <p:nvPicPr>
          <p:cNvPr id="9" name="Picture 8">
            <a:extLst>
              <a:ext uri="{FF2B5EF4-FFF2-40B4-BE49-F238E27FC236}">
                <a16:creationId xmlns:a16="http://schemas.microsoft.com/office/drawing/2014/main" id="{3F5CE435-CCAA-76DB-52F3-0555789D4FE3}"/>
              </a:ext>
            </a:extLst>
          </p:cNvPr>
          <p:cNvPicPr>
            <a:picLocks noChangeAspect="1"/>
          </p:cNvPicPr>
          <p:nvPr/>
        </p:nvPicPr>
        <p:blipFill>
          <a:blip r:embed="rId4"/>
          <a:stretch>
            <a:fillRect/>
          </a:stretch>
        </p:blipFill>
        <p:spPr>
          <a:xfrm rot="5400000">
            <a:off x="6519588" y="1801719"/>
            <a:ext cx="2490597" cy="1867948"/>
          </a:xfrm>
          <a:prstGeom prst="rect">
            <a:avLst/>
          </a:prstGeom>
        </p:spPr>
      </p:pic>
      <p:pic>
        <p:nvPicPr>
          <p:cNvPr id="11" name="Picture 10" descr="A picture containing outdoor&#10;&#10;Description automatically generated">
            <a:extLst>
              <a:ext uri="{FF2B5EF4-FFF2-40B4-BE49-F238E27FC236}">
                <a16:creationId xmlns:a16="http://schemas.microsoft.com/office/drawing/2014/main" id="{237E9CB3-56AB-38AE-4C11-24ECF27394F7}"/>
              </a:ext>
            </a:extLst>
          </p:cNvPr>
          <p:cNvPicPr>
            <a:picLocks noChangeAspect="1"/>
          </p:cNvPicPr>
          <p:nvPr/>
        </p:nvPicPr>
        <p:blipFill rotWithShape="1">
          <a:blip r:embed="rId5"/>
          <a:srcRect r="33015"/>
          <a:stretch/>
        </p:blipFill>
        <p:spPr>
          <a:xfrm rot="5400000">
            <a:off x="6986517" y="4026360"/>
            <a:ext cx="1697599" cy="2053208"/>
          </a:xfrm>
          <a:prstGeom prst="rect">
            <a:avLst/>
          </a:prstGeom>
        </p:spPr>
      </p:pic>
      <p:sp>
        <p:nvSpPr>
          <p:cNvPr id="12" name="Rectangle 11">
            <a:extLst>
              <a:ext uri="{FF2B5EF4-FFF2-40B4-BE49-F238E27FC236}">
                <a16:creationId xmlns:a16="http://schemas.microsoft.com/office/drawing/2014/main" id="{D0F2BDF2-F688-D027-EE76-C5CB84F3592F}"/>
              </a:ext>
            </a:extLst>
          </p:cNvPr>
          <p:cNvSpPr/>
          <p:nvPr/>
        </p:nvSpPr>
        <p:spPr>
          <a:xfrm>
            <a:off x="7130642" y="5117665"/>
            <a:ext cx="704674" cy="3812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AE8CD00-C933-9D8B-D615-459455B9E439}"/>
              </a:ext>
            </a:extLst>
          </p:cNvPr>
          <p:cNvSpPr txBox="1"/>
          <p:nvPr/>
        </p:nvSpPr>
        <p:spPr>
          <a:xfrm>
            <a:off x="8861921" y="4162473"/>
            <a:ext cx="880144" cy="1954381"/>
          </a:xfrm>
          <a:prstGeom prst="rect">
            <a:avLst/>
          </a:prstGeom>
          <a:noFill/>
        </p:spPr>
        <p:txBody>
          <a:bodyPr wrap="square" rtlCol="0">
            <a:spAutoFit/>
          </a:bodyPr>
          <a:lstStyle/>
          <a:p>
            <a:r>
              <a:rPr lang="en-US" sz="1100" dirty="0"/>
              <a:t>This entire section outlined in red has now been removed for the safety of horses, riders and instructors</a:t>
            </a:r>
          </a:p>
        </p:txBody>
      </p:sp>
      <p:pic>
        <p:nvPicPr>
          <p:cNvPr id="15" name="Picture 14">
            <a:extLst>
              <a:ext uri="{FF2B5EF4-FFF2-40B4-BE49-F238E27FC236}">
                <a16:creationId xmlns:a16="http://schemas.microsoft.com/office/drawing/2014/main" id="{6ACE6705-84E5-AC91-E8BC-CFA4CA47B8D0}"/>
              </a:ext>
            </a:extLst>
          </p:cNvPr>
          <p:cNvPicPr>
            <a:picLocks noChangeAspect="1"/>
          </p:cNvPicPr>
          <p:nvPr/>
        </p:nvPicPr>
        <p:blipFill>
          <a:blip r:embed="rId6"/>
          <a:stretch>
            <a:fillRect/>
          </a:stretch>
        </p:blipFill>
        <p:spPr>
          <a:xfrm rot="5400000">
            <a:off x="9562911" y="4214384"/>
            <a:ext cx="2066714" cy="1735666"/>
          </a:xfrm>
          <a:prstGeom prst="rect">
            <a:avLst/>
          </a:prstGeom>
        </p:spPr>
      </p:pic>
      <p:sp>
        <p:nvSpPr>
          <p:cNvPr id="16" name="Rectangle 15">
            <a:extLst>
              <a:ext uri="{FF2B5EF4-FFF2-40B4-BE49-F238E27FC236}">
                <a16:creationId xmlns:a16="http://schemas.microsoft.com/office/drawing/2014/main" id="{6ECEC396-3E5C-E829-BE88-D2FEB7B2732A}"/>
              </a:ext>
            </a:extLst>
          </p:cNvPr>
          <p:cNvSpPr/>
          <p:nvPr/>
        </p:nvSpPr>
        <p:spPr>
          <a:xfrm>
            <a:off x="9728435" y="4048859"/>
            <a:ext cx="1735666" cy="9509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icture containing text, electronics, display, picture frame&#10;&#10;Description automatically generated">
            <a:extLst>
              <a:ext uri="{FF2B5EF4-FFF2-40B4-BE49-F238E27FC236}">
                <a16:creationId xmlns:a16="http://schemas.microsoft.com/office/drawing/2014/main" id="{F4DBCD53-13EE-7DC1-705D-8F64EA97F999}"/>
              </a:ext>
            </a:extLst>
          </p:cNvPr>
          <p:cNvPicPr>
            <a:picLocks noChangeAspect="1"/>
          </p:cNvPicPr>
          <p:nvPr/>
        </p:nvPicPr>
        <p:blipFill rotWithShape="1">
          <a:blip r:embed="rId7"/>
          <a:srcRect l="15813" t="19999" r="19058" b="14919"/>
          <a:stretch/>
        </p:blipFill>
        <p:spPr>
          <a:xfrm>
            <a:off x="697973" y="4421094"/>
            <a:ext cx="3326157" cy="1537451"/>
          </a:xfrm>
          <a:prstGeom prst="rect">
            <a:avLst/>
          </a:prstGeom>
        </p:spPr>
      </p:pic>
      <p:sp>
        <p:nvSpPr>
          <p:cNvPr id="19" name="TextBox 18">
            <a:extLst>
              <a:ext uri="{FF2B5EF4-FFF2-40B4-BE49-F238E27FC236}">
                <a16:creationId xmlns:a16="http://schemas.microsoft.com/office/drawing/2014/main" id="{AA063554-23AA-86C8-E33B-F2942C7AB674}"/>
              </a:ext>
            </a:extLst>
          </p:cNvPr>
          <p:cNvSpPr txBox="1"/>
          <p:nvPr/>
        </p:nvSpPr>
        <p:spPr>
          <a:xfrm>
            <a:off x="4125287" y="4489360"/>
            <a:ext cx="2683425" cy="1626214"/>
          </a:xfrm>
          <a:prstGeom prst="rect">
            <a:avLst/>
          </a:prstGeom>
          <a:noFill/>
        </p:spPr>
        <p:txBody>
          <a:bodyPr wrap="square" rtlCol="0">
            <a:spAutoFit/>
          </a:bodyPr>
          <a:lstStyle/>
          <a:p>
            <a:pPr>
              <a:lnSpc>
                <a:spcPct val="120000"/>
              </a:lnSpc>
              <a:spcBef>
                <a:spcPts val="0"/>
              </a:spcBef>
            </a:pPr>
            <a:r>
              <a:rPr lang="en-US" sz="1200" b="1" dirty="0">
                <a:solidFill>
                  <a:schemeClr val="tx1">
                    <a:lumMod val="95000"/>
                    <a:lumOff val="5000"/>
                  </a:schemeClr>
                </a:solidFill>
                <a:latin typeface="+mj-lt"/>
                <a:cs typeface="Calibri" panose="020F0502020204030204" pitchFamily="34" charset="0"/>
              </a:rPr>
              <a:t>Media contacts:</a:t>
            </a:r>
          </a:p>
          <a:p>
            <a:pPr>
              <a:lnSpc>
                <a:spcPct val="120000"/>
              </a:lnSpc>
              <a:spcBef>
                <a:spcPts val="0"/>
              </a:spcBef>
            </a:pPr>
            <a:r>
              <a:rPr lang="en-US" sz="1200" b="1" dirty="0">
                <a:solidFill>
                  <a:schemeClr val="tx1">
                    <a:lumMod val="95000"/>
                    <a:lumOff val="5000"/>
                  </a:schemeClr>
                </a:solidFill>
                <a:latin typeface="+mj-lt"/>
                <a:cs typeface="Calibri" panose="020F0502020204030204" pitchFamily="34" charset="0"/>
              </a:rPr>
              <a:t>Diane Baker </a:t>
            </a:r>
            <a:r>
              <a:rPr lang="en-US" sz="1200" dirty="0">
                <a:solidFill>
                  <a:schemeClr val="tx1">
                    <a:lumMod val="95000"/>
                    <a:lumOff val="5000"/>
                  </a:schemeClr>
                </a:solidFill>
                <a:latin typeface="+mj-lt"/>
                <a:cs typeface="Calibri" panose="020F0502020204030204" pitchFamily="34" charset="0"/>
              </a:rPr>
              <a:t>– </a:t>
            </a:r>
            <a:r>
              <a:rPr lang="en-US" sz="1200" b="1" dirty="0">
                <a:solidFill>
                  <a:schemeClr val="tx1">
                    <a:lumMod val="95000"/>
                    <a:lumOff val="5000"/>
                  </a:schemeClr>
                </a:solidFill>
                <a:latin typeface="+mj-lt"/>
                <a:cs typeface="Calibri" panose="020F0502020204030204" pitchFamily="34" charset="0"/>
              </a:rPr>
              <a:t>Hallowell </a:t>
            </a:r>
            <a:r>
              <a:rPr lang="en-US" sz="1200" dirty="0">
                <a:solidFill>
                  <a:schemeClr val="tx1">
                    <a:lumMod val="95000"/>
                    <a:lumOff val="5000"/>
                  </a:schemeClr>
                </a:solidFill>
                <a:latin typeface="+mj-lt"/>
                <a:cs typeface="Calibri" panose="020F0502020204030204" pitchFamily="34" charset="0"/>
              </a:rPr>
              <a:t>– Owner/Operator</a:t>
            </a:r>
          </a:p>
          <a:p>
            <a:pPr>
              <a:lnSpc>
                <a:spcPct val="120000"/>
              </a:lnSpc>
              <a:spcBef>
                <a:spcPts val="0"/>
              </a:spcBef>
            </a:pPr>
            <a:r>
              <a:rPr lang="en-US" sz="1200" b="1" dirty="0">
                <a:solidFill>
                  <a:schemeClr val="tx1">
                    <a:lumMod val="95000"/>
                    <a:lumOff val="5000"/>
                  </a:schemeClr>
                </a:solidFill>
                <a:latin typeface="+mj-lt"/>
                <a:cs typeface="Calibri" panose="020F0502020204030204" pitchFamily="34" charset="0"/>
              </a:rPr>
              <a:t>Vera Hallowell </a:t>
            </a:r>
            <a:r>
              <a:rPr lang="en-US" sz="1200" dirty="0">
                <a:solidFill>
                  <a:schemeClr val="tx1">
                    <a:lumMod val="95000"/>
                    <a:lumOff val="5000"/>
                  </a:schemeClr>
                </a:solidFill>
                <a:latin typeface="+mj-lt"/>
                <a:cs typeface="Calibri" panose="020F0502020204030204" pitchFamily="34" charset="0"/>
              </a:rPr>
              <a:t>– Head instructor and  Barn Manager</a:t>
            </a:r>
          </a:p>
          <a:p>
            <a:pPr>
              <a:lnSpc>
                <a:spcPct val="120000"/>
              </a:lnSpc>
              <a:spcBef>
                <a:spcPts val="0"/>
              </a:spcBef>
            </a:pPr>
            <a:r>
              <a:rPr lang="en-US" sz="1200" b="1" dirty="0">
                <a:latin typeface="+mj-lt"/>
              </a:rPr>
              <a:t>856-231-7552</a:t>
            </a:r>
          </a:p>
          <a:p>
            <a:pPr>
              <a:lnSpc>
                <a:spcPct val="120000"/>
              </a:lnSpc>
              <a:spcBef>
                <a:spcPts val="0"/>
              </a:spcBef>
            </a:pPr>
            <a:endParaRPr lang="en-US" sz="1200" dirty="0">
              <a:latin typeface="+mj-lt"/>
            </a:endParaRPr>
          </a:p>
        </p:txBody>
      </p:sp>
    </p:spTree>
    <p:extLst>
      <p:ext uri="{BB962C8B-B14F-4D97-AF65-F5344CB8AC3E}">
        <p14:creationId xmlns:p14="http://schemas.microsoft.com/office/powerpoint/2010/main" val="3237385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2538B-B444-21B3-4EE5-7B35E72B030F}"/>
              </a:ext>
            </a:extLst>
          </p:cNvPr>
          <p:cNvSpPr>
            <a:spLocks noGrp="1"/>
          </p:cNvSpPr>
          <p:nvPr>
            <p:ph type="title"/>
          </p:nvPr>
        </p:nvSpPr>
        <p:spPr>
          <a:xfrm>
            <a:off x="784578" y="295406"/>
            <a:ext cx="10058400" cy="1371600"/>
          </a:xfrm>
        </p:spPr>
        <p:txBody>
          <a:bodyPr/>
          <a:lstStyle/>
          <a:p>
            <a:r>
              <a:rPr lang="en-US" b="1" dirty="0">
                <a:solidFill>
                  <a:srgbClr val="002060"/>
                </a:solidFill>
              </a:rPr>
              <a:t>Events and Fun at Majoda Stables</a:t>
            </a:r>
          </a:p>
        </p:txBody>
      </p:sp>
      <p:sp>
        <p:nvSpPr>
          <p:cNvPr id="4" name="TextBox 3">
            <a:extLst>
              <a:ext uri="{FF2B5EF4-FFF2-40B4-BE49-F238E27FC236}">
                <a16:creationId xmlns:a16="http://schemas.microsoft.com/office/drawing/2014/main" id="{FA0D57D2-2F14-DFBC-B3C7-B3CB1B17E3AA}"/>
              </a:ext>
            </a:extLst>
          </p:cNvPr>
          <p:cNvSpPr txBox="1"/>
          <p:nvPr/>
        </p:nvSpPr>
        <p:spPr>
          <a:xfrm>
            <a:off x="874889" y="1274039"/>
            <a:ext cx="10058400" cy="5386090"/>
          </a:xfrm>
          <a:prstGeom prst="rect">
            <a:avLst/>
          </a:prstGeom>
          <a:noFill/>
        </p:spPr>
        <p:txBody>
          <a:bodyPr wrap="square" rtlCol="0">
            <a:spAutoFit/>
          </a:bodyPr>
          <a:lstStyle/>
          <a:p>
            <a:r>
              <a:rPr lang="en-US" b="1" dirty="0"/>
              <a:t>There is always something fun happening at Majoda!  </a:t>
            </a:r>
            <a:r>
              <a:rPr lang="en-US" dirty="0"/>
              <a:t>We regularly host events that are just for fun (and funds!). </a:t>
            </a:r>
          </a:p>
          <a:p>
            <a:pPr marL="285750" indent="-285750">
              <a:spcBef>
                <a:spcPts val="600"/>
              </a:spcBef>
              <a:buFont typeface="Arial" panose="020B0604020202020204" pitchFamily="34" charset="0"/>
              <a:buChar char="•"/>
            </a:pPr>
            <a:r>
              <a:rPr lang="en-US" b="1" dirty="0"/>
              <a:t>Our twice-annual open house in May and October </a:t>
            </a:r>
            <a:r>
              <a:rPr lang="en-US" dirty="0"/>
              <a:t>is a chance for the community to visit and enjoy our farm, and activities. The open house features an inclusive horse show featuring our students, a selection of vendors, food trucks, music, barn visits and interaction with all our farm animals. Our advanced riders perform with professional dancers of the Equus Project. The silent auction and basket raffles are always a good-natured competition. </a:t>
            </a:r>
          </a:p>
          <a:p>
            <a:pPr marL="285750" indent="-285750">
              <a:spcBef>
                <a:spcPts val="600"/>
              </a:spcBef>
              <a:buFont typeface="Arial" panose="020B0604020202020204" pitchFamily="34" charset="0"/>
              <a:buChar char="•"/>
            </a:pPr>
            <a:r>
              <a:rPr lang="en-US" b="1" dirty="0"/>
              <a:t>Movie nights: </a:t>
            </a:r>
            <a:r>
              <a:rPr lang="en-US" dirty="0"/>
              <a:t>kids and adults are welcome to enjoy movies under the stars featuring family friendly entertainment of a “Horsey” nature</a:t>
            </a:r>
          </a:p>
          <a:p>
            <a:pPr marL="285750" indent="-285750">
              <a:spcBef>
                <a:spcPts val="600"/>
              </a:spcBef>
              <a:buFont typeface="Arial" panose="020B0604020202020204" pitchFamily="34" charset="0"/>
              <a:buChar char="•"/>
            </a:pPr>
            <a:r>
              <a:rPr lang="en-US" b="1" dirty="0"/>
              <a:t>Dances and musical events</a:t>
            </a:r>
            <a:r>
              <a:rPr lang="en-US" dirty="0"/>
              <a:t>– a more grown-up event featuring local musicians, dancing and refreshments.</a:t>
            </a:r>
          </a:p>
          <a:p>
            <a:pPr marL="285750" indent="-285750">
              <a:spcBef>
                <a:spcPts val="600"/>
              </a:spcBef>
              <a:buFont typeface="Arial" panose="020B0604020202020204" pitchFamily="34" charset="0"/>
              <a:buChar char="•"/>
            </a:pPr>
            <a:r>
              <a:rPr lang="en-US" b="1" dirty="0"/>
              <a:t>Summer and holiday camp! </a:t>
            </a:r>
            <a:r>
              <a:rPr lang="en-US" dirty="0"/>
              <a:t>Riding lessons on saddle and bareback, swimming pool, trail rides, horsemanship education, arts and crafts, costume parade and a lifetime of memories and friends.</a:t>
            </a:r>
            <a:endParaRPr lang="en-US" b="1" dirty="0"/>
          </a:p>
          <a:p>
            <a:endParaRPr lang="en-US" dirty="0"/>
          </a:p>
          <a:p>
            <a:r>
              <a:rPr lang="en-US" dirty="0"/>
              <a:t>Following us on social media or checking our website regularly will keep you informed of what’s on the event list and how you can participate or cover the event.</a:t>
            </a:r>
          </a:p>
          <a:p>
            <a:endParaRPr lang="en-US" dirty="0"/>
          </a:p>
        </p:txBody>
      </p:sp>
      <p:pic>
        <p:nvPicPr>
          <p:cNvPr id="3" name="Picture 2" descr="Logo&#10;&#10;Description automatically generated">
            <a:extLst>
              <a:ext uri="{FF2B5EF4-FFF2-40B4-BE49-F238E27FC236}">
                <a16:creationId xmlns:a16="http://schemas.microsoft.com/office/drawing/2014/main" id="{93DACBF4-BF6A-B00B-B4C6-6A1321A29D6C}"/>
              </a:ext>
            </a:extLst>
          </p:cNvPr>
          <p:cNvPicPr>
            <a:picLocks noChangeAspect="1"/>
          </p:cNvPicPr>
          <p:nvPr/>
        </p:nvPicPr>
        <p:blipFill>
          <a:blip r:embed="rId2">
            <a:clrChange>
              <a:clrFrom>
                <a:srgbClr val="FFFEFD"/>
              </a:clrFrom>
              <a:clrTo>
                <a:srgbClr val="FFFEFD">
                  <a:alpha val="0"/>
                </a:srgbClr>
              </a:clrTo>
            </a:clrChange>
          </a:blip>
          <a:stretch>
            <a:fillRect/>
          </a:stretch>
        </p:blipFill>
        <p:spPr>
          <a:xfrm>
            <a:off x="10421586" y="5519956"/>
            <a:ext cx="1395726" cy="968676"/>
          </a:xfrm>
          <a:prstGeom prst="rect">
            <a:avLst/>
          </a:prstGeom>
        </p:spPr>
      </p:pic>
    </p:spTree>
    <p:extLst>
      <p:ext uri="{BB962C8B-B14F-4D97-AF65-F5344CB8AC3E}">
        <p14:creationId xmlns:p14="http://schemas.microsoft.com/office/powerpoint/2010/main" val="335804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5B7F9-A079-B8DD-FA82-5F052742B020}"/>
              </a:ext>
            </a:extLst>
          </p:cNvPr>
          <p:cNvSpPr>
            <a:spLocks noGrp="1"/>
          </p:cNvSpPr>
          <p:nvPr>
            <p:ph type="title"/>
          </p:nvPr>
        </p:nvSpPr>
        <p:spPr>
          <a:xfrm>
            <a:off x="592238" y="238987"/>
            <a:ext cx="10058400" cy="1371600"/>
          </a:xfrm>
        </p:spPr>
        <p:txBody>
          <a:bodyPr/>
          <a:lstStyle/>
          <a:p>
            <a:r>
              <a:rPr lang="en-US" b="1" dirty="0">
                <a:solidFill>
                  <a:srgbClr val="002060"/>
                </a:solidFill>
              </a:rPr>
              <a:t>Facts about Majoda Stables</a:t>
            </a:r>
          </a:p>
        </p:txBody>
      </p:sp>
      <p:sp>
        <p:nvSpPr>
          <p:cNvPr id="3" name="TextBox 2">
            <a:extLst>
              <a:ext uri="{FF2B5EF4-FFF2-40B4-BE49-F238E27FC236}">
                <a16:creationId xmlns:a16="http://schemas.microsoft.com/office/drawing/2014/main" id="{F7512180-F165-8F04-8B7D-AD7137B75B7D}"/>
              </a:ext>
            </a:extLst>
          </p:cNvPr>
          <p:cNvSpPr txBox="1"/>
          <p:nvPr/>
        </p:nvSpPr>
        <p:spPr>
          <a:xfrm>
            <a:off x="5508980" y="1207941"/>
            <a:ext cx="6242754" cy="1738938"/>
          </a:xfrm>
          <a:prstGeom prst="rect">
            <a:avLst/>
          </a:prstGeom>
          <a:noFill/>
        </p:spPr>
        <p:txBody>
          <a:bodyPr wrap="square" rtlCol="0">
            <a:spAutoFit/>
          </a:bodyPr>
          <a:lstStyle/>
          <a:p>
            <a:pPr>
              <a:spcBef>
                <a:spcPts val="600"/>
              </a:spcBef>
            </a:pPr>
            <a:r>
              <a:rPr lang="en-US" sz="1600" b="1" dirty="0">
                <a:latin typeface="Calibri" panose="020F0502020204030204" pitchFamily="34" charset="0"/>
                <a:cs typeface="Calibri" panose="020F0502020204030204" pitchFamily="34" charset="0"/>
              </a:rPr>
              <a:t>Contact information: </a:t>
            </a:r>
          </a:p>
          <a:p>
            <a:r>
              <a:rPr lang="en-US" sz="1600" dirty="0">
                <a:solidFill>
                  <a:schemeClr val="tx1">
                    <a:lumMod val="95000"/>
                    <a:lumOff val="5000"/>
                  </a:schemeClr>
                </a:solidFill>
                <a:latin typeface="Calibri" panose="020F0502020204030204" pitchFamily="34" charset="0"/>
                <a:cs typeface="Calibri" panose="020F0502020204030204" pitchFamily="34" charset="0"/>
              </a:rPr>
              <a:t>Phone: </a:t>
            </a:r>
            <a:r>
              <a:rPr lang="en-US" sz="1600" b="0" i="0" u="none" strike="noStrike" dirty="0">
                <a:solidFill>
                  <a:schemeClr val="tx1">
                    <a:lumMod val="95000"/>
                    <a:lumOff val="5000"/>
                  </a:schemeClr>
                </a:solidFill>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(856) 231-7552</a:t>
            </a:r>
            <a:endParaRPr lang="en-US" sz="1600" b="0" i="0" u="none" strike="noStrike" dirty="0">
              <a:solidFill>
                <a:schemeClr val="tx1">
                  <a:lumMod val="95000"/>
                  <a:lumOff val="5000"/>
                </a:schemeClr>
              </a:solidFill>
              <a:effectLst/>
              <a:latin typeface="Calibri" panose="020F0502020204030204" pitchFamily="34" charset="0"/>
              <a:cs typeface="Calibri" panose="020F0502020204030204" pitchFamily="34" charset="0"/>
            </a:endParaRPr>
          </a:p>
          <a:p>
            <a:r>
              <a:rPr lang="en-US" sz="1600" dirty="0">
                <a:solidFill>
                  <a:schemeClr val="tx1">
                    <a:lumMod val="95000"/>
                    <a:lumOff val="5000"/>
                  </a:schemeClr>
                </a:solidFill>
                <a:latin typeface="Calibri" panose="020F0502020204030204" pitchFamily="34" charset="0"/>
                <a:cs typeface="Calibri" panose="020F0502020204030204" pitchFamily="34" charset="0"/>
              </a:rPr>
              <a:t>Main contact: Diane Baker – Hallowell</a:t>
            </a:r>
          </a:p>
          <a:p>
            <a:r>
              <a:rPr lang="en-US" sz="1600" dirty="0">
                <a:solidFill>
                  <a:schemeClr val="tx1">
                    <a:lumMod val="95000"/>
                    <a:lumOff val="5000"/>
                  </a:schemeClr>
                </a:solidFill>
                <a:latin typeface="Calibri" panose="020F0502020204030204" pitchFamily="34" charset="0"/>
                <a:cs typeface="Calibri" panose="020F0502020204030204" pitchFamily="34" charset="0"/>
              </a:rPr>
              <a:t>Website: MajodaStables.com </a:t>
            </a:r>
          </a:p>
          <a:p>
            <a:r>
              <a:rPr lang="en-US" sz="1600" dirty="0">
                <a:solidFill>
                  <a:schemeClr val="tx1">
                    <a:lumMod val="95000"/>
                    <a:lumOff val="5000"/>
                  </a:schemeClr>
                </a:solidFill>
                <a:latin typeface="Calibri" panose="020F0502020204030204" pitchFamily="34" charset="0"/>
                <a:cs typeface="Calibri" panose="020F0502020204030204" pitchFamily="34" charset="0"/>
                <a:sym typeface="Wingdings" panose="05000000000000000000" pitchFamily="2" charset="2"/>
              </a:rPr>
              <a:t>Social Media:</a:t>
            </a:r>
            <a:r>
              <a:rPr lang="en-US" sz="1600" dirty="0">
                <a:solidFill>
                  <a:schemeClr val="tx1">
                    <a:lumMod val="95000"/>
                    <a:lumOff val="5000"/>
                  </a:schemeClr>
                </a:solidFill>
                <a:latin typeface="Calibri" panose="020F0502020204030204" pitchFamily="34" charset="0"/>
                <a:cs typeface="Calibri" panose="020F0502020204030204" pitchFamily="34" charset="0"/>
              </a:rPr>
              <a:t> Facebook: MajodaStables</a:t>
            </a:r>
            <a:r>
              <a:rPr lang="en-US" sz="1600" dirty="0">
                <a:solidFill>
                  <a:schemeClr val="tx1">
                    <a:lumMod val="95000"/>
                    <a:lumOff val="5000"/>
                  </a:schemeClr>
                </a:solidFill>
                <a:latin typeface="Calibri" panose="020F0502020204030204" pitchFamily="34" charset="0"/>
                <a:cs typeface="Calibri" panose="020F0502020204030204" pitchFamily="34" charset="0"/>
                <a:sym typeface="Wingdings" panose="05000000000000000000" pitchFamily="2" charset="2"/>
              </a:rPr>
              <a:t> </a:t>
            </a:r>
            <a:r>
              <a:rPr lang="en-US" sz="1600" dirty="0">
                <a:solidFill>
                  <a:schemeClr val="tx1">
                    <a:lumMod val="95000"/>
                    <a:lumOff val="5000"/>
                  </a:schemeClr>
                </a:solidFill>
                <a:latin typeface="Calibri" panose="020F0502020204030204" pitchFamily="34" charset="0"/>
                <a:cs typeface="Calibri" panose="020F0502020204030204" pitchFamily="34" charset="0"/>
              </a:rPr>
              <a:t> Instagram: @majodastables </a:t>
            </a:r>
            <a:r>
              <a:rPr lang="en-US" sz="1600" dirty="0">
                <a:solidFill>
                  <a:schemeClr val="tx1">
                    <a:lumMod val="95000"/>
                    <a:lumOff val="5000"/>
                  </a:schemeClr>
                </a:solidFill>
                <a:latin typeface="Calibri" panose="020F0502020204030204" pitchFamily="34" charset="0"/>
                <a:cs typeface="Calibri" panose="020F0502020204030204" pitchFamily="34" charset="0"/>
                <a:sym typeface="Wingdings" panose="05000000000000000000" pitchFamily="2" charset="2"/>
              </a:rPr>
              <a:t></a:t>
            </a:r>
            <a:r>
              <a:rPr lang="en-US" sz="1600" dirty="0">
                <a:solidFill>
                  <a:schemeClr val="tx1">
                    <a:lumMod val="95000"/>
                    <a:lumOff val="5000"/>
                  </a:schemeClr>
                </a:solidFill>
                <a:latin typeface="Calibri" panose="020F0502020204030204" pitchFamily="34" charset="0"/>
                <a:cs typeface="Calibri" panose="020F0502020204030204" pitchFamily="34" charset="0"/>
              </a:rPr>
              <a:t> Youtube: MajodaStables</a:t>
            </a:r>
          </a:p>
          <a:p>
            <a:endParaRPr lang="en-US" sz="1100" dirty="0"/>
          </a:p>
        </p:txBody>
      </p:sp>
      <p:pic>
        <p:nvPicPr>
          <p:cNvPr id="5" name="Picture 4">
            <a:extLst>
              <a:ext uri="{FF2B5EF4-FFF2-40B4-BE49-F238E27FC236}">
                <a16:creationId xmlns:a16="http://schemas.microsoft.com/office/drawing/2014/main" id="{B278DA81-6B02-C854-9F9B-E9BBADE9C352}"/>
              </a:ext>
            </a:extLst>
          </p:cNvPr>
          <p:cNvPicPr>
            <a:picLocks noChangeAspect="1"/>
          </p:cNvPicPr>
          <p:nvPr/>
        </p:nvPicPr>
        <p:blipFill>
          <a:blip r:embed="rId3"/>
          <a:stretch>
            <a:fillRect/>
          </a:stretch>
        </p:blipFill>
        <p:spPr>
          <a:xfrm>
            <a:off x="9980271" y="506062"/>
            <a:ext cx="1340734" cy="1601704"/>
          </a:xfrm>
          <a:prstGeom prst="rect">
            <a:avLst/>
          </a:prstGeom>
        </p:spPr>
      </p:pic>
      <p:sp>
        <p:nvSpPr>
          <p:cNvPr id="8" name="TextBox 7">
            <a:extLst>
              <a:ext uri="{FF2B5EF4-FFF2-40B4-BE49-F238E27FC236}">
                <a16:creationId xmlns:a16="http://schemas.microsoft.com/office/drawing/2014/main" id="{353925C0-76AF-8AA1-A932-726E00B614AB}"/>
              </a:ext>
            </a:extLst>
          </p:cNvPr>
          <p:cNvSpPr txBox="1"/>
          <p:nvPr/>
        </p:nvSpPr>
        <p:spPr>
          <a:xfrm>
            <a:off x="660508" y="1157126"/>
            <a:ext cx="4968505" cy="4385816"/>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The Organization:</a:t>
            </a:r>
          </a:p>
          <a:p>
            <a:r>
              <a:rPr lang="en-US" sz="1600" dirty="0">
                <a:latin typeface="Calibri" panose="020F0502020204030204" pitchFamily="34" charset="0"/>
                <a:cs typeface="Calibri" panose="020F0502020204030204" pitchFamily="34" charset="0"/>
              </a:rPr>
              <a:t>Founded in 1992 in Moorestown, NJ</a:t>
            </a:r>
          </a:p>
          <a:p>
            <a:r>
              <a:rPr lang="en-US" sz="1600" dirty="0">
                <a:latin typeface="Calibri" panose="020F0502020204030204" pitchFamily="34" charset="0"/>
                <a:cs typeface="Calibri" panose="020F0502020204030204" pitchFamily="34" charset="0"/>
              </a:rPr>
              <a:t>5013c non-profit therapeutic riding facility</a:t>
            </a:r>
          </a:p>
          <a:p>
            <a:r>
              <a:rPr lang="en-US" sz="1600" dirty="0">
                <a:latin typeface="Calibri" panose="020F0502020204030204" pitchFamily="34" charset="0"/>
                <a:cs typeface="Calibri" panose="020F0502020204030204" pitchFamily="34" charset="0"/>
              </a:rPr>
              <a:t>Funding: lessons, camp, events, sponsors</a:t>
            </a:r>
          </a:p>
          <a:p>
            <a:r>
              <a:rPr lang="en-US" sz="1600" dirty="0">
                <a:latin typeface="Calibri" panose="020F0502020204030204" pitchFamily="34" charset="0"/>
                <a:cs typeface="Calibri" panose="020F0502020204030204" pitchFamily="34" charset="0"/>
              </a:rPr>
              <a:t>Ownership: Diane Baker- Hallowell</a:t>
            </a:r>
          </a:p>
          <a:p>
            <a:r>
              <a:rPr lang="en-US" sz="1600" dirty="0">
                <a:latin typeface="Calibri" panose="020F0502020204030204" pitchFamily="34" charset="0"/>
                <a:cs typeface="Calibri" panose="020F0502020204030204" pitchFamily="34" charset="0"/>
              </a:rPr>
              <a:t>Board President: Renee Tralies</a:t>
            </a:r>
          </a:p>
          <a:p>
            <a:r>
              <a:rPr lang="en-US" sz="1600" dirty="0">
                <a:latin typeface="Calibri" panose="020F0502020204030204" pitchFamily="34" charset="0"/>
                <a:cs typeface="Calibri" panose="020F0502020204030204" pitchFamily="34" charset="0"/>
              </a:rPr>
              <a:t>Current board members: 6</a:t>
            </a:r>
          </a:p>
          <a:p>
            <a:pPr>
              <a:spcBef>
                <a:spcPts val="600"/>
              </a:spcBef>
            </a:pPr>
            <a:r>
              <a:rPr lang="en-US" sz="1600" b="1" dirty="0">
                <a:latin typeface="Calibri" panose="020F0502020204030204" pitchFamily="34" charset="0"/>
                <a:cs typeface="Calibri" panose="020F0502020204030204" pitchFamily="34" charset="0"/>
              </a:rPr>
              <a:t>The Barn:</a:t>
            </a:r>
          </a:p>
          <a:p>
            <a:r>
              <a:rPr lang="en-US" sz="1600" dirty="0">
                <a:latin typeface="Calibri" panose="020F0502020204030204" pitchFamily="34" charset="0"/>
                <a:cs typeface="Calibri" panose="020F0502020204030204" pitchFamily="34" charset="0"/>
              </a:rPr>
              <a:t>Horses: 14</a:t>
            </a:r>
          </a:p>
          <a:p>
            <a:r>
              <a:rPr lang="en-US" sz="1600" dirty="0">
                <a:latin typeface="Calibri" panose="020F0502020204030204" pitchFamily="34" charset="0"/>
                <a:cs typeface="Calibri" panose="020F0502020204030204" pitchFamily="34" charset="0"/>
              </a:rPr>
              <a:t>Riding instructors: 6</a:t>
            </a:r>
          </a:p>
          <a:p>
            <a:r>
              <a:rPr lang="en-US" sz="1600" dirty="0">
                <a:latin typeface="Calibri" panose="020F0502020204030204" pitchFamily="34" charset="0"/>
                <a:cs typeface="Calibri" panose="020F0502020204030204" pitchFamily="34" charset="0"/>
              </a:rPr>
              <a:t>Volunteers: ~20</a:t>
            </a:r>
          </a:p>
          <a:p>
            <a:r>
              <a:rPr lang="en-US" sz="1600" dirty="0">
                <a:latin typeface="Calibri" panose="020F0502020204030204" pitchFamily="34" charset="0"/>
                <a:cs typeface="Calibri" panose="020F0502020204030204" pitchFamily="34" charset="0"/>
              </a:rPr>
              <a:t>Traditional lessons: Group or Individual</a:t>
            </a:r>
          </a:p>
          <a:p>
            <a:r>
              <a:rPr lang="en-US" sz="1600" dirty="0">
                <a:latin typeface="Calibri" panose="020F0502020204030204" pitchFamily="34" charset="0"/>
                <a:cs typeface="Calibri" panose="020F0502020204030204" pitchFamily="34" charset="0"/>
              </a:rPr>
              <a:t>Therapeutic: Private lessons only</a:t>
            </a:r>
          </a:p>
          <a:p>
            <a:r>
              <a:rPr lang="en-US" sz="1600" dirty="0">
                <a:latin typeface="Calibri" panose="020F0502020204030204" pitchFamily="34" charset="0"/>
                <a:cs typeface="Calibri" panose="020F0502020204030204" pitchFamily="34" charset="0"/>
              </a:rPr>
              <a:t>Press contact: Vera Hallowell or Diane Baker-Hallowell.</a:t>
            </a:r>
          </a:p>
          <a:p>
            <a:r>
              <a:rPr lang="en-US" sz="1600" dirty="0">
                <a:latin typeface="Calibri" panose="020F0502020204030204" pitchFamily="34" charset="0"/>
                <a:cs typeface="Calibri" panose="020F0502020204030204" pitchFamily="34" charset="0"/>
              </a:rPr>
              <a:t>Days of operation: Monday – Saturday. Closed on Sunday</a:t>
            </a:r>
          </a:p>
          <a:p>
            <a:r>
              <a:rPr lang="en-US" sz="1600" dirty="0">
                <a:latin typeface="Calibri" panose="020F0502020204030204" pitchFamily="34" charset="0"/>
                <a:cs typeface="Calibri" panose="020F0502020204030204" pitchFamily="34" charset="0"/>
              </a:rPr>
              <a:t>Barn manager: Vera Hallowell</a:t>
            </a:r>
          </a:p>
          <a:p>
            <a:endParaRPr lang="en-US" dirty="0">
              <a:solidFill>
                <a:schemeClr val="accent6">
                  <a:lumMod val="50000"/>
                </a:schemeClr>
              </a:solidFill>
            </a:endParaRPr>
          </a:p>
        </p:txBody>
      </p:sp>
      <p:sp>
        <p:nvSpPr>
          <p:cNvPr id="9" name="TextBox 8">
            <a:extLst>
              <a:ext uri="{FF2B5EF4-FFF2-40B4-BE49-F238E27FC236}">
                <a16:creationId xmlns:a16="http://schemas.microsoft.com/office/drawing/2014/main" id="{91BC211B-75E0-C5D1-69DD-408390C38ECF}"/>
              </a:ext>
            </a:extLst>
          </p:cNvPr>
          <p:cNvSpPr txBox="1"/>
          <p:nvPr/>
        </p:nvSpPr>
        <p:spPr>
          <a:xfrm>
            <a:off x="5508979" y="2866375"/>
            <a:ext cx="6022514" cy="3170099"/>
          </a:xfrm>
          <a:prstGeom prst="rect">
            <a:avLst/>
          </a:prstGeom>
          <a:solidFill>
            <a:schemeClr val="accent5">
              <a:lumMod val="60000"/>
              <a:lumOff val="40000"/>
            </a:schemeClr>
          </a:solidFill>
        </p:spPr>
        <p:txBody>
          <a:bodyPr wrap="square" rtlCol="0">
            <a:spAutoFit/>
          </a:bodyPr>
          <a:lstStyle/>
          <a:p>
            <a:r>
              <a:rPr lang="en-US" b="1" dirty="0"/>
              <a:t>Media coverage: </a:t>
            </a:r>
          </a:p>
          <a:p>
            <a:r>
              <a:rPr lang="en-US" sz="1400" b="1" dirty="0">
                <a:latin typeface="Calibri" panose="020F0502020204030204" pitchFamily="34" charset="0"/>
                <a:cs typeface="Calibri" panose="020F0502020204030204" pitchFamily="34" charset="0"/>
              </a:rPr>
              <a:t>6 ABC Philadelphia</a:t>
            </a:r>
            <a:r>
              <a:rPr lang="en-US" sz="1400" dirty="0">
                <a:latin typeface="Calibri" panose="020F0502020204030204" pitchFamily="34" charset="0"/>
                <a:cs typeface="Calibri" panose="020F0502020204030204" pitchFamily="34" charset="0"/>
              </a:rPr>
              <a:t>: </a:t>
            </a:r>
            <a:r>
              <a:rPr lang="en-US" sz="1400" dirty="0">
                <a:solidFill>
                  <a:srgbClr val="00206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https://6abc.com/new-jerseys-majoda-stables-provides-a-therapeutic-horse-riding-program-for-children-and-adults/5492073/</a:t>
            </a:r>
            <a:endParaRPr lang="en-US" sz="1400" dirty="0">
              <a:solidFill>
                <a:srgbClr val="002060"/>
              </a:solidFill>
              <a:latin typeface="Calibri" panose="020F0502020204030204" pitchFamily="34" charset="0"/>
              <a:cs typeface="Calibri" panose="020F0502020204030204" pitchFamily="34" charset="0"/>
            </a:endParaRPr>
          </a:p>
          <a:p>
            <a:endParaRPr lang="en-US" sz="1400" dirty="0">
              <a:solidFill>
                <a:srgbClr val="002060"/>
              </a:solidFill>
              <a:latin typeface="Calibri" panose="020F0502020204030204" pitchFamily="34" charset="0"/>
              <a:cs typeface="Calibri" panose="020F0502020204030204" pitchFamily="34" charset="0"/>
            </a:endParaRPr>
          </a:p>
          <a:p>
            <a:r>
              <a:rPr lang="en-US" sz="1400" b="1" dirty="0">
                <a:latin typeface="Calibri" panose="020F0502020204030204" pitchFamily="34" charset="0"/>
                <a:cs typeface="Calibri" panose="020F0502020204030204" pitchFamily="34" charset="0"/>
              </a:rPr>
              <a:t>Kids out and about: </a:t>
            </a:r>
          </a:p>
          <a:p>
            <a:r>
              <a:rPr lang="en-US" sz="1400" dirty="0">
                <a:solidFill>
                  <a:srgbClr val="00206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https://philly.kidsoutandabout.com/content/majoda-stables</a:t>
            </a:r>
            <a:endParaRPr lang="en-US" sz="1400" dirty="0">
              <a:solidFill>
                <a:srgbClr val="002060"/>
              </a:solidFill>
              <a:latin typeface="Calibri" panose="020F0502020204030204" pitchFamily="34" charset="0"/>
              <a:cs typeface="Calibri" panose="020F0502020204030204" pitchFamily="34" charset="0"/>
            </a:endParaRP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6ABC and shelter me: </a:t>
            </a:r>
          </a:p>
          <a:p>
            <a:r>
              <a:rPr lang="en-US" sz="1400" dirty="0">
                <a:solidFill>
                  <a:srgbClr val="002060"/>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https://6abc.com/majoda-stables-horses-horse-rehab-new-jersey-moorestown/5791643/</a:t>
            </a:r>
            <a:endParaRPr lang="en-US" sz="1400" dirty="0">
              <a:solidFill>
                <a:srgbClr val="002060"/>
              </a:solidFill>
              <a:latin typeface="Calibri" panose="020F0502020204030204" pitchFamily="34" charset="0"/>
              <a:cs typeface="Calibri" panose="020F0502020204030204" pitchFamily="34" charset="0"/>
            </a:endParaRPr>
          </a:p>
          <a:p>
            <a:endParaRPr lang="en-US" sz="1400" dirty="0">
              <a:solidFill>
                <a:srgbClr val="002060"/>
              </a:solidFill>
              <a:latin typeface="Calibri" panose="020F0502020204030204" pitchFamily="34" charset="0"/>
              <a:cs typeface="Calibri" panose="020F0502020204030204" pitchFamily="34" charset="0"/>
            </a:endParaRPr>
          </a:p>
          <a:p>
            <a:r>
              <a:rPr lang="en-US" sz="1400" b="1" dirty="0">
                <a:latin typeface="Calibri" panose="020F0502020204030204" pitchFamily="34" charset="0"/>
                <a:cs typeface="Calibri" panose="020F0502020204030204" pitchFamily="34" charset="0"/>
              </a:rPr>
              <a:t>Burlington County resource center: </a:t>
            </a:r>
          </a:p>
          <a:p>
            <a:r>
              <a:rPr lang="en-US" sz="1400" u="sng" dirty="0">
                <a:solidFill>
                  <a:srgbClr val="002060"/>
                </a:solidFill>
                <a:latin typeface="Calibri" panose="020F0502020204030204" pitchFamily="34" charset="0"/>
                <a:cs typeface="Calibri" panose="020F0502020204030204" pitchFamily="34" charset="0"/>
              </a:rPr>
              <a:t>https://www.burlingtonresourcenet.org/search/majoda-stables-therapeutic-riding-program/</a:t>
            </a:r>
          </a:p>
        </p:txBody>
      </p:sp>
      <p:sp>
        <p:nvSpPr>
          <p:cNvPr id="11" name="TextBox 10">
            <a:extLst>
              <a:ext uri="{FF2B5EF4-FFF2-40B4-BE49-F238E27FC236}">
                <a16:creationId xmlns:a16="http://schemas.microsoft.com/office/drawing/2014/main" id="{33E34A14-61E4-34AA-2BAD-286422525E24}"/>
              </a:ext>
            </a:extLst>
          </p:cNvPr>
          <p:cNvSpPr txBox="1"/>
          <p:nvPr/>
        </p:nvSpPr>
        <p:spPr>
          <a:xfrm>
            <a:off x="592238" y="5225414"/>
            <a:ext cx="4721720" cy="984885"/>
          </a:xfrm>
          <a:prstGeom prst="rect">
            <a:avLst/>
          </a:prstGeom>
          <a:noFill/>
        </p:spPr>
        <p:txBody>
          <a:bodyPr wrap="square">
            <a:spAutoFit/>
          </a:bodyPr>
          <a:lstStyle/>
          <a:p>
            <a:r>
              <a:rPr lang="en-US" sz="1600" b="1" dirty="0">
                <a:latin typeface="Calibri" panose="020F0502020204030204" pitchFamily="34" charset="0"/>
                <a:cs typeface="Calibri" panose="020F0502020204030204" pitchFamily="34" charset="0"/>
              </a:rPr>
              <a:t>Location</a:t>
            </a:r>
            <a:r>
              <a:rPr lang="en-US" sz="1600" b="1" dirty="0"/>
              <a:t>: </a:t>
            </a:r>
            <a:r>
              <a:rPr lang="en-US" sz="1600" b="0" i="0" dirty="0">
                <a:effectLst/>
                <a:latin typeface="Calibri" panose="020F0502020204030204" pitchFamily="34" charset="0"/>
                <a:cs typeface="Calibri" panose="020F0502020204030204" pitchFamily="34" charset="0"/>
              </a:rPr>
              <a:t>620 Garwood Road, Moorestown, NJ 08057</a:t>
            </a:r>
          </a:p>
          <a:p>
            <a:r>
              <a:rPr lang="en-US" sz="1400" dirty="0">
                <a:solidFill>
                  <a:srgbClr val="575757"/>
                </a:solidFill>
                <a:latin typeface="Calibri" panose="020F0502020204030204" pitchFamily="34" charset="0"/>
                <a:cs typeface="Calibri" panose="020F0502020204030204" pitchFamily="34" charset="0"/>
              </a:rPr>
              <a:t>Conveniently located about 30 minutes southeast of Center City Philadelphia, with easy access to I295, I95, Routes 70,73, 38 and 130 and the NJ Turnpike</a:t>
            </a:r>
          </a:p>
        </p:txBody>
      </p:sp>
      <p:pic>
        <p:nvPicPr>
          <p:cNvPr id="4" name="Picture 3" descr="Logo&#10;&#10;Description automatically generated">
            <a:extLst>
              <a:ext uri="{FF2B5EF4-FFF2-40B4-BE49-F238E27FC236}">
                <a16:creationId xmlns:a16="http://schemas.microsoft.com/office/drawing/2014/main" id="{BA3B58C1-B81A-FD39-19C5-A60BA4009487}"/>
              </a:ext>
            </a:extLst>
          </p:cNvPr>
          <p:cNvPicPr>
            <a:picLocks noChangeAspect="1"/>
          </p:cNvPicPr>
          <p:nvPr/>
        </p:nvPicPr>
        <p:blipFill>
          <a:blip r:embed="rId7">
            <a:clrChange>
              <a:clrFrom>
                <a:srgbClr val="FFFEFD"/>
              </a:clrFrom>
              <a:clrTo>
                <a:srgbClr val="FFFEFD">
                  <a:alpha val="0"/>
                </a:srgbClr>
              </a:clrTo>
            </a:clrChange>
          </a:blip>
          <a:stretch>
            <a:fillRect/>
          </a:stretch>
        </p:blipFill>
        <p:spPr>
          <a:xfrm>
            <a:off x="7206143" y="451399"/>
            <a:ext cx="1066600" cy="740253"/>
          </a:xfrm>
          <a:prstGeom prst="rect">
            <a:avLst/>
          </a:prstGeom>
        </p:spPr>
      </p:pic>
    </p:spTree>
    <p:extLst>
      <p:ext uri="{BB962C8B-B14F-4D97-AF65-F5344CB8AC3E}">
        <p14:creationId xmlns:p14="http://schemas.microsoft.com/office/powerpoint/2010/main" val="34452525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59D436-C82E-43E0-8A01-53DF9CED6032}">
  <ds:schemaRefs>
    <ds:schemaRef ds:uri="http://schemas.microsoft.com/sharepoint/v3/contenttype/forms"/>
  </ds:schemaRefs>
</ds:datastoreItem>
</file>

<file path=customXml/itemProps2.xml><?xml version="1.0" encoding="utf-8"?>
<ds:datastoreItem xmlns:ds="http://schemas.openxmlformats.org/officeDocument/2006/customXml" ds:itemID="{946BCBFB-BBC7-42F1-95CD-058E172363A0}">
  <ds:schemaRefs>
    <ds:schemaRef ds:uri="16c05727-aa75-4e4a-9b5f-8a80a1165891"/>
    <ds:schemaRef ds:uri="http://schemas.microsoft.com/office/infopath/2007/PartnerControls"/>
    <ds:schemaRef ds:uri="71af3243-3dd4-4a8d-8c0d-dd76da1f02a5"/>
    <ds:schemaRef ds:uri="http://purl.org/dc/dcmitype/"/>
    <ds:schemaRef ds:uri="http://www.w3.org/XML/1998/namespace"/>
    <ds:schemaRef ds:uri="http://schemas.microsoft.com/office/2006/metadata/properties"/>
    <ds:schemaRef ds:uri="http://schemas.microsoft.com/office/2006/documentManagement/types"/>
    <ds:schemaRef ds:uri="http://schemas.openxmlformats.org/package/2006/metadata/core-properties"/>
    <ds:schemaRef ds:uri="http://purl.org/dc/terms/"/>
    <ds:schemaRef ds:uri="http://purl.org/dc/elements/1.1/"/>
  </ds:schemaRefs>
</ds:datastoreItem>
</file>

<file path=customXml/itemProps3.xml><?xml version="1.0" encoding="utf-8"?>
<ds:datastoreItem xmlns:ds="http://schemas.openxmlformats.org/officeDocument/2006/customXml" ds:itemID="{1F91CDEB-92ED-41DC-BF33-2916A76876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{738A964D-1133-436C-9B8C-A7C398209C71}tf11531919_win32</Template>
  <TotalTime>7302</TotalTime>
  <Words>1153</Words>
  <Application>Microsoft Office PowerPoint</Application>
  <PresentationFormat>Widescreen</PresentationFormat>
  <Paragraphs>97</Paragraphs>
  <Slides>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Abadi</vt:lpstr>
      <vt:lpstr>-apple-system</vt:lpstr>
      <vt:lpstr>Arial</vt:lpstr>
      <vt:lpstr>Avenir Next LT Pro</vt:lpstr>
      <vt:lpstr>Avenir Next LT Pro Light</vt:lpstr>
      <vt:lpstr>Calibri</vt:lpstr>
      <vt:lpstr>Garamond</vt:lpstr>
      <vt:lpstr>High Tower Text</vt:lpstr>
      <vt:lpstr>SavonVTI</vt:lpstr>
      <vt:lpstr>Majoda Stables Our mission is to foster connection and well-being through creative horsemanship  in an environment of love and trust.</vt:lpstr>
      <vt:lpstr>What Makes Majoda Stables Different?</vt:lpstr>
      <vt:lpstr>Majoda Stables is for Everyone</vt:lpstr>
      <vt:lpstr>What is Equine Therapy/Therapeutic Riding?</vt:lpstr>
      <vt:lpstr>Please help us replace a ruined training pen</vt:lpstr>
      <vt:lpstr>Events and Fun at Majoda Stables</vt:lpstr>
      <vt:lpstr>Facts about Majoda Stables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Donna Lambertucci</dc:creator>
  <cp:lastModifiedBy>Donna Lambertucci</cp:lastModifiedBy>
  <cp:revision>4</cp:revision>
  <dcterms:created xsi:type="dcterms:W3CDTF">2021-07-30T21:06:47Z</dcterms:created>
  <dcterms:modified xsi:type="dcterms:W3CDTF">2022-12-31T23:54:09Z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