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84" r:id="rId1"/>
  </p:sldMasterIdLst>
  <p:notesMasterIdLst>
    <p:notesMasterId r:id="rId8"/>
  </p:notesMasterIdLst>
  <p:sldIdLst>
    <p:sldId id="363" r:id="rId2"/>
    <p:sldId id="364" r:id="rId3"/>
    <p:sldId id="365" r:id="rId4"/>
    <p:sldId id="366" r:id="rId5"/>
    <p:sldId id="367" r:id="rId6"/>
    <p:sldId id="368" r:id="rId7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FF6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85" autoAdjust="0"/>
    <p:restoredTop sz="94660"/>
  </p:normalViewPr>
  <p:slideViewPr>
    <p:cSldViewPr snapToGrid="0">
      <p:cViewPr varScale="1">
        <p:scale>
          <a:sx n="33" d="100"/>
          <a:sy n="33" d="100"/>
        </p:scale>
        <p:origin x="24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A1678-CB02-43D4-94C5-2FB67D96291C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0E24E-845D-4489-B544-1775788A46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79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94027-4E10-4694-96B4-DB6841C45E86}" type="datetime1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91700" y="15662394"/>
            <a:ext cx="2400300" cy="539989"/>
          </a:xfrm>
        </p:spPr>
        <p:txBody>
          <a:bodyPr/>
          <a:lstStyle/>
          <a:p>
            <a:fld id="{C6D6231C-563A-44F1-BF37-D552AE123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745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9DCBB-D75A-4F2C-B68B-87686992528A}" type="datetime1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231C-563A-44F1-BF37-D552AE123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349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6795-6CAF-4A13-BC20-E9EDE2F1A201}" type="datetime1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231C-563A-44F1-BF37-D552AE123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113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8DA80-2D1B-43FE-BFD4-2E608013EEAE}" type="datetime1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231C-563A-44F1-BF37-D552AE123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119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FF352-9623-446C-819B-D03872CCFE34}" type="datetime1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231C-563A-44F1-BF37-D552AE123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07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9A08-0318-4CA8-B5A9-66AA455C1C59}" type="datetime1">
              <a:rPr lang="en-GB" smtClean="0"/>
              <a:t>04/09/2019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231C-563A-44F1-BF37-D552AE123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865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9FA0-8C31-40A8-A874-CF594DD331F9}" type="datetime1">
              <a:rPr lang="en-GB" smtClean="0"/>
              <a:t>04/09/2019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231C-563A-44F1-BF37-D552AE123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055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051E-8832-4283-BD3E-639A3A2C6611}" type="datetime1">
              <a:rPr lang="en-GB" smtClean="0"/>
              <a:t>04/09/2019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231C-563A-44F1-BF37-D552AE123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361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666EC-0976-44C6-BBD9-1080B8275032}" type="datetime1">
              <a:rPr lang="en-GB" smtClean="0"/>
              <a:t>04/09/2019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231C-563A-44F1-BF37-D552AE123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512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BC2D-3CBC-418B-9F45-BA11DCCB197D}" type="datetime1">
              <a:rPr lang="en-GB" smtClean="0"/>
              <a:t>04/09/2019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231C-563A-44F1-BF37-D552AE123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30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F70BB-0E8A-4C01-90CD-826152C9BF2E}" type="datetime1">
              <a:rPr lang="en-GB" smtClean="0"/>
              <a:t>04/09/2019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6231C-563A-44F1-BF37-D552AE123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02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380F3-DB7F-49E0-B8DE-72A671093FCD}" type="datetime1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1150" y="15838863"/>
            <a:ext cx="2781300" cy="364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6231C-563A-44F1-BF37-D552AE1232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20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C3F50D8-8E4B-4B89-A7DA-4A306402F667}"/>
              </a:ext>
            </a:extLst>
          </p:cNvPr>
          <p:cNvSpPr txBox="1"/>
          <p:nvPr/>
        </p:nvSpPr>
        <p:spPr>
          <a:xfrm>
            <a:off x="1157570" y="517577"/>
            <a:ext cx="10497166" cy="5563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111" b="1" dirty="0">
                <a:latin typeface="Arial Nova Cond" panose="020B0506020202020204" pitchFamily="34" charset="0"/>
              </a:rPr>
              <a:t>Science</a:t>
            </a:r>
          </a:p>
          <a:p>
            <a:r>
              <a:rPr lang="en-GB" sz="7111" b="1" dirty="0">
                <a:latin typeface="Arial Nova Cond" panose="020B0506020202020204" pitchFamily="34" charset="0"/>
              </a:rPr>
              <a:t>Year: 1</a:t>
            </a:r>
          </a:p>
          <a:p>
            <a:endParaRPr lang="en-GB" sz="7111" b="1" dirty="0">
              <a:latin typeface="Arial Nova Cond" panose="020B0506020202020204" pitchFamily="34" charset="0"/>
            </a:endParaRPr>
          </a:p>
          <a:p>
            <a:r>
              <a:rPr lang="en-GB" sz="7111" b="1" dirty="0">
                <a:latin typeface="Arial Nova Cond" panose="020B0506020202020204" pitchFamily="34" charset="0"/>
              </a:rPr>
              <a:t>Everyday Materials</a:t>
            </a:r>
          </a:p>
          <a:p>
            <a:r>
              <a:rPr lang="en-GB" sz="7111" dirty="0">
                <a:latin typeface="Arial Nova Cond" panose="020B0506020202020204" pitchFamily="34" charset="0"/>
              </a:rPr>
              <a:t>Chemistry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89610F-799E-4A71-B893-E3D1E64B7276}"/>
              </a:ext>
            </a:extLst>
          </p:cNvPr>
          <p:cNvSpPr txBox="1"/>
          <p:nvPr/>
        </p:nvSpPr>
        <p:spPr>
          <a:xfrm>
            <a:off x="1103446" y="6576642"/>
            <a:ext cx="9985109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b="1" u="sng" dirty="0">
              <a:latin typeface="Arial Nova Cond" panose="020B0506020202020204" pitchFamily="34" charset="0"/>
            </a:endParaRPr>
          </a:p>
          <a:p>
            <a:r>
              <a:rPr lang="en-GB" sz="1900" b="1" u="sng" dirty="0">
                <a:latin typeface="Arial Nova Cond" panose="020B0506020202020204" pitchFamily="34" charset="0"/>
              </a:rPr>
              <a:t>With regard to science - During this area of study pupils are taught to:</a:t>
            </a:r>
          </a:p>
          <a:p>
            <a:endParaRPr lang="en-GB" sz="1900" b="1" u="sng" dirty="0"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1900" dirty="0">
                <a:solidFill>
                  <a:prstClr val="black"/>
                </a:solidFill>
                <a:latin typeface="Arial Nova Cond" panose="020B0506020202020204" pitchFamily="34" charset="0"/>
              </a:rPr>
              <a:t>distinguish between an object and the material from which it is made</a:t>
            </a: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endParaRPr lang="en-GB" sz="1900" dirty="0">
              <a:solidFill>
                <a:prstClr val="black"/>
              </a:solidFill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1900" dirty="0">
                <a:solidFill>
                  <a:prstClr val="black"/>
                </a:solidFill>
                <a:latin typeface="Arial Nova Cond" panose="020B0506020202020204" pitchFamily="34" charset="0"/>
              </a:rPr>
              <a:t>identify and name a variety of everyday materials, including wood, plastic, glass, metal, water, and rock</a:t>
            </a: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endParaRPr lang="en-GB" sz="1900" dirty="0">
              <a:solidFill>
                <a:prstClr val="black"/>
              </a:solidFill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1900" dirty="0">
                <a:solidFill>
                  <a:prstClr val="black"/>
                </a:solidFill>
                <a:latin typeface="Arial Nova Cond" panose="020B0506020202020204" pitchFamily="34" charset="0"/>
              </a:rPr>
              <a:t>describe the simple physical properties of a variety of everyday materials</a:t>
            </a: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endParaRPr lang="en-GB" sz="1900" dirty="0">
              <a:solidFill>
                <a:prstClr val="black"/>
              </a:solidFill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1900" dirty="0">
                <a:solidFill>
                  <a:prstClr val="black"/>
                </a:solidFill>
                <a:latin typeface="Arial Nova Cond" panose="020B0506020202020204" pitchFamily="34" charset="0"/>
              </a:rPr>
              <a:t>compare and group together a variety of everyday materials on the basis of their simple physical properties</a:t>
            </a:r>
          </a:p>
          <a:p>
            <a:endParaRPr lang="en-GB" sz="1900" b="1" u="sng" dirty="0">
              <a:highlight>
                <a:srgbClr val="FF0000"/>
              </a:highlight>
              <a:latin typeface="Arial Nova Cond" panose="020B0506020202020204" pitchFamily="34" charset="0"/>
            </a:endParaRPr>
          </a:p>
          <a:p>
            <a:r>
              <a:rPr lang="en-GB" sz="1900" b="1" u="sng" dirty="0">
                <a:latin typeface="Arial Nova Cond" panose="020B0506020202020204" pitchFamily="34" charset="0"/>
              </a:rPr>
              <a:t>During years 1 and 2, pupils are taught to use the following practical scientific methods, processes and skills through the teaching of the programme of study content:</a:t>
            </a:r>
          </a:p>
          <a:p>
            <a:endParaRPr lang="en-GB" sz="1900" dirty="0"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1900" dirty="0">
                <a:solidFill>
                  <a:prstClr val="black"/>
                </a:solidFill>
                <a:latin typeface="Arial Nova Cond" panose="020B0506020202020204" pitchFamily="34" charset="0"/>
              </a:rPr>
              <a:t>asking simple questions and recognising that they can be answered in different ways </a:t>
            </a: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endParaRPr lang="en-GB" sz="1900" dirty="0">
              <a:solidFill>
                <a:prstClr val="black"/>
              </a:solidFill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1900" dirty="0">
                <a:solidFill>
                  <a:prstClr val="black"/>
                </a:solidFill>
                <a:latin typeface="Arial Nova Cond" panose="020B0506020202020204" pitchFamily="34" charset="0"/>
              </a:rPr>
              <a:t>observing closely, using simple equipment </a:t>
            </a: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endParaRPr lang="en-GB" sz="1900" dirty="0">
              <a:solidFill>
                <a:prstClr val="black"/>
              </a:solidFill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1900" dirty="0">
                <a:solidFill>
                  <a:prstClr val="black"/>
                </a:solidFill>
                <a:latin typeface="Arial Nova Cond" panose="020B0506020202020204" pitchFamily="34" charset="0"/>
              </a:rPr>
              <a:t>performing simple tests </a:t>
            </a: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endParaRPr lang="en-GB" sz="1900" dirty="0">
              <a:solidFill>
                <a:prstClr val="black"/>
              </a:solidFill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1900" dirty="0">
                <a:solidFill>
                  <a:prstClr val="black"/>
                </a:solidFill>
                <a:latin typeface="Arial Nova Cond" panose="020B0506020202020204" pitchFamily="34" charset="0"/>
              </a:rPr>
              <a:t>identifying and classifying </a:t>
            </a: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endParaRPr lang="en-GB" sz="1900" dirty="0">
              <a:solidFill>
                <a:prstClr val="black"/>
              </a:solidFill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1900" dirty="0">
                <a:solidFill>
                  <a:prstClr val="black"/>
                </a:solidFill>
                <a:latin typeface="Arial Nova Cond" panose="020B0506020202020204" pitchFamily="34" charset="0"/>
              </a:rPr>
              <a:t>using their observations and ideas to suggest answers to questions </a:t>
            </a: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endParaRPr lang="en-GB" sz="1900" dirty="0">
              <a:solidFill>
                <a:prstClr val="black"/>
              </a:solidFill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1900" dirty="0">
                <a:solidFill>
                  <a:prstClr val="black"/>
                </a:solidFill>
                <a:latin typeface="Arial Nova Cond" panose="020B0506020202020204" pitchFamily="34" charset="0"/>
              </a:rPr>
              <a:t>gathering and recording data to help in answering questions</a:t>
            </a:r>
          </a:p>
        </p:txBody>
      </p:sp>
      <p:sp>
        <p:nvSpPr>
          <p:cNvPr id="7" name="Rectangular Callout 2">
            <a:extLst>
              <a:ext uri="{FF2B5EF4-FFF2-40B4-BE49-F238E27FC236}">
                <a16:creationId xmlns:a16="http://schemas.microsoft.com/office/drawing/2014/main" id="{5F34A38F-0A9E-40B5-8800-55CA4771AAA2}"/>
              </a:ext>
            </a:extLst>
          </p:cNvPr>
          <p:cNvSpPr/>
          <p:nvPr/>
        </p:nvSpPr>
        <p:spPr>
          <a:xfrm>
            <a:off x="847417" y="6604000"/>
            <a:ext cx="10497166" cy="8150037"/>
          </a:xfrm>
          <a:prstGeom prst="wedgeRectCallout">
            <a:avLst>
              <a:gd name="adj1" fmla="val -19220"/>
              <a:gd name="adj2" fmla="val -50097"/>
            </a:avLst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25620">
              <a:defRPr/>
            </a:pPr>
            <a:endParaRPr lang="en-GB" sz="3200">
              <a:solidFill>
                <a:prstClr val="white"/>
              </a:solidFill>
              <a:highlight>
                <a:srgbClr val="FF0000"/>
              </a:highlight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12844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C3F50D8-8E4B-4B89-A7DA-4A306402F667}"/>
              </a:ext>
            </a:extLst>
          </p:cNvPr>
          <p:cNvSpPr txBox="1"/>
          <p:nvPr/>
        </p:nvSpPr>
        <p:spPr>
          <a:xfrm>
            <a:off x="1157570" y="517577"/>
            <a:ext cx="10497166" cy="5563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111" b="1" dirty="0">
                <a:latin typeface="Arial Nova Cond" panose="020B0506020202020204" pitchFamily="34" charset="0"/>
              </a:rPr>
              <a:t>Science</a:t>
            </a:r>
          </a:p>
          <a:p>
            <a:r>
              <a:rPr lang="en-GB" sz="7111" b="1" dirty="0">
                <a:latin typeface="Arial Nova Cond" panose="020B0506020202020204" pitchFamily="34" charset="0"/>
              </a:rPr>
              <a:t>Year: 2</a:t>
            </a:r>
          </a:p>
          <a:p>
            <a:endParaRPr lang="en-GB" sz="7111" b="1" dirty="0">
              <a:latin typeface="Arial Nova Cond" panose="020B0506020202020204" pitchFamily="34" charset="0"/>
            </a:endParaRPr>
          </a:p>
          <a:p>
            <a:r>
              <a:rPr lang="en-GB" sz="7111" b="1" dirty="0">
                <a:latin typeface="Arial Nova Cond" panose="020B0506020202020204" pitchFamily="34" charset="0"/>
              </a:rPr>
              <a:t>Uses of Everyday Materials</a:t>
            </a:r>
          </a:p>
          <a:p>
            <a:r>
              <a:rPr lang="en-GB" sz="7111" dirty="0">
                <a:latin typeface="Arial Nova Cond" panose="020B0506020202020204" pitchFamily="34" charset="0"/>
              </a:rPr>
              <a:t>Chemistry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89610F-799E-4A71-B893-E3D1E64B7276}"/>
              </a:ext>
            </a:extLst>
          </p:cNvPr>
          <p:cNvSpPr txBox="1"/>
          <p:nvPr/>
        </p:nvSpPr>
        <p:spPr>
          <a:xfrm>
            <a:off x="1103446" y="6576642"/>
            <a:ext cx="9985109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b="1" u="sng" dirty="0">
              <a:latin typeface="Arial Nova Cond" panose="020B0506020202020204" pitchFamily="34" charset="0"/>
            </a:endParaRPr>
          </a:p>
          <a:p>
            <a:r>
              <a:rPr lang="en-GB" sz="2200" b="1" u="sng" dirty="0">
                <a:latin typeface="Arial Nova Cond" panose="020B0506020202020204" pitchFamily="34" charset="0"/>
              </a:rPr>
              <a:t>With regard to science - During this area of study pupils are taught to:</a:t>
            </a:r>
          </a:p>
          <a:p>
            <a:endParaRPr lang="en-GB" sz="2200" b="1" u="sng" dirty="0"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2200" dirty="0">
                <a:solidFill>
                  <a:prstClr val="black"/>
                </a:solidFill>
                <a:latin typeface="Arial Nova Cond" panose="020B0506020202020204" pitchFamily="34" charset="0"/>
              </a:rPr>
              <a:t>identify and compare the suitability of a variety of everyday materials, including wood, metal, plastic, glass, brick, rock, paper and cardboard for particular uses </a:t>
            </a: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endParaRPr lang="en-GB" sz="2200" dirty="0">
              <a:solidFill>
                <a:prstClr val="black"/>
              </a:solidFill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2200" dirty="0">
                <a:solidFill>
                  <a:prstClr val="black"/>
                </a:solidFill>
                <a:latin typeface="Arial Nova Cond" panose="020B0506020202020204" pitchFamily="34" charset="0"/>
              </a:rPr>
              <a:t>find out how the shapes of solid objects made from some materials can be changed by squashing, bending, twisting and stretching</a:t>
            </a:r>
          </a:p>
          <a:p>
            <a:endParaRPr lang="en-GB" sz="2200" b="1" u="sng" dirty="0">
              <a:highlight>
                <a:srgbClr val="FF0000"/>
              </a:highlight>
              <a:latin typeface="Arial Nova Cond" panose="020B0506020202020204" pitchFamily="34" charset="0"/>
            </a:endParaRPr>
          </a:p>
          <a:p>
            <a:r>
              <a:rPr lang="en-GB" sz="2200" b="1" u="sng" dirty="0">
                <a:latin typeface="Arial Nova Cond" panose="020B0506020202020204" pitchFamily="34" charset="0"/>
              </a:rPr>
              <a:t>During years 1 and 2, pupils are taught to use the following practical scientific methods, processes and skills through the teaching of the programme of study content:</a:t>
            </a:r>
          </a:p>
          <a:p>
            <a:endParaRPr lang="en-GB" sz="2200" dirty="0"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2200" dirty="0">
                <a:solidFill>
                  <a:prstClr val="black"/>
                </a:solidFill>
                <a:latin typeface="Arial Nova Cond" panose="020B0506020202020204" pitchFamily="34" charset="0"/>
              </a:rPr>
              <a:t>asking simple questions and recognising that they can be answered in different ways </a:t>
            </a: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endParaRPr lang="en-GB" sz="2200" dirty="0">
              <a:solidFill>
                <a:prstClr val="black"/>
              </a:solidFill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2200" dirty="0">
                <a:solidFill>
                  <a:prstClr val="black"/>
                </a:solidFill>
                <a:latin typeface="Arial Nova Cond" panose="020B0506020202020204" pitchFamily="34" charset="0"/>
              </a:rPr>
              <a:t>observing closely, using simple equipment </a:t>
            </a: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endParaRPr lang="en-GB" sz="2200" dirty="0">
              <a:solidFill>
                <a:prstClr val="black"/>
              </a:solidFill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2200" dirty="0">
                <a:solidFill>
                  <a:prstClr val="black"/>
                </a:solidFill>
                <a:latin typeface="Arial Nova Cond" panose="020B0506020202020204" pitchFamily="34" charset="0"/>
              </a:rPr>
              <a:t>performing simple tests </a:t>
            </a: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endParaRPr lang="en-GB" sz="2200" dirty="0">
              <a:solidFill>
                <a:prstClr val="black"/>
              </a:solidFill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2200" dirty="0">
                <a:solidFill>
                  <a:prstClr val="black"/>
                </a:solidFill>
                <a:latin typeface="Arial Nova Cond" panose="020B0506020202020204" pitchFamily="34" charset="0"/>
              </a:rPr>
              <a:t>identifying and classifying </a:t>
            </a: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endParaRPr lang="en-GB" sz="2200" dirty="0">
              <a:solidFill>
                <a:prstClr val="black"/>
              </a:solidFill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2200" dirty="0">
                <a:solidFill>
                  <a:prstClr val="black"/>
                </a:solidFill>
                <a:latin typeface="Arial Nova Cond" panose="020B0506020202020204" pitchFamily="34" charset="0"/>
              </a:rPr>
              <a:t>using their observations and ideas to suggest answers to questions </a:t>
            </a: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endParaRPr lang="en-GB" sz="2200" dirty="0">
              <a:solidFill>
                <a:prstClr val="black"/>
              </a:solidFill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2200" dirty="0">
                <a:solidFill>
                  <a:prstClr val="black"/>
                </a:solidFill>
                <a:latin typeface="Arial Nova Cond" panose="020B0506020202020204" pitchFamily="34" charset="0"/>
              </a:rPr>
              <a:t>gathering and recording data to help in answering questions</a:t>
            </a:r>
          </a:p>
        </p:txBody>
      </p:sp>
      <p:sp>
        <p:nvSpPr>
          <p:cNvPr id="8" name="Rectangular Callout 2">
            <a:extLst>
              <a:ext uri="{FF2B5EF4-FFF2-40B4-BE49-F238E27FC236}">
                <a16:creationId xmlns:a16="http://schemas.microsoft.com/office/drawing/2014/main" id="{5F34A38F-0A9E-40B5-8800-55CA4771AAA2}"/>
              </a:ext>
            </a:extLst>
          </p:cNvPr>
          <p:cNvSpPr/>
          <p:nvPr/>
        </p:nvSpPr>
        <p:spPr>
          <a:xfrm>
            <a:off x="847417" y="6604000"/>
            <a:ext cx="10497166" cy="8150037"/>
          </a:xfrm>
          <a:prstGeom prst="wedgeRectCallout">
            <a:avLst>
              <a:gd name="adj1" fmla="val -19220"/>
              <a:gd name="adj2" fmla="val -50097"/>
            </a:avLst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25620">
              <a:defRPr/>
            </a:pPr>
            <a:endParaRPr lang="en-GB" sz="3200">
              <a:solidFill>
                <a:prstClr val="white"/>
              </a:solidFill>
              <a:highlight>
                <a:srgbClr val="FF0000"/>
              </a:highlight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25279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C3F50D8-8E4B-4B89-A7DA-4A306402F667}"/>
              </a:ext>
            </a:extLst>
          </p:cNvPr>
          <p:cNvSpPr txBox="1"/>
          <p:nvPr/>
        </p:nvSpPr>
        <p:spPr>
          <a:xfrm>
            <a:off x="1157570" y="517577"/>
            <a:ext cx="10497166" cy="5563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111" b="1" dirty="0">
                <a:latin typeface="Arial Nova Cond" panose="020B0506020202020204" pitchFamily="34" charset="0"/>
              </a:rPr>
              <a:t>Science </a:t>
            </a:r>
          </a:p>
          <a:p>
            <a:r>
              <a:rPr lang="en-GB" sz="7111" b="1" dirty="0">
                <a:latin typeface="Arial Nova Cond" panose="020B0506020202020204" pitchFamily="34" charset="0"/>
              </a:rPr>
              <a:t>Year: 3</a:t>
            </a:r>
          </a:p>
          <a:p>
            <a:endParaRPr lang="en-GB" sz="7111" b="1" dirty="0">
              <a:latin typeface="Arial Nova Cond" panose="020B0506020202020204" pitchFamily="34" charset="0"/>
            </a:endParaRPr>
          </a:p>
          <a:p>
            <a:r>
              <a:rPr lang="en-GB" sz="7111" b="1" dirty="0">
                <a:latin typeface="Arial Nova Cond" panose="020B0506020202020204" pitchFamily="34" charset="0"/>
              </a:rPr>
              <a:t>Forces and Magnets</a:t>
            </a:r>
          </a:p>
          <a:p>
            <a:r>
              <a:rPr lang="en-GB" sz="7111" dirty="0">
                <a:latin typeface="Arial Nova Cond" panose="020B0506020202020204" pitchFamily="34" charset="0"/>
              </a:rPr>
              <a:t>Physics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89610F-799E-4A71-B893-E3D1E64B7276}"/>
              </a:ext>
            </a:extLst>
          </p:cNvPr>
          <p:cNvSpPr txBox="1"/>
          <p:nvPr/>
        </p:nvSpPr>
        <p:spPr>
          <a:xfrm>
            <a:off x="1103446" y="6576642"/>
            <a:ext cx="9985109" cy="8149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956" b="1" u="sng" dirty="0">
              <a:latin typeface="Arial Nova Cond" panose="020B0506020202020204"/>
            </a:endParaRPr>
          </a:p>
          <a:p>
            <a:r>
              <a:rPr lang="en-GB" sz="1400" b="1" u="sng" dirty="0">
                <a:latin typeface="Arial Nova Cond" panose="020B0506020202020204" pitchFamily="34" charset="0"/>
              </a:rPr>
              <a:t>With regard to science - During this area of study pupils are taught to:</a:t>
            </a:r>
          </a:p>
          <a:p>
            <a:endParaRPr lang="en-GB" sz="1400" b="1" u="sng" dirty="0"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1400" dirty="0">
                <a:solidFill>
                  <a:prstClr val="black"/>
                </a:solidFill>
                <a:latin typeface="Arial Nova Cond" panose="020B0506020202020204" pitchFamily="34" charset="0"/>
              </a:rPr>
              <a:t>compare how things move on different surfaces </a:t>
            </a: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endParaRPr lang="en-GB" sz="1400" dirty="0">
              <a:solidFill>
                <a:prstClr val="black"/>
              </a:solidFill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1400" dirty="0">
                <a:solidFill>
                  <a:prstClr val="black"/>
                </a:solidFill>
                <a:latin typeface="Arial Nova Cond" panose="020B0506020202020204" pitchFamily="34" charset="0"/>
              </a:rPr>
              <a:t>notice that some forces need contact between two objects, but magnetic forces can act at a distance </a:t>
            </a: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endParaRPr lang="en-GB" sz="1400" dirty="0">
              <a:solidFill>
                <a:prstClr val="black"/>
              </a:solidFill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1400" dirty="0">
                <a:solidFill>
                  <a:prstClr val="black"/>
                </a:solidFill>
                <a:latin typeface="Arial Nova Cond" panose="020B0506020202020204" pitchFamily="34" charset="0"/>
              </a:rPr>
              <a:t>observe how magnets attract or repel each other and attract some materials and not others </a:t>
            </a: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endParaRPr lang="en-GB" sz="1400" dirty="0">
              <a:solidFill>
                <a:prstClr val="black"/>
              </a:solidFill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1400" dirty="0">
                <a:solidFill>
                  <a:prstClr val="black"/>
                </a:solidFill>
                <a:latin typeface="Arial Nova Cond" panose="020B0506020202020204" pitchFamily="34" charset="0"/>
              </a:rPr>
              <a:t>compare and group together a variety of everyday materials on the basis of whether they are attracted to a magnet, and identify some magnetic materials </a:t>
            </a: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endParaRPr lang="en-GB" sz="1400" dirty="0">
              <a:solidFill>
                <a:prstClr val="black"/>
              </a:solidFill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1400" dirty="0">
                <a:solidFill>
                  <a:prstClr val="black"/>
                </a:solidFill>
                <a:latin typeface="Arial Nova Cond" panose="020B0506020202020204" pitchFamily="34" charset="0"/>
              </a:rPr>
              <a:t>describe magnets as having two poles </a:t>
            </a: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endParaRPr lang="en-GB" sz="1400" dirty="0">
              <a:solidFill>
                <a:prstClr val="black"/>
              </a:solidFill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1400" dirty="0">
                <a:solidFill>
                  <a:prstClr val="black"/>
                </a:solidFill>
                <a:latin typeface="Arial Nova Cond" panose="020B0506020202020204" pitchFamily="34" charset="0"/>
              </a:rPr>
              <a:t>predict whether two magnets will attract or repel each other, depending on which poles are facing.</a:t>
            </a:r>
          </a:p>
          <a:p>
            <a:endParaRPr lang="en-GB" sz="1400" b="1" u="sng" dirty="0">
              <a:highlight>
                <a:srgbClr val="FF0000"/>
              </a:highlight>
              <a:latin typeface="Arial Nova Cond" panose="020B0506020202020204" pitchFamily="34" charset="0"/>
            </a:endParaRPr>
          </a:p>
          <a:p>
            <a:r>
              <a:rPr lang="en-GB" sz="1400" b="1" u="sng" dirty="0">
                <a:latin typeface="Arial Nova Cond" panose="020B0506020202020204" pitchFamily="34" charset="0"/>
              </a:rPr>
              <a:t>During years 3 and 4, pupils are taught to use the following practical scientific methods, processes and skills through the teaching of the programme of study content:</a:t>
            </a:r>
          </a:p>
          <a:p>
            <a:endParaRPr lang="en-GB" sz="1400" dirty="0"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1400" dirty="0">
                <a:solidFill>
                  <a:prstClr val="black"/>
                </a:solidFill>
                <a:latin typeface="Arial Nova Cond" panose="020B0506020202020204" pitchFamily="34" charset="0"/>
              </a:rPr>
              <a:t>asking relevant questions and using different types of scientific enquiries to answer them </a:t>
            </a: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endParaRPr lang="en-GB" sz="1400" dirty="0">
              <a:solidFill>
                <a:prstClr val="black"/>
              </a:solidFill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1400" dirty="0">
                <a:solidFill>
                  <a:prstClr val="black"/>
                </a:solidFill>
                <a:latin typeface="Arial Nova Cond" panose="020B0506020202020204" pitchFamily="34" charset="0"/>
              </a:rPr>
              <a:t>setting up simple practical enquiries, comparative and fair tests </a:t>
            </a: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endParaRPr lang="en-GB" sz="1400" dirty="0">
              <a:solidFill>
                <a:prstClr val="black"/>
              </a:solidFill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1400" dirty="0">
                <a:solidFill>
                  <a:prstClr val="black"/>
                </a:solidFill>
                <a:latin typeface="Arial Nova Cond" panose="020B0506020202020204" pitchFamily="34" charset="0"/>
              </a:rPr>
              <a:t>making systematic and careful observations and, where appropriate, taking accurate measurements using standard units, using a range of equipment, including thermometers and data loggers </a:t>
            </a: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endParaRPr lang="en-GB" sz="1400" dirty="0">
              <a:solidFill>
                <a:prstClr val="black"/>
              </a:solidFill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1400" dirty="0">
                <a:solidFill>
                  <a:prstClr val="black"/>
                </a:solidFill>
                <a:latin typeface="Arial Nova Cond" panose="020B0506020202020204" pitchFamily="34" charset="0"/>
              </a:rPr>
              <a:t>gathering, recording, classifying and presenting data in a variety of ways to help in answering questions </a:t>
            </a: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endParaRPr lang="en-GB" sz="1400" dirty="0">
              <a:solidFill>
                <a:prstClr val="black"/>
              </a:solidFill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1400" dirty="0">
                <a:solidFill>
                  <a:prstClr val="black"/>
                </a:solidFill>
                <a:latin typeface="Arial Nova Cond" panose="020B0506020202020204" pitchFamily="34" charset="0"/>
              </a:rPr>
              <a:t>recording findings using simple scientific language, drawings, labelled diagrams, keys, bar charts, and tables </a:t>
            </a: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endParaRPr lang="en-GB" sz="1400" dirty="0">
              <a:solidFill>
                <a:prstClr val="black"/>
              </a:solidFill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1400" dirty="0">
                <a:solidFill>
                  <a:prstClr val="black"/>
                </a:solidFill>
                <a:latin typeface="Arial Nova Cond" panose="020B0506020202020204" pitchFamily="34" charset="0"/>
              </a:rPr>
              <a:t>reporting on findings from enquiries, including oral and written explanations, displays or presentations of results and conclusions </a:t>
            </a: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endParaRPr lang="en-GB" sz="1400" dirty="0">
              <a:solidFill>
                <a:prstClr val="black"/>
              </a:solidFill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1400" dirty="0">
                <a:solidFill>
                  <a:prstClr val="black"/>
                </a:solidFill>
                <a:latin typeface="Arial Nova Cond" panose="020B0506020202020204" pitchFamily="34" charset="0"/>
              </a:rPr>
              <a:t>using results to draw simple conclusions, make predictions for new values, suggest improvements and raise further questions </a:t>
            </a: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endParaRPr lang="en-GB" sz="1400" dirty="0">
              <a:solidFill>
                <a:prstClr val="black"/>
              </a:solidFill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1400" dirty="0">
                <a:solidFill>
                  <a:prstClr val="black"/>
                </a:solidFill>
                <a:latin typeface="Arial Nova Cond" panose="020B0506020202020204" pitchFamily="34" charset="0"/>
              </a:rPr>
              <a:t>identifying differences, similarities or changes related to simple scientific ideas and processes </a:t>
            </a: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endParaRPr lang="en-GB" sz="1400" dirty="0">
              <a:solidFill>
                <a:prstClr val="black"/>
              </a:solidFill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1400" dirty="0">
                <a:solidFill>
                  <a:prstClr val="black"/>
                </a:solidFill>
                <a:latin typeface="Arial Nova Cond" panose="020B0506020202020204" pitchFamily="34" charset="0"/>
              </a:rPr>
              <a:t>using straightforward scientific evidence to answer questions or to support their findings</a:t>
            </a:r>
            <a:r>
              <a:rPr lang="en-GB" sz="1200" dirty="0">
                <a:solidFill>
                  <a:prstClr val="black"/>
                </a:solidFill>
                <a:latin typeface="Arial Nova Cond" panose="020B0506020202020204" pitchFamily="34" charset="0"/>
              </a:rPr>
              <a:t>.</a:t>
            </a:r>
          </a:p>
        </p:txBody>
      </p:sp>
      <p:sp>
        <p:nvSpPr>
          <p:cNvPr id="7" name="Rectangular Callout 2">
            <a:extLst>
              <a:ext uri="{FF2B5EF4-FFF2-40B4-BE49-F238E27FC236}">
                <a16:creationId xmlns:a16="http://schemas.microsoft.com/office/drawing/2014/main" id="{5F34A38F-0A9E-40B5-8800-55CA4771AAA2}"/>
              </a:ext>
            </a:extLst>
          </p:cNvPr>
          <p:cNvSpPr/>
          <p:nvPr/>
        </p:nvSpPr>
        <p:spPr>
          <a:xfrm>
            <a:off x="847417" y="6604000"/>
            <a:ext cx="10497166" cy="8150037"/>
          </a:xfrm>
          <a:prstGeom prst="wedgeRectCallout">
            <a:avLst>
              <a:gd name="adj1" fmla="val -19220"/>
              <a:gd name="adj2" fmla="val -50097"/>
            </a:avLst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25620">
              <a:defRPr/>
            </a:pPr>
            <a:endParaRPr lang="en-GB" sz="3200">
              <a:solidFill>
                <a:prstClr val="white"/>
              </a:solidFill>
              <a:highlight>
                <a:srgbClr val="FF0000"/>
              </a:highlight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3612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C3F50D8-8E4B-4B89-A7DA-4A306402F667}"/>
              </a:ext>
            </a:extLst>
          </p:cNvPr>
          <p:cNvSpPr txBox="1"/>
          <p:nvPr/>
        </p:nvSpPr>
        <p:spPr>
          <a:xfrm>
            <a:off x="1157570" y="517577"/>
            <a:ext cx="10497166" cy="5563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111" b="1" dirty="0">
                <a:latin typeface="Arial Nova Cond" panose="020B0506020202020204" pitchFamily="34" charset="0"/>
              </a:rPr>
              <a:t>Science</a:t>
            </a:r>
          </a:p>
          <a:p>
            <a:r>
              <a:rPr lang="en-GB" sz="7111" b="1" dirty="0">
                <a:latin typeface="Arial Nova Cond" panose="020B0506020202020204" pitchFamily="34" charset="0"/>
              </a:rPr>
              <a:t>Year: 4</a:t>
            </a:r>
          </a:p>
          <a:p>
            <a:endParaRPr lang="en-GB" sz="7111" b="1" dirty="0">
              <a:latin typeface="Arial Nova Cond" panose="020B0506020202020204" pitchFamily="34" charset="0"/>
            </a:endParaRPr>
          </a:p>
          <a:p>
            <a:r>
              <a:rPr lang="en-GB" sz="7111" b="1" dirty="0">
                <a:latin typeface="Arial Nova Cond" panose="020B0506020202020204" pitchFamily="34" charset="0"/>
              </a:rPr>
              <a:t>Sound</a:t>
            </a:r>
          </a:p>
          <a:p>
            <a:r>
              <a:rPr lang="en-GB" sz="7111" dirty="0">
                <a:latin typeface="Arial Nova Cond" panose="020B0506020202020204" pitchFamily="34" charset="0"/>
              </a:rPr>
              <a:t>Physics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89610F-799E-4A71-B893-E3D1E64B7276}"/>
              </a:ext>
            </a:extLst>
          </p:cNvPr>
          <p:cNvSpPr txBox="1"/>
          <p:nvPr/>
        </p:nvSpPr>
        <p:spPr>
          <a:xfrm>
            <a:off x="1103446" y="6576642"/>
            <a:ext cx="9985109" cy="8241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956" b="1" u="sng" dirty="0">
              <a:latin typeface="Arial Nova Cond" panose="020B0506020202020204"/>
            </a:endParaRPr>
          </a:p>
          <a:p>
            <a:r>
              <a:rPr lang="en-GB" sz="1500" b="1" u="sng" dirty="0">
                <a:latin typeface="Arial Nova Cond" panose="020B0506020202020204" pitchFamily="34" charset="0"/>
              </a:rPr>
              <a:t>With regard to science - During this area of study pupils are taught to:</a:t>
            </a:r>
          </a:p>
          <a:p>
            <a:endParaRPr lang="en-GB" sz="1500" b="1" u="sng" dirty="0"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1500" dirty="0">
                <a:solidFill>
                  <a:prstClr val="black"/>
                </a:solidFill>
                <a:latin typeface="Arial Nova Cond" panose="020B0506020202020204" pitchFamily="34" charset="0"/>
              </a:rPr>
              <a:t>identify how sounds are made, associating some of them with something vibrating </a:t>
            </a: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endParaRPr lang="en-GB" sz="1500" dirty="0">
              <a:solidFill>
                <a:prstClr val="black"/>
              </a:solidFill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1500" dirty="0">
                <a:solidFill>
                  <a:prstClr val="black"/>
                </a:solidFill>
                <a:latin typeface="Arial Nova Cond" panose="020B0506020202020204" pitchFamily="34" charset="0"/>
              </a:rPr>
              <a:t>recognise that vibrations from sounds travel through a medium to the ear </a:t>
            </a: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endParaRPr lang="en-GB" sz="1500" dirty="0">
              <a:solidFill>
                <a:prstClr val="black"/>
              </a:solidFill>
              <a:highlight>
                <a:srgbClr val="FF0000"/>
              </a:highlight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1500" dirty="0">
                <a:solidFill>
                  <a:prstClr val="black"/>
                </a:solidFill>
                <a:latin typeface="Arial Nova Cond" panose="020B0506020202020204" pitchFamily="34" charset="0"/>
              </a:rPr>
              <a:t>find patterns between the pitch of a sound and features of the object that produced it </a:t>
            </a: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endParaRPr lang="en-GB" sz="1500" dirty="0">
              <a:solidFill>
                <a:prstClr val="black"/>
              </a:solidFill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1500" dirty="0">
                <a:solidFill>
                  <a:prstClr val="black"/>
                </a:solidFill>
                <a:latin typeface="Arial Nova Cond" panose="020B0506020202020204" pitchFamily="34" charset="0"/>
              </a:rPr>
              <a:t>find patterns between the volume of a sound and the strength of the vibrations that produced it </a:t>
            </a: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endParaRPr lang="en-GB" sz="1500" dirty="0">
              <a:solidFill>
                <a:prstClr val="black"/>
              </a:solidFill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1500" dirty="0">
                <a:solidFill>
                  <a:prstClr val="black"/>
                </a:solidFill>
                <a:latin typeface="Arial Nova Cond" panose="020B0506020202020204" pitchFamily="34" charset="0"/>
              </a:rPr>
              <a:t>recognise that sounds get fainter as the distance from the sound source increases.</a:t>
            </a:r>
          </a:p>
          <a:p>
            <a:endParaRPr lang="en-GB" sz="1500" b="1" u="sng" dirty="0">
              <a:highlight>
                <a:srgbClr val="FF0000"/>
              </a:highlight>
              <a:latin typeface="Arial Nova Cond" panose="020B0506020202020204" pitchFamily="34" charset="0"/>
            </a:endParaRPr>
          </a:p>
          <a:p>
            <a:r>
              <a:rPr lang="en-GB" sz="1500" b="1" u="sng" dirty="0">
                <a:latin typeface="Arial Nova Cond" panose="020B0506020202020204" pitchFamily="34" charset="0"/>
              </a:rPr>
              <a:t>During years 3 and 4, pupils are taught to use the following practical scientific methods, processes and skills through the teaching of the programme of study content:</a:t>
            </a:r>
          </a:p>
          <a:p>
            <a:endParaRPr lang="en-GB" sz="1500" dirty="0"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1500" dirty="0">
                <a:solidFill>
                  <a:prstClr val="black"/>
                </a:solidFill>
                <a:latin typeface="Arial Nova Cond" panose="020B0506020202020204" pitchFamily="34" charset="0"/>
              </a:rPr>
              <a:t>asking relevant questions and using different types of scientific enquiries to answer them </a:t>
            </a: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endParaRPr lang="en-GB" sz="1500" dirty="0">
              <a:solidFill>
                <a:prstClr val="black"/>
              </a:solidFill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1500" dirty="0">
                <a:solidFill>
                  <a:prstClr val="black"/>
                </a:solidFill>
                <a:latin typeface="Arial Nova Cond" panose="020B0506020202020204" pitchFamily="34" charset="0"/>
              </a:rPr>
              <a:t>setting up simple practical enquiries, comparative and fair tests </a:t>
            </a: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endParaRPr lang="en-GB" sz="1500" dirty="0">
              <a:solidFill>
                <a:prstClr val="black"/>
              </a:solidFill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1500" dirty="0">
                <a:solidFill>
                  <a:prstClr val="black"/>
                </a:solidFill>
                <a:latin typeface="Arial Nova Cond" panose="020B0506020202020204" pitchFamily="34" charset="0"/>
              </a:rPr>
              <a:t>making systematic and careful observations and, where appropriate, taking accurate measurements using standard units, using a range of equipment, including thermometers and data loggers </a:t>
            </a: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endParaRPr lang="en-GB" sz="1500" dirty="0">
              <a:solidFill>
                <a:prstClr val="black"/>
              </a:solidFill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1500" dirty="0">
                <a:solidFill>
                  <a:prstClr val="black"/>
                </a:solidFill>
                <a:latin typeface="Arial Nova Cond" panose="020B0506020202020204" pitchFamily="34" charset="0"/>
              </a:rPr>
              <a:t>gathering, recording, classifying and presenting data in a variety of ways to help in answering questions </a:t>
            </a: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endParaRPr lang="en-GB" sz="1500" dirty="0">
              <a:solidFill>
                <a:prstClr val="black"/>
              </a:solidFill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1500" dirty="0">
                <a:solidFill>
                  <a:prstClr val="black"/>
                </a:solidFill>
                <a:latin typeface="Arial Nova Cond" panose="020B0506020202020204" pitchFamily="34" charset="0"/>
              </a:rPr>
              <a:t>recording findings using simple scientific language, drawings, labelled diagrams, keys, bar charts, and tables </a:t>
            </a: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endParaRPr lang="en-GB" sz="1500" dirty="0">
              <a:solidFill>
                <a:prstClr val="black"/>
              </a:solidFill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1500" dirty="0">
                <a:solidFill>
                  <a:prstClr val="black"/>
                </a:solidFill>
                <a:latin typeface="Arial Nova Cond" panose="020B0506020202020204" pitchFamily="34" charset="0"/>
              </a:rPr>
              <a:t>reporting on findings from enquiries, including oral and written explanations, displays or presentations of results and conclusions </a:t>
            </a: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endParaRPr lang="en-GB" sz="1500" dirty="0">
              <a:solidFill>
                <a:prstClr val="black"/>
              </a:solidFill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1500" dirty="0">
                <a:solidFill>
                  <a:prstClr val="black"/>
                </a:solidFill>
                <a:latin typeface="Arial Nova Cond" panose="020B0506020202020204" pitchFamily="34" charset="0"/>
              </a:rPr>
              <a:t>using results to draw simple conclusions, make predictions for new values, suggest improvements and raise further questions </a:t>
            </a: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endParaRPr lang="en-GB" sz="1500" dirty="0">
              <a:solidFill>
                <a:prstClr val="black"/>
              </a:solidFill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1500" dirty="0">
                <a:solidFill>
                  <a:prstClr val="black"/>
                </a:solidFill>
                <a:latin typeface="Arial Nova Cond" panose="020B0506020202020204" pitchFamily="34" charset="0"/>
              </a:rPr>
              <a:t>identifying differences, similarities or changes related to simple scientific ideas and processes </a:t>
            </a: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endParaRPr lang="en-GB" sz="1500" dirty="0">
              <a:solidFill>
                <a:prstClr val="black"/>
              </a:solidFill>
              <a:latin typeface="Arial Nova Cond" panose="020B0506020202020204" pitchFamily="34" charset="0"/>
            </a:endParaRPr>
          </a:p>
          <a:p>
            <a:pPr marL="171450" lvl="0" indent="-171450" defTabSz="914400">
              <a:buFont typeface="Comic Sans MS" pitchFamily="66" charset="0"/>
              <a:buChar char="*"/>
              <a:defRPr/>
            </a:pPr>
            <a:r>
              <a:rPr lang="en-GB" sz="1500" dirty="0">
                <a:solidFill>
                  <a:prstClr val="black"/>
                </a:solidFill>
                <a:latin typeface="Arial Nova Cond" panose="020B0506020202020204" pitchFamily="34" charset="0"/>
              </a:rPr>
              <a:t>using straightforward scientific evidence to answer questions or to support their findings</a:t>
            </a:r>
          </a:p>
        </p:txBody>
      </p:sp>
      <p:sp>
        <p:nvSpPr>
          <p:cNvPr id="11" name="Rectangular Callout 2">
            <a:extLst>
              <a:ext uri="{FF2B5EF4-FFF2-40B4-BE49-F238E27FC236}">
                <a16:creationId xmlns:a16="http://schemas.microsoft.com/office/drawing/2014/main" id="{5F34A38F-0A9E-40B5-8800-55CA4771AAA2}"/>
              </a:ext>
            </a:extLst>
          </p:cNvPr>
          <p:cNvSpPr/>
          <p:nvPr/>
        </p:nvSpPr>
        <p:spPr>
          <a:xfrm>
            <a:off x="847417" y="6604000"/>
            <a:ext cx="10497166" cy="8150037"/>
          </a:xfrm>
          <a:prstGeom prst="wedgeRectCallout">
            <a:avLst>
              <a:gd name="adj1" fmla="val -19220"/>
              <a:gd name="adj2" fmla="val -50097"/>
            </a:avLst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25620">
              <a:defRPr/>
            </a:pPr>
            <a:endParaRPr lang="en-GB" sz="3200">
              <a:solidFill>
                <a:prstClr val="white"/>
              </a:solidFill>
              <a:highlight>
                <a:srgbClr val="FF0000"/>
              </a:highlight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21420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C3F50D8-8E4B-4B89-A7DA-4A306402F667}"/>
              </a:ext>
            </a:extLst>
          </p:cNvPr>
          <p:cNvSpPr txBox="1"/>
          <p:nvPr/>
        </p:nvSpPr>
        <p:spPr>
          <a:xfrm>
            <a:off x="1157570" y="517577"/>
            <a:ext cx="10497166" cy="5563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111" b="1" dirty="0">
                <a:latin typeface="Arial Nova Cond" panose="020B0506020202020204" pitchFamily="34" charset="0"/>
              </a:rPr>
              <a:t>Science</a:t>
            </a:r>
          </a:p>
          <a:p>
            <a:r>
              <a:rPr lang="en-GB" sz="7111" b="1" dirty="0">
                <a:latin typeface="Arial Nova Cond" panose="020B0506020202020204" pitchFamily="34" charset="0"/>
              </a:rPr>
              <a:t>Year: 5</a:t>
            </a:r>
          </a:p>
          <a:p>
            <a:endParaRPr lang="en-GB" sz="7111" b="1" dirty="0">
              <a:latin typeface="Arial Nova Cond" panose="020B0506020202020204" pitchFamily="34" charset="0"/>
            </a:endParaRPr>
          </a:p>
          <a:p>
            <a:r>
              <a:rPr lang="en-GB" sz="7111" b="1" dirty="0">
                <a:latin typeface="Arial Nova Cond" panose="020B0506020202020204" pitchFamily="34" charset="0"/>
              </a:rPr>
              <a:t>Forces</a:t>
            </a:r>
          </a:p>
          <a:p>
            <a:r>
              <a:rPr lang="en-GB" sz="7111" dirty="0">
                <a:latin typeface="Arial Nova Cond" panose="020B0506020202020204" pitchFamily="34" charset="0"/>
              </a:rPr>
              <a:t>Physics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89610F-799E-4A71-B893-E3D1E64B7276}"/>
              </a:ext>
            </a:extLst>
          </p:cNvPr>
          <p:cNvSpPr txBox="1"/>
          <p:nvPr/>
        </p:nvSpPr>
        <p:spPr>
          <a:xfrm>
            <a:off x="1103446" y="6576642"/>
            <a:ext cx="9985109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u="sng" dirty="0">
              <a:latin typeface="Arial Nova Cond" panose="020B0506020202020204" pitchFamily="34" charset="0"/>
            </a:endParaRPr>
          </a:p>
          <a:p>
            <a:r>
              <a:rPr lang="en-GB" b="1" u="sng" dirty="0">
                <a:latin typeface="Arial Nova Cond" panose="020B0506020202020204" pitchFamily="34" charset="0"/>
              </a:rPr>
              <a:t>With regard to science - During this area of study pupils are taught to:</a:t>
            </a:r>
          </a:p>
          <a:p>
            <a:endParaRPr lang="en-GB" b="1" u="sng" dirty="0">
              <a:latin typeface="Arial Nova Cond" panose="020B0506020202020204" pitchFamily="34" charset="0"/>
            </a:endParaRPr>
          </a:p>
          <a:p>
            <a:pPr marL="171450" indent="-171450">
              <a:buFont typeface="Comic Sans MS" pitchFamily="66" charset="0"/>
              <a:buChar char="*"/>
            </a:pPr>
            <a:r>
              <a:rPr lang="en-GB" dirty="0">
                <a:latin typeface="Arial Nova Cond" panose="020B0506020202020204" pitchFamily="34" charset="0"/>
              </a:rPr>
              <a:t>explain that unsupported objects fall towards the Earth because of the force of gravity acting between the Earth and the falling object </a:t>
            </a:r>
          </a:p>
          <a:p>
            <a:pPr marL="171450" indent="-171450">
              <a:buFont typeface="Comic Sans MS" pitchFamily="66" charset="0"/>
              <a:buChar char="*"/>
            </a:pPr>
            <a:endParaRPr lang="en-GB" dirty="0">
              <a:latin typeface="Arial Nova Cond" panose="020B0506020202020204" pitchFamily="34" charset="0"/>
            </a:endParaRPr>
          </a:p>
          <a:p>
            <a:pPr marL="171450" indent="-171450">
              <a:buFont typeface="Comic Sans MS" pitchFamily="66" charset="0"/>
              <a:buChar char="*"/>
            </a:pPr>
            <a:r>
              <a:rPr lang="en-GB" dirty="0">
                <a:latin typeface="Arial Nova Cond" panose="020B0506020202020204" pitchFamily="34" charset="0"/>
              </a:rPr>
              <a:t>identify the effects of air resistance, water resistance and friction, that act between moving surfaces </a:t>
            </a:r>
          </a:p>
          <a:p>
            <a:pPr marL="171450" indent="-171450">
              <a:buFont typeface="Comic Sans MS" pitchFamily="66" charset="0"/>
              <a:buChar char="*"/>
            </a:pPr>
            <a:endParaRPr lang="en-GB" dirty="0">
              <a:latin typeface="Arial Nova Cond" panose="020B0506020202020204" pitchFamily="34" charset="0"/>
            </a:endParaRPr>
          </a:p>
          <a:p>
            <a:pPr marL="171450" indent="-171450">
              <a:buFont typeface="Comic Sans MS" pitchFamily="66" charset="0"/>
              <a:buChar char="*"/>
            </a:pPr>
            <a:r>
              <a:rPr lang="en-GB" dirty="0">
                <a:latin typeface="Arial Nova Cond" panose="020B0506020202020204" pitchFamily="34" charset="0"/>
              </a:rPr>
              <a:t>recognise that some mechanisms, including levers, pulleys and gears, allow a smaller force to have a greater effect.</a:t>
            </a:r>
          </a:p>
          <a:p>
            <a:pPr marL="171450" indent="-171450">
              <a:buFont typeface="Comic Sans MS" pitchFamily="66" charset="0"/>
              <a:buChar char="*"/>
            </a:pPr>
            <a:endParaRPr lang="en-GB" sz="1400" b="1" u="sng" dirty="0">
              <a:highlight>
                <a:srgbClr val="FF0000"/>
              </a:highlight>
              <a:latin typeface="Arial Nova Cond" panose="020B0506020202020204" pitchFamily="34" charset="0"/>
            </a:endParaRPr>
          </a:p>
          <a:p>
            <a:r>
              <a:rPr lang="en-GB" b="1" u="sng" dirty="0">
                <a:latin typeface="Arial Nova Cond" panose="020B0506020202020204" pitchFamily="34" charset="0"/>
              </a:rPr>
              <a:t>During years 5 and 6, pupils are taught to use the following practical scientific methods, processes and skills through the teaching of the programme of study content:</a:t>
            </a:r>
          </a:p>
          <a:p>
            <a:endParaRPr lang="en-GB" sz="1400" dirty="0">
              <a:latin typeface="Arial Nova Cond" panose="020B0506020202020204" pitchFamily="34" charset="0"/>
            </a:endParaRPr>
          </a:p>
          <a:p>
            <a:pPr marL="171450" indent="-171450">
              <a:buFont typeface="Comic Sans MS" pitchFamily="66" charset="0"/>
              <a:buChar char="*"/>
            </a:pPr>
            <a:r>
              <a:rPr lang="en-GB" dirty="0">
                <a:latin typeface="Arial Nova Cond" panose="020B0506020202020204" pitchFamily="34" charset="0"/>
              </a:rPr>
              <a:t>planning different types of scientific enquiries to answer questions, including recognising and controlling variables where necessary </a:t>
            </a:r>
          </a:p>
          <a:p>
            <a:pPr marL="171450" indent="-171450">
              <a:buFont typeface="Comic Sans MS" pitchFamily="66" charset="0"/>
              <a:buChar char="*"/>
            </a:pPr>
            <a:endParaRPr lang="en-GB" dirty="0">
              <a:latin typeface="Arial Nova Cond" panose="020B0506020202020204" pitchFamily="34" charset="0"/>
            </a:endParaRPr>
          </a:p>
          <a:p>
            <a:pPr marL="171450" indent="-171450">
              <a:buFont typeface="Comic Sans MS" pitchFamily="66" charset="0"/>
              <a:buChar char="*"/>
            </a:pPr>
            <a:r>
              <a:rPr lang="en-GB" dirty="0">
                <a:latin typeface="Arial Nova Cond" panose="020B0506020202020204" pitchFamily="34" charset="0"/>
              </a:rPr>
              <a:t>taking measurements, using a range of scientific equipment, with increasing accuracy and precision, taking repeat readings when appropriate </a:t>
            </a:r>
          </a:p>
          <a:p>
            <a:pPr marL="171450" indent="-171450">
              <a:buFont typeface="Comic Sans MS" pitchFamily="66" charset="0"/>
              <a:buChar char="*"/>
            </a:pPr>
            <a:endParaRPr lang="en-GB" dirty="0">
              <a:latin typeface="Arial Nova Cond" panose="020B0506020202020204" pitchFamily="34" charset="0"/>
            </a:endParaRPr>
          </a:p>
          <a:p>
            <a:pPr marL="171450" indent="-171450">
              <a:buFont typeface="Comic Sans MS" pitchFamily="66" charset="0"/>
              <a:buChar char="*"/>
            </a:pPr>
            <a:r>
              <a:rPr lang="en-GB" dirty="0">
                <a:latin typeface="Arial Nova Cond" panose="020B0506020202020204" pitchFamily="34" charset="0"/>
              </a:rPr>
              <a:t>recording data and results of increasing complexity using scientific diagrams and labels, classification keys, tables, scatter graphs, bar and line graphs </a:t>
            </a:r>
          </a:p>
          <a:p>
            <a:pPr marL="171450" indent="-171450">
              <a:buFont typeface="Comic Sans MS" pitchFamily="66" charset="0"/>
              <a:buChar char="*"/>
            </a:pPr>
            <a:endParaRPr lang="en-GB" dirty="0">
              <a:latin typeface="Arial Nova Cond" panose="020B0506020202020204" pitchFamily="34" charset="0"/>
            </a:endParaRPr>
          </a:p>
          <a:p>
            <a:pPr marL="171450" indent="-171450">
              <a:buFont typeface="Comic Sans MS" pitchFamily="66" charset="0"/>
              <a:buChar char="*"/>
            </a:pPr>
            <a:r>
              <a:rPr lang="en-GB" dirty="0">
                <a:latin typeface="Arial Nova Cond" panose="020B0506020202020204" pitchFamily="34" charset="0"/>
              </a:rPr>
              <a:t>using test results to make predictions to set up further comparative and fair tests </a:t>
            </a:r>
          </a:p>
          <a:p>
            <a:pPr marL="171450" indent="-171450">
              <a:buFont typeface="Comic Sans MS" pitchFamily="66" charset="0"/>
              <a:buChar char="*"/>
            </a:pPr>
            <a:endParaRPr lang="en-GB" dirty="0">
              <a:latin typeface="Arial Nova Cond" panose="020B0506020202020204" pitchFamily="34" charset="0"/>
            </a:endParaRPr>
          </a:p>
          <a:p>
            <a:pPr marL="171450" indent="-171450">
              <a:buFont typeface="Comic Sans MS" pitchFamily="66" charset="0"/>
              <a:buChar char="*"/>
            </a:pPr>
            <a:r>
              <a:rPr lang="en-GB" dirty="0">
                <a:latin typeface="Arial Nova Cond" panose="020B0506020202020204" pitchFamily="34" charset="0"/>
              </a:rPr>
              <a:t>reporting and presenting findings from enquiries, including conclusions, causal relationships and explanations of and degree of trust in results, in oral and written forms such as displays and other presentations </a:t>
            </a:r>
          </a:p>
          <a:p>
            <a:pPr marL="171450" indent="-171450">
              <a:buFont typeface="Comic Sans MS" pitchFamily="66" charset="0"/>
              <a:buChar char="*"/>
            </a:pPr>
            <a:endParaRPr lang="en-GB" dirty="0">
              <a:latin typeface="Comic Sans MS" pitchFamily="66" charset="0"/>
            </a:endParaRPr>
          </a:p>
          <a:p>
            <a:pPr marL="171450" indent="-171450">
              <a:buFont typeface="Comic Sans MS" pitchFamily="66" charset="0"/>
              <a:buChar char="*"/>
            </a:pPr>
            <a:r>
              <a:rPr lang="en-GB" dirty="0">
                <a:latin typeface="Arial Nova Cond" panose="020B0506020202020204" pitchFamily="34" charset="0"/>
              </a:rPr>
              <a:t>identifying scientific evidence that has been used to support or refute ideas or arguments.</a:t>
            </a:r>
          </a:p>
        </p:txBody>
      </p:sp>
      <p:sp>
        <p:nvSpPr>
          <p:cNvPr id="6" name="Rectangular Callout 2">
            <a:extLst>
              <a:ext uri="{FF2B5EF4-FFF2-40B4-BE49-F238E27FC236}">
                <a16:creationId xmlns:a16="http://schemas.microsoft.com/office/drawing/2014/main" id="{5F34A38F-0A9E-40B5-8800-55CA4771AAA2}"/>
              </a:ext>
            </a:extLst>
          </p:cNvPr>
          <p:cNvSpPr/>
          <p:nvPr/>
        </p:nvSpPr>
        <p:spPr>
          <a:xfrm>
            <a:off x="847417" y="6604000"/>
            <a:ext cx="10497166" cy="8150037"/>
          </a:xfrm>
          <a:prstGeom prst="wedgeRectCallout">
            <a:avLst>
              <a:gd name="adj1" fmla="val -19220"/>
              <a:gd name="adj2" fmla="val -50097"/>
            </a:avLst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25620">
              <a:defRPr/>
            </a:pPr>
            <a:endParaRPr lang="en-GB" sz="3200">
              <a:solidFill>
                <a:prstClr val="white"/>
              </a:solidFill>
              <a:highlight>
                <a:srgbClr val="FF0000"/>
              </a:highlight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50707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C3F50D8-8E4B-4B89-A7DA-4A306402F667}"/>
              </a:ext>
            </a:extLst>
          </p:cNvPr>
          <p:cNvSpPr txBox="1"/>
          <p:nvPr/>
        </p:nvSpPr>
        <p:spPr>
          <a:xfrm>
            <a:off x="1157570" y="517577"/>
            <a:ext cx="10497166" cy="5563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111" b="1" dirty="0">
                <a:latin typeface="Arial Nova Cond" panose="020B0506020202020204" pitchFamily="34" charset="0"/>
              </a:rPr>
              <a:t>Science</a:t>
            </a:r>
          </a:p>
          <a:p>
            <a:r>
              <a:rPr lang="en-GB" sz="7111" b="1" dirty="0">
                <a:latin typeface="Arial Nova Cond" panose="020B0506020202020204" pitchFamily="34" charset="0"/>
              </a:rPr>
              <a:t>Year: 6</a:t>
            </a:r>
          </a:p>
          <a:p>
            <a:endParaRPr lang="en-GB" sz="7111" b="1" dirty="0">
              <a:latin typeface="Arial Nova Cond" panose="020B0506020202020204" pitchFamily="34" charset="0"/>
            </a:endParaRPr>
          </a:p>
          <a:p>
            <a:r>
              <a:rPr lang="en-GB" sz="7111" b="1" dirty="0">
                <a:latin typeface="Arial Nova Cond" panose="020B0506020202020204" pitchFamily="34" charset="0"/>
              </a:rPr>
              <a:t>Light</a:t>
            </a:r>
          </a:p>
          <a:p>
            <a:r>
              <a:rPr lang="en-GB" sz="7111" dirty="0">
                <a:latin typeface="Arial Nova Cond" panose="020B0506020202020204" pitchFamily="34" charset="0"/>
              </a:rPr>
              <a:t>Physics</a:t>
            </a:r>
            <a:endParaRPr lang="en-GB" sz="2133" dirty="0">
              <a:latin typeface="Arial Nova Cond" panose="020B0506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89610F-799E-4A71-B893-E3D1E64B7276}"/>
              </a:ext>
            </a:extLst>
          </p:cNvPr>
          <p:cNvSpPr txBox="1"/>
          <p:nvPr/>
        </p:nvSpPr>
        <p:spPr>
          <a:xfrm>
            <a:off x="1083102" y="6823213"/>
            <a:ext cx="9985109" cy="818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b="1" u="sng" dirty="0">
              <a:latin typeface="Arial Nova Cond" panose="020B0506020202020204" pitchFamily="34" charset="0"/>
            </a:endParaRPr>
          </a:p>
          <a:p>
            <a:r>
              <a:rPr lang="en-GB" sz="1700" b="1" u="sng" dirty="0">
                <a:latin typeface="Arial Nova Cond" panose="020B0506020202020204" pitchFamily="34" charset="0"/>
              </a:rPr>
              <a:t>With regard to science - During this area of study pupils are taught to:</a:t>
            </a:r>
          </a:p>
          <a:p>
            <a:endParaRPr lang="en-GB" sz="1700" b="1" u="sng" dirty="0">
              <a:latin typeface="Arial Nova Cond" panose="020B0506020202020204" pitchFamily="34" charset="0"/>
            </a:endParaRPr>
          </a:p>
          <a:p>
            <a:pPr marL="171450" indent="-171450">
              <a:buFont typeface="Comic Sans MS" pitchFamily="66" charset="0"/>
              <a:buChar char="*"/>
            </a:pPr>
            <a:r>
              <a:rPr lang="en-GB" sz="1700" dirty="0">
                <a:latin typeface="Arial Nova Cond" panose="020B0506020202020204" pitchFamily="34" charset="0"/>
              </a:rPr>
              <a:t>recognise that light appears to travel in straight lines </a:t>
            </a:r>
          </a:p>
          <a:p>
            <a:pPr marL="171450" indent="-171450">
              <a:buFont typeface="Comic Sans MS" pitchFamily="66" charset="0"/>
              <a:buChar char="*"/>
            </a:pPr>
            <a:endParaRPr lang="en-GB" sz="1700" dirty="0">
              <a:latin typeface="Arial Nova Cond" panose="020B0506020202020204" pitchFamily="34" charset="0"/>
            </a:endParaRPr>
          </a:p>
          <a:p>
            <a:pPr marL="171450" indent="-171450">
              <a:buFont typeface="Comic Sans MS" pitchFamily="66" charset="0"/>
              <a:buChar char="*"/>
            </a:pPr>
            <a:r>
              <a:rPr lang="en-GB" sz="1700" dirty="0">
                <a:latin typeface="Arial Nova Cond" panose="020B0506020202020204" pitchFamily="34" charset="0"/>
              </a:rPr>
              <a:t>use the idea that light travels in straight lines to explain that objects are seen because they give out or reflect light into the eye </a:t>
            </a:r>
          </a:p>
          <a:p>
            <a:pPr marL="171450" indent="-171450">
              <a:buFont typeface="Comic Sans MS" pitchFamily="66" charset="0"/>
              <a:buChar char="*"/>
            </a:pPr>
            <a:endParaRPr lang="en-GB" sz="1700" dirty="0">
              <a:latin typeface="Arial Nova Cond" panose="020B0506020202020204" pitchFamily="34" charset="0"/>
            </a:endParaRPr>
          </a:p>
          <a:p>
            <a:pPr marL="171450" indent="-171450">
              <a:buFont typeface="Comic Sans MS" pitchFamily="66" charset="0"/>
              <a:buChar char="*"/>
            </a:pPr>
            <a:r>
              <a:rPr lang="en-GB" sz="1700" dirty="0">
                <a:latin typeface="Arial Nova Cond" panose="020B0506020202020204" pitchFamily="34" charset="0"/>
              </a:rPr>
              <a:t>explain that we see things because light travels from light sources to our eyes or from light sources to objects and then to our eyes </a:t>
            </a:r>
          </a:p>
          <a:p>
            <a:pPr marL="171450" indent="-171450">
              <a:buFont typeface="Comic Sans MS" pitchFamily="66" charset="0"/>
              <a:buChar char="*"/>
            </a:pPr>
            <a:endParaRPr lang="en-GB" sz="1700" dirty="0">
              <a:latin typeface="Arial Nova Cond" panose="020B0506020202020204" pitchFamily="34" charset="0"/>
            </a:endParaRPr>
          </a:p>
          <a:p>
            <a:pPr marL="171450" indent="-171450">
              <a:buFont typeface="Comic Sans MS" pitchFamily="66" charset="0"/>
              <a:buChar char="*"/>
            </a:pPr>
            <a:r>
              <a:rPr lang="en-GB" sz="1700" dirty="0">
                <a:latin typeface="Arial Nova Cond" panose="020B0506020202020204" pitchFamily="34" charset="0"/>
              </a:rPr>
              <a:t>use the idea that light travels in straight lines to explain why shadows have the same shape as the objects that cast them.</a:t>
            </a:r>
          </a:p>
          <a:p>
            <a:pPr marL="171450" indent="-171450">
              <a:buFont typeface="Comic Sans MS" pitchFamily="66" charset="0"/>
              <a:buChar char="*"/>
            </a:pPr>
            <a:endParaRPr lang="en-GB" sz="1700" b="1" u="sng" dirty="0">
              <a:highlight>
                <a:srgbClr val="FF0000"/>
              </a:highlight>
              <a:latin typeface="Arial Nova Cond" panose="020B0506020202020204" pitchFamily="34" charset="0"/>
            </a:endParaRPr>
          </a:p>
          <a:p>
            <a:r>
              <a:rPr lang="en-GB" sz="1700" b="1" u="sng" dirty="0">
                <a:latin typeface="Arial Nova Cond" panose="020B0506020202020204" pitchFamily="34" charset="0"/>
              </a:rPr>
              <a:t>During years 5 and 6, pupils are taught to use the following practical scientific methods, processes and skills through the teaching of the programme of study content:</a:t>
            </a:r>
          </a:p>
          <a:p>
            <a:endParaRPr lang="en-GB" sz="1700" dirty="0">
              <a:latin typeface="Arial Nova Cond" panose="020B0506020202020204" pitchFamily="34" charset="0"/>
            </a:endParaRPr>
          </a:p>
          <a:p>
            <a:pPr marL="171450" indent="-171450">
              <a:buFont typeface="Comic Sans MS" pitchFamily="66" charset="0"/>
              <a:buChar char="*"/>
            </a:pPr>
            <a:r>
              <a:rPr lang="en-GB" sz="1700" dirty="0">
                <a:latin typeface="Arial Nova Cond" panose="020B0506020202020204" pitchFamily="34" charset="0"/>
              </a:rPr>
              <a:t>planning different types of scientific enquiries to answer questions, including recognising and controlling variables where necessary </a:t>
            </a:r>
          </a:p>
          <a:p>
            <a:pPr marL="171450" indent="-171450">
              <a:buFont typeface="Comic Sans MS" pitchFamily="66" charset="0"/>
              <a:buChar char="*"/>
            </a:pPr>
            <a:endParaRPr lang="en-GB" sz="1700" dirty="0">
              <a:latin typeface="Arial Nova Cond" panose="020B0506020202020204" pitchFamily="34" charset="0"/>
            </a:endParaRPr>
          </a:p>
          <a:p>
            <a:pPr marL="171450" indent="-171450">
              <a:buFont typeface="Comic Sans MS" pitchFamily="66" charset="0"/>
              <a:buChar char="*"/>
            </a:pPr>
            <a:r>
              <a:rPr lang="en-GB" sz="1700" dirty="0">
                <a:latin typeface="Arial Nova Cond" panose="020B0506020202020204" pitchFamily="34" charset="0"/>
              </a:rPr>
              <a:t>taking measurements, using a range of scientific equipment, with increasing accuracy and precision, taking repeat readings when appropriate </a:t>
            </a:r>
          </a:p>
          <a:p>
            <a:pPr marL="171450" indent="-171450">
              <a:buFont typeface="Comic Sans MS" pitchFamily="66" charset="0"/>
              <a:buChar char="*"/>
            </a:pPr>
            <a:endParaRPr lang="en-GB" sz="1700" dirty="0">
              <a:latin typeface="Arial Nova Cond" panose="020B0506020202020204" pitchFamily="34" charset="0"/>
            </a:endParaRPr>
          </a:p>
          <a:p>
            <a:pPr marL="171450" indent="-171450">
              <a:buFont typeface="Comic Sans MS" pitchFamily="66" charset="0"/>
              <a:buChar char="*"/>
            </a:pPr>
            <a:r>
              <a:rPr lang="en-GB" sz="1700" dirty="0">
                <a:latin typeface="Arial Nova Cond" panose="020B0506020202020204" pitchFamily="34" charset="0"/>
              </a:rPr>
              <a:t>recording data and results of increasing complexity using scientific diagrams and labels, classification keys, tables, scatter graphs, bar and line graphs </a:t>
            </a:r>
          </a:p>
          <a:p>
            <a:pPr marL="171450" indent="-171450">
              <a:buFont typeface="Comic Sans MS" pitchFamily="66" charset="0"/>
              <a:buChar char="*"/>
            </a:pPr>
            <a:endParaRPr lang="en-GB" sz="1700" dirty="0">
              <a:latin typeface="Arial Nova Cond" panose="020B0506020202020204" pitchFamily="34" charset="0"/>
            </a:endParaRPr>
          </a:p>
          <a:p>
            <a:pPr marL="171450" indent="-171450">
              <a:buFont typeface="Comic Sans MS" pitchFamily="66" charset="0"/>
              <a:buChar char="*"/>
            </a:pPr>
            <a:r>
              <a:rPr lang="en-GB" sz="1700" dirty="0">
                <a:latin typeface="Arial Nova Cond" panose="020B0506020202020204" pitchFamily="34" charset="0"/>
              </a:rPr>
              <a:t>using test results to make predictions to set up further comparative and fair tests </a:t>
            </a:r>
          </a:p>
          <a:p>
            <a:pPr marL="171450" indent="-171450">
              <a:buFont typeface="Comic Sans MS" pitchFamily="66" charset="0"/>
              <a:buChar char="*"/>
            </a:pPr>
            <a:endParaRPr lang="en-GB" sz="1700" dirty="0">
              <a:latin typeface="Arial Nova Cond" panose="020B0506020202020204" pitchFamily="34" charset="0"/>
            </a:endParaRPr>
          </a:p>
          <a:p>
            <a:pPr marL="171450" indent="-171450">
              <a:buFont typeface="Comic Sans MS" pitchFamily="66" charset="0"/>
              <a:buChar char="*"/>
            </a:pPr>
            <a:r>
              <a:rPr lang="en-GB" sz="1700" dirty="0">
                <a:latin typeface="Arial Nova Cond" panose="020B0506020202020204" pitchFamily="34" charset="0"/>
              </a:rPr>
              <a:t>reporting and presenting findings from enquiries, including conclusions, causal relationships and explanations of and degree of trust in results, in oral and written forms such as displays and other presentations </a:t>
            </a:r>
          </a:p>
          <a:p>
            <a:pPr marL="171450" indent="-171450">
              <a:buFont typeface="Comic Sans MS" pitchFamily="66" charset="0"/>
              <a:buChar char="*"/>
            </a:pPr>
            <a:endParaRPr lang="en-GB" sz="1700" dirty="0">
              <a:latin typeface="Arial Nova Cond" panose="020B0506020202020204" pitchFamily="34" charset="0"/>
            </a:endParaRPr>
          </a:p>
          <a:p>
            <a:pPr marL="171450" indent="-171450">
              <a:buFont typeface="Comic Sans MS" pitchFamily="66" charset="0"/>
              <a:buChar char="*"/>
            </a:pPr>
            <a:r>
              <a:rPr lang="en-GB" sz="1700" dirty="0">
                <a:latin typeface="Arial Nova Cond" panose="020B0506020202020204" pitchFamily="34" charset="0"/>
              </a:rPr>
              <a:t>identifying scientific evidence that has been used to support or refute ideas or arguments</a:t>
            </a:r>
          </a:p>
        </p:txBody>
      </p:sp>
      <p:sp>
        <p:nvSpPr>
          <p:cNvPr id="8" name="Rectangular Callout 2">
            <a:extLst>
              <a:ext uri="{FF2B5EF4-FFF2-40B4-BE49-F238E27FC236}">
                <a16:creationId xmlns:a16="http://schemas.microsoft.com/office/drawing/2014/main" id="{5F34A38F-0A9E-40B5-8800-55CA4771AAA2}"/>
              </a:ext>
            </a:extLst>
          </p:cNvPr>
          <p:cNvSpPr/>
          <p:nvPr/>
        </p:nvSpPr>
        <p:spPr>
          <a:xfrm>
            <a:off x="705766" y="6866502"/>
            <a:ext cx="10497166" cy="8150037"/>
          </a:xfrm>
          <a:prstGeom prst="wedgeRectCallout">
            <a:avLst>
              <a:gd name="adj1" fmla="val -19220"/>
              <a:gd name="adj2" fmla="val -50097"/>
            </a:avLst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25620">
              <a:defRPr/>
            </a:pPr>
            <a:endParaRPr lang="en-GB" sz="3200">
              <a:solidFill>
                <a:prstClr val="white"/>
              </a:solidFill>
              <a:highlight>
                <a:srgbClr val="FF0000"/>
              </a:highlight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41761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1374</Words>
  <Application>Microsoft Office PowerPoint</Application>
  <PresentationFormat>Custom</PresentationFormat>
  <Paragraphs>186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Nova Cond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2019-08-15T17:38:24Z</dcterms:created>
  <dcterms:modified xsi:type="dcterms:W3CDTF">2019-09-04T10:47:18Z</dcterms:modified>
</cp:coreProperties>
</file>