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
  </p:notesMasterIdLst>
  <p:sldIdLst>
    <p:sldId id="256" r:id="rId2"/>
    <p:sldId id="263" r:id="rId3"/>
    <p:sldId id="259" r:id="rId4"/>
    <p:sldId id="260" r:id="rId5"/>
    <p:sldId id="262" r:id="rId6"/>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1E4F3F-DF5E-4202-9D35-A563C2B2E1D8}">
  <a:tblStyle styleId="{FC1E4F3F-DF5E-4202-9D35-A563C2B2E1D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50462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hyperlink" Target="https://www.bl.uk/anglo-saxons" TargetMode="External"/><Relationship Id="rId7" Type="http://schemas.openxmlformats.org/officeDocument/2006/relationships/image" Target="../media/image3.jp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g"/><Relationship Id="rId5" Type="http://schemas.openxmlformats.org/officeDocument/2006/relationships/hyperlink" Target="https://www.bbc.co.uk/bitesize/articles/zwjq2hv" TargetMode="External"/><Relationship Id="rId10" Type="http://schemas.openxmlformats.org/officeDocument/2006/relationships/image" Target="../media/image2.jpg"/><Relationship Id="rId4" Type="http://schemas.openxmlformats.org/officeDocument/2006/relationships/hyperlink" Target="https://www.theschoolrun.com/homework-help/anglo-saxons" TargetMode="External"/><Relationship Id="rId9" Type="http://schemas.openxmlformats.org/officeDocument/2006/relationships/image" Target="../media/image6.pn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History - a study of an aspect or theme in British history that extends pupils’ chronological knowledge beyond 1066</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49"/>
            <a:ext cx="10693800" cy="4676177"/>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sng" strike="noStrike" cap="none">
                <a:solidFill>
                  <a:srgbClr val="000000"/>
                </a:solidFill>
                <a:latin typeface="Arial"/>
                <a:ea typeface="Arial"/>
                <a:cs typeface="Arial"/>
                <a:sym typeface="Arial"/>
              </a:rPr>
              <a:t>National Curriculum Overview of Programme of Study</a:t>
            </a:r>
            <a:endParaRPr sz="20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 Art, craft and design embody some of the highest forms of human creativity. A high-quality art and design education should engage, inspire and challenge pupils, equipping them with the knowledge and skills to experiment, invent and create their own works of art, craft and design. As pupils progress, they should be able to think critically and develop a more rigorous understanding of art and design. They should also know how art and design both reflect and shape our history, and contribute to the culture, creativity and wealth of our nation.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sng" strike="noStrike" cap="none">
                <a:solidFill>
                  <a:schemeClr val="dk1"/>
                </a:solidFill>
                <a:latin typeface="Arial"/>
                <a:ea typeface="Arial"/>
                <a:cs typeface="Arial"/>
                <a:sym typeface="Arial"/>
              </a:rPr>
              <a:t>During this area of study students should be taught to:</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to create sketch books to record their observations and use them to review and revisit ideas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to improve their mastery of art and design techniques, including drawing, painting and sculpture with a range of materials [for example, pencil, charcoal, paint, clay] </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about great artists, architects and designers in history.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Year 4 - Medium Term Plan – Designers - Art</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How did the Anglo Saxon’s use print? </a:t>
            </a:r>
            <a:endParaRPr sz="1800" b="1" i="0" u="none" strike="noStrike" cap="none">
              <a:solidFill>
                <a:srgbClr val="2F5496"/>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Printmaking</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Improve mastery of techniques</a:t>
            </a:r>
            <a:endParaRPr sz="1800" b="0" i="0" u="none" strike="noStrike" cap="none">
              <a:solidFill>
                <a:srgbClr val="000000"/>
              </a:solidFill>
              <a:latin typeface="Arial"/>
              <a:ea typeface="Arial"/>
              <a:cs typeface="Arial"/>
              <a:sym typeface="Aria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Designers Large no border.jpg"/>
          <p:cNvPicPr preferRelativeResize="0"/>
          <p:nvPr/>
        </p:nvPicPr>
        <p:blipFill rotWithShape="1">
          <a:blip r:embed="rId7">
            <a:alphaModFix/>
          </a:blip>
          <a:srcRect l="8376" t="7196" r="8376" b="4746"/>
          <a:stretch/>
        </p:blipFill>
        <p:spPr>
          <a:xfrm>
            <a:off x="856169" y="1199146"/>
            <a:ext cx="742200" cy="1059571"/>
          </a:xfrm>
          <a:prstGeom prst="rect">
            <a:avLst/>
          </a:prstGeom>
          <a:noFill/>
          <a:ln>
            <a:noFill/>
          </a:ln>
        </p:spPr>
      </p:pic>
      <p:pic>
        <p:nvPicPr>
          <p:cNvPr id="100" name="Google Shape;100;p12" descr="C:\Users\James\Desktop\Logos\Designers Large no border.jpg"/>
          <p:cNvPicPr preferRelativeResize="0"/>
          <p:nvPr/>
        </p:nvPicPr>
        <p:blipFill rotWithShape="1">
          <a:blip r:embed="rId7">
            <a:alphaModFix/>
          </a:blip>
          <a:srcRect l="8376" t="7196" r="8376" b="4746"/>
          <a:stretch/>
        </p:blipFill>
        <p:spPr>
          <a:xfrm>
            <a:off x="10758425" y="1199145"/>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smtClean="0"/>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en-GB" sz="1600" u="sng" dirty="0"/>
              <a:t>Last Night</a:t>
            </a:r>
            <a:r>
              <a:rPr lang="en-GB" sz="1600" dirty="0"/>
              <a:t> by </a:t>
            </a:r>
            <a:r>
              <a:rPr lang="en-GB" sz="1600" dirty="0" err="1"/>
              <a:t>Hyewon</a:t>
            </a:r>
            <a:r>
              <a:rPr lang="en-GB" sz="1600" dirty="0"/>
              <a:t> Yum: A gorgeous, wordless story told through woodcut prints. </a:t>
            </a:r>
            <a:endParaRPr lang="en-GB" sz="1600" dirty="0" smtClean="0"/>
          </a:p>
          <a:p>
            <a:pPr marL="285750" indent="-285750">
              <a:buFont typeface="Arial" panose="020B0604020202020204" pitchFamily="34" charset="0"/>
              <a:buChar char="•"/>
            </a:pPr>
            <a:r>
              <a:rPr lang="en-GB" sz="1600" u="sng" dirty="0" smtClean="0"/>
              <a:t>Seasons</a:t>
            </a:r>
            <a:r>
              <a:rPr lang="en-GB" sz="1600" dirty="0"/>
              <a:t> by </a:t>
            </a:r>
            <a:r>
              <a:rPr lang="en-GB" sz="1600" dirty="0" err="1"/>
              <a:t>Blexbolex</a:t>
            </a:r>
            <a:r>
              <a:rPr lang="en-GB" sz="1600" dirty="0"/>
              <a:t>: Beautiful, very abstract, screen-printed illustrations.</a:t>
            </a:r>
          </a:p>
          <a:p>
            <a:pPr marL="285750" indent="-285750">
              <a:buFont typeface="Arial" panose="020B0604020202020204" pitchFamily="34" charset="0"/>
              <a:buChar char="•"/>
            </a:pPr>
            <a:r>
              <a:rPr lang="en-GB" sz="1600" u="sng" dirty="0"/>
              <a:t>Ella Sarah Gets Dressed</a:t>
            </a:r>
            <a:r>
              <a:rPr lang="en-GB" sz="1600" dirty="0"/>
              <a:t> and </a:t>
            </a:r>
            <a:r>
              <a:rPr lang="en-GB" sz="1600" u="sng" dirty="0"/>
              <a:t>Best </a:t>
            </a:r>
            <a:r>
              <a:rPr lang="en-GB" sz="1600" u="sng" dirty="0" err="1"/>
              <a:t>Best</a:t>
            </a:r>
            <a:r>
              <a:rPr lang="en-GB" sz="1600" u="sng" dirty="0"/>
              <a:t> Friends</a:t>
            </a:r>
            <a:r>
              <a:rPr lang="en-GB" sz="1600" dirty="0"/>
              <a:t> by Margaret </a:t>
            </a:r>
            <a:r>
              <a:rPr lang="en-GB" sz="1600" dirty="0" err="1"/>
              <a:t>Chodos</a:t>
            </a:r>
            <a:r>
              <a:rPr lang="en-GB" sz="1600" dirty="0"/>
              <a:t>-Irvine: </a:t>
            </a:r>
            <a:endParaRPr lang="en-GB" sz="1600" dirty="0" smtClean="0"/>
          </a:p>
          <a:p>
            <a:pPr marL="285750" indent="-285750">
              <a:buFont typeface="Arial" panose="020B0604020202020204" pitchFamily="34" charset="0"/>
              <a:buChar char="•"/>
            </a:pPr>
            <a:r>
              <a:rPr lang="en-GB" sz="1600" u="sng" dirty="0" err="1" smtClean="0"/>
              <a:t>Swimmy</a:t>
            </a:r>
            <a:r>
              <a:rPr lang="en-GB" sz="1600" dirty="0"/>
              <a:t> by Leo </a:t>
            </a:r>
            <a:r>
              <a:rPr lang="en-GB" sz="1600" dirty="0" err="1"/>
              <a:t>Lionni</a:t>
            </a:r>
            <a:r>
              <a:rPr lang="en-GB" sz="1600" dirty="0"/>
              <a:t>: The illustrations of </a:t>
            </a:r>
            <a:r>
              <a:rPr lang="en-GB" sz="1600" dirty="0" err="1"/>
              <a:t>Swimmy</a:t>
            </a:r>
            <a:r>
              <a:rPr lang="en-GB" sz="1600" dirty="0"/>
              <a:t> and his fellow fish are examples of a simple stamping technique reminiscent of potato prints.</a:t>
            </a:r>
          </a:p>
          <a:p>
            <a:pPr marL="285750" indent="-285750">
              <a:buFont typeface="Arial" panose="020B0604020202020204" pitchFamily="34" charset="0"/>
              <a:buChar char="•"/>
            </a:pPr>
            <a:r>
              <a:rPr lang="en-GB" sz="1600" u="sng" dirty="0"/>
              <a:t>Ed </a:t>
            </a:r>
            <a:r>
              <a:rPr lang="en-GB" sz="1600" u="sng" dirty="0" err="1"/>
              <a:t>Emberley’s</a:t>
            </a:r>
            <a:r>
              <a:rPr lang="en-GB" sz="1600" u="sng" dirty="0"/>
              <a:t> Complete </a:t>
            </a:r>
            <a:r>
              <a:rPr lang="en-GB" sz="1600" u="sng" dirty="0" err="1"/>
              <a:t>Funprint</a:t>
            </a:r>
            <a:r>
              <a:rPr lang="en-GB" sz="1600" u="sng" dirty="0"/>
              <a:t> Drawing Book</a:t>
            </a:r>
            <a:r>
              <a:rPr lang="en-GB" sz="1600" dirty="0"/>
              <a:t> by Ed </a:t>
            </a:r>
            <a:r>
              <a:rPr lang="en-GB" sz="1600" dirty="0" err="1"/>
              <a:t>Emberley</a:t>
            </a:r>
            <a:r>
              <a:rPr lang="en-GB" sz="1600" dirty="0"/>
              <a:t>: A step-by-step drawing guide on how to transform your fingerprints into fun little creatures and animals. </a:t>
            </a:r>
            <a:endParaRPr lang="en-GB" sz="1600" dirty="0" smtClean="0"/>
          </a:p>
          <a:p>
            <a:pPr marL="285750" indent="-285750">
              <a:buFont typeface="Arial" panose="020B0604020202020204" pitchFamily="34" charset="0"/>
              <a:buChar char="•"/>
            </a:pPr>
            <a:r>
              <a:rPr lang="en-GB" sz="1600" dirty="0">
                <a:latin typeface="+mn-lt"/>
              </a:rPr>
              <a:t>Anglo-Saxon Boy by Tony Bradman</a:t>
            </a:r>
          </a:p>
          <a:p>
            <a:pPr marL="285750" indent="-285750">
              <a:buFont typeface="Arial" panose="020B0604020202020204" pitchFamily="34" charset="0"/>
              <a:buChar char="•"/>
            </a:pPr>
            <a:r>
              <a:rPr lang="en-GB" sz="1600" dirty="0">
                <a:latin typeface="+mn-lt"/>
              </a:rPr>
              <a:t>Beowulf by Michael </a:t>
            </a:r>
            <a:r>
              <a:rPr lang="en-GB" sz="1600" dirty="0" err="1">
                <a:latin typeface="+mn-lt"/>
              </a:rPr>
              <a:t>Morpurgo</a:t>
            </a:r>
            <a:endParaRPr lang="en-GB" sz="1600" dirty="0">
              <a:latin typeface="+mn-lt"/>
            </a:endParaRPr>
          </a:p>
          <a:p>
            <a:pPr marL="285750" indent="-285750">
              <a:buFont typeface="Arial" panose="020B0604020202020204" pitchFamily="34" charset="0"/>
              <a:buChar char="•"/>
            </a:pPr>
            <a:r>
              <a:rPr lang="en-GB" sz="1600" dirty="0">
                <a:latin typeface="+mn-lt"/>
              </a:rPr>
              <a:t>Shield Maiden by Richard Denning</a:t>
            </a:r>
          </a:p>
          <a:p>
            <a:pPr marL="285750" indent="-285750">
              <a:buFont typeface="Arial" panose="020B0604020202020204" pitchFamily="34" charset="0"/>
              <a:buChar char="•"/>
            </a:pPr>
            <a:r>
              <a:rPr lang="en-GB" sz="1600" dirty="0" smtClean="0">
                <a:latin typeface="+mn-lt"/>
              </a:rPr>
              <a:t>Saxon </a:t>
            </a:r>
            <a:r>
              <a:rPr lang="en-GB" sz="1600" dirty="0">
                <a:latin typeface="+mn-lt"/>
              </a:rPr>
              <a:t>Tales by Terry </a:t>
            </a:r>
            <a:r>
              <a:rPr lang="en-GB" sz="1600" dirty="0" err="1">
                <a:latin typeface="+mn-lt"/>
              </a:rPr>
              <a:t>Deary</a:t>
            </a:r>
            <a:endParaRPr lang="en-GB" sz="1600" dirty="0">
              <a:latin typeface="+mn-lt"/>
            </a:endParaRPr>
          </a:p>
          <a:p>
            <a:endParaRPr sz="1600" i="0" u="none" strike="noStrike" cap="none" dirty="0">
              <a:solidFill>
                <a:srgbClr val="000000"/>
              </a:solidFill>
              <a:latin typeface="+mn-lt"/>
              <a:sym typeface="Arial"/>
            </a:endParaRPr>
          </a:p>
          <a:p>
            <a:pPr lvl="0" algn="ctr">
              <a:buSzPts val="1800"/>
            </a:pPr>
            <a:r>
              <a:rPr lang="en-GB" dirty="0">
                <a:hlinkClick r:id="rId3"/>
              </a:rPr>
              <a:t>https://www.bl.uk/anglo-saxons</a:t>
            </a:r>
            <a:endParaRPr lang="en-GB" dirty="0"/>
          </a:p>
          <a:p>
            <a:pPr lvl="0" algn="ctr">
              <a:buSzPts val="1800"/>
            </a:pPr>
            <a:endParaRPr lang="en-GB" b="1" u="sng" dirty="0"/>
          </a:p>
          <a:p>
            <a:pPr lvl="0" algn="ctr">
              <a:buSzPts val="1800"/>
            </a:pPr>
            <a:r>
              <a:rPr lang="en-GB" dirty="0">
                <a:hlinkClick r:id="rId4"/>
              </a:rPr>
              <a:t>https://www.theschoolrun.com/homework-help/anglo-saxons</a:t>
            </a:r>
            <a:endParaRPr lang="en-GB" dirty="0"/>
          </a:p>
          <a:p>
            <a:pPr lvl="0" algn="ctr">
              <a:buSzPts val="1800"/>
            </a:pPr>
            <a:endParaRPr lang="en-GB" b="1" u="sng" dirty="0"/>
          </a:p>
          <a:p>
            <a:pPr lvl="0" algn="ctr">
              <a:buSzPts val="1800"/>
            </a:pPr>
            <a:r>
              <a:rPr lang="en-GB" dirty="0">
                <a:hlinkClick r:id="rId5"/>
              </a:rPr>
              <a:t>https://www.bbc.co.uk/bitesize/articles/zwjq2hv</a:t>
            </a:r>
            <a:endParaRPr lang="en-GB" dirty="0"/>
          </a:p>
          <a:p>
            <a:pPr lvl="0" algn="ctr">
              <a:buSzPts val="1800"/>
            </a:pPr>
            <a:endParaRPr lang="en-GB" b="1" u="sng"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1800" b="1" dirty="0" smtClean="0">
                <a:solidFill>
                  <a:srgbClr val="FF0000"/>
                </a:solidFill>
              </a:rPr>
              <a:t>Parental Support page</a:t>
            </a:r>
            <a:endParaRPr sz="1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52558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dirty="0" smtClean="0"/>
              <a:t>Explore print making with a range of different materials </a:t>
            </a:r>
            <a:r>
              <a:rPr lang="en-GB" sz="1800" dirty="0" err="1" smtClean="0"/>
              <a:t>eg</a:t>
            </a:r>
            <a:r>
              <a:rPr lang="en-GB" sz="1800" dirty="0" smtClean="0"/>
              <a:t>. Potato printing. </a:t>
            </a:r>
          </a:p>
          <a:p>
            <a:pPr marL="0" marR="0" lvl="0" indent="0" algn="ctr" rtl="0">
              <a:lnSpc>
                <a:spcPct val="100000"/>
              </a:lnSpc>
              <a:spcBef>
                <a:spcPts val="0"/>
              </a:spcBef>
              <a:spcAft>
                <a:spcPts val="0"/>
              </a:spcAft>
              <a:buClr>
                <a:srgbClr val="000000"/>
              </a:buClr>
              <a:buSzPts val="1800"/>
              <a:buFont typeface="Arial"/>
              <a:buNone/>
            </a:pPr>
            <a:endParaRPr lang="en-GB" sz="1800" dirty="0"/>
          </a:p>
          <a:p>
            <a:pPr marL="0" marR="0" lvl="0" indent="0" algn="ctr" rtl="0">
              <a:lnSpc>
                <a:spcPct val="100000"/>
              </a:lnSpc>
              <a:spcBef>
                <a:spcPts val="0"/>
              </a:spcBef>
              <a:spcAft>
                <a:spcPts val="0"/>
              </a:spcAft>
              <a:buClr>
                <a:srgbClr val="000000"/>
              </a:buClr>
              <a:buSzPts val="1800"/>
              <a:buFont typeface="Arial"/>
              <a:buNone/>
            </a:pPr>
            <a:r>
              <a:rPr lang="en-GB" sz="1800" dirty="0" smtClean="0"/>
              <a:t>Look at repeated patterns with children. </a:t>
            </a:r>
          </a:p>
          <a:p>
            <a:pPr marL="0" marR="0" lvl="0" indent="0" algn="ctr" rtl="0">
              <a:lnSpc>
                <a:spcPct val="100000"/>
              </a:lnSpc>
              <a:spcBef>
                <a:spcPts val="0"/>
              </a:spcBef>
              <a:spcAft>
                <a:spcPts val="0"/>
              </a:spcAft>
              <a:buClr>
                <a:srgbClr val="000000"/>
              </a:buClr>
              <a:buSzPts val="1800"/>
              <a:buFont typeface="Arial"/>
              <a:buNone/>
            </a:pPr>
            <a:endParaRPr lang="en-GB" sz="1800" dirty="0"/>
          </a:p>
          <a:p>
            <a:pPr lvl="0" algn="ctr">
              <a:buSzPts val="1800"/>
            </a:pPr>
            <a:r>
              <a:rPr lang="en-GB" sz="1600" dirty="0"/>
              <a:t>Jarrow Hall: Anglo-Saxon Farm, Village, and Bede Museum</a:t>
            </a:r>
            <a:endParaRPr sz="2800" dirty="0"/>
          </a:p>
        </p:txBody>
      </p:sp>
      <p:pic>
        <p:nvPicPr>
          <p:cNvPr id="90" name="Google Shape;90;p12"/>
          <p:cNvPicPr preferRelativeResize="0"/>
          <p:nvPr/>
        </p:nvPicPr>
        <p:blipFill rotWithShape="1">
          <a:blip r:embed="rId6">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7">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8">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8">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8">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10">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1">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2">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3">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4">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799186" y="5042159"/>
            <a:ext cx="5271300" cy="369129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lvl="0" algn="ctr">
              <a:buSzPts val="1800"/>
            </a:pPr>
            <a:r>
              <a:rPr lang="en-GB" sz="1800" b="1" u="sng" dirty="0"/>
              <a:t>Knowledge, skills and understanding covered in this unit:</a:t>
            </a:r>
          </a:p>
          <a:p>
            <a:pPr marL="0" marR="0" lvl="0" indent="0" algn="ctr" rtl="0">
              <a:lnSpc>
                <a:spcPct val="100000"/>
              </a:lnSpc>
              <a:spcBef>
                <a:spcPts val="0"/>
              </a:spcBef>
              <a:spcAft>
                <a:spcPts val="0"/>
              </a:spcAft>
              <a:buClr>
                <a:srgbClr val="000000"/>
              </a:buClr>
              <a:buSzPts val="1800"/>
              <a:buFont typeface="Arial"/>
              <a:buNone/>
            </a:pPr>
            <a:endParaRPr lang="en-GB" sz="1800" b="1" u="sng" dirty="0" smtClean="0"/>
          </a:p>
          <a:p>
            <a:pPr marL="285750" indent="-285750" fontAlgn="base">
              <a:buFont typeface="Arial" panose="020B0604020202020204" pitchFamily="34" charset="0"/>
              <a:buChar char="•"/>
            </a:pPr>
            <a:r>
              <a:rPr lang="en-GB" sz="1600" dirty="0"/>
              <a:t>Draws familiar objects from a range of view points.</a:t>
            </a:r>
          </a:p>
          <a:p>
            <a:pPr marL="285750" indent="-285750" fontAlgn="base">
              <a:buFont typeface="Arial" panose="020B0604020202020204" pitchFamily="34" charset="0"/>
              <a:buChar char="•"/>
            </a:pPr>
            <a:r>
              <a:rPr lang="en-GB" sz="1600" dirty="0"/>
              <a:t>Begins to use different types of brushes for specific purpose and effect.</a:t>
            </a:r>
          </a:p>
          <a:p>
            <a:pPr marL="285750" indent="-285750" fontAlgn="base">
              <a:buFont typeface="Arial" panose="020B0604020202020204" pitchFamily="34" charset="0"/>
              <a:buChar char="•"/>
            </a:pPr>
            <a:r>
              <a:rPr lang="en-GB" sz="1600" dirty="0"/>
              <a:t>Shows an awareness of texture, shape and form by recreating an image in 3D form.</a:t>
            </a:r>
          </a:p>
          <a:p>
            <a:pPr marL="285750" indent="-285750" fontAlgn="base">
              <a:buFont typeface="Arial" panose="020B0604020202020204" pitchFamily="34" charset="0"/>
              <a:buChar char="•"/>
            </a:pPr>
            <a:r>
              <a:rPr lang="en-GB" sz="1600" dirty="0"/>
              <a:t>Using printing to represent the natural environment.</a:t>
            </a:r>
          </a:p>
          <a:p>
            <a:pPr marL="285750" indent="-285750" fontAlgn="base">
              <a:buFont typeface="Arial" panose="020B0604020202020204" pitchFamily="34" charset="0"/>
              <a:buChar char="•"/>
            </a:pPr>
            <a:r>
              <a:rPr lang="en-GB" sz="1600" dirty="0"/>
              <a:t>Explores negative and positive.</a:t>
            </a:r>
          </a:p>
          <a:p>
            <a:pPr marL="285750" indent="-285750" fontAlgn="base">
              <a:buFont typeface="Arial" panose="020B0604020202020204" pitchFamily="34" charset="0"/>
              <a:buChar char="•"/>
            </a:pPr>
            <a:r>
              <a:rPr lang="en-GB" sz="1600" dirty="0"/>
              <a:t>Simple stitching – using long needles to makes straight stitches</a:t>
            </a:r>
            <a:r>
              <a:rPr lang="en-GB" sz="1600" dirty="0" smtClean="0"/>
              <a:t>.</a:t>
            </a:r>
            <a:endParaRPr lang="en-GB" sz="2000" b="1" u="sng" dirty="0" smtClean="0"/>
          </a:p>
          <a:p>
            <a:pPr lvl="0" algn="ctr">
              <a:buSzPts val="1800"/>
            </a:pPr>
            <a:endParaRPr sz="1800" b="1" i="0" u="sng"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4372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5760740"/>
        </p:xfrm>
        <a:graphic>
          <a:graphicData uri="http://schemas.openxmlformats.org/drawingml/2006/table">
            <a:tbl>
              <a:tblPr firstRow="1" bandRow="1">
                <a:noFill/>
                <a:tableStyleId>{FC1E4F3F-DF5E-4202-9D35-A563C2B2E1D8}</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en-GB" sz="1800"/>
                        <a:t>Pattern</a:t>
                      </a:r>
                      <a:endParaRPr sz="1800"/>
                    </a:p>
                    <a:p>
                      <a:pPr marL="0" marR="0" lvl="0" indent="0" algn="ctr" rtl="0">
                        <a:lnSpc>
                          <a:spcPct val="100000"/>
                        </a:lnSpc>
                        <a:spcBef>
                          <a:spcPts val="0"/>
                        </a:spcBef>
                        <a:spcAft>
                          <a:spcPts val="0"/>
                        </a:spcAft>
                        <a:buClr>
                          <a:srgbClr val="000000"/>
                        </a:buClr>
                        <a:buSzPts val="1400"/>
                        <a:buFont typeface="Arial"/>
                        <a:buNone/>
                      </a:pPr>
                      <a:r>
                        <a:rPr lang="en-GB" sz="1800"/>
                        <a:t>Texture</a:t>
                      </a:r>
                      <a:endParaRPr sz="1800"/>
                    </a:p>
                    <a:p>
                      <a:pPr marL="0" marR="0" lvl="0" indent="0" algn="ctr" rtl="0">
                        <a:lnSpc>
                          <a:spcPct val="100000"/>
                        </a:lnSpc>
                        <a:spcBef>
                          <a:spcPts val="0"/>
                        </a:spcBef>
                        <a:spcAft>
                          <a:spcPts val="0"/>
                        </a:spcAft>
                        <a:buClr>
                          <a:srgbClr val="000000"/>
                        </a:buClr>
                        <a:buSzPts val="1400"/>
                        <a:buFont typeface="Arial"/>
                        <a:buNone/>
                      </a:pPr>
                      <a:r>
                        <a:rPr lang="en-GB" sz="1800"/>
                        <a:t>Tone</a:t>
                      </a:r>
                      <a:endParaRPr sz="1800"/>
                    </a:p>
                    <a:p>
                      <a:pPr marL="0" marR="0" lvl="0" indent="0" algn="ctr" rtl="0">
                        <a:lnSpc>
                          <a:spcPct val="100000"/>
                        </a:lnSpc>
                        <a:spcBef>
                          <a:spcPts val="0"/>
                        </a:spcBef>
                        <a:spcAft>
                          <a:spcPts val="0"/>
                        </a:spcAft>
                        <a:buClr>
                          <a:srgbClr val="000000"/>
                        </a:buClr>
                        <a:buSzPts val="1400"/>
                        <a:buFont typeface="Arial"/>
                        <a:buNone/>
                      </a:pPr>
                      <a:r>
                        <a:rPr lang="en-GB" sz="1800"/>
                        <a:t>Line</a:t>
                      </a:r>
                      <a:endParaRPr sz="1800"/>
                    </a:p>
                    <a:p>
                      <a:pPr marL="0" marR="0" lvl="0" indent="0" algn="ctr" rtl="0">
                        <a:lnSpc>
                          <a:spcPct val="100000"/>
                        </a:lnSpc>
                        <a:spcBef>
                          <a:spcPts val="0"/>
                        </a:spcBef>
                        <a:spcAft>
                          <a:spcPts val="0"/>
                        </a:spcAft>
                        <a:buClr>
                          <a:srgbClr val="000000"/>
                        </a:buClr>
                        <a:buSzPts val="1400"/>
                        <a:buFont typeface="Arial"/>
                        <a:buNone/>
                      </a:pPr>
                      <a:r>
                        <a:rPr lang="en-GB" sz="1800"/>
                        <a:t>Colour</a:t>
                      </a:r>
                      <a:endParaRPr sz="1800"/>
                    </a:p>
                    <a:p>
                      <a:pPr marL="0" marR="0" lvl="0" indent="0" algn="ctr" rtl="0">
                        <a:lnSpc>
                          <a:spcPct val="100000"/>
                        </a:lnSpc>
                        <a:spcBef>
                          <a:spcPts val="0"/>
                        </a:spcBef>
                        <a:spcAft>
                          <a:spcPts val="0"/>
                        </a:spcAft>
                        <a:buClr>
                          <a:srgbClr val="000000"/>
                        </a:buClr>
                        <a:buSzPts val="1400"/>
                        <a:buFont typeface="Arial"/>
                        <a:buNone/>
                      </a:pPr>
                      <a:r>
                        <a:rPr lang="en-GB" sz="1800"/>
                        <a:t>Shade</a:t>
                      </a:r>
                      <a:endParaRPr sz="1800"/>
                    </a:p>
                    <a:p>
                      <a:pPr marL="0" marR="0" lvl="0" indent="0" algn="ctr" rtl="0">
                        <a:lnSpc>
                          <a:spcPct val="100000"/>
                        </a:lnSpc>
                        <a:spcBef>
                          <a:spcPts val="0"/>
                        </a:spcBef>
                        <a:spcAft>
                          <a:spcPts val="0"/>
                        </a:spcAft>
                        <a:buClr>
                          <a:srgbClr val="000000"/>
                        </a:buClr>
                        <a:buSzPts val="1400"/>
                        <a:buFont typeface="Arial"/>
                        <a:buNone/>
                      </a:pPr>
                      <a:r>
                        <a:rPr lang="en-GB" sz="1800"/>
                        <a:t>Annotate</a:t>
                      </a:r>
                      <a:endParaRPr sz="1800"/>
                    </a:p>
                    <a:p>
                      <a:pPr marL="0" marR="0" lvl="0" indent="0" algn="ctr" rtl="0">
                        <a:lnSpc>
                          <a:spcPct val="100000"/>
                        </a:lnSpc>
                        <a:spcBef>
                          <a:spcPts val="0"/>
                        </a:spcBef>
                        <a:spcAft>
                          <a:spcPts val="0"/>
                        </a:spcAft>
                        <a:buClr>
                          <a:srgbClr val="000000"/>
                        </a:buClr>
                        <a:buSzPts val="1400"/>
                        <a:buFont typeface="Arial"/>
                        <a:buNone/>
                      </a:pPr>
                      <a:r>
                        <a:rPr lang="en-GB" sz="1800"/>
                        <a:t>Brush Strokes</a:t>
                      </a:r>
                      <a:endParaRPr sz="1800"/>
                    </a:p>
                    <a:p>
                      <a:pPr marL="0" marR="0" lvl="0" indent="0" algn="ctr" rtl="0">
                        <a:lnSpc>
                          <a:spcPct val="100000"/>
                        </a:lnSpc>
                        <a:spcBef>
                          <a:spcPts val="0"/>
                        </a:spcBef>
                        <a:spcAft>
                          <a:spcPts val="0"/>
                        </a:spcAft>
                        <a:buClr>
                          <a:srgbClr val="000000"/>
                        </a:buClr>
                        <a:buSzPts val="1400"/>
                        <a:buFont typeface="Arial"/>
                        <a:buNone/>
                      </a:pPr>
                      <a:r>
                        <a:rPr lang="en-GB" sz="1800"/>
                        <a:t>Weaving </a:t>
                      </a:r>
                      <a:endParaRPr sz="1800"/>
                    </a:p>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r>
                        <a:rPr lang="en-GB" sz="1800"/>
                        <a:t>Weaving</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endParaRPr/>
                    </a:p>
                    <a:p>
                      <a:pPr marL="0" lvl="0" indent="0" algn="ctr" rtl="0">
                        <a:spcBef>
                          <a:spcPts val="0"/>
                        </a:spcBef>
                        <a:spcAft>
                          <a:spcPts val="0"/>
                        </a:spcAft>
                        <a:buClr>
                          <a:schemeClr val="dk1"/>
                        </a:buClr>
                        <a:buSzPts val="1800"/>
                        <a:buFont typeface="Arial"/>
                        <a:buNone/>
                      </a:pPr>
                      <a:r>
                        <a:rPr lang="en-GB" sz="1800">
                          <a:solidFill>
                            <a:schemeClr val="dk1"/>
                          </a:solidFill>
                        </a:rPr>
                        <a:t>Giving a detailed personal response to others artwork and being able to give an opinion in a sensitive manner on peers work and famous artists.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416794"/>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444394652"/>
              </p:ext>
            </p:extLst>
          </p:nvPr>
        </p:nvGraphicFramePr>
        <p:xfrm>
          <a:off x="755800" y="1660849"/>
          <a:ext cx="10651500" cy="3608469"/>
        </p:xfrm>
        <a:graphic>
          <a:graphicData uri="http://schemas.openxmlformats.org/drawingml/2006/table">
            <a:tbl>
              <a:tblPr firstRow="1" bandRow="1">
                <a:noFill/>
                <a:tableStyleId>{FC1E4F3F-DF5E-4202-9D35-A563C2B2E1D8}</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29196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dirty="0"/>
                        <a:t>about great artists, architects and designers in history.</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Explore a range of source materials on Anglo Saxon Print</a:t>
                      </a:r>
                      <a:r>
                        <a:rPr lang="en-GB" sz="1400" b="1" u="none" strike="noStrike" cap="none" dirty="0" smtClean="0"/>
                        <a:t>.</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a:t>2</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0" marR="0" lvl="0" indent="0" algn="l" rtl="0">
                        <a:lnSpc>
                          <a:spcPct val="100000"/>
                        </a:lnSpc>
                        <a:spcBef>
                          <a:spcPts val="0"/>
                        </a:spcBef>
                        <a:spcAft>
                          <a:spcPts val="0"/>
                        </a:spcAft>
                        <a:buClr>
                          <a:schemeClr val="dk1"/>
                        </a:buClr>
                        <a:buSzPts val="11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chemeClr val="dk1"/>
                        </a:buClr>
                        <a:buSzPts val="1100"/>
                        <a:buFont typeface="Arial"/>
                        <a:buNone/>
                      </a:pPr>
                      <a:r>
                        <a:rPr lang="en-GB" dirty="0"/>
                        <a:t>to improve their mastery of art and design techniques, including drawing, painting and sculpture with a range of materials [for example, pencil, charcoal, paint, clay]</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Sketch ideas on prints that relate to you and the world we live in.</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13284780"/>
              </p:ext>
            </p:extLst>
          </p:nvPr>
        </p:nvGraphicFramePr>
        <p:xfrm>
          <a:off x="755800" y="5269318"/>
          <a:ext cx="10651500" cy="3794449"/>
        </p:xfrm>
        <a:graphic>
          <a:graphicData uri="http://schemas.openxmlformats.org/drawingml/2006/table">
            <a:tbl>
              <a:tblPr firstRow="1" bandRow="1">
                <a:noFill/>
                <a:tableStyleId>{FC1E4F3F-DF5E-4202-9D35-A563C2B2E1D8}</a:tableStyleId>
              </a:tblPr>
              <a:tblGrid>
                <a:gridCol w="1162792">
                  <a:extLst>
                    <a:ext uri="{9D8B030D-6E8A-4147-A177-3AD203B41FA5}">
                      <a16:colId xmlns:a16="http://schemas.microsoft.com/office/drawing/2014/main" val="3134636010"/>
                    </a:ext>
                  </a:extLst>
                </a:gridCol>
                <a:gridCol w="9488708">
                  <a:extLst>
                    <a:ext uri="{9D8B030D-6E8A-4147-A177-3AD203B41FA5}">
                      <a16:colId xmlns:a16="http://schemas.microsoft.com/office/drawing/2014/main" val="1125689117"/>
                    </a:ext>
                  </a:extLst>
                </a:gridCol>
              </a:tblGrid>
              <a:tr h="169131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3</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chemeClr val="dk1"/>
                        </a:buClr>
                        <a:buSzPts val="11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chemeClr val="dk1"/>
                        </a:buClr>
                        <a:buSzPts val="1100"/>
                        <a:buFont typeface="Arial"/>
                        <a:buNone/>
                      </a:pPr>
                      <a:r>
                        <a:rPr lang="en-GB" dirty="0"/>
                        <a:t>to improve their mastery of art and design techniques, including drawing, painting and sculpture with a range of materials [for example, pencil, charcoal, paint, clay]</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Which </a:t>
                      </a:r>
                      <a:r>
                        <a:rPr lang="en-GB" sz="1400" b="1" u="none" strike="noStrike" cap="none" dirty="0" smtClean="0"/>
                        <a:t>print </a:t>
                      </a:r>
                      <a:r>
                        <a:rPr lang="en-GB" sz="1400" b="1" u="none" strike="noStrike" cap="none" dirty="0"/>
                        <a:t>making techniques work most effectively to create an Anglo Saxon print</a:t>
                      </a:r>
                      <a:r>
                        <a:rPr lang="en-GB" sz="1400" b="1" u="none" strike="noStrike" cap="none" dirty="0" smtClean="0"/>
                        <a: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381188090"/>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chemeClr val="dk1"/>
                        </a:buClr>
                        <a:buSzPts val="11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chemeClr val="dk1"/>
                        </a:buClr>
                        <a:buSzPts val="1100"/>
                        <a:buFont typeface="Arial"/>
                        <a:buNone/>
                      </a:pPr>
                      <a:r>
                        <a:rPr lang="en-GB" dirty="0"/>
                        <a:t>to improve their mastery of art and design techniques, including drawing, painting and sculpture with a range of materials [for example, pencil, charcoal, paint, clay]</a:t>
                      </a:r>
                      <a:endParaRPr dirty="0"/>
                    </a:p>
                    <a:p>
                      <a:pPr marL="0" marR="0" lvl="0" indent="0" algn="l" rtl="0">
                        <a:lnSpc>
                          <a:spcPct val="100000"/>
                        </a:lnSpc>
                        <a:spcBef>
                          <a:spcPts val="0"/>
                        </a:spcBef>
                        <a:spcAft>
                          <a:spcPts val="0"/>
                        </a:spcAft>
                        <a:buClr>
                          <a:schemeClr val="dk1"/>
                        </a:buClr>
                        <a:buSzPts val="1100"/>
                        <a:buFont typeface="Arial"/>
                        <a:buNone/>
                      </a:pPr>
                      <a:r>
                        <a:rPr lang="en-GB" dirty="0"/>
                        <a:t>about great artists, architects and designers in history.</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did the Navajo Spiderwoman create patterns in her work?</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311540312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extLst>
              <p:ext uri="{D42A27DB-BD31-4B8C-83A1-F6EECF244321}">
                <p14:modId xmlns:p14="http://schemas.microsoft.com/office/powerpoint/2010/main" val="2546920475"/>
              </p:ext>
            </p:extLst>
          </p:nvPr>
        </p:nvGraphicFramePr>
        <p:xfrm>
          <a:off x="806174" y="1633174"/>
          <a:ext cx="10472165" cy="6482400"/>
        </p:xfrm>
        <a:graphic>
          <a:graphicData uri="http://schemas.openxmlformats.org/drawingml/2006/table">
            <a:tbl>
              <a:tblPr firstRow="1" bandRow="1">
                <a:noFill/>
                <a:tableStyleId>{FC1E4F3F-DF5E-4202-9D35-A563C2B2E1D8}</a:tableStyleId>
              </a:tblPr>
              <a:tblGrid>
                <a:gridCol w="1143215">
                  <a:extLst>
                    <a:ext uri="{9D8B030D-6E8A-4147-A177-3AD203B41FA5}">
                      <a16:colId xmlns:a16="http://schemas.microsoft.com/office/drawing/2014/main" val="20000"/>
                    </a:ext>
                  </a:extLst>
                </a:gridCol>
                <a:gridCol w="93289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NC OBJ:</a:t>
                      </a:r>
                      <a:endParaRPr/>
                    </a:p>
                    <a:p>
                      <a:pPr marL="0" marR="0" lvl="0" indent="0" algn="l" rtl="0">
                        <a:lnSpc>
                          <a:spcPct val="100000"/>
                        </a:lnSpc>
                        <a:spcBef>
                          <a:spcPts val="0"/>
                        </a:spcBef>
                        <a:spcAft>
                          <a:spcPts val="0"/>
                        </a:spcAft>
                        <a:buClr>
                          <a:schemeClr val="dk1"/>
                        </a:buClr>
                        <a:buSzPts val="1100"/>
                        <a:buFont typeface="Arial"/>
                        <a:buNone/>
                      </a:pPr>
                      <a:r>
                        <a:rPr lang="en-GB"/>
                        <a:t>to create sketch books to record their observations and use them to review and revisit ideas</a:t>
                      </a:r>
                      <a:endParaRPr/>
                    </a:p>
                    <a:p>
                      <a:pPr marL="0" marR="0" lvl="0" indent="0" algn="l" rtl="0">
                        <a:lnSpc>
                          <a:spcPct val="100000"/>
                        </a:lnSpc>
                        <a:spcBef>
                          <a:spcPts val="0"/>
                        </a:spcBef>
                        <a:spcAft>
                          <a:spcPts val="0"/>
                        </a:spcAft>
                        <a:buClr>
                          <a:schemeClr val="dk1"/>
                        </a:buClr>
                        <a:buSzPts val="1100"/>
                        <a:buFont typeface="Arial"/>
                        <a:buNone/>
                      </a:pPr>
                      <a:r>
                        <a:rPr lang="en-GB"/>
                        <a:t>to improve their mastery of art and design techniques, including drawing, painting and sculpture with a range of materials [for example, pencil, charcoal, paint, clay]</a:t>
                      </a:r>
                      <a:endParaRPr/>
                    </a:p>
                    <a:p>
                      <a:pPr marL="0" marR="0" lvl="0" indent="0" algn="l" rtl="0">
                        <a:lnSpc>
                          <a:spcPct val="100000"/>
                        </a:lnSpc>
                        <a:spcBef>
                          <a:spcPts val="0"/>
                        </a:spcBef>
                        <a:spcAft>
                          <a:spcPts val="0"/>
                        </a:spcAft>
                        <a:buClr>
                          <a:schemeClr val="dk1"/>
                        </a:buClr>
                        <a:buSzPts val="1100"/>
                        <a:buFont typeface="Arial"/>
                        <a:buNone/>
                      </a:pPr>
                      <a:r>
                        <a:rPr lang="en-GB"/>
                        <a:t>about great artists, architects and designers in history.</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E.Q:</a:t>
                      </a: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How did the Anglo Saxon’s capture their history through the use of tapestry?</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chemeClr val="dk1"/>
                        </a:buClr>
                        <a:buSzPts val="1100"/>
                        <a:buFont typeface="Arial"/>
                        <a:buNone/>
                      </a:pPr>
                      <a:r>
                        <a:rPr lang="en-GB" dirty="0"/>
                        <a:t>to create sketch books to record their observations and use them to review and revisit ideas</a:t>
                      </a:r>
                      <a:endParaRPr dirty="0"/>
                    </a:p>
                    <a:p>
                      <a:pPr marL="0" marR="0" lvl="0" indent="0" algn="l" rtl="0">
                        <a:lnSpc>
                          <a:spcPct val="100000"/>
                        </a:lnSpc>
                        <a:spcBef>
                          <a:spcPts val="0"/>
                        </a:spcBef>
                        <a:spcAft>
                          <a:spcPts val="0"/>
                        </a:spcAft>
                        <a:buClr>
                          <a:schemeClr val="dk1"/>
                        </a:buClr>
                        <a:buSzPts val="1100"/>
                        <a:buFont typeface="Arial"/>
                        <a:buNone/>
                      </a:pPr>
                      <a:r>
                        <a:rPr lang="en-GB" dirty="0"/>
                        <a:t>to improve their mastery of art and design techniques, including drawing, painting and sculpture with a range of materials [for example, pencil, charcoal, paint, clay]</a:t>
                      </a:r>
                      <a:endParaRPr dirty="0"/>
                    </a:p>
                    <a:p>
                      <a:pPr marL="0" marR="0" lvl="0" indent="0" algn="l" rtl="0">
                        <a:lnSpc>
                          <a:spcPct val="100000"/>
                        </a:lnSpc>
                        <a:spcBef>
                          <a:spcPts val="0"/>
                        </a:spcBef>
                        <a:spcAft>
                          <a:spcPts val="0"/>
                        </a:spcAft>
                        <a:buClr>
                          <a:schemeClr val="dk1"/>
                        </a:buClr>
                        <a:buSzPts val="1100"/>
                        <a:buFont typeface="Arial"/>
                        <a:buNone/>
                      </a:pPr>
                      <a:r>
                        <a:rPr lang="en-GB" dirty="0"/>
                        <a:t>about great artists, architects and designers in history.</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To design a final piece based on the </a:t>
                      </a:r>
                      <a:r>
                        <a:rPr lang="en-GB" b="1" dirty="0"/>
                        <a:t>printmaking</a:t>
                      </a:r>
                      <a:r>
                        <a:rPr lang="en-GB" sz="1400" b="1" u="none" strike="noStrike" cap="none" dirty="0"/>
                        <a:t> and tapestry knowledge gained throughout this unit.</a:t>
                      </a:r>
                      <a:r>
                        <a:rPr lang="en-GB" b="1" dirty="0"/>
                        <a:t> </a:t>
                      </a:r>
                      <a:endParaRPr b="1"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820</Words>
  <Application>Microsoft Office PowerPoint</Application>
  <PresentationFormat>Custom</PresentationFormat>
  <Paragraphs>170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5</cp:revision>
  <dcterms:modified xsi:type="dcterms:W3CDTF">2019-09-04T11:01:53Z</dcterms:modified>
</cp:coreProperties>
</file>