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7"/>
  </p:notesMasterIdLst>
  <p:sldIdLst>
    <p:sldId id="256" r:id="rId2"/>
    <p:sldId id="263" r:id="rId3"/>
    <p:sldId id="259" r:id="rId4"/>
    <p:sldId id="260" r:id="rId5"/>
    <p:sldId id="262" r:id="rId6"/>
  </p:sldIdLst>
  <p:sldSz cx="12192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97F0A8-89E5-49BD-8E4B-3E34B12E8517}">
  <a:tblStyle styleId="{E497F0A8-89E5-49BD-8E4B-3E34B12E8517}"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494" y="72"/>
      </p:cViewPr>
      <p:guideLst>
        <p:guide orient="horz" pos="28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extLst>
      <p:ext uri="{BB962C8B-B14F-4D97-AF65-F5344CB8AC3E}">
        <p14:creationId xmlns:p14="http://schemas.microsoft.com/office/powerpoint/2010/main" val="3035749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rot="5400000">
            <a:off x="6164792" y="3046943"/>
            <a:ext cx="7749117"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830792" y="494243"/>
            <a:ext cx="7749117"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914400" y="1496484"/>
            <a:ext cx="10363200" cy="318346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1524000" y="4802717"/>
            <a:ext cx="9144000" cy="220768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a:endParaRPr/>
          </a:p>
        </p:txBody>
      </p:sp>
      <p:sp>
        <p:nvSpPr>
          <p:cNvPr id="25" name="Google Shape;25;p3"/>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1851" y="2279653"/>
            <a:ext cx="10515600" cy="38036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1851" y="6119286"/>
            <a:ext cx="10515600" cy="200024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31" name="Google Shape;31;p4"/>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8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 name="Google Shape;37;p5"/>
          <p:cNvSpPr txBox="1">
            <a:spLocks noGrp="1"/>
          </p:cNvSpPr>
          <p:nvPr>
            <p:ph type="body" idx="2"/>
          </p:nvPr>
        </p:nvSpPr>
        <p:spPr>
          <a:xfrm>
            <a:off x="6172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 name="Google Shape;38;p5"/>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9788"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839789" y="2241551"/>
            <a:ext cx="5157787"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4" name="Google Shape;44;p6"/>
          <p:cNvSpPr txBox="1">
            <a:spLocks noGrp="1"/>
          </p:cNvSpPr>
          <p:nvPr>
            <p:ph type="body" idx="2"/>
          </p:nvPr>
        </p:nvSpPr>
        <p:spPr>
          <a:xfrm>
            <a:off x="839789" y="3340100"/>
            <a:ext cx="5157787"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5" name="Google Shape;45;p6"/>
          <p:cNvSpPr txBox="1">
            <a:spLocks noGrp="1"/>
          </p:cNvSpPr>
          <p:nvPr>
            <p:ph type="body" idx="3"/>
          </p:nvPr>
        </p:nvSpPr>
        <p:spPr>
          <a:xfrm>
            <a:off x="6172201" y="2241551"/>
            <a:ext cx="5183188"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6" name="Google Shape;46;p6"/>
          <p:cNvSpPr txBox="1">
            <a:spLocks noGrp="1"/>
          </p:cNvSpPr>
          <p:nvPr>
            <p:ph type="body" idx="4"/>
          </p:nvPr>
        </p:nvSpPr>
        <p:spPr>
          <a:xfrm>
            <a:off x="6172201" y="3340100"/>
            <a:ext cx="5183188"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7" name="Google Shape;47;p6"/>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58" name="Google Shape;58;p8"/>
          <p:cNvSpPr txBox="1">
            <a:spLocks noGrp="1"/>
          </p:cNvSpPr>
          <p:nvPr>
            <p:ph type="body" idx="2"/>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59" name="Google Shape;59;p8"/>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a:spLocks noGrp="1"/>
          </p:cNvSpPr>
          <p:nvPr>
            <p:ph type="pic" idx="2"/>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body" idx="1"/>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66" name="Google Shape;66;p9"/>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body" idx="1"/>
          </p:nvPr>
        </p:nvSpPr>
        <p:spPr>
          <a:xfrm rot="5400000">
            <a:off x="3195108" y="77259"/>
            <a:ext cx="5801784"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2" name="Google Shape;72;p10"/>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1"/>
          <p:cNvSpPr/>
          <p:nvPr/>
        </p:nvSpPr>
        <p:spPr>
          <a:xfrm>
            <a:off x="10042368" y="8493249"/>
            <a:ext cx="1311431" cy="451143"/>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8.jpg"/><Relationship Id="rId3" Type="http://schemas.openxmlformats.org/officeDocument/2006/relationships/hyperlink" Target="https://easyscienceforkids.com/all-about-the-northern-lights/" TargetMode="External"/><Relationship Id="rId7" Type="http://schemas.openxmlformats.org/officeDocument/2006/relationships/image" Target="../media/image3.jpg"/><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4.jpg"/><Relationship Id="rId5" Type="http://schemas.openxmlformats.org/officeDocument/2006/relationships/hyperlink" Target="https://onelittleproject.com/northern-lights-chalk-art/" TargetMode="External"/><Relationship Id="rId10" Type="http://schemas.openxmlformats.org/officeDocument/2006/relationships/image" Target="../media/image2.jpg"/><Relationship Id="rId4" Type="http://schemas.openxmlformats.org/officeDocument/2006/relationships/hyperlink" Target="https://nurturestore.co.uk/northern-lights-art-kids" TargetMode="External"/><Relationship Id="rId9" Type="http://schemas.openxmlformats.org/officeDocument/2006/relationships/image" Target="../media/image6.png"/><Relationship Id="rId1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5"/>
        <p:cNvGrpSpPr/>
        <p:nvPr/>
      </p:nvGrpSpPr>
      <p:grpSpPr>
        <a:xfrm>
          <a:off x="0" y="0"/>
          <a:ext cx="0" cy="0"/>
          <a:chOff x="0" y="0"/>
          <a:chExt cx="0" cy="0"/>
        </a:xfrm>
      </p:grpSpPr>
      <p:sp>
        <p:nvSpPr>
          <p:cNvPr id="86" name="Google Shape;86;p12"/>
          <p:cNvSpPr txBox="1"/>
          <p:nvPr/>
        </p:nvSpPr>
        <p:spPr>
          <a:xfrm>
            <a:off x="6191250" y="2410725"/>
            <a:ext cx="5309400" cy="17421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Transferable Knowledge:</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600"/>
              <a:t>Geography - locational knowledge</a:t>
            </a:r>
            <a:endParaRPr sz="1600"/>
          </a:p>
          <a:p>
            <a:pPr marL="0" marR="0" lvl="0" indent="0" algn="ctr" rtl="0">
              <a:lnSpc>
                <a:spcPct val="100000"/>
              </a:lnSpc>
              <a:spcBef>
                <a:spcPts val="0"/>
              </a:spcBef>
              <a:spcAft>
                <a:spcPts val="0"/>
              </a:spcAft>
              <a:buClr>
                <a:srgbClr val="000000"/>
              </a:buClr>
              <a:buSzPts val="1200"/>
              <a:buFont typeface="Arial"/>
              <a:buNone/>
            </a:pPr>
            <a:r>
              <a:rPr lang="en-GB" sz="1600"/>
              <a:t>History - Artists through history</a:t>
            </a:r>
            <a:endParaRPr sz="1600"/>
          </a:p>
          <a:p>
            <a:pPr marL="0" marR="0" lvl="0" indent="0" algn="ctr" rtl="0">
              <a:lnSpc>
                <a:spcPct val="100000"/>
              </a:lnSpc>
              <a:spcBef>
                <a:spcPts val="0"/>
              </a:spcBef>
              <a:spcAft>
                <a:spcPts val="0"/>
              </a:spcAft>
              <a:buClr>
                <a:srgbClr val="000000"/>
              </a:buClr>
              <a:buSzPts val="1200"/>
              <a:buFont typeface="Arial"/>
              <a:buNone/>
            </a:pPr>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2"/>
          <p:cNvSpPr txBox="1"/>
          <p:nvPr/>
        </p:nvSpPr>
        <p:spPr>
          <a:xfrm>
            <a:off x="806825" y="4262550"/>
            <a:ext cx="10693800" cy="4358936"/>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1" i="0" u="sng" strike="noStrike" cap="none">
                <a:solidFill>
                  <a:srgbClr val="000000"/>
                </a:solidFill>
                <a:latin typeface="Arial"/>
                <a:ea typeface="Arial"/>
                <a:cs typeface="Arial"/>
                <a:sym typeface="Arial"/>
              </a:rPr>
              <a:t>National Curriculum Overview of Programme of Study</a:t>
            </a:r>
            <a:endParaRPr sz="18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 Art, craft and design embody some of the highest forms of human creativity. A high-quality art and design education should engage, inspire and challenge pupils, equipping them with the knowledge and skills to experiment, invent and create their own works of art, craft and design. As pupils progress, they should be able to think critically and develop a more rigorous understanding of art and design. They should also know how art and design both reflect and shape our history, and contribute to the culture, creativity and wealth of our nation. </a:t>
            </a:r>
            <a:endParaRPr sz="14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400" b="1" i="0" u="sng" strike="noStrike" cap="none">
                <a:solidFill>
                  <a:schemeClr val="dk1"/>
                </a:solidFill>
                <a:latin typeface="Arial"/>
                <a:ea typeface="Arial"/>
                <a:cs typeface="Arial"/>
                <a:sym typeface="Arial"/>
              </a:rPr>
              <a:t>During this area of study students should be taught 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create sketch books to record their observations and use them to review and revisit ideas </a:t>
            </a:r>
            <a:endParaRPr/>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improve their mastery of art and design techniques, including drawing, painting and sculpture with a range of materials [for example, pencil, charcoal, paint, clay] </a:t>
            </a:r>
            <a:endParaRPr/>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about great artists, architects and designers in history. </a:t>
            </a:r>
            <a:endParaRPr sz="1400" b="1"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GB" sz="1400" b="0" i="0" u="none" strike="noStrike" cap="none">
                <a:solidFill>
                  <a:schemeClr val="dk1"/>
                </a:solidFill>
                <a:latin typeface="Arial"/>
                <a:ea typeface="Arial"/>
                <a:cs typeface="Arial"/>
                <a:sym typeface="Arial"/>
              </a:rPr>
              <a:t>Mixing and using colour to create an atmosphere within a landscape.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GB" sz="1400" b="0" i="0" u="none" strike="noStrike" cap="none">
                <a:solidFill>
                  <a:srgbClr val="000000"/>
                </a:solidFill>
                <a:latin typeface="Arial"/>
                <a:ea typeface="Arial"/>
                <a:cs typeface="Arial"/>
                <a:sym typeface="Arial"/>
              </a:rPr>
              <a:t>Using scale and perspective to create distances in a landscape image. </a:t>
            </a:r>
            <a:endParaRPr/>
          </a:p>
          <a:p>
            <a:pPr marL="285750" marR="0" lvl="0" indent="-285750" algn="l" rtl="0">
              <a:lnSpc>
                <a:spcPct val="100000"/>
              </a:lnSpc>
              <a:spcBef>
                <a:spcPts val="0"/>
              </a:spcBef>
              <a:spcAft>
                <a:spcPts val="0"/>
              </a:spcAft>
              <a:buClr>
                <a:schemeClr val="dk1"/>
              </a:buClr>
              <a:buSzPts val="1800"/>
              <a:buFont typeface="Arial"/>
              <a:buChar char="•"/>
            </a:pPr>
            <a:r>
              <a:rPr lang="en-GB" sz="1400" b="0" i="0" u="none" strike="noStrike" cap="none">
                <a:solidFill>
                  <a:srgbClr val="000000"/>
                </a:solidFill>
                <a:latin typeface="Arial"/>
                <a:ea typeface="Arial"/>
                <a:cs typeface="Arial"/>
                <a:sym typeface="Arial"/>
              </a:rPr>
              <a:t>Explore the effect of light, colour, texture and tone on natural landscapes.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GB" sz="1400" b="0" i="0" u="none" strike="noStrike" cap="none">
                <a:solidFill>
                  <a:srgbClr val="000000"/>
                </a:solidFill>
                <a:latin typeface="Arial"/>
                <a:ea typeface="Arial"/>
                <a:cs typeface="Arial"/>
                <a:sym typeface="Arial"/>
              </a:rPr>
              <a:t>Explain why they have chosen a specific media, style or technique and the impact this had on their final outcome reflected in their sketchbooks.</a:t>
            </a:r>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2"/>
          <p:cNvSpPr txBox="1"/>
          <p:nvPr/>
        </p:nvSpPr>
        <p:spPr>
          <a:xfrm>
            <a:off x="830612" y="1152932"/>
            <a:ext cx="106938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1800" b="1" i="0" u="none" strike="noStrike" cap="none">
                <a:solidFill>
                  <a:srgbClr val="000000"/>
                </a:solidFill>
                <a:latin typeface="Arial"/>
                <a:ea typeface="Arial"/>
                <a:cs typeface="Arial"/>
                <a:sym typeface="Arial"/>
              </a:rPr>
              <a:t>Year 6 - Medium Term Plan - Designers - Art</a:t>
            </a:r>
            <a:endParaRPr sz="1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2F5496"/>
                </a:solidFill>
                <a:latin typeface="Arial"/>
                <a:ea typeface="Arial"/>
                <a:cs typeface="Arial"/>
                <a:sym typeface="Arial"/>
              </a:rPr>
              <a:t>How have artists through history represented the Northern Lights?</a:t>
            </a:r>
            <a:endParaRPr sz="1800" b="1" i="0" u="none" strike="noStrike" cap="none">
              <a:solidFill>
                <a:srgbClr val="2F5496"/>
              </a:solidFill>
              <a:latin typeface="Arial"/>
              <a:ea typeface="Arial"/>
              <a:cs typeface="Arial"/>
              <a:sym typeface="Arial"/>
            </a:endParaRPr>
          </a:p>
        </p:txBody>
      </p:sp>
      <p:sp>
        <p:nvSpPr>
          <p:cNvPr id="89" name="Google Shape;89;p12"/>
          <p:cNvSpPr txBox="1"/>
          <p:nvPr/>
        </p:nvSpPr>
        <p:spPr>
          <a:xfrm>
            <a:off x="806825" y="2410750"/>
            <a:ext cx="5271300" cy="1742100"/>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Aspect of Study</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Colour, composition, perspective, scale, light, drawing and painting.</a:t>
            </a:r>
            <a:endParaRPr sz="1800" b="0" i="0" u="none" strike="noStrike" cap="none">
              <a:solidFill>
                <a:srgbClr val="000000"/>
              </a:solidFill>
              <a:latin typeface="Arial"/>
              <a:ea typeface="Arial"/>
              <a:cs typeface="Arial"/>
              <a:sym typeface="Arial"/>
            </a:endParaRPr>
          </a:p>
        </p:txBody>
      </p:sp>
      <p:pic>
        <p:nvPicPr>
          <p:cNvPr id="90" name="Google Shape;90;p12"/>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91" name="Google Shape;91;p12"/>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92" name="Google Shape;92;p12"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93" name="Google Shape;93;p12"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94" name="Google Shape;94;p12"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95" name="Google Shape;95;p12"/>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96" name="Google Shape;96;p12"/>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97" name="Google Shape;97;p12"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98" name="Google Shape;98;p12"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pic>
        <p:nvPicPr>
          <p:cNvPr id="99" name="Google Shape;99;p12" descr="C:\Users\James\Desktop\Logos\Designers Large no border.jpg"/>
          <p:cNvPicPr preferRelativeResize="0"/>
          <p:nvPr/>
        </p:nvPicPr>
        <p:blipFill rotWithShape="1">
          <a:blip r:embed="rId7">
            <a:alphaModFix/>
          </a:blip>
          <a:srcRect l="8376" t="7196" r="8376" b="4746"/>
          <a:stretch/>
        </p:blipFill>
        <p:spPr>
          <a:xfrm>
            <a:off x="898748" y="1210113"/>
            <a:ext cx="742200" cy="1059571"/>
          </a:xfrm>
          <a:prstGeom prst="rect">
            <a:avLst/>
          </a:prstGeom>
          <a:noFill/>
          <a:ln>
            <a:noFill/>
          </a:ln>
        </p:spPr>
      </p:pic>
      <p:pic>
        <p:nvPicPr>
          <p:cNvPr id="100" name="Google Shape;100;p12" descr="C:\Users\James\Desktop\Logos\Designers Large no border.jpg"/>
          <p:cNvPicPr preferRelativeResize="0"/>
          <p:nvPr/>
        </p:nvPicPr>
        <p:blipFill rotWithShape="1">
          <a:blip r:embed="rId7">
            <a:alphaModFix/>
          </a:blip>
          <a:srcRect l="8376" t="7196" r="8376" b="4746"/>
          <a:stretch/>
        </p:blipFill>
        <p:spPr>
          <a:xfrm>
            <a:off x="10758425" y="1210113"/>
            <a:ext cx="742200" cy="10595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2"/>
          <p:cNvSpPr txBox="1"/>
          <p:nvPr/>
        </p:nvSpPr>
        <p:spPr>
          <a:xfrm>
            <a:off x="6191250" y="2410724"/>
            <a:ext cx="5309400" cy="6322727"/>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smtClean="0">
                <a:solidFill>
                  <a:srgbClr val="000000"/>
                </a:solidFill>
                <a:latin typeface="Arial"/>
                <a:ea typeface="Arial"/>
                <a:cs typeface="Arial"/>
                <a:sym typeface="Arial"/>
              </a:rPr>
              <a:t>Books and websites to support with learning:</a:t>
            </a: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lang="en-GB" sz="1800" b="1" u="sng" dirty="0"/>
          </a:p>
          <a:p>
            <a:pPr marL="0" marR="0" lvl="0" indent="0" algn="ctr" rtl="0">
              <a:lnSpc>
                <a:spcPct val="100000"/>
              </a:lnSpc>
              <a:spcBef>
                <a:spcPts val="0"/>
              </a:spcBef>
              <a:spcAft>
                <a:spcPts val="0"/>
              </a:spcAft>
              <a:buClr>
                <a:srgbClr val="000000"/>
              </a:buClr>
              <a:buSzPts val="1800"/>
              <a:buFont typeface="Arial"/>
              <a:buNone/>
            </a:pPr>
            <a:endParaRPr sz="1800" b="1" i="0" u="sng" strike="noStrike" cap="none" dirty="0">
              <a:solidFill>
                <a:srgbClr val="000000"/>
              </a:solidFill>
              <a:latin typeface="Arial"/>
              <a:ea typeface="Arial"/>
              <a:cs typeface="Arial"/>
              <a:sym typeface="Arial"/>
            </a:endParaRPr>
          </a:p>
          <a:p>
            <a:pPr marL="285750" indent="-285750">
              <a:buFont typeface="Arial" panose="020B0604020202020204" pitchFamily="34" charset="0"/>
              <a:buChar char="•"/>
            </a:pPr>
            <a:endParaRPr lang="en-GB" sz="1800" b="1" dirty="0">
              <a:latin typeface="+mn-lt"/>
            </a:endParaRPr>
          </a:p>
          <a:p>
            <a:pPr marL="285750" indent="-285750">
              <a:buFont typeface="Arial" panose="020B0604020202020204" pitchFamily="34" charset="0"/>
              <a:buChar char="•"/>
            </a:pPr>
            <a:r>
              <a:rPr lang="en-GB" sz="1800" dirty="0"/>
              <a:t>Exploring Landscape Art with Children (Come Look With </a:t>
            </a:r>
            <a:r>
              <a:rPr lang="en-GB" sz="1800" dirty="0" smtClean="0"/>
              <a:t>Me)</a:t>
            </a:r>
            <a:endParaRPr lang="en-GB" sz="1800" dirty="0"/>
          </a:p>
          <a:p>
            <a:pPr marL="285750" indent="-285750">
              <a:buFont typeface="Arial" panose="020B0604020202020204" pitchFamily="34" charset="0"/>
              <a:buChar char="•"/>
            </a:pPr>
            <a:endParaRPr sz="1600" i="0" u="none" strike="noStrike" cap="none" dirty="0">
              <a:solidFill>
                <a:srgbClr val="000000"/>
              </a:solidFill>
              <a:latin typeface="+mn-lt"/>
              <a:sym typeface="Arial"/>
            </a:endParaRPr>
          </a:p>
          <a:p>
            <a:pPr lvl="0" algn="ctr">
              <a:buSzPts val="1800"/>
            </a:pPr>
            <a:r>
              <a:rPr lang="en-GB" sz="1800" dirty="0">
                <a:hlinkClick r:id="rId3"/>
              </a:rPr>
              <a:t>https://easyscienceforkids.com/all-about-the-northern-lights/</a:t>
            </a:r>
            <a:endParaRPr lang="en-GB" sz="1800" b="1" u="sng" dirty="0"/>
          </a:p>
          <a:p>
            <a:pPr lvl="0" algn="ctr">
              <a:buSzPts val="1800"/>
            </a:pPr>
            <a:endParaRPr lang="en-GB" sz="1800" b="1" u="sng" dirty="0"/>
          </a:p>
          <a:p>
            <a:pPr lvl="0" algn="ctr">
              <a:buSzPts val="1800"/>
            </a:pPr>
            <a:r>
              <a:rPr lang="en-GB" sz="1800" dirty="0">
                <a:hlinkClick r:id="rId4"/>
              </a:rPr>
              <a:t>https://nurturestore.co.uk/northern-lights-art-kids</a:t>
            </a:r>
            <a:endParaRPr lang="en-GB" sz="1800" dirty="0"/>
          </a:p>
          <a:p>
            <a:pPr lvl="0" algn="ctr">
              <a:buSzPts val="1800"/>
            </a:pPr>
            <a:endParaRPr lang="en-GB" sz="1800" b="1" u="sng" dirty="0"/>
          </a:p>
          <a:p>
            <a:pPr lvl="0" algn="ctr">
              <a:buSzPts val="1800"/>
            </a:pPr>
            <a:r>
              <a:rPr lang="en-GB" sz="1800" dirty="0">
                <a:hlinkClick r:id="rId5"/>
              </a:rPr>
              <a:t>https://onelittleproject.com/northern-lights-chalk-art</a:t>
            </a:r>
            <a:r>
              <a:rPr lang="en-GB" sz="1800" dirty="0" smtClean="0">
                <a:hlinkClick r:id="rId5"/>
              </a:rPr>
              <a:t>/</a:t>
            </a:r>
            <a:endParaRPr lang="en-GB" sz="1800" dirty="0" smtClean="0"/>
          </a:p>
          <a:p>
            <a:pPr lvl="0" algn="ctr">
              <a:buSzPts val="1800"/>
            </a:pPr>
            <a:endParaRPr lang="en-GB" sz="1800" b="1" u="sng" dirty="0"/>
          </a:p>
          <a:p>
            <a:pPr lvl="0">
              <a:buSzPts val="1800"/>
            </a:pPr>
            <a:r>
              <a:rPr lang="en-GB" sz="1800" b="1" u="sng" dirty="0">
                <a:solidFill>
                  <a:schemeClr val="dk1"/>
                </a:solidFill>
              </a:rPr>
              <a:t>Influential Figures</a:t>
            </a:r>
            <a:endParaRPr lang="en-GB" sz="2800" b="1" u="sng" dirty="0">
              <a:solidFill>
                <a:schemeClr val="dk1"/>
              </a:solidFill>
            </a:endParaRPr>
          </a:p>
          <a:p>
            <a:pPr lvl="0">
              <a:buSzPts val="1800"/>
            </a:pPr>
            <a:endParaRPr lang="en-GB" sz="1000" b="1" u="sng" dirty="0">
              <a:solidFill>
                <a:schemeClr val="dk1"/>
              </a:solidFill>
            </a:endParaRPr>
          </a:p>
          <a:p>
            <a:pPr marL="457200" lvl="0" indent="-342900">
              <a:buSzPts val="1800"/>
              <a:buChar char="●"/>
            </a:pPr>
            <a:r>
              <a:rPr lang="en-GB" sz="1800" dirty="0"/>
              <a:t>Robert </a:t>
            </a:r>
            <a:r>
              <a:rPr lang="en-GB" sz="1800" dirty="0" err="1"/>
              <a:t>McAffee</a:t>
            </a:r>
            <a:r>
              <a:rPr lang="en-GB" sz="1800" dirty="0"/>
              <a:t> (Northern Lights artist)</a:t>
            </a:r>
          </a:p>
          <a:p>
            <a:pPr marL="457200" lvl="0" indent="-342900">
              <a:lnSpc>
                <a:spcPct val="115000"/>
              </a:lnSpc>
              <a:buClr>
                <a:srgbClr val="333333"/>
              </a:buClr>
              <a:buSzPts val="1800"/>
              <a:buChar char="●"/>
            </a:pPr>
            <a:r>
              <a:rPr lang="en-GB" sz="1800" dirty="0">
                <a:solidFill>
                  <a:srgbClr val="333333"/>
                </a:solidFill>
                <a:highlight>
                  <a:srgbClr val="FFFFFF"/>
                </a:highlight>
              </a:rPr>
              <a:t>Rembrandt van Rijn (Dutch painter) </a:t>
            </a:r>
            <a:endParaRPr lang="en-GB" sz="1800" dirty="0"/>
          </a:p>
          <a:p>
            <a:pPr lvl="0" algn="ctr">
              <a:buSzPts val="1800"/>
            </a:pPr>
            <a:endParaRPr lang="en-GB" sz="1800" b="1" u="sng" dirty="0"/>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8" name="Google Shape;88;p12"/>
          <p:cNvSpPr txBox="1"/>
          <p:nvPr/>
        </p:nvSpPr>
        <p:spPr>
          <a:xfrm>
            <a:off x="1762050" y="1152925"/>
            <a:ext cx="87873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endParaRPr lang="en-GB" sz="1800" b="1" dirty="0" smtClean="0">
              <a:solidFill>
                <a:srgbClr val="FF0000"/>
              </a:solidFill>
            </a:endParaRPr>
          </a:p>
          <a:p>
            <a:pPr marL="457200" marR="0" lvl="0" indent="0" algn="ctr" rtl="0">
              <a:lnSpc>
                <a:spcPct val="100000"/>
              </a:lnSpc>
              <a:spcBef>
                <a:spcPts val="0"/>
              </a:spcBef>
              <a:spcAft>
                <a:spcPts val="0"/>
              </a:spcAft>
              <a:buNone/>
            </a:pPr>
            <a:r>
              <a:rPr lang="en-GB" sz="1800" b="1" dirty="0" smtClean="0">
                <a:solidFill>
                  <a:srgbClr val="FF0000"/>
                </a:solidFill>
              </a:rPr>
              <a:t>Parental Support page</a:t>
            </a:r>
            <a:endParaRPr sz="1800" b="1" dirty="0">
              <a:solidFill>
                <a:srgbClr val="FF0000"/>
              </a:solidFill>
            </a:endParaRPr>
          </a:p>
          <a:p>
            <a:pPr marL="0" marR="0" lvl="0" indent="0" algn="ctr" rtl="0">
              <a:lnSpc>
                <a:spcPct val="100000"/>
              </a:lnSpc>
              <a:spcBef>
                <a:spcPts val="0"/>
              </a:spcBef>
              <a:spcAft>
                <a:spcPts val="0"/>
              </a:spcAft>
              <a:buClr>
                <a:srgbClr val="000000"/>
              </a:buClr>
              <a:buSzPts val="1800"/>
              <a:buFont typeface="Arial"/>
              <a:buNone/>
            </a:pPr>
            <a:endParaRPr sz="1800" dirty="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a:solidFill>
                  <a:srgbClr val="2F5496"/>
                </a:solidFill>
                <a:latin typeface="Arial"/>
                <a:ea typeface="Arial"/>
                <a:cs typeface="Arial"/>
                <a:sym typeface="Arial"/>
              </a:rPr>
              <a:t>: </a:t>
            </a:r>
            <a:endParaRPr sz="1800" b="1" i="0" u="none" strike="noStrike" cap="none" dirty="0">
              <a:solidFill>
                <a:srgbClr val="2F5496"/>
              </a:solidFill>
              <a:latin typeface="Arial"/>
              <a:ea typeface="Arial"/>
              <a:cs typeface="Arial"/>
              <a:sym typeface="Arial"/>
            </a:endParaRPr>
          </a:p>
        </p:txBody>
      </p:sp>
      <p:sp>
        <p:nvSpPr>
          <p:cNvPr id="89" name="Google Shape;89;p12"/>
          <p:cNvSpPr txBox="1"/>
          <p:nvPr/>
        </p:nvSpPr>
        <p:spPr>
          <a:xfrm>
            <a:off x="806825" y="2410750"/>
            <a:ext cx="5271300" cy="2525584"/>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smtClean="0">
                <a:solidFill>
                  <a:srgbClr val="000000"/>
                </a:solidFill>
                <a:latin typeface="Arial"/>
                <a:ea typeface="Arial"/>
                <a:cs typeface="Arial"/>
                <a:sym typeface="Arial"/>
              </a:rPr>
              <a:t>Places to visit/things to do at home:</a:t>
            </a: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lang="en-GB" sz="1800" b="1" i="0" u="sng" strike="noStrike" cap="none" dirty="0" smtClean="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dirty="0" smtClean="0"/>
              <a:t>Areas to look at </a:t>
            </a:r>
            <a:r>
              <a:rPr lang="en-GB" sz="1800" dirty="0" err="1" smtClean="0"/>
              <a:t>at</a:t>
            </a:r>
            <a:r>
              <a:rPr lang="en-GB" sz="1800" dirty="0" smtClean="0"/>
              <a:t> home:</a:t>
            </a:r>
          </a:p>
          <a:p>
            <a:pPr marL="0" marR="0" lvl="0" indent="0" algn="ctr" rtl="0">
              <a:lnSpc>
                <a:spcPct val="100000"/>
              </a:lnSpc>
              <a:spcBef>
                <a:spcPts val="0"/>
              </a:spcBef>
              <a:spcAft>
                <a:spcPts val="0"/>
              </a:spcAft>
              <a:buClr>
                <a:srgbClr val="000000"/>
              </a:buClr>
              <a:buSzPts val="1800"/>
              <a:buFont typeface="Arial"/>
              <a:buNone/>
            </a:pPr>
            <a:r>
              <a:rPr lang="en-GB" sz="1800" i="0" strike="noStrike" cap="none" dirty="0" smtClean="0">
                <a:solidFill>
                  <a:srgbClr val="000000"/>
                </a:solidFill>
                <a:latin typeface="Arial"/>
                <a:ea typeface="Arial"/>
                <a:cs typeface="Arial"/>
                <a:sym typeface="Arial"/>
              </a:rPr>
              <a:t>Perspective</a:t>
            </a:r>
          </a:p>
          <a:p>
            <a:pPr marL="0" marR="0" lvl="0" indent="0" algn="ctr" rtl="0">
              <a:lnSpc>
                <a:spcPct val="100000"/>
              </a:lnSpc>
              <a:spcBef>
                <a:spcPts val="0"/>
              </a:spcBef>
              <a:spcAft>
                <a:spcPts val="0"/>
              </a:spcAft>
              <a:buClr>
                <a:srgbClr val="000000"/>
              </a:buClr>
              <a:buSzPts val="1800"/>
              <a:buFont typeface="Arial"/>
              <a:buNone/>
            </a:pPr>
            <a:r>
              <a:rPr lang="en-GB" sz="1800" dirty="0" smtClean="0"/>
              <a:t>Colour to create an atmosphere</a:t>
            </a:r>
          </a:p>
          <a:p>
            <a:pPr marL="0" marR="0" lvl="0" indent="0" algn="ctr" rtl="0">
              <a:lnSpc>
                <a:spcPct val="100000"/>
              </a:lnSpc>
              <a:spcBef>
                <a:spcPts val="0"/>
              </a:spcBef>
              <a:spcAft>
                <a:spcPts val="0"/>
              </a:spcAft>
              <a:buClr>
                <a:srgbClr val="000000"/>
              </a:buClr>
              <a:buSzPts val="1800"/>
              <a:buFont typeface="Arial"/>
              <a:buNone/>
            </a:pPr>
            <a:r>
              <a:rPr lang="en-GB" sz="1800" dirty="0" smtClean="0"/>
              <a:t>Blending colours through a range of techniques (see website link for help) </a:t>
            </a:r>
            <a:endParaRPr sz="1800" i="0" strike="noStrike" cap="none" dirty="0">
              <a:solidFill>
                <a:srgbClr val="000000"/>
              </a:solidFill>
              <a:latin typeface="Arial"/>
              <a:ea typeface="Arial"/>
              <a:cs typeface="Arial"/>
              <a:sym typeface="Arial"/>
            </a:endParaRPr>
          </a:p>
        </p:txBody>
      </p:sp>
      <p:pic>
        <p:nvPicPr>
          <p:cNvPr id="90" name="Google Shape;90;p12"/>
          <p:cNvPicPr preferRelativeResize="0"/>
          <p:nvPr/>
        </p:nvPicPr>
        <p:blipFill rotWithShape="1">
          <a:blip r:embed="rId6">
            <a:alphaModFix/>
          </a:blip>
          <a:srcRect/>
          <a:stretch/>
        </p:blipFill>
        <p:spPr>
          <a:xfrm>
            <a:off x="5246385" y="76137"/>
            <a:ext cx="1814680" cy="823455"/>
          </a:xfrm>
          <a:prstGeom prst="rect">
            <a:avLst/>
          </a:prstGeom>
          <a:noFill/>
          <a:ln>
            <a:noFill/>
          </a:ln>
        </p:spPr>
      </p:pic>
      <p:pic>
        <p:nvPicPr>
          <p:cNvPr id="91" name="Google Shape;91;p12" descr="C:\Users\James\Desktop\Logos\Global Enquirers Large no border.jpg"/>
          <p:cNvPicPr preferRelativeResize="0"/>
          <p:nvPr/>
        </p:nvPicPr>
        <p:blipFill rotWithShape="1">
          <a:blip r:embed="rId7">
            <a:alphaModFix/>
          </a:blip>
          <a:srcRect l="7170" r="7567" b="6322"/>
          <a:stretch/>
        </p:blipFill>
        <p:spPr>
          <a:xfrm>
            <a:off x="1762050" y="103154"/>
            <a:ext cx="741769" cy="1035597"/>
          </a:xfrm>
          <a:prstGeom prst="rect">
            <a:avLst/>
          </a:prstGeom>
          <a:noFill/>
          <a:ln>
            <a:noFill/>
          </a:ln>
        </p:spPr>
      </p:pic>
      <p:pic>
        <p:nvPicPr>
          <p:cNvPr id="92" name="Google Shape;92;p12" descr="C:\Users\James\Desktop\Logos\Designers Large no border.jpg"/>
          <p:cNvPicPr preferRelativeResize="0"/>
          <p:nvPr/>
        </p:nvPicPr>
        <p:blipFill rotWithShape="1">
          <a:blip r:embed="rId8">
            <a:alphaModFix/>
          </a:blip>
          <a:srcRect l="8376" t="7196" r="8376" b="4746"/>
          <a:stretch/>
        </p:blipFill>
        <p:spPr>
          <a:xfrm>
            <a:off x="2624969" y="71441"/>
            <a:ext cx="742200" cy="1059571"/>
          </a:xfrm>
          <a:prstGeom prst="rect">
            <a:avLst/>
          </a:prstGeom>
          <a:noFill/>
          <a:ln>
            <a:noFill/>
          </a:ln>
        </p:spPr>
      </p:pic>
      <p:pic>
        <p:nvPicPr>
          <p:cNvPr id="93" name="Google Shape;93;p12"/>
          <p:cNvPicPr preferRelativeResize="0"/>
          <p:nvPr/>
        </p:nvPicPr>
        <p:blipFill rotWithShape="1">
          <a:blip r:embed="rId9">
            <a:alphaModFix/>
          </a:blip>
          <a:srcRect/>
          <a:stretch/>
        </p:blipFill>
        <p:spPr>
          <a:xfrm>
            <a:off x="806175" y="86818"/>
            <a:ext cx="700800" cy="1028798"/>
          </a:xfrm>
          <a:prstGeom prst="rect">
            <a:avLst/>
          </a:prstGeom>
          <a:noFill/>
          <a:ln>
            <a:noFill/>
          </a:ln>
        </p:spPr>
      </p:pic>
      <p:pic>
        <p:nvPicPr>
          <p:cNvPr id="94" name="Google Shape;94;p12" descr="C:\Users\James\Desktop\Logos\Designers Large no border.jpg"/>
          <p:cNvPicPr preferRelativeResize="0"/>
          <p:nvPr/>
        </p:nvPicPr>
        <p:blipFill rotWithShape="1">
          <a:blip r:embed="rId8">
            <a:alphaModFix/>
          </a:blip>
          <a:srcRect l="8374" t="7194" r="8374" b="4746"/>
          <a:stretch/>
        </p:blipFill>
        <p:spPr>
          <a:xfrm>
            <a:off x="830594" y="1199141"/>
            <a:ext cx="742200" cy="1059571"/>
          </a:xfrm>
          <a:prstGeom prst="rect">
            <a:avLst/>
          </a:prstGeom>
          <a:noFill/>
          <a:ln>
            <a:noFill/>
          </a:ln>
        </p:spPr>
      </p:pic>
      <p:pic>
        <p:nvPicPr>
          <p:cNvPr id="95" name="Google Shape;95;p12" descr="C:\Users\James\Desktop\Logos\Designers Large no border.jpg"/>
          <p:cNvPicPr preferRelativeResize="0"/>
          <p:nvPr/>
        </p:nvPicPr>
        <p:blipFill rotWithShape="1">
          <a:blip r:embed="rId8">
            <a:alphaModFix/>
          </a:blip>
          <a:srcRect l="8374" t="7194" r="8374" b="4746"/>
          <a:stretch/>
        </p:blipFill>
        <p:spPr>
          <a:xfrm>
            <a:off x="10758444" y="1199141"/>
            <a:ext cx="742200" cy="1059571"/>
          </a:xfrm>
          <a:prstGeom prst="rect">
            <a:avLst/>
          </a:prstGeom>
          <a:noFill/>
          <a:ln>
            <a:noFill/>
          </a:ln>
        </p:spPr>
      </p:pic>
      <p:sp>
        <p:nvSpPr>
          <p:cNvPr id="96" name="Google Shape;96;p12"/>
          <p:cNvSpPr txBox="1"/>
          <p:nvPr/>
        </p:nvSpPr>
        <p:spPr>
          <a:xfrm>
            <a:off x="10549350" y="1149000"/>
            <a:ext cx="1034700" cy="11520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endParaRPr sz="1800"/>
          </a:p>
          <a:p>
            <a:pPr marL="0" marR="0" lvl="0" indent="0" algn="ctr" rtl="0">
              <a:lnSpc>
                <a:spcPct val="100000"/>
              </a:lnSpc>
              <a:spcBef>
                <a:spcPts val="0"/>
              </a:spcBef>
              <a:spcAft>
                <a:spcPts val="0"/>
              </a:spcAft>
              <a:buClr>
                <a:srgbClr val="000000"/>
              </a:buClr>
              <a:buSzPts val="1800"/>
              <a:buFont typeface="Arial"/>
              <a:buNone/>
            </a:pPr>
            <a:endParaRPr sz="180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2F5496"/>
                </a:solidFill>
                <a:latin typeface="Arial"/>
                <a:ea typeface="Arial"/>
                <a:cs typeface="Arial"/>
                <a:sym typeface="Arial"/>
              </a:rPr>
              <a:t>: </a:t>
            </a:r>
            <a:endParaRPr sz="1800" b="1" i="0" u="none" strike="noStrike" cap="none">
              <a:solidFill>
                <a:srgbClr val="2F5496"/>
              </a:solidFill>
              <a:latin typeface="Arial"/>
              <a:ea typeface="Arial"/>
              <a:cs typeface="Arial"/>
              <a:sym typeface="Arial"/>
            </a:endParaRPr>
          </a:p>
        </p:txBody>
      </p:sp>
      <p:sp>
        <p:nvSpPr>
          <p:cNvPr id="97" name="Google Shape;97;p12"/>
          <p:cNvSpPr txBox="1"/>
          <p:nvPr/>
        </p:nvSpPr>
        <p:spPr>
          <a:xfrm>
            <a:off x="729975" y="1149038"/>
            <a:ext cx="1034700" cy="11520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endParaRPr sz="1800"/>
          </a:p>
          <a:p>
            <a:pPr marL="0" marR="0" lvl="0" indent="0" algn="ctr" rtl="0">
              <a:lnSpc>
                <a:spcPct val="100000"/>
              </a:lnSpc>
              <a:spcBef>
                <a:spcPts val="0"/>
              </a:spcBef>
              <a:spcAft>
                <a:spcPts val="0"/>
              </a:spcAft>
              <a:buClr>
                <a:srgbClr val="000000"/>
              </a:buClr>
              <a:buSzPts val="1800"/>
              <a:buFont typeface="Arial"/>
              <a:buNone/>
            </a:pPr>
            <a:endParaRPr sz="180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2F5496"/>
                </a:solidFill>
                <a:latin typeface="Arial"/>
                <a:ea typeface="Arial"/>
                <a:cs typeface="Arial"/>
                <a:sym typeface="Arial"/>
              </a:rPr>
              <a:t>: </a:t>
            </a:r>
            <a:endParaRPr sz="1800" b="1" i="0" u="none" strike="noStrike" cap="none">
              <a:solidFill>
                <a:srgbClr val="2F5496"/>
              </a:solidFill>
              <a:latin typeface="Arial"/>
              <a:ea typeface="Arial"/>
              <a:cs typeface="Arial"/>
              <a:sym typeface="Arial"/>
            </a:endParaRPr>
          </a:p>
        </p:txBody>
      </p:sp>
      <p:pic>
        <p:nvPicPr>
          <p:cNvPr id="98" name="Google Shape;98;p12"/>
          <p:cNvPicPr preferRelativeResize="0"/>
          <p:nvPr/>
        </p:nvPicPr>
        <p:blipFill rotWithShape="1">
          <a:blip r:embed="rId10">
            <a:alphaModFix/>
          </a:blip>
          <a:srcRect l="8374" t="7406" r="8374" b="6667"/>
          <a:stretch/>
        </p:blipFill>
        <p:spPr>
          <a:xfrm>
            <a:off x="3524691" y="99829"/>
            <a:ext cx="700803" cy="1023477"/>
          </a:xfrm>
          <a:prstGeom prst="rect">
            <a:avLst/>
          </a:prstGeom>
          <a:noFill/>
          <a:ln>
            <a:noFill/>
          </a:ln>
        </p:spPr>
      </p:pic>
      <p:pic>
        <p:nvPicPr>
          <p:cNvPr id="99" name="Google Shape;99;p12" descr="C:\Users\James\Desktop\Logos\Sustainability Ambassadors Large no border.jpg"/>
          <p:cNvPicPr preferRelativeResize="0"/>
          <p:nvPr/>
        </p:nvPicPr>
        <p:blipFill rotWithShape="1">
          <a:blip r:embed="rId11">
            <a:alphaModFix/>
          </a:blip>
          <a:srcRect b="7851"/>
          <a:stretch/>
        </p:blipFill>
        <p:spPr>
          <a:xfrm>
            <a:off x="8544272" y="92852"/>
            <a:ext cx="877678" cy="1032225"/>
          </a:xfrm>
          <a:prstGeom prst="rect">
            <a:avLst/>
          </a:prstGeom>
          <a:noFill/>
          <a:ln>
            <a:noFill/>
          </a:ln>
        </p:spPr>
      </p:pic>
      <p:pic>
        <p:nvPicPr>
          <p:cNvPr id="100" name="Google Shape;100;p12"/>
          <p:cNvPicPr preferRelativeResize="0"/>
          <p:nvPr/>
        </p:nvPicPr>
        <p:blipFill rotWithShape="1">
          <a:blip r:embed="rId12">
            <a:alphaModFix/>
          </a:blip>
          <a:srcRect/>
          <a:stretch/>
        </p:blipFill>
        <p:spPr>
          <a:xfrm>
            <a:off x="7594588" y="83430"/>
            <a:ext cx="877676" cy="1032186"/>
          </a:xfrm>
          <a:prstGeom prst="rect">
            <a:avLst/>
          </a:prstGeom>
          <a:noFill/>
          <a:ln>
            <a:noFill/>
          </a:ln>
        </p:spPr>
      </p:pic>
      <p:pic>
        <p:nvPicPr>
          <p:cNvPr id="101" name="Google Shape;101;p12" descr="C:\Users\James\Desktop\cultural explorers.jpg"/>
          <p:cNvPicPr preferRelativeResize="0"/>
          <p:nvPr/>
        </p:nvPicPr>
        <p:blipFill rotWithShape="1">
          <a:blip r:embed="rId13">
            <a:alphaModFix/>
          </a:blip>
          <a:srcRect l="7956" r="7312" b="5294"/>
          <a:stretch/>
        </p:blipFill>
        <p:spPr>
          <a:xfrm>
            <a:off x="9552384" y="92851"/>
            <a:ext cx="723583" cy="1056200"/>
          </a:xfrm>
          <a:prstGeom prst="rect">
            <a:avLst/>
          </a:prstGeom>
          <a:noFill/>
          <a:ln>
            <a:noFill/>
          </a:ln>
        </p:spPr>
      </p:pic>
      <p:pic>
        <p:nvPicPr>
          <p:cNvPr id="102" name="Google Shape;102;p12" descr="C:\Users\James\Desktop\Careers.jpg"/>
          <p:cNvPicPr preferRelativeResize="0"/>
          <p:nvPr/>
        </p:nvPicPr>
        <p:blipFill rotWithShape="1">
          <a:blip r:embed="rId14">
            <a:alphaModFix/>
          </a:blip>
          <a:srcRect b="21389"/>
          <a:stretch/>
        </p:blipFill>
        <p:spPr>
          <a:xfrm>
            <a:off x="10416479" y="86818"/>
            <a:ext cx="861861" cy="884783"/>
          </a:xfrm>
          <a:prstGeom prst="rect">
            <a:avLst/>
          </a:prstGeom>
          <a:noFill/>
          <a:ln>
            <a:noFill/>
          </a:ln>
        </p:spPr>
      </p:pic>
      <p:sp>
        <p:nvSpPr>
          <p:cNvPr id="19" name="Google Shape;89;p12"/>
          <p:cNvSpPr txBox="1"/>
          <p:nvPr/>
        </p:nvSpPr>
        <p:spPr>
          <a:xfrm>
            <a:off x="806175" y="5042159"/>
            <a:ext cx="5271300" cy="3691292"/>
          </a:xfrm>
          <a:prstGeom prst="rect">
            <a:avLst/>
          </a:prstGeom>
          <a:solidFill>
            <a:schemeClr val="accent4">
              <a:lumMod val="20000"/>
              <a:lumOff val="80000"/>
            </a:schemeClr>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smtClean="0">
                <a:solidFill>
                  <a:srgbClr val="000000"/>
                </a:solidFill>
                <a:latin typeface="Arial"/>
                <a:ea typeface="Arial"/>
                <a:cs typeface="Arial"/>
                <a:sym typeface="Arial"/>
              </a:rPr>
              <a:t>Knowledge, skills and understanding covered in this unit</a:t>
            </a:r>
          </a:p>
          <a:p>
            <a:pPr marL="0" marR="0" lvl="0" indent="0" algn="ctr" rtl="0">
              <a:lnSpc>
                <a:spcPct val="100000"/>
              </a:lnSpc>
              <a:spcBef>
                <a:spcPts val="0"/>
              </a:spcBef>
              <a:spcAft>
                <a:spcPts val="0"/>
              </a:spcAft>
              <a:buClr>
                <a:srgbClr val="000000"/>
              </a:buClr>
              <a:buSzPts val="1800"/>
              <a:buFont typeface="Arial"/>
              <a:buNone/>
            </a:pPr>
            <a:endParaRPr lang="en-GB" sz="2000" b="1" u="sng" dirty="0"/>
          </a:p>
          <a:p>
            <a:pPr marL="285750" indent="-285750" fontAlgn="base">
              <a:buFont typeface="Arial" panose="020B0604020202020204" pitchFamily="34" charset="0"/>
              <a:buChar char="•"/>
            </a:pPr>
            <a:r>
              <a:rPr lang="en-GB" sz="1600" dirty="0"/>
              <a:t>Selects appropriate media and techniques to achieve a specific outcome</a:t>
            </a:r>
          </a:p>
          <a:p>
            <a:pPr marL="285750" indent="-285750" fontAlgn="base">
              <a:buFont typeface="Arial" panose="020B0604020202020204" pitchFamily="34" charset="0"/>
              <a:buChar char="•"/>
            </a:pPr>
            <a:r>
              <a:rPr lang="en-GB" sz="1600" dirty="0"/>
              <a:t>Explores the effect of light, colour, texture and tone on natural and man-made objects</a:t>
            </a:r>
          </a:p>
          <a:p>
            <a:pPr marL="285750" indent="-285750" fontAlgn="base">
              <a:buFont typeface="Arial" panose="020B0604020202020204" pitchFamily="34" charset="0"/>
              <a:buChar char="•"/>
            </a:pPr>
            <a:r>
              <a:rPr lang="en-GB" sz="1600" dirty="0" smtClean="0"/>
              <a:t>Recreates </a:t>
            </a:r>
            <a:r>
              <a:rPr lang="en-GB" sz="1600" dirty="0"/>
              <a:t>images/scenes through relief printing using card/polystyrene</a:t>
            </a:r>
          </a:p>
          <a:p>
            <a:pPr marL="285750" indent="-285750" fontAlgn="base">
              <a:buFont typeface="Arial" panose="020B0604020202020204" pitchFamily="34" charset="0"/>
              <a:buChar char="•"/>
            </a:pPr>
            <a:r>
              <a:rPr lang="en-GB" sz="1600" dirty="0"/>
              <a:t>Uses colour, tones and effects to create a specific mood</a:t>
            </a:r>
          </a:p>
          <a:p>
            <a:pPr marL="285750" indent="-285750" fontAlgn="base">
              <a:buFont typeface="Arial" panose="020B0604020202020204" pitchFamily="34" charset="0"/>
              <a:buChar char="•"/>
            </a:pPr>
            <a:r>
              <a:rPr lang="en-GB" sz="1600" dirty="0" smtClean="0"/>
              <a:t>Explains </a:t>
            </a:r>
            <a:r>
              <a:rPr lang="en-GB" sz="1600" dirty="0"/>
              <a:t>why they have chosen a specific media, style or technique and the impact this had on their final outcome</a:t>
            </a:r>
            <a:r>
              <a:rPr lang="en-GB" dirty="0"/>
              <a:t>.</a:t>
            </a:r>
          </a:p>
          <a:p>
            <a:pPr marR="0" lvl="0" rtl="0">
              <a:lnSpc>
                <a:spcPct val="100000"/>
              </a:lnSpc>
              <a:spcBef>
                <a:spcPts val="0"/>
              </a:spcBef>
              <a:spcAft>
                <a:spcPts val="0"/>
              </a:spcAft>
              <a:buClr>
                <a:srgbClr val="000000"/>
              </a:buClr>
              <a:buSzPts val="1800"/>
            </a:pPr>
            <a:endParaRPr lang="en-GB" sz="1800" i="0" strike="noStrike" cap="none" dirty="0" smtClean="0">
              <a:solidFill>
                <a:srgbClr val="000000"/>
              </a:solidFill>
              <a:latin typeface="Arial"/>
              <a:ea typeface="Arial"/>
              <a:cs typeface="Arial"/>
              <a:sym typeface="Arial"/>
            </a:endParaRPr>
          </a:p>
          <a:p>
            <a:pPr lvl="0" algn="ctr">
              <a:buSzPts val="1800"/>
            </a:pPr>
            <a:endParaRPr lang="en-GB" sz="1800" dirty="0" smtClean="0">
              <a:hlinkClick r:id="rId3"/>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14233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30"/>
        <p:cNvGrpSpPr/>
        <p:nvPr/>
      </p:nvGrpSpPr>
      <p:grpSpPr>
        <a:xfrm>
          <a:off x="0" y="0"/>
          <a:ext cx="0" cy="0"/>
          <a:chOff x="0" y="0"/>
          <a:chExt cx="0" cy="0"/>
        </a:xfrm>
      </p:grpSpPr>
      <p:pic>
        <p:nvPicPr>
          <p:cNvPr id="131" name="Google Shape;131;p15"/>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132" name="Google Shape;132;p15"/>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graphicFrame>
        <p:nvGraphicFramePr>
          <p:cNvPr id="133" name="Google Shape;133;p15"/>
          <p:cNvGraphicFramePr/>
          <p:nvPr/>
        </p:nvGraphicFramePr>
        <p:xfrm>
          <a:off x="775768" y="2482672"/>
          <a:ext cx="10631550" cy="5334020"/>
        </p:xfrm>
        <a:graphic>
          <a:graphicData uri="http://schemas.openxmlformats.org/drawingml/2006/table">
            <a:tbl>
              <a:tblPr firstRow="1" bandRow="1">
                <a:noFill/>
                <a:tableStyleId>{E497F0A8-89E5-49BD-8E4B-3E34B12E8517}</a:tableStyleId>
              </a:tblPr>
              <a:tblGrid>
                <a:gridCol w="3543850">
                  <a:extLst>
                    <a:ext uri="{9D8B030D-6E8A-4147-A177-3AD203B41FA5}">
                      <a16:colId xmlns:a16="http://schemas.microsoft.com/office/drawing/2014/main" val="20000"/>
                    </a:ext>
                  </a:extLst>
                </a:gridCol>
                <a:gridCol w="3543850">
                  <a:extLst>
                    <a:ext uri="{9D8B030D-6E8A-4147-A177-3AD203B41FA5}">
                      <a16:colId xmlns:a16="http://schemas.microsoft.com/office/drawing/2014/main" val="20001"/>
                    </a:ext>
                  </a:extLst>
                </a:gridCol>
                <a:gridCol w="3543850">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GB" sz="1600" b="1" u="none" strike="noStrike" cap="none"/>
                        <a:t>Key vocabulary</a:t>
                      </a:r>
                      <a:endParaRPr sz="16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6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600" b="1" u="none" strike="noStrike" cap="none"/>
                        <a:t>Concepts</a:t>
                      </a:r>
                      <a:endParaRPr sz="16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6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600" b="1" u="none" strike="noStrike" cap="none"/>
                        <a:t>Language skills</a:t>
                      </a:r>
                      <a:endParaRPr sz="1600" u="none" strike="noStrike" cap="none"/>
                    </a:p>
                    <a:p>
                      <a:pPr marL="0" marR="0" lvl="0" indent="0" algn="ctr" rtl="0">
                        <a:lnSpc>
                          <a:spcPct val="100000"/>
                        </a:lnSpc>
                        <a:spcBef>
                          <a:spcPts val="0"/>
                        </a:spcBef>
                        <a:spcAft>
                          <a:spcPts val="0"/>
                        </a:spcAft>
                        <a:buClr>
                          <a:srgbClr val="000000"/>
                        </a:buClr>
                        <a:buSzPts val="1400"/>
                        <a:buFont typeface="Arial"/>
                        <a:buNone/>
                      </a:pPr>
                      <a:endParaRPr sz="16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endParaRPr sz="1800" u="none" strike="noStrike" cap="none"/>
                    </a:p>
                    <a:p>
                      <a:pPr marL="0" marR="0" lvl="0" indent="0" algn="l" rtl="0">
                        <a:lnSpc>
                          <a:spcPct val="100000"/>
                        </a:lnSpc>
                        <a:spcBef>
                          <a:spcPts val="0"/>
                        </a:spcBef>
                        <a:spcAft>
                          <a:spcPts val="0"/>
                        </a:spcAft>
                        <a:buClr>
                          <a:srgbClr val="000000"/>
                        </a:buClr>
                        <a:buSzPts val="1400"/>
                        <a:buFont typeface="Arial"/>
                        <a:buNone/>
                      </a:pPr>
                      <a:endParaRPr sz="1800" u="none" strike="noStrike" cap="none"/>
                    </a:p>
                    <a:p>
                      <a:pPr marL="0" marR="0" lvl="0" indent="0" algn="ctr" rtl="0">
                        <a:lnSpc>
                          <a:spcPct val="100000"/>
                        </a:lnSpc>
                        <a:spcBef>
                          <a:spcPts val="0"/>
                        </a:spcBef>
                        <a:spcAft>
                          <a:spcPts val="0"/>
                        </a:spcAft>
                        <a:buClr>
                          <a:srgbClr val="000000"/>
                        </a:buClr>
                        <a:buSzPts val="1400"/>
                        <a:buFont typeface="Arial"/>
                        <a:buNone/>
                      </a:pPr>
                      <a:r>
                        <a:rPr lang="en-GB" sz="1800"/>
                        <a:t>Colour</a:t>
                      </a:r>
                      <a:endParaRPr sz="1800"/>
                    </a:p>
                    <a:p>
                      <a:pPr marL="0" marR="0" lvl="0" indent="0" algn="ctr" rtl="0">
                        <a:lnSpc>
                          <a:spcPct val="100000"/>
                        </a:lnSpc>
                        <a:spcBef>
                          <a:spcPts val="0"/>
                        </a:spcBef>
                        <a:spcAft>
                          <a:spcPts val="0"/>
                        </a:spcAft>
                        <a:buClr>
                          <a:srgbClr val="000000"/>
                        </a:buClr>
                        <a:buSzPts val="1400"/>
                        <a:buFont typeface="Arial"/>
                        <a:buNone/>
                      </a:pPr>
                      <a:r>
                        <a:rPr lang="en-GB" sz="1800"/>
                        <a:t>Atmosphere</a:t>
                      </a:r>
                      <a:endParaRPr sz="1800"/>
                    </a:p>
                    <a:p>
                      <a:pPr marL="0" marR="0" lvl="0" indent="0" algn="ctr" rtl="0">
                        <a:lnSpc>
                          <a:spcPct val="100000"/>
                        </a:lnSpc>
                        <a:spcBef>
                          <a:spcPts val="0"/>
                        </a:spcBef>
                        <a:spcAft>
                          <a:spcPts val="0"/>
                        </a:spcAft>
                        <a:buClr>
                          <a:srgbClr val="000000"/>
                        </a:buClr>
                        <a:buSzPts val="1400"/>
                        <a:buFont typeface="Arial"/>
                        <a:buNone/>
                      </a:pPr>
                      <a:r>
                        <a:rPr lang="en-GB" sz="1800"/>
                        <a:t>Light</a:t>
                      </a:r>
                      <a:endParaRPr sz="1800"/>
                    </a:p>
                    <a:p>
                      <a:pPr marL="0" marR="0" lvl="0" indent="0" algn="ctr" rtl="0">
                        <a:lnSpc>
                          <a:spcPct val="100000"/>
                        </a:lnSpc>
                        <a:spcBef>
                          <a:spcPts val="0"/>
                        </a:spcBef>
                        <a:spcAft>
                          <a:spcPts val="0"/>
                        </a:spcAft>
                        <a:buClr>
                          <a:srgbClr val="000000"/>
                        </a:buClr>
                        <a:buSzPts val="1400"/>
                        <a:buFont typeface="Arial"/>
                        <a:buNone/>
                      </a:pPr>
                      <a:r>
                        <a:rPr lang="en-GB" sz="1800"/>
                        <a:t>Perspective </a:t>
                      </a:r>
                      <a:endParaRPr sz="1800"/>
                    </a:p>
                    <a:p>
                      <a:pPr marL="0" marR="0" lvl="0" indent="0" algn="ctr" rtl="0">
                        <a:lnSpc>
                          <a:spcPct val="100000"/>
                        </a:lnSpc>
                        <a:spcBef>
                          <a:spcPts val="0"/>
                        </a:spcBef>
                        <a:spcAft>
                          <a:spcPts val="0"/>
                        </a:spcAft>
                        <a:buClr>
                          <a:srgbClr val="000000"/>
                        </a:buClr>
                        <a:buSzPts val="1400"/>
                        <a:buFont typeface="Arial"/>
                        <a:buNone/>
                      </a:pPr>
                      <a:r>
                        <a:rPr lang="en-GB" sz="1800"/>
                        <a:t>Scale </a:t>
                      </a:r>
                      <a:endParaRPr sz="1800"/>
                    </a:p>
                    <a:p>
                      <a:pPr marL="0" marR="0" lvl="0" indent="0" algn="ctr" rtl="0">
                        <a:lnSpc>
                          <a:spcPct val="100000"/>
                        </a:lnSpc>
                        <a:spcBef>
                          <a:spcPts val="0"/>
                        </a:spcBef>
                        <a:spcAft>
                          <a:spcPts val="0"/>
                        </a:spcAft>
                        <a:buClr>
                          <a:srgbClr val="000000"/>
                        </a:buClr>
                        <a:buSzPts val="1400"/>
                        <a:buFont typeface="Arial"/>
                        <a:buNone/>
                      </a:pPr>
                      <a:r>
                        <a:rPr lang="en-GB" sz="1800"/>
                        <a:t>Primary</a:t>
                      </a:r>
                      <a:endParaRPr sz="1800"/>
                    </a:p>
                    <a:p>
                      <a:pPr marL="0" marR="0" lvl="0" indent="0" algn="ctr" rtl="0">
                        <a:lnSpc>
                          <a:spcPct val="100000"/>
                        </a:lnSpc>
                        <a:spcBef>
                          <a:spcPts val="0"/>
                        </a:spcBef>
                        <a:spcAft>
                          <a:spcPts val="0"/>
                        </a:spcAft>
                        <a:buClr>
                          <a:srgbClr val="000000"/>
                        </a:buClr>
                        <a:buSzPts val="1400"/>
                        <a:buFont typeface="Arial"/>
                        <a:buNone/>
                      </a:pPr>
                      <a:r>
                        <a:rPr lang="en-GB" sz="1800"/>
                        <a:t>Secondary</a:t>
                      </a:r>
                      <a:endParaRPr sz="1800"/>
                    </a:p>
                    <a:p>
                      <a:pPr marL="0" marR="0" lvl="0" indent="0" algn="ctr" rtl="0">
                        <a:lnSpc>
                          <a:spcPct val="100000"/>
                        </a:lnSpc>
                        <a:spcBef>
                          <a:spcPts val="0"/>
                        </a:spcBef>
                        <a:spcAft>
                          <a:spcPts val="0"/>
                        </a:spcAft>
                        <a:buClr>
                          <a:srgbClr val="000000"/>
                        </a:buClr>
                        <a:buSzPts val="1400"/>
                        <a:buFont typeface="Arial"/>
                        <a:buNone/>
                      </a:pPr>
                      <a:r>
                        <a:rPr lang="en-GB" sz="1800"/>
                        <a:t>Tertiary</a:t>
                      </a:r>
                      <a:endParaRPr sz="1800"/>
                    </a:p>
                    <a:p>
                      <a:pPr marL="0" marR="0" lvl="0" indent="0" algn="ctr" rtl="0">
                        <a:lnSpc>
                          <a:spcPct val="100000"/>
                        </a:lnSpc>
                        <a:spcBef>
                          <a:spcPts val="0"/>
                        </a:spcBef>
                        <a:spcAft>
                          <a:spcPts val="0"/>
                        </a:spcAft>
                        <a:buClr>
                          <a:srgbClr val="000000"/>
                        </a:buClr>
                        <a:buSzPts val="1400"/>
                        <a:buFont typeface="Arial"/>
                        <a:buNone/>
                      </a:pPr>
                      <a:r>
                        <a:rPr lang="en-GB" sz="1800"/>
                        <a:t>Positive space</a:t>
                      </a:r>
                      <a:endParaRPr sz="1800"/>
                    </a:p>
                    <a:p>
                      <a:pPr marL="0" marR="0" lvl="0" indent="0" algn="ctr" rtl="0">
                        <a:lnSpc>
                          <a:spcPct val="100000"/>
                        </a:lnSpc>
                        <a:spcBef>
                          <a:spcPts val="0"/>
                        </a:spcBef>
                        <a:spcAft>
                          <a:spcPts val="0"/>
                        </a:spcAft>
                        <a:buClr>
                          <a:srgbClr val="000000"/>
                        </a:buClr>
                        <a:buSzPts val="1400"/>
                        <a:buFont typeface="Arial"/>
                        <a:buNone/>
                      </a:pPr>
                      <a:r>
                        <a:rPr lang="en-GB" sz="1800"/>
                        <a:t>Negative space</a:t>
                      </a:r>
                      <a:endParaRPr sz="1800"/>
                    </a:p>
                    <a:p>
                      <a:pPr marL="0" marR="0" lvl="0" indent="0" algn="ctr" rtl="0">
                        <a:lnSpc>
                          <a:spcPct val="100000"/>
                        </a:lnSpc>
                        <a:spcBef>
                          <a:spcPts val="0"/>
                        </a:spcBef>
                        <a:spcAft>
                          <a:spcPts val="0"/>
                        </a:spcAft>
                        <a:buClr>
                          <a:srgbClr val="000000"/>
                        </a:buClr>
                        <a:buSzPts val="1400"/>
                        <a:buFont typeface="Arial"/>
                        <a:buNone/>
                      </a:pPr>
                      <a:r>
                        <a:rPr lang="en-GB" sz="1800"/>
                        <a:t>Expressionist</a:t>
                      </a:r>
                      <a:endParaRPr sz="1800"/>
                    </a:p>
                    <a:p>
                      <a:pPr marL="0" marR="0" lvl="0" indent="0" algn="l" rtl="0">
                        <a:lnSpc>
                          <a:spcPct val="100000"/>
                        </a:lnSpc>
                        <a:spcBef>
                          <a:spcPts val="0"/>
                        </a:spcBef>
                        <a:spcAft>
                          <a:spcPts val="0"/>
                        </a:spcAft>
                        <a:buClr>
                          <a:srgbClr val="000000"/>
                        </a:buClr>
                        <a:buSzPts val="1400"/>
                        <a:buFont typeface="Arial"/>
                        <a:buNone/>
                      </a:pPr>
                      <a:endParaRPr sz="1800" u="none" strike="noStrike" cap="none"/>
                    </a:p>
                    <a:p>
                      <a:pPr marL="0" marR="0" lvl="0" indent="0" algn="l" rtl="0">
                        <a:lnSpc>
                          <a:spcPct val="100000"/>
                        </a:lnSpc>
                        <a:spcBef>
                          <a:spcPts val="0"/>
                        </a:spcBef>
                        <a:spcAft>
                          <a:spcPts val="0"/>
                        </a:spcAft>
                        <a:buClr>
                          <a:srgbClr val="000000"/>
                        </a:buClr>
                        <a:buSzPts val="1400"/>
                        <a:buFont typeface="Arial"/>
                        <a:buNone/>
                      </a:pPr>
                      <a:endParaRPr sz="1800" u="none" strike="noStrike" cap="none"/>
                    </a:p>
                    <a:p>
                      <a:pPr marL="0" marR="0" lvl="0" indent="0" algn="l" rtl="0">
                        <a:lnSpc>
                          <a:spcPct val="100000"/>
                        </a:lnSpc>
                        <a:spcBef>
                          <a:spcPts val="0"/>
                        </a:spcBef>
                        <a:spcAft>
                          <a:spcPts val="0"/>
                        </a:spcAft>
                        <a:buClr>
                          <a:srgbClr val="000000"/>
                        </a:buClr>
                        <a:buSzPts val="1400"/>
                        <a:buFont typeface="Arial"/>
                        <a:buNone/>
                      </a:pPr>
                      <a:endParaRPr sz="1800" u="none" strike="noStrike" cap="none"/>
                    </a:p>
                    <a:p>
                      <a:pPr marL="0" marR="0" lvl="0" indent="0" algn="l" rtl="0">
                        <a:lnSpc>
                          <a:spcPct val="100000"/>
                        </a:lnSpc>
                        <a:spcBef>
                          <a:spcPts val="0"/>
                        </a:spcBef>
                        <a:spcAft>
                          <a:spcPts val="0"/>
                        </a:spcAft>
                        <a:buClr>
                          <a:srgbClr val="000000"/>
                        </a:buClr>
                        <a:buSzPts val="14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800"/>
                    </a:p>
                    <a:p>
                      <a:pPr marL="0" marR="0" lvl="0" indent="0" algn="l" rtl="0">
                        <a:lnSpc>
                          <a:spcPct val="100000"/>
                        </a:lnSpc>
                        <a:spcBef>
                          <a:spcPts val="0"/>
                        </a:spcBef>
                        <a:spcAft>
                          <a:spcPts val="0"/>
                        </a:spcAft>
                        <a:buClr>
                          <a:srgbClr val="000000"/>
                        </a:buClr>
                        <a:buSzPts val="1400"/>
                        <a:buFont typeface="Arial"/>
                        <a:buNone/>
                      </a:pPr>
                      <a:endParaRPr sz="1800"/>
                    </a:p>
                    <a:p>
                      <a:pPr marL="0" marR="0" lvl="0" indent="0" algn="ctr" rtl="0">
                        <a:lnSpc>
                          <a:spcPct val="100000"/>
                        </a:lnSpc>
                        <a:spcBef>
                          <a:spcPts val="0"/>
                        </a:spcBef>
                        <a:spcAft>
                          <a:spcPts val="0"/>
                        </a:spcAft>
                        <a:buClr>
                          <a:srgbClr val="000000"/>
                        </a:buClr>
                        <a:buSzPts val="1400"/>
                        <a:buFont typeface="Arial"/>
                        <a:buNone/>
                      </a:pPr>
                      <a:r>
                        <a:rPr lang="en-GB" sz="1800"/>
                        <a:t>Perspective</a:t>
                      </a:r>
                      <a:endParaRPr sz="1800"/>
                    </a:p>
                    <a:p>
                      <a:pPr marL="0" marR="0" lvl="0" indent="0" algn="ctr" rtl="0">
                        <a:lnSpc>
                          <a:spcPct val="100000"/>
                        </a:lnSpc>
                        <a:spcBef>
                          <a:spcPts val="0"/>
                        </a:spcBef>
                        <a:spcAft>
                          <a:spcPts val="0"/>
                        </a:spcAft>
                        <a:buClr>
                          <a:srgbClr val="000000"/>
                        </a:buClr>
                        <a:buSzPts val="1400"/>
                        <a:buFont typeface="Arial"/>
                        <a:buNone/>
                      </a:pPr>
                      <a:r>
                        <a:rPr lang="en-GB" sz="1800"/>
                        <a:t>Scale</a:t>
                      </a:r>
                      <a:endParaRPr sz="1800"/>
                    </a:p>
                    <a:p>
                      <a:pPr marL="0" marR="0" lvl="0" indent="0" algn="ctr" rtl="0">
                        <a:lnSpc>
                          <a:spcPct val="100000"/>
                        </a:lnSpc>
                        <a:spcBef>
                          <a:spcPts val="0"/>
                        </a:spcBef>
                        <a:spcAft>
                          <a:spcPts val="0"/>
                        </a:spcAft>
                        <a:buClr>
                          <a:srgbClr val="000000"/>
                        </a:buClr>
                        <a:buSzPts val="1400"/>
                        <a:buFont typeface="Arial"/>
                        <a:buNone/>
                      </a:pPr>
                      <a:r>
                        <a:rPr lang="en-GB" sz="1800"/>
                        <a:t>Proportion</a:t>
                      </a:r>
                      <a:endParaRPr sz="1800"/>
                    </a:p>
                    <a:p>
                      <a:pPr marL="0" marR="0" lvl="0" indent="0" algn="ctr" rtl="0">
                        <a:lnSpc>
                          <a:spcPct val="100000"/>
                        </a:lnSpc>
                        <a:spcBef>
                          <a:spcPts val="0"/>
                        </a:spcBef>
                        <a:spcAft>
                          <a:spcPts val="0"/>
                        </a:spcAft>
                        <a:buClr>
                          <a:srgbClr val="000000"/>
                        </a:buClr>
                        <a:buSzPts val="1400"/>
                        <a:buFont typeface="Arial"/>
                        <a:buNone/>
                      </a:pPr>
                      <a:r>
                        <a:rPr lang="en-GB" sz="1800"/>
                        <a:t>Positive space</a:t>
                      </a:r>
                      <a:endParaRPr sz="1800"/>
                    </a:p>
                    <a:p>
                      <a:pPr marL="0" marR="0" lvl="0" indent="0" algn="ctr" rtl="0">
                        <a:lnSpc>
                          <a:spcPct val="100000"/>
                        </a:lnSpc>
                        <a:spcBef>
                          <a:spcPts val="0"/>
                        </a:spcBef>
                        <a:spcAft>
                          <a:spcPts val="0"/>
                        </a:spcAft>
                        <a:buClr>
                          <a:srgbClr val="000000"/>
                        </a:buClr>
                        <a:buSzPts val="1400"/>
                        <a:buFont typeface="Arial"/>
                        <a:buNone/>
                      </a:pPr>
                      <a:r>
                        <a:rPr lang="en-GB" sz="1800"/>
                        <a:t>Negative space</a:t>
                      </a:r>
                      <a:endParaRPr sz="1800"/>
                    </a:p>
                    <a:p>
                      <a:pPr marL="0" marR="0" lvl="0" indent="0" algn="ctr" rtl="0">
                        <a:lnSpc>
                          <a:spcPct val="100000"/>
                        </a:lnSpc>
                        <a:spcBef>
                          <a:spcPts val="0"/>
                        </a:spcBef>
                        <a:spcAft>
                          <a:spcPts val="0"/>
                        </a:spcAft>
                        <a:buClr>
                          <a:srgbClr val="000000"/>
                        </a:buClr>
                        <a:buSzPts val="1400"/>
                        <a:buFont typeface="Arial"/>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800"/>
                    </a:p>
                    <a:p>
                      <a:pPr marL="0" marR="0" lvl="0" indent="0" algn="l" rtl="0">
                        <a:lnSpc>
                          <a:spcPct val="100000"/>
                        </a:lnSpc>
                        <a:spcBef>
                          <a:spcPts val="0"/>
                        </a:spcBef>
                        <a:spcAft>
                          <a:spcPts val="0"/>
                        </a:spcAft>
                        <a:buClr>
                          <a:srgbClr val="000000"/>
                        </a:buClr>
                        <a:buSzPts val="1400"/>
                        <a:buFont typeface="Arial"/>
                        <a:buNone/>
                      </a:pPr>
                      <a:endParaRPr sz="1800"/>
                    </a:p>
                    <a:p>
                      <a:pPr marL="0" marR="0" lvl="0" indent="0" algn="l" rtl="0">
                        <a:lnSpc>
                          <a:spcPct val="100000"/>
                        </a:lnSpc>
                        <a:spcBef>
                          <a:spcPts val="0"/>
                        </a:spcBef>
                        <a:spcAft>
                          <a:spcPts val="0"/>
                        </a:spcAft>
                        <a:buClr>
                          <a:srgbClr val="000000"/>
                        </a:buClr>
                        <a:buSzPts val="1400"/>
                        <a:buFont typeface="Arial"/>
                        <a:buNone/>
                      </a:pPr>
                      <a:r>
                        <a:rPr lang="en-GB" sz="1800"/>
                        <a:t>Can articulate sensitively and appropriately about artwork they have created and that of others that they have seen.</a:t>
                      </a:r>
                      <a:endParaRPr sz="1800"/>
                    </a:p>
                    <a:p>
                      <a:pPr marL="0" marR="0" lvl="0" indent="0" algn="l" rtl="0">
                        <a:lnSpc>
                          <a:spcPct val="100000"/>
                        </a:lnSpc>
                        <a:spcBef>
                          <a:spcPts val="0"/>
                        </a:spcBef>
                        <a:spcAft>
                          <a:spcPts val="0"/>
                        </a:spcAft>
                        <a:buClr>
                          <a:srgbClr val="000000"/>
                        </a:buClr>
                        <a:buSzPts val="1400"/>
                        <a:buFont typeface="Arial"/>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37"/>
        <p:cNvGrpSpPr/>
        <p:nvPr/>
      </p:nvGrpSpPr>
      <p:grpSpPr>
        <a:xfrm>
          <a:off x="0" y="0"/>
          <a:ext cx="0" cy="0"/>
          <a:chOff x="0" y="0"/>
          <a:chExt cx="0" cy="0"/>
        </a:xfrm>
      </p:grpSpPr>
      <p:sp>
        <p:nvSpPr>
          <p:cNvPr id="138" name="Google Shape;138;p16"/>
          <p:cNvSpPr txBox="1"/>
          <p:nvPr/>
        </p:nvSpPr>
        <p:spPr>
          <a:xfrm>
            <a:off x="755800" y="1244055"/>
            <a:ext cx="10651500" cy="547423"/>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Sequence of Teaching and Learning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pic>
        <p:nvPicPr>
          <p:cNvPr id="139" name="Google Shape;139;p16"/>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40" name="Google Shape;140;p16"/>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41" name="Google Shape;141;p16"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42" name="Google Shape;142;p16"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43" name="Google Shape;143;p16"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44" name="Google Shape;144;p16"/>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45" name="Google Shape;145;p16"/>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46" name="Google Shape;146;p16"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47" name="Google Shape;147;p16"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48" name="Google Shape;148;p16"/>
          <p:cNvGraphicFramePr/>
          <p:nvPr>
            <p:extLst>
              <p:ext uri="{D42A27DB-BD31-4B8C-83A1-F6EECF244321}">
                <p14:modId xmlns:p14="http://schemas.microsoft.com/office/powerpoint/2010/main" val="3305569008"/>
              </p:ext>
            </p:extLst>
          </p:nvPr>
        </p:nvGraphicFramePr>
        <p:xfrm>
          <a:off x="755800" y="1783077"/>
          <a:ext cx="10651500" cy="3608783"/>
        </p:xfrm>
        <a:graphic>
          <a:graphicData uri="http://schemas.openxmlformats.org/drawingml/2006/table">
            <a:tbl>
              <a:tblPr firstRow="1" bandRow="1">
                <a:noFill/>
                <a:tableStyleId>{E497F0A8-89E5-49BD-8E4B-3E34B12E8517}</a:tableStyleId>
              </a:tblPr>
              <a:tblGrid>
                <a:gridCol w="1162792">
                  <a:extLst>
                    <a:ext uri="{9D8B030D-6E8A-4147-A177-3AD203B41FA5}">
                      <a16:colId xmlns:a16="http://schemas.microsoft.com/office/drawing/2014/main" val="20000"/>
                    </a:ext>
                  </a:extLst>
                </a:gridCol>
                <a:gridCol w="9488708">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dirty="0">
                          <a:solidFill>
                            <a:srgbClr val="000000"/>
                          </a:solidFill>
                          <a:latin typeface="Arial"/>
                          <a:ea typeface="Arial"/>
                          <a:cs typeface="Arial"/>
                          <a:sym typeface="Arial"/>
                        </a:rPr>
                        <a:t>National Curriculum LO/EQ?</a:t>
                      </a:r>
                      <a:endParaRPr sz="1400" u="none" strike="noStrike" cap="none" dirty="0"/>
                    </a:p>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0"/>
                  </a:ext>
                </a:extLst>
              </a:tr>
              <a:tr h="1505643">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smtClean="0">
                          <a:solidFill>
                            <a:srgbClr val="000000"/>
                          </a:solidFill>
                          <a:latin typeface="Arial"/>
                          <a:ea typeface="Arial"/>
                          <a:cs typeface="Arial"/>
                          <a:sym typeface="Arial"/>
                        </a:rPr>
                        <a:t>1</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dirty="0"/>
                        <a:t>about great artists, architects and designers in history.</a:t>
                      </a:r>
                      <a:endParaRPr dirty="0"/>
                    </a:p>
                    <a:p>
                      <a:pPr marL="0" marR="0" lvl="0" indent="0" algn="l" rtl="0">
                        <a:lnSpc>
                          <a:spcPct val="100000"/>
                        </a:lnSpc>
                        <a:spcBef>
                          <a:spcPts val="0"/>
                        </a:spcBef>
                        <a:spcAft>
                          <a:spcPts val="0"/>
                        </a:spcAft>
                        <a:buClr>
                          <a:srgbClr val="000000"/>
                        </a:buClr>
                        <a:buSzPts val="1400"/>
                        <a:buFont typeface="Arial"/>
                        <a:buNone/>
                      </a:pPr>
                      <a:r>
                        <a:rPr lang="en-GB" dirty="0"/>
                        <a:t>to create sketch books to record their observations and use them to review and revisit ideas</a:t>
                      </a:r>
                      <a:endParaRPr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L.O:</a:t>
                      </a:r>
                      <a:endParaRPr sz="1400" b="1"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How do different source materials show the Northern Lights</a:t>
                      </a:r>
                      <a:r>
                        <a:rPr lang="en-GB" sz="1400" b="1" u="none" strike="noStrike" cap="none" dirty="0" smtClean="0"/>
                        <a:t>?</a:t>
                      </a:r>
                      <a:endParaRPr sz="1400" b="1"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u="none" strike="noStrike" cap="none" dirty="0"/>
                        <a:t>2</a:t>
                      </a:r>
                      <a:endParaRPr sz="4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0" marR="0" lvl="0" indent="0" algn="l" rtl="0">
                        <a:lnSpc>
                          <a:spcPct val="100000"/>
                        </a:lnSpc>
                        <a:spcBef>
                          <a:spcPts val="0"/>
                        </a:spcBef>
                        <a:spcAft>
                          <a:spcPts val="0"/>
                        </a:spcAft>
                        <a:buClr>
                          <a:srgbClr val="000000"/>
                        </a:buClr>
                        <a:buSzPts val="1400"/>
                        <a:buFont typeface="Arial"/>
                        <a:buNone/>
                      </a:pPr>
                      <a:r>
                        <a:rPr lang="en-GB" dirty="0"/>
                        <a:t>to create sketch books to record their observations and use them to review and revisit ideas</a:t>
                      </a:r>
                      <a:endParaRPr sz="1400" u="none" strike="noStrike" cap="none" dirty="0"/>
                    </a:p>
                    <a:p>
                      <a:pPr marL="0" lvl="0" indent="0" algn="l" rtl="0">
                        <a:spcBef>
                          <a:spcPts val="0"/>
                        </a:spcBef>
                        <a:spcAft>
                          <a:spcPts val="0"/>
                        </a:spcAft>
                        <a:buClr>
                          <a:schemeClr val="dk1"/>
                        </a:buClr>
                        <a:buSzPts val="1400"/>
                        <a:buFont typeface="Arial"/>
                        <a:buNone/>
                      </a:pPr>
                      <a:r>
                        <a:rPr lang="en-GB" dirty="0">
                          <a:solidFill>
                            <a:schemeClr val="dk1"/>
                          </a:solidFill>
                        </a:rPr>
                        <a:t>about great artists, architects and designers in history.</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L.O:</a:t>
                      </a: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Compare and evaluate existing Northern Light images that have been created by other artists.</a:t>
                      </a:r>
                      <a:endParaRPr sz="1400" b="1"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233654449"/>
              </p:ext>
            </p:extLst>
          </p:nvPr>
        </p:nvGraphicFramePr>
        <p:xfrm>
          <a:off x="755800" y="5391860"/>
          <a:ext cx="10651500" cy="3650060"/>
        </p:xfrm>
        <a:graphic>
          <a:graphicData uri="http://schemas.openxmlformats.org/drawingml/2006/table">
            <a:tbl>
              <a:tblPr firstRow="1" bandRow="1">
                <a:noFill/>
                <a:tableStyleId>{E497F0A8-89E5-49BD-8E4B-3E34B12E8517}</a:tableStyleId>
              </a:tblPr>
              <a:tblGrid>
                <a:gridCol w="1162792">
                  <a:extLst>
                    <a:ext uri="{9D8B030D-6E8A-4147-A177-3AD203B41FA5}">
                      <a16:colId xmlns:a16="http://schemas.microsoft.com/office/drawing/2014/main" val="1752979217"/>
                    </a:ext>
                  </a:extLst>
                </a:gridCol>
                <a:gridCol w="9488708">
                  <a:extLst>
                    <a:ext uri="{9D8B030D-6E8A-4147-A177-3AD203B41FA5}">
                      <a16:colId xmlns:a16="http://schemas.microsoft.com/office/drawing/2014/main" val="1459725130"/>
                    </a:ext>
                  </a:extLst>
                </a:gridCol>
              </a:tblGrid>
              <a:tr h="1823899">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a:solidFill>
                            <a:srgbClr val="000000"/>
                          </a:solidFill>
                          <a:latin typeface="Arial"/>
                          <a:ea typeface="Arial"/>
                          <a:cs typeface="Arial"/>
                          <a:sym typeface="Arial"/>
                        </a:rPr>
                        <a:t>3</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0" marR="0" lvl="0" indent="0" algn="l" rtl="0">
                        <a:lnSpc>
                          <a:spcPct val="100000"/>
                        </a:lnSpc>
                        <a:spcBef>
                          <a:spcPts val="0"/>
                        </a:spcBef>
                        <a:spcAft>
                          <a:spcPts val="0"/>
                        </a:spcAft>
                        <a:buClr>
                          <a:srgbClr val="000000"/>
                        </a:buClr>
                        <a:buSzPts val="1400"/>
                        <a:buFont typeface="Arial"/>
                        <a:buNone/>
                      </a:pPr>
                      <a:r>
                        <a:rPr lang="en-GB" dirty="0"/>
                        <a:t>to create sketch books to record their observations and use them to review and revisit ideas</a:t>
                      </a:r>
                      <a:endParaRPr dirty="0"/>
                    </a:p>
                    <a:p>
                      <a:pPr marL="0" marR="0" lvl="0" indent="0" algn="l" rtl="0">
                        <a:lnSpc>
                          <a:spcPct val="100000"/>
                        </a:lnSpc>
                        <a:spcBef>
                          <a:spcPts val="0"/>
                        </a:spcBef>
                        <a:spcAft>
                          <a:spcPts val="0"/>
                        </a:spcAft>
                        <a:buClr>
                          <a:srgbClr val="000000"/>
                        </a:buClr>
                        <a:buSzPts val="1400"/>
                        <a:buFont typeface="Arial"/>
                        <a:buNone/>
                      </a:pPr>
                      <a:r>
                        <a:rPr lang="en-GB" dirty="0"/>
                        <a:t>to improve their mastery of art and design techniques, including drawing, painting and sculpture with a range of materials [for example, pencil, charcoal, paint, clay]</a:t>
                      </a:r>
                      <a:endParaRPr dirty="0"/>
                    </a:p>
                    <a:p>
                      <a:pPr marL="0" marR="0" lvl="0" indent="0" algn="l" rtl="0">
                        <a:lnSpc>
                          <a:spcPct val="100000"/>
                        </a:lnSpc>
                        <a:spcBef>
                          <a:spcPts val="0"/>
                        </a:spcBef>
                        <a:spcAft>
                          <a:spcPts val="0"/>
                        </a:spcAft>
                        <a:buClr>
                          <a:srgbClr val="000000"/>
                        </a:buClr>
                        <a:buSzPts val="1400"/>
                        <a:buFont typeface="Arial"/>
                        <a:buNone/>
                      </a:pPr>
                      <a:endParaRPr sz="1400" b="1"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rgbClr val="000000"/>
                          </a:solidFill>
                          <a:latin typeface="Arial"/>
                          <a:ea typeface="Arial"/>
                          <a:cs typeface="Arial"/>
                          <a:sym typeface="Arial"/>
                        </a:rPr>
                        <a:t>EQ: </a:t>
                      </a:r>
                      <a:endParaRPr dirty="0"/>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rgbClr val="000000"/>
                          </a:solidFill>
                          <a:latin typeface="Arial"/>
                          <a:ea typeface="Arial"/>
                          <a:cs typeface="Arial"/>
                          <a:sym typeface="Arial"/>
                        </a:rPr>
                        <a:t>Which materials are the most effective when trying to replicate the Northern Lights? </a:t>
                      </a:r>
                      <a:endParaRPr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2466619128"/>
                  </a:ext>
                </a:extLst>
              </a:tr>
              <a:tr h="176029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a:solidFill>
                            <a:srgbClr val="000000"/>
                          </a:solidFill>
                          <a:latin typeface="Arial"/>
                          <a:ea typeface="Arial"/>
                          <a:cs typeface="Arial"/>
                          <a:sym typeface="Arial"/>
                        </a:rPr>
                        <a:t>4</a:t>
                      </a:r>
                      <a:endParaRPr sz="4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0" marR="0" lvl="0" indent="0" algn="l" rtl="0">
                        <a:lnSpc>
                          <a:spcPct val="100000"/>
                        </a:lnSpc>
                        <a:spcBef>
                          <a:spcPts val="0"/>
                        </a:spcBef>
                        <a:spcAft>
                          <a:spcPts val="0"/>
                        </a:spcAft>
                        <a:buClr>
                          <a:srgbClr val="000000"/>
                        </a:buClr>
                        <a:buSzPts val="1400"/>
                        <a:buFont typeface="Arial"/>
                        <a:buNone/>
                      </a:pPr>
                      <a:r>
                        <a:rPr lang="en-GB" dirty="0"/>
                        <a:t>to improve their mastery of art and design techniques, including drawing, painting and sculpture with a range of materials [for example, pencil, charcoal, paint, clay]</a:t>
                      </a:r>
                      <a:endParaRPr sz="1400" u="none" strike="noStrike" cap="none" dirty="0"/>
                    </a:p>
                    <a:p>
                      <a:pPr marL="0" lvl="0" indent="0" algn="l" rtl="0">
                        <a:spcBef>
                          <a:spcPts val="0"/>
                        </a:spcBef>
                        <a:spcAft>
                          <a:spcPts val="0"/>
                        </a:spcAft>
                        <a:buClr>
                          <a:schemeClr val="dk1"/>
                        </a:buClr>
                        <a:buSzPts val="1400"/>
                        <a:buFont typeface="Arial"/>
                        <a:buNone/>
                      </a:pPr>
                      <a:r>
                        <a:rPr lang="en-GB" dirty="0">
                          <a:solidFill>
                            <a:schemeClr val="dk1"/>
                          </a:solidFill>
                        </a:rPr>
                        <a:t>to create sketch books to record their observations and use them to review and revisit ideas</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E.Q:</a:t>
                      </a: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How does colour create different atmospheres in a landscape scene? </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344530214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68"/>
        <p:cNvGrpSpPr/>
        <p:nvPr/>
      </p:nvGrpSpPr>
      <p:grpSpPr>
        <a:xfrm>
          <a:off x="0" y="0"/>
          <a:ext cx="0" cy="0"/>
          <a:chOff x="0" y="0"/>
          <a:chExt cx="0" cy="0"/>
        </a:xfrm>
      </p:grpSpPr>
      <p:pic>
        <p:nvPicPr>
          <p:cNvPr id="170" name="Google Shape;170;p18"/>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71" name="Google Shape;171;p18"/>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72" name="Google Shape;172;p18"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73" name="Google Shape;173;p18"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74" name="Google Shape;174;p18"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75" name="Google Shape;175;p18"/>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76" name="Google Shape;176;p18"/>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77" name="Google Shape;177;p18"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78" name="Google Shape;178;p18"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79" name="Google Shape;179;p18"/>
          <p:cNvGraphicFramePr/>
          <p:nvPr>
            <p:extLst>
              <p:ext uri="{D42A27DB-BD31-4B8C-83A1-F6EECF244321}">
                <p14:modId xmlns:p14="http://schemas.microsoft.com/office/powerpoint/2010/main" val="3078927519"/>
              </p:ext>
            </p:extLst>
          </p:nvPr>
        </p:nvGraphicFramePr>
        <p:xfrm>
          <a:off x="806174" y="1633173"/>
          <a:ext cx="10472165" cy="6482400"/>
        </p:xfrm>
        <a:graphic>
          <a:graphicData uri="http://schemas.openxmlformats.org/drawingml/2006/table">
            <a:tbl>
              <a:tblPr firstRow="1" bandRow="1">
                <a:noFill/>
                <a:tableStyleId>{E497F0A8-89E5-49BD-8E4B-3E34B12E8517}</a:tableStyleId>
              </a:tblPr>
              <a:tblGrid>
                <a:gridCol w="1158647">
                  <a:extLst>
                    <a:ext uri="{9D8B030D-6E8A-4147-A177-3AD203B41FA5}">
                      <a16:colId xmlns:a16="http://schemas.microsoft.com/office/drawing/2014/main" val="20000"/>
                    </a:ext>
                  </a:extLst>
                </a:gridCol>
                <a:gridCol w="9313518">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a:solidFill>
                            <a:srgbClr val="000000"/>
                          </a:solidFill>
                          <a:latin typeface="Arial"/>
                          <a:ea typeface="Arial"/>
                          <a:cs typeface="Arial"/>
                          <a:sym typeface="Arial"/>
                        </a:rPr>
                        <a:t>National Curriculum LO/EQ?</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0"/>
                  </a:ext>
                </a:extLst>
              </a:tr>
              <a:tr h="279430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000000"/>
                          </a:solidFill>
                          <a:latin typeface="Arial"/>
                          <a:ea typeface="Arial"/>
                          <a:cs typeface="Arial"/>
                          <a:sym typeface="Arial"/>
                        </a:rPr>
                        <a:t>5</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NC OBJ:</a:t>
                      </a:r>
                      <a:endParaRPr/>
                    </a:p>
                    <a:p>
                      <a:pPr marL="0" marR="0" lvl="0" indent="0" algn="l" rtl="0">
                        <a:lnSpc>
                          <a:spcPct val="100000"/>
                        </a:lnSpc>
                        <a:spcBef>
                          <a:spcPts val="0"/>
                        </a:spcBef>
                        <a:spcAft>
                          <a:spcPts val="0"/>
                        </a:spcAft>
                        <a:buClr>
                          <a:schemeClr val="dk1"/>
                        </a:buClr>
                        <a:buSzPts val="1100"/>
                        <a:buFont typeface="Arial"/>
                        <a:buNone/>
                      </a:pPr>
                      <a:r>
                        <a:rPr lang="en-GB"/>
                        <a:t>to create sketch books to record their observations and use them to review and revisit ideas</a:t>
                      </a:r>
                      <a:endParaRPr/>
                    </a:p>
                    <a:p>
                      <a:pPr marL="0" marR="0" lvl="0" indent="0" algn="l" rtl="0">
                        <a:lnSpc>
                          <a:spcPct val="100000"/>
                        </a:lnSpc>
                        <a:spcBef>
                          <a:spcPts val="0"/>
                        </a:spcBef>
                        <a:spcAft>
                          <a:spcPts val="0"/>
                        </a:spcAft>
                        <a:buClr>
                          <a:schemeClr val="dk1"/>
                        </a:buClr>
                        <a:buSzPts val="1100"/>
                        <a:buFont typeface="Arial"/>
                        <a:buNone/>
                      </a:pPr>
                      <a:r>
                        <a:rPr lang="en-GB"/>
                        <a:t>to improve their mastery of art and design techniques, including drawing, painting and sculpture with a range of materials [for example, pencil, charcoal, paint, clay]</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b="1"/>
                        <a:t>E.Q</a:t>
                      </a:r>
                      <a:r>
                        <a:rPr lang="en-GB" sz="1400" b="1" u="none" strike="noStrike" cap="none"/>
                        <a:t>:</a:t>
                      </a:r>
                      <a:endParaRPr/>
                    </a:p>
                    <a:p>
                      <a:pPr marL="0" marR="0" lvl="0" indent="0" algn="l" rtl="0">
                        <a:lnSpc>
                          <a:spcPct val="100000"/>
                        </a:lnSpc>
                        <a:spcBef>
                          <a:spcPts val="0"/>
                        </a:spcBef>
                        <a:spcAft>
                          <a:spcPts val="0"/>
                        </a:spcAft>
                        <a:buClr>
                          <a:srgbClr val="000000"/>
                        </a:buClr>
                        <a:buSzPts val="1400"/>
                        <a:buFont typeface="Arial"/>
                        <a:buNone/>
                      </a:pPr>
                      <a:r>
                        <a:rPr lang="en-GB" sz="1400" b="1" u="none" strike="noStrike" cap="none"/>
                        <a:t>How does scale and perspective effect where things are positioned on a page?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000000"/>
                          </a:solidFill>
                          <a:latin typeface="Arial"/>
                          <a:ea typeface="Arial"/>
                          <a:cs typeface="Arial"/>
                          <a:sym typeface="Arial"/>
                        </a:rPr>
                        <a:t>6</a:t>
                      </a:r>
                      <a:endParaRPr sz="4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0" marR="0" lvl="0" indent="0" algn="l" rtl="0">
                        <a:lnSpc>
                          <a:spcPct val="100000"/>
                        </a:lnSpc>
                        <a:spcBef>
                          <a:spcPts val="0"/>
                        </a:spcBef>
                        <a:spcAft>
                          <a:spcPts val="0"/>
                        </a:spcAft>
                        <a:buClr>
                          <a:schemeClr val="dk1"/>
                        </a:buClr>
                        <a:buSzPts val="1100"/>
                        <a:buFont typeface="Arial"/>
                        <a:buNone/>
                      </a:pPr>
                      <a:r>
                        <a:rPr lang="en-GB" dirty="0"/>
                        <a:t>to create sketch books to record their observations and use them to review and revisit ideas</a:t>
                      </a:r>
                      <a:endParaRPr dirty="0"/>
                    </a:p>
                    <a:p>
                      <a:pPr marL="0" marR="0" lvl="0" indent="0" algn="l" rtl="0">
                        <a:lnSpc>
                          <a:spcPct val="100000"/>
                        </a:lnSpc>
                        <a:spcBef>
                          <a:spcPts val="0"/>
                        </a:spcBef>
                        <a:spcAft>
                          <a:spcPts val="0"/>
                        </a:spcAft>
                        <a:buClr>
                          <a:schemeClr val="dk1"/>
                        </a:buClr>
                        <a:buSzPts val="1100"/>
                        <a:buFont typeface="Arial"/>
                        <a:buNone/>
                      </a:pPr>
                      <a:r>
                        <a:rPr lang="en-GB" dirty="0"/>
                        <a:t>to improve their mastery of art and design techniques, including drawing, painting and sculpture with a range of materials [for example, pencil, charcoal, paint, clay]</a:t>
                      </a:r>
                      <a:endParaRPr dirty="0"/>
                    </a:p>
                    <a:p>
                      <a:pPr marL="0" marR="0" lvl="0" indent="0" algn="l" rtl="0">
                        <a:lnSpc>
                          <a:spcPct val="100000"/>
                        </a:lnSpc>
                        <a:spcBef>
                          <a:spcPts val="0"/>
                        </a:spcBef>
                        <a:spcAft>
                          <a:spcPts val="0"/>
                        </a:spcAft>
                        <a:buClr>
                          <a:schemeClr val="dk1"/>
                        </a:buClr>
                        <a:buSzPts val="1100"/>
                        <a:buFont typeface="Arial"/>
                        <a:buNone/>
                      </a:pPr>
                      <a:r>
                        <a:rPr lang="en-GB" dirty="0"/>
                        <a:t>about great artists, architects and designers in history.</a:t>
                      </a:r>
                      <a:endParaRPr dirty="0"/>
                    </a:p>
                    <a:p>
                      <a:pPr marL="0" marR="0" lvl="0" indent="0" algn="l" rtl="0">
                        <a:lnSpc>
                          <a:spcPct val="100000"/>
                        </a:lnSpc>
                        <a:spcBef>
                          <a:spcPts val="0"/>
                        </a:spcBef>
                        <a:spcAft>
                          <a:spcPts val="0"/>
                        </a:spcAft>
                        <a:buClr>
                          <a:schemeClr val="dk1"/>
                        </a:buClr>
                        <a:buSzPts val="11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L.O:</a:t>
                      </a: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To create a final piece inspired by the Northern Lights and Artists you have studied.</a:t>
                      </a:r>
                      <a:endParaRPr sz="1400" b="1"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888</Words>
  <Application>Microsoft Office PowerPoint</Application>
  <PresentationFormat>Custom</PresentationFormat>
  <Paragraphs>163</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1_Custom Design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Deal</dc:creator>
  <cp:lastModifiedBy>Louise Hall</cp:lastModifiedBy>
  <cp:revision>6</cp:revision>
  <dcterms:modified xsi:type="dcterms:W3CDTF">2019-09-04T11:02:11Z</dcterms:modified>
</cp:coreProperties>
</file>