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7"/>
  </p:notesMasterIdLst>
  <p:sldIdLst>
    <p:sldId id="256" r:id="rId2"/>
    <p:sldId id="263" r:id="rId3"/>
    <p:sldId id="259" r:id="rId4"/>
    <p:sldId id="260" r:id="rId5"/>
    <p:sldId id="262" r:id="rId6"/>
  </p:sldIdLst>
  <p:sldSz cx="12192000" cy="9144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EC10B23-6894-4F6E-8283-384A70C02183}">
  <a:tblStyle styleId="{5EC10B23-6894-4F6E-8283-384A70C02183}"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1494" y="72"/>
      </p:cViewPr>
      <p:guideLst>
        <p:guide orient="horz" pos="288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 name="Google Shape;8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4" name="Google Shape;8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extLst>
      <p:ext uri="{BB962C8B-B14F-4D97-AF65-F5344CB8AC3E}">
        <p14:creationId xmlns:p14="http://schemas.microsoft.com/office/powerpoint/2010/main" val="365565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2"/>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body" idx="1"/>
          </p:nvPr>
        </p:nvSpPr>
        <p:spPr>
          <a:xfrm>
            <a:off x="838200" y="2434167"/>
            <a:ext cx="10515600" cy="5801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9" name="Google Shape;19;p2"/>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11"/>
          <p:cNvSpPr txBox="1">
            <a:spLocks noGrp="1"/>
          </p:cNvSpPr>
          <p:nvPr>
            <p:ph type="title"/>
          </p:nvPr>
        </p:nvSpPr>
        <p:spPr>
          <a:xfrm rot="5400000">
            <a:off x="6164792" y="3046943"/>
            <a:ext cx="7749117"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body" idx="1"/>
          </p:nvPr>
        </p:nvSpPr>
        <p:spPr>
          <a:xfrm rot="5400000">
            <a:off x="830792" y="494243"/>
            <a:ext cx="7749117"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8" name="Google Shape;78;p11"/>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1"/>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3"/>
          <p:cNvSpPr txBox="1">
            <a:spLocks noGrp="1"/>
          </p:cNvSpPr>
          <p:nvPr>
            <p:ph type="ctrTitle"/>
          </p:nvPr>
        </p:nvSpPr>
        <p:spPr>
          <a:xfrm>
            <a:off x="914400" y="1496484"/>
            <a:ext cx="10363200" cy="3183467"/>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subTitle" idx="1"/>
          </p:nvPr>
        </p:nvSpPr>
        <p:spPr>
          <a:xfrm>
            <a:off x="1524000" y="4802717"/>
            <a:ext cx="9144000" cy="2207683"/>
          </a:xfrm>
          <a:prstGeom prst="rect">
            <a:avLst/>
          </a:prstGeom>
          <a:noFill/>
          <a:ln>
            <a:noFill/>
          </a:ln>
        </p:spPr>
        <p:txBody>
          <a:bodyPr spcFirstLastPara="1" wrap="square" lIns="91425" tIns="45700" rIns="91425" bIns="45700" anchor="t" anchorCtr="0">
            <a:noAutofit/>
          </a:bodyPr>
          <a:lstStyle>
            <a:lvl1pPr lvl="0" algn="ctr">
              <a:lnSpc>
                <a:spcPct val="90000"/>
              </a:lnSpc>
              <a:spcBef>
                <a:spcPts val="1333"/>
              </a:spcBef>
              <a:spcAft>
                <a:spcPts val="0"/>
              </a:spcAft>
              <a:buClr>
                <a:schemeClr val="dk1"/>
              </a:buClr>
              <a:buSzPts val="3200"/>
              <a:buNone/>
              <a:defRPr sz="3200"/>
            </a:lvl1pPr>
            <a:lvl2pPr lvl="1" algn="ctr">
              <a:lnSpc>
                <a:spcPct val="90000"/>
              </a:lnSpc>
              <a:spcBef>
                <a:spcPts val="667"/>
              </a:spcBef>
              <a:spcAft>
                <a:spcPts val="0"/>
              </a:spcAft>
              <a:buClr>
                <a:schemeClr val="dk1"/>
              </a:buClr>
              <a:buSzPts val="2667"/>
              <a:buNone/>
              <a:defRPr sz="2667"/>
            </a:lvl2pPr>
            <a:lvl3pPr lvl="2" algn="ctr">
              <a:lnSpc>
                <a:spcPct val="90000"/>
              </a:lnSpc>
              <a:spcBef>
                <a:spcPts val="667"/>
              </a:spcBef>
              <a:spcAft>
                <a:spcPts val="0"/>
              </a:spcAft>
              <a:buClr>
                <a:schemeClr val="dk1"/>
              </a:buClr>
              <a:buSzPts val="2400"/>
              <a:buNone/>
              <a:defRPr sz="2400"/>
            </a:lvl3pPr>
            <a:lvl4pPr lvl="3" algn="ctr">
              <a:lnSpc>
                <a:spcPct val="90000"/>
              </a:lnSpc>
              <a:spcBef>
                <a:spcPts val="667"/>
              </a:spcBef>
              <a:spcAft>
                <a:spcPts val="0"/>
              </a:spcAft>
              <a:buClr>
                <a:schemeClr val="dk1"/>
              </a:buClr>
              <a:buSzPts val="2133"/>
              <a:buNone/>
              <a:defRPr sz="2133"/>
            </a:lvl4pPr>
            <a:lvl5pPr lvl="4" algn="ctr">
              <a:lnSpc>
                <a:spcPct val="90000"/>
              </a:lnSpc>
              <a:spcBef>
                <a:spcPts val="667"/>
              </a:spcBef>
              <a:spcAft>
                <a:spcPts val="0"/>
              </a:spcAft>
              <a:buClr>
                <a:schemeClr val="dk1"/>
              </a:buClr>
              <a:buSzPts val="2133"/>
              <a:buNone/>
              <a:defRPr sz="2133"/>
            </a:lvl5pPr>
            <a:lvl6pPr lvl="5" algn="ctr">
              <a:lnSpc>
                <a:spcPct val="90000"/>
              </a:lnSpc>
              <a:spcBef>
                <a:spcPts val="667"/>
              </a:spcBef>
              <a:spcAft>
                <a:spcPts val="0"/>
              </a:spcAft>
              <a:buClr>
                <a:schemeClr val="dk1"/>
              </a:buClr>
              <a:buSzPts val="2133"/>
              <a:buNone/>
              <a:defRPr sz="2133"/>
            </a:lvl6pPr>
            <a:lvl7pPr lvl="6" algn="ctr">
              <a:lnSpc>
                <a:spcPct val="90000"/>
              </a:lnSpc>
              <a:spcBef>
                <a:spcPts val="667"/>
              </a:spcBef>
              <a:spcAft>
                <a:spcPts val="0"/>
              </a:spcAft>
              <a:buClr>
                <a:schemeClr val="dk1"/>
              </a:buClr>
              <a:buSzPts val="2133"/>
              <a:buNone/>
              <a:defRPr sz="2133"/>
            </a:lvl7pPr>
            <a:lvl8pPr lvl="7" algn="ctr">
              <a:lnSpc>
                <a:spcPct val="90000"/>
              </a:lnSpc>
              <a:spcBef>
                <a:spcPts val="667"/>
              </a:spcBef>
              <a:spcAft>
                <a:spcPts val="0"/>
              </a:spcAft>
              <a:buClr>
                <a:schemeClr val="dk1"/>
              </a:buClr>
              <a:buSzPts val="2133"/>
              <a:buNone/>
              <a:defRPr sz="2133"/>
            </a:lvl8pPr>
            <a:lvl9pPr lvl="8" algn="ctr">
              <a:lnSpc>
                <a:spcPct val="90000"/>
              </a:lnSpc>
              <a:spcBef>
                <a:spcPts val="667"/>
              </a:spcBef>
              <a:spcAft>
                <a:spcPts val="0"/>
              </a:spcAft>
              <a:buClr>
                <a:schemeClr val="dk1"/>
              </a:buClr>
              <a:buSzPts val="2133"/>
              <a:buNone/>
              <a:defRPr sz="2133"/>
            </a:lvl9pPr>
          </a:lstStyle>
          <a:p>
            <a:endParaRPr/>
          </a:p>
        </p:txBody>
      </p:sp>
      <p:sp>
        <p:nvSpPr>
          <p:cNvPr id="25" name="Google Shape;25;p3"/>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831851" y="2279653"/>
            <a:ext cx="10515600" cy="380364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831851" y="6119286"/>
            <a:ext cx="10515600" cy="200024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3200"/>
              <a:buNone/>
              <a:defRPr sz="3200">
                <a:solidFill>
                  <a:schemeClr val="dk1"/>
                </a:solidFill>
              </a:defRPr>
            </a:lvl1pPr>
            <a:lvl2pPr marL="914400" lvl="1" indent="-228600" algn="l">
              <a:lnSpc>
                <a:spcPct val="90000"/>
              </a:lnSpc>
              <a:spcBef>
                <a:spcPts val="667"/>
              </a:spcBef>
              <a:spcAft>
                <a:spcPts val="0"/>
              </a:spcAft>
              <a:buClr>
                <a:srgbClr val="888888"/>
              </a:buClr>
              <a:buSzPts val="2667"/>
              <a:buNone/>
              <a:defRPr sz="2667">
                <a:solidFill>
                  <a:srgbClr val="888888"/>
                </a:solidFill>
              </a:defRPr>
            </a:lvl2pPr>
            <a:lvl3pPr marL="1371600" lvl="2" indent="-228600" algn="l">
              <a:lnSpc>
                <a:spcPct val="90000"/>
              </a:lnSpc>
              <a:spcBef>
                <a:spcPts val="667"/>
              </a:spcBef>
              <a:spcAft>
                <a:spcPts val="0"/>
              </a:spcAft>
              <a:buClr>
                <a:srgbClr val="888888"/>
              </a:buClr>
              <a:buSzPts val="2400"/>
              <a:buNone/>
              <a:defRPr sz="2400">
                <a:solidFill>
                  <a:srgbClr val="888888"/>
                </a:solidFill>
              </a:defRPr>
            </a:lvl3pPr>
            <a:lvl4pPr marL="1828800" lvl="3" indent="-228600" algn="l">
              <a:lnSpc>
                <a:spcPct val="90000"/>
              </a:lnSpc>
              <a:spcBef>
                <a:spcPts val="667"/>
              </a:spcBef>
              <a:spcAft>
                <a:spcPts val="0"/>
              </a:spcAft>
              <a:buClr>
                <a:srgbClr val="888888"/>
              </a:buClr>
              <a:buSzPts val="2133"/>
              <a:buNone/>
              <a:defRPr sz="2133">
                <a:solidFill>
                  <a:srgbClr val="888888"/>
                </a:solidFill>
              </a:defRPr>
            </a:lvl4pPr>
            <a:lvl5pPr marL="2286000" lvl="4" indent="-228600" algn="l">
              <a:lnSpc>
                <a:spcPct val="90000"/>
              </a:lnSpc>
              <a:spcBef>
                <a:spcPts val="667"/>
              </a:spcBef>
              <a:spcAft>
                <a:spcPts val="0"/>
              </a:spcAft>
              <a:buClr>
                <a:srgbClr val="888888"/>
              </a:buClr>
              <a:buSzPts val="2133"/>
              <a:buNone/>
              <a:defRPr sz="2133">
                <a:solidFill>
                  <a:srgbClr val="888888"/>
                </a:solidFill>
              </a:defRPr>
            </a:lvl5pPr>
            <a:lvl6pPr marL="2743200" lvl="5" indent="-228600" algn="l">
              <a:lnSpc>
                <a:spcPct val="90000"/>
              </a:lnSpc>
              <a:spcBef>
                <a:spcPts val="667"/>
              </a:spcBef>
              <a:spcAft>
                <a:spcPts val="0"/>
              </a:spcAft>
              <a:buClr>
                <a:srgbClr val="888888"/>
              </a:buClr>
              <a:buSzPts val="2133"/>
              <a:buNone/>
              <a:defRPr sz="2133">
                <a:solidFill>
                  <a:srgbClr val="888888"/>
                </a:solidFill>
              </a:defRPr>
            </a:lvl6pPr>
            <a:lvl7pPr marL="3200400" lvl="6" indent="-228600" algn="l">
              <a:lnSpc>
                <a:spcPct val="90000"/>
              </a:lnSpc>
              <a:spcBef>
                <a:spcPts val="667"/>
              </a:spcBef>
              <a:spcAft>
                <a:spcPts val="0"/>
              </a:spcAft>
              <a:buClr>
                <a:srgbClr val="888888"/>
              </a:buClr>
              <a:buSzPts val="2133"/>
              <a:buNone/>
              <a:defRPr sz="2133">
                <a:solidFill>
                  <a:srgbClr val="888888"/>
                </a:solidFill>
              </a:defRPr>
            </a:lvl7pPr>
            <a:lvl8pPr marL="3657600" lvl="7" indent="-228600" algn="l">
              <a:lnSpc>
                <a:spcPct val="90000"/>
              </a:lnSpc>
              <a:spcBef>
                <a:spcPts val="667"/>
              </a:spcBef>
              <a:spcAft>
                <a:spcPts val="0"/>
              </a:spcAft>
              <a:buClr>
                <a:srgbClr val="888888"/>
              </a:buClr>
              <a:buSzPts val="2133"/>
              <a:buNone/>
              <a:defRPr sz="2133">
                <a:solidFill>
                  <a:srgbClr val="888888"/>
                </a:solidFill>
              </a:defRPr>
            </a:lvl8pPr>
            <a:lvl9pPr marL="4114800" lvl="8" indent="-228600" algn="l">
              <a:lnSpc>
                <a:spcPct val="90000"/>
              </a:lnSpc>
              <a:spcBef>
                <a:spcPts val="667"/>
              </a:spcBef>
              <a:spcAft>
                <a:spcPts val="0"/>
              </a:spcAft>
              <a:buClr>
                <a:srgbClr val="888888"/>
              </a:buClr>
              <a:buSzPts val="2133"/>
              <a:buNone/>
              <a:defRPr sz="2133">
                <a:solidFill>
                  <a:srgbClr val="888888"/>
                </a:solidFill>
              </a:defRPr>
            </a:lvl9pPr>
          </a:lstStyle>
          <a:p>
            <a:endParaRPr/>
          </a:p>
        </p:txBody>
      </p:sp>
      <p:sp>
        <p:nvSpPr>
          <p:cNvPr id="31" name="Google Shape;31;p4"/>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838200" y="2434167"/>
            <a:ext cx="5181600" cy="5801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7" name="Google Shape;37;p5"/>
          <p:cNvSpPr txBox="1">
            <a:spLocks noGrp="1"/>
          </p:cNvSpPr>
          <p:nvPr>
            <p:ph type="body" idx="2"/>
          </p:nvPr>
        </p:nvSpPr>
        <p:spPr>
          <a:xfrm>
            <a:off x="6172200" y="2434167"/>
            <a:ext cx="5181600" cy="5801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8" name="Google Shape;38;p5"/>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839788"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body" idx="1"/>
          </p:nvPr>
        </p:nvSpPr>
        <p:spPr>
          <a:xfrm>
            <a:off x="839789" y="2241551"/>
            <a:ext cx="5157787" cy="1098549"/>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44" name="Google Shape;44;p6"/>
          <p:cNvSpPr txBox="1">
            <a:spLocks noGrp="1"/>
          </p:cNvSpPr>
          <p:nvPr>
            <p:ph type="body" idx="2"/>
          </p:nvPr>
        </p:nvSpPr>
        <p:spPr>
          <a:xfrm>
            <a:off x="839789" y="3340100"/>
            <a:ext cx="5157787" cy="4912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5" name="Google Shape;45;p6"/>
          <p:cNvSpPr txBox="1">
            <a:spLocks noGrp="1"/>
          </p:cNvSpPr>
          <p:nvPr>
            <p:ph type="body" idx="3"/>
          </p:nvPr>
        </p:nvSpPr>
        <p:spPr>
          <a:xfrm>
            <a:off x="6172201" y="2241551"/>
            <a:ext cx="5183188" cy="1098549"/>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46" name="Google Shape;46;p6"/>
          <p:cNvSpPr txBox="1">
            <a:spLocks noGrp="1"/>
          </p:cNvSpPr>
          <p:nvPr>
            <p:ph type="body" idx="4"/>
          </p:nvPr>
        </p:nvSpPr>
        <p:spPr>
          <a:xfrm>
            <a:off x="6172201" y="3340100"/>
            <a:ext cx="5183188" cy="4912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7" name="Google Shape;47;p6"/>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839788" y="609600"/>
            <a:ext cx="3932237"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body" idx="1"/>
          </p:nvPr>
        </p:nvSpPr>
        <p:spPr>
          <a:xfrm>
            <a:off x="5183188" y="1316569"/>
            <a:ext cx="6172200" cy="6498167"/>
          </a:xfrm>
          <a:prstGeom prst="rect">
            <a:avLst/>
          </a:prstGeom>
          <a:noFill/>
          <a:ln>
            <a:noFill/>
          </a:ln>
        </p:spPr>
        <p:txBody>
          <a:bodyPr spcFirstLastPara="1" wrap="square" lIns="91425" tIns="45700" rIns="91425" bIns="45700" anchor="t" anchorCtr="0">
            <a:noAutofit/>
          </a:bodyPr>
          <a:lstStyle>
            <a:lvl1pPr marL="457200" lvl="0" indent="-499554" algn="l">
              <a:lnSpc>
                <a:spcPct val="90000"/>
              </a:lnSpc>
              <a:spcBef>
                <a:spcPts val="1333"/>
              </a:spcBef>
              <a:spcAft>
                <a:spcPts val="0"/>
              </a:spcAft>
              <a:buClr>
                <a:schemeClr val="dk1"/>
              </a:buClr>
              <a:buSzPts val="4267"/>
              <a:buChar char="•"/>
              <a:defRPr sz="4267"/>
            </a:lvl1pPr>
            <a:lvl2pPr marL="914400" lvl="1" indent="-465645" algn="l">
              <a:lnSpc>
                <a:spcPct val="90000"/>
              </a:lnSpc>
              <a:spcBef>
                <a:spcPts val="667"/>
              </a:spcBef>
              <a:spcAft>
                <a:spcPts val="0"/>
              </a:spcAft>
              <a:buClr>
                <a:schemeClr val="dk1"/>
              </a:buClr>
              <a:buSzPts val="3733"/>
              <a:buChar char="•"/>
              <a:defRPr sz="3733"/>
            </a:lvl2pPr>
            <a:lvl3pPr marL="1371600" lvl="2" indent="-431800" algn="l">
              <a:lnSpc>
                <a:spcPct val="90000"/>
              </a:lnSpc>
              <a:spcBef>
                <a:spcPts val="667"/>
              </a:spcBef>
              <a:spcAft>
                <a:spcPts val="0"/>
              </a:spcAft>
              <a:buClr>
                <a:schemeClr val="dk1"/>
              </a:buClr>
              <a:buSzPts val="3200"/>
              <a:buChar char="•"/>
              <a:defRPr sz="3200"/>
            </a:lvl3pPr>
            <a:lvl4pPr marL="1828800" lvl="3" indent="-397954" algn="l">
              <a:lnSpc>
                <a:spcPct val="90000"/>
              </a:lnSpc>
              <a:spcBef>
                <a:spcPts val="667"/>
              </a:spcBef>
              <a:spcAft>
                <a:spcPts val="0"/>
              </a:spcAft>
              <a:buClr>
                <a:schemeClr val="dk1"/>
              </a:buClr>
              <a:buSzPts val="2667"/>
              <a:buChar char="•"/>
              <a:defRPr sz="2667"/>
            </a:lvl4pPr>
            <a:lvl5pPr marL="2286000" lvl="4" indent="-397954" algn="l">
              <a:lnSpc>
                <a:spcPct val="90000"/>
              </a:lnSpc>
              <a:spcBef>
                <a:spcPts val="667"/>
              </a:spcBef>
              <a:spcAft>
                <a:spcPts val="0"/>
              </a:spcAft>
              <a:buClr>
                <a:schemeClr val="dk1"/>
              </a:buClr>
              <a:buSzPts val="2667"/>
              <a:buChar char="•"/>
              <a:defRPr sz="2667"/>
            </a:lvl5pPr>
            <a:lvl6pPr marL="2743200" lvl="5" indent="-397954" algn="l">
              <a:lnSpc>
                <a:spcPct val="90000"/>
              </a:lnSpc>
              <a:spcBef>
                <a:spcPts val="667"/>
              </a:spcBef>
              <a:spcAft>
                <a:spcPts val="0"/>
              </a:spcAft>
              <a:buClr>
                <a:schemeClr val="dk1"/>
              </a:buClr>
              <a:buSzPts val="2667"/>
              <a:buChar char="•"/>
              <a:defRPr sz="2667"/>
            </a:lvl6pPr>
            <a:lvl7pPr marL="3200400" lvl="6" indent="-397954" algn="l">
              <a:lnSpc>
                <a:spcPct val="90000"/>
              </a:lnSpc>
              <a:spcBef>
                <a:spcPts val="667"/>
              </a:spcBef>
              <a:spcAft>
                <a:spcPts val="0"/>
              </a:spcAft>
              <a:buClr>
                <a:schemeClr val="dk1"/>
              </a:buClr>
              <a:buSzPts val="2667"/>
              <a:buChar char="•"/>
              <a:defRPr sz="2667"/>
            </a:lvl7pPr>
            <a:lvl8pPr marL="3657600" lvl="7" indent="-397954" algn="l">
              <a:lnSpc>
                <a:spcPct val="90000"/>
              </a:lnSpc>
              <a:spcBef>
                <a:spcPts val="667"/>
              </a:spcBef>
              <a:spcAft>
                <a:spcPts val="0"/>
              </a:spcAft>
              <a:buClr>
                <a:schemeClr val="dk1"/>
              </a:buClr>
              <a:buSzPts val="2667"/>
              <a:buChar char="•"/>
              <a:defRPr sz="2667"/>
            </a:lvl8pPr>
            <a:lvl9pPr marL="4114800" lvl="8" indent="-397954" algn="l">
              <a:lnSpc>
                <a:spcPct val="90000"/>
              </a:lnSpc>
              <a:spcBef>
                <a:spcPts val="667"/>
              </a:spcBef>
              <a:spcAft>
                <a:spcPts val="0"/>
              </a:spcAft>
              <a:buClr>
                <a:schemeClr val="dk1"/>
              </a:buClr>
              <a:buSzPts val="2667"/>
              <a:buChar char="•"/>
              <a:defRPr sz="2667"/>
            </a:lvl9pPr>
          </a:lstStyle>
          <a:p>
            <a:endParaRPr/>
          </a:p>
        </p:txBody>
      </p:sp>
      <p:sp>
        <p:nvSpPr>
          <p:cNvPr id="58" name="Google Shape;58;p8"/>
          <p:cNvSpPr txBox="1">
            <a:spLocks noGrp="1"/>
          </p:cNvSpPr>
          <p:nvPr>
            <p:ph type="body" idx="2"/>
          </p:nvPr>
        </p:nvSpPr>
        <p:spPr>
          <a:xfrm>
            <a:off x="839788" y="2743200"/>
            <a:ext cx="3932237" cy="508211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59" name="Google Shape;59;p8"/>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8"/>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8"/>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839788" y="609600"/>
            <a:ext cx="3932237"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a:spLocks noGrp="1"/>
          </p:cNvSpPr>
          <p:nvPr>
            <p:ph type="pic" idx="2"/>
          </p:nvPr>
        </p:nvSpPr>
        <p:spPr>
          <a:xfrm>
            <a:off x="5183188" y="1316569"/>
            <a:ext cx="6172200" cy="649816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333"/>
              </a:spcBef>
              <a:spcAft>
                <a:spcPts val="0"/>
              </a:spcAft>
              <a:buClr>
                <a:schemeClr val="dk1"/>
              </a:buClr>
              <a:buSzPts val="4267"/>
              <a:buFont typeface="Arial"/>
              <a:buNone/>
              <a:defRPr sz="4267" b="0" i="0" u="none" strike="noStrike" cap="none">
                <a:solidFill>
                  <a:schemeClr val="dk1"/>
                </a:solidFill>
                <a:latin typeface="Calibri"/>
                <a:ea typeface="Calibri"/>
                <a:cs typeface="Calibri"/>
                <a:sym typeface="Calibri"/>
              </a:defRPr>
            </a:lvl1pPr>
            <a:lvl2pPr marR="0" lvl="1" algn="l" rtl="0">
              <a:lnSpc>
                <a:spcPct val="90000"/>
              </a:lnSpc>
              <a:spcBef>
                <a:spcPts val="667"/>
              </a:spcBef>
              <a:spcAft>
                <a:spcPts val="0"/>
              </a:spcAft>
              <a:buClr>
                <a:schemeClr val="dk1"/>
              </a:buClr>
              <a:buSzPts val="3733"/>
              <a:buFont typeface="Arial"/>
              <a:buNone/>
              <a:defRPr sz="3733" b="0" i="0" u="none" strike="noStrike" cap="none">
                <a:solidFill>
                  <a:schemeClr val="dk1"/>
                </a:solidFill>
                <a:latin typeface="Calibri"/>
                <a:ea typeface="Calibri"/>
                <a:cs typeface="Calibri"/>
                <a:sym typeface="Calibri"/>
              </a:defRPr>
            </a:lvl2pPr>
            <a:lvl3pPr marR="0" lvl="2" algn="l" rtl="0">
              <a:lnSpc>
                <a:spcPct val="90000"/>
              </a:lnSpc>
              <a:spcBef>
                <a:spcPts val="667"/>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3pPr>
            <a:lvl4pPr marR="0" lvl="3"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4pPr>
            <a:lvl5pPr marR="0" lvl="4"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5pPr>
            <a:lvl6pPr marR="0" lvl="5"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6pPr>
            <a:lvl7pPr marR="0" lvl="6"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7pPr>
            <a:lvl8pPr marR="0" lvl="7"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8pPr>
            <a:lvl9pPr marR="0" lvl="8"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9pPr>
          </a:lstStyle>
          <a:p>
            <a:endParaRPr/>
          </a:p>
        </p:txBody>
      </p:sp>
      <p:sp>
        <p:nvSpPr>
          <p:cNvPr id="65" name="Google Shape;65;p9"/>
          <p:cNvSpPr txBox="1">
            <a:spLocks noGrp="1"/>
          </p:cNvSpPr>
          <p:nvPr>
            <p:ph type="body" idx="1"/>
          </p:nvPr>
        </p:nvSpPr>
        <p:spPr>
          <a:xfrm>
            <a:off x="839788" y="2743200"/>
            <a:ext cx="3932237" cy="508211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66" name="Google Shape;66;p9"/>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9"/>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9"/>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body" idx="1"/>
          </p:nvPr>
        </p:nvSpPr>
        <p:spPr>
          <a:xfrm rot="5400000">
            <a:off x="3195108" y="77259"/>
            <a:ext cx="5801784"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2" name="Google Shape;72;p10"/>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0"/>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0"/>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2434167"/>
            <a:ext cx="10515600" cy="5801784"/>
          </a:xfrm>
          <a:prstGeom prst="rect">
            <a:avLst/>
          </a:prstGeom>
          <a:noFill/>
          <a:ln>
            <a:noFill/>
          </a:ln>
        </p:spPr>
        <p:txBody>
          <a:bodyPr spcFirstLastPara="1" wrap="square" lIns="91425" tIns="45700" rIns="91425" bIns="45700" anchor="t" anchorCtr="0">
            <a:noAutofit/>
          </a:bodyPr>
          <a:lstStyle>
            <a:lvl1pPr marL="457200" marR="0" lvl="0" indent="-465645" algn="l" rtl="0">
              <a:lnSpc>
                <a:spcPct val="90000"/>
              </a:lnSpc>
              <a:spcBef>
                <a:spcPts val="1333"/>
              </a:spcBef>
              <a:spcAft>
                <a:spcPts val="0"/>
              </a:spcAft>
              <a:buClr>
                <a:schemeClr val="dk1"/>
              </a:buClr>
              <a:buSzPts val="3733"/>
              <a:buFont typeface="Arial"/>
              <a:buChar char="•"/>
              <a:defRPr sz="3733"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667"/>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397954" algn="l" rtl="0">
              <a:lnSpc>
                <a:spcPct val="90000"/>
              </a:lnSpc>
              <a:spcBef>
                <a:spcPts val="667"/>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5" name="Google Shape;15;p1"/>
          <p:cNvSpPr/>
          <p:nvPr/>
        </p:nvSpPr>
        <p:spPr>
          <a:xfrm>
            <a:off x="10042368" y="8493249"/>
            <a:ext cx="1311431" cy="451143"/>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jpg"/><Relationship Id="rId3" Type="http://schemas.openxmlformats.org/officeDocument/2006/relationships/hyperlink" Target="http://www.kidsonthenet.com/castle/view.html" TargetMode="External"/><Relationship Id="rId7" Type="http://schemas.openxmlformats.org/officeDocument/2006/relationships/image" Target="../media/image5.jpg"/><Relationship Id="rId12"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jp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4.jpg"/><Relationship Id="rId4" Type="http://schemas.openxmlformats.org/officeDocument/2006/relationships/hyperlink" Target="https://www.bbc.co.uk/programmes/p064kzkk" TargetMode="External"/><Relationship Id="rId9"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85"/>
        <p:cNvGrpSpPr/>
        <p:nvPr/>
      </p:nvGrpSpPr>
      <p:grpSpPr>
        <a:xfrm>
          <a:off x="0" y="0"/>
          <a:ext cx="0" cy="0"/>
          <a:chOff x="0" y="0"/>
          <a:chExt cx="0" cy="0"/>
        </a:xfrm>
      </p:grpSpPr>
      <p:sp>
        <p:nvSpPr>
          <p:cNvPr id="86" name="Google Shape;86;p12"/>
          <p:cNvSpPr txBox="1"/>
          <p:nvPr/>
        </p:nvSpPr>
        <p:spPr>
          <a:xfrm>
            <a:off x="6191250" y="2410725"/>
            <a:ext cx="5309400" cy="1742100"/>
          </a:xfrm>
          <a:prstGeom prst="rect">
            <a:avLst/>
          </a:prstGeom>
          <a:solidFill>
            <a:srgbClr val="E1EFD8"/>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Transferable Knowledge:</a:t>
            </a: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05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GB" sz="1800" b="0" i="0" u="none" strike="noStrike" cap="none">
                <a:solidFill>
                  <a:srgbClr val="000000"/>
                </a:solidFill>
                <a:latin typeface="Arial"/>
                <a:ea typeface="Arial"/>
                <a:cs typeface="Arial"/>
                <a:sym typeface="Arial"/>
              </a:rPr>
              <a:t>History – events beyond living memory that are significant nationally or globally</a:t>
            </a:r>
            <a:r>
              <a:rPr lang="en-GB" sz="1800"/>
              <a:t>.</a:t>
            </a: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12"/>
          <p:cNvSpPr txBox="1"/>
          <p:nvPr/>
        </p:nvSpPr>
        <p:spPr>
          <a:xfrm>
            <a:off x="806825" y="4262550"/>
            <a:ext cx="10693800" cy="4694838"/>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200" b="1" i="0" u="sng" strike="noStrike" cap="none">
                <a:solidFill>
                  <a:srgbClr val="000000"/>
                </a:solidFill>
                <a:latin typeface="Arial"/>
                <a:ea typeface="Arial"/>
                <a:cs typeface="Arial"/>
                <a:sym typeface="Arial"/>
              </a:rPr>
              <a:t>National Curriculum Overview of Programme of Study</a:t>
            </a:r>
            <a:endParaRPr/>
          </a:p>
          <a:p>
            <a:pPr marL="0" marR="0" lvl="0" indent="0" algn="l" rtl="0">
              <a:lnSpc>
                <a:spcPct val="100000"/>
              </a:lnSpc>
              <a:spcBef>
                <a:spcPts val="0"/>
              </a:spcBef>
              <a:spcAft>
                <a:spcPts val="0"/>
              </a:spcAft>
              <a:buNone/>
            </a:pPr>
            <a:r>
              <a:rPr lang="en-GB" sz="1200" b="0" i="0" u="none" strike="noStrike" cap="none">
                <a:solidFill>
                  <a:srgbClr val="000000"/>
                </a:solidFill>
                <a:latin typeface="Arial"/>
                <a:ea typeface="Arial"/>
                <a:cs typeface="Arial"/>
                <a:sym typeface="Arial"/>
              </a:rPr>
              <a:t>Design and technology is an inspiring, rigorous and practical subject. Using creativity and imagination, pupils design and make products that solve real and relevant problems within a variety of contexts, considering their own and others’ needs, wants and values. They acquire a broad range of subject knowledge and draw on disciplines such as mathematics, science, engineering, computing and art. Pupils learn how to take risks, becoming resourceful, innovative, enterprising and capable citizens. Through the evaluation of past and present design and technology, they develop a critical understanding of its impact on daily life and the wider world. High-quality design and technology education makes an essential contribution to the creativity, culture, wealth and well-being of the nation. </a:t>
            </a:r>
            <a:endParaRPr sz="1200" b="1"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200" b="1"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200" b="1" i="0" u="sng" strike="noStrike" cap="none">
                <a:solidFill>
                  <a:schemeClr val="dk1"/>
                </a:solidFill>
                <a:latin typeface="Arial"/>
                <a:ea typeface="Arial"/>
                <a:cs typeface="Arial"/>
                <a:sym typeface="Arial"/>
              </a:rPr>
              <a:t>During this area of study students should be taught to:</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200" b="1" i="0" u="none" strike="noStrike" cap="none">
                <a:solidFill>
                  <a:srgbClr val="000000"/>
                </a:solidFill>
                <a:latin typeface="Arial"/>
                <a:ea typeface="Arial"/>
                <a:cs typeface="Arial"/>
                <a:sym typeface="Arial"/>
              </a:rPr>
              <a:t>Design </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200" b="0" i="0" u="none" strike="noStrike" cap="none">
                <a:solidFill>
                  <a:srgbClr val="000000"/>
                </a:solidFill>
                <a:latin typeface="Arial"/>
                <a:ea typeface="Arial"/>
                <a:cs typeface="Arial"/>
                <a:sym typeface="Arial"/>
              </a:rPr>
              <a:t>Design purposeful, functional, appealing products for themselves and other users based on design criteria </a:t>
            </a:r>
            <a:endParaRPr/>
          </a:p>
          <a:p>
            <a:pPr marL="0" marR="0" lvl="0" indent="0" algn="l" rtl="0">
              <a:lnSpc>
                <a:spcPct val="100000"/>
              </a:lnSpc>
              <a:spcBef>
                <a:spcPts val="0"/>
              </a:spcBef>
              <a:spcAft>
                <a:spcPts val="0"/>
              </a:spcAft>
              <a:buNone/>
            </a:pPr>
            <a:r>
              <a:rPr lang="en-GB" sz="1200" b="0" i="0" u="none" strike="noStrike" cap="none">
                <a:solidFill>
                  <a:srgbClr val="000000"/>
                </a:solidFill>
                <a:latin typeface="Arial"/>
                <a:ea typeface="Arial"/>
                <a:cs typeface="Arial"/>
                <a:sym typeface="Arial"/>
              </a:rPr>
              <a:t>Generate, develop, model and communicate their ideas through talking, drawing, templates, mock-ups and, where appropriate, information and communication technology </a:t>
            </a:r>
            <a:endParaRPr/>
          </a:p>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200" b="1" i="0" u="none" strike="noStrike" cap="none">
                <a:solidFill>
                  <a:srgbClr val="000000"/>
                </a:solidFill>
                <a:latin typeface="Arial"/>
                <a:ea typeface="Arial"/>
                <a:cs typeface="Arial"/>
                <a:sym typeface="Arial"/>
              </a:rPr>
              <a:t>Make </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200" b="0" i="0" u="none" strike="noStrike" cap="none">
                <a:solidFill>
                  <a:srgbClr val="000000"/>
                </a:solidFill>
                <a:latin typeface="Arial"/>
                <a:ea typeface="Arial"/>
                <a:cs typeface="Arial"/>
                <a:sym typeface="Arial"/>
              </a:rPr>
              <a:t>Select from and use a range of tools and equipment to perform practical tasks [for example, cutting, shaping, joining and finishing] </a:t>
            </a:r>
            <a:endParaRPr/>
          </a:p>
          <a:p>
            <a:pPr marL="0" marR="0" lvl="0" indent="0" algn="l" rtl="0">
              <a:lnSpc>
                <a:spcPct val="100000"/>
              </a:lnSpc>
              <a:spcBef>
                <a:spcPts val="0"/>
              </a:spcBef>
              <a:spcAft>
                <a:spcPts val="0"/>
              </a:spcAft>
              <a:buNone/>
            </a:pPr>
            <a:r>
              <a:rPr lang="en-GB" sz="1200" b="0" i="0" u="none" strike="noStrike" cap="none">
                <a:solidFill>
                  <a:srgbClr val="000000"/>
                </a:solidFill>
                <a:latin typeface="Arial"/>
                <a:ea typeface="Arial"/>
                <a:cs typeface="Arial"/>
                <a:sym typeface="Arial"/>
              </a:rPr>
              <a:t>Select from and use a wide range of materials and components, including construction materials, textiles and ingredients, according to their characteristics </a:t>
            </a:r>
            <a:endParaRPr/>
          </a:p>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200" b="1" i="0" u="none" strike="noStrike" cap="none">
                <a:solidFill>
                  <a:srgbClr val="000000"/>
                </a:solidFill>
                <a:latin typeface="Arial"/>
                <a:ea typeface="Arial"/>
                <a:cs typeface="Arial"/>
                <a:sym typeface="Arial"/>
              </a:rPr>
              <a:t>Evaluate </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200" b="0" i="0" u="none" strike="noStrike" cap="none">
                <a:solidFill>
                  <a:srgbClr val="000000"/>
                </a:solidFill>
                <a:latin typeface="Arial"/>
                <a:ea typeface="Arial"/>
                <a:cs typeface="Arial"/>
                <a:sym typeface="Arial"/>
              </a:rPr>
              <a:t>Explore and evaluate a range of existing products </a:t>
            </a:r>
            <a:endParaRPr/>
          </a:p>
          <a:p>
            <a:pPr marL="0" marR="0" lvl="0" indent="0" algn="l" rtl="0">
              <a:lnSpc>
                <a:spcPct val="100000"/>
              </a:lnSpc>
              <a:spcBef>
                <a:spcPts val="0"/>
              </a:spcBef>
              <a:spcAft>
                <a:spcPts val="0"/>
              </a:spcAft>
              <a:buNone/>
            </a:pPr>
            <a:r>
              <a:rPr lang="en-GB" sz="1200" b="0" i="0" u="none" strike="noStrike" cap="none">
                <a:solidFill>
                  <a:srgbClr val="000000"/>
                </a:solidFill>
                <a:latin typeface="Arial"/>
                <a:ea typeface="Arial"/>
                <a:cs typeface="Arial"/>
                <a:sym typeface="Arial"/>
              </a:rPr>
              <a:t>Evaluate their ideas and products against design criteria </a:t>
            </a:r>
            <a:endParaRPr/>
          </a:p>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200" b="1" i="0" u="none" strike="noStrike" cap="none">
                <a:solidFill>
                  <a:srgbClr val="000000"/>
                </a:solidFill>
                <a:latin typeface="Arial"/>
                <a:ea typeface="Arial"/>
                <a:cs typeface="Arial"/>
                <a:sym typeface="Arial"/>
              </a:rPr>
              <a:t>Technical knowledge </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200" b="0" i="0" u="none" strike="noStrike" cap="none">
                <a:solidFill>
                  <a:srgbClr val="000000"/>
                </a:solidFill>
                <a:latin typeface="Arial"/>
                <a:ea typeface="Arial"/>
                <a:cs typeface="Arial"/>
                <a:sym typeface="Arial"/>
              </a:rPr>
              <a:t>build structures, exploring how they can be made stronger, stiffer and more stable </a:t>
            </a:r>
            <a:endParaRPr/>
          </a:p>
          <a:p>
            <a:pPr marL="0" marR="0" lvl="0" indent="0" algn="l" rtl="0">
              <a:lnSpc>
                <a:spcPct val="100000"/>
              </a:lnSpc>
              <a:spcBef>
                <a:spcPts val="0"/>
              </a:spcBef>
              <a:spcAft>
                <a:spcPts val="0"/>
              </a:spcAft>
              <a:buNone/>
            </a:pPr>
            <a:r>
              <a:rPr lang="en-GB" sz="1200" b="0" i="0" u="none" strike="noStrike" cap="none">
                <a:solidFill>
                  <a:srgbClr val="000000"/>
                </a:solidFill>
                <a:latin typeface="Arial"/>
                <a:ea typeface="Arial"/>
                <a:cs typeface="Arial"/>
                <a:sym typeface="Arial"/>
              </a:rPr>
              <a:t>Explore and use mechanisms [for example, levers, sliders, wheels and axles], in their products. </a:t>
            </a:r>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1" i="0" u="sng" strike="noStrike" cap="none">
              <a:solidFill>
                <a:schemeClr val="dk1"/>
              </a:solidFill>
              <a:latin typeface="Arial"/>
              <a:ea typeface="Arial"/>
              <a:cs typeface="Arial"/>
              <a:sym typeface="Arial"/>
            </a:endParaRPr>
          </a:p>
          <a:p>
            <a:pPr marL="171450" marR="0" lvl="0" indent="-114300" algn="l" rtl="0">
              <a:lnSpc>
                <a:spcPct val="100000"/>
              </a:lnSpc>
              <a:spcBef>
                <a:spcPts val="0"/>
              </a:spcBef>
              <a:spcAft>
                <a:spcPts val="0"/>
              </a:spcAft>
              <a:buClr>
                <a:schemeClr val="dk1"/>
              </a:buClr>
              <a:buSzPts val="900"/>
              <a:buFont typeface="Arial"/>
              <a:buNone/>
            </a:pPr>
            <a:endParaRPr sz="1400" b="0" i="0" u="none" strike="noStrike" cap="none">
              <a:solidFill>
                <a:srgbClr val="000000"/>
              </a:solidFill>
              <a:latin typeface="Arial"/>
              <a:ea typeface="Arial"/>
              <a:cs typeface="Arial"/>
              <a:sym typeface="Arial"/>
            </a:endParaRPr>
          </a:p>
        </p:txBody>
      </p:sp>
      <p:sp>
        <p:nvSpPr>
          <p:cNvPr id="88" name="Google Shape;88;p12"/>
          <p:cNvSpPr txBox="1"/>
          <p:nvPr/>
        </p:nvSpPr>
        <p:spPr>
          <a:xfrm>
            <a:off x="830612" y="1152932"/>
            <a:ext cx="10693800" cy="1152000"/>
          </a:xfrm>
          <a:prstGeom prst="rect">
            <a:avLst/>
          </a:prstGeom>
          <a:solidFill>
            <a:srgbClr val="D8E2F3"/>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Arial"/>
                <a:ea typeface="Arial"/>
                <a:cs typeface="Arial"/>
                <a:sym typeface="Arial"/>
              </a:rPr>
              <a:t>Year 2 - Medium Term Plan Technology</a:t>
            </a:r>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How can I build a castle that withstands invasion?</a:t>
            </a:r>
            <a:endParaRPr sz="1400" b="0" i="0" u="none" strike="noStrike" cap="none">
              <a:solidFill>
                <a:srgbClr val="000000"/>
              </a:solidFill>
              <a:latin typeface="Arial"/>
              <a:ea typeface="Arial"/>
              <a:cs typeface="Arial"/>
              <a:sym typeface="Arial"/>
            </a:endParaRPr>
          </a:p>
        </p:txBody>
      </p:sp>
      <p:sp>
        <p:nvSpPr>
          <p:cNvPr id="89" name="Google Shape;89;p12"/>
          <p:cNvSpPr txBox="1"/>
          <p:nvPr/>
        </p:nvSpPr>
        <p:spPr>
          <a:xfrm>
            <a:off x="830612" y="2410725"/>
            <a:ext cx="5271300" cy="1742100"/>
          </a:xfrm>
          <a:prstGeom prst="rect">
            <a:avLst/>
          </a:prstGeom>
          <a:solidFill>
            <a:srgbClr val="FBE4D4"/>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Aspect of Study</a:t>
            </a: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0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Design</a:t>
            </a:r>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Technical Knowledge </a:t>
            </a:r>
            <a:endParaRPr sz="1800"/>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Evaluation</a:t>
            </a:r>
            <a:endParaRPr sz="1800"/>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Making a structure</a:t>
            </a:r>
            <a:endParaRPr/>
          </a:p>
        </p:txBody>
      </p:sp>
      <p:pic>
        <p:nvPicPr>
          <p:cNvPr id="90" name="Google Shape;90;p12"/>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91" name="Google Shape;91;p12"/>
          <p:cNvPicPr preferRelativeResize="0"/>
          <p:nvPr/>
        </p:nvPicPr>
        <p:blipFill rotWithShape="1">
          <a:blip r:embed="rId4">
            <a:alphaModFix/>
          </a:blip>
          <a:srcRect l="8376" t="7406" r="8376" b="6665"/>
          <a:stretch/>
        </p:blipFill>
        <p:spPr>
          <a:xfrm>
            <a:off x="1818841" y="89479"/>
            <a:ext cx="700803" cy="1023475"/>
          </a:xfrm>
          <a:prstGeom prst="rect">
            <a:avLst/>
          </a:prstGeom>
          <a:noFill/>
          <a:ln>
            <a:noFill/>
          </a:ln>
        </p:spPr>
      </p:pic>
      <p:pic>
        <p:nvPicPr>
          <p:cNvPr id="92" name="Google Shape;92;p12" descr="C:\Users\James\Desktop\Logos\Global Enquirers Large no border.jpg"/>
          <p:cNvPicPr preferRelativeResize="0"/>
          <p:nvPr/>
        </p:nvPicPr>
        <p:blipFill rotWithShape="1">
          <a:blip r:embed="rId5">
            <a:alphaModFix/>
          </a:blip>
          <a:srcRect l="7170" r="7567" b="6322"/>
          <a:stretch/>
        </p:blipFill>
        <p:spPr>
          <a:xfrm>
            <a:off x="2831525" y="89479"/>
            <a:ext cx="741770" cy="1035596"/>
          </a:xfrm>
          <a:prstGeom prst="rect">
            <a:avLst/>
          </a:prstGeom>
          <a:noFill/>
          <a:ln>
            <a:noFill/>
          </a:ln>
        </p:spPr>
      </p:pic>
      <p:pic>
        <p:nvPicPr>
          <p:cNvPr id="93" name="Google Shape;93;p12" descr="C:\Users\James\Desktop\Logos\Sustainability Ambassadors Large no border.jpg"/>
          <p:cNvPicPr preferRelativeResize="0"/>
          <p:nvPr/>
        </p:nvPicPr>
        <p:blipFill rotWithShape="1">
          <a:blip r:embed="rId6">
            <a:alphaModFix/>
          </a:blip>
          <a:srcRect b="7850"/>
          <a:stretch/>
        </p:blipFill>
        <p:spPr>
          <a:xfrm>
            <a:off x="8544272" y="92852"/>
            <a:ext cx="877679" cy="1032224"/>
          </a:xfrm>
          <a:prstGeom prst="rect">
            <a:avLst/>
          </a:prstGeom>
          <a:noFill/>
          <a:ln>
            <a:noFill/>
          </a:ln>
        </p:spPr>
      </p:pic>
      <p:pic>
        <p:nvPicPr>
          <p:cNvPr id="94" name="Google Shape;94;p12" descr="C:\Users\James\Desktop\Logos\Designers Large no border.jpg"/>
          <p:cNvPicPr preferRelativeResize="0"/>
          <p:nvPr/>
        </p:nvPicPr>
        <p:blipFill rotWithShape="1">
          <a:blip r:embed="rId7">
            <a:alphaModFix/>
          </a:blip>
          <a:srcRect l="8376" t="7196" r="8376" b="4746"/>
          <a:stretch/>
        </p:blipFill>
        <p:spPr>
          <a:xfrm>
            <a:off x="3791744" y="89479"/>
            <a:ext cx="742200" cy="1059571"/>
          </a:xfrm>
          <a:prstGeom prst="rect">
            <a:avLst/>
          </a:prstGeom>
          <a:noFill/>
          <a:ln>
            <a:noFill/>
          </a:ln>
        </p:spPr>
      </p:pic>
      <p:pic>
        <p:nvPicPr>
          <p:cNvPr id="95" name="Google Shape;95;p12"/>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96" name="Google Shape;96;p12"/>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97" name="Google Shape;97;p12" descr="C:\Users\James\Desktop\cultural explorers.jpg"/>
          <p:cNvPicPr preferRelativeResize="0"/>
          <p:nvPr/>
        </p:nvPicPr>
        <p:blipFill rotWithShape="1">
          <a:blip r:embed="rId10">
            <a:alphaModFix/>
          </a:blip>
          <a:srcRect l="7956" r="7310" b="5291"/>
          <a:stretch/>
        </p:blipFill>
        <p:spPr>
          <a:xfrm>
            <a:off x="9552384" y="92851"/>
            <a:ext cx="723582" cy="1056199"/>
          </a:xfrm>
          <a:prstGeom prst="rect">
            <a:avLst/>
          </a:prstGeom>
          <a:noFill/>
          <a:ln>
            <a:noFill/>
          </a:ln>
        </p:spPr>
      </p:pic>
      <p:pic>
        <p:nvPicPr>
          <p:cNvPr id="98" name="Google Shape;98;p12" descr="C:\Users\James\Desktop\Careers.jpg"/>
          <p:cNvPicPr preferRelativeResize="0"/>
          <p:nvPr/>
        </p:nvPicPr>
        <p:blipFill rotWithShape="1">
          <a:blip r:embed="rId11">
            <a:alphaModFix/>
          </a:blip>
          <a:srcRect b="21389"/>
          <a:stretch/>
        </p:blipFill>
        <p:spPr>
          <a:xfrm>
            <a:off x="10416479" y="86818"/>
            <a:ext cx="861861" cy="884782"/>
          </a:xfrm>
          <a:prstGeom prst="rect">
            <a:avLst/>
          </a:prstGeom>
          <a:noFill/>
          <a:ln>
            <a:noFill/>
          </a:ln>
        </p:spPr>
      </p:pic>
      <p:pic>
        <p:nvPicPr>
          <p:cNvPr id="99" name="Google Shape;99;p12" descr="C:\Users\James\Desktop\Logos\Designers Large no border.jpg"/>
          <p:cNvPicPr preferRelativeResize="0"/>
          <p:nvPr/>
        </p:nvPicPr>
        <p:blipFill rotWithShape="1">
          <a:blip r:embed="rId7">
            <a:alphaModFix/>
          </a:blip>
          <a:srcRect l="8376" t="7196" r="8376" b="4746"/>
          <a:stretch/>
        </p:blipFill>
        <p:spPr>
          <a:xfrm>
            <a:off x="890031" y="1199146"/>
            <a:ext cx="742200" cy="1059571"/>
          </a:xfrm>
          <a:prstGeom prst="rect">
            <a:avLst/>
          </a:prstGeom>
          <a:noFill/>
          <a:ln>
            <a:noFill/>
          </a:ln>
        </p:spPr>
      </p:pic>
      <p:pic>
        <p:nvPicPr>
          <p:cNvPr id="100" name="Google Shape;100;p12" descr="C:\Users\James\Desktop\Logos\Designers Large no border.jpg"/>
          <p:cNvPicPr preferRelativeResize="0"/>
          <p:nvPr/>
        </p:nvPicPr>
        <p:blipFill rotWithShape="1">
          <a:blip r:embed="rId7">
            <a:alphaModFix/>
          </a:blip>
          <a:srcRect l="8376" t="7196" r="8376" b="4746"/>
          <a:stretch/>
        </p:blipFill>
        <p:spPr>
          <a:xfrm>
            <a:off x="10758425" y="1199145"/>
            <a:ext cx="742200" cy="105957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2"/>
          <p:cNvSpPr txBox="1"/>
          <p:nvPr/>
        </p:nvSpPr>
        <p:spPr>
          <a:xfrm>
            <a:off x="6191250" y="2410724"/>
            <a:ext cx="5309400" cy="6322727"/>
          </a:xfrm>
          <a:prstGeom prst="rect">
            <a:avLst/>
          </a:prstGeom>
          <a:solidFill>
            <a:srgbClr val="E1EFD8"/>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dirty="0" smtClean="0">
                <a:solidFill>
                  <a:srgbClr val="000000"/>
                </a:solidFill>
                <a:latin typeface="Arial"/>
                <a:ea typeface="Arial"/>
                <a:cs typeface="Arial"/>
                <a:sym typeface="Arial"/>
              </a:rPr>
              <a:t>Books and websites to support with learning:</a:t>
            </a:r>
            <a:endParaRPr sz="1800" b="1" i="0" u="sng"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lang="en-GB" sz="1800" b="1" u="sng" dirty="0"/>
          </a:p>
          <a:p>
            <a:pPr marL="285750" indent="-285750">
              <a:buFont typeface="Arial" panose="020B0604020202020204" pitchFamily="34" charset="0"/>
              <a:buChar char="•"/>
            </a:pPr>
            <a:r>
              <a:rPr lang="en-GB" sz="1800" dirty="0"/>
              <a:t>In the </a:t>
            </a:r>
            <a:r>
              <a:rPr lang="en-GB" sz="1800" dirty="0" smtClean="0"/>
              <a:t>Castle Book </a:t>
            </a:r>
            <a:r>
              <a:rPr lang="en-GB" sz="1800" dirty="0"/>
              <a:t>by Anna </a:t>
            </a:r>
            <a:r>
              <a:rPr lang="en-GB" sz="1800" dirty="0" err="1" smtClean="0"/>
              <a:t>Milbourne</a:t>
            </a:r>
            <a:endParaRPr lang="en-GB" sz="1800" dirty="0" smtClean="0"/>
          </a:p>
          <a:p>
            <a:pPr marL="285750" indent="-285750">
              <a:buFont typeface="Arial" panose="020B0604020202020204" pitchFamily="34" charset="0"/>
              <a:buChar char="•"/>
            </a:pPr>
            <a:r>
              <a:rPr lang="en-GB" sz="1800" dirty="0"/>
              <a:t>A Year in a </a:t>
            </a:r>
            <a:r>
              <a:rPr lang="en-GB" sz="1800" dirty="0" smtClean="0"/>
              <a:t>Castle Book </a:t>
            </a:r>
            <a:r>
              <a:rPr lang="en-GB" sz="1800" dirty="0"/>
              <a:t>by Rachel </a:t>
            </a:r>
            <a:r>
              <a:rPr lang="en-GB" sz="1800" dirty="0" smtClean="0"/>
              <a:t>Coombs</a:t>
            </a:r>
          </a:p>
          <a:p>
            <a:pPr marL="285750" indent="-285750">
              <a:buFont typeface="Arial" panose="020B0604020202020204" pitchFamily="34" charset="0"/>
              <a:buChar char="•"/>
            </a:pPr>
            <a:r>
              <a:rPr lang="en-GB" sz="1800" dirty="0"/>
              <a:t>Peep Inside the </a:t>
            </a:r>
            <a:r>
              <a:rPr lang="en-GB" sz="1800" dirty="0" smtClean="0"/>
              <a:t>Castle Book </a:t>
            </a:r>
            <a:r>
              <a:rPr lang="en-GB" sz="1800" dirty="0"/>
              <a:t>by Anna </a:t>
            </a:r>
            <a:r>
              <a:rPr lang="en-GB" sz="1800" dirty="0" err="1" smtClean="0"/>
              <a:t>Milbourne</a:t>
            </a:r>
            <a:endParaRPr lang="en-GB" sz="1800" dirty="0" smtClean="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smtClean="0"/>
          </a:p>
          <a:p>
            <a:pPr marL="285750" indent="-285750">
              <a:buFont typeface="Arial" panose="020B0604020202020204" pitchFamily="34" charset="0"/>
              <a:buChar char="•"/>
            </a:pPr>
            <a:r>
              <a:rPr lang="en-GB" sz="1800" dirty="0">
                <a:hlinkClick r:id="rId3"/>
              </a:rPr>
              <a:t>http://</a:t>
            </a:r>
            <a:r>
              <a:rPr lang="en-GB" sz="1800" dirty="0" smtClean="0">
                <a:hlinkClick r:id="rId3"/>
              </a:rPr>
              <a:t>www.kidsonthenet.com/castle/view.html</a:t>
            </a:r>
            <a:endParaRPr lang="en-GB" sz="1800" dirty="0" smtClean="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a:hlinkClick r:id="rId4"/>
              </a:rPr>
              <a:t>https://www.bbc.co.uk/programmes/p064kzkk</a:t>
            </a:r>
            <a:endParaRPr lang="en-GB" sz="1800" dirty="0"/>
          </a:p>
          <a:p>
            <a:pPr marL="0" marR="0" lvl="0" indent="0" algn="ctr" rtl="0">
              <a:lnSpc>
                <a:spcPct val="100000"/>
              </a:lnSpc>
              <a:spcBef>
                <a:spcPts val="0"/>
              </a:spcBef>
              <a:spcAft>
                <a:spcPts val="0"/>
              </a:spcAft>
              <a:buClr>
                <a:srgbClr val="000000"/>
              </a:buClr>
              <a:buSzPts val="1800"/>
              <a:buFont typeface="Arial"/>
              <a:buNone/>
            </a:pPr>
            <a:endParaRPr sz="1800" b="1" i="0" u="sng" strike="noStrike" cap="none" dirty="0">
              <a:solidFill>
                <a:srgbClr val="000000"/>
              </a:solidFill>
              <a:latin typeface="Arial"/>
              <a:ea typeface="Arial"/>
              <a:cs typeface="Arial"/>
              <a:sym typeface="Arial"/>
            </a:endParaRPr>
          </a:p>
          <a:p>
            <a:pPr lvl="0" algn="ctr">
              <a:buSzPts val="1800"/>
            </a:pPr>
            <a:endParaRPr sz="1200" b="1" i="0" u="sng"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lvl="0" algn="ctr">
              <a:buSzPts val="1800"/>
            </a:pPr>
            <a:r>
              <a:rPr lang="en-GB" sz="1800" b="1" u="sng" dirty="0">
                <a:solidFill>
                  <a:schemeClr val="dk1"/>
                </a:solidFill>
              </a:rPr>
              <a:t>Influential Figures</a:t>
            </a:r>
          </a:p>
          <a:p>
            <a:pPr lvl="0">
              <a:buClr>
                <a:schemeClr val="dk1"/>
              </a:buClr>
              <a:buSzPts val="900"/>
            </a:pPr>
            <a:endParaRPr lang="en-GB" sz="1800" b="1" u="sng" dirty="0">
              <a:solidFill>
                <a:schemeClr val="dk1"/>
              </a:solidFill>
            </a:endParaRPr>
          </a:p>
          <a:p>
            <a:pPr lvl="0">
              <a:buClr>
                <a:schemeClr val="dk1"/>
              </a:buClr>
              <a:buSzPts val="900"/>
            </a:pPr>
            <a:endParaRPr lang="en-GB" sz="1800" b="1" u="sng" dirty="0">
              <a:solidFill>
                <a:schemeClr val="dk1"/>
              </a:solidFill>
            </a:endParaRPr>
          </a:p>
          <a:p>
            <a:pPr lvl="0">
              <a:buClr>
                <a:schemeClr val="dk1"/>
              </a:buClr>
              <a:buSzPts val="1400"/>
            </a:pPr>
            <a:r>
              <a:rPr lang="en-GB" sz="1800" dirty="0">
                <a:solidFill>
                  <a:schemeClr val="dk1"/>
                </a:solidFill>
              </a:rPr>
              <a:t>Harry Hotspur (Alnwick)</a:t>
            </a:r>
          </a:p>
          <a:p>
            <a:pPr lvl="0">
              <a:buClr>
                <a:schemeClr val="dk1"/>
              </a:buClr>
              <a:buSzPts val="1400"/>
            </a:pPr>
            <a:r>
              <a:rPr lang="en-GB" sz="1800" dirty="0">
                <a:solidFill>
                  <a:schemeClr val="dk1"/>
                </a:solidFill>
              </a:rPr>
              <a:t>John </a:t>
            </a:r>
            <a:r>
              <a:rPr lang="en-GB" sz="1800" dirty="0" err="1">
                <a:solidFill>
                  <a:schemeClr val="dk1"/>
                </a:solidFill>
              </a:rPr>
              <a:t>Agaunt</a:t>
            </a:r>
            <a:r>
              <a:rPr lang="en-GB" sz="1800" dirty="0">
                <a:solidFill>
                  <a:schemeClr val="dk1"/>
                </a:solidFill>
              </a:rPr>
              <a:t> (</a:t>
            </a:r>
            <a:r>
              <a:rPr lang="en-GB" sz="1800" dirty="0" err="1">
                <a:solidFill>
                  <a:schemeClr val="dk1"/>
                </a:solidFill>
              </a:rPr>
              <a:t>Dunstanburgh</a:t>
            </a:r>
            <a:r>
              <a:rPr lang="en-GB" sz="1800" dirty="0">
                <a:solidFill>
                  <a:schemeClr val="dk1"/>
                </a:solidFill>
              </a:rPr>
              <a:t>) </a:t>
            </a:r>
          </a:p>
          <a:p>
            <a:pPr lvl="0">
              <a:buClr>
                <a:schemeClr val="dk1"/>
              </a:buClr>
              <a:buSzPts val="1400"/>
            </a:pPr>
            <a:r>
              <a:rPr lang="en-GB" sz="1800" dirty="0">
                <a:solidFill>
                  <a:schemeClr val="dk1"/>
                </a:solidFill>
              </a:rPr>
              <a:t>King </a:t>
            </a:r>
            <a:r>
              <a:rPr lang="en-GB" sz="1800" dirty="0" err="1">
                <a:solidFill>
                  <a:schemeClr val="dk1"/>
                </a:solidFill>
              </a:rPr>
              <a:t>Oswin</a:t>
            </a:r>
            <a:r>
              <a:rPr lang="en-GB" sz="1800" dirty="0">
                <a:solidFill>
                  <a:schemeClr val="dk1"/>
                </a:solidFill>
              </a:rPr>
              <a:t> (Northumbria)</a:t>
            </a:r>
            <a:endParaRPr lang="en-GB" sz="1800" u="sng" dirty="0">
              <a:solidFill>
                <a:schemeClr val="dk1"/>
              </a:solidFill>
            </a:endParaRPr>
          </a:p>
        </p:txBody>
      </p:sp>
      <p:sp>
        <p:nvSpPr>
          <p:cNvPr id="88" name="Google Shape;88;p12"/>
          <p:cNvSpPr txBox="1"/>
          <p:nvPr/>
        </p:nvSpPr>
        <p:spPr>
          <a:xfrm>
            <a:off x="1762050" y="1152925"/>
            <a:ext cx="8787300" cy="1152000"/>
          </a:xfrm>
          <a:prstGeom prst="rect">
            <a:avLst/>
          </a:prstGeom>
          <a:solidFill>
            <a:srgbClr val="D8E2F3"/>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457200" marR="0" lvl="0" indent="0" algn="ctr" rtl="0">
              <a:lnSpc>
                <a:spcPct val="100000"/>
              </a:lnSpc>
              <a:spcBef>
                <a:spcPts val="0"/>
              </a:spcBef>
              <a:spcAft>
                <a:spcPts val="0"/>
              </a:spcAft>
              <a:buNone/>
            </a:pPr>
            <a:endParaRPr lang="en-GB" sz="1800" b="1" dirty="0" smtClean="0">
              <a:solidFill>
                <a:srgbClr val="FF0000"/>
              </a:solidFill>
            </a:endParaRPr>
          </a:p>
          <a:p>
            <a:pPr marL="457200" marR="0" lvl="0" indent="0" algn="ctr" rtl="0">
              <a:lnSpc>
                <a:spcPct val="100000"/>
              </a:lnSpc>
              <a:spcBef>
                <a:spcPts val="0"/>
              </a:spcBef>
              <a:spcAft>
                <a:spcPts val="0"/>
              </a:spcAft>
              <a:buNone/>
            </a:pPr>
            <a:r>
              <a:rPr lang="en-GB" sz="2800" b="1" dirty="0" smtClean="0">
                <a:solidFill>
                  <a:srgbClr val="FF0000"/>
                </a:solidFill>
              </a:rPr>
              <a:t>Parental Support page</a:t>
            </a:r>
            <a:endParaRPr sz="2800" b="1" dirty="0">
              <a:solidFill>
                <a:srgbClr val="FF0000"/>
              </a:solidFill>
            </a:endParaRPr>
          </a:p>
          <a:p>
            <a:pPr marL="0" marR="0" lvl="0" indent="0" algn="ctr" rtl="0">
              <a:lnSpc>
                <a:spcPct val="100000"/>
              </a:lnSpc>
              <a:spcBef>
                <a:spcPts val="0"/>
              </a:spcBef>
              <a:spcAft>
                <a:spcPts val="0"/>
              </a:spcAft>
              <a:buClr>
                <a:srgbClr val="000000"/>
              </a:buClr>
              <a:buSzPts val="1800"/>
              <a:buFont typeface="Arial"/>
              <a:buNone/>
            </a:pPr>
            <a:endParaRPr sz="1800" dirty="0"/>
          </a:p>
          <a:p>
            <a:pPr marL="0" marR="0" lvl="0" indent="0" algn="l" rtl="0">
              <a:lnSpc>
                <a:spcPct val="100000"/>
              </a:lnSpc>
              <a:spcBef>
                <a:spcPts val="0"/>
              </a:spcBef>
              <a:spcAft>
                <a:spcPts val="0"/>
              </a:spcAft>
              <a:buClr>
                <a:srgbClr val="000000"/>
              </a:buClr>
              <a:buSzPts val="1800"/>
              <a:buFont typeface="Arial"/>
              <a:buNone/>
            </a:pPr>
            <a:r>
              <a:rPr lang="en-GB" sz="1800" b="1" i="0" u="none" strike="noStrike" cap="none" dirty="0">
                <a:solidFill>
                  <a:srgbClr val="2F5496"/>
                </a:solidFill>
                <a:latin typeface="Arial"/>
                <a:ea typeface="Arial"/>
                <a:cs typeface="Arial"/>
                <a:sym typeface="Arial"/>
              </a:rPr>
              <a:t>: </a:t>
            </a:r>
            <a:endParaRPr sz="1800" b="1" i="0" u="none" strike="noStrike" cap="none" dirty="0">
              <a:solidFill>
                <a:srgbClr val="2F5496"/>
              </a:solidFill>
              <a:latin typeface="Arial"/>
              <a:ea typeface="Arial"/>
              <a:cs typeface="Arial"/>
              <a:sym typeface="Arial"/>
            </a:endParaRPr>
          </a:p>
        </p:txBody>
      </p:sp>
      <p:sp>
        <p:nvSpPr>
          <p:cNvPr id="89" name="Google Shape;89;p12"/>
          <p:cNvSpPr txBox="1"/>
          <p:nvPr/>
        </p:nvSpPr>
        <p:spPr>
          <a:xfrm>
            <a:off x="806825" y="2410750"/>
            <a:ext cx="5271300" cy="3160066"/>
          </a:xfrm>
          <a:prstGeom prst="rect">
            <a:avLst/>
          </a:prstGeom>
          <a:solidFill>
            <a:srgbClr val="FBE4D4"/>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dirty="0" smtClean="0">
                <a:solidFill>
                  <a:srgbClr val="000000"/>
                </a:solidFill>
                <a:latin typeface="Arial"/>
                <a:ea typeface="Arial"/>
                <a:cs typeface="Arial"/>
                <a:sym typeface="Arial"/>
              </a:rPr>
              <a:t>Places to visit/things to do at home:</a:t>
            </a:r>
            <a:endParaRPr sz="1800" b="1" i="0" u="sng"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dirty="0">
              <a:solidFill>
                <a:srgbClr val="000000"/>
              </a:solidFill>
              <a:latin typeface="Arial"/>
              <a:ea typeface="Arial"/>
              <a:cs typeface="Arial"/>
              <a:sym typeface="Arial"/>
            </a:endParaRPr>
          </a:p>
          <a:p>
            <a:pPr marL="285750" lvl="0" indent="-285750">
              <a:buSzPts val="1800"/>
              <a:buFont typeface="Arial" panose="020B0604020202020204" pitchFamily="34" charset="0"/>
              <a:buChar char="•"/>
            </a:pPr>
            <a:r>
              <a:rPr lang="en-GB" sz="1800" dirty="0"/>
              <a:t>Find out about famous engineers. Search the web and use non-fiction books to find out about their life and work.</a:t>
            </a:r>
            <a:r>
              <a:rPr lang="en-GB" sz="1800" dirty="0" smtClean="0"/>
              <a:t> </a:t>
            </a:r>
          </a:p>
          <a:p>
            <a:pPr marL="285750" lvl="0" indent="-285750">
              <a:buSzPts val="1800"/>
              <a:buFont typeface="Arial" panose="020B0604020202020204" pitchFamily="34" charset="0"/>
              <a:buChar char="•"/>
            </a:pPr>
            <a:r>
              <a:rPr lang="en-GB" sz="1800" dirty="0"/>
              <a:t>Design and create a model of a famous structure from around the world, using junk materials found at home</a:t>
            </a:r>
            <a:r>
              <a:rPr lang="en-GB" sz="1800" dirty="0" smtClean="0"/>
              <a:t>.</a:t>
            </a:r>
          </a:p>
          <a:p>
            <a:pPr marL="285750" lvl="0" indent="-285750">
              <a:buSzPts val="1800"/>
              <a:buFont typeface="Arial" panose="020B0604020202020204" pitchFamily="34" charset="0"/>
              <a:buChar char="•"/>
            </a:pPr>
            <a:r>
              <a:rPr lang="en-GB" sz="1800" dirty="0" smtClean="0"/>
              <a:t>Visit:</a:t>
            </a:r>
            <a:br>
              <a:rPr lang="en-GB" sz="1800" dirty="0" smtClean="0"/>
            </a:br>
            <a:r>
              <a:rPr lang="en-GB" sz="1800" dirty="0" smtClean="0"/>
              <a:t>Newcastle castle, Alnwick castle, </a:t>
            </a:r>
            <a:r>
              <a:rPr lang="en-GB" sz="1800" dirty="0" err="1" smtClean="0"/>
              <a:t>Bamburgh</a:t>
            </a:r>
            <a:r>
              <a:rPr lang="en-GB" sz="1800" dirty="0" smtClean="0"/>
              <a:t> castle </a:t>
            </a:r>
            <a:r>
              <a:rPr lang="en-GB" sz="1800" dirty="0" err="1" smtClean="0"/>
              <a:t>etc</a:t>
            </a:r>
            <a:endParaRPr sz="1800" dirty="0"/>
          </a:p>
        </p:txBody>
      </p:sp>
      <p:pic>
        <p:nvPicPr>
          <p:cNvPr id="90" name="Google Shape;90;p12"/>
          <p:cNvPicPr preferRelativeResize="0"/>
          <p:nvPr/>
        </p:nvPicPr>
        <p:blipFill rotWithShape="1">
          <a:blip r:embed="rId5">
            <a:alphaModFix/>
          </a:blip>
          <a:srcRect/>
          <a:stretch/>
        </p:blipFill>
        <p:spPr>
          <a:xfrm>
            <a:off x="5246385" y="76137"/>
            <a:ext cx="1814680" cy="823455"/>
          </a:xfrm>
          <a:prstGeom prst="rect">
            <a:avLst/>
          </a:prstGeom>
          <a:noFill/>
          <a:ln>
            <a:noFill/>
          </a:ln>
        </p:spPr>
      </p:pic>
      <p:pic>
        <p:nvPicPr>
          <p:cNvPr id="91" name="Google Shape;91;p12" descr="C:\Users\James\Desktop\Logos\Global Enquirers Large no border.jpg"/>
          <p:cNvPicPr preferRelativeResize="0"/>
          <p:nvPr/>
        </p:nvPicPr>
        <p:blipFill rotWithShape="1">
          <a:blip r:embed="rId6">
            <a:alphaModFix/>
          </a:blip>
          <a:srcRect l="7170" r="7567" b="6322"/>
          <a:stretch/>
        </p:blipFill>
        <p:spPr>
          <a:xfrm>
            <a:off x="1762050" y="103154"/>
            <a:ext cx="741769" cy="1035597"/>
          </a:xfrm>
          <a:prstGeom prst="rect">
            <a:avLst/>
          </a:prstGeom>
          <a:noFill/>
          <a:ln>
            <a:noFill/>
          </a:ln>
        </p:spPr>
      </p:pic>
      <p:pic>
        <p:nvPicPr>
          <p:cNvPr id="92" name="Google Shape;92;p12" descr="C:\Users\James\Desktop\Logos\Designers Large no border.jpg"/>
          <p:cNvPicPr preferRelativeResize="0"/>
          <p:nvPr/>
        </p:nvPicPr>
        <p:blipFill rotWithShape="1">
          <a:blip r:embed="rId7">
            <a:alphaModFix/>
          </a:blip>
          <a:srcRect l="8376" t="7196" r="8376" b="4746"/>
          <a:stretch/>
        </p:blipFill>
        <p:spPr>
          <a:xfrm>
            <a:off x="2624969" y="71441"/>
            <a:ext cx="742200" cy="1059571"/>
          </a:xfrm>
          <a:prstGeom prst="rect">
            <a:avLst/>
          </a:prstGeom>
          <a:noFill/>
          <a:ln>
            <a:noFill/>
          </a:ln>
        </p:spPr>
      </p:pic>
      <p:pic>
        <p:nvPicPr>
          <p:cNvPr id="93" name="Google Shape;93;p12"/>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94" name="Google Shape;94;p12" descr="C:\Users\James\Desktop\Logos\Designers Large no border.jpg"/>
          <p:cNvPicPr preferRelativeResize="0"/>
          <p:nvPr/>
        </p:nvPicPr>
        <p:blipFill rotWithShape="1">
          <a:blip r:embed="rId7">
            <a:alphaModFix/>
          </a:blip>
          <a:srcRect l="8374" t="7194" r="8374" b="4746"/>
          <a:stretch/>
        </p:blipFill>
        <p:spPr>
          <a:xfrm>
            <a:off x="830594" y="1199141"/>
            <a:ext cx="742200" cy="1059571"/>
          </a:xfrm>
          <a:prstGeom prst="rect">
            <a:avLst/>
          </a:prstGeom>
          <a:noFill/>
          <a:ln>
            <a:noFill/>
          </a:ln>
        </p:spPr>
      </p:pic>
      <p:pic>
        <p:nvPicPr>
          <p:cNvPr id="95" name="Google Shape;95;p12" descr="C:\Users\James\Desktop\Logos\Designers Large no border.jpg"/>
          <p:cNvPicPr preferRelativeResize="0"/>
          <p:nvPr/>
        </p:nvPicPr>
        <p:blipFill rotWithShape="1">
          <a:blip r:embed="rId7">
            <a:alphaModFix/>
          </a:blip>
          <a:srcRect l="8374" t="7194" r="8374" b="4746"/>
          <a:stretch/>
        </p:blipFill>
        <p:spPr>
          <a:xfrm>
            <a:off x="10758444" y="1199141"/>
            <a:ext cx="742200" cy="1059571"/>
          </a:xfrm>
          <a:prstGeom prst="rect">
            <a:avLst/>
          </a:prstGeom>
          <a:noFill/>
          <a:ln>
            <a:noFill/>
          </a:ln>
        </p:spPr>
      </p:pic>
      <p:sp>
        <p:nvSpPr>
          <p:cNvPr id="96" name="Google Shape;96;p12"/>
          <p:cNvSpPr txBox="1"/>
          <p:nvPr/>
        </p:nvSpPr>
        <p:spPr>
          <a:xfrm>
            <a:off x="10549350" y="1149000"/>
            <a:ext cx="1034700" cy="11520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457200" marR="0" lvl="0" indent="0" algn="ctr" rtl="0">
              <a:lnSpc>
                <a:spcPct val="100000"/>
              </a:lnSpc>
              <a:spcBef>
                <a:spcPts val="0"/>
              </a:spcBef>
              <a:spcAft>
                <a:spcPts val="0"/>
              </a:spcAft>
              <a:buNone/>
            </a:pPr>
            <a:endParaRPr sz="1800"/>
          </a:p>
          <a:p>
            <a:pPr marL="0" marR="0" lvl="0" indent="0" algn="ctr" rtl="0">
              <a:lnSpc>
                <a:spcPct val="100000"/>
              </a:lnSpc>
              <a:spcBef>
                <a:spcPts val="0"/>
              </a:spcBef>
              <a:spcAft>
                <a:spcPts val="0"/>
              </a:spcAft>
              <a:buClr>
                <a:srgbClr val="000000"/>
              </a:buClr>
              <a:buSzPts val="1800"/>
              <a:buFont typeface="Arial"/>
              <a:buNone/>
            </a:pPr>
            <a:endParaRPr sz="1800"/>
          </a:p>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2F5496"/>
                </a:solidFill>
                <a:latin typeface="Arial"/>
                <a:ea typeface="Arial"/>
                <a:cs typeface="Arial"/>
                <a:sym typeface="Arial"/>
              </a:rPr>
              <a:t>: </a:t>
            </a:r>
            <a:endParaRPr sz="1800" b="1" i="0" u="none" strike="noStrike" cap="none">
              <a:solidFill>
                <a:srgbClr val="2F5496"/>
              </a:solidFill>
              <a:latin typeface="Arial"/>
              <a:ea typeface="Arial"/>
              <a:cs typeface="Arial"/>
              <a:sym typeface="Arial"/>
            </a:endParaRPr>
          </a:p>
        </p:txBody>
      </p:sp>
      <p:sp>
        <p:nvSpPr>
          <p:cNvPr id="97" name="Google Shape;97;p12"/>
          <p:cNvSpPr txBox="1"/>
          <p:nvPr/>
        </p:nvSpPr>
        <p:spPr>
          <a:xfrm>
            <a:off x="729975" y="1149038"/>
            <a:ext cx="1034700" cy="11520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457200" marR="0" lvl="0" indent="0" algn="ctr" rtl="0">
              <a:lnSpc>
                <a:spcPct val="100000"/>
              </a:lnSpc>
              <a:spcBef>
                <a:spcPts val="0"/>
              </a:spcBef>
              <a:spcAft>
                <a:spcPts val="0"/>
              </a:spcAft>
              <a:buNone/>
            </a:pPr>
            <a:endParaRPr sz="1800"/>
          </a:p>
          <a:p>
            <a:pPr marL="0" marR="0" lvl="0" indent="0" algn="ctr" rtl="0">
              <a:lnSpc>
                <a:spcPct val="100000"/>
              </a:lnSpc>
              <a:spcBef>
                <a:spcPts val="0"/>
              </a:spcBef>
              <a:spcAft>
                <a:spcPts val="0"/>
              </a:spcAft>
              <a:buClr>
                <a:srgbClr val="000000"/>
              </a:buClr>
              <a:buSzPts val="1800"/>
              <a:buFont typeface="Arial"/>
              <a:buNone/>
            </a:pPr>
            <a:endParaRPr sz="1800"/>
          </a:p>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2F5496"/>
                </a:solidFill>
                <a:latin typeface="Arial"/>
                <a:ea typeface="Arial"/>
                <a:cs typeface="Arial"/>
                <a:sym typeface="Arial"/>
              </a:rPr>
              <a:t>: </a:t>
            </a:r>
            <a:endParaRPr sz="1800" b="1" i="0" u="none" strike="noStrike" cap="none">
              <a:solidFill>
                <a:srgbClr val="2F5496"/>
              </a:solidFill>
              <a:latin typeface="Arial"/>
              <a:ea typeface="Arial"/>
              <a:cs typeface="Arial"/>
              <a:sym typeface="Arial"/>
            </a:endParaRPr>
          </a:p>
        </p:txBody>
      </p:sp>
      <p:pic>
        <p:nvPicPr>
          <p:cNvPr id="98" name="Google Shape;98;p12"/>
          <p:cNvPicPr preferRelativeResize="0"/>
          <p:nvPr/>
        </p:nvPicPr>
        <p:blipFill rotWithShape="1">
          <a:blip r:embed="rId9">
            <a:alphaModFix/>
          </a:blip>
          <a:srcRect l="8374" t="7406" r="8374" b="6667"/>
          <a:stretch/>
        </p:blipFill>
        <p:spPr>
          <a:xfrm>
            <a:off x="3524691" y="99829"/>
            <a:ext cx="700803" cy="1023477"/>
          </a:xfrm>
          <a:prstGeom prst="rect">
            <a:avLst/>
          </a:prstGeom>
          <a:noFill/>
          <a:ln>
            <a:noFill/>
          </a:ln>
        </p:spPr>
      </p:pic>
      <p:pic>
        <p:nvPicPr>
          <p:cNvPr id="99" name="Google Shape;99;p12" descr="C:\Users\James\Desktop\Logos\Sustainability Ambassadors Large no border.jpg"/>
          <p:cNvPicPr preferRelativeResize="0"/>
          <p:nvPr/>
        </p:nvPicPr>
        <p:blipFill rotWithShape="1">
          <a:blip r:embed="rId10">
            <a:alphaModFix/>
          </a:blip>
          <a:srcRect b="7851"/>
          <a:stretch/>
        </p:blipFill>
        <p:spPr>
          <a:xfrm>
            <a:off x="8544272" y="92852"/>
            <a:ext cx="877678" cy="1032225"/>
          </a:xfrm>
          <a:prstGeom prst="rect">
            <a:avLst/>
          </a:prstGeom>
          <a:noFill/>
          <a:ln>
            <a:noFill/>
          </a:ln>
        </p:spPr>
      </p:pic>
      <p:pic>
        <p:nvPicPr>
          <p:cNvPr id="100" name="Google Shape;100;p12"/>
          <p:cNvPicPr preferRelativeResize="0"/>
          <p:nvPr/>
        </p:nvPicPr>
        <p:blipFill rotWithShape="1">
          <a:blip r:embed="rId11">
            <a:alphaModFix/>
          </a:blip>
          <a:srcRect/>
          <a:stretch/>
        </p:blipFill>
        <p:spPr>
          <a:xfrm>
            <a:off x="7594588" y="83430"/>
            <a:ext cx="877676" cy="1032186"/>
          </a:xfrm>
          <a:prstGeom prst="rect">
            <a:avLst/>
          </a:prstGeom>
          <a:noFill/>
          <a:ln>
            <a:noFill/>
          </a:ln>
        </p:spPr>
      </p:pic>
      <p:pic>
        <p:nvPicPr>
          <p:cNvPr id="101" name="Google Shape;101;p12" descr="C:\Users\James\Desktop\cultural explorers.jpg"/>
          <p:cNvPicPr preferRelativeResize="0"/>
          <p:nvPr/>
        </p:nvPicPr>
        <p:blipFill rotWithShape="1">
          <a:blip r:embed="rId12">
            <a:alphaModFix/>
          </a:blip>
          <a:srcRect l="7956" r="7312" b="5294"/>
          <a:stretch/>
        </p:blipFill>
        <p:spPr>
          <a:xfrm>
            <a:off x="9552384" y="92851"/>
            <a:ext cx="723583" cy="1056200"/>
          </a:xfrm>
          <a:prstGeom prst="rect">
            <a:avLst/>
          </a:prstGeom>
          <a:noFill/>
          <a:ln>
            <a:noFill/>
          </a:ln>
        </p:spPr>
      </p:pic>
      <p:pic>
        <p:nvPicPr>
          <p:cNvPr id="102" name="Google Shape;102;p12" descr="C:\Users\James\Desktop\Careers.jpg"/>
          <p:cNvPicPr preferRelativeResize="0"/>
          <p:nvPr/>
        </p:nvPicPr>
        <p:blipFill rotWithShape="1">
          <a:blip r:embed="rId13">
            <a:alphaModFix/>
          </a:blip>
          <a:srcRect b="21389"/>
          <a:stretch/>
        </p:blipFill>
        <p:spPr>
          <a:xfrm>
            <a:off x="10416479" y="86818"/>
            <a:ext cx="861861" cy="884783"/>
          </a:xfrm>
          <a:prstGeom prst="rect">
            <a:avLst/>
          </a:prstGeom>
          <a:noFill/>
          <a:ln>
            <a:noFill/>
          </a:ln>
        </p:spPr>
      </p:pic>
      <p:sp>
        <p:nvSpPr>
          <p:cNvPr id="19" name="Google Shape;89;p12"/>
          <p:cNvSpPr txBox="1"/>
          <p:nvPr/>
        </p:nvSpPr>
        <p:spPr>
          <a:xfrm>
            <a:off x="806175" y="5617029"/>
            <a:ext cx="5271300" cy="3116422"/>
          </a:xfrm>
          <a:prstGeom prst="rect">
            <a:avLst/>
          </a:prstGeom>
          <a:solidFill>
            <a:schemeClr val="accent4">
              <a:lumMod val="20000"/>
              <a:lumOff val="80000"/>
            </a:schemeClr>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dirty="0" smtClean="0">
                <a:solidFill>
                  <a:srgbClr val="000000"/>
                </a:solidFill>
                <a:latin typeface="Arial"/>
                <a:ea typeface="Arial"/>
                <a:cs typeface="Arial"/>
                <a:sym typeface="Arial"/>
              </a:rPr>
              <a:t>Knowledge, skills and understanding covered in this unit:</a:t>
            </a:r>
          </a:p>
          <a:p>
            <a:pPr fontAlgn="base"/>
            <a:r>
              <a:rPr lang="en-GB" sz="2000" dirty="0"/>
              <a:t> </a:t>
            </a:r>
          </a:p>
          <a:p>
            <a:pPr marL="285750" indent="-285750" fontAlgn="base">
              <a:buFont typeface="Arial" panose="020B0604020202020204" pitchFamily="34" charset="0"/>
              <a:buChar char="•"/>
            </a:pPr>
            <a:r>
              <a:rPr lang="en-GB" sz="1800" dirty="0" smtClean="0"/>
              <a:t>Selects </a:t>
            </a:r>
            <a:r>
              <a:rPr lang="en-GB" sz="1800" dirty="0"/>
              <a:t>from a range of tools, materials according to their characteristics. </a:t>
            </a:r>
          </a:p>
          <a:p>
            <a:pPr marL="285750" indent="-285750" fontAlgn="base">
              <a:buFont typeface="Arial" panose="020B0604020202020204" pitchFamily="34" charset="0"/>
              <a:buChar char="•"/>
            </a:pPr>
            <a:r>
              <a:rPr lang="en-GB" sz="1800" dirty="0"/>
              <a:t>Explore what products are, what they are made from, made for and how they might be used. </a:t>
            </a:r>
          </a:p>
          <a:p>
            <a:pPr marL="285750" indent="-285750" fontAlgn="base">
              <a:buFont typeface="Arial" panose="020B0604020202020204" pitchFamily="34" charset="0"/>
              <a:buChar char="•"/>
            </a:pPr>
            <a:r>
              <a:rPr lang="en-GB" sz="1800" dirty="0" smtClean="0"/>
              <a:t>Measures</a:t>
            </a:r>
            <a:r>
              <a:rPr lang="en-GB" sz="1800" dirty="0"/>
              <a:t>, marks out, cuts and shapes a range of materials and components. </a:t>
            </a:r>
          </a:p>
          <a:p>
            <a:pPr marL="285750" indent="-285750" fontAlgn="base">
              <a:buFont typeface="Arial" panose="020B0604020202020204" pitchFamily="34" charset="0"/>
              <a:buChar char="•"/>
            </a:pPr>
            <a:r>
              <a:rPr lang="en-GB" sz="1800" dirty="0"/>
              <a:t>Talk and write about how to make their products better.</a:t>
            </a:r>
          </a:p>
          <a:p>
            <a:pPr marL="0" marR="0" lvl="0" indent="0" algn="ctr" rtl="0">
              <a:lnSpc>
                <a:spcPct val="100000"/>
              </a:lnSpc>
              <a:spcBef>
                <a:spcPts val="0"/>
              </a:spcBef>
              <a:spcAft>
                <a:spcPts val="0"/>
              </a:spcAft>
              <a:buClr>
                <a:srgbClr val="000000"/>
              </a:buClr>
              <a:buSzPts val="1800"/>
              <a:buFont typeface="Arial"/>
              <a:buNone/>
            </a:pPr>
            <a:endParaRPr sz="1800" b="1" i="0" u="sng"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540519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30"/>
        <p:cNvGrpSpPr/>
        <p:nvPr/>
      </p:nvGrpSpPr>
      <p:grpSpPr>
        <a:xfrm>
          <a:off x="0" y="0"/>
          <a:ext cx="0" cy="0"/>
          <a:chOff x="0" y="0"/>
          <a:chExt cx="0" cy="0"/>
        </a:xfrm>
      </p:grpSpPr>
      <p:pic>
        <p:nvPicPr>
          <p:cNvPr id="131" name="Google Shape;131;p15"/>
          <p:cNvPicPr preferRelativeResize="0"/>
          <p:nvPr/>
        </p:nvPicPr>
        <p:blipFill rotWithShape="1">
          <a:blip r:embed="rId3">
            <a:alphaModFix/>
          </a:blip>
          <a:srcRect/>
          <a:stretch/>
        </p:blipFill>
        <p:spPr>
          <a:xfrm>
            <a:off x="5001400" y="230700"/>
            <a:ext cx="2189200" cy="1023475"/>
          </a:xfrm>
          <a:prstGeom prst="rect">
            <a:avLst/>
          </a:prstGeom>
          <a:noFill/>
          <a:ln>
            <a:noFill/>
          </a:ln>
        </p:spPr>
      </p:pic>
      <p:sp>
        <p:nvSpPr>
          <p:cNvPr id="132" name="Google Shape;132;p15"/>
          <p:cNvSpPr txBox="1"/>
          <p:nvPr/>
        </p:nvSpPr>
        <p:spPr>
          <a:xfrm>
            <a:off x="755800" y="1442800"/>
            <a:ext cx="10651500" cy="1023600"/>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0124D"/>
              </a:solidFill>
              <a:latin typeface="Arial"/>
              <a:ea typeface="Arial"/>
              <a:cs typeface="Arial"/>
              <a:sym typeface="Arial"/>
            </a:endParaRPr>
          </a:p>
        </p:txBody>
      </p:sp>
      <p:graphicFrame>
        <p:nvGraphicFramePr>
          <p:cNvPr id="133" name="Google Shape;133;p15"/>
          <p:cNvGraphicFramePr/>
          <p:nvPr/>
        </p:nvGraphicFramePr>
        <p:xfrm>
          <a:off x="775768" y="2482672"/>
          <a:ext cx="10631550" cy="6461780"/>
        </p:xfrm>
        <a:graphic>
          <a:graphicData uri="http://schemas.openxmlformats.org/drawingml/2006/table">
            <a:tbl>
              <a:tblPr firstRow="1" bandRow="1">
                <a:noFill/>
                <a:tableStyleId>{5EC10B23-6894-4F6E-8283-384A70C02183}</a:tableStyleId>
              </a:tblPr>
              <a:tblGrid>
                <a:gridCol w="3543850">
                  <a:extLst>
                    <a:ext uri="{9D8B030D-6E8A-4147-A177-3AD203B41FA5}">
                      <a16:colId xmlns:a16="http://schemas.microsoft.com/office/drawing/2014/main" val="20000"/>
                    </a:ext>
                  </a:extLst>
                </a:gridCol>
                <a:gridCol w="3543850">
                  <a:extLst>
                    <a:ext uri="{9D8B030D-6E8A-4147-A177-3AD203B41FA5}">
                      <a16:colId xmlns:a16="http://schemas.microsoft.com/office/drawing/2014/main" val="20001"/>
                    </a:ext>
                  </a:extLst>
                </a:gridCol>
                <a:gridCol w="3543850">
                  <a:extLst>
                    <a:ext uri="{9D8B030D-6E8A-4147-A177-3AD203B41FA5}">
                      <a16:colId xmlns:a16="http://schemas.microsoft.com/office/drawing/2014/main" val="20002"/>
                    </a:ext>
                  </a:extLst>
                </a:gridCol>
              </a:tblGrid>
              <a:tr h="370850">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Key vocabulary</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Concepts</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Language skills</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endParaRPr sz="1600"/>
                    </a:p>
                    <a:p>
                      <a:pPr marL="0" marR="0" lvl="0" indent="0" algn="ctr" rtl="0">
                        <a:lnSpc>
                          <a:spcPct val="100000"/>
                        </a:lnSpc>
                        <a:spcBef>
                          <a:spcPts val="0"/>
                        </a:spcBef>
                        <a:spcAft>
                          <a:spcPts val="0"/>
                        </a:spcAft>
                        <a:buClr>
                          <a:srgbClr val="000000"/>
                        </a:buClr>
                        <a:buSzPts val="1400"/>
                        <a:buFont typeface="Arial"/>
                        <a:buNone/>
                      </a:pPr>
                      <a:r>
                        <a:rPr lang="en-GB" sz="1600"/>
                        <a:t>Bailey</a:t>
                      </a:r>
                      <a:endParaRPr sz="1600"/>
                    </a:p>
                    <a:p>
                      <a:pPr marL="0" marR="0" lvl="0" indent="0" algn="ctr" rtl="0">
                        <a:lnSpc>
                          <a:spcPct val="100000"/>
                        </a:lnSpc>
                        <a:spcBef>
                          <a:spcPts val="0"/>
                        </a:spcBef>
                        <a:spcAft>
                          <a:spcPts val="0"/>
                        </a:spcAft>
                        <a:buClr>
                          <a:srgbClr val="000000"/>
                        </a:buClr>
                        <a:buSzPts val="1400"/>
                        <a:buFont typeface="Arial"/>
                        <a:buNone/>
                      </a:pPr>
                      <a:r>
                        <a:rPr lang="en-GB" sz="1600"/>
                        <a:t>Battlements</a:t>
                      </a:r>
                      <a:endParaRPr sz="1600"/>
                    </a:p>
                    <a:p>
                      <a:pPr marL="0" marR="0" lvl="0" indent="0" algn="ctr" rtl="0">
                        <a:lnSpc>
                          <a:spcPct val="100000"/>
                        </a:lnSpc>
                        <a:spcBef>
                          <a:spcPts val="0"/>
                        </a:spcBef>
                        <a:spcAft>
                          <a:spcPts val="0"/>
                        </a:spcAft>
                        <a:buClr>
                          <a:srgbClr val="000000"/>
                        </a:buClr>
                        <a:buSzPts val="1400"/>
                        <a:buFont typeface="Arial"/>
                        <a:buNone/>
                      </a:pPr>
                      <a:r>
                        <a:rPr lang="en-GB" sz="1600"/>
                        <a:t>Drawbridge</a:t>
                      </a:r>
                      <a:endParaRPr sz="1600"/>
                    </a:p>
                    <a:p>
                      <a:pPr marL="0" marR="0" lvl="0" indent="0" algn="ctr" rtl="0">
                        <a:lnSpc>
                          <a:spcPct val="100000"/>
                        </a:lnSpc>
                        <a:spcBef>
                          <a:spcPts val="0"/>
                        </a:spcBef>
                        <a:spcAft>
                          <a:spcPts val="0"/>
                        </a:spcAft>
                        <a:buClr>
                          <a:srgbClr val="000000"/>
                        </a:buClr>
                        <a:buSzPts val="1400"/>
                        <a:buFont typeface="Arial"/>
                        <a:buNone/>
                      </a:pPr>
                      <a:r>
                        <a:rPr lang="en-GB" sz="1600"/>
                        <a:t>Fortress</a:t>
                      </a:r>
                      <a:endParaRPr sz="1600"/>
                    </a:p>
                    <a:p>
                      <a:pPr marL="0" marR="0" lvl="0" indent="0" algn="ctr" rtl="0">
                        <a:lnSpc>
                          <a:spcPct val="100000"/>
                        </a:lnSpc>
                        <a:spcBef>
                          <a:spcPts val="0"/>
                        </a:spcBef>
                        <a:spcAft>
                          <a:spcPts val="0"/>
                        </a:spcAft>
                        <a:buClr>
                          <a:srgbClr val="000000"/>
                        </a:buClr>
                        <a:buSzPts val="1400"/>
                        <a:buFont typeface="Arial"/>
                        <a:buNone/>
                      </a:pPr>
                      <a:r>
                        <a:rPr lang="en-GB" sz="1600"/>
                        <a:t>Keep</a:t>
                      </a:r>
                      <a:endParaRPr sz="1600"/>
                    </a:p>
                    <a:p>
                      <a:pPr marL="0" marR="0" lvl="0" indent="0" algn="ctr" rtl="0">
                        <a:lnSpc>
                          <a:spcPct val="100000"/>
                        </a:lnSpc>
                        <a:spcBef>
                          <a:spcPts val="0"/>
                        </a:spcBef>
                        <a:spcAft>
                          <a:spcPts val="0"/>
                        </a:spcAft>
                        <a:buClr>
                          <a:srgbClr val="000000"/>
                        </a:buClr>
                        <a:buSzPts val="1400"/>
                        <a:buFont typeface="Arial"/>
                        <a:buNone/>
                      </a:pPr>
                      <a:r>
                        <a:rPr lang="en-GB" sz="1600"/>
                        <a:t>Moat</a:t>
                      </a:r>
                      <a:endParaRPr sz="1600"/>
                    </a:p>
                    <a:p>
                      <a:pPr marL="0" marR="0" lvl="0" indent="0" algn="ctr" rtl="0">
                        <a:lnSpc>
                          <a:spcPct val="100000"/>
                        </a:lnSpc>
                        <a:spcBef>
                          <a:spcPts val="0"/>
                        </a:spcBef>
                        <a:spcAft>
                          <a:spcPts val="0"/>
                        </a:spcAft>
                        <a:buClr>
                          <a:srgbClr val="000000"/>
                        </a:buClr>
                        <a:buSzPts val="1400"/>
                        <a:buFont typeface="Arial"/>
                        <a:buNone/>
                      </a:pPr>
                      <a:r>
                        <a:rPr lang="en-GB" sz="1600"/>
                        <a:t>Portcullis</a:t>
                      </a:r>
                      <a:endParaRPr sz="1600"/>
                    </a:p>
                    <a:p>
                      <a:pPr marL="0" marR="0" lvl="0" indent="0" algn="ctr" rtl="0">
                        <a:lnSpc>
                          <a:spcPct val="100000"/>
                        </a:lnSpc>
                        <a:spcBef>
                          <a:spcPts val="0"/>
                        </a:spcBef>
                        <a:spcAft>
                          <a:spcPts val="0"/>
                        </a:spcAft>
                        <a:buClr>
                          <a:srgbClr val="000000"/>
                        </a:buClr>
                        <a:buSzPts val="1400"/>
                        <a:buFont typeface="Arial"/>
                        <a:buNone/>
                      </a:pPr>
                      <a:r>
                        <a:rPr lang="en-GB" sz="1600"/>
                        <a:t>Rampart</a:t>
                      </a:r>
                      <a:endParaRPr sz="1600"/>
                    </a:p>
                    <a:p>
                      <a:pPr marL="0" marR="0" lvl="0" indent="0" algn="ctr" rtl="0">
                        <a:lnSpc>
                          <a:spcPct val="100000"/>
                        </a:lnSpc>
                        <a:spcBef>
                          <a:spcPts val="0"/>
                        </a:spcBef>
                        <a:spcAft>
                          <a:spcPts val="0"/>
                        </a:spcAft>
                        <a:buClr>
                          <a:srgbClr val="000000"/>
                        </a:buClr>
                        <a:buSzPts val="1400"/>
                        <a:buFont typeface="Arial"/>
                        <a:buNone/>
                      </a:pPr>
                      <a:r>
                        <a:rPr lang="en-GB" sz="1600"/>
                        <a:t>Tower</a:t>
                      </a:r>
                      <a:endParaRPr sz="1600"/>
                    </a:p>
                    <a:p>
                      <a:pPr marL="0" marR="0" lvl="0" indent="0" algn="ctr" rtl="0">
                        <a:lnSpc>
                          <a:spcPct val="100000"/>
                        </a:lnSpc>
                        <a:spcBef>
                          <a:spcPts val="0"/>
                        </a:spcBef>
                        <a:spcAft>
                          <a:spcPts val="0"/>
                        </a:spcAft>
                        <a:buClr>
                          <a:srgbClr val="000000"/>
                        </a:buClr>
                        <a:buSzPts val="1400"/>
                        <a:buFont typeface="Arial"/>
                        <a:buNone/>
                      </a:pPr>
                      <a:r>
                        <a:rPr lang="en-GB" sz="1600"/>
                        <a:t>Tunnel</a:t>
                      </a:r>
                      <a:endParaRPr sz="1600"/>
                    </a:p>
                    <a:p>
                      <a:pPr marL="0" marR="0" lvl="0" indent="0" algn="ctr" rtl="0">
                        <a:lnSpc>
                          <a:spcPct val="100000"/>
                        </a:lnSpc>
                        <a:spcBef>
                          <a:spcPts val="0"/>
                        </a:spcBef>
                        <a:spcAft>
                          <a:spcPts val="0"/>
                        </a:spcAft>
                        <a:buClr>
                          <a:srgbClr val="000000"/>
                        </a:buClr>
                        <a:buSzPts val="1400"/>
                        <a:buFont typeface="Arial"/>
                        <a:buNone/>
                      </a:pPr>
                      <a:r>
                        <a:rPr lang="en-GB" sz="1600"/>
                        <a:t>Turret</a:t>
                      </a:r>
                      <a:endParaRPr sz="1600"/>
                    </a:p>
                    <a:p>
                      <a:pPr marL="0" marR="0" lvl="0" indent="0" algn="ctr" rtl="0">
                        <a:lnSpc>
                          <a:spcPct val="100000"/>
                        </a:lnSpc>
                        <a:spcBef>
                          <a:spcPts val="0"/>
                        </a:spcBef>
                        <a:spcAft>
                          <a:spcPts val="0"/>
                        </a:spcAft>
                        <a:buClr>
                          <a:srgbClr val="000000"/>
                        </a:buClr>
                        <a:buSzPts val="1400"/>
                        <a:buFont typeface="Arial"/>
                        <a:buNone/>
                      </a:pPr>
                      <a:r>
                        <a:rPr lang="en-GB" sz="1600"/>
                        <a:t>Viaduct</a:t>
                      </a:r>
                      <a:endParaRPr sz="1600"/>
                    </a:p>
                    <a:p>
                      <a:pPr marL="0" marR="0" lvl="0" indent="0" algn="ctr" rtl="0">
                        <a:lnSpc>
                          <a:spcPct val="100000"/>
                        </a:lnSpc>
                        <a:spcBef>
                          <a:spcPts val="0"/>
                        </a:spcBef>
                        <a:spcAft>
                          <a:spcPts val="0"/>
                        </a:spcAft>
                        <a:buClr>
                          <a:srgbClr val="000000"/>
                        </a:buClr>
                        <a:buSzPts val="1400"/>
                        <a:buFont typeface="Arial"/>
                        <a:buNone/>
                      </a:pPr>
                      <a:r>
                        <a:rPr lang="en-GB" sz="1600"/>
                        <a:t>Design</a:t>
                      </a:r>
                      <a:endParaRPr sz="1600"/>
                    </a:p>
                    <a:p>
                      <a:pPr marL="0" marR="0" lvl="0" indent="0" algn="ctr" rtl="0">
                        <a:lnSpc>
                          <a:spcPct val="100000"/>
                        </a:lnSpc>
                        <a:spcBef>
                          <a:spcPts val="0"/>
                        </a:spcBef>
                        <a:spcAft>
                          <a:spcPts val="0"/>
                        </a:spcAft>
                        <a:buClr>
                          <a:srgbClr val="000000"/>
                        </a:buClr>
                        <a:buSzPts val="1400"/>
                        <a:buFont typeface="Arial"/>
                        <a:buNone/>
                      </a:pPr>
                      <a:r>
                        <a:rPr lang="en-GB" sz="1600"/>
                        <a:t>Durable</a:t>
                      </a:r>
                      <a:endParaRPr sz="1600"/>
                    </a:p>
                    <a:p>
                      <a:pPr marL="0" marR="0" lvl="0" indent="0" algn="ctr" rtl="0">
                        <a:lnSpc>
                          <a:spcPct val="100000"/>
                        </a:lnSpc>
                        <a:spcBef>
                          <a:spcPts val="0"/>
                        </a:spcBef>
                        <a:spcAft>
                          <a:spcPts val="0"/>
                        </a:spcAft>
                        <a:buClr>
                          <a:srgbClr val="000000"/>
                        </a:buClr>
                        <a:buSzPts val="1400"/>
                        <a:buFont typeface="Arial"/>
                        <a:buNone/>
                      </a:pPr>
                      <a:r>
                        <a:rPr lang="en-GB" sz="1600"/>
                        <a:t>Function</a:t>
                      </a:r>
                      <a:endParaRPr sz="1600"/>
                    </a:p>
                    <a:p>
                      <a:pPr marL="0" marR="0" lvl="0" indent="0" algn="ctr" rtl="0">
                        <a:lnSpc>
                          <a:spcPct val="100000"/>
                        </a:lnSpc>
                        <a:spcBef>
                          <a:spcPts val="0"/>
                        </a:spcBef>
                        <a:spcAft>
                          <a:spcPts val="0"/>
                        </a:spcAft>
                        <a:buClr>
                          <a:srgbClr val="000000"/>
                        </a:buClr>
                        <a:buSzPts val="1400"/>
                        <a:buFont typeface="Arial"/>
                        <a:buNone/>
                      </a:pPr>
                      <a:r>
                        <a:rPr lang="en-GB" sz="1600"/>
                        <a:t>Join</a:t>
                      </a:r>
                      <a:endParaRPr sz="1600"/>
                    </a:p>
                    <a:p>
                      <a:pPr marL="0" marR="0" lvl="0" indent="0" algn="ctr" rtl="0">
                        <a:lnSpc>
                          <a:spcPct val="100000"/>
                        </a:lnSpc>
                        <a:spcBef>
                          <a:spcPts val="0"/>
                        </a:spcBef>
                        <a:spcAft>
                          <a:spcPts val="0"/>
                        </a:spcAft>
                        <a:buClr>
                          <a:srgbClr val="000000"/>
                        </a:buClr>
                        <a:buSzPts val="1400"/>
                        <a:buFont typeface="Arial"/>
                        <a:buNone/>
                      </a:pPr>
                      <a:r>
                        <a:rPr lang="en-GB" sz="1600"/>
                        <a:t>Investigate</a:t>
                      </a:r>
                      <a:endParaRPr sz="1600"/>
                    </a:p>
                    <a:p>
                      <a:pPr marL="0" marR="0" lvl="0" indent="0" algn="ctr" rtl="0">
                        <a:lnSpc>
                          <a:spcPct val="100000"/>
                        </a:lnSpc>
                        <a:spcBef>
                          <a:spcPts val="0"/>
                        </a:spcBef>
                        <a:spcAft>
                          <a:spcPts val="0"/>
                        </a:spcAft>
                        <a:buClr>
                          <a:srgbClr val="000000"/>
                        </a:buClr>
                        <a:buSzPts val="1400"/>
                        <a:buFont typeface="Arial"/>
                        <a:buNone/>
                      </a:pPr>
                      <a:r>
                        <a:rPr lang="en-GB" sz="1600"/>
                        <a:t>Model</a:t>
                      </a:r>
                      <a:endParaRPr sz="1600"/>
                    </a:p>
                    <a:p>
                      <a:pPr marL="0" marR="0" lvl="0" indent="0" algn="ctr" rtl="0">
                        <a:lnSpc>
                          <a:spcPct val="100000"/>
                        </a:lnSpc>
                        <a:spcBef>
                          <a:spcPts val="0"/>
                        </a:spcBef>
                        <a:spcAft>
                          <a:spcPts val="0"/>
                        </a:spcAft>
                        <a:buClr>
                          <a:srgbClr val="000000"/>
                        </a:buClr>
                        <a:buSzPts val="1400"/>
                        <a:buFont typeface="Arial"/>
                        <a:buNone/>
                      </a:pPr>
                      <a:r>
                        <a:rPr lang="en-GB" sz="1600"/>
                        <a:t>Structure</a:t>
                      </a:r>
                      <a:endParaRPr sz="1600"/>
                    </a:p>
                    <a:p>
                      <a:pPr marL="0" marR="0" lvl="0" indent="0" algn="ctr" rtl="0">
                        <a:lnSpc>
                          <a:spcPct val="100000"/>
                        </a:lnSpc>
                        <a:spcBef>
                          <a:spcPts val="0"/>
                        </a:spcBef>
                        <a:spcAft>
                          <a:spcPts val="0"/>
                        </a:spcAft>
                        <a:buClr>
                          <a:srgbClr val="000000"/>
                        </a:buClr>
                        <a:buSzPts val="1400"/>
                        <a:buFont typeface="Arial"/>
                        <a:buNone/>
                      </a:pPr>
                      <a:r>
                        <a:rPr lang="en-GB" sz="1600"/>
                        <a:t>Strength</a:t>
                      </a:r>
                      <a:endParaRPr sz="1600"/>
                    </a:p>
                    <a:p>
                      <a:pPr marL="0" marR="0" lvl="0" indent="0" algn="ctr" rtl="0">
                        <a:lnSpc>
                          <a:spcPct val="100000"/>
                        </a:lnSpc>
                        <a:spcBef>
                          <a:spcPts val="0"/>
                        </a:spcBef>
                        <a:spcAft>
                          <a:spcPts val="0"/>
                        </a:spcAft>
                        <a:buClr>
                          <a:srgbClr val="000000"/>
                        </a:buClr>
                        <a:buSzPts val="1400"/>
                        <a:buFont typeface="Arial"/>
                        <a:buNone/>
                      </a:pPr>
                      <a:r>
                        <a:rPr lang="en-GB" sz="1600"/>
                        <a:t>Tools</a:t>
                      </a:r>
                      <a:endParaRPr sz="1600"/>
                    </a:p>
                    <a:p>
                      <a:pPr marL="0" marR="0" lvl="0" indent="0" algn="ctr" rtl="0">
                        <a:lnSpc>
                          <a:spcPct val="100000"/>
                        </a:lnSpc>
                        <a:spcBef>
                          <a:spcPts val="0"/>
                        </a:spcBef>
                        <a:spcAft>
                          <a:spcPts val="0"/>
                        </a:spcAft>
                        <a:buClr>
                          <a:srgbClr val="000000"/>
                        </a:buClr>
                        <a:buSzPts val="1400"/>
                        <a:buFont typeface="Arial"/>
                        <a:buNone/>
                      </a:pPr>
                      <a:r>
                        <a:rPr lang="en-GB" sz="1600"/>
                        <a:t>Materials</a:t>
                      </a:r>
                      <a:endParaRPr sz="1600"/>
                    </a:p>
                    <a:p>
                      <a:pPr marL="0" marR="0" lvl="0" indent="0" algn="l" rtl="0">
                        <a:lnSpc>
                          <a:spcPct val="100000"/>
                        </a:lnSpc>
                        <a:spcBef>
                          <a:spcPts val="0"/>
                        </a:spcBef>
                        <a:spcAft>
                          <a:spcPts val="0"/>
                        </a:spcAft>
                        <a:buClr>
                          <a:srgbClr val="000000"/>
                        </a:buClr>
                        <a:buSzPts val="1400"/>
                        <a:buFont typeface="Arial"/>
                        <a:buNone/>
                      </a:pPr>
                      <a:endParaRPr sz="16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a:p>
                    <a:p>
                      <a:pPr marL="0" marR="0" lvl="0" indent="0" algn="ctr" rtl="0">
                        <a:lnSpc>
                          <a:spcPct val="100000"/>
                        </a:lnSpc>
                        <a:spcBef>
                          <a:spcPts val="0"/>
                        </a:spcBef>
                        <a:spcAft>
                          <a:spcPts val="0"/>
                        </a:spcAft>
                        <a:buClr>
                          <a:srgbClr val="000000"/>
                        </a:buClr>
                        <a:buSzPts val="1400"/>
                        <a:buFont typeface="Arial"/>
                        <a:buNone/>
                      </a:pPr>
                      <a:endParaRPr sz="1600"/>
                    </a:p>
                    <a:p>
                      <a:pPr marL="0" marR="0" lvl="0" indent="0" algn="ctr" rtl="0">
                        <a:lnSpc>
                          <a:spcPct val="100000"/>
                        </a:lnSpc>
                        <a:spcBef>
                          <a:spcPts val="0"/>
                        </a:spcBef>
                        <a:spcAft>
                          <a:spcPts val="0"/>
                        </a:spcAft>
                        <a:buClr>
                          <a:srgbClr val="000000"/>
                        </a:buClr>
                        <a:buSzPts val="1400"/>
                        <a:buFont typeface="Arial"/>
                        <a:buNone/>
                      </a:pPr>
                      <a:r>
                        <a:rPr lang="en-GB" sz="1800"/>
                        <a:t>Joining materials</a:t>
                      </a:r>
                      <a:endParaRPr sz="1800"/>
                    </a:p>
                    <a:p>
                      <a:pPr marL="0" marR="0" lvl="0" indent="0" algn="ctr" rtl="0">
                        <a:lnSpc>
                          <a:spcPct val="100000"/>
                        </a:lnSpc>
                        <a:spcBef>
                          <a:spcPts val="0"/>
                        </a:spcBef>
                        <a:spcAft>
                          <a:spcPts val="0"/>
                        </a:spcAft>
                        <a:buClr>
                          <a:srgbClr val="000000"/>
                        </a:buClr>
                        <a:buSzPts val="1400"/>
                        <a:buFont typeface="Arial"/>
                        <a:buNone/>
                      </a:pPr>
                      <a:r>
                        <a:rPr lang="en-GB" sz="1800"/>
                        <a:t>Protection</a:t>
                      </a:r>
                      <a:endParaRPr sz="1800"/>
                    </a:p>
                    <a:p>
                      <a:pPr marL="0" marR="0" lvl="0" indent="0" algn="ctr" rtl="0">
                        <a:lnSpc>
                          <a:spcPct val="100000"/>
                        </a:lnSpc>
                        <a:spcBef>
                          <a:spcPts val="0"/>
                        </a:spcBef>
                        <a:spcAft>
                          <a:spcPts val="0"/>
                        </a:spcAft>
                        <a:buClr>
                          <a:srgbClr val="000000"/>
                        </a:buClr>
                        <a:buSzPts val="1400"/>
                        <a:buFont typeface="Arial"/>
                        <a:buNone/>
                      </a:pPr>
                      <a:endParaRPr sz="16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ctr" rtl="0">
                        <a:lnSpc>
                          <a:spcPct val="100000"/>
                        </a:lnSpc>
                        <a:spcBef>
                          <a:spcPts val="0"/>
                        </a:spcBef>
                        <a:spcAft>
                          <a:spcPts val="0"/>
                        </a:spcAft>
                        <a:buClr>
                          <a:srgbClr val="000000"/>
                        </a:buClr>
                        <a:buSzPts val="1400"/>
                        <a:buFont typeface="Arial"/>
                        <a:buNone/>
                      </a:pPr>
                      <a:r>
                        <a:rPr lang="en-GB" sz="1800"/>
                        <a:t>Verbally communicate their thought process when designing a product with some reference to the key vocabulary.</a:t>
                      </a: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37"/>
        <p:cNvGrpSpPr/>
        <p:nvPr/>
      </p:nvGrpSpPr>
      <p:grpSpPr>
        <a:xfrm>
          <a:off x="0" y="0"/>
          <a:ext cx="0" cy="0"/>
          <a:chOff x="0" y="0"/>
          <a:chExt cx="0" cy="0"/>
        </a:xfrm>
      </p:grpSpPr>
      <p:sp>
        <p:nvSpPr>
          <p:cNvPr id="138" name="Google Shape;138;p16"/>
          <p:cNvSpPr txBox="1"/>
          <p:nvPr/>
        </p:nvSpPr>
        <p:spPr>
          <a:xfrm>
            <a:off x="755800" y="1244055"/>
            <a:ext cx="10651500" cy="547423"/>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20124D"/>
                </a:solidFill>
                <a:latin typeface="Arial"/>
                <a:ea typeface="Arial"/>
                <a:cs typeface="Arial"/>
                <a:sym typeface="Arial"/>
              </a:rPr>
              <a:t>Sequence of Teaching and Learning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0124D"/>
              </a:solidFill>
              <a:latin typeface="Arial"/>
              <a:ea typeface="Arial"/>
              <a:cs typeface="Arial"/>
              <a:sym typeface="Arial"/>
            </a:endParaRPr>
          </a:p>
        </p:txBody>
      </p:sp>
      <p:pic>
        <p:nvPicPr>
          <p:cNvPr id="139" name="Google Shape;139;p16"/>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140" name="Google Shape;140;p16"/>
          <p:cNvPicPr preferRelativeResize="0"/>
          <p:nvPr/>
        </p:nvPicPr>
        <p:blipFill rotWithShape="1">
          <a:blip r:embed="rId4">
            <a:alphaModFix/>
          </a:blip>
          <a:srcRect l="8376" t="7406" r="8376" b="6665"/>
          <a:stretch/>
        </p:blipFill>
        <p:spPr>
          <a:xfrm>
            <a:off x="1818841" y="89479"/>
            <a:ext cx="700803" cy="1023475"/>
          </a:xfrm>
          <a:prstGeom prst="rect">
            <a:avLst/>
          </a:prstGeom>
          <a:noFill/>
          <a:ln>
            <a:noFill/>
          </a:ln>
        </p:spPr>
      </p:pic>
      <p:pic>
        <p:nvPicPr>
          <p:cNvPr id="141" name="Google Shape;141;p16" descr="C:\Users\James\Desktop\Logos\Global Enquirers Large no border.jpg"/>
          <p:cNvPicPr preferRelativeResize="0"/>
          <p:nvPr/>
        </p:nvPicPr>
        <p:blipFill rotWithShape="1">
          <a:blip r:embed="rId5">
            <a:alphaModFix/>
          </a:blip>
          <a:srcRect l="7170" r="7567" b="6322"/>
          <a:stretch/>
        </p:blipFill>
        <p:spPr>
          <a:xfrm>
            <a:off x="2831525" y="89479"/>
            <a:ext cx="741770" cy="1035596"/>
          </a:xfrm>
          <a:prstGeom prst="rect">
            <a:avLst/>
          </a:prstGeom>
          <a:noFill/>
          <a:ln>
            <a:noFill/>
          </a:ln>
        </p:spPr>
      </p:pic>
      <p:pic>
        <p:nvPicPr>
          <p:cNvPr id="142" name="Google Shape;142;p16" descr="C:\Users\James\Desktop\Logos\Sustainability Ambassadors Large no border.jpg"/>
          <p:cNvPicPr preferRelativeResize="0"/>
          <p:nvPr/>
        </p:nvPicPr>
        <p:blipFill rotWithShape="1">
          <a:blip r:embed="rId6">
            <a:alphaModFix/>
          </a:blip>
          <a:srcRect b="7850"/>
          <a:stretch/>
        </p:blipFill>
        <p:spPr>
          <a:xfrm>
            <a:off x="8544272" y="92852"/>
            <a:ext cx="877679" cy="1032224"/>
          </a:xfrm>
          <a:prstGeom prst="rect">
            <a:avLst/>
          </a:prstGeom>
          <a:noFill/>
          <a:ln>
            <a:noFill/>
          </a:ln>
        </p:spPr>
      </p:pic>
      <p:pic>
        <p:nvPicPr>
          <p:cNvPr id="143" name="Google Shape;143;p16" descr="C:\Users\James\Desktop\Logos\Designers Large no border.jpg"/>
          <p:cNvPicPr preferRelativeResize="0"/>
          <p:nvPr/>
        </p:nvPicPr>
        <p:blipFill rotWithShape="1">
          <a:blip r:embed="rId7">
            <a:alphaModFix/>
          </a:blip>
          <a:srcRect l="8376" t="7196" r="8376" b="4746"/>
          <a:stretch/>
        </p:blipFill>
        <p:spPr>
          <a:xfrm>
            <a:off x="3791744" y="89479"/>
            <a:ext cx="742200" cy="1059571"/>
          </a:xfrm>
          <a:prstGeom prst="rect">
            <a:avLst/>
          </a:prstGeom>
          <a:noFill/>
          <a:ln>
            <a:noFill/>
          </a:ln>
        </p:spPr>
      </p:pic>
      <p:pic>
        <p:nvPicPr>
          <p:cNvPr id="144" name="Google Shape;144;p16"/>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145" name="Google Shape;145;p16"/>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146" name="Google Shape;146;p16" descr="C:\Users\James\Desktop\cultural explorers.jpg"/>
          <p:cNvPicPr preferRelativeResize="0"/>
          <p:nvPr/>
        </p:nvPicPr>
        <p:blipFill rotWithShape="1">
          <a:blip r:embed="rId10">
            <a:alphaModFix/>
          </a:blip>
          <a:srcRect l="7956" r="7310" b="5291"/>
          <a:stretch/>
        </p:blipFill>
        <p:spPr>
          <a:xfrm>
            <a:off x="9552384" y="92851"/>
            <a:ext cx="723582" cy="1056199"/>
          </a:xfrm>
          <a:prstGeom prst="rect">
            <a:avLst/>
          </a:prstGeom>
          <a:noFill/>
          <a:ln>
            <a:noFill/>
          </a:ln>
        </p:spPr>
      </p:pic>
      <p:pic>
        <p:nvPicPr>
          <p:cNvPr id="147" name="Google Shape;147;p16" descr="C:\Users\James\Desktop\Careers.jpg"/>
          <p:cNvPicPr preferRelativeResize="0"/>
          <p:nvPr/>
        </p:nvPicPr>
        <p:blipFill rotWithShape="1">
          <a:blip r:embed="rId11">
            <a:alphaModFix/>
          </a:blip>
          <a:srcRect b="21389"/>
          <a:stretch/>
        </p:blipFill>
        <p:spPr>
          <a:xfrm>
            <a:off x="10416479" y="86818"/>
            <a:ext cx="861861" cy="884782"/>
          </a:xfrm>
          <a:prstGeom prst="rect">
            <a:avLst/>
          </a:prstGeom>
          <a:noFill/>
          <a:ln>
            <a:noFill/>
          </a:ln>
        </p:spPr>
      </p:pic>
      <p:graphicFrame>
        <p:nvGraphicFramePr>
          <p:cNvPr id="148" name="Google Shape;148;p16"/>
          <p:cNvGraphicFramePr/>
          <p:nvPr>
            <p:extLst>
              <p:ext uri="{D42A27DB-BD31-4B8C-83A1-F6EECF244321}">
                <p14:modId xmlns:p14="http://schemas.microsoft.com/office/powerpoint/2010/main" val="2711369429"/>
              </p:ext>
            </p:extLst>
          </p:nvPr>
        </p:nvGraphicFramePr>
        <p:xfrm>
          <a:off x="755800" y="1791478"/>
          <a:ext cx="10651500" cy="3017530"/>
        </p:xfrm>
        <a:graphic>
          <a:graphicData uri="http://schemas.openxmlformats.org/drawingml/2006/table">
            <a:tbl>
              <a:tblPr firstRow="1" bandRow="1">
                <a:noFill/>
                <a:tableStyleId>{5EC10B23-6894-4F6E-8283-384A70C02183}</a:tableStyleId>
              </a:tblPr>
              <a:tblGrid>
                <a:gridCol w="1162792">
                  <a:extLst>
                    <a:ext uri="{9D8B030D-6E8A-4147-A177-3AD203B41FA5}">
                      <a16:colId xmlns:a16="http://schemas.microsoft.com/office/drawing/2014/main" val="20000"/>
                    </a:ext>
                  </a:extLst>
                </a:gridCol>
                <a:gridCol w="9488708">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400" b="1" i="0" u="none" strike="noStrike" cap="none" dirty="0">
                          <a:solidFill>
                            <a:srgbClr val="000000"/>
                          </a:solidFill>
                          <a:latin typeface="Arial"/>
                          <a:ea typeface="Arial"/>
                          <a:cs typeface="Arial"/>
                          <a:sym typeface="Arial"/>
                        </a:rPr>
                        <a:t>National Curriculum LO/EQ?</a:t>
                      </a:r>
                      <a:endParaRPr sz="1400" u="none" strike="noStrike" cap="none" dirty="0"/>
                    </a:p>
                    <a:p>
                      <a:pPr marL="0" marR="0" lvl="0" indent="0" algn="ctr"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0"/>
                  </a:ext>
                </a:extLst>
              </a:tr>
              <a:tr h="1310630">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dirty="0">
                          <a:solidFill>
                            <a:srgbClr val="000000"/>
                          </a:solidFill>
                          <a:latin typeface="Arial"/>
                          <a:ea typeface="Arial"/>
                          <a:cs typeface="Arial"/>
                          <a:sym typeface="Arial"/>
                        </a:rPr>
                        <a:t>1</a:t>
                      </a: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NC OBJ:</a:t>
                      </a:r>
                      <a:endParaRPr dirty="0"/>
                    </a:p>
                    <a:p>
                      <a:pPr marL="457200" lvl="0" indent="-330200" algn="l" rtl="0">
                        <a:spcBef>
                          <a:spcPts val="0"/>
                        </a:spcBef>
                        <a:spcAft>
                          <a:spcPts val="0"/>
                        </a:spcAft>
                        <a:buClr>
                          <a:schemeClr val="dk1"/>
                        </a:buClr>
                        <a:buSzPts val="1600"/>
                        <a:buChar char="●"/>
                      </a:pPr>
                      <a:r>
                        <a:rPr lang="en-GB" sz="1600" dirty="0">
                          <a:solidFill>
                            <a:schemeClr val="dk1"/>
                          </a:solidFill>
                        </a:rPr>
                        <a:t>Generate, develop, model and communicate their ideas through talking, drawing, templates, mock-ups and, where appropriate, information and communication technology </a:t>
                      </a:r>
                      <a:endParaRPr sz="1600" dirty="0">
                        <a:solidFill>
                          <a:schemeClr val="dk1"/>
                        </a:solidFill>
                      </a:endParaRPr>
                    </a:p>
                    <a:p>
                      <a:pPr marL="0" lvl="0" indent="0" algn="l" rtl="0">
                        <a:spcBef>
                          <a:spcPts val="0"/>
                        </a:spcBef>
                        <a:spcAft>
                          <a:spcPts val="0"/>
                        </a:spcAft>
                        <a:buNone/>
                      </a:pPr>
                      <a:endParaRPr sz="1600" dirty="0">
                        <a:solidFill>
                          <a:schemeClr val="dk1"/>
                        </a:solidFill>
                      </a:endParaRPr>
                    </a:p>
                    <a:p>
                      <a:pPr marL="0" marR="0" lvl="0" indent="0" algn="l" rtl="0">
                        <a:lnSpc>
                          <a:spcPct val="100000"/>
                        </a:lnSpc>
                        <a:spcBef>
                          <a:spcPts val="0"/>
                        </a:spcBef>
                        <a:spcAft>
                          <a:spcPts val="0"/>
                        </a:spcAft>
                        <a:buClr>
                          <a:srgbClr val="000000"/>
                        </a:buClr>
                        <a:buSzPts val="1400"/>
                        <a:buFont typeface="Arial"/>
                        <a:buNone/>
                      </a:pPr>
                      <a:r>
                        <a:rPr lang="en-GB" b="1" dirty="0"/>
                        <a:t>E.Q</a:t>
                      </a:r>
                      <a:r>
                        <a:rPr lang="en-GB" sz="1400" b="1" u="none" strike="noStrike" cap="none" dirty="0"/>
                        <a:t>: How can I build a castle that withstands invasion? </a:t>
                      </a: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1"/>
                  </a:ext>
                </a:extLst>
              </a:tr>
              <a:tr h="370850">
                <a:tc>
                  <a:txBody>
                    <a:bodyPr/>
                    <a:lstStyle/>
                    <a:p>
                      <a:pPr marL="0" marR="0" lvl="0" indent="0" algn="ctr" rtl="0">
                        <a:lnSpc>
                          <a:spcPct val="100000"/>
                        </a:lnSpc>
                        <a:spcBef>
                          <a:spcPts val="0"/>
                        </a:spcBef>
                        <a:spcAft>
                          <a:spcPts val="0"/>
                        </a:spcAft>
                        <a:buClr>
                          <a:srgbClr val="000000"/>
                        </a:buClr>
                        <a:buSzPts val="4800"/>
                        <a:buFont typeface="Arial"/>
                        <a:buNone/>
                      </a:pPr>
                      <a:r>
                        <a:rPr lang="en-GB" sz="4800" b="1" u="none" strike="noStrike" cap="none" dirty="0" smtClean="0"/>
                        <a:t>2</a:t>
                      </a:r>
                      <a:endParaRPr sz="4800" b="1" i="0" u="none" strike="noStrike" cap="none" dirty="0">
                        <a:solidFill>
                          <a:srgbClr val="000000"/>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NC OBJ:</a:t>
                      </a:r>
                      <a:endParaRPr dirty="0"/>
                    </a:p>
                    <a:p>
                      <a:pPr marL="457200" lvl="0" indent="-330200" algn="l" rtl="0">
                        <a:spcBef>
                          <a:spcPts val="0"/>
                        </a:spcBef>
                        <a:spcAft>
                          <a:spcPts val="0"/>
                        </a:spcAft>
                        <a:buClr>
                          <a:schemeClr val="dk1"/>
                        </a:buClr>
                        <a:buSzPts val="1600"/>
                        <a:buChar char="●"/>
                      </a:pPr>
                      <a:r>
                        <a:rPr lang="en-GB" sz="1600" dirty="0">
                          <a:solidFill>
                            <a:schemeClr val="dk1"/>
                          </a:solidFill>
                        </a:rPr>
                        <a:t>Explore and evaluate a range of existing products </a:t>
                      </a:r>
                      <a:endParaRPr sz="1600" dirty="0"/>
                    </a:p>
                    <a:p>
                      <a:pPr marL="0" marR="0" lvl="0" indent="0" algn="l" rtl="0">
                        <a:lnSpc>
                          <a:spcPct val="100000"/>
                        </a:lnSpc>
                        <a:spcBef>
                          <a:spcPts val="0"/>
                        </a:spcBef>
                        <a:spcAft>
                          <a:spcPts val="0"/>
                        </a:spcAft>
                        <a:buClr>
                          <a:srgbClr val="000000"/>
                        </a:buClr>
                        <a:buSzPts val="1400"/>
                        <a:buFont typeface="Arial"/>
                        <a:buNone/>
                      </a:pPr>
                      <a:endParaRPr dirty="0"/>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L.O: Protective features of a castle</a:t>
                      </a:r>
                      <a:r>
                        <a:rPr lang="en-GB" b="1" dirty="0"/>
                        <a:t> - how do they work? </a:t>
                      </a:r>
                      <a:endParaRPr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2"/>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984879562"/>
              </p:ext>
            </p:extLst>
          </p:nvPr>
        </p:nvGraphicFramePr>
        <p:xfrm>
          <a:off x="755800" y="4809008"/>
          <a:ext cx="10651500" cy="2761861"/>
        </p:xfrm>
        <a:graphic>
          <a:graphicData uri="http://schemas.openxmlformats.org/drawingml/2006/table">
            <a:tbl>
              <a:tblPr firstRow="1" bandRow="1">
                <a:noFill/>
                <a:tableStyleId>{5EC10B23-6894-4F6E-8283-384A70C02183}</a:tableStyleId>
              </a:tblPr>
              <a:tblGrid>
                <a:gridCol w="1162792">
                  <a:extLst>
                    <a:ext uri="{9D8B030D-6E8A-4147-A177-3AD203B41FA5}">
                      <a16:colId xmlns:a16="http://schemas.microsoft.com/office/drawing/2014/main" val="4124347225"/>
                    </a:ext>
                  </a:extLst>
                </a:gridCol>
                <a:gridCol w="9488708">
                  <a:extLst>
                    <a:ext uri="{9D8B030D-6E8A-4147-A177-3AD203B41FA5}">
                      <a16:colId xmlns:a16="http://schemas.microsoft.com/office/drawing/2014/main" val="3864107082"/>
                    </a:ext>
                  </a:extLst>
                </a:gridCol>
              </a:tblGrid>
              <a:tr h="1573131">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dirty="0" smtClean="0">
                          <a:solidFill>
                            <a:srgbClr val="000000"/>
                          </a:solidFill>
                          <a:latin typeface="Arial"/>
                          <a:ea typeface="Arial"/>
                          <a:cs typeface="Arial"/>
                          <a:sym typeface="Arial"/>
                        </a:rPr>
                        <a:t>3</a:t>
                      </a: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NC OBJ:</a:t>
                      </a:r>
                      <a:endParaRPr dirty="0"/>
                    </a:p>
                    <a:p>
                      <a:pPr marL="457200" lvl="0" indent="-330200" algn="l" rtl="0">
                        <a:spcBef>
                          <a:spcPts val="0"/>
                        </a:spcBef>
                        <a:spcAft>
                          <a:spcPts val="0"/>
                        </a:spcAft>
                        <a:buClr>
                          <a:schemeClr val="dk1"/>
                        </a:buClr>
                        <a:buSzPts val="1600"/>
                        <a:buChar char="●"/>
                      </a:pPr>
                      <a:r>
                        <a:rPr lang="en-GB" sz="1600" dirty="0">
                          <a:solidFill>
                            <a:schemeClr val="dk1"/>
                          </a:solidFill>
                        </a:rPr>
                        <a:t>Evaluate their ideas and products against design criteria </a:t>
                      </a:r>
                      <a:endParaRPr sz="1600" dirty="0">
                        <a:solidFill>
                          <a:schemeClr val="dk1"/>
                        </a:solidFill>
                      </a:endParaRPr>
                    </a:p>
                    <a:p>
                      <a:pPr marL="457200" lvl="0" indent="-330200" algn="l" rtl="0">
                        <a:spcBef>
                          <a:spcPts val="0"/>
                        </a:spcBef>
                        <a:spcAft>
                          <a:spcPts val="0"/>
                        </a:spcAft>
                        <a:buClr>
                          <a:schemeClr val="dk1"/>
                        </a:buClr>
                        <a:buSzPts val="1600"/>
                        <a:buChar char="●"/>
                      </a:pPr>
                      <a:r>
                        <a:rPr lang="en-GB" sz="1600" dirty="0">
                          <a:solidFill>
                            <a:schemeClr val="dk1"/>
                          </a:solidFill>
                        </a:rPr>
                        <a:t>Design purposeful, functional, appealing products for themselves and other users based on design criteria </a:t>
                      </a:r>
                      <a:endParaRPr sz="1600" dirty="0">
                        <a:solidFill>
                          <a:schemeClr val="dk1"/>
                        </a:solidFill>
                      </a:endParaRPr>
                    </a:p>
                    <a:p>
                      <a:pPr marL="0" marR="0" lvl="0" indent="0" algn="l" rtl="0">
                        <a:lnSpc>
                          <a:spcPct val="100000"/>
                        </a:lnSpc>
                        <a:spcBef>
                          <a:spcPts val="0"/>
                        </a:spcBef>
                        <a:spcAft>
                          <a:spcPts val="0"/>
                        </a:spcAft>
                        <a:buClr>
                          <a:srgbClr val="000000"/>
                        </a:buClr>
                        <a:buSzPts val="1400"/>
                        <a:buFont typeface="Arial"/>
                        <a:buNone/>
                      </a:pPr>
                      <a:endParaRPr dirty="0"/>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L.O: </a:t>
                      </a:r>
                      <a:r>
                        <a:rPr lang="en-GB" b="1" dirty="0"/>
                        <a:t>Can you design 3 methods to protect your castle giving examples of how they will work</a:t>
                      </a:r>
                      <a:r>
                        <a:rPr lang="en-GB" b="1" dirty="0" smtClean="0"/>
                        <a:t>?</a:t>
                      </a: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2767791310"/>
                  </a:ext>
                </a:extLst>
              </a:tr>
              <a:tr h="370850">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dirty="0" smtClean="0">
                          <a:solidFill>
                            <a:srgbClr val="000000"/>
                          </a:solidFill>
                          <a:latin typeface="Arial"/>
                          <a:ea typeface="Arial"/>
                          <a:cs typeface="Arial"/>
                          <a:sym typeface="Arial"/>
                        </a:rPr>
                        <a:t>4</a:t>
                      </a: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NC OBJ:</a:t>
                      </a:r>
                      <a:endParaRPr dirty="0"/>
                    </a:p>
                    <a:p>
                      <a:pPr marL="457200" lvl="0" indent="-330200" algn="l" rtl="0">
                        <a:spcBef>
                          <a:spcPts val="0"/>
                        </a:spcBef>
                        <a:spcAft>
                          <a:spcPts val="0"/>
                        </a:spcAft>
                        <a:buClr>
                          <a:schemeClr val="dk1"/>
                        </a:buClr>
                        <a:buSzPts val="1600"/>
                        <a:buChar char="●"/>
                      </a:pPr>
                      <a:r>
                        <a:rPr lang="en-GB" sz="1600" dirty="0">
                          <a:solidFill>
                            <a:schemeClr val="dk1"/>
                          </a:solidFill>
                        </a:rPr>
                        <a:t>Select from and use a wide range of materials and components, including construction materials, textiles and ingredients, according to their characteristics </a:t>
                      </a:r>
                      <a:endParaRPr sz="1600" dirty="0">
                        <a:solidFill>
                          <a:schemeClr val="dk1"/>
                        </a:solidFill>
                      </a:endParaRPr>
                    </a:p>
                    <a:p>
                      <a:pPr marL="457200" lvl="0" indent="0" algn="l" rtl="0">
                        <a:spcBef>
                          <a:spcPts val="0"/>
                        </a:spcBef>
                        <a:spcAft>
                          <a:spcPts val="0"/>
                        </a:spcAft>
                        <a:buNone/>
                      </a:pPr>
                      <a:endParaRPr sz="1200" dirty="0">
                        <a:solidFill>
                          <a:schemeClr val="dk1"/>
                        </a:solidFill>
                      </a:endParaRPr>
                    </a:p>
                    <a:p>
                      <a:pPr marL="0" marR="0" lvl="0" indent="0" algn="l" rtl="0">
                        <a:lnSpc>
                          <a:spcPct val="100000"/>
                        </a:lnSpc>
                        <a:spcBef>
                          <a:spcPts val="0"/>
                        </a:spcBef>
                        <a:spcAft>
                          <a:spcPts val="0"/>
                        </a:spcAft>
                        <a:buClr>
                          <a:srgbClr val="000000"/>
                        </a:buClr>
                        <a:buSzPts val="1400"/>
                        <a:buFont typeface="Arial"/>
                        <a:buNone/>
                      </a:pPr>
                      <a:r>
                        <a:rPr lang="en-GB" b="1" dirty="0"/>
                        <a:t>E.Q</a:t>
                      </a:r>
                      <a:r>
                        <a:rPr lang="en-GB" sz="1400" b="1" u="none" strike="noStrike" cap="none" dirty="0"/>
                        <a:t>: </a:t>
                      </a:r>
                      <a:r>
                        <a:rPr lang="en-GB" b="1" dirty="0"/>
                        <a:t>What materials are the most suitable to build a model castle? </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109253159"/>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67"/>
        <p:cNvGrpSpPr/>
        <p:nvPr/>
      </p:nvGrpSpPr>
      <p:grpSpPr>
        <a:xfrm>
          <a:off x="0" y="0"/>
          <a:ext cx="0" cy="0"/>
          <a:chOff x="0" y="0"/>
          <a:chExt cx="0" cy="0"/>
        </a:xfrm>
      </p:grpSpPr>
      <p:pic>
        <p:nvPicPr>
          <p:cNvPr id="169" name="Google Shape;169;p18"/>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170" name="Google Shape;170;p18"/>
          <p:cNvPicPr preferRelativeResize="0"/>
          <p:nvPr/>
        </p:nvPicPr>
        <p:blipFill rotWithShape="1">
          <a:blip r:embed="rId4">
            <a:alphaModFix/>
          </a:blip>
          <a:srcRect l="8376" t="7406" r="8376" b="6665"/>
          <a:stretch/>
        </p:blipFill>
        <p:spPr>
          <a:xfrm>
            <a:off x="1818841" y="89479"/>
            <a:ext cx="700803" cy="1023475"/>
          </a:xfrm>
          <a:prstGeom prst="rect">
            <a:avLst/>
          </a:prstGeom>
          <a:noFill/>
          <a:ln>
            <a:noFill/>
          </a:ln>
        </p:spPr>
      </p:pic>
      <p:pic>
        <p:nvPicPr>
          <p:cNvPr id="171" name="Google Shape;171;p18" descr="C:\Users\James\Desktop\Logos\Global Enquirers Large no border.jpg"/>
          <p:cNvPicPr preferRelativeResize="0"/>
          <p:nvPr/>
        </p:nvPicPr>
        <p:blipFill rotWithShape="1">
          <a:blip r:embed="rId5">
            <a:alphaModFix/>
          </a:blip>
          <a:srcRect l="7170" r="7567" b="6322"/>
          <a:stretch/>
        </p:blipFill>
        <p:spPr>
          <a:xfrm>
            <a:off x="2831525" y="89479"/>
            <a:ext cx="741770" cy="1035596"/>
          </a:xfrm>
          <a:prstGeom prst="rect">
            <a:avLst/>
          </a:prstGeom>
          <a:noFill/>
          <a:ln>
            <a:noFill/>
          </a:ln>
        </p:spPr>
      </p:pic>
      <p:pic>
        <p:nvPicPr>
          <p:cNvPr id="172" name="Google Shape;172;p18" descr="C:\Users\James\Desktop\Logos\Sustainability Ambassadors Large no border.jpg"/>
          <p:cNvPicPr preferRelativeResize="0"/>
          <p:nvPr/>
        </p:nvPicPr>
        <p:blipFill rotWithShape="1">
          <a:blip r:embed="rId6">
            <a:alphaModFix/>
          </a:blip>
          <a:srcRect b="7850"/>
          <a:stretch/>
        </p:blipFill>
        <p:spPr>
          <a:xfrm>
            <a:off x="8544272" y="92852"/>
            <a:ext cx="877679" cy="1032224"/>
          </a:xfrm>
          <a:prstGeom prst="rect">
            <a:avLst/>
          </a:prstGeom>
          <a:noFill/>
          <a:ln>
            <a:noFill/>
          </a:ln>
        </p:spPr>
      </p:pic>
      <p:pic>
        <p:nvPicPr>
          <p:cNvPr id="173" name="Google Shape;173;p18" descr="C:\Users\James\Desktop\Logos\Designers Large no border.jpg"/>
          <p:cNvPicPr preferRelativeResize="0"/>
          <p:nvPr/>
        </p:nvPicPr>
        <p:blipFill rotWithShape="1">
          <a:blip r:embed="rId7">
            <a:alphaModFix/>
          </a:blip>
          <a:srcRect l="8376" t="7196" r="8376" b="4746"/>
          <a:stretch/>
        </p:blipFill>
        <p:spPr>
          <a:xfrm>
            <a:off x="3791744" y="89479"/>
            <a:ext cx="742200" cy="1059571"/>
          </a:xfrm>
          <a:prstGeom prst="rect">
            <a:avLst/>
          </a:prstGeom>
          <a:noFill/>
          <a:ln>
            <a:noFill/>
          </a:ln>
        </p:spPr>
      </p:pic>
      <p:pic>
        <p:nvPicPr>
          <p:cNvPr id="174" name="Google Shape;174;p18"/>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175" name="Google Shape;175;p18"/>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176" name="Google Shape;176;p18" descr="C:\Users\James\Desktop\cultural explorers.jpg"/>
          <p:cNvPicPr preferRelativeResize="0"/>
          <p:nvPr/>
        </p:nvPicPr>
        <p:blipFill rotWithShape="1">
          <a:blip r:embed="rId10">
            <a:alphaModFix/>
          </a:blip>
          <a:srcRect l="7956" r="7310" b="5291"/>
          <a:stretch/>
        </p:blipFill>
        <p:spPr>
          <a:xfrm>
            <a:off x="9552384" y="92851"/>
            <a:ext cx="723582" cy="1056199"/>
          </a:xfrm>
          <a:prstGeom prst="rect">
            <a:avLst/>
          </a:prstGeom>
          <a:noFill/>
          <a:ln>
            <a:noFill/>
          </a:ln>
        </p:spPr>
      </p:pic>
      <p:pic>
        <p:nvPicPr>
          <p:cNvPr id="177" name="Google Shape;177;p18" descr="C:\Users\James\Desktop\Careers.jpg"/>
          <p:cNvPicPr preferRelativeResize="0"/>
          <p:nvPr/>
        </p:nvPicPr>
        <p:blipFill rotWithShape="1">
          <a:blip r:embed="rId11">
            <a:alphaModFix/>
          </a:blip>
          <a:srcRect b="21389"/>
          <a:stretch/>
        </p:blipFill>
        <p:spPr>
          <a:xfrm>
            <a:off x="10416479" y="86818"/>
            <a:ext cx="861861" cy="884782"/>
          </a:xfrm>
          <a:prstGeom prst="rect">
            <a:avLst/>
          </a:prstGeom>
          <a:noFill/>
          <a:ln>
            <a:noFill/>
          </a:ln>
        </p:spPr>
      </p:pic>
      <p:graphicFrame>
        <p:nvGraphicFramePr>
          <p:cNvPr id="178" name="Google Shape;178;p18"/>
          <p:cNvGraphicFramePr/>
          <p:nvPr>
            <p:extLst>
              <p:ext uri="{D42A27DB-BD31-4B8C-83A1-F6EECF244321}">
                <p14:modId xmlns:p14="http://schemas.microsoft.com/office/powerpoint/2010/main" val="3759644160"/>
              </p:ext>
            </p:extLst>
          </p:nvPr>
        </p:nvGraphicFramePr>
        <p:xfrm>
          <a:off x="806174" y="1577189"/>
          <a:ext cx="10472165" cy="6482400"/>
        </p:xfrm>
        <a:graphic>
          <a:graphicData uri="http://schemas.openxmlformats.org/drawingml/2006/table">
            <a:tbl>
              <a:tblPr firstRow="1" bandRow="1">
                <a:noFill/>
                <a:tableStyleId>{5EC10B23-6894-4F6E-8283-384A70C02183}</a:tableStyleId>
              </a:tblPr>
              <a:tblGrid>
                <a:gridCol w="1143215">
                  <a:extLst>
                    <a:ext uri="{9D8B030D-6E8A-4147-A177-3AD203B41FA5}">
                      <a16:colId xmlns:a16="http://schemas.microsoft.com/office/drawing/2014/main" val="20000"/>
                    </a:ext>
                  </a:extLst>
                </a:gridCol>
                <a:gridCol w="9328950">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400" b="1" i="0" u="none" strike="noStrike" cap="none" dirty="0">
                          <a:solidFill>
                            <a:srgbClr val="000000"/>
                          </a:solidFill>
                          <a:latin typeface="Arial"/>
                          <a:ea typeface="Arial"/>
                          <a:cs typeface="Arial"/>
                          <a:sym typeface="Arial"/>
                        </a:rPr>
                        <a:t>National Curriculum LO/EQ?</a:t>
                      </a:r>
                      <a:endParaRPr sz="1400" u="none" strike="noStrike" cap="none" dirty="0"/>
                    </a:p>
                    <a:p>
                      <a:pPr marL="0" marR="0" lvl="0" indent="0" algn="ctr"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0"/>
                  </a:ext>
                </a:extLst>
              </a:tr>
              <a:tr h="2794300">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a:solidFill>
                            <a:srgbClr val="000000"/>
                          </a:solidFill>
                          <a:latin typeface="Arial"/>
                          <a:ea typeface="Arial"/>
                          <a:cs typeface="Arial"/>
                          <a:sym typeface="Arial"/>
                        </a:rPr>
                        <a:t>5</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NC OBJ:</a:t>
                      </a:r>
                      <a:endParaRPr/>
                    </a:p>
                    <a:p>
                      <a:pPr marL="457200" lvl="0" indent="-330200" algn="l" rtl="0">
                        <a:spcBef>
                          <a:spcPts val="0"/>
                        </a:spcBef>
                        <a:spcAft>
                          <a:spcPts val="0"/>
                        </a:spcAft>
                        <a:buClr>
                          <a:schemeClr val="dk1"/>
                        </a:buClr>
                        <a:buSzPts val="1600"/>
                        <a:buChar char="●"/>
                      </a:pPr>
                      <a:r>
                        <a:rPr lang="en-GB" sz="1600">
                          <a:solidFill>
                            <a:schemeClr val="dk1"/>
                          </a:solidFill>
                        </a:rPr>
                        <a:t>Explore and use mechanisms [for example, levers, sliders, wheels and axles], in their products. </a:t>
                      </a:r>
                      <a:endParaRPr sz="1600"/>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GB" sz="1400" b="1" u="none" strike="noStrike" cap="none"/>
                        <a:t>L.O: Desi</a:t>
                      </a:r>
                      <a:r>
                        <a:rPr lang="en-GB" b="1"/>
                        <a:t>gn a castle which has at least 3 protective features. </a:t>
                      </a:r>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1"/>
                  </a:ext>
                </a:extLst>
              </a:tr>
              <a:tr h="370850">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a:solidFill>
                            <a:srgbClr val="000000"/>
                          </a:solidFill>
                          <a:latin typeface="Arial"/>
                          <a:ea typeface="Arial"/>
                          <a:cs typeface="Arial"/>
                          <a:sym typeface="Arial"/>
                        </a:rPr>
                        <a:t>6</a:t>
                      </a:r>
                      <a:endParaRPr sz="4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NC OBJ:</a:t>
                      </a:r>
                      <a:endParaRPr dirty="0"/>
                    </a:p>
                    <a:p>
                      <a:pPr marL="457200" lvl="0" indent="-330200" algn="l" rtl="0">
                        <a:spcBef>
                          <a:spcPts val="0"/>
                        </a:spcBef>
                        <a:spcAft>
                          <a:spcPts val="0"/>
                        </a:spcAft>
                        <a:buClr>
                          <a:schemeClr val="dk1"/>
                        </a:buClr>
                        <a:buSzPts val="1600"/>
                        <a:buChar char="●"/>
                      </a:pPr>
                      <a:r>
                        <a:rPr lang="en-GB" sz="1600" dirty="0">
                          <a:solidFill>
                            <a:schemeClr val="dk1"/>
                          </a:solidFill>
                        </a:rPr>
                        <a:t>Select from and use a wide range of materials and components, including construction materials, textiles and ingredients, according to their characteristics </a:t>
                      </a:r>
                      <a:endParaRPr sz="1600" dirty="0"/>
                    </a:p>
                    <a:p>
                      <a:pPr marL="0" marR="0" lvl="0" indent="0" algn="l" rtl="0">
                        <a:lnSpc>
                          <a:spcPct val="100000"/>
                        </a:lnSpc>
                        <a:spcBef>
                          <a:spcPts val="0"/>
                        </a:spcBef>
                        <a:spcAft>
                          <a:spcPts val="0"/>
                        </a:spcAft>
                        <a:buClr>
                          <a:srgbClr val="000000"/>
                        </a:buClr>
                        <a:buSzPts val="1400"/>
                        <a:buFont typeface="Arial"/>
                        <a:buNone/>
                      </a:pPr>
                      <a:endParaRPr dirty="0"/>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L.O:</a:t>
                      </a:r>
                      <a:r>
                        <a:rPr lang="en-GB" b="1" dirty="0">
                          <a:solidFill>
                            <a:schemeClr val="dk1"/>
                          </a:solidFill>
                        </a:rPr>
                        <a:t> Build a castle that withstands invasion and evaluate its effectiveness.  </a:t>
                      </a:r>
                      <a:endParaRPr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1_Custom Design">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1360</TotalTime>
  <Words>766</Words>
  <Application>Microsoft Office PowerPoint</Application>
  <PresentationFormat>Custom</PresentationFormat>
  <Paragraphs>163</Paragraphs>
  <Slides>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1_Custom Design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Deal</dc:creator>
  <cp:lastModifiedBy>Louise Hall</cp:lastModifiedBy>
  <cp:revision>5</cp:revision>
  <dcterms:modified xsi:type="dcterms:W3CDTF">2019-09-04T11:33:20Z</dcterms:modified>
</cp:coreProperties>
</file>