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iJrBmbnAsavD6isPeSlTllrG0td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62985D3-D423-483B-959D-48E3BF2FD1BC}">
  <a:tblStyle styleId="{B62985D3-D423-483B-959D-48E3BF2FD1BC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1594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" name="Google Shape;4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eb77333bd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8" name="Google Shape;48;geb77333bd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eb77333bdf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56" name="Google Shape;56;geb77333bdf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eb77333bdf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4" name="Google Shape;64;geb77333bd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Title Slide">
  <p:cSld name="4_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C253E"/>
          </a:solidFill>
          <a:ln>
            <a:noFill/>
          </a:ln>
          <a:effectLst>
            <a:outerShdw blurRad="40000" dist="23000" dir="5400000" rotWithShape="0">
              <a:srgbClr val="000000">
                <a:alpha val="3294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" name="Google Shape;13;p10" descr="Asset 9@4x-8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8250"/>
            <a:ext cx="9144000" cy="683975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10"/>
          <p:cNvSpPr txBox="1">
            <a:spLocks noGrp="1"/>
          </p:cNvSpPr>
          <p:nvPr>
            <p:ph type="body" idx="1"/>
          </p:nvPr>
        </p:nvSpPr>
        <p:spPr>
          <a:xfrm>
            <a:off x="364679" y="2114178"/>
            <a:ext cx="7035806" cy="1053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5" name="Google Shape;15;p10"/>
          <p:cNvSpPr txBox="1">
            <a:spLocks noGrp="1"/>
          </p:cNvSpPr>
          <p:nvPr>
            <p:ph type="title"/>
          </p:nvPr>
        </p:nvSpPr>
        <p:spPr>
          <a:xfrm>
            <a:off x="364679" y="702236"/>
            <a:ext cx="7046145" cy="1382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6" name="Google Shape;16;p10" descr="Asset 1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95783" y="458922"/>
            <a:ext cx="1180673" cy="483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body" idx="1"/>
          </p:nvPr>
        </p:nvSpPr>
        <p:spPr>
          <a:xfrm>
            <a:off x="364679" y="1543122"/>
            <a:ext cx="7035806" cy="617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1C253E"/>
              </a:buClr>
              <a:buSzPts val="2400"/>
              <a:buNone/>
              <a:defRPr sz="2400" b="0">
                <a:solidFill>
                  <a:srgbClr val="1C253E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9" name="Google Shape;19;p6" descr="Asset 3@4x-8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95783" y="458922"/>
            <a:ext cx="1180673" cy="48305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6" descr="Asset 4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60750" y="3981450"/>
            <a:ext cx="5683250" cy="287655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6"/>
          <p:cNvSpPr txBox="1">
            <a:spLocks noGrp="1"/>
          </p:cNvSpPr>
          <p:nvPr>
            <p:ph type="title"/>
          </p:nvPr>
        </p:nvSpPr>
        <p:spPr>
          <a:xfrm>
            <a:off x="364679" y="702236"/>
            <a:ext cx="7046145" cy="8024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253E"/>
              </a:buClr>
              <a:buSzPts val="4400"/>
              <a:buFont typeface="Calibri"/>
              <a:buNone/>
              <a:defRPr>
                <a:solidFill>
                  <a:srgbClr val="1C253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body" idx="2"/>
          </p:nvPr>
        </p:nvSpPr>
        <p:spPr>
          <a:xfrm>
            <a:off x="364679" y="2490093"/>
            <a:ext cx="8229600" cy="3336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429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253E"/>
              </a:buClr>
              <a:buSzPts val="1800"/>
              <a:buFont typeface="Arial"/>
              <a:buChar char="•"/>
              <a:defRPr sz="1800">
                <a:solidFill>
                  <a:srgbClr val="1C253E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C253E"/>
          </a:solidFill>
          <a:ln>
            <a:noFill/>
          </a:ln>
          <a:effectLst>
            <a:outerShdw blurRad="40000" dist="23000" dir="5400000" rotWithShape="0">
              <a:srgbClr val="000000">
                <a:alpha val="3294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" name="Google Shape;25;p7" descr="Asset 2@4x-8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6857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26" name="Google Shape;26;p7" descr="Asset 1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56494" y="1163362"/>
            <a:ext cx="2955925" cy="1209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Slide">
  <p:cSld name="2_Title Slid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Google Shape;28;p8" descr="Asset 7@4x-8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8250"/>
            <a:ext cx="9144000" cy="6839750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29;p8"/>
          <p:cNvSpPr txBox="1">
            <a:spLocks noGrp="1"/>
          </p:cNvSpPr>
          <p:nvPr>
            <p:ph type="body" idx="1"/>
          </p:nvPr>
        </p:nvSpPr>
        <p:spPr>
          <a:xfrm>
            <a:off x="364679" y="2114178"/>
            <a:ext cx="7035806" cy="1053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1C253E"/>
              </a:buClr>
              <a:buSzPts val="2800"/>
              <a:buNone/>
              <a:defRPr sz="2800" b="0">
                <a:solidFill>
                  <a:srgbClr val="1C253E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30" name="Google Shape;30;p8" descr="Asset 3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95783" y="458922"/>
            <a:ext cx="1180673" cy="483056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31;p8"/>
          <p:cNvSpPr txBox="1">
            <a:spLocks noGrp="1"/>
          </p:cNvSpPr>
          <p:nvPr>
            <p:ph type="title"/>
          </p:nvPr>
        </p:nvSpPr>
        <p:spPr>
          <a:xfrm>
            <a:off x="364679" y="702236"/>
            <a:ext cx="7046145" cy="1382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C253E"/>
              </a:buClr>
              <a:buSzPts val="4400"/>
              <a:buFont typeface="Calibri"/>
              <a:buNone/>
              <a:defRPr>
                <a:solidFill>
                  <a:srgbClr val="1C253E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Slide">
  <p:cSld name="3_Title Slide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C253E"/>
          </a:solidFill>
          <a:ln>
            <a:noFill/>
          </a:ln>
          <a:effectLst>
            <a:outerShdw blurRad="40000" dist="23000" dir="5400000" rotWithShape="0">
              <a:srgbClr val="000000">
                <a:alpha val="32941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" name="Google Shape;34;p9" descr="Asset 8@4x-8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5076"/>
            <a:ext cx="9144000" cy="6842924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9"/>
          <p:cNvSpPr txBox="1">
            <a:spLocks noGrp="1"/>
          </p:cNvSpPr>
          <p:nvPr>
            <p:ph type="body" idx="1"/>
          </p:nvPr>
        </p:nvSpPr>
        <p:spPr>
          <a:xfrm>
            <a:off x="364679" y="2114178"/>
            <a:ext cx="7035806" cy="10537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 b="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6" name="Google Shape;36;p9"/>
          <p:cNvSpPr txBox="1">
            <a:spLocks noGrp="1"/>
          </p:cNvSpPr>
          <p:nvPr>
            <p:ph type="title"/>
          </p:nvPr>
        </p:nvSpPr>
        <p:spPr>
          <a:xfrm>
            <a:off x="364679" y="702236"/>
            <a:ext cx="7046145" cy="13820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7" name="Google Shape;37;p9" descr="Asset 1@4x-8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495783" y="458922"/>
            <a:ext cx="1180673" cy="4831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>
  <p:cSld name="2_Title and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/>
          <p:cNvSpPr>
            <a:spLocks noGrp="1"/>
          </p:cNvSpPr>
          <p:nvPr>
            <p:ph type="pic" idx="2"/>
          </p:nvPr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"/>
          <p:cNvSpPr txBox="1">
            <a:spLocks noGrp="1"/>
          </p:cNvSpPr>
          <p:nvPr>
            <p:ph type="body" idx="1"/>
          </p:nvPr>
        </p:nvSpPr>
        <p:spPr>
          <a:xfrm>
            <a:off x="129850" y="1148069"/>
            <a:ext cx="7035900" cy="25000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</a:pPr>
            <a:r>
              <a:rPr lang="en-GB" sz="6000" b="1"/>
              <a:t>Literacy 2021-22</a:t>
            </a:r>
            <a:endParaRPr sz="60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</a:pPr>
            <a:r>
              <a:rPr lang="en-GB" sz="4800"/>
              <a:t>Writing Task Overview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</a:pPr>
            <a:r>
              <a:rPr lang="en-GB" sz="4800"/>
              <a:t>Key Stage One</a:t>
            </a:r>
            <a:endParaRPr sz="4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" name="Google Shape;50;geb77333bdf_0_0"/>
          <p:cNvGraphicFramePr/>
          <p:nvPr>
            <p:extLst>
              <p:ext uri="{D42A27DB-BD31-4B8C-83A1-F6EECF244321}">
                <p14:modId xmlns:p14="http://schemas.microsoft.com/office/powerpoint/2010/main" val="374247232"/>
              </p:ext>
            </p:extLst>
          </p:nvPr>
        </p:nvGraphicFramePr>
        <p:xfrm>
          <a:off x="466675" y="1160212"/>
          <a:ext cx="8210650" cy="4801240"/>
        </p:xfrm>
        <a:graphic>
          <a:graphicData uri="http://schemas.openxmlformats.org/drawingml/2006/table">
            <a:tbl>
              <a:tblPr>
                <a:noFill/>
                <a:tableStyleId>{B62985D3-D423-483B-959D-48E3BF2FD1BC}</a:tableStyleId>
              </a:tblPr>
              <a:tblGrid>
                <a:gridCol w="1172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2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2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72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459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96650">
                <a:tc gridSpan="6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1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Term 1 - Week Commencing 6</a:t>
                      </a:r>
                      <a:r>
                        <a:rPr lang="en-GB" sz="1100" b="1" u="none" strike="noStrike" cap="none" baseline="300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</a:t>
                      </a:r>
                      <a:r>
                        <a:rPr lang="en-GB" sz="11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September 2021</a:t>
                      </a:r>
                      <a:endParaRPr sz="1100" u="none" strike="noStrike" cap="none" dirty="0"/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1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1</a:t>
                      </a:r>
                      <a:endParaRPr sz="11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Little Red Riding Hood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Beegu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Whatever Next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Julian is a Mermaid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Jolly Christmas Postman</a:t>
                      </a:r>
                      <a:endParaRPr sz="1100"/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1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Writing Tasks (Text Types)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Narrative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Question Writing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Narrative/Poem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Description/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Personal Response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Narrative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VGP </a:t>
                      </a:r>
                      <a:endParaRPr sz="1100" dirty="0"/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 capital letters and full stops to punctuate sentences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Leave spaces between words</a:t>
                      </a: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endParaRPr sz="11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 question marks to punctuate sentences</a:t>
                      </a: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endParaRPr sz="11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 a capital letter for names of people, places, the days of the week, and the personal pronoun ‘I’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Introduce the concept of sentences through examples and non-examples and exploring fragments</a:t>
                      </a: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endParaRPr sz="11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Join sentences and words with the conjunction ‘and’</a:t>
                      </a: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endParaRPr sz="11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 a capital letter for names of people, places, the days of the week, and the personal pronoun ‘I’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Join sentences and words with the conjunction ‘and’</a:t>
                      </a: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endParaRPr sz="11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1" name="Google Shape;51;geb77333bdf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6675" y="124623"/>
            <a:ext cx="712426" cy="9090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60;geb77333bdf_0_6"/>
          <p:cNvSpPr txBox="1"/>
          <p:nvPr/>
        </p:nvSpPr>
        <p:spPr>
          <a:xfrm>
            <a:off x="1179101" y="510712"/>
            <a:ext cx="6219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VGP Overview (KS1 Term 1)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465003"/>
              </p:ext>
            </p:extLst>
          </p:nvPr>
        </p:nvGraphicFramePr>
        <p:xfrm>
          <a:off x="466675" y="1128252"/>
          <a:ext cx="8210650" cy="5578390"/>
        </p:xfrm>
        <a:graphic>
          <a:graphicData uri="http://schemas.openxmlformats.org/drawingml/2006/table">
            <a:tbl>
              <a:tblPr>
                <a:noFill/>
                <a:tableStyleId>{B62985D3-D423-483B-959D-48E3BF2FD1BC}</a:tableStyleId>
              </a:tblPr>
              <a:tblGrid>
                <a:gridCol w="1172950">
                  <a:extLst>
                    <a:ext uri="{9D8B030D-6E8A-4147-A177-3AD203B41FA5}">
                      <a16:colId xmlns:a16="http://schemas.microsoft.com/office/drawing/2014/main" val="893770714"/>
                    </a:ext>
                  </a:extLst>
                </a:gridCol>
                <a:gridCol w="1172950">
                  <a:extLst>
                    <a:ext uri="{9D8B030D-6E8A-4147-A177-3AD203B41FA5}">
                      <a16:colId xmlns:a16="http://schemas.microsoft.com/office/drawing/2014/main" val="1855079668"/>
                    </a:ext>
                  </a:extLst>
                </a:gridCol>
                <a:gridCol w="1172950">
                  <a:extLst>
                    <a:ext uri="{9D8B030D-6E8A-4147-A177-3AD203B41FA5}">
                      <a16:colId xmlns:a16="http://schemas.microsoft.com/office/drawing/2014/main" val="2080626918"/>
                    </a:ext>
                  </a:extLst>
                </a:gridCol>
                <a:gridCol w="1172950">
                  <a:extLst>
                    <a:ext uri="{9D8B030D-6E8A-4147-A177-3AD203B41FA5}">
                      <a16:colId xmlns:a16="http://schemas.microsoft.com/office/drawing/2014/main" val="3568283920"/>
                    </a:ext>
                  </a:extLst>
                </a:gridCol>
                <a:gridCol w="1172950">
                  <a:extLst>
                    <a:ext uri="{9D8B030D-6E8A-4147-A177-3AD203B41FA5}">
                      <a16:colId xmlns:a16="http://schemas.microsoft.com/office/drawing/2014/main" val="993419794"/>
                    </a:ext>
                  </a:extLst>
                </a:gridCol>
                <a:gridCol w="2345900">
                  <a:extLst>
                    <a:ext uri="{9D8B030D-6E8A-4147-A177-3AD203B41FA5}">
                      <a16:colId xmlns:a16="http://schemas.microsoft.com/office/drawing/2014/main" val="3095179204"/>
                    </a:ext>
                  </a:extLst>
                </a:gridCol>
              </a:tblGrid>
              <a:tr h="518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1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2</a:t>
                      </a:r>
                      <a:endParaRPr sz="11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Cinderella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Piggy Book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How to Train a Dragon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Kitchen Disco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Snow - Walter de la Mere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8497111"/>
                  </a:ext>
                </a:extLst>
              </a:tr>
              <a:tr h="518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1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Writing Tasks (Text Types)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Narrative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Letter (Persuasion)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Instructions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Poetry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Narrative/Description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0653923"/>
                  </a:ext>
                </a:extLst>
              </a:tr>
              <a:tr h="518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VGP </a:t>
                      </a:r>
                      <a:endParaRPr sz="1100" dirty="0"/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Develop understanding of the concept of sentences through examples and non-examples and exploring fragments.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Join sentences and words with the conjunction </a:t>
                      </a:r>
                      <a:r>
                        <a:rPr lang="en-US" sz="11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and. but, so,</a:t>
                      </a:r>
                      <a:r>
                        <a:rPr lang="en-US" sz="1100" i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because</a:t>
                      </a:r>
                      <a:endParaRPr lang="en-US" sz="1100" i="1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 capital letters and full stops, exclamation marks and question marks to punctuate sentences</a:t>
                      </a: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 the terminology </a:t>
                      </a:r>
                      <a:r>
                        <a:rPr lang="en-US" sz="11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noun, adjective, verb</a:t>
                      </a:r>
                      <a:endParaRPr lang="en-US" sz="1100" i="1" u="none" strike="noStrike" cap="none" dirty="0" smtClean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en-US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use 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statements, questions, exclamations or commands.</a:t>
                      </a:r>
                      <a:endParaRPr sz="11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en-US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use 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statements, questions, exclamations and commands.</a:t>
                      </a:r>
                      <a:endParaRPr lang="en-GB" sz="1100" u="none" strike="noStrike" cap="none" dirty="0" smtClean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Recognise and use the past and present tense</a:t>
                      </a:r>
                      <a:endParaRPr lang="en-GB" sz="1100" u="none" strike="noStrike" cap="none" dirty="0" smtClean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 the terminology </a:t>
                      </a:r>
                      <a:r>
                        <a:rPr lang="en-US" sz="11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noun, adjective, verb, adverb</a:t>
                      </a: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endParaRPr sz="11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 adjectives to describe nouns (introduction to basic noun phrases)</a:t>
                      </a: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endParaRPr sz="11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Join sentences and words with the conjunctions </a:t>
                      </a:r>
                      <a:r>
                        <a:rPr lang="en-US" sz="11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and, but, so, or 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(coordination) </a:t>
                      </a:r>
                      <a:r>
                        <a:rPr lang="en-US" sz="11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because, when, if 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(subordination)</a:t>
                      </a:r>
                      <a:endParaRPr lang="en-US" sz="1100" u="none" strike="noStrike" cap="none" dirty="0" smtClean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 the terminology </a:t>
                      </a:r>
                      <a:r>
                        <a:rPr lang="en-US" sz="11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noun, adjective, verb, adverb, conjunction</a:t>
                      </a:r>
                    </a:p>
                    <a:p>
                      <a:pPr marL="1714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</a:pPr>
                      <a:endParaRPr sz="1100" u="none" strike="noStrike" cap="none" dirty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6198635"/>
                  </a:ext>
                </a:extLst>
              </a:tr>
            </a:tbl>
          </a:graphicData>
        </a:graphic>
      </p:graphicFrame>
      <p:pic>
        <p:nvPicPr>
          <p:cNvPr id="6" name="Google Shape;51;geb77333bdf_0_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66675" y="124623"/>
            <a:ext cx="712426" cy="909075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60;geb77333bdf_0_6"/>
          <p:cNvSpPr txBox="1"/>
          <p:nvPr/>
        </p:nvSpPr>
        <p:spPr>
          <a:xfrm>
            <a:off x="1179101" y="510712"/>
            <a:ext cx="6219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VGP Overview (KS1 Term 1)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30988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Google Shape;58;geb77333bdf_0_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6675" y="124623"/>
            <a:ext cx="712426" cy="9090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9" name="Google Shape;59;geb77333bdf_0_6"/>
          <p:cNvGraphicFramePr/>
          <p:nvPr>
            <p:extLst>
              <p:ext uri="{D42A27DB-BD31-4B8C-83A1-F6EECF244321}">
                <p14:modId xmlns:p14="http://schemas.microsoft.com/office/powerpoint/2010/main" val="3596269574"/>
              </p:ext>
            </p:extLst>
          </p:nvPr>
        </p:nvGraphicFramePr>
        <p:xfrm>
          <a:off x="466675" y="1185875"/>
          <a:ext cx="8210650" cy="3795400"/>
        </p:xfrm>
        <a:graphic>
          <a:graphicData uri="http://schemas.openxmlformats.org/drawingml/2006/table">
            <a:tbl>
              <a:tblPr>
                <a:noFill/>
                <a:tableStyleId>{B62985D3-D423-483B-959D-48E3BF2FD1BC}</a:tableStyleId>
              </a:tblPr>
              <a:tblGrid>
                <a:gridCol w="1172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31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54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33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7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650"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1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Term 2 </a:t>
                      </a:r>
                      <a:r>
                        <a:rPr lang="en-GB" sz="1100" b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 Week Commencing 3</a:t>
                      </a:r>
                      <a:r>
                        <a:rPr lang="en-GB" sz="1100" b="1" u="none" strike="noStrike" cap="none" baseline="300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rd</a:t>
                      </a:r>
                      <a:r>
                        <a:rPr lang="en-GB" sz="1100" b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January 2022</a:t>
                      </a:r>
                      <a:endParaRPr sz="1100" u="none" strike="noStrike" cap="none" dirty="0"/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1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1</a:t>
                      </a:r>
                      <a:endParaRPr sz="11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Tiger Who Came to Tea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Non-fiction: How did the tiger get to Sophie’s house?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Oliver’s Fruit Salad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Non-fiction texts linked to ‘healthy snacks’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1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Writing Tasks (Text Types)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Narrative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Instructions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Recount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Narrative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Instructions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VGP </a:t>
                      </a:r>
                      <a:endParaRPr sz="1100" dirty="0"/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following VGP objectives will be covered throughout</a:t>
                      </a:r>
                      <a:r>
                        <a:rPr lang="en-GB" sz="11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the rest of year across the range of text types to develop fluency in basic skills. They will be regularly revisited during retrieval practice: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Concept of a noun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Leave spaces between words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Introduce the concept of sentences through examples and non-examples and exploring fragments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 capital letters and full stops to punctuate sentences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 a capital letter for names of people, places, the days of the week, and the personal pronoun ‘I’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Join sentences and words with the conjunction ‘and’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Introduce question marks and exclamation marks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endParaRPr lang="en-US" sz="1100" dirty="0" smtClean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Google Shape;60;geb77333bdf_0_6"/>
          <p:cNvSpPr txBox="1"/>
          <p:nvPr/>
        </p:nvSpPr>
        <p:spPr>
          <a:xfrm>
            <a:off x="1179101" y="510712"/>
            <a:ext cx="6219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VGP Overview (KS1 Term 2)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0069626"/>
              </p:ext>
            </p:extLst>
          </p:nvPr>
        </p:nvGraphicFramePr>
        <p:xfrm>
          <a:off x="457200" y="1600200"/>
          <a:ext cx="8210650" cy="2057950"/>
        </p:xfrm>
        <a:graphic>
          <a:graphicData uri="http://schemas.openxmlformats.org/drawingml/2006/table">
            <a:tbl>
              <a:tblPr>
                <a:noFill/>
                <a:tableStyleId>{B62985D3-D423-483B-959D-48E3BF2FD1BC}</a:tableStyleId>
              </a:tblPr>
              <a:tblGrid>
                <a:gridCol w="1172950">
                  <a:extLst>
                    <a:ext uri="{9D8B030D-6E8A-4147-A177-3AD203B41FA5}">
                      <a16:colId xmlns:a16="http://schemas.microsoft.com/office/drawing/2014/main" val="2420873586"/>
                    </a:ext>
                  </a:extLst>
                </a:gridCol>
                <a:gridCol w="2131575">
                  <a:extLst>
                    <a:ext uri="{9D8B030D-6E8A-4147-A177-3AD203B41FA5}">
                      <a16:colId xmlns:a16="http://schemas.microsoft.com/office/drawing/2014/main" val="2509553922"/>
                    </a:ext>
                  </a:extLst>
                </a:gridCol>
                <a:gridCol w="1354975">
                  <a:extLst>
                    <a:ext uri="{9D8B030D-6E8A-4147-A177-3AD203B41FA5}">
                      <a16:colId xmlns:a16="http://schemas.microsoft.com/office/drawing/2014/main" val="1632241125"/>
                    </a:ext>
                  </a:extLst>
                </a:gridCol>
                <a:gridCol w="1633900">
                  <a:extLst>
                    <a:ext uri="{9D8B030D-6E8A-4147-A177-3AD203B41FA5}">
                      <a16:colId xmlns:a16="http://schemas.microsoft.com/office/drawing/2014/main" val="1947561310"/>
                    </a:ext>
                  </a:extLst>
                </a:gridCol>
                <a:gridCol w="1917250">
                  <a:extLst>
                    <a:ext uri="{9D8B030D-6E8A-4147-A177-3AD203B41FA5}">
                      <a16:colId xmlns:a16="http://schemas.microsoft.com/office/drawing/2014/main" val="1456911543"/>
                    </a:ext>
                  </a:extLst>
                </a:gridCol>
              </a:tblGrid>
              <a:tr h="518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1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2</a:t>
                      </a:r>
                      <a:endParaRPr sz="11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Scallywag and the Golden Underpants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Tunnel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And Tango Makes Three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Non-fiction:</a:t>
                      </a:r>
                      <a:r>
                        <a:rPr lang="en-GB" sz="1100" u="none" strike="noStrike" cap="none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endParaRPr sz="1100" u="none" strike="noStrike" cap="none">
                        <a:solidFill>
                          <a:srgbClr val="FF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Great Fire of London</a:t>
                      </a:r>
                      <a:endParaRPr sz="1100" u="none" strike="noStrike" cap="non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302155"/>
                  </a:ext>
                </a:extLst>
              </a:tr>
              <a:tr h="518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1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Writing Tasks (Text Types)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Narrative (Action)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Diary Entry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Narrative/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Personal Response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Non-chronological Report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701847"/>
                  </a:ext>
                </a:extLst>
              </a:tr>
              <a:tr h="518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VGP </a:t>
                      </a:r>
                      <a:endParaRPr sz="1100" dirty="0"/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Join sentences and words with the conjunctions </a:t>
                      </a:r>
                      <a:r>
                        <a:rPr lang="en-US" sz="11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and, but, so, or 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(coordination) </a:t>
                      </a:r>
                      <a:r>
                        <a:rPr lang="en-US" sz="11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because, when, if 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(subordination)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en-US" sz="1100" dirty="0" smtClean="0"/>
                        <a:t>Use commas in lists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 adjectives to describe nouns (introduction to basic noun phrases)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Recognise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and use the past and present tense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961808"/>
                  </a:ext>
                </a:extLst>
              </a:tr>
            </a:tbl>
          </a:graphicData>
        </a:graphic>
      </p:graphicFrame>
      <p:pic>
        <p:nvPicPr>
          <p:cNvPr id="3" name="Google Shape;58;geb77333bdf_0_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66675" y="124623"/>
            <a:ext cx="712426" cy="9090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1390212"/>
              </p:ext>
            </p:extLst>
          </p:nvPr>
        </p:nvGraphicFramePr>
        <p:xfrm>
          <a:off x="457200" y="3880881"/>
          <a:ext cx="8210650" cy="1783080"/>
        </p:xfrm>
        <a:graphic>
          <a:graphicData uri="http://schemas.openxmlformats.org/drawingml/2006/table">
            <a:tbl>
              <a:tblPr firstRow="1" bandRow="1"/>
              <a:tblGrid>
                <a:gridCol w="8210650">
                  <a:extLst>
                    <a:ext uri="{9D8B030D-6E8A-4147-A177-3AD203B41FA5}">
                      <a16:colId xmlns:a16="http://schemas.microsoft.com/office/drawing/2014/main" val="2256358366"/>
                    </a:ext>
                  </a:extLst>
                </a:gridCol>
              </a:tblGrid>
              <a:tr h="1607138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following VGP objectives will be covered throughout</a:t>
                      </a:r>
                      <a:r>
                        <a:rPr lang="en-GB" sz="11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the year and regularly revisited during retrieval practice: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Leave spaces between words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Develop understanding of the concept of sentences through examples and non-examples and exploring fragments. </a:t>
                      </a:r>
                      <a:endParaRPr lang="en-GB" sz="11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 capital letters and full stops, exclamation marks and question marks to punctuate sentences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 a capital letter for names of people, places, the days of the week, and the personal pronoun ‘I’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Join sentences and words with the conjunctions </a:t>
                      </a:r>
                      <a:r>
                        <a:rPr lang="en-US" sz="1100" i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and, but, so, or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(coordination) </a:t>
                      </a:r>
                      <a:r>
                        <a:rPr lang="en-US" sz="1100" i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because, when, if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(subordination)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 the terminology </a:t>
                      </a:r>
                      <a:r>
                        <a:rPr lang="en-US" sz="1100" i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noun, adjective, verb, adverb and conjunction </a:t>
                      </a:r>
                      <a:endParaRPr lang="en-US" sz="1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Simple prefixes and suffixes, in line with Year 2 spelling expectations</a:t>
                      </a:r>
                    </a:p>
                    <a:p>
                      <a:endParaRPr lang="en-GB" sz="1200" baseline="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697034"/>
                  </a:ext>
                </a:extLst>
              </a:tr>
            </a:tbl>
          </a:graphicData>
        </a:graphic>
      </p:graphicFrame>
      <p:sp>
        <p:nvSpPr>
          <p:cNvPr id="9" name="Google Shape;60;geb77333bdf_0_6"/>
          <p:cNvSpPr txBox="1"/>
          <p:nvPr/>
        </p:nvSpPr>
        <p:spPr>
          <a:xfrm>
            <a:off x="1179101" y="510712"/>
            <a:ext cx="6219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VGP Overview (KS1 Term 2)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34333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Google Shape;66;geb77333bdf_0_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6675" y="119206"/>
            <a:ext cx="712426" cy="90907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67" name="Google Shape;67;geb77333bdf_0_12"/>
          <p:cNvGraphicFramePr/>
          <p:nvPr>
            <p:extLst>
              <p:ext uri="{D42A27DB-BD31-4B8C-83A1-F6EECF244321}">
                <p14:modId xmlns:p14="http://schemas.microsoft.com/office/powerpoint/2010/main" val="2987535336"/>
              </p:ext>
            </p:extLst>
          </p:nvPr>
        </p:nvGraphicFramePr>
        <p:xfrm>
          <a:off x="466675" y="1185875"/>
          <a:ext cx="8210650" cy="3394550"/>
        </p:xfrm>
        <a:graphic>
          <a:graphicData uri="http://schemas.openxmlformats.org/drawingml/2006/table">
            <a:tbl>
              <a:tblPr>
                <a:noFill/>
                <a:tableStyleId>{B62985D3-D423-483B-959D-48E3BF2FD1BC}</a:tableStyleId>
              </a:tblPr>
              <a:tblGrid>
                <a:gridCol w="1172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4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73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172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7650">
                <a:tc gridSpan="5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1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Term 3 </a:t>
                      </a:r>
                      <a:r>
                        <a:rPr lang="en-GB" sz="1100" b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- Week Commencing 25</a:t>
                      </a:r>
                      <a:r>
                        <a:rPr lang="en-GB" sz="1100" b="1" u="none" strike="noStrike" cap="none" baseline="30000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</a:t>
                      </a:r>
                      <a:r>
                        <a:rPr lang="en-GB" sz="1100" b="1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April 2022</a:t>
                      </a:r>
                      <a:endParaRPr sz="1100" u="none" strike="noStrike" cap="none" dirty="0"/>
                    </a:p>
                  </a:txBody>
                  <a:tcPr marL="91425" marR="91425" marT="91425" marB="91425"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3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1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1</a:t>
                      </a:r>
                      <a:endParaRPr sz="11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Where the Wild Things are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Non-Fiction texts linked to Pets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Zog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What the Ladybird Heard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1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Writing Tasks (Text Types)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Narrative (Adventure)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Information Text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Narrative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Recount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VGP </a:t>
                      </a:r>
                      <a:endParaRPr sz="1100" dirty="0"/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en-GB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following VGP objectives will be covered throughout</a:t>
                      </a:r>
                      <a:r>
                        <a:rPr lang="en-GB" sz="11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the rest of year across the range of text types to develop fluency in basic skills. They will be regularly revisited during retrieval practice: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11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Concept of a noun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Leave spaces between words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Introduce the concept of sentences through examples and non-examples and exploring fragments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 capital letters and full stops to punctuate sentences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 a capital letter for names of people, places, the days of the week, and the personal pronoun ‘I’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Join sentences and words with the conjunction ‘and’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Introduce question marks and exclamation marks</a:t>
                      </a: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2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Google Shape;60;geb77333bdf_0_6"/>
          <p:cNvSpPr txBox="1"/>
          <p:nvPr/>
        </p:nvSpPr>
        <p:spPr>
          <a:xfrm>
            <a:off x="1179101" y="510712"/>
            <a:ext cx="6219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VGP Overview (KS1 Term 3)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58;geb77333bdf_0_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66675" y="124623"/>
            <a:ext cx="712426" cy="9090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60;geb77333bdf_0_6"/>
          <p:cNvSpPr txBox="1"/>
          <p:nvPr/>
        </p:nvSpPr>
        <p:spPr>
          <a:xfrm>
            <a:off x="1179101" y="510712"/>
            <a:ext cx="62193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i="0" u="none" strike="noStrike" cap="none" dirty="0" smtClean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VGP Overview (KS1 Term 3)</a:t>
            </a: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86795"/>
              </p:ext>
            </p:extLst>
          </p:nvPr>
        </p:nvGraphicFramePr>
        <p:xfrm>
          <a:off x="466675" y="1419787"/>
          <a:ext cx="8210650" cy="1981060"/>
        </p:xfrm>
        <a:graphic>
          <a:graphicData uri="http://schemas.openxmlformats.org/drawingml/2006/table">
            <a:tbl>
              <a:tblPr>
                <a:noFill/>
                <a:tableStyleId>{B62985D3-D423-483B-959D-48E3BF2FD1BC}</a:tableStyleId>
              </a:tblPr>
              <a:tblGrid>
                <a:gridCol w="1172950">
                  <a:extLst>
                    <a:ext uri="{9D8B030D-6E8A-4147-A177-3AD203B41FA5}">
                      <a16:colId xmlns:a16="http://schemas.microsoft.com/office/drawing/2014/main" val="657460177"/>
                    </a:ext>
                  </a:extLst>
                </a:gridCol>
                <a:gridCol w="1574350">
                  <a:extLst>
                    <a:ext uri="{9D8B030D-6E8A-4147-A177-3AD203B41FA5}">
                      <a16:colId xmlns:a16="http://schemas.microsoft.com/office/drawing/2014/main" val="4024104978"/>
                    </a:ext>
                  </a:extLst>
                </a:gridCol>
                <a:gridCol w="1687325">
                  <a:extLst>
                    <a:ext uri="{9D8B030D-6E8A-4147-A177-3AD203B41FA5}">
                      <a16:colId xmlns:a16="http://schemas.microsoft.com/office/drawing/2014/main" val="3261014421"/>
                    </a:ext>
                  </a:extLst>
                </a:gridCol>
                <a:gridCol w="1858775">
                  <a:extLst>
                    <a:ext uri="{9D8B030D-6E8A-4147-A177-3AD203B41FA5}">
                      <a16:colId xmlns:a16="http://schemas.microsoft.com/office/drawing/2014/main" val="2841942436"/>
                    </a:ext>
                  </a:extLst>
                </a:gridCol>
                <a:gridCol w="1917250">
                  <a:extLst>
                    <a:ext uri="{9D8B030D-6E8A-4147-A177-3AD203B41FA5}">
                      <a16:colId xmlns:a16="http://schemas.microsoft.com/office/drawing/2014/main" val="552223408"/>
                    </a:ext>
                  </a:extLst>
                </a:gridCol>
              </a:tblGrid>
              <a:tr h="563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100" b="1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Year 2</a:t>
                      </a:r>
                      <a:endParaRPr sz="11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Jack and the Beanstalk</a:t>
                      </a:r>
                      <a:endParaRPr sz="1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True Story of the 3 Little Pigs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Meerkat Mail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The Day the Crayons Quit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054859"/>
                  </a:ext>
                </a:extLst>
              </a:tr>
              <a:tr h="563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100" u="none" strike="noStrike" cap="non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Writing Tasks (Text Types)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Narrative (Adventure)</a:t>
                      </a:r>
                      <a:endParaRPr sz="1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Newspaper Report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Letters/Postcards</a:t>
                      </a: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Diary Entry/Letter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GB" sz="1100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Description</a:t>
                      </a:r>
                      <a:endParaRPr sz="1100" u="none" strike="noStrike" cap="non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9747"/>
                  </a:ext>
                </a:extLst>
              </a:tr>
              <a:tr h="5638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VGP </a:t>
                      </a:r>
                      <a:endParaRPr sz="1100" dirty="0"/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en-US" sz="1100" dirty="0" smtClean="0"/>
                        <a:t>Use apostrophes in contracted forms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en-US" sz="1100" dirty="0" smtClean="0"/>
                        <a:t>Introduce concept of singular possessive apostrophes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</a:t>
                      </a:r>
                      <a:r>
                        <a:rPr lang="en-US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use </a:t>
                      </a:r>
                      <a:r>
                        <a:rPr lang="en-US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statements, questions, exclamations and commands.</a:t>
                      </a:r>
                      <a:endParaRPr lang="en-US" sz="1100" u="none" strike="noStrike" cap="none" dirty="0" smtClean="0"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endParaRPr sz="11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Join sentences and words with the conjunctions </a:t>
                      </a:r>
                      <a:r>
                        <a:rPr lang="en-US" sz="1100" i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and, but, so, or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(coordination) </a:t>
                      </a:r>
                      <a:r>
                        <a:rPr lang="en-US" sz="1100" i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because, when, if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(subordination</a:t>
                      </a:r>
                      <a:endParaRPr sz="1100" b="1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25" marR="91425" marT="91425" marB="91425">
                    <a:solidFill>
                      <a:srgbClr val="F3F3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155594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1743141"/>
              </p:ext>
            </p:extLst>
          </p:nvPr>
        </p:nvGraphicFramePr>
        <p:xfrm>
          <a:off x="466675" y="3603791"/>
          <a:ext cx="8210650" cy="1783080"/>
        </p:xfrm>
        <a:graphic>
          <a:graphicData uri="http://schemas.openxmlformats.org/drawingml/2006/table">
            <a:tbl>
              <a:tblPr firstRow="1" bandRow="1"/>
              <a:tblGrid>
                <a:gridCol w="8210650">
                  <a:extLst>
                    <a:ext uri="{9D8B030D-6E8A-4147-A177-3AD203B41FA5}">
                      <a16:colId xmlns:a16="http://schemas.microsoft.com/office/drawing/2014/main" val="2256358366"/>
                    </a:ext>
                  </a:extLst>
                </a:gridCol>
              </a:tblGrid>
              <a:tr h="1607138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The following VGP objectives will be covered throughout</a:t>
                      </a:r>
                      <a:r>
                        <a:rPr lang="en-GB" sz="1100" b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the year and regularly revisited during retrieval practice: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1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Leave spaces between words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Develop understanding of the concept of sentences through examples and non-examples and exploring fragments. </a:t>
                      </a:r>
                      <a:endParaRPr lang="en-GB" sz="1100" baseline="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 capital letters and full stops, exclamation marks and question marks to punctuate sentences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 a capital letter for names of people, places, the days of the week, and the personal pronoun ‘I’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Join sentences and words with the conjunctions </a:t>
                      </a:r>
                      <a:r>
                        <a:rPr lang="en-US" sz="1100" i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and, but, so, or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(coordination) </a:t>
                      </a:r>
                      <a:r>
                        <a:rPr lang="en-US" sz="1100" i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because, when, if </a:t>
                      </a: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(subordination)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Use the terminology </a:t>
                      </a:r>
                      <a:r>
                        <a:rPr lang="en-US" sz="1100" i="1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noun, adjective, verb, adverb and conjunction </a:t>
                      </a:r>
                      <a:endParaRPr lang="en-US" sz="11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Simple prefixes and suffixes, in line with Year 2 spelling expectations</a:t>
                      </a:r>
                    </a:p>
                    <a:p>
                      <a:endParaRPr lang="en-GB" sz="1200" baseline="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6970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645151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1077</Words>
  <Application>Microsoft Office PowerPoint</Application>
  <PresentationFormat>On-screen Show (4:3)</PresentationFormat>
  <Paragraphs>150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Liam Murray</dc:creator>
  <cp:lastModifiedBy>R Alexander</cp:lastModifiedBy>
  <cp:revision>6</cp:revision>
  <dcterms:modified xsi:type="dcterms:W3CDTF">2021-09-20T14:33:58Z</dcterms:modified>
</cp:coreProperties>
</file>