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9"/>
  </p:notesMasterIdLst>
  <p:sldIdLst>
    <p:sldId id="256" r:id="rId2"/>
    <p:sldId id="257" r:id="rId3"/>
    <p:sldId id="258" r:id="rId4"/>
    <p:sldId id="259" r:id="rId5"/>
    <p:sldId id="260" r:id="rId6"/>
    <p:sldId id="261" r:id="rId7"/>
    <p:sldId id="262" r:id="rId8"/>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38BF79-1290-44A7-8046-943506C12DD5}">
  <a:tblStyle styleId="{CF38BF79-1290-44A7-8046-943506C12DD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457200" marR="0" lvl="0" indent="-342900" algn="ctr" rtl="0">
              <a:lnSpc>
                <a:spcPct val="100000"/>
              </a:lnSpc>
              <a:spcBef>
                <a:spcPts val="0"/>
              </a:spcBef>
              <a:spcAft>
                <a:spcPts val="0"/>
              </a:spcAft>
              <a:buSzPts val="1800"/>
              <a:buChar char="●"/>
            </a:pPr>
            <a:r>
              <a:rPr lang="en-GB" sz="1800"/>
              <a:t>Knowledge of word classes from literacy</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49"/>
            <a:ext cx="10693800" cy="4414919"/>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sng" strike="noStrike" cap="none">
                <a:solidFill>
                  <a:srgbClr val="000000"/>
                </a:solidFill>
                <a:latin typeface="Arial"/>
                <a:ea typeface="Arial"/>
                <a:cs typeface="Arial"/>
                <a:sym typeface="Arial"/>
              </a:rPr>
              <a:t>National Curriculum Overview of Programme of Study</a:t>
            </a:r>
            <a:endParaRPr sz="20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a:t>Learning a foreign language is a liberation from insularity and provides an opening to other cultures. A high-quality languages education should foster pupils’ curiosity and deepen their understanding of the world. The teaching should enable pupils to express their ideas and thoughts in another language and to understand and respond to its speakers, both in speech and in writing. It should also provide opportunities for them to communicate for practical purposes, learn new ways of thinking and read great literature in the original language. Language teaching should provide the foundation for learning further languages, equipping pupils to study and work in other countries.</a:t>
            </a: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During this area of study students should be taught to:</a:t>
            </a:r>
            <a:endParaRPr sz="18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SzPts val="1600"/>
              <a:buChar char="•"/>
            </a:pPr>
            <a:r>
              <a:rPr lang="en-GB" sz="1600" b="1"/>
              <a:t>l</a:t>
            </a:r>
            <a:r>
              <a:rPr lang="en-GB" sz="1600"/>
              <a:t>isten attentively to spoken language and show understanding by joining in and responding </a:t>
            </a:r>
            <a:endParaRPr sz="1600"/>
          </a:p>
          <a:p>
            <a:pPr marL="457200" marR="0" lvl="0" indent="-330200" algn="l" rtl="0">
              <a:lnSpc>
                <a:spcPct val="100000"/>
              </a:lnSpc>
              <a:spcBef>
                <a:spcPts val="0"/>
              </a:spcBef>
              <a:spcAft>
                <a:spcPts val="0"/>
              </a:spcAft>
              <a:buSzPts val="1600"/>
              <a:buChar char="•"/>
            </a:pPr>
            <a:r>
              <a:rPr lang="en-GB" sz="1600"/>
              <a:t>engage in conversations; ask and answer questions; express opinions and respond to those of others</a:t>
            </a:r>
            <a:endParaRPr sz="1600"/>
          </a:p>
          <a:p>
            <a:pPr marL="457200" marR="0" lvl="0" indent="-330200" algn="l" rtl="0">
              <a:lnSpc>
                <a:spcPct val="100000"/>
              </a:lnSpc>
              <a:spcBef>
                <a:spcPts val="0"/>
              </a:spcBef>
              <a:spcAft>
                <a:spcPts val="0"/>
              </a:spcAft>
              <a:buSzPts val="1600"/>
              <a:buChar char="•"/>
            </a:pPr>
            <a:r>
              <a:rPr lang="en-GB" sz="1600"/>
              <a:t>speak in sentences, using familiar vocabulary, phrases and basic language structures </a:t>
            </a:r>
            <a:endParaRPr sz="1600"/>
          </a:p>
          <a:p>
            <a:pPr marL="457200" marR="0" lvl="0" indent="-330200" algn="l" rtl="0">
              <a:lnSpc>
                <a:spcPct val="100000"/>
              </a:lnSpc>
              <a:spcBef>
                <a:spcPts val="0"/>
              </a:spcBef>
              <a:spcAft>
                <a:spcPts val="0"/>
              </a:spcAft>
              <a:buSzPts val="1600"/>
              <a:buChar char="•"/>
            </a:pPr>
            <a:r>
              <a:rPr lang="en-GB" sz="1600"/>
              <a:t>develop accurate pronunciation and intonation so that others understand when they are reading aloud or using familiar words and phrases</a:t>
            </a:r>
            <a:endParaRPr sz="1600"/>
          </a:p>
          <a:p>
            <a:pPr marL="457200" marR="0" lvl="0" indent="-330200" algn="l" rtl="0">
              <a:lnSpc>
                <a:spcPct val="100000"/>
              </a:lnSpc>
              <a:spcBef>
                <a:spcPts val="0"/>
              </a:spcBef>
              <a:spcAft>
                <a:spcPts val="0"/>
              </a:spcAft>
              <a:buSzPts val="1600"/>
              <a:buChar char="•"/>
            </a:pPr>
            <a:r>
              <a:rPr lang="en-GB" sz="1600"/>
              <a:t> write phrases from memory, and adapt these to create new sentences</a:t>
            </a:r>
            <a:endParaRPr sz="16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Year 3 - Medium Term Plan - </a:t>
            </a:r>
            <a:r>
              <a:rPr lang="en-GB" sz="1800" b="1"/>
              <a:t>Cultural Explorers - MFL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chemeClr val="dk1"/>
                </a:solidFill>
              </a:rPr>
              <a:t>Moi</a:t>
            </a:r>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How </a:t>
            </a:r>
            <a:r>
              <a:rPr lang="en-GB" sz="1800" b="1">
                <a:solidFill>
                  <a:schemeClr val="dk1"/>
                </a:solidFill>
              </a:rPr>
              <a:t>could you introduce yourself to a French speaking person</a:t>
            </a:r>
            <a:r>
              <a:rPr lang="en-GB" sz="1800" b="1" i="0" u="none" strike="noStrike" cap="none">
                <a:solidFill>
                  <a:schemeClr val="dk1"/>
                </a:solidFill>
                <a:latin typeface="Arial"/>
                <a:ea typeface="Arial"/>
                <a:cs typeface="Arial"/>
                <a:sym typeface="Arial"/>
              </a:rPr>
              <a:t>?</a:t>
            </a:r>
            <a:endParaRPr sz="1800" b="1" i="0" u="none" strike="noStrike" cap="none">
              <a:solidFill>
                <a:schemeClr val="dk1"/>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rPr>
              <a:t>Aspect of Study</a:t>
            </a:r>
            <a:endParaRPr sz="1800" b="1" i="0" u="sng" strike="noStrike" cap="none">
              <a:solidFill>
                <a:srgbClr val="000000"/>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greetings  </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giving name and age</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family members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 Pets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 likes/dislikes</a:t>
            </a:r>
            <a:endParaRPr sz="160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cultural explorers.jpg"/>
          <p:cNvPicPr preferRelativeResize="0"/>
          <p:nvPr/>
        </p:nvPicPr>
        <p:blipFill rotWithShape="1">
          <a:blip r:embed="rId10">
            <a:alphaModFix/>
          </a:blip>
          <a:srcRect l="7956" r="7312" b="5294"/>
          <a:stretch/>
        </p:blipFill>
        <p:spPr>
          <a:xfrm>
            <a:off x="794784" y="1200826"/>
            <a:ext cx="723583" cy="1056200"/>
          </a:xfrm>
          <a:prstGeom prst="rect">
            <a:avLst/>
          </a:prstGeom>
          <a:noFill/>
          <a:ln>
            <a:noFill/>
          </a:ln>
        </p:spPr>
      </p:pic>
      <p:pic>
        <p:nvPicPr>
          <p:cNvPr id="100" name="Google Shape;100;p12" descr="C:\Users\James\Desktop\cultural explorers.jpg"/>
          <p:cNvPicPr preferRelativeResize="0"/>
          <p:nvPr/>
        </p:nvPicPr>
        <p:blipFill rotWithShape="1">
          <a:blip r:embed="rId10">
            <a:alphaModFix/>
          </a:blip>
          <a:srcRect l="7956" r="7312" b="5294"/>
          <a:stretch/>
        </p:blipFill>
        <p:spPr>
          <a:xfrm>
            <a:off x="10777034" y="1244801"/>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3"/>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t>Communication</a:t>
            </a:r>
            <a:r>
              <a:rPr lang="en-GB" sz="1800" b="1" i="0" u="none" strike="noStrike" cap="none">
                <a:solidFill>
                  <a:srgbClr val="000000"/>
                </a:solidFill>
                <a:latin typeface="Arial"/>
                <a:ea typeface="Arial"/>
                <a:cs typeface="Arial"/>
                <a:sym typeface="Arial"/>
              </a:rPr>
              <a:t> </a:t>
            </a:r>
            <a:r>
              <a:rPr lang="en-GB" sz="1800" b="0" i="0" u="none" strike="noStrike" cap="none">
                <a:solidFill>
                  <a:srgbClr val="000000"/>
                </a:solidFill>
                <a:latin typeface="Arial"/>
                <a:ea typeface="Arial"/>
                <a:cs typeface="Arial"/>
                <a:sym typeface="Arial"/>
              </a:rPr>
              <a:t>– Understand how to </a:t>
            </a:r>
            <a:r>
              <a:rPr lang="en-GB" sz="1800"/>
              <a:t>speak to new people</a:t>
            </a: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Char char="●"/>
            </a:pPr>
            <a:r>
              <a:rPr lang="en-GB" sz="1800">
                <a:solidFill>
                  <a:schemeClr val="dk1"/>
                </a:solidFill>
              </a:rPr>
              <a:t>Native French speakers whom the children look up to - footballers etc.</a:t>
            </a:r>
            <a:endParaRPr sz="1800">
              <a:solidFill>
                <a:schemeClr val="dk1"/>
              </a:solidFil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a:t>Learning to communicate to someone who does not share your language.  Link to members of our community for whom English is an additional language.</a:t>
            </a:r>
            <a:r>
              <a:rPr lang="en-GB"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None/>
            </a:pPr>
            <a:r>
              <a:rPr lang="en-GB" sz="1800"/>
              <a:t>Greetings used in our ‘Language of the month’</a:t>
            </a:r>
            <a:endParaRPr sz="1800"/>
          </a:p>
        </p:txBody>
      </p:sp>
      <p:sp>
        <p:nvSpPr>
          <p:cNvPr id="109" name="Google Shape;109;p13"/>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Greetings to be used out on the yard both by children and other members of staff </a:t>
            </a:r>
            <a:endParaRPr sz="1800"/>
          </a:p>
        </p:txBody>
      </p:sp>
      <p:pic>
        <p:nvPicPr>
          <p:cNvPr id="110" name="Google Shape;110;p13"/>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111" name="Google Shape;111;p13"/>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112" name="Google Shape;112;p13"/>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14"/>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solidFill>
                <a:schemeClr val="dk1"/>
              </a:solidFill>
            </a:endParaRPr>
          </a:p>
          <a:p>
            <a:pPr marL="457200" marR="0" lvl="0" indent="-317500" algn="ctr" rtl="0">
              <a:lnSpc>
                <a:spcPct val="100000"/>
              </a:lnSpc>
              <a:spcBef>
                <a:spcPts val="0"/>
              </a:spcBef>
              <a:spcAft>
                <a:spcPts val="0"/>
              </a:spcAft>
              <a:buClr>
                <a:srgbClr val="000000"/>
              </a:buClr>
              <a:buSzPts val="1400"/>
              <a:buFont typeface="Arial"/>
              <a:buChar char="●"/>
            </a:pPr>
            <a:r>
              <a:rPr lang="en-GB"/>
              <a:t>Can respond to a variety of known and new songs with gestures to show understanding</a:t>
            </a:r>
            <a:endParaRPr/>
          </a:p>
          <a:p>
            <a:pPr marL="457200" marR="0" lvl="0" indent="-317500" algn="ctr" rtl="0">
              <a:lnSpc>
                <a:spcPct val="100000"/>
              </a:lnSpc>
              <a:spcBef>
                <a:spcPts val="0"/>
              </a:spcBef>
              <a:spcAft>
                <a:spcPts val="0"/>
              </a:spcAft>
              <a:buSzPts val="1400"/>
              <a:buChar char="●"/>
            </a:pPr>
            <a:r>
              <a:rPr lang="en-GB"/>
              <a:t>Can pick out keywords from familiar stories read aloud</a:t>
            </a:r>
            <a:endParaRPr/>
          </a:p>
          <a:p>
            <a:pPr marL="457200" marR="0" lvl="0" indent="-317500" algn="ctr" rtl="0">
              <a:lnSpc>
                <a:spcPct val="100000"/>
              </a:lnSpc>
              <a:spcBef>
                <a:spcPts val="0"/>
              </a:spcBef>
              <a:spcAft>
                <a:spcPts val="0"/>
              </a:spcAft>
              <a:buSzPts val="1400"/>
              <a:buChar char="●"/>
            </a:pPr>
            <a:r>
              <a:rPr lang="en-GB"/>
              <a:t>Can understand simple classroom commands</a:t>
            </a:r>
            <a:endParaRPr/>
          </a:p>
        </p:txBody>
      </p:sp>
      <p:pic>
        <p:nvPicPr>
          <p:cNvPr id="119" name="Google Shape;119;p1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20" name="Google Shape;120;p14"/>
          <p:cNvSpPr txBox="1"/>
          <p:nvPr/>
        </p:nvSpPr>
        <p:spPr>
          <a:xfrm>
            <a:off x="43063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a:t>Listening</a:t>
            </a:r>
            <a:endParaRPr sz="1200"/>
          </a:p>
          <a:p>
            <a:pPr marL="457200" marR="0" lvl="0" indent="-304800" algn="l" rtl="0">
              <a:lnSpc>
                <a:spcPct val="100000"/>
              </a:lnSpc>
              <a:spcBef>
                <a:spcPts val="0"/>
              </a:spcBef>
              <a:spcAft>
                <a:spcPts val="0"/>
              </a:spcAft>
              <a:buSzPts val="1200"/>
              <a:buChar char="●"/>
            </a:pPr>
            <a:r>
              <a:rPr lang="en-GB" sz="1200"/>
              <a:t>Show that he/she recognises words and phrase heard by responding appropriately</a:t>
            </a:r>
            <a:endParaRPr sz="1200"/>
          </a:p>
          <a:p>
            <a:pPr marL="457200" marR="0" lvl="0" indent="-304800" algn="l" rtl="0">
              <a:lnSpc>
                <a:spcPct val="100000"/>
              </a:lnSpc>
              <a:spcBef>
                <a:spcPts val="0"/>
              </a:spcBef>
              <a:spcAft>
                <a:spcPts val="0"/>
              </a:spcAft>
              <a:buSzPts val="1200"/>
              <a:buChar char="●"/>
            </a:pPr>
            <a:r>
              <a:rPr lang="en-GB" sz="1200"/>
              <a:t>Follow simple instructions and link pictures or actions to language</a:t>
            </a:r>
            <a:endParaRPr sz="1200"/>
          </a:p>
          <a:p>
            <a:pPr marL="0" marR="0" lvl="0" indent="0" algn="l" rtl="0">
              <a:lnSpc>
                <a:spcPct val="100000"/>
              </a:lnSpc>
              <a:spcBef>
                <a:spcPts val="0"/>
              </a:spcBef>
              <a:spcAft>
                <a:spcPts val="0"/>
              </a:spcAft>
              <a:buNone/>
            </a:pPr>
            <a:r>
              <a:rPr lang="en-GB" sz="1200"/>
              <a:t>Speaking</a:t>
            </a:r>
            <a:endParaRPr sz="1200"/>
          </a:p>
          <a:p>
            <a:pPr marL="457200" marR="0" lvl="0" indent="-304800" algn="l" rtl="0">
              <a:lnSpc>
                <a:spcPct val="100000"/>
              </a:lnSpc>
              <a:spcBef>
                <a:spcPts val="0"/>
              </a:spcBef>
              <a:spcAft>
                <a:spcPts val="0"/>
              </a:spcAft>
              <a:buSzPts val="1200"/>
              <a:buChar char="●"/>
            </a:pPr>
            <a:r>
              <a:rPr lang="en-GB" sz="1200"/>
              <a:t>Ask and answer simple questions</a:t>
            </a:r>
            <a:endParaRPr sz="1200"/>
          </a:p>
          <a:p>
            <a:pPr marL="457200" marR="0" lvl="0" indent="-304800" algn="l" rtl="0">
              <a:lnSpc>
                <a:spcPct val="100000"/>
              </a:lnSpc>
              <a:spcBef>
                <a:spcPts val="0"/>
              </a:spcBef>
              <a:spcAft>
                <a:spcPts val="0"/>
              </a:spcAft>
              <a:buSzPts val="1200"/>
              <a:buChar char="●"/>
            </a:pPr>
            <a:r>
              <a:rPr lang="en-GB" sz="1200"/>
              <a:t>Repeat sentences heard and make simple adaptations to them</a:t>
            </a:r>
            <a:endParaRPr sz="1200"/>
          </a:p>
          <a:p>
            <a:pPr marL="0" marR="0" lvl="0" indent="0" algn="l" rtl="0">
              <a:lnSpc>
                <a:spcPct val="100000"/>
              </a:lnSpc>
              <a:spcBef>
                <a:spcPts val="0"/>
              </a:spcBef>
              <a:spcAft>
                <a:spcPts val="0"/>
              </a:spcAft>
              <a:buNone/>
            </a:pPr>
            <a:r>
              <a:rPr lang="en-GB" sz="1200"/>
              <a:t>Reading</a:t>
            </a:r>
            <a:endParaRPr sz="1200"/>
          </a:p>
          <a:p>
            <a:pPr marL="457200" marR="0" lvl="0" indent="-304800" algn="l" rtl="0">
              <a:lnSpc>
                <a:spcPct val="100000"/>
              </a:lnSpc>
              <a:spcBef>
                <a:spcPts val="0"/>
              </a:spcBef>
              <a:spcAft>
                <a:spcPts val="0"/>
              </a:spcAft>
              <a:buSzPts val="1200"/>
              <a:buChar char="●"/>
            </a:pPr>
            <a:r>
              <a:rPr lang="en-GB" sz="1200"/>
              <a:t>Recognise some familiar words and phrases in written form</a:t>
            </a:r>
            <a:endParaRPr sz="1200"/>
          </a:p>
          <a:p>
            <a:pPr marL="457200" marR="0" lvl="0" indent="-304800" algn="l" rtl="0">
              <a:lnSpc>
                <a:spcPct val="100000"/>
              </a:lnSpc>
              <a:spcBef>
                <a:spcPts val="0"/>
              </a:spcBef>
              <a:spcAft>
                <a:spcPts val="0"/>
              </a:spcAft>
              <a:buSzPts val="1200"/>
              <a:buChar char="●"/>
            </a:pPr>
            <a:r>
              <a:rPr lang="en-GB" sz="1200"/>
              <a:t>Read some familiar words aloud using mostly accurate pronunciation</a:t>
            </a:r>
            <a:endParaRPr sz="1200"/>
          </a:p>
          <a:p>
            <a:pPr marL="457200" marR="0" lvl="0" indent="-304800" algn="l" rtl="0">
              <a:lnSpc>
                <a:spcPct val="100000"/>
              </a:lnSpc>
              <a:spcBef>
                <a:spcPts val="0"/>
              </a:spcBef>
              <a:spcAft>
                <a:spcPts val="0"/>
              </a:spcAft>
              <a:buSzPts val="1200"/>
              <a:buChar char="●"/>
            </a:pPr>
            <a:r>
              <a:rPr lang="en-GB" sz="1200"/>
              <a:t>Learn and remember new words encountered in reading</a:t>
            </a:r>
            <a:endParaRPr sz="1200"/>
          </a:p>
          <a:p>
            <a:pPr marL="0" marR="0" lvl="0" indent="0" algn="l" rtl="0">
              <a:lnSpc>
                <a:spcPct val="100000"/>
              </a:lnSpc>
              <a:spcBef>
                <a:spcPts val="0"/>
              </a:spcBef>
              <a:spcAft>
                <a:spcPts val="0"/>
              </a:spcAft>
              <a:buNone/>
            </a:pPr>
            <a:r>
              <a:rPr lang="en-GB" sz="1200"/>
              <a:t>Writing</a:t>
            </a:r>
            <a:endParaRPr sz="1200"/>
          </a:p>
          <a:p>
            <a:pPr marL="457200" marR="0" lvl="0" indent="-304800" algn="l" rtl="0">
              <a:lnSpc>
                <a:spcPct val="100000"/>
              </a:lnSpc>
              <a:spcBef>
                <a:spcPts val="0"/>
              </a:spcBef>
              <a:spcAft>
                <a:spcPts val="0"/>
              </a:spcAft>
              <a:buSzPts val="1200"/>
              <a:buChar char="●"/>
            </a:pPr>
            <a:r>
              <a:rPr lang="en-GB" sz="1200"/>
              <a:t>Write some single words from memory</a:t>
            </a:r>
            <a:endParaRPr sz="1200"/>
          </a:p>
          <a:p>
            <a:pPr marL="457200" marR="0" lvl="0" indent="-304800" algn="l" rtl="0">
              <a:lnSpc>
                <a:spcPct val="100000"/>
              </a:lnSpc>
              <a:spcBef>
                <a:spcPts val="0"/>
              </a:spcBef>
              <a:spcAft>
                <a:spcPts val="0"/>
              </a:spcAft>
              <a:buSzPts val="1200"/>
              <a:buChar char="●"/>
            </a:pPr>
            <a:r>
              <a:rPr lang="en-GB" sz="1200"/>
              <a:t>Record sentences using a word bank</a:t>
            </a:r>
            <a:endParaRPr sz="1200"/>
          </a:p>
          <a:p>
            <a:pPr marL="45720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GB" sz="1200"/>
              <a:t>Grammar</a:t>
            </a:r>
            <a:endParaRPr sz="1200"/>
          </a:p>
          <a:p>
            <a:pPr marL="457200" marR="0" lvl="0" indent="-304800" algn="l" rtl="0">
              <a:lnSpc>
                <a:spcPct val="100000"/>
              </a:lnSpc>
              <a:spcBef>
                <a:spcPts val="0"/>
              </a:spcBef>
              <a:spcAft>
                <a:spcPts val="0"/>
              </a:spcAft>
              <a:buSzPts val="1200"/>
              <a:buChar char="●"/>
            </a:pPr>
            <a:r>
              <a:rPr lang="en-GB" sz="1200"/>
              <a:t>Recognise the main word classes e.g. nouns, adjectives and verbs</a:t>
            </a:r>
            <a:endParaRPr sz="1200"/>
          </a:p>
          <a:p>
            <a:pPr marL="457200" marR="0" lvl="0" indent="-304800" algn="l" rtl="0">
              <a:lnSpc>
                <a:spcPct val="100000"/>
              </a:lnSpc>
              <a:spcBef>
                <a:spcPts val="0"/>
              </a:spcBef>
              <a:spcAft>
                <a:spcPts val="0"/>
              </a:spcAft>
              <a:buSzPts val="1200"/>
              <a:buChar char="●"/>
            </a:pPr>
            <a:r>
              <a:rPr lang="en-GB" sz="1200"/>
              <a:t>Understand that nouns may have different genders and can recognise clues to identify this, such as the difference in articles</a:t>
            </a:r>
            <a:endParaRPr sz="12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u="sng"/>
          </a:p>
        </p:txBody>
      </p:sp>
      <p:sp>
        <p:nvSpPr>
          <p:cNvPr id="121" name="Google Shape;121;p14"/>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rPr>
              <a:t>Listening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Show understanding of a range of familiar spoken phrases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Speaking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Ask and answer a range of  questions on different topic areas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Using familiar sentences as models, make varied adaptation to create new sentences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Reading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Read a range of familiar written phrases and sentences, recognising their meaning and reading them aloud accurately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Begin to work ut the meaning of unfamiliar words within a familiar text using contextual and other clues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Writing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Write  words and short phrases from memory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Write descriptive sentences using a model but supplying some words from memory</a:t>
            </a:r>
            <a:endParaRPr sz="1200">
              <a:solidFill>
                <a:schemeClr val="dk1"/>
              </a:solidFill>
            </a:endParaRPr>
          </a:p>
          <a:p>
            <a:pPr marL="45720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Grammar</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Recognise a wider range of word classes including pronouns and articles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Reconise questions and negative sentences</a:t>
            </a:r>
            <a:endParaRPr sz="1200">
              <a:solidFill>
                <a:schemeClr val="dk1"/>
              </a:solidFill>
            </a:endParaRPr>
          </a:p>
          <a:p>
            <a:pPr marL="0" marR="0" lvl="0" indent="0" algn="l"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 name="Google Shape;122;p1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a:t>
            </a:r>
            <a:r>
              <a:rPr lang="en-GB" b="1">
                <a:solidFill>
                  <a:schemeClr val="dk1"/>
                </a:solidFill>
              </a:rPr>
              <a:t> </a:t>
            </a:r>
            <a:r>
              <a:rPr lang="en-GB" sz="1400" b="1" i="0" u="none" strike="noStrike" cap="none">
                <a:solidFill>
                  <a:schemeClr val="dk1"/>
                </a:solidFill>
                <a:latin typeface="Arial"/>
                <a:ea typeface="Arial"/>
                <a:cs typeface="Arial"/>
                <a:sym typeface="Arial"/>
              </a:rPr>
              <a:t> Curriculum Coverage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Curriculum Coverage</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Language plan</a:t>
            </a: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3000000" cy="3000000"/>
        </p:xfrm>
        <a:graphic>
          <a:graphicData uri="http://schemas.openxmlformats.org/drawingml/2006/table">
            <a:tbl>
              <a:tblPr firstRow="1" bandRow="1">
                <a:noFill/>
                <a:tableStyleId>{CF38BF79-1290-44A7-8046-943506C12DD5}</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55675">
                <a:tc>
                  <a:txBody>
                    <a:bodyPr/>
                    <a:lstStyle/>
                    <a:p>
                      <a:pPr marL="0" marR="0" lvl="0" indent="0" algn="ctr" rtl="0">
                        <a:lnSpc>
                          <a:spcPct val="100000"/>
                        </a:lnSpc>
                        <a:spcBef>
                          <a:spcPts val="0"/>
                        </a:spcBef>
                        <a:spcAft>
                          <a:spcPts val="0"/>
                        </a:spcAft>
                        <a:buClr>
                          <a:srgbClr val="000000"/>
                        </a:buClr>
                        <a:buSzPts val="1400"/>
                        <a:buFont typeface="Arial"/>
                        <a:buNone/>
                      </a:pPr>
                      <a:r>
                        <a:rPr lang="en-GB" b="1"/>
                        <a:t>Key vocabulary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Concepts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Speaking and listening</a:t>
                      </a:r>
                      <a:endParaRPr sz="1400" b="1"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584325">
                <a:tc>
                  <a:txBody>
                    <a:bodyPr/>
                    <a:lstStyle/>
                    <a:p>
                      <a:pPr marL="457200" marR="0" lvl="0" indent="-342900" algn="ctr" rtl="0">
                        <a:lnSpc>
                          <a:spcPct val="100000"/>
                        </a:lnSpc>
                        <a:spcBef>
                          <a:spcPts val="0"/>
                        </a:spcBef>
                        <a:spcAft>
                          <a:spcPts val="0"/>
                        </a:spcAft>
                        <a:buSzPts val="1800"/>
                        <a:buChar char="●"/>
                      </a:pPr>
                      <a:r>
                        <a:rPr lang="en-GB" sz="1800"/>
                        <a:t>Nouns - names of family members, feelings, pets</a:t>
                      </a:r>
                      <a:endParaRPr sz="1800"/>
                    </a:p>
                    <a:p>
                      <a:pPr marL="457200" marR="0" lvl="0" indent="-342900" algn="ctr" rtl="0">
                        <a:lnSpc>
                          <a:spcPct val="100000"/>
                        </a:lnSpc>
                        <a:spcBef>
                          <a:spcPts val="0"/>
                        </a:spcBef>
                        <a:spcAft>
                          <a:spcPts val="0"/>
                        </a:spcAft>
                        <a:buSzPts val="1800"/>
                        <a:buChar char="●"/>
                      </a:pPr>
                      <a:r>
                        <a:rPr lang="en-GB" sz="1800"/>
                        <a:t>Verbs - to have, to be, to like, to love</a:t>
                      </a:r>
                      <a:endParaRPr sz="1800"/>
                    </a:p>
                    <a:p>
                      <a:pPr marL="0" marR="0" lvl="0" indent="0" algn="l" rtl="0">
                        <a:lnSpc>
                          <a:spcPct val="100000"/>
                        </a:lnSpc>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342900" algn="ctr" rtl="0">
                        <a:lnSpc>
                          <a:spcPct val="100000"/>
                        </a:lnSpc>
                        <a:spcBef>
                          <a:spcPts val="0"/>
                        </a:spcBef>
                        <a:spcAft>
                          <a:spcPts val="0"/>
                        </a:spcAft>
                        <a:buSzPts val="1800"/>
                        <a:buChar char="●"/>
                      </a:pPr>
                      <a:r>
                        <a:rPr lang="en-GB" sz="1800"/>
                        <a:t>Gender of nouns</a:t>
                      </a:r>
                      <a:endParaRPr sz="1800"/>
                    </a:p>
                    <a:p>
                      <a:pPr marL="457200" marR="0" lvl="0" indent="-342900" algn="ctr" rtl="0">
                        <a:lnSpc>
                          <a:spcPct val="100000"/>
                        </a:lnSpc>
                        <a:spcBef>
                          <a:spcPts val="0"/>
                        </a:spcBef>
                        <a:spcAft>
                          <a:spcPts val="0"/>
                        </a:spcAft>
                        <a:buSzPts val="1800"/>
                        <a:buChar char="●"/>
                      </a:pPr>
                      <a:r>
                        <a:rPr lang="en-GB" sz="1800"/>
                        <a:t>Changing a sentence to form the negative (ne...pas)</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42900" algn="ctr" rtl="0">
                        <a:spcBef>
                          <a:spcPts val="0"/>
                        </a:spcBef>
                        <a:spcAft>
                          <a:spcPts val="0"/>
                        </a:spcAft>
                        <a:buClr>
                          <a:schemeClr val="dk1"/>
                        </a:buClr>
                        <a:buSzPts val="1800"/>
                        <a:buChar char="●"/>
                      </a:pPr>
                      <a:r>
                        <a:rPr lang="en-GB" sz="1800">
                          <a:solidFill>
                            <a:schemeClr val="dk1"/>
                          </a:solidFill>
                        </a:rPr>
                        <a:t>Greeting people</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Turn taking in conversations</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Moi - How could you introduce yourself to a French speaking person?</a:t>
            </a: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nvGraphicFramePr>
        <p:xfrm>
          <a:off x="755800" y="2267655"/>
          <a:ext cx="3000000" cy="3000000"/>
        </p:xfrm>
        <a:graphic>
          <a:graphicData uri="http://schemas.openxmlformats.org/drawingml/2006/table">
            <a:tbl>
              <a:tblPr firstRow="1" bandRow="1">
                <a:noFill/>
                <a:tableStyleId>{CF38BF79-1290-44A7-8046-943506C12DD5}</a:tableStyleId>
              </a:tblPr>
              <a:tblGrid>
                <a:gridCol w="6094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436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b="1"/>
                        <a:t>L</a:t>
                      </a:r>
                      <a:r>
                        <a:rPr lang="en-GB" sz="1400" b="1" i="0" u="none" strike="noStrike" cap="none">
                          <a:solidFill>
                            <a:srgbClr val="000000"/>
                          </a:solidFill>
                          <a:latin typeface="Arial"/>
                          <a:ea typeface="Arial"/>
                          <a:cs typeface="Arial"/>
                          <a:sym typeface="Arial"/>
                        </a:rPr>
                        <a:t>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506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1</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 </a:t>
                      </a:r>
                      <a:r>
                        <a:rPr lang="en-GB" b="1"/>
                        <a:t>recognise and use a range of French greetings</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Recap greetings that children already know.  Introduce commonly use French greetings - link to time of day - bonjour, bon matin, bon soir, bon nuit.  </a:t>
                      </a:r>
                      <a:endParaRPr/>
                    </a:p>
                    <a:p>
                      <a:pPr marL="0" marR="0" lvl="0" indent="0" algn="l" rtl="0">
                        <a:lnSpc>
                          <a:spcPct val="100000"/>
                        </a:lnSpc>
                        <a:spcBef>
                          <a:spcPts val="0"/>
                        </a:spcBef>
                        <a:spcAft>
                          <a:spcPts val="0"/>
                        </a:spcAft>
                        <a:buClr>
                          <a:srgbClr val="000000"/>
                        </a:buClr>
                        <a:buSzPts val="1400"/>
                        <a:buFont typeface="Arial"/>
                        <a:buNone/>
                      </a:pPr>
                      <a:r>
                        <a:rPr lang="en-GB"/>
                        <a:t>Teach the greeting ‘Ça va’ and a range of appropriate responses (song based on this on BBC primary languages).</a:t>
                      </a:r>
                      <a:endParaRPr/>
                    </a:p>
                    <a:p>
                      <a:pPr marL="0" marR="0" lvl="0" indent="0" algn="l" rtl="0">
                        <a:lnSpc>
                          <a:spcPct val="100000"/>
                        </a:lnSpc>
                        <a:spcBef>
                          <a:spcPts val="0"/>
                        </a:spcBef>
                        <a:spcAft>
                          <a:spcPts val="0"/>
                        </a:spcAft>
                        <a:buClr>
                          <a:srgbClr val="000000"/>
                        </a:buClr>
                        <a:buSzPts val="1400"/>
                        <a:buFont typeface="Arial"/>
                        <a:buNone/>
                      </a:pPr>
                      <a:r>
                        <a:rPr lang="en-GB"/>
                        <a:t>Children should practise taking turns greeting each other.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66842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a:t>2</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 </a:t>
                      </a: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 </a:t>
                      </a:r>
                      <a:r>
                        <a:rPr lang="en-GB" b="1"/>
                        <a:t>be able to introduce yourself to a French speaker</a:t>
                      </a:r>
                      <a:endParaRPr sz="1400" b="1" u="none" strike="noStrike" cap="none">
                        <a:solidFill>
                          <a:srgbClr val="00B05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Recap greetings.  Revise French numbers 1-10.  Teach children how to tell someone their name ‘Je m’appelle’ and their age ‘J’ai… ans’.  Discuss the difference from English here:  in English we say ‘I am … years’ in French they say ‘I have… years’.</a:t>
                      </a:r>
                      <a:endParaRPr/>
                    </a:p>
                    <a:p>
                      <a:pPr marL="0" marR="0" lvl="0" indent="0" algn="l" rtl="0">
                        <a:lnSpc>
                          <a:spcPct val="100000"/>
                        </a:lnSpc>
                        <a:spcBef>
                          <a:spcPts val="0"/>
                        </a:spcBef>
                        <a:spcAft>
                          <a:spcPts val="0"/>
                        </a:spcAft>
                        <a:buClr>
                          <a:srgbClr val="000000"/>
                        </a:buClr>
                        <a:buSzPts val="1400"/>
                        <a:buFont typeface="Arial"/>
                        <a:buNone/>
                      </a:pPr>
                      <a:r>
                        <a:rPr lang="en-GB"/>
                        <a:t>Children practice introducing themselves to others, asking others their names and writing their introductions down.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17"/>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55" name="Google Shape;155;p17"/>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56" name="Google Shape;156;p17"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57" name="Google Shape;157;p17"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58" name="Google Shape;158;p17"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59" name="Google Shape;159;p17"/>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0" name="Google Shape;160;p17"/>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1" name="Google Shape;161;p17"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62" name="Google Shape;162;p17"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63" name="Google Shape;163;p17"/>
          <p:cNvGraphicFramePr/>
          <p:nvPr/>
        </p:nvGraphicFramePr>
        <p:xfrm>
          <a:off x="755800" y="2267655"/>
          <a:ext cx="3000000" cy="3000000"/>
        </p:xfrm>
        <a:graphic>
          <a:graphicData uri="http://schemas.openxmlformats.org/drawingml/2006/table">
            <a:tbl>
              <a:tblPr firstRow="1" bandRow="1">
                <a:noFill/>
                <a:tableStyleId>{CF38BF79-1290-44A7-8046-943506C12DD5}</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3</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a:t>
                      </a:r>
                      <a:endParaRPr/>
                    </a:p>
                    <a:p>
                      <a:pPr marL="0" marR="0" lvl="0" indent="0" algn="l" rtl="0">
                        <a:lnSpc>
                          <a:spcPct val="100000"/>
                        </a:lnSpc>
                        <a:spcBef>
                          <a:spcPts val="0"/>
                        </a:spcBef>
                        <a:spcAft>
                          <a:spcPts val="0"/>
                        </a:spcAft>
                        <a:buClr>
                          <a:srgbClr val="000000"/>
                        </a:buClr>
                        <a:buSzPts val="1400"/>
                        <a:buFont typeface="Arial"/>
                        <a:buNone/>
                      </a:pPr>
                      <a:r>
                        <a:rPr lang="en-GB" b="1"/>
                        <a:t>To describe your family in French</a:t>
                      </a:r>
                      <a:endParaRPr sz="1400" b="1" u="none" strike="noStrike" cap="none"/>
                    </a:p>
                    <a:p>
                      <a:pPr marL="0" lvl="0" indent="0" algn="l" rtl="0">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0000"/>
                          </a:solidFill>
                        </a:rPr>
                        <a:t>Link to </a:t>
                      </a:r>
                      <a:r>
                        <a:rPr lang="en-GB" b="1">
                          <a:solidFill>
                            <a:srgbClr val="FF0000"/>
                          </a:solidFill>
                        </a:rPr>
                        <a:t>PSHE - different types of families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Teach children the names for various family members.  Discuss the gender of each family member name and explain how this will affect the word we use for ‘my’ when talking about this person (mon/ma/mes).  Children can write the people who are in their family and describe a range of different families.</a:t>
                      </a:r>
                      <a:endParaRPr sz="140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4</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a:p>
                    <a:p>
                      <a:pPr marL="0" marR="0" lvl="0" indent="0" algn="l" rtl="0">
                        <a:lnSpc>
                          <a:spcPct val="100000"/>
                        </a:lnSpc>
                        <a:spcBef>
                          <a:spcPts val="0"/>
                        </a:spcBef>
                        <a:spcAft>
                          <a:spcPts val="0"/>
                        </a:spcAft>
                        <a:buClr>
                          <a:srgbClr val="000000"/>
                        </a:buClr>
                        <a:buSzPts val="1400"/>
                        <a:buFont typeface="Arial"/>
                        <a:buNone/>
                      </a:pPr>
                      <a:r>
                        <a:rPr lang="en-GB" b="1"/>
                        <a:t>To describe pets in French</a:t>
                      </a:r>
                      <a:r>
                        <a:rPr lang="en-GB" sz="1400" b="1" u="none" strike="noStrike" cap="none"/>
                        <a:t> </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Introduce vocabulary for different types of pets and how to say ‘I have no pets’.  Remind children for the need to be mindful of gender when saying ‘my’ or ‘a’ (mon/ma/mes/un/une).  Children can write sentences for the pets owned by various families.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Google Shape;168;p18"/>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nvGraphicFramePr>
        <p:xfrm>
          <a:off x="755800" y="2267655"/>
          <a:ext cx="3000000" cy="3000000"/>
        </p:xfrm>
        <a:graphic>
          <a:graphicData uri="http://schemas.openxmlformats.org/drawingml/2006/table">
            <a:tbl>
              <a:tblPr firstRow="1" bandRow="1">
                <a:noFill/>
                <a:tableStyleId>{CF38BF79-1290-44A7-8046-943506C12DD5}</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 </a:t>
                      </a:r>
                      <a:endParaRPr/>
                    </a:p>
                    <a:p>
                      <a:pPr marL="0" marR="0" lvl="0" indent="0" algn="l" rtl="0">
                        <a:lnSpc>
                          <a:spcPct val="100000"/>
                        </a:lnSpc>
                        <a:spcBef>
                          <a:spcPts val="0"/>
                        </a:spcBef>
                        <a:spcAft>
                          <a:spcPts val="0"/>
                        </a:spcAft>
                        <a:buClr>
                          <a:srgbClr val="000000"/>
                        </a:buClr>
                        <a:buSzPts val="1400"/>
                        <a:buFont typeface="Arial"/>
                        <a:buNone/>
                      </a:pPr>
                      <a:r>
                        <a:rPr lang="en-GB" b="1"/>
                        <a:t>To describe likes and dislikes in French</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solidFill>
                            <a:srgbClr val="FF0000"/>
                          </a:solidFill>
                        </a:rPr>
                        <a:t>Link to literacy - dictionary work</a:t>
                      </a: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Teach children how to say ‘I like’.  Discuss how to change a statement into the negative in French (addition of </a:t>
                      </a:r>
                      <a:r>
                        <a:rPr lang="en-GB" i="1"/>
                        <a:t>ne </a:t>
                      </a:r>
                      <a:r>
                        <a:rPr lang="en-GB"/>
                        <a:t>and </a:t>
                      </a:r>
                      <a:r>
                        <a:rPr lang="en-GB" i="1"/>
                        <a:t>pas </a:t>
                      </a:r>
                      <a:r>
                        <a:rPr lang="en-GB"/>
                        <a:t>around the verb).</a:t>
                      </a:r>
                      <a:endParaRPr/>
                    </a:p>
                    <a:p>
                      <a:pPr marL="0" marR="0" lvl="0" indent="0" algn="l" rtl="0">
                        <a:lnSpc>
                          <a:spcPct val="100000"/>
                        </a:lnSpc>
                        <a:spcBef>
                          <a:spcPts val="0"/>
                        </a:spcBef>
                        <a:spcAft>
                          <a:spcPts val="0"/>
                        </a:spcAft>
                        <a:buClr>
                          <a:srgbClr val="000000"/>
                        </a:buClr>
                        <a:buSzPts val="1400"/>
                        <a:buFont typeface="Arial"/>
                        <a:buNone/>
                      </a:pPr>
                      <a:r>
                        <a:rPr lang="en-GB"/>
                        <a:t>Children to use dictionaries to find things they like/dislike and write sentences in French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E.Q:</a:t>
                      </a: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How c</a:t>
                      </a:r>
                      <a:r>
                        <a:rPr lang="en-GB" b="1"/>
                        <a:t>ould you introduce yourself to a French speaking person?</a:t>
                      </a: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Children use the knowledge they have gained this term to write a paragraph/prepare a presentation to introduce themselves to a French speaker.  They should include information on their name, age, family, pets, likes and dislikes.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1104</Words>
  <Application>Microsoft Office PowerPoint</Application>
  <PresentationFormat>Custom</PresentationFormat>
  <Paragraphs>194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Hall</dc:creator>
  <cp:lastModifiedBy>Louise Hall</cp:lastModifiedBy>
  <cp:revision>1</cp:revision>
  <dcterms:modified xsi:type="dcterms:W3CDTF">2019-09-04T12:12:50Z</dcterms:modified>
</cp:coreProperties>
</file>