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61" r:id="rId2"/>
    <p:sldId id="259" r:id="rId3"/>
    <p:sldId id="260" r:id="rId4"/>
    <p:sldId id="258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467853-1AC0-4395-AADD-4616AF57897F}">
  <a:tblStyle styleId="{0E467853-1AC0-4395-AADD-4616AF5789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14F6-4EA6-45B2-B947-AAE72A28FBDD}" type="datetimeFigureOut">
              <a:rPr lang="en-GB" smtClean="0"/>
              <a:t>03/09/19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60060-19A2-4951-BB66-0957E8899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5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5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7;p10"/>
          <p:cNvSpPr>
            <a:spLocks noGrp="1"/>
          </p:cNvSpPr>
          <p:nvPr>
            <p:ph type="pic" idx="2"/>
          </p:nvPr>
        </p:nvSpPr>
        <p:spPr>
          <a:xfrm>
            <a:off x="2034861" y="1674253"/>
            <a:ext cx="2021983" cy="16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67;p10"/>
          <p:cNvSpPr>
            <a:spLocks noGrp="1"/>
          </p:cNvSpPr>
          <p:nvPr>
            <p:ph type="pic" idx="13"/>
          </p:nvPr>
        </p:nvSpPr>
        <p:spPr>
          <a:xfrm>
            <a:off x="5059250" y="1674253"/>
            <a:ext cx="2021983" cy="16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67;p10"/>
          <p:cNvSpPr>
            <a:spLocks noGrp="1"/>
          </p:cNvSpPr>
          <p:nvPr>
            <p:ph type="pic" idx="14"/>
          </p:nvPr>
        </p:nvSpPr>
        <p:spPr>
          <a:xfrm>
            <a:off x="3547056" y="3322749"/>
            <a:ext cx="2021983" cy="158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68;p10"/>
          <p:cNvSpPr txBox="1">
            <a:spLocks noGrp="1"/>
          </p:cNvSpPr>
          <p:nvPr>
            <p:ph type="body" idx="17"/>
          </p:nvPr>
        </p:nvSpPr>
        <p:spPr>
          <a:xfrm>
            <a:off x="2153322" y="651995"/>
            <a:ext cx="5689758" cy="46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30" name="Google Shape;68;p10"/>
          <p:cNvSpPr txBox="1">
            <a:spLocks noGrp="1"/>
          </p:cNvSpPr>
          <p:nvPr>
            <p:ph type="body" idx="16"/>
          </p:nvPr>
        </p:nvSpPr>
        <p:spPr>
          <a:xfrm>
            <a:off x="267215" y="1918952"/>
            <a:ext cx="1173092" cy="46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endParaRPr lang="en-GB" dirty="0" smtClean="0"/>
          </a:p>
        </p:txBody>
      </p:sp>
      <p:sp>
        <p:nvSpPr>
          <p:cNvPr id="31" name="Google Shape;68;p10"/>
          <p:cNvSpPr txBox="1">
            <a:spLocks noGrp="1"/>
          </p:cNvSpPr>
          <p:nvPr>
            <p:ph type="body" idx="18"/>
          </p:nvPr>
        </p:nvSpPr>
        <p:spPr>
          <a:xfrm>
            <a:off x="7604912" y="1918952"/>
            <a:ext cx="1173092" cy="46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endParaRPr lang="en-GB" dirty="0" smtClean="0"/>
          </a:p>
        </p:txBody>
      </p:sp>
      <p:sp>
        <p:nvSpPr>
          <p:cNvPr id="32" name="Google Shape;68;p10"/>
          <p:cNvSpPr txBox="1">
            <a:spLocks noGrp="1"/>
          </p:cNvSpPr>
          <p:nvPr>
            <p:ph type="body" idx="19"/>
          </p:nvPr>
        </p:nvSpPr>
        <p:spPr>
          <a:xfrm>
            <a:off x="1779409" y="5531407"/>
            <a:ext cx="5486400" cy="102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8;p13"/>
          <p:cNvSpPr/>
          <p:nvPr userDrawn="1"/>
        </p:nvSpPr>
        <p:spPr>
          <a:xfrm>
            <a:off x="1689057" y="1532965"/>
            <a:ext cx="5661930" cy="342191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89;p1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2143" y="446805"/>
            <a:ext cx="1361010" cy="6175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93;p13"/>
          <p:cNvSpPr/>
          <p:nvPr userDrawn="1"/>
        </p:nvSpPr>
        <p:spPr>
          <a:xfrm>
            <a:off x="1689057" y="5157193"/>
            <a:ext cx="5661930" cy="14856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3"/>
          <p:cNvSpPr txBox="1"/>
          <p:nvPr userDrawn="1"/>
        </p:nvSpPr>
        <p:spPr>
          <a:xfrm>
            <a:off x="2013009" y="360489"/>
            <a:ext cx="6002905" cy="64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Topic Word Mat:</a:t>
            </a:r>
            <a:endParaRPr lang="en-GB" sz="1800" b="1" dirty="0">
              <a:solidFill>
                <a:schemeClr val="dk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" name="Google Shape;102;p13"/>
          <p:cNvSpPr/>
          <p:nvPr userDrawn="1"/>
        </p:nvSpPr>
        <p:spPr>
          <a:xfrm>
            <a:off x="215942" y="262380"/>
            <a:ext cx="8641044" cy="93610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93;p13"/>
          <p:cNvSpPr/>
          <p:nvPr userDrawn="1"/>
        </p:nvSpPr>
        <p:spPr>
          <a:xfrm>
            <a:off x="215942" y="1532965"/>
            <a:ext cx="1309279" cy="510988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3;p13"/>
          <p:cNvSpPr/>
          <p:nvPr userDrawn="1"/>
        </p:nvSpPr>
        <p:spPr>
          <a:xfrm>
            <a:off x="7547695" y="1532965"/>
            <a:ext cx="1309279" cy="510988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00;p13"/>
          <p:cNvSpPr txBox="1"/>
          <p:nvPr userDrawn="1"/>
        </p:nvSpPr>
        <p:spPr>
          <a:xfrm>
            <a:off x="310988" y="1594051"/>
            <a:ext cx="1119186" cy="19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Key</a:t>
            </a:r>
            <a:r>
              <a:rPr lang="en-GB" sz="1400" b="1" baseline="0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 Skills</a:t>
            </a:r>
            <a:endParaRPr lang="en-GB" sz="3200" b="1" dirty="0">
              <a:solidFill>
                <a:schemeClr val="dk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7" name="Google Shape;100;p13"/>
          <p:cNvSpPr txBox="1"/>
          <p:nvPr userDrawn="1"/>
        </p:nvSpPr>
        <p:spPr>
          <a:xfrm>
            <a:off x="7584887" y="1594051"/>
            <a:ext cx="1272087" cy="31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Topic</a:t>
            </a:r>
            <a:r>
              <a:rPr lang="en-GB" sz="1400" b="1" baseline="0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 Terms</a:t>
            </a:r>
            <a:endParaRPr lang="en-GB" sz="3200" b="1" dirty="0">
              <a:solidFill>
                <a:schemeClr val="dk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8" name="Google Shape;100;p13"/>
          <p:cNvSpPr txBox="1"/>
          <p:nvPr userDrawn="1"/>
        </p:nvSpPr>
        <p:spPr>
          <a:xfrm>
            <a:off x="1893153" y="5177970"/>
            <a:ext cx="2884909" cy="22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2"/>
                </a:solidFill>
                <a:latin typeface="Arial Rounded"/>
                <a:ea typeface="Arial Rounded"/>
                <a:cs typeface="Arial Rounded"/>
                <a:sym typeface="Arial Rounded"/>
              </a:rPr>
              <a:t>Key Concepts</a:t>
            </a:r>
            <a:endParaRPr lang="en-GB" sz="3200" b="1" dirty="0">
              <a:solidFill>
                <a:schemeClr val="dk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rlgH97v94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://www.google.co.uk/imgres?imgurl=http://www.bigfella.com/archives.dir/gholst.jpg&amp;imgrefurl=http://www.bigfella.com/archives.dir/gsholst.html&amp;h=403&amp;w=400&amp;sz=69&amp;tbnid=qdaZksE5aiWaWM::&amp;tbnh=124&amp;tbnw=123&amp;prev=/images?q=GUSTAV+HOLST&amp;usg=__qFCxVjikXtkVnWdNd70MtTWHHfk=&amp;sa=X&amp;oi=image_result&amp;resnum=4&amp;ct=image&amp;cd=1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s://www.youtube.com/watch?v=Jmk5frp6-3Q&amp;frags=pl,wn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hyperlink" Target="https://www.youtube.com/watch?v=gXOIkT1-QWY&amp;frags=pl,wn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www.youtube.com/watch?v=3Dx9mbkdQsA&amp;frags=pl,wn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pUZeSYsU0Uk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 Music - The Planet Suite</a:t>
            </a:r>
          </a:p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Use Crescendo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Use Diminuendo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Use appropriate Instruments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Chant the Rhythm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Sing the pitch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100" dirty="0"/>
              <a:t>Sing fluently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100" dirty="0"/>
              <a:t>Draw the notes neatly</a:t>
            </a:r>
          </a:p>
          <a:p>
            <a:pPr lvl="0">
              <a:spcBef>
                <a:spcPts val="0"/>
              </a:spcBef>
              <a:buSzPts val="1100"/>
            </a:pPr>
            <a:endParaRPr lang="en-GB" sz="11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100" dirty="0"/>
              <a:t>Remember the note names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1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100" dirty="0"/>
              <a:t>Remember note length</a:t>
            </a:r>
          </a:p>
          <a:p>
            <a:endParaRPr lang="en-GB" sz="11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100"/>
            </a:pPr>
            <a:r>
              <a:rPr lang="en-GB" dirty="0"/>
              <a:t>Dynamics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Loud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Soft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Tempo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Fast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Slow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/>
              <a:t>Timbre</a:t>
            </a:r>
          </a:p>
          <a:p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dirty="0"/>
              <a:t>Dynamics - In music, dynamics means how loud or quiet the music is</a:t>
            </a:r>
            <a:r>
              <a:rPr lang="en-GB" dirty="0" smtClean="0"/>
              <a:t>.</a:t>
            </a:r>
            <a:endParaRPr lang="en-GB" dirty="0"/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Rhythm - The combinations of long and short, even or uneven sounds that convey a sense of movement in time. </a:t>
            </a:r>
          </a:p>
          <a:p>
            <a:endParaRPr lang="en-GB" dirty="0"/>
          </a:p>
        </p:txBody>
      </p:sp>
      <p:pic>
        <p:nvPicPr>
          <p:cNvPr id="26" name="Google Shape;98;p13" descr="C:\Users\James\Desktop\cultural explorers.jpg"/>
          <p:cNvPicPr preferRelativeResize="0"/>
          <p:nvPr/>
        </p:nvPicPr>
        <p:blipFill rotWithShape="1">
          <a:blip r:embed="rId2">
            <a:alphaModFix/>
          </a:blip>
          <a:srcRect l="7956" r="7311" b="5291"/>
          <a:stretch/>
        </p:blipFill>
        <p:spPr>
          <a:xfrm>
            <a:off x="8067568" y="319032"/>
            <a:ext cx="542687" cy="79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http://www.channel4.com/media/images/Channel4/c4-news/2014/March/27/27_solar_system_r_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11" y="1923142"/>
            <a:ext cx="3621855" cy="2037406"/>
          </a:xfrm>
          <a:prstGeom prst="rect">
            <a:avLst/>
          </a:prstGeom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www.bigfella.com/archives.dir/gsholst.htm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30" y="2063296"/>
            <a:ext cx="1436316" cy="13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4740" y="4436256"/>
            <a:ext cx="4111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dirty="0" smtClean="0">
                <a:ea typeface="ヒラギノ角ゴ Pro W3" charset="0"/>
                <a:cs typeface="ヒラギノ角ゴ Pro W3" charset="0"/>
                <a:hlinkClick r:id="rId3"/>
              </a:rPr>
              <a:t>https://www.youtube.com/watch?v=mQrlgH97v94</a:t>
            </a:r>
            <a:r>
              <a:rPr lang="en-GB" dirty="0" smtClean="0">
                <a:ea typeface="ヒラギノ角ゴ Pro W3" charset="0"/>
                <a:cs typeface="ヒラギノ角ゴ Pro W3" charset="0"/>
              </a:rPr>
              <a:t> </a:t>
            </a:r>
            <a:endParaRPr lang="en-GB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9642" y="3902176"/>
            <a:ext cx="2848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https://www.youtube.com/watch?v=Jmk5frp6-3Q&amp;frags=pl%</a:t>
            </a:r>
            <a:r>
              <a:rPr lang="en-US" dirty="0" smtClean="0">
                <a:hlinkClick r:id="rId7"/>
              </a:rPr>
              <a:t>2Cwn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/>
              <a:t>Year </a:t>
            </a:r>
            <a:r>
              <a:rPr lang="en-GB" dirty="0" smtClean="0"/>
              <a:t>4 </a:t>
            </a:r>
            <a:r>
              <a:rPr lang="en-GB" dirty="0"/>
              <a:t>Music </a:t>
            </a:r>
            <a:r>
              <a:rPr lang="mr-IN" dirty="0" smtClean="0"/>
              <a:t>–</a:t>
            </a:r>
            <a:r>
              <a:rPr lang="en-GB" dirty="0" smtClean="0"/>
              <a:t> Graphic and Symbol Scores</a:t>
            </a:r>
            <a:endParaRPr lang="en-GB" dirty="0"/>
          </a:p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Use appropriate instruments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Use Layered Texture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Use Diminuendo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Use Crescendo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Use a regular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Compose your own rhythms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Know when to start and stop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Count in!</a:t>
            </a:r>
          </a:p>
          <a:p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100"/>
            </a:pPr>
            <a:r>
              <a:rPr lang="en-GB" sz="1200" dirty="0" smtClean="0"/>
              <a:t>Dynamics</a:t>
            </a:r>
          </a:p>
          <a:p>
            <a:pPr lvl="0"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200" dirty="0" smtClean="0"/>
              <a:t>Duration</a:t>
            </a:r>
          </a:p>
          <a:p>
            <a:pPr lvl="0"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200" dirty="0" smtClean="0"/>
              <a:t>Silence</a:t>
            </a:r>
          </a:p>
          <a:p>
            <a:pPr lvl="0"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200" dirty="0" smtClean="0"/>
              <a:t>Performance</a:t>
            </a:r>
          </a:p>
          <a:p>
            <a:pPr lvl="0"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Graphic </a:t>
            </a:r>
            <a:endParaRPr lang="en-GB" sz="1200" dirty="0" smtClean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 smtClean="0"/>
              <a:t>Score</a:t>
            </a:r>
            <a:endParaRPr lang="en-GB" sz="1200" dirty="0"/>
          </a:p>
          <a:p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Graphic Scores: Graphic notation is the representation of music through the use of visual symbols outside the realm of traditional music notation</a:t>
            </a:r>
            <a:r>
              <a:rPr lang="en-GB" sz="1200" dirty="0" smtClean="0"/>
              <a:t>.</a:t>
            </a:r>
            <a:endParaRPr lang="en-GB" sz="1200" dirty="0"/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sz="1200" dirty="0">
                <a:solidFill>
                  <a:schemeClr val="dk1"/>
                </a:solidFill>
              </a:rPr>
              <a:t>Texture - Texture results from the way voices and/or instruments are combined in music.</a:t>
            </a:r>
          </a:p>
          <a:p>
            <a:endParaRPr lang="en-GB" dirty="0"/>
          </a:p>
        </p:txBody>
      </p:sp>
      <p:pic>
        <p:nvPicPr>
          <p:cNvPr id="26" name="Google Shape;98;p13" descr="C:\Users\James\Desktop\cultural explorers.jpg"/>
          <p:cNvPicPr preferRelativeResize="0"/>
          <p:nvPr/>
        </p:nvPicPr>
        <p:blipFill rotWithShape="1">
          <a:blip r:embed="rId3">
            <a:alphaModFix/>
          </a:blip>
          <a:srcRect l="7956" r="7311" b="5291"/>
          <a:stretch/>
        </p:blipFill>
        <p:spPr>
          <a:xfrm>
            <a:off x="7849854" y="563962"/>
            <a:ext cx="542687" cy="79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9" y="1864074"/>
            <a:ext cx="3927752" cy="11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6976"/>
              </p:ext>
            </p:extLst>
          </p:nvPr>
        </p:nvGraphicFramePr>
        <p:xfrm>
          <a:off x="2140857" y="3113762"/>
          <a:ext cx="2046512" cy="154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5" imgW="8019988" imgH="5667298" progId="AcroExch.Document.7">
                  <p:embed/>
                </p:oleObj>
              </mc:Choice>
              <mc:Fallback>
                <p:oleObj name="Acrobat Document" r:id="rId5" imgW="8019988" imgH="56672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857" y="3113762"/>
                        <a:ext cx="2046512" cy="154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227286" y="3655784"/>
            <a:ext cx="304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https://www.youtube.com/watch?v=gXOIkT1-QWY&amp;frags=pl%</a:t>
            </a:r>
            <a:r>
              <a:rPr lang="en-US" dirty="0" smtClean="0">
                <a:hlinkClick r:id="rId7"/>
              </a:rPr>
              <a:t>2Cwn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/>
              <a:t>Year </a:t>
            </a:r>
            <a:r>
              <a:rPr lang="en-GB" dirty="0" smtClean="0"/>
              <a:t>5 </a:t>
            </a:r>
            <a:r>
              <a:rPr lang="en-GB" dirty="0"/>
              <a:t>Music </a:t>
            </a:r>
            <a:r>
              <a:rPr lang="mr-IN" dirty="0" smtClean="0"/>
              <a:t>–</a:t>
            </a:r>
            <a:r>
              <a:rPr lang="en-GB" dirty="0" smtClean="0"/>
              <a:t> Plain Chant and </a:t>
            </a:r>
            <a:r>
              <a:rPr lang="en-GB" dirty="0" err="1" smtClean="0"/>
              <a:t>Greensleeves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sz="1200" dirty="0"/>
              <a:t>Perform in time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sz="1200" dirty="0"/>
              <a:t>Rehearse effectively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sz="1200" dirty="0"/>
              <a:t>Communicate clearly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GB" sz="1200" dirty="0"/>
              <a:t>Use regular pulse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GB" sz="1200" dirty="0"/>
              <a:t>Use 4/4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sz="1200" dirty="0"/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GB" sz="1200" dirty="0"/>
              <a:t>Compose your own rhythms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GB" sz="1200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Chant the rhythm</a:t>
            </a:r>
          </a:p>
          <a:p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Chant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Rhythm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Crotchet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Quaver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Rest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Beat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SzPts val="1100"/>
            </a:pPr>
            <a:r>
              <a:rPr lang="en-GB" dirty="0" smtClean="0"/>
              <a:t>Pulse</a:t>
            </a:r>
          </a:p>
          <a:p>
            <a:pPr lvl="0">
              <a:spcBef>
                <a:spcPts val="0"/>
              </a:spcBef>
              <a:buSzPts val="1100"/>
            </a:pPr>
            <a:endParaRPr lang="en-GB" dirty="0"/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dirty="0"/>
              <a:t>Syncopation</a:t>
            </a:r>
          </a:p>
          <a:p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dirty="0"/>
              <a:t>Rhythm - The combinations of long and short, even or uneven sounds that convey a sense of movement in time. </a:t>
            </a:r>
          </a:p>
          <a:p>
            <a:endParaRPr lang="en-GB" dirty="0"/>
          </a:p>
        </p:txBody>
      </p:sp>
      <p:pic>
        <p:nvPicPr>
          <p:cNvPr id="26" name="Google Shape;98;p13" descr="C:\Users\James\Desktop\cultural explorers.jpg"/>
          <p:cNvPicPr preferRelativeResize="0"/>
          <p:nvPr/>
        </p:nvPicPr>
        <p:blipFill rotWithShape="1">
          <a:blip r:embed="rId2">
            <a:alphaModFix/>
          </a:blip>
          <a:srcRect l="7956" r="7311" b="5291"/>
          <a:stretch/>
        </p:blipFill>
        <p:spPr>
          <a:xfrm>
            <a:off x="8131068" y="319033"/>
            <a:ext cx="542687" cy="79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3" y="3036435"/>
            <a:ext cx="19526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31999" y="1669142"/>
            <a:ext cx="3589111" cy="1240971"/>
            <a:chOff x="720" y="11786"/>
            <a:chExt cx="8520" cy="319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786"/>
              <a:ext cx="8520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748" y="13646"/>
              <a:ext cx="687" cy="652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533" y="13654"/>
              <a:ext cx="687" cy="652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590" y="13646"/>
              <a:ext cx="682" cy="650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55" y="13646"/>
              <a:ext cx="688" cy="650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210" y="13646"/>
              <a:ext cx="683" cy="650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677" y="13606"/>
              <a:ext cx="685" cy="648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397" y="13006"/>
              <a:ext cx="685" cy="648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033" y="13654"/>
              <a:ext cx="685" cy="647"/>
            </a:xfrm>
            <a:prstGeom prst="ellipse">
              <a:avLst/>
            </a:prstGeom>
            <a:solidFill>
              <a:srgbClr val="BFBFBF"/>
            </a:solidFill>
            <a:ln w="25400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/>
                  <a:ea typeface="ヒラギノ角ゴ Pro W3" charset="0"/>
                </a:rPr>
                <a:t> 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4999" y="3592286"/>
            <a:ext cx="301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https://www.youtube.com/watch?v=3Dx9mbkdQsA&amp;frags=pl%</a:t>
            </a:r>
            <a:r>
              <a:rPr lang="en-US" dirty="0" smtClean="0">
                <a:hlinkClick r:id="rId5"/>
              </a:rPr>
              <a:t>2Cwn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/>
              <a:t>Year 6 Music </a:t>
            </a:r>
            <a:r>
              <a:rPr lang="mr-IN" dirty="0"/>
              <a:t>–</a:t>
            </a:r>
            <a:r>
              <a:rPr lang="en-GB" dirty="0"/>
              <a:t> Frozen Kingdom Music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Balance your ideas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Use polyphony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Perform in tune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Rehearse effectively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100"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Communicate clearly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chemeClr val="dk1"/>
                </a:solidFill>
              </a:rPr>
              <a:t>Use a range of dynamics</a:t>
            </a:r>
          </a:p>
          <a:p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lvl="0">
              <a:lnSpc>
                <a:spcPct val="129500"/>
              </a:lnSpc>
              <a:spcBef>
                <a:spcPts val="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Chords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Triads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Drone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Ostinato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Dissonance 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Semitones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Trills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r>
              <a:rPr lang="en-GB" dirty="0">
                <a:solidFill>
                  <a:srgbClr val="323232"/>
                </a:solidFill>
              </a:rPr>
              <a:t>Sudden silence</a:t>
            </a:r>
          </a:p>
          <a:p>
            <a:pPr lvl="0">
              <a:lnSpc>
                <a:spcPct val="129500"/>
              </a:lnSpc>
              <a:spcBef>
                <a:spcPts val="800"/>
              </a:spcBef>
              <a:buSzPts val="1100"/>
            </a:pPr>
            <a:endParaRPr lang="en-GB" dirty="0">
              <a:solidFill>
                <a:srgbClr val="323232"/>
              </a:solidFill>
            </a:endParaRPr>
          </a:p>
          <a:p>
            <a:pPr lvl="0">
              <a:lnSpc>
                <a:spcPct val="129500"/>
              </a:lnSpc>
              <a:spcBef>
                <a:spcPts val="800"/>
              </a:spcBef>
              <a:spcAft>
                <a:spcPts val="800"/>
              </a:spcAft>
              <a:buSzPts val="1100"/>
            </a:pPr>
            <a:endParaRPr lang="en-GB" dirty="0">
              <a:solidFill>
                <a:srgbClr val="323232"/>
              </a:solidFill>
            </a:endParaRPr>
          </a:p>
          <a:p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GB" sz="1200" dirty="0"/>
              <a:t>Chords and harmony - The simultaneous sounding of two or more tones</a:t>
            </a:r>
            <a:r>
              <a:rPr lang="en-GB" sz="1200" dirty="0" smtClean="0"/>
              <a:t>.</a:t>
            </a:r>
            <a:endParaRPr lang="en-GB" sz="1200" dirty="0"/>
          </a:p>
          <a:p>
            <a:pPr lvl="0">
              <a:spcBef>
                <a:spcPts val="0"/>
              </a:spcBef>
              <a:buSzPts val="1100"/>
            </a:pPr>
            <a:r>
              <a:rPr lang="en-GB" sz="1200" dirty="0"/>
              <a:t>Tonality - The arrangement of pitches that create a certain character or mood of the music.</a:t>
            </a:r>
          </a:p>
          <a:p>
            <a:pPr lvl="0">
              <a:spcBef>
                <a:spcPts val="0"/>
              </a:spcBef>
              <a:buSzPts val="1100"/>
            </a:pPr>
            <a:r>
              <a:rPr lang="en-GB" sz="1200" dirty="0" smtClean="0"/>
              <a:t>Texture </a:t>
            </a:r>
            <a:r>
              <a:rPr lang="en-GB" sz="1200" dirty="0"/>
              <a:t>- Texture results from the way voices and/or instruments are combined in music.</a:t>
            </a:r>
          </a:p>
          <a:p>
            <a:endParaRPr lang="en-GB" dirty="0"/>
          </a:p>
        </p:txBody>
      </p:sp>
      <p:pic>
        <p:nvPicPr>
          <p:cNvPr id="26" name="Google Shape;98;p13" descr="C:\Users\James\Desktop\cultural explorers.jpg"/>
          <p:cNvPicPr preferRelativeResize="0"/>
          <p:nvPr/>
        </p:nvPicPr>
        <p:blipFill rotWithShape="1">
          <a:blip r:embed="rId2">
            <a:alphaModFix/>
          </a:blip>
          <a:srcRect l="7956" r="7311" b="5291"/>
          <a:stretch/>
        </p:blipFill>
        <p:spPr>
          <a:xfrm>
            <a:off x="8167353" y="346246"/>
            <a:ext cx="542687" cy="79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Screen Shot 2016-10-06 at 19.3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24513" r="40073" b="18140"/>
          <a:stretch>
            <a:fillRect/>
          </a:stretch>
        </p:blipFill>
        <p:spPr bwMode="auto">
          <a:xfrm>
            <a:off x="1865891" y="2222499"/>
            <a:ext cx="2808041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1614" y="4517897"/>
            <a:ext cx="4237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pUZeSYsU0Uk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556" y="1959428"/>
            <a:ext cx="2255979" cy="14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374</Words>
  <Application>Microsoft Macintosh PowerPoint</Application>
  <PresentationFormat>On-screen Show (4:3)</PresentationFormat>
  <Paragraphs>129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Browell</dc:creator>
  <cp:lastModifiedBy>Matthew Browell</cp:lastModifiedBy>
  <cp:revision>11</cp:revision>
  <dcterms:modified xsi:type="dcterms:W3CDTF">2019-09-03T21:29:36Z</dcterms:modified>
</cp:coreProperties>
</file>