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imKBqz7zgw1lX/b0WvSkuqC9Qh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5140E2D-DF15-4748-9CCF-E9035F2B20A9}">
  <a:tblStyle styleId="{65140E2D-DF15-4748-9CCF-E9035F2B20A9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9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" name="Google Shape;4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8" name="Google Shape;4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5" name="Google Shape;5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2" name="Google Shape;6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Slide">
  <p:cSld name="4_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C253E"/>
          </a:solidFill>
          <a:ln>
            <a:noFill/>
          </a:ln>
          <a:effectLst>
            <a:outerShdw blurRad="40000" dist="23000" dir="5400000" rotWithShape="0">
              <a:srgbClr val="000000">
                <a:alpha val="32549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" name="Google Shape;13;p9" descr="Asset 9@4x-8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8250"/>
            <a:ext cx="9144000" cy="683975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"/>
          <p:cNvSpPr txBox="1">
            <a:spLocks noGrp="1"/>
          </p:cNvSpPr>
          <p:nvPr>
            <p:ph type="body" idx="1"/>
          </p:nvPr>
        </p:nvSpPr>
        <p:spPr>
          <a:xfrm>
            <a:off x="364679" y="2114178"/>
            <a:ext cx="7035806" cy="1053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5" name="Google Shape;15;p9"/>
          <p:cNvSpPr txBox="1">
            <a:spLocks noGrp="1"/>
          </p:cNvSpPr>
          <p:nvPr>
            <p:ph type="title"/>
          </p:nvPr>
        </p:nvSpPr>
        <p:spPr>
          <a:xfrm>
            <a:off x="364679" y="702236"/>
            <a:ext cx="7046145" cy="1382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6" name="Google Shape;16;p9" descr="Asset 1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95783" y="458922"/>
            <a:ext cx="1180673" cy="483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364679" y="1543122"/>
            <a:ext cx="7035806" cy="61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1C253E"/>
              </a:buClr>
              <a:buSzPts val="2400"/>
              <a:buNone/>
              <a:defRPr sz="2400" b="0">
                <a:solidFill>
                  <a:srgbClr val="1C253E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9" name="Google Shape;19;p5" descr="Asset 3@4x-8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95783" y="458922"/>
            <a:ext cx="1180673" cy="483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5" descr="Asset 4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60750" y="3981450"/>
            <a:ext cx="5683250" cy="287655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64679" y="702236"/>
            <a:ext cx="7046145" cy="8024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253E"/>
              </a:buClr>
              <a:buSzPts val="4400"/>
              <a:buFont typeface="Calibri"/>
              <a:buNone/>
              <a:defRPr>
                <a:solidFill>
                  <a:srgbClr val="1C253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2"/>
          </p:nvPr>
        </p:nvSpPr>
        <p:spPr>
          <a:xfrm>
            <a:off x="364679" y="2490093"/>
            <a:ext cx="8229600" cy="3336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253E"/>
              </a:buClr>
              <a:buSzPts val="1800"/>
              <a:buFont typeface="Arial"/>
              <a:buChar char="•"/>
              <a:defRPr sz="1800">
                <a:solidFill>
                  <a:srgbClr val="1C253E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C253E"/>
          </a:solidFill>
          <a:ln>
            <a:noFill/>
          </a:ln>
          <a:effectLst>
            <a:outerShdw blurRad="40000" dist="23000" dir="5400000" rotWithShape="0">
              <a:srgbClr val="000000">
                <a:alpha val="32549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" name="Google Shape;25;p6" descr="Asset 2@4x-8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7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6" descr="Asset 1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56494" y="1163362"/>
            <a:ext cx="2955925" cy="120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7" descr="Asset 7@4x-8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8250"/>
            <a:ext cx="9144000" cy="683975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364679" y="2114178"/>
            <a:ext cx="7035806" cy="1053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1C253E"/>
              </a:buClr>
              <a:buSzPts val="2800"/>
              <a:buNone/>
              <a:defRPr sz="2800" b="0">
                <a:solidFill>
                  <a:srgbClr val="1C253E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30" name="Google Shape;30;p7" descr="Asset 3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95783" y="458922"/>
            <a:ext cx="1180673" cy="483056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64679" y="702236"/>
            <a:ext cx="7046145" cy="1382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253E"/>
              </a:buClr>
              <a:buSzPts val="4400"/>
              <a:buFont typeface="Calibri"/>
              <a:buNone/>
              <a:defRPr>
                <a:solidFill>
                  <a:srgbClr val="1C253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Slide">
  <p:cSld name="3_Title Slide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C253E"/>
          </a:solidFill>
          <a:ln>
            <a:noFill/>
          </a:ln>
          <a:effectLst>
            <a:outerShdw blurRad="40000" dist="23000" dir="5400000" rotWithShape="0">
              <a:srgbClr val="000000">
                <a:alpha val="32549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" name="Google Shape;34;p8" descr="Asset 8@4x-8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5076"/>
            <a:ext cx="9144000" cy="6842924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364679" y="2114178"/>
            <a:ext cx="7035806" cy="1053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364679" y="702236"/>
            <a:ext cx="7046145" cy="1382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7" name="Google Shape;37;p8" descr="Asset 1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95783" y="458922"/>
            <a:ext cx="1180673" cy="483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body" idx="1"/>
          </p:nvPr>
        </p:nvSpPr>
        <p:spPr>
          <a:xfrm>
            <a:off x="301300" y="1167119"/>
            <a:ext cx="7035900" cy="17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</a:pPr>
            <a:r>
              <a:rPr lang="en-US" sz="6000" b="1"/>
              <a:t>Literacy 2021-22</a:t>
            </a:r>
            <a:endParaRPr sz="60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</a:pPr>
            <a:r>
              <a:rPr lang="en-US" sz="4800"/>
              <a:t>Whole School</a:t>
            </a:r>
            <a:endParaRPr sz="48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</a:pPr>
            <a:r>
              <a:rPr lang="en-US" sz="4800"/>
              <a:t>Text Overview</a:t>
            </a:r>
            <a:endParaRPr sz="4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Google Shape;50;p1"/>
          <p:cNvGraphicFramePr/>
          <p:nvPr/>
        </p:nvGraphicFramePr>
        <p:xfrm>
          <a:off x="466675" y="1160212"/>
          <a:ext cx="8210650" cy="5425465"/>
        </p:xfrm>
        <a:graphic>
          <a:graphicData uri="http://schemas.openxmlformats.org/drawingml/2006/table">
            <a:tbl>
              <a:tblPr>
                <a:noFill/>
                <a:tableStyleId>{65140E2D-DF15-4748-9CCF-E9035F2B20A9}</a:tableStyleId>
              </a:tblPr>
              <a:tblGrid>
                <a:gridCol w="1172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2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2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3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2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72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96650">
                <a:tc gridSpan="8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Term 1 - Week Commencing 6</a:t>
                      </a:r>
                      <a:r>
                        <a:rPr lang="en-US" sz="1400" b="1" u="none" strike="noStrike" cap="none" baseline="30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</a:t>
                      </a:r>
                      <a:r>
                        <a:rPr lang="en-US" sz="14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September 2021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2YO - LL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Ring-a-ring-o-roses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Baa Baa Black Sheep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Incy Wincy Spider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Owl Babies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Dear Santa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Nursery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Dear Zoo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Shark in the Park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Room on the Broom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Each Peach Pear Plum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Gingerbread Man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Snowman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Reception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You Choose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Pumpkin Soup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Kipper’s Toy Box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How to Catch a Star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Christmas Story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1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Little Red Riding Hood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Beegu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Whatever Next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Julian is a Mermaid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Jolly Christmas Postman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2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Cinderella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Piggy Book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How to Train a Dragon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Kitchen Disco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Snow - Walter de la Mere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3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Hansel &amp; Gretel – Anthony Browne (3)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Stone Age Boy (4)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Diary of a Killer Cat 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(4)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Poetry 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(3)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4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Play</a:t>
                      </a:r>
                      <a:r>
                        <a:rPr lang="en-US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S</a:t>
                      </a: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cripts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(3)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Billionaire Boy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5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Voices in the Park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(2)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Highwayman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(3)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Street Child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6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Brightstorm (incl. extracts from Northern Lights)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51" name="Google Shape;5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6675" y="124623"/>
            <a:ext cx="712426" cy="909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6675" y="124623"/>
            <a:ext cx="712426" cy="9090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2"/>
          <p:cNvGraphicFramePr/>
          <p:nvPr/>
        </p:nvGraphicFramePr>
        <p:xfrm>
          <a:off x="466675" y="1185875"/>
          <a:ext cx="8210650" cy="5212220"/>
        </p:xfrm>
        <a:graphic>
          <a:graphicData uri="http://schemas.openxmlformats.org/drawingml/2006/table">
            <a:tbl>
              <a:tblPr>
                <a:noFill/>
                <a:tableStyleId>{65140E2D-DF15-4748-9CCF-E9035F2B20A9}</a:tableStyleId>
              </a:tblPr>
              <a:tblGrid>
                <a:gridCol w="1172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9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9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5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339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43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729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96650">
                <a:tc gridSpan="1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Term 2 </a:t>
                      </a:r>
                      <a:r>
                        <a:rPr lang="en-US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 Week Commencing 3</a:t>
                      </a:r>
                      <a:r>
                        <a:rPr lang="en-US" sz="1400" b="1" u="none" strike="noStrike" cap="none" baseline="30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rd</a:t>
                      </a:r>
                      <a:r>
                        <a:rPr lang="en-US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January 2022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2YO - LL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Balloon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Children’s Interest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Crunching Munching Caterpillar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Spot’s Easter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Nursery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Billy Goats Gruff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Gruffalo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Hungry Caterpillar</a:t>
                      </a:r>
                      <a:endParaRPr sz="120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Non-Fiction: Easter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Reception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Lost and Found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Handa’s Surprise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Farmer Duck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Enormous Turnip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1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Tiger Who Came to Tea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Non-fiction: How did the tiger get to Sophie’s house?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Oliver’s Fruit Salad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Non-fiction texts linked to ‘healthy snacks’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2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Scallywag and the Golden Underpants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Tunnel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And Tango Makes Three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Non-fiction:</a:t>
                      </a:r>
                      <a:r>
                        <a:rPr lang="en-US" sz="120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20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Great Fire of London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3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Escape from Pompeii 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(5)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Firework-Maker’s Daughter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4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4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Sea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(3)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Arthur and the Golden Rope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5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Secrets of a Sun King (incl. extracts from The Story of Tutankhamun)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6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Dreadful Menace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(2)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Arrival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(2)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Greek Mythology (incl. extracts from Fantastic Beasts)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6675" y="119206"/>
            <a:ext cx="712426" cy="9090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5" name="Google Shape;65;p3"/>
          <p:cNvGraphicFramePr/>
          <p:nvPr/>
        </p:nvGraphicFramePr>
        <p:xfrm>
          <a:off x="466675" y="1185875"/>
          <a:ext cx="8210650" cy="4843500"/>
        </p:xfrm>
        <a:graphic>
          <a:graphicData uri="http://schemas.openxmlformats.org/drawingml/2006/table">
            <a:tbl>
              <a:tblPr>
                <a:noFill/>
                <a:tableStyleId>{65140E2D-DF15-4748-9CCF-E9035F2B20A9}</a:tableStyleId>
              </a:tblPr>
              <a:tblGrid>
                <a:gridCol w="1172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7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3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7650">
                <a:tc gridSpan="7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Term 3 </a:t>
                      </a:r>
                      <a:r>
                        <a:rPr lang="en-US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 Week Commencing 25</a:t>
                      </a:r>
                      <a:r>
                        <a:rPr lang="en-US" sz="1400" b="1" u="none" strike="noStrike" cap="none" baseline="30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</a:t>
                      </a:r>
                      <a:r>
                        <a:rPr lang="en-US" sz="1400" b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April 2022</a:t>
                      </a:r>
                      <a:endParaRPr sz="1400" u="none" strike="noStrike" cap="none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2YO - LL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Train Ride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Children’s Interest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Very Lazy Ladybird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Children’s Interest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Nursery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Supertato!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Children’s Interest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Bear Hunt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Children’s Interest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Reception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 Little Pigs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Traditional Tale (e.g. Humpy/Goldilocks)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Mr Gumpy's Outing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Scarecrows’ Wedding/ Celebration Story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1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Where the Wild Things are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Non-Fiction texts linked to Pets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Zog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the Ladybird Heard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3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2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Jack and the Beanstalk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True Story of the 3 Little Pigs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Meerkat Mail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Day the Crayons Quit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3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Charlie and the Chocolate Factory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4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Boy at the Back of the Class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5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Nowhere Emporium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7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6</a:t>
                      </a:r>
                      <a:endParaRPr sz="14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Holes</a:t>
                      </a:r>
                      <a:endParaRPr sz="1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431</Words>
  <Application>Microsoft Office PowerPoint</Application>
  <PresentationFormat>On-screen Show (4:3)</PresentationFormat>
  <Paragraphs>131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Liam Murray</dc:creator>
  <cp:lastModifiedBy>R Alexander</cp:lastModifiedBy>
  <cp:revision>1</cp:revision>
  <dcterms:modified xsi:type="dcterms:W3CDTF">2021-09-11T20:30:29Z</dcterms:modified>
</cp:coreProperties>
</file>