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E0FF86B-72A8-41C3-A790-0D93B980324B}">
  <a:tblStyle styleId="{8E0FF86B-72A8-41C3-A790-0D93B980324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1"/>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11"/>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1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1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3"/>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1" name="Google Shape;9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14"/>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7" name="Google Shape;97;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15"/>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09" name="Google Shape;109;p16"/>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0" name="Google Shape;110;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6" name="Google Shape;116;p17"/>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7" name="Google Shape;117;p17"/>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17"/>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0" name="Google Shape;130;p19"/>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1" name="Google Shape;131;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p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8" name="Google Shape;13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1"/>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44" name="Google Shape;144;p2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3"/>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2"/>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2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4"/>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5"/>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5"/>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6"/>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6"/>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6"/>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8"/>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8"/>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9"/>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9"/>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0"/>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0"/>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11" Type="http://schemas.openxmlformats.org/officeDocument/2006/relationships/image" Target="../media/image7.jpg"/><Relationship Id="rId10" Type="http://schemas.openxmlformats.org/officeDocument/2006/relationships/image" Target="../media/image4.png"/><Relationship Id="rId9" Type="http://schemas.openxmlformats.org/officeDocument/2006/relationships/image" Target="../media/image13.png"/><Relationship Id="rId5" Type="http://schemas.openxmlformats.org/officeDocument/2006/relationships/image" Target="../media/image2.jpg"/><Relationship Id="rId6" Type="http://schemas.openxmlformats.org/officeDocument/2006/relationships/image" Target="../media/image8.jpg"/><Relationship Id="rId7" Type="http://schemas.openxmlformats.org/officeDocument/2006/relationships/image" Target="../media/image5.jp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jpg"/><Relationship Id="rId11" Type="http://schemas.openxmlformats.org/officeDocument/2006/relationships/image" Target="../media/image11.png"/><Relationship Id="rId10" Type="http://schemas.openxmlformats.org/officeDocument/2006/relationships/image" Target="../media/image7.jpg"/><Relationship Id="rId12"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b="0" l="0" r="0" t="0"/>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That places can have a personal significance </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GB" sz="1600">
                <a:solidFill>
                  <a:schemeClr val="dk1"/>
                </a:solidFill>
              </a:rPr>
              <a:t>Northumberland SACRE Curriculum Aims</a:t>
            </a:r>
            <a:endParaRPr b="1" sz="16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Northumberland’s Agreed Syllabus for RE aims to ensure that all pupils and students: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A. know about and understand a range of religions and worldviews, so that they can: describe, explain and analyse beliefs and practices, recognising the diversity which exists within and between communities and amongst individuals; identify, investigate and respond to questions posed and responses offered by some of the sources of wisdom found in religions and worldviews; appreciate and appraise the nature, significance and impact of different ways of expressing meaning.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B. express ideas and insights about the nature, significance and impact of religions and worldviews, so that they can: explain reasonably their ideas about how beliefs, practices and forms of expression influence individuals and communities; express with increasing discernment their personal reflections and critical responses to questions and teachings about identity, diversity, meaning and value, including ethical issues; appreciate and appraise different dimensions of a religion or worldview.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GB" sz="1200">
                <a:solidFill>
                  <a:schemeClr val="dk1"/>
                </a:solidFill>
              </a:rPr>
              <a:t>C.acquire and deploy the skills needed to engage seriously with religions and worldviews, so that they can: find out about and investigate key concepts and questions of belonging, meaning, purpose and truth, responding creatively; enquire into what enables different individuals and communities to live together respectfully for the well-being of all; articulate beliefs, values and commitments clearly in order to explain why they may be important in their own and other people’s lives..</a:t>
            </a:r>
            <a:endParaRPr b="1" sz="16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During this area of study students should be taught to:</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sz="1600"/>
          </a:p>
          <a:p>
            <a:pPr indent="-3810" lvl="0" marL="3810" rtl="0" algn="l">
              <a:spcBef>
                <a:spcPts val="0"/>
              </a:spcBef>
              <a:spcAft>
                <a:spcPts val="0"/>
              </a:spcAft>
              <a:buSzPts val="1100"/>
              <a:buNone/>
            </a:pPr>
            <a:r>
              <a:rPr lang="en-GB" sz="1600">
                <a:solidFill>
                  <a:schemeClr val="dk1"/>
                </a:solidFill>
              </a:rPr>
              <a:t>Describe core features of the religions they study and reflect on their significance.  </a:t>
            </a:r>
            <a:endParaRPr sz="1600">
              <a:solidFill>
                <a:schemeClr val="dk1"/>
              </a:solidFill>
            </a:endParaRPr>
          </a:p>
          <a:p>
            <a:pPr indent="-3810" lvl="0" marL="3810" marR="223520" rtl="0" algn="l">
              <a:spcBef>
                <a:spcPts val="0"/>
              </a:spcBef>
              <a:spcAft>
                <a:spcPts val="0"/>
              </a:spcAft>
              <a:buClr>
                <a:schemeClr val="dk1"/>
              </a:buClr>
              <a:buSzPts val="1100"/>
              <a:buFont typeface="Arial"/>
              <a:buNone/>
            </a:pPr>
            <a:r>
              <a:rPr lang="en-GB" sz="1600">
                <a:solidFill>
                  <a:schemeClr val="dk1"/>
                </a:solidFill>
              </a:rPr>
              <a:t>Discuss sensitively and thoughtfully personal and other people’s responses to religious ideas. </a:t>
            </a:r>
            <a:endParaRPr sz="16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GB" sz="1600"/>
              <a:t>Consider features of religion that demonstrate similarities and differences between different religions. </a:t>
            </a:r>
            <a:endParaRPr i="0" sz="1600" u="none" cap="none" strike="noStrike">
              <a:solidFill>
                <a:srgbClr val="000000"/>
              </a:solidFil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Medium Term Plan: </a:t>
            </a:r>
            <a:r>
              <a:rPr b="1" lang="en-GB"/>
              <a:t>Cultural Explorers: RE</a:t>
            </a:r>
            <a:endParaRPr/>
          </a:p>
          <a:p>
            <a:pPr indent="0" lvl="0" marL="0" marR="0" rtl="0" algn="ctr">
              <a:lnSpc>
                <a:spcPct val="100000"/>
              </a:lnSpc>
              <a:spcBef>
                <a:spcPts val="0"/>
              </a:spcBef>
              <a:spcAft>
                <a:spcPts val="0"/>
              </a:spcAft>
              <a:buNone/>
            </a:pPr>
            <a:r>
              <a:rPr lang="en-GB" u="sng"/>
              <a:t>Why do some people make pilgrimages? </a:t>
            </a:r>
            <a:endParaRPr u="sng"/>
          </a:p>
          <a:p>
            <a:pPr indent="0" lvl="0" marL="0" marR="0" rtl="0" algn="ctr">
              <a:lnSpc>
                <a:spcPct val="100000"/>
              </a:lnSpc>
              <a:spcBef>
                <a:spcPts val="0"/>
              </a:spcBef>
              <a:spcAft>
                <a:spcPts val="0"/>
              </a:spcAft>
              <a:buNone/>
            </a:pPr>
            <a:r>
              <a:t/>
            </a:r>
            <a:endParaRPr sz="1200" u="sng"/>
          </a:p>
          <a:p>
            <a:pPr indent="0" lvl="0" marL="0" rtl="0" algn="ctr">
              <a:spcBef>
                <a:spcPts val="0"/>
              </a:spcBef>
              <a:spcAft>
                <a:spcPts val="0"/>
              </a:spcAft>
              <a:buClr>
                <a:schemeClr val="dk1"/>
              </a:buClr>
              <a:buFont typeface="Arial"/>
              <a:buNone/>
            </a:pPr>
            <a:r>
              <a:rPr lang="en-GB" sz="1200">
                <a:solidFill>
                  <a:schemeClr val="dk1"/>
                </a:solidFill>
              </a:rPr>
              <a:t>Using the K,S,U you have learnt in this unit of work, how and why do some people make pilgrimages?  Demonstrate your understanding and response to  the religions you have studied, commitment and belonging. </a:t>
            </a:r>
            <a:endParaRPr/>
          </a:p>
        </p:txBody>
      </p:sp>
      <p:sp>
        <p:nvSpPr>
          <p:cNvPr id="162" name="Google Shape;162;p23"/>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Features of religion</a:t>
            </a:r>
            <a:endParaRPr/>
          </a:p>
          <a:p>
            <a:pPr indent="0" lvl="0" marL="0" marR="0" rtl="0" algn="ctr">
              <a:lnSpc>
                <a:spcPct val="100000"/>
              </a:lnSpc>
              <a:spcBef>
                <a:spcPts val="0"/>
              </a:spcBef>
              <a:spcAft>
                <a:spcPts val="0"/>
              </a:spcAft>
              <a:buNone/>
            </a:pPr>
            <a:r>
              <a:rPr lang="en-GB"/>
              <a:t>Personal resonance</a:t>
            </a:r>
            <a:endParaRPr/>
          </a:p>
          <a:p>
            <a:pPr indent="0" lvl="0" marL="0" rtl="0" algn="ctr">
              <a:spcBef>
                <a:spcPts val="0"/>
              </a:spcBef>
              <a:spcAft>
                <a:spcPts val="0"/>
              </a:spcAft>
              <a:buClr>
                <a:schemeClr val="dk1"/>
              </a:buClr>
              <a:buFont typeface="Arial"/>
              <a:buNone/>
            </a:pPr>
            <a:r>
              <a:rPr lang="en-GB">
                <a:solidFill>
                  <a:schemeClr val="dk1"/>
                </a:solidFill>
              </a:rPr>
              <a:t>Comparing religious ideas and traditions</a:t>
            </a:r>
            <a:endParaRPr/>
          </a:p>
          <a:p>
            <a:pPr indent="0" lvl="0" marL="0" marR="0" rtl="0" algn="ctr">
              <a:lnSpc>
                <a:spcPct val="100000"/>
              </a:lnSpc>
              <a:spcBef>
                <a:spcPts val="0"/>
              </a:spcBef>
              <a:spcAft>
                <a:spcPts val="0"/>
              </a:spcAft>
              <a:buNone/>
            </a:pPr>
            <a:r>
              <a:rPr lang="en-GB"/>
              <a:t>Religions: Christianity, Hinduism, Islam, Buddhism</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b="6665" l="8376" r="8376" t="7405"/>
          <a:stretch/>
        </p:blipFill>
        <p:spPr>
          <a:xfrm>
            <a:off x="1962273" y="89479"/>
            <a:ext cx="700803" cy="1023475"/>
          </a:xfrm>
          <a:prstGeom prst="rect">
            <a:avLst/>
          </a:prstGeom>
          <a:noFill/>
          <a:ln>
            <a:noFill/>
          </a:ln>
        </p:spPr>
      </p:pic>
      <p:pic>
        <p:nvPicPr>
          <p:cNvPr descr="C:\Users\James\Desktop\Logos\Global Enquirers Large no border.jpg" id="165" name="Google Shape;165;p23"/>
          <p:cNvPicPr preferRelativeResize="0"/>
          <p:nvPr/>
        </p:nvPicPr>
        <p:blipFill rotWithShape="1">
          <a:blip r:embed="rId6">
            <a:alphaModFix/>
          </a:blip>
          <a:srcRect b="6322" l="7170" r="7567" t="0"/>
          <a:stretch/>
        </p:blipFill>
        <p:spPr>
          <a:xfrm>
            <a:off x="2974957" y="89479"/>
            <a:ext cx="741770" cy="1035596"/>
          </a:xfrm>
          <a:prstGeom prst="rect">
            <a:avLst/>
          </a:prstGeom>
          <a:noFill/>
          <a:ln>
            <a:noFill/>
          </a:ln>
        </p:spPr>
      </p:pic>
      <p:pic>
        <p:nvPicPr>
          <p:cNvPr descr="C:\Users\James\Desktop\Logos\Sustainability Ambassadors Large no border.jpg" id="166" name="Google Shape;166;p23"/>
          <p:cNvPicPr preferRelativeResize="0"/>
          <p:nvPr/>
        </p:nvPicPr>
        <p:blipFill rotWithShape="1">
          <a:blip r:embed="rId7">
            <a:alphaModFix/>
          </a:blip>
          <a:srcRect b="7850" l="0" r="0" t="0"/>
          <a:stretch/>
        </p:blipFill>
        <p:spPr>
          <a:xfrm>
            <a:off x="8687704" y="92852"/>
            <a:ext cx="877679" cy="1032224"/>
          </a:xfrm>
          <a:prstGeom prst="rect">
            <a:avLst/>
          </a:prstGeom>
          <a:noFill/>
          <a:ln>
            <a:noFill/>
          </a:ln>
        </p:spPr>
      </p:pic>
      <p:pic>
        <p:nvPicPr>
          <p:cNvPr descr="C:\Users\James\Desktop\Logos\Designers Large no border.jpg" id="167" name="Google Shape;167;p23"/>
          <p:cNvPicPr preferRelativeResize="0"/>
          <p:nvPr/>
        </p:nvPicPr>
        <p:blipFill rotWithShape="1">
          <a:blip r:embed="rId8">
            <a:alphaModFix/>
          </a:blip>
          <a:srcRect b="4746" l="8376" r="8376" t="719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p23"/>
          <p:cNvPicPr preferRelativeResize="0"/>
          <p:nvPr/>
        </p:nvPicPr>
        <p:blipFill rotWithShape="1">
          <a:blip r:embed="rId11">
            <a:alphaModFix/>
          </a:blip>
          <a:srcRect b="5291" l="7956" r="7309" t="0"/>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James\Desktop\cultural explorers.jpg" id="173" name="Google Shape;173;p23"/>
          <p:cNvPicPr preferRelativeResize="0"/>
          <p:nvPr/>
        </p:nvPicPr>
        <p:blipFill rotWithShape="1">
          <a:blip r:embed="rId11">
            <a:alphaModFix/>
          </a:blip>
          <a:srcRect b="5294" l="7956" r="7312" t="0"/>
          <a:stretch/>
        </p:blipFill>
        <p:spPr>
          <a:xfrm>
            <a:off x="10676441" y="1198888"/>
            <a:ext cx="723583" cy="1056200"/>
          </a:xfrm>
          <a:prstGeom prst="rect">
            <a:avLst/>
          </a:prstGeom>
          <a:noFill/>
          <a:ln>
            <a:noFill/>
          </a:ln>
        </p:spPr>
      </p:pic>
      <p:pic>
        <p:nvPicPr>
          <p:cNvPr descr="C:\Users\James\Desktop\cultural explorers.jpg" id="174" name="Google Shape;174;p23"/>
          <p:cNvPicPr preferRelativeResize="0"/>
          <p:nvPr/>
        </p:nvPicPr>
        <p:blipFill rotWithShape="1">
          <a:blip r:embed="rId11">
            <a:alphaModFix/>
          </a:blip>
          <a:srcRect b="5294" l="7956" r="7312" t="0"/>
          <a:stretch/>
        </p:blipFill>
        <p:spPr>
          <a:xfrm>
            <a:off x="864541" y="1200826"/>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rPr>
              <a:t>Disciplinary Knowledge?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rPr>
              <a:t>Substantive Knowledge (subject-specific)</a:t>
            </a:r>
            <a:endParaRPr/>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That Christians may choose to partake in optional pilgrimage to holy places, where these are and why this may be. </a:t>
            </a:r>
            <a:endParaRPr sz="1600"/>
          </a:p>
          <a:p>
            <a:pPr indent="0" lvl="0" marL="0" marR="0" rtl="0" algn="l">
              <a:lnSpc>
                <a:spcPct val="100000"/>
              </a:lnSpc>
              <a:spcBef>
                <a:spcPts val="0"/>
              </a:spcBef>
              <a:spcAft>
                <a:spcPts val="0"/>
              </a:spcAft>
              <a:buNone/>
            </a:pPr>
            <a:r>
              <a:t/>
            </a:r>
            <a:endParaRPr sz="1600"/>
          </a:p>
          <a:p>
            <a:pPr indent="0" lvl="0" marL="0" rtl="0" algn="l">
              <a:spcBef>
                <a:spcPts val="0"/>
              </a:spcBef>
              <a:spcAft>
                <a:spcPts val="0"/>
              </a:spcAft>
              <a:buNone/>
            </a:pPr>
            <a:r>
              <a:rPr lang="en-GB" sz="1600">
                <a:solidFill>
                  <a:schemeClr val="dk1"/>
                </a:solidFill>
              </a:rPr>
              <a:t>That Hindus may choose to partake in optional pilgrimage to holy places, where these are and why this may be.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GB" sz="1600">
                <a:solidFill>
                  <a:schemeClr val="dk1"/>
                </a:solidFill>
              </a:rPr>
              <a:t>That Muslims complete Hajj, where they go and why.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Font typeface="Arial"/>
              <a:buNone/>
            </a:pPr>
            <a:r>
              <a:rPr lang="en-GB" sz="1600">
                <a:solidFill>
                  <a:schemeClr val="dk1"/>
                </a:solidFill>
              </a:rPr>
              <a:t>That Buddhists may choose to partake in optional pilgrimage to holy places, where these are and why this may be.</a:t>
            </a:r>
            <a:endParaRPr sz="1600">
              <a:solidFill>
                <a:schemeClr val="dk1"/>
              </a:solidFill>
            </a:endParaRPr>
          </a:p>
        </p:txBody>
      </p:sp>
      <p:pic>
        <p:nvPicPr>
          <p:cNvPr id="182" name="Google Shape;182;p24"/>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4"/>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4"/>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4"/>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4"/>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GB" sz="1200">
                <a:solidFill>
                  <a:schemeClr val="dk1"/>
                </a:solidFill>
              </a:rPr>
              <a:t>Communication </a:t>
            </a:r>
            <a:r>
              <a:rPr lang="en-GB" sz="1200">
                <a:solidFill>
                  <a:schemeClr val="dk1"/>
                </a:solidFill>
              </a:rPr>
              <a:t>– understand and respect that people have different views.</a:t>
            </a:r>
            <a:endParaRPr sz="1500">
              <a:solidFill>
                <a:schemeClr val="dk1"/>
              </a:solidFill>
            </a:endParaRPr>
          </a:p>
          <a:p>
            <a:pPr indent="0" lvl="0" marL="0" rtl="0" algn="l">
              <a:spcBef>
                <a:spcPts val="0"/>
              </a:spcBef>
              <a:spcAft>
                <a:spcPts val="0"/>
              </a:spcAft>
              <a:buClr>
                <a:schemeClr val="dk1"/>
              </a:buClr>
              <a:buSzPts val="1200"/>
              <a:buFont typeface="Arial"/>
              <a:buNone/>
            </a:pPr>
            <a:r>
              <a:rPr b="1" lang="en-GB" sz="1200">
                <a:solidFill>
                  <a:schemeClr val="dk1"/>
                </a:solidFill>
              </a:rPr>
              <a:t>Team-working </a:t>
            </a:r>
            <a:r>
              <a:rPr lang="en-GB" sz="1200">
                <a:solidFill>
                  <a:schemeClr val="dk1"/>
                </a:solidFill>
              </a:rPr>
              <a:t>– respect and listen to other</a:t>
            </a:r>
            <a:endParaRPr b="1"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lang="en-GB" sz="1200">
                <a:solidFill>
                  <a:schemeClr val="dk1"/>
                </a:solidFill>
              </a:rPr>
              <a:t>Opportunities to apply Skills for Life during enquiry learning lessons.</a:t>
            </a:r>
            <a:r>
              <a:rPr b="0" i="0" lang="en-GB"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a:t>
            </a:r>
            <a:r>
              <a:rPr b="1" lang="en-GB" sz="1900" u="sng">
                <a:solidFill>
                  <a:schemeClr val="dk1"/>
                </a:solidFill>
              </a:rPr>
              <a:t>s</a:t>
            </a:r>
            <a:endParaRPr b="1" sz="1900" u="sng">
              <a:solidFill>
                <a:schemeClr val="dk1"/>
              </a:solidFill>
            </a:endParaRPr>
          </a:p>
          <a:p>
            <a:pPr indent="0" lvl="0" marL="0" marR="0" rtl="0" algn="ctr">
              <a:lnSpc>
                <a:spcPct val="100000"/>
              </a:lnSpc>
              <a:spcBef>
                <a:spcPts val="0"/>
              </a:spcBef>
              <a:spcAft>
                <a:spcPts val="0"/>
              </a:spcAft>
              <a:buClr>
                <a:srgbClr val="000000"/>
              </a:buClr>
              <a:buSzPts val="1900"/>
              <a:buFont typeface="Arial"/>
              <a:buNone/>
            </a:pPr>
            <a:r>
              <a:t/>
            </a:r>
            <a:endParaRPr b="1" sz="1900" u="sng">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Mohammad - why is Mecca so </a:t>
            </a:r>
            <a:r>
              <a:rPr lang="en-GB" sz="1900">
                <a:solidFill>
                  <a:schemeClr val="dk1"/>
                </a:solidFill>
              </a:rPr>
              <a:t>significant</a:t>
            </a:r>
            <a:r>
              <a:rPr lang="en-GB" sz="1900">
                <a:solidFill>
                  <a:schemeClr val="dk1"/>
                </a:solidFill>
              </a:rPr>
              <a:t>? </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Buddha - are Buddhists thinking of Buddha or Siddhartha Gautama when they perform pilgrimage? </a:t>
            </a:r>
            <a:endParaRPr sz="19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explore beliefs and traditions shared by children in the Trust.</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Opportunities to discuss people who have different beliefs - what to do when we disagree and how to react responsibly (Thrive). </a:t>
            </a:r>
            <a:endParaRPr sz="1900">
              <a:solidFill>
                <a:schemeClr val="dk1"/>
              </a:solidFill>
            </a:endParaRPr>
          </a:p>
          <a:p>
            <a:pPr indent="0" lvl="0" marL="0" rtl="0" algn="l">
              <a:spcBef>
                <a:spcPts val="0"/>
              </a:spcBef>
              <a:spcAft>
                <a:spcPts val="0"/>
              </a:spcAft>
              <a:buClr>
                <a:schemeClr val="dk1"/>
              </a:buClr>
              <a:buSzPts val="1900"/>
              <a:buFont typeface="Arial"/>
              <a:buNone/>
            </a:pPr>
            <a:r>
              <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learn about places around the world, including India, Saudi Arabia, Israel and Italy. </a:t>
            </a:r>
            <a:endParaRPr sz="1900">
              <a:solidFill>
                <a:schemeClr val="dk1"/>
              </a:solidFill>
            </a:endParaRPr>
          </a:p>
        </p:txBody>
      </p:sp>
      <p:pic>
        <p:nvPicPr>
          <p:cNvPr id="201" name="Google Shape;201;p25"/>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lang="en-GB" sz="1900"/>
              <a:t>Opportunities</a:t>
            </a:r>
            <a:r>
              <a:rPr lang="en-GB" sz="1900"/>
              <a:t> to build replicas of religious buildings. </a:t>
            </a:r>
            <a:endParaRPr b="0" i="0" sz="1900" u="none" cap="none" strike="noStrik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26"/>
          <p:cNvSpPr txBox="1"/>
          <p:nvPr/>
        </p:nvSpPr>
        <p:spPr>
          <a:xfrm>
            <a:off x="7557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47650" lvl="0" marL="215900" marR="0" rtl="0" algn="l">
              <a:lnSpc>
                <a:spcPct val="100000"/>
              </a:lnSpc>
              <a:spcBef>
                <a:spcPts val="0"/>
              </a:spcBef>
              <a:spcAft>
                <a:spcPts val="0"/>
              </a:spcAft>
              <a:buClr>
                <a:schemeClr val="dk1"/>
              </a:buClr>
              <a:buSzPts val="1600"/>
              <a:buChar char="•"/>
            </a:pPr>
            <a:r>
              <a:rPr lang="en-GB" sz="1600">
                <a:solidFill>
                  <a:schemeClr val="dk1"/>
                </a:solidFill>
              </a:rPr>
              <a:t>Salat and Zakat giving Muslims a sense of community and belonging (CPS Y2 only)</a:t>
            </a:r>
            <a:endParaRPr sz="1600">
              <a:solidFill>
                <a:schemeClr val="dk1"/>
              </a:solidFill>
            </a:endParaRPr>
          </a:p>
          <a:p>
            <a:pPr indent="-247650" lvl="0" marL="215900" marR="0" rtl="0" algn="l">
              <a:lnSpc>
                <a:spcPct val="100000"/>
              </a:lnSpc>
              <a:spcBef>
                <a:spcPts val="0"/>
              </a:spcBef>
              <a:spcAft>
                <a:spcPts val="0"/>
              </a:spcAft>
              <a:buClr>
                <a:schemeClr val="dk1"/>
              </a:buClr>
              <a:buSzPts val="1600"/>
              <a:buChar char="•"/>
            </a:pPr>
            <a:r>
              <a:rPr lang="en-GB" sz="1600">
                <a:solidFill>
                  <a:schemeClr val="dk1"/>
                </a:solidFill>
              </a:rPr>
              <a:t>What makes places special? [R]</a:t>
            </a:r>
            <a:endParaRPr sz="1600">
              <a:solidFill>
                <a:schemeClr val="dk1"/>
              </a:solidFill>
            </a:endParaRPr>
          </a:p>
          <a:p>
            <a:pPr indent="-247650" lvl="0" marL="215900" marR="0" rtl="0" algn="l">
              <a:lnSpc>
                <a:spcPct val="100000"/>
              </a:lnSpc>
              <a:spcBef>
                <a:spcPts val="0"/>
              </a:spcBef>
              <a:spcAft>
                <a:spcPts val="0"/>
              </a:spcAft>
              <a:buClr>
                <a:schemeClr val="dk1"/>
              </a:buClr>
              <a:buSzPts val="1600"/>
              <a:buChar char="•"/>
            </a:pPr>
            <a:r>
              <a:rPr lang="en-GB" sz="1600">
                <a:solidFill>
                  <a:schemeClr val="dk1"/>
                </a:solidFill>
              </a:rPr>
              <a:t>Hindu travel to the River Ganges [Y3]</a:t>
            </a:r>
            <a:endParaRPr sz="1600">
              <a:solidFill>
                <a:schemeClr val="dk1"/>
              </a:solidFill>
            </a:endParaRPr>
          </a:p>
        </p:txBody>
      </p:sp>
      <p:pic>
        <p:nvPicPr>
          <p:cNvPr id="211" name="Google Shape;211;p2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49250" lvl="0" marL="457200" rtl="0" algn="l">
              <a:spcBef>
                <a:spcPts val="0"/>
              </a:spcBef>
              <a:spcAft>
                <a:spcPts val="0"/>
              </a:spcAft>
              <a:buClr>
                <a:schemeClr val="dk1"/>
              </a:buClr>
              <a:buSzPts val="1900"/>
              <a:buChar char="•"/>
            </a:pPr>
            <a:r>
              <a:rPr lang="en-GB" sz="1600">
                <a:solidFill>
                  <a:schemeClr val="dk1"/>
                </a:solidFill>
              </a:rPr>
              <a:t>That Christians may choose to partake in optional pilgrimage to holy places, where these are and why this may be.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Hindus may choose to partake in optional pilgrimage to holy places, where these are and why this may be.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Muslims complete Hajj, where they go and why.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Buddhists may choose to partake in optional pilgrimage to holy places, where these are and why this may be.</a:t>
            </a:r>
            <a:endParaRPr b="1" i="1" sz="1900"/>
          </a:p>
          <a:p>
            <a:pPr indent="0" lvl="0" marL="0" marR="0" rtl="0" algn="l">
              <a:lnSpc>
                <a:spcPct val="100000"/>
              </a:lnSpc>
              <a:spcBef>
                <a:spcPts val="0"/>
              </a:spcBef>
              <a:spcAft>
                <a:spcPts val="0"/>
              </a:spcAft>
              <a:buClr>
                <a:schemeClr val="dk1"/>
              </a:buClr>
              <a:buSzPts val="1900"/>
              <a:buFont typeface="Arial"/>
              <a:buNone/>
            </a:pPr>
            <a:r>
              <a:t/>
            </a:r>
            <a:endParaRPr b="1" i="1"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26"/>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rgbClr val="000000"/>
              </a:buClr>
              <a:buSzPts val="1100"/>
              <a:buFont typeface="Arial"/>
              <a:buChar char="•"/>
            </a:pPr>
            <a:r>
              <a:rPr lang="en-GB" sz="1500"/>
              <a:t>Sainthood and the Holy Island of Lindisfarne [Y4]</a:t>
            </a:r>
            <a:endParaRPr sz="1500"/>
          </a:p>
          <a:p>
            <a:pPr indent="-241300" lvl="0" marL="215900" marR="0" rtl="0" algn="l">
              <a:lnSpc>
                <a:spcPct val="100000"/>
              </a:lnSpc>
              <a:spcBef>
                <a:spcPts val="0"/>
              </a:spcBef>
              <a:spcAft>
                <a:spcPts val="0"/>
              </a:spcAft>
              <a:buSzPts val="1500"/>
              <a:buChar char="•"/>
            </a:pPr>
            <a:r>
              <a:rPr lang="en-GB" sz="1500"/>
              <a:t>Commitment</a:t>
            </a:r>
            <a:r>
              <a:rPr lang="en-GB" sz="1500"/>
              <a:t> to religion for Buddhists [Y4]</a:t>
            </a:r>
            <a:endParaRPr sz="1500"/>
          </a:p>
          <a:p>
            <a:pPr indent="-241300" lvl="0" marL="215900" marR="0" rtl="0" algn="l">
              <a:lnSpc>
                <a:spcPct val="100000"/>
              </a:lnSpc>
              <a:spcBef>
                <a:spcPts val="0"/>
              </a:spcBef>
              <a:spcAft>
                <a:spcPts val="0"/>
              </a:spcAft>
              <a:buSzPts val="1500"/>
              <a:buChar char="•"/>
            </a:pPr>
            <a:r>
              <a:rPr lang="en-GB" sz="1500"/>
              <a:t>Commitment to religion for Sikhs [Y5]</a:t>
            </a:r>
            <a:endParaRPr sz="1500"/>
          </a:p>
          <a:p>
            <a:pPr indent="-241300" lvl="0" marL="215900" marR="0" rtl="0" algn="l">
              <a:lnSpc>
                <a:spcPct val="100000"/>
              </a:lnSpc>
              <a:spcBef>
                <a:spcPts val="0"/>
              </a:spcBef>
              <a:spcAft>
                <a:spcPts val="0"/>
              </a:spcAft>
              <a:buSzPts val="1500"/>
              <a:buChar char="•"/>
            </a:pPr>
            <a:r>
              <a:rPr lang="en-GB" sz="1500"/>
              <a:t>Depth study of the Magi [Y5]</a:t>
            </a:r>
            <a:endParaRPr sz="1500"/>
          </a:p>
          <a:p>
            <a:pPr indent="-241300" lvl="0" marL="215900" marR="0" rtl="0" algn="l">
              <a:lnSpc>
                <a:spcPct val="100000"/>
              </a:lnSpc>
              <a:spcBef>
                <a:spcPts val="0"/>
              </a:spcBef>
              <a:spcAft>
                <a:spcPts val="0"/>
              </a:spcAft>
              <a:buSzPts val="1500"/>
              <a:buChar char="•"/>
            </a:pPr>
            <a:r>
              <a:rPr lang="en-GB" sz="1500"/>
              <a:t>Comparing Sikh and Hindu ideas of commitment [Y6]</a:t>
            </a:r>
            <a:endParaRPr sz="1500"/>
          </a:p>
          <a:p>
            <a:pPr indent="-241300" lvl="0" marL="215900" marR="0" rtl="0" algn="l">
              <a:lnSpc>
                <a:spcPct val="100000"/>
              </a:lnSpc>
              <a:spcBef>
                <a:spcPts val="0"/>
              </a:spcBef>
              <a:spcAft>
                <a:spcPts val="0"/>
              </a:spcAft>
              <a:buSzPts val="1500"/>
              <a:buChar char="•"/>
            </a:pPr>
            <a:r>
              <a:rPr lang="en-GB" sz="1500"/>
              <a:t>Depth study of Hajj [Y6]</a:t>
            </a:r>
            <a:endParaRPr sz="1500"/>
          </a:p>
        </p:txBody>
      </p:sp>
      <p:sp>
        <p:nvSpPr>
          <p:cNvPr id="214" name="Google Shape;214;p2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a:t>
            </a: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Religion-specific </a:t>
            </a:r>
            <a:r>
              <a:rPr b="1" i="0" lang="en-GB" sz="1500" u="none" cap="none" strike="noStrike">
                <a:solidFill>
                  <a:schemeClr val="dk1"/>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r>
              <a:rPr b="0" i="0" lang="en-GB" sz="1500" u="none" cap="none" strike="noStrike">
                <a:solidFill>
                  <a:srgbClr val="0C0C0C"/>
                </a:solidFill>
                <a:latin typeface="Arial"/>
                <a:ea typeface="Arial"/>
                <a:cs typeface="Arial"/>
                <a:sym typeface="Arial"/>
              </a:rPr>
              <a:t> </a:t>
            </a:r>
            <a:r>
              <a:rPr b="1" lang="en-GB" sz="1500">
                <a:solidFill>
                  <a:schemeClr val="dk1"/>
                </a:solidFill>
              </a:rPr>
              <a:t>Religion-specific</a:t>
            </a:r>
            <a:r>
              <a:rPr b="1" i="0" lang="en-GB" sz="1500" u="none" cap="none" strike="noStrike">
                <a:solidFill>
                  <a:srgbClr val="0C0C0C"/>
                </a:solidFill>
                <a:latin typeface="Arial"/>
                <a:ea typeface="Arial"/>
                <a:cs typeface="Arial"/>
                <a:sym typeface="Arial"/>
              </a:rPr>
              <a:t> </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bandRow="1" firstRow="1">
                <a:noFill/>
                <a:tableStyleId>{8E0FF86B-72A8-41C3-A790-0D93B980324B}</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rtl="0" algn="l">
                        <a:spcBef>
                          <a:spcPts val="0"/>
                        </a:spcBef>
                        <a:spcAft>
                          <a:spcPts val="0"/>
                        </a:spcAft>
                        <a:buNone/>
                      </a:pPr>
                      <a:r>
                        <a:rPr lang="en-GB" sz="1800"/>
                        <a:t>Sacred</a:t>
                      </a:r>
                      <a:endParaRPr sz="1800"/>
                    </a:p>
                    <a:p>
                      <a:pPr indent="0" lvl="0" marL="0" rtl="0" algn="l">
                        <a:spcBef>
                          <a:spcPts val="0"/>
                        </a:spcBef>
                        <a:spcAft>
                          <a:spcPts val="0"/>
                        </a:spcAft>
                        <a:buNone/>
                      </a:pPr>
                      <a:r>
                        <a:rPr lang="en-GB" sz="1800"/>
                        <a:t>Pilgrimage </a:t>
                      </a:r>
                      <a:endParaRPr sz="1800"/>
                    </a:p>
                    <a:p>
                      <a:pPr indent="0" lvl="0" marL="0" rtl="0" algn="l">
                        <a:spcBef>
                          <a:spcPts val="0"/>
                        </a:spcBef>
                        <a:spcAft>
                          <a:spcPts val="0"/>
                        </a:spcAft>
                        <a:buNone/>
                      </a:pPr>
                      <a:r>
                        <a:rPr lang="en-GB" sz="1800"/>
                        <a:t>Holy </a:t>
                      </a:r>
                      <a:endParaRPr sz="1800"/>
                    </a:p>
                    <a:p>
                      <a:pPr indent="0" lvl="0" marL="0" rtl="0" algn="l">
                        <a:spcBef>
                          <a:spcPts val="0"/>
                        </a:spcBef>
                        <a:spcAft>
                          <a:spcPts val="0"/>
                        </a:spcAft>
                        <a:buNone/>
                      </a:pPr>
                      <a:r>
                        <a:rPr lang="en-GB" sz="1800"/>
                        <a:t>River Ganges</a:t>
                      </a:r>
                      <a:endParaRPr sz="1800"/>
                    </a:p>
                    <a:p>
                      <a:pPr indent="0" lvl="0" marL="0" rtl="0" algn="l">
                        <a:spcBef>
                          <a:spcPts val="0"/>
                        </a:spcBef>
                        <a:spcAft>
                          <a:spcPts val="0"/>
                        </a:spcAft>
                        <a:buNone/>
                      </a:pPr>
                      <a:r>
                        <a:rPr lang="en-GB" sz="1800"/>
                        <a:t>Rome</a:t>
                      </a:r>
                      <a:endParaRPr sz="1800"/>
                    </a:p>
                    <a:p>
                      <a:pPr indent="0" lvl="0" marL="0" rtl="0" algn="l">
                        <a:spcBef>
                          <a:spcPts val="0"/>
                        </a:spcBef>
                        <a:spcAft>
                          <a:spcPts val="0"/>
                        </a:spcAft>
                        <a:buNone/>
                      </a:pPr>
                      <a:r>
                        <a:rPr lang="en-GB" sz="1800"/>
                        <a:t>Pope </a:t>
                      </a:r>
                      <a:endParaRPr sz="1800"/>
                    </a:p>
                    <a:p>
                      <a:pPr indent="0" lvl="0" marL="0" rtl="0" algn="l">
                        <a:spcBef>
                          <a:spcPts val="0"/>
                        </a:spcBef>
                        <a:spcAft>
                          <a:spcPts val="0"/>
                        </a:spcAft>
                        <a:buNone/>
                      </a:pPr>
                      <a:r>
                        <a:rPr lang="en-GB" sz="1800"/>
                        <a:t>Jerusalem </a:t>
                      </a:r>
                      <a:endParaRPr sz="1800"/>
                    </a:p>
                    <a:p>
                      <a:pPr indent="0" lvl="0" marL="0" rtl="0" algn="l">
                        <a:spcBef>
                          <a:spcPts val="0"/>
                        </a:spcBef>
                        <a:spcAft>
                          <a:spcPts val="0"/>
                        </a:spcAft>
                        <a:buNone/>
                      </a:pPr>
                      <a:r>
                        <a:rPr lang="en-GB" sz="1800"/>
                        <a:t>Jesus</a:t>
                      </a:r>
                      <a:endParaRPr sz="1800"/>
                    </a:p>
                    <a:p>
                      <a:pPr indent="0" lvl="0" marL="0" rtl="0" algn="l">
                        <a:spcBef>
                          <a:spcPts val="0"/>
                        </a:spcBef>
                        <a:spcAft>
                          <a:spcPts val="0"/>
                        </a:spcAft>
                        <a:buNone/>
                      </a:pPr>
                      <a:r>
                        <a:rPr lang="en-GB" sz="1800"/>
                        <a:t>Crucifixion </a:t>
                      </a:r>
                      <a:endParaRPr sz="1800"/>
                    </a:p>
                    <a:p>
                      <a:pPr indent="0" lvl="0" marL="0" rtl="0" algn="l">
                        <a:spcBef>
                          <a:spcPts val="0"/>
                        </a:spcBef>
                        <a:spcAft>
                          <a:spcPts val="0"/>
                        </a:spcAft>
                        <a:buNone/>
                      </a:pPr>
                      <a:r>
                        <a:rPr lang="en-GB" sz="1800"/>
                        <a:t>Hajj</a:t>
                      </a:r>
                      <a:endParaRPr sz="1800"/>
                    </a:p>
                    <a:p>
                      <a:pPr indent="0" lvl="0" marL="0" rtl="0" algn="l">
                        <a:spcBef>
                          <a:spcPts val="0"/>
                        </a:spcBef>
                        <a:spcAft>
                          <a:spcPts val="0"/>
                        </a:spcAft>
                        <a:buNone/>
                      </a:pPr>
                      <a:r>
                        <a:rPr lang="en-GB" sz="1800"/>
                        <a:t>Five Pillars of Islam </a:t>
                      </a:r>
                      <a:endParaRPr sz="1800"/>
                    </a:p>
                    <a:p>
                      <a:pPr indent="0" lvl="0" marL="0" rtl="0" algn="l">
                        <a:spcBef>
                          <a:spcPts val="0"/>
                        </a:spcBef>
                        <a:spcAft>
                          <a:spcPts val="0"/>
                        </a:spcAft>
                        <a:buNone/>
                      </a:pPr>
                      <a:r>
                        <a:rPr lang="en-GB" sz="1800"/>
                        <a:t>Buddha </a:t>
                      </a:r>
                      <a:endParaRPr sz="1800"/>
                    </a:p>
                    <a:p>
                      <a:pPr indent="0" lvl="0" marL="0" rtl="0" algn="l">
                        <a:spcBef>
                          <a:spcPts val="0"/>
                        </a:spcBef>
                        <a:spcAft>
                          <a:spcPts val="0"/>
                        </a:spcAft>
                        <a:buNone/>
                      </a:pPr>
                      <a:r>
                        <a:rPr lang="en-GB" sz="1800"/>
                        <a:t>Scripture </a:t>
                      </a:r>
                      <a:endParaRPr sz="1800"/>
                    </a:p>
                    <a:p>
                      <a:pPr indent="0" lvl="0" marL="0" rtl="0" algn="l">
                        <a:spcBef>
                          <a:spcPts val="0"/>
                        </a:spcBef>
                        <a:spcAft>
                          <a:spcPts val="0"/>
                        </a:spcAft>
                        <a:buNone/>
                      </a:pPr>
                      <a:r>
                        <a:rPr lang="en-GB" sz="1800"/>
                        <a:t>Sacred texts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1800"/>
                        <a:t>Sacredness </a:t>
                      </a:r>
                      <a:endParaRPr sz="1800"/>
                    </a:p>
                    <a:p>
                      <a:pPr indent="0" lvl="0" marL="0" rtl="0" algn="l">
                        <a:spcBef>
                          <a:spcPts val="0"/>
                        </a:spcBef>
                        <a:spcAft>
                          <a:spcPts val="0"/>
                        </a:spcAft>
                        <a:buNone/>
                      </a:pPr>
                      <a:r>
                        <a:rPr lang="en-GB" sz="1800"/>
                        <a:t>Holiness </a:t>
                      </a:r>
                      <a:endParaRPr sz="1800"/>
                    </a:p>
                    <a:p>
                      <a:pPr indent="0" lvl="0" marL="0" rtl="0" algn="l">
                        <a:spcBef>
                          <a:spcPts val="0"/>
                        </a:spcBef>
                        <a:spcAft>
                          <a:spcPts val="0"/>
                        </a:spcAft>
                        <a:buNone/>
                      </a:pPr>
                      <a:r>
                        <a:rPr lang="en-GB" sz="1800"/>
                        <a:t>Pilgrimage </a:t>
                      </a:r>
                      <a:endParaRPr sz="1800"/>
                    </a:p>
                    <a:p>
                      <a:pPr indent="0" lvl="0" marL="0" rtl="0" algn="l">
                        <a:spcBef>
                          <a:spcPts val="0"/>
                        </a:spcBef>
                        <a:spcAft>
                          <a:spcPts val="0"/>
                        </a:spcAft>
                        <a:buNone/>
                      </a:pPr>
                      <a:r>
                        <a:rPr lang="en-GB" sz="1800"/>
                        <a:t>Commitment</a:t>
                      </a:r>
                      <a:endParaRPr sz="1800"/>
                    </a:p>
                    <a:p>
                      <a:pPr indent="0" lvl="0" marL="0" rtl="0" algn="l">
                        <a:spcBef>
                          <a:spcPts val="0"/>
                        </a:spcBef>
                        <a:spcAft>
                          <a:spcPts val="0"/>
                        </a:spcAft>
                        <a:buNone/>
                      </a:pPr>
                      <a:r>
                        <a:rPr lang="en-GB" sz="1800"/>
                        <a:t>Mandate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bandRow="1" firstRow="1">
                <a:noFill/>
                <a:tableStyleId>{8E0FF86B-72A8-41C3-A790-0D93B980324B}</a:tableStyleId>
              </a:tblPr>
              <a:tblGrid>
                <a:gridCol w="1094025"/>
                <a:gridCol w="2522225"/>
                <a:gridCol w="5848700"/>
                <a:gridCol w="2287825"/>
              </a:tblGrid>
              <a:tr h="1056100">
                <a:tc gridSpan="4">
                  <a:txBody>
                    <a:bodyPr/>
                    <a:lstStyle/>
                    <a:p>
                      <a:pPr indent="0" lvl="0" marL="0" rtl="0" algn="l">
                        <a:spcBef>
                          <a:spcPts val="0"/>
                        </a:spcBef>
                        <a:spcAft>
                          <a:spcPts val="0"/>
                        </a:spcAft>
                        <a:buClr>
                          <a:schemeClr val="dk1"/>
                        </a:buClr>
                        <a:buSzPts val="1100"/>
                        <a:buFont typeface="Arial"/>
                        <a:buNone/>
                      </a:pPr>
                      <a:r>
                        <a:rPr b="1" lang="en-GB" sz="1500">
                          <a:solidFill>
                            <a:schemeClr val="dk1"/>
                          </a:solidFill>
                        </a:rPr>
                        <a:t>At the start of the topic, recap the names of the major world faiths and their followers. Show children the symbol associated with each. Repeatedly return to this throughout the module. </a:t>
                      </a:r>
                      <a:endParaRPr b="1" sz="1500">
                        <a:solidFill>
                          <a:schemeClr val="dk1"/>
                        </a:solidFill>
                      </a:endParaRPr>
                    </a:p>
                    <a:p>
                      <a:pPr indent="0" lvl="0" marL="0" rtl="0" algn="l">
                        <a:spcBef>
                          <a:spcPts val="0"/>
                        </a:spcBef>
                        <a:spcAft>
                          <a:spcPts val="0"/>
                        </a:spcAft>
                        <a:buClr>
                          <a:schemeClr val="dk1"/>
                        </a:buClr>
                        <a:buSzPts val="1100"/>
                        <a:buFont typeface="Arial"/>
                        <a:buNone/>
                      </a:pPr>
                      <a:r>
                        <a:t/>
                      </a:r>
                      <a:endParaRPr b="1"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Christianity (Christian, the cross), Islam (Muslim, the crescent and star), Judaism (Jew, and the term Jewish, the star of David), Hinduism (Hindu and the term Hindi, Aum), Sikhism (Sikh, Khanda), Buddhism (Buddhist, Dharmachakra). </a:t>
                      </a:r>
                      <a:endParaRPr b="1" sz="1500"/>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Describe core features of the religions they study and reflect on their significance. </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EQ: What makes a place sacred? </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Share with the children some ideas of places that are significant and meaningful to you. Explore what makes a place special and have meaning.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Identify with the children that for religious people, certain places have extra significance. </a:t>
                      </a:r>
                      <a:r>
                        <a:rPr lang="en-GB" u="sng">
                          <a:solidFill>
                            <a:schemeClr val="dk1"/>
                          </a:solidFill>
                        </a:rPr>
                        <a:t>Note: They have studied this already in Y3, looking at the River Ganges. What can they remember? </a:t>
                      </a:r>
                      <a:r>
                        <a:rPr lang="en-GB">
                          <a:solidFill>
                            <a:srgbClr val="FF0000"/>
                          </a:solidFill>
                        </a:rPr>
                        <a:t>Geography link: Identify India on a map.</a:t>
                      </a:r>
                      <a:endParaRPr>
                        <a:solidFill>
                          <a:srgbClr val="FF0000"/>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the word sacred and what this means. Are there commonalities that make a place sacred?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what sacredness means for religious people.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how it might feel to visit a place that is sacred</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Recognise places that are significant to pupils and why this is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Identify why the same place might not be as sacred or significant for somebody else</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Describe core features of the religions they study and reflect on their significance.  </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Discuss sensitively and thoughtfully personal and other people’s responses to religious ideas. </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LO: Can a person make a place sacred? </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the idea of sacredness and what this means for people of faith.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the idea of Holiness and holy people. What does this mean in different religions? Why do religious people consider some people holy? </a:t>
                      </a:r>
                      <a:r>
                        <a:rPr lang="en-GB">
                          <a:solidFill>
                            <a:srgbClr val="FF0000"/>
                          </a:solidFill>
                        </a:rPr>
                        <a:t>History link: significant </a:t>
                      </a:r>
                      <a:r>
                        <a:rPr lang="en-GB">
                          <a:solidFill>
                            <a:srgbClr val="FF0000"/>
                          </a:solidFill>
                        </a:rPr>
                        <a:t>individuals</a:t>
                      </a:r>
                      <a:r>
                        <a:rPr lang="en-GB">
                          <a:solidFill>
                            <a:srgbClr val="FF0000"/>
                          </a:solidFill>
                        </a:rPr>
                        <a:t>.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Introduce the concept of pilgrimage and why people do this. Focus on the types of pilgrimage that bring people to a place associated with a person; Jerusulem or Rome for Christians, Mecca for Muslims, Bodh Gaya for Buddhists.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how a person can make a place sacred.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which places are </a:t>
                      </a:r>
                      <a:r>
                        <a:rPr lang="en-GB">
                          <a:solidFill>
                            <a:schemeClr val="dk1"/>
                          </a:solidFill>
                        </a:rPr>
                        <a:t>significant</a:t>
                      </a:r>
                      <a:r>
                        <a:rPr lang="en-GB">
                          <a:solidFill>
                            <a:schemeClr val="dk1"/>
                          </a:solidFill>
                        </a:rPr>
                        <a:t> to different faiths.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Explain what may motivate someone to make a pilgrimage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a:t>
                      </a:r>
                      <a:r>
                        <a:rPr lang="en-GB">
                          <a:solidFill>
                            <a:schemeClr val="dk1"/>
                          </a:solidFill>
                        </a:rPr>
                        <a:t>Recognise places that are significant to pupils and why this is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Consider why different types of Christians might react differently to the</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idea of pilgrimage to Rome</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1" name="Google Shape;231;p28"/>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b="0" l="0" r="0" t="0"/>
          <a:stretch/>
        </p:blipFill>
        <p:spPr>
          <a:xfrm>
            <a:off x="10959224" y="8746049"/>
            <a:ext cx="1232786" cy="511725"/>
          </a:xfrm>
          <a:prstGeom prst="rect">
            <a:avLst/>
          </a:prstGeom>
          <a:noFill/>
          <a:ln>
            <a:noFill/>
          </a:ln>
        </p:spPr>
      </p:pic>
      <p:sp>
        <p:nvSpPr>
          <p:cNvPr id="234" name="Google Shape;234;p28"/>
          <p:cNvSpPr txBox="1"/>
          <p:nvPr/>
        </p:nvSpPr>
        <p:spPr>
          <a:xfrm>
            <a:off x="590550" y="210502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8" name="Shape 238"/>
        <p:cNvGrpSpPr/>
        <p:nvPr/>
      </p:nvGrpSpPr>
      <p:grpSpPr>
        <a:xfrm>
          <a:off x="0" y="0"/>
          <a:ext cx="0" cy="0"/>
          <a:chOff x="0" y="0"/>
          <a:chExt cx="0" cy="0"/>
        </a:xfrm>
      </p:grpSpPr>
      <p:graphicFrame>
        <p:nvGraphicFramePr>
          <p:cNvPr id="239" name="Google Shape;239;p29"/>
          <p:cNvGraphicFramePr/>
          <p:nvPr/>
        </p:nvGraphicFramePr>
        <p:xfrm>
          <a:off x="452492" y="1344383"/>
          <a:ext cx="3000000" cy="3000000"/>
        </p:xfrm>
        <a:graphic>
          <a:graphicData uri="http://schemas.openxmlformats.org/drawingml/2006/table">
            <a:tbl>
              <a:tblPr bandRow="1" firstRow="1">
                <a:noFill/>
                <a:tableStyleId>{8E0FF86B-72A8-41C3-A790-0D93B980324B}</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Consider features of religion that demonstrate similarities and differences between different religions.</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EQ: Are all pilgrimages equally important? </a:t>
                      </a:r>
                      <a:endParaRPr b="1"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pilgrimage and sacredness from previous lessons. Review what makes a place sacred and what sites of pilgrimage are often associated with a person.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what motivates someone to make a pilgrimage. Discuss the difference between mandatory/compulsory pilgrimage (Hajj for Muslims), voluntary (</a:t>
                      </a:r>
                      <a:r>
                        <a:rPr lang="en-GB">
                          <a:solidFill>
                            <a:schemeClr val="dk1"/>
                          </a:solidFill>
                        </a:rPr>
                        <a:t>pilgrimage</a:t>
                      </a:r>
                      <a:r>
                        <a:rPr lang="en-GB">
                          <a:solidFill>
                            <a:schemeClr val="dk1"/>
                          </a:solidFill>
                        </a:rPr>
                        <a:t> to Jerusalem for Christians), or </a:t>
                      </a:r>
                      <a:r>
                        <a:rPr lang="en-GB">
                          <a:solidFill>
                            <a:schemeClr val="dk1"/>
                          </a:solidFill>
                        </a:rPr>
                        <a:t>pilgrimages</a:t>
                      </a:r>
                      <a:r>
                        <a:rPr lang="en-GB">
                          <a:solidFill>
                            <a:schemeClr val="dk1"/>
                          </a:solidFill>
                        </a:rPr>
                        <a:t> that are mentioned in scripture (Bodh Gaya for Buddhists).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Identify what might motivate a pilgrimage; whether it is compulsory, if it has been advised in scripture, if it has divine rewards, if it brings a person closer to an aim (closer to God or Enlightenment). </a:t>
                      </a:r>
                      <a:r>
                        <a:rPr lang="en-GB">
                          <a:solidFill>
                            <a:srgbClr val="FF0000"/>
                          </a:solidFill>
                        </a:rPr>
                        <a:t>PSHE Link: Having a goal. </a:t>
                      </a:r>
                      <a:endParaRPr>
                        <a:solidFill>
                          <a:srgbClr val="FF0000"/>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reasons why someone might partake in a pilgrimage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why a Buddhist would want to go to the Bodi tree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Reflect on whether a pilgrimage is right for the pupil when they’re old enough and why/why not</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whether a Christian would take a pilgrimage as seriously as a Muslim takes Hajj</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rtl="0" algn="l">
                        <a:spcBef>
                          <a:spcPts val="0"/>
                        </a:spcBef>
                        <a:spcAft>
                          <a:spcPts val="0"/>
                        </a:spcAft>
                        <a:buClr>
                          <a:schemeClr val="dk1"/>
                        </a:buClr>
                        <a:buSzPts val="1400"/>
                        <a:buChar char="•"/>
                      </a:pPr>
                      <a:r>
                        <a:rPr lang="en-GB">
                          <a:solidFill>
                            <a:schemeClr val="dk1"/>
                          </a:solidFill>
                        </a:rPr>
                        <a:t>NC OBJ: Consider features of religion that demonstrate similarities and differences between different religions.</a:t>
                      </a:r>
                      <a:endParaRPr>
                        <a:solidFill>
                          <a:schemeClr val="dk1"/>
                        </a:solidFill>
                      </a:endParaRPr>
                    </a:p>
                    <a:p>
                      <a:pPr indent="-158750" lvl="0" marL="165100" rtl="0" algn="l">
                        <a:spcBef>
                          <a:spcPts val="0"/>
                        </a:spcBef>
                        <a:spcAft>
                          <a:spcPts val="0"/>
                        </a:spcAft>
                        <a:buClr>
                          <a:schemeClr val="dk1"/>
                        </a:buClr>
                        <a:buSzPts val="1400"/>
                        <a:buChar char="•"/>
                      </a:pPr>
                      <a:r>
                        <a:rPr lang="en-GB">
                          <a:solidFill>
                            <a:schemeClr val="dk1"/>
                          </a:solidFill>
                        </a:rPr>
                        <a:t>Discuss sensitively and thoughtfully personal and other people’s responses to religious ideas. </a:t>
                      </a:r>
                      <a:endParaRPr>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GB" sz="1500">
                          <a:solidFill>
                            <a:schemeClr val="dk1"/>
                          </a:solidFill>
                        </a:rPr>
                        <a:t>LO: Why do some people make pilgrimages? </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different pilgrimages and rituals and the motivation behind them.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Explore with children in more depth the ideas of commitment to religion. Pilgrimage is not the only religious tradition that brings people these ideas. Children might also identify and discuss; worship, festivals, sacred texts and rituals.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Answer the enquiry question - that people make pilgrimages for a range of reasons but all show some kind of commitment to their faith. </a:t>
                      </a:r>
                      <a:endParaRPr>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features of pilgrimage in a range of faiths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Explore the motivation behind pilgrimage and the link to commitment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Explain a personal response to pilgrimage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Explore the similarities and differences between pilgrimages in the religions studied.</a:t>
                      </a:r>
                      <a:endParaRPr u="sng">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40" name="Google Shape;240;p29"/>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1" name="Google Shape;241;p29"/>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2" name="Google Shape;242;p29"/>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