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5D926C1-FDD8-4E01-BEE5-F52B43942D81}">
  <a:tblStyle styleId="{E5D926C1-FDD8-4E01-BEE5-F52B43942D8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1"/>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11"/>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4"/>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5"/>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16"/>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17"/>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17"/>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17"/>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19"/>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3"/>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2"/>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4"/>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5"/>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5"/>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6"/>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6"/>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6"/>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8"/>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8"/>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9"/>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9"/>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0"/>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11" Type="http://schemas.openxmlformats.org/officeDocument/2006/relationships/image" Target="../media/image8.jpg"/><Relationship Id="rId10"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7.jpg"/><Relationship Id="rId8"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jpg"/><Relationship Id="rId11" Type="http://schemas.openxmlformats.org/officeDocument/2006/relationships/image" Target="../media/image2.png"/><Relationship Id="rId10" Type="http://schemas.openxmlformats.org/officeDocument/2006/relationships/image" Target="../media/image8.jpg"/><Relationship Id="rId12"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10.jpg"/><Relationship Id="rId6" Type="http://schemas.openxmlformats.org/officeDocument/2006/relationships/image" Target="../media/image7.jpg"/><Relationship Id="rId7" Type="http://schemas.openxmlformats.org/officeDocument/2006/relationships/image" Target="../media/image11.jp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600">
                <a:solidFill>
                  <a:schemeClr val="dk1"/>
                </a:solidFill>
              </a:rPr>
              <a:t>Northumberland SACRE Curriculum Aims</a:t>
            </a:r>
            <a:endParaRPr b="1" sz="16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Northumberland’s Agreed Syllabus for RE aims to ensure that all pupils and students: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A. know about and understand a range of religions and worldviews, so that they can: describe, explain and analyse beliefs and practices, recognising the diversity which exists within and between communities and amongst individuals; identify, investigate and respond to questions posed and responses offered by some of the sources of wisdom found in religions and worldviews; appreciate and appraise the nature, significance and impact of different ways of expressing meaning.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B. express ideas and insights about the nature, significance and impact of religions and worldviews, so that they can: explain reasonably their ideas about how beliefs, practices and forms of expression influence individuals and communities; express with increasing discernment their personal reflections and critical responses to questions and teachings about identity, diversity, meaning and value, including ethical issues; appreciate and appraise different dimensions of a religion or worldview.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C.acquire and deploy the skills needed to engage seriously with religions and worldviews, so that they can: find out about and investigate key concepts and questions of belonging, meaning, purpose and truth, responding creatively; enquire into what enables different individuals and communities to live together respectfully for the well-being of all; articulate beliefs, values and commitments clearly in order to explain why they may be important in their own and other people’s lives..</a:t>
            </a:r>
            <a:endParaRPr b="1" sz="16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During this area of study students should be taught to: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3810" lvl="0" marL="3810" rtl="0" algn="l">
              <a:spcBef>
                <a:spcPts val="0"/>
              </a:spcBef>
              <a:spcAft>
                <a:spcPts val="0"/>
              </a:spcAft>
              <a:buSzPts val="1100"/>
              <a:buNone/>
            </a:pPr>
            <a:r>
              <a:rPr lang="en-GB" sz="1600">
                <a:solidFill>
                  <a:schemeClr val="dk1"/>
                </a:solidFill>
                <a:latin typeface="SassoonPrimaryInfant"/>
                <a:ea typeface="SassoonPrimaryInfant"/>
                <a:cs typeface="SassoonPrimaryInfant"/>
                <a:sym typeface="SassoonPrimaryInfant"/>
              </a:rPr>
              <a:t>Understand the deep connection between a range of sacred texts and the impact these have on teachings, beliefs and communities.</a:t>
            </a:r>
            <a:endParaRPr sz="1600">
              <a:solidFill>
                <a:schemeClr val="dk1"/>
              </a:solidFill>
              <a:latin typeface="SassoonPrimaryInfant"/>
              <a:ea typeface="SassoonPrimaryInfant"/>
              <a:cs typeface="SassoonPrimaryInfant"/>
              <a:sym typeface="SassoonPrimaryInfant"/>
            </a:endParaRPr>
          </a:p>
          <a:p>
            <a:pPr indent="-3810" lvl="0" marL="3810" marR="48260" rtl="0" algn="l">
              <a:spcBef>
                <a:spcPts val="0"/>
              </a:spcBef>
              <a:spcAft>
                <a:spcPts val="0"/>
              </a:spcAft>
              <a:buSzPts val="1100"/>
              <a:buNone/>
            </a:pPr>
            <a:r>
              <a:rPr lang="en-GB" sz="1600">
                <a:solidFill>
                  <a:schemeClr val="dk1"/>
                </a:solidFill>
                <a:latin typeface="SassoonPrimaryInfant"/>
                <a:ea typeface="SassoonPrimaryInfant"/>
                <a:cs typeface="SassoonPrimaryInfant"/>
                <a:sym typeface="SassoonPrimaryInfant"/>
              </a:rPr>
              <a:t>Discuss, apply and present sensitively and thoughtfully a range of responses to religious ideas. </a:t>
            </a:r>
            <a:endParaRPr sz="1600">
              <a:solidFill>
                <a:schemeClr val="dk1"/>
              </a:solidFill>
              <a:latin typeface="SassoonPrimaryInfant"/>
              <a:ea typeface="SassoonPrimaryInfant"/>
              <a:cs typeface="SassoonPrimaryInfant"/>
              <a:sym typeface="SassoonPrimaryInfant"/>
            </a:endParaRPr>
          </a:p>
          <a:p>
            <a:pPr indent="-3810" lvl="0" marL="3810" marR="48260" rtl="0" algn="l">
              <a:spcBef>
                <a:spcPts val="0"/>
              </a:spcBef>
              <a:spcAft>
                <a:spcPts val="0"/>
              </a:spcAft>
              <a:buClr>
                <a:schemeClr val="dk1"/>
              </a:buClr>
              <a:buSzPts val="1100"/>
              <a:buFont typeface="Arial"/>
              <a:buNone/>
            </a:pPr>
            <a:r>
              <a:rPr lang="en-GB" sz="1600">
                <a:solidFill>
                  <a:schemeClr val="dk1"/>
                </a:solidFill>
                <a:latin typeface="SassoonPrimaryInfant"/>
                <a:ea typeface="SassoonPrimaryInfant"/>
                <a:cs typeface="SassoonPrimaryInfant"/>
                <a:sym typeface="SassoonPrimaryInfant"/>
              </a:rPr>
              <a:t>Consider and discuss a range of features of religion to explore and show understanding of similarities and differences within and between different religions.</a:t>
            </a:r>
            <a:endParaRPr sz="1600">
              <a:solidFill>
                <a:schemeClr val="dk1"/>
              </a:solidFill>
              <a:latin typeface="SassoonPrimaryInfant"/>
              <a:ea typeface="SassoonPrimaryInfant"/>
              <a:cs typeface="SassoonPrimaryInfant"/>
              <a:sym typeface="SassoonPrimaryInfant"/>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16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Medium Term Plan: </a:t>
            </a:r>
            <a:r>
              <a:rPr b="1" lang="en-GB"/>
              <a:t>Cultural Explorers: RE</a:t>
            </a:r>
            <a:endParaRPr/>
          </a:p>
          <a:p>
            <a:pPr indent="0" lvl="0" marL="0" marR="0" rtl="0" algn="ctr">
              <a:lnSpc>
                <a:spcPct val="100000"/>
              </a:lnSpc>
              <a:spcBef>
                <a:spcPts val="0"/>
              </a:spcBef>
              <a:spcAft>
                <a:spcPts val="0"/>
              </a:spcAft>
              <a:buNone/>
            </a:pPr>
            <a:r>
              <a:rPr lang="en-GB" u="sng"/>
              <a:t>What makes a text sacred? </a:t>
            </a:r>
            <a:endParaRPr u="sng"/>
          </a:p>
          <a:p>
            <a:pPr indent="0" lvl="0" marL="0" marR="0" rtl="0" algn="ctr">
              <a:lnSpc>
                <a:spcPct val="100000"/>
              </a:lnSpc>
              <a:spcBef>
                <a:spcPts val="0"/>
              </a:spcBef>
              <a:spcAft>
                <a:spcPts val="0"/>
              </a:spcAft>
              <a:buNone/>
            </a:pPr>
            <a:r>
              <a:t/>
            </a:r>
            <a:endParaRPr sz="1200" u="sng"/>
          </a:p>
          <a:p>
            <a:pPr indent="0" lvl="0" marL="0" rtl="0" algn="ctr">
              <a:spcBef>
                <a:spcPts val="0"/>
              </a:spcBef>
              <a:spcAft>
                <a:spcPts val="0"/>
              </a:spcAft>
              <a:buClr>
                <a:schemeClr val="dk1"/>
              </a:buClr>
              <a:buFont typeface="Arial"/>
              <a:buNone/>
            </a:pPr>
            <a:r>
              <a:rPr lang="en-GB" sz="1200">
                <a:solidFill>
                  <a:schemeClr val="dk1"/>
                </a:solidFill>
              </a:rPr>
              <a:t>Using the K,S,U you have learnt in this unit of work, what makes a text sacred?  Demonstrate your understanding of the texts you have studied, a range of sources of wisdom and your own personal response. </a:t>
            </a:r>
            <a:endParaRPr/>
          </a:p>
        </p:txBody>
      </p:sp>
      <p:sp>
        <p:nvSpPr>
          <p:cNvPr id="162" name="Google Shape;162;p23"/>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sz="1200"/>
              <a:t>Sacred texts and sources of wisdom</a:t>
            </a:r>
            <a:endParaRPr sz="1200"/>
          </a:p>
          <a:p>
            <a:pPr indent="0" lvl="0" marL="0" marR="0" rtl="0" algn="ctr">
              <a:lnSpc>
                <a:spcPct val="100000"/>
              </a:lnSpc>
              <a:spcBef>
                <a:spcPts val="0"/>
              </a:spcBef>
              <a:spcAft>
                <a:spcPts val="0"/>
              </a:spcAft>
              <a:buNone/>
            </a:pPr>
            <a:r>
              <a:rPr lang="en-GB" sz="1200"/>
              <a:t>Personal resonance</a:t>
            </a:r>
            <a:endParaRPr sz="1200"/>
          </a:p>
          <a:p>
            <a:pPr indent="0" lvl="0" marL="0" rtl="0" algn="ctr">
              <a:spcBef>
                <a:spcPts val="0"/>
              </a:spcBef>
              <a:spcAft>
                <a:spcPts val="0"/>
              </a:spcAft>
              <a:buClr>
                <a:schemeClr val="dk1"/>
              </a:buClr>
              <a:buFont typeface="Arial"/>
              <a:buNone/>
            </a:pPr>
            <a:r>
              <a:rPr lang="en-GB" sz="1200">
                <a:solidFill>
                  <a:schemeClr val="dk1"/>
                </a:solidFill>
              </a:rPr>
              <a:t>Comparing religious ideas and traditions</a:t>
            </a:r>
            <a:endParaRPr sz="1200"/>
          </a:p>
          <a:p>
            <a:pPr indent="0" lvl="0" marL="0" marR="0" rtl="0" algn="ctr">
              <a:lnSpc>
                <a:spcPct val="100000"/>
              </a:lnSpc>
              <a:spcBef>
                <a:spcPts val="0"/>
              </a:spcBef>
              <a:spcAft>
                <a:spcPts val="0"/>
              </a:spcAft>
              <a:buNone/>
            </a:pPr>
            <a:r>
              <a:rPr lang="en-GB" sz="1200"/>
              <a:t>Religions: Christianity, Judaism, Islam, Hinduism, Sikhism, Buddhism</a:t>
            </a:r>
            <a:endParaRPr sz="1200"/>
          </a:p>
        </p:txBody>
      </p:sp>
      <p:pic>
        <p:nvPicPr>
          <p:cNvPr id="163" name="Google Shape;163;p23"/>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23"/>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23"/>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23"/>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23"/>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James\Desktop\cultural explorers.jpg" id="173" name="Google Shape;173;p23"/>
          <p:cNvPicPr preferRelativeResize="0"/>
          <p:nvPr/>
        </p:nvPicPr>
        <p:blipFill rotWithShape="1">
          <a:blip r:embed="rId11">
            <a:alphaModFix/>
          </a:blip>
          <a:srcRect b="5294" l="7956" r="7312" t="0"/>
          <a:stretch/>
        </p:blipFill>
        <p:spPr>
          <a:xfrm>
            <a:off x="10676441" y="1198888"/>
            <a:ext cx="723583" cy="1056200"/>
          </a:xfrm>
          <a:prstGeom prst="rect">
            <a:avLst/>
          </a:prstGeom>
          <a:noFill/>
          <a:ln>
            <a:noFill/>
          </a:ln>
        </p:spPr>
      </p:pic>
      <p:pic>
        <p:nvPicPr>
          <p:cNvPr descr="C:\Users\James\Desktop\cultural explorers.jpg" id="174" name="Google Shape;174;p23"/>
          <p:cNvPicPr preferRelativeResize="0"/>
          <p:nvPr/>
        </p:nvPicPr>
        <p:blipFill rotWithShape="1">
          <a:blip r:embed="rId11">
            <a:alphaModFix/>
          </a:blip>
          <a:srcRect b="5294" l="7956" r="7312" t="0"/>
          <a:stretch/>
        </p:blipFill>
        <p:spPr>
          <a:xfrm>
            <a:off x="864541" y="1200826"/>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Disciplinary Knowledge?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rPr>
              <a:t>Substantive Knowledge (subject-specific)</a:t>
            </a:r>
            <a:endParaRPr/>
          </a:p>
          <a:p>
            <a:pPr indent="0" lvl="0" marL="0" marR="0" rtl="0" algn="l">
              <a:lnSpc>
                <a:spcPct val="100000"/>
              </a:lnSpc>
              <a:spcBef>
                <a:spcPts val="0"/>
              </a:spcBef>
              <a:spcAft>
                <a:spcPts val="0"/>
              </a:spcAft>
              <a:buNone/>
            </a:pPr>
            <a:r>
              <a:t/>
            </a:r>
            <a:endParaRPr sz="1600"/>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That the bible is a sacred text for Christians, why this is and how it impacts on Christian lifestyles, rituals and traditions.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That the Torah is a sacred text for Jews, why this is and how it impacts on Jewish lifestyles, rituals and traditions.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That the Qur’an is a sacred text for Muslims, why this is and how it impacts on Muslim lifestyles, rituals and traditions.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That the Vedas are a sacred text for Hindu, why this is and how it impacts on Hindu lifestyles, rituals and traditions.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That the Guru Granth Sahib is a sacred text for Sikhs, why this is and how it impacts on Sikh lifestyles, rituals and traditions.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That the sutras are a sacred text for Buddhists, why this is and how it impacts on Buddhist lifestyles, rituals and traditions. </a:t>
            </a:r>
            <a:endParaRPr sz="1600"/>
          </a:p>
        </p:txBody>
      </p:sp>
      <p:pic>
        <p:nvPicPr>
          <p:cNvPr id="182" name="Google Shape;182;p24"/>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4"/>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4"/>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4"/>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4"/>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GB" sz="1200">
                <a:solidFill>
                  <a:schemeClr val="dk1"/>
                </a:solidFill>
              </a:rPr>
              <a:t>Communication </a:t>
            </a:r>
            <a:r>
              <a:rPr lang="en-GB" sz="1200">
                <a:solidFill>
                  <a:schemeClr val="dk1"/>
                </a:solidFill>
              </a:rPr>
              <a:t>– understand and respect that people have different views.</a:t>
            </a:r>
            <a:endParaRPr sz="1500">
              <a:solidFill>
                <a:schemeClr val="dk1"/>
              </a:solidFill>
            </a:endParaRPr>
          </a:p>
          <a:p>
            <a:pPr indent="0" lvl="0" marL="0" rtl="0" algn="l">
              <a:spcBef>
                <a:spcPts val="0"/>
              </a:spcBef>
              <a:spcAft>
                <a:spcPts val="0"/>
              </a:spcAft>
              <a:buClr>
                <a:schemeClr val="dk1"/>
              </a:buClr>
              <a:buSzPts val="1200"/>
              <a:buFont typeface="Arial"/>
              <a:buNone/>
            </a:pPr>
            <a:r>
              <a:rPr b="1" lang="en-GB" sz="1200">
                <a:solidFill>
                  <a:schemeClr val="dk1"/>
                </a:solidFill>
              </a:rPr>
              <a:t>Team-working </a:t>
            </a:r>
            <a:r>
              <a:rPr lang="en-GB" sz="1200">
                <a:solidFill>
                  <a:schemeClr val="dk1"/>
                </a:solidFill>
              </a:rPr>
              <a:t>– respect and listen to other</a:t>
            </a:r>
            <a:endParaRPr b="1" sz="1200">
              <a:solidFill>
                <a:schemeClr val="dk1"/>
              </a:solidFill>
            </a:endParaRPr>
          </a:p>
          <a:p>
            <a:pPr indent="0" lvl="0" marL="0" rtl="0" algn="l">
              <a:spcBef>
                <a:spcPts val="0"/>
              </a:spcBef>
              <a:spcAft>
                <a:spcPts val="0"/>
              </a:spcAft>
              <a:buClr>
                <a:schemeClr val="dk1"/>
              </a:buClr>
              <a:buSzPts val="1200"/>
              <a:buFont typeface="Arial"/>
              <a:buNone/>
            </a:pPr>
            <a:r>
              <a:rPr lang="en-GB" sz="1200">
                <a:solidFill>
                  <a:schemeClr val="dk1"/>
                </a:solidFill>
              </a:rPr>
              <a:t>Opportunities to apply Skills for Life during enquiry learning lessons.</a:t>
            </a:r>
            <a:endParaRPr b="1" sz="1200"/>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lang="en-GB" sz="1900">
                <a:solidFill>
                  <a:schemeClr val="dk1"/>
                </a:solidFill>
              </a:rPr>
              <a:t>Various Sikh Gurus - why are there so many? </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Apostles - why did they write the gospels?</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Mohammad - Why is one person’s word sacred?</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Buddha - </a:t>
            </a:r>
            <a:r>
              <a:rPr lang="en-GB" sz="1900">
                <a:solidFill>
                  <a:schemeClr val="dk1"/>
                </a:solidFill>
              </a:rPr>
              <a:t>Why is one person’s word sacred?</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explore texts that are sacred and traditions shared by children in the Trust.</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Opportunities to discuss people who have different beliefs - what to do when we disagree and how to react responsibly (Thrive).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Pupils can make links to other books that have significant meaning to people. </a:t>
            </a:r>
            <a:endParaRPr sz="1900">
              <a:solidFill>
                <a:schemeClr val="dk1"/>
              </a:solidFill>
            </a:endParaRPr>
          </a:p>
        </p:txBody>
      </p:sp>
      <p:pic>
        <p:nvPicPr>
          <p:cNvPr id="201" name="Google Shape;201;p2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lang="en-GB" sz="1900">
                <a:solidFill>
                  <a:srgbClr val="FF0000"/>
                </a:solidFill>
              </a:rPr>
              <a:t>TBC</a:t>
            </a:r>
            <a:endParaRPr b="0" i="0" sz="1900" u="none" cap="none" strike="noStrike">
              <a:solidFill>
                <a:srgbClr val="FF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6"/>
          <p:cNvSpPr txBox="1"/>
          <p:nvPr/>
        </p:nvSpPr>
        <p:spPr>
          <a:xfrm>
            <a:off x="755800" y="3433925"/>
            <a:ext cx="3550500" cy="52473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Bible stories across KS1 </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Easter story [R-Y4]</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Biblical teachings on forgiveness [Y4]</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That Jewish sacred knowledge comes from the Torah. </a:t>
            </a:r>
            <a:endParaRPr sz="1800">
              <a:solidFill>
                <a:schemeClr val="dk1"/>
              </a:solidFill>
            </a:endParaRPr>
          </a:p>
          <a:p>
            <a:pPr indent="-260350" lvl="0" marL="215900" marR="0" rtl="0" algn="l">
              <a:lnSpc>
                <a:spcPct val="100000"/>
              </a:lnSpc>
              <a:spcBef>
                <a:spcPts val="0"/>
              </a:spcBef>
              <a:spcAft>
                <a:spcPts val="0"/>
              </a:spcAft>
              <a:buClr>
                <a:schemeClr val="dk1"/>
              </a:buClr>
              <a:buSzPts val="1800"/>
              <a:buChar char="•"/>
            </a:pPr>
            <a:r>
              <a:rPr lang="en-GB" sz="1800">
                <a:solidFill>
                  <a:schemeClr val="dk1"/>
                </a:solidFill>
              </a:rPr>
              <a:t>That Buddhist sacred knowledge comes from the sutras, Buddha and the 8-told path. </a:t>
            </a:r>
            <a:endParaRPr sz="1800">
              <a:solidFill>
                <a:schemeClr val="dk1"/>
              </a:solidFill>
            </a:endParaRPr>
          </a:p>
        </p:txBody>
      </p:sp>
      <p:pic>
        <p:nvPicPr>
          <p:cNvPr id="211" name="Google Shape;211;p2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52473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GB">
                <a:solidFill>
                  <a:schemeClr val="dk1"/>
                </a:solidFill>
              </a:rPr>
              <a:t>That the bible is a sacred text for Christians, why this is and how it impacts on Christian lifestyles, rituals and traditions.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That the Torah is a sacred text for Jews, why this is and how it impacts on Jewish lifestyles, rituals and traditions.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That the Qur’an is a sacred text for Muslims, why this is and how it impacts on Muslim lifestyles, rituals and traditions.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That the Vedas are a sacred text for Hindu, why this is and how it impacts on Hindu lifestyles, rituals and traditions.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That the Guru Granth Sahib is a sacred text for Sikhs, why this is and how it impacts on Sikh lifestyles, rituals and traditions.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That the sutras are a sacred text for Buddhists, why this is and how it impacts on Buddhist lifestyles, rituals and traditions. </a:t>
            </a:r>
            <a:endParaRPr b="1" i="1"/>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6"/>
          <p:cNvSpPr txBox="1"/>
          <p:nvPr/>
        </p:nvSpPr>
        <p:spPr>
          <a:xfrm>
            <a:off x="7789050" y="3433925"/>
            <a:ext cx="3550500" cy="52473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60350" lvl="0" marL="215900" marR="0" rtl="0" algn="l">
              <a:lnSpc>
                <a:spcPct val="100000"/>
              </a:lnSpc>
              <a:spcBef>
                <a:spcPts val="0"/>
              </a:spcBef>
              <a:spcAft>
                <a:spcPts val="0"/>
              </a:spcAft>
              <a:buClr>
                <a:srgbClr val="000000"/>
              </a:buClr>
              <a:buSzPts val="1800"/>
              <a:buFont typeface="Arial"/>
              <a:buChar char="•"/>
            </a:pPr>
            <a:r>
              <a:rPr lang="en-GB" sz="1800"/>
              <a:t>Sikh teachings from the Guru Granth Sahib and the connection to commitment [Y5]</a:t>
            </a:r>
            <a:endParaRPr sz="1800"/>
          </a:p>
          <a:p>
            <a:pPr indent="-260350" lvl="0" marL="215900" marR="0" rtl="0" algn="l">
              <a:lnSpc>
                <a:spcPct val="100000"/>
              </a:lnSpc>
              <a:spcBef>
                <a:spcPts val="0"/>
              </a:spcBef>
              <a:spcAft>
                <a:spcPts val="0"/>
              </a:spcAft>
              <a:buSzPts val="1800"/>
              <a:buChar char="•"/>
            </a:pPr>
            <a:r>
              <a:rPr lang="en-GB" sz="1800"/>
              <a:t>Depth study of the Magi[Y5]</a:t>
            </a:r>
            <a:endParaRPr sz="1800"/>
          </a:p>
          <a:p>
            <a:pPr indent="-260350" lvl="0" marL="215900" marR="0" rtl="0" algn="l">
              <a:lnSpc>
                <a:spcPct val="100000"/>
              </a:lnSpc>
              <a:spcBef>
                <a:spcPts val="0"/>
              </a:spcBef>
              <a:spcAft>
                <a:spcPts val="0"/>
              </a:spcAft>
              <a:buSzPts val="1800"/>
              <a:buChar char="•"/>
            </a:pPr>
            <a:r>
              <a:rPr lang="en-GB" sz="1800"/>
              <a:t>Biblical</a:t>
            </a:r>
            <a:r>
              <a:rPr lang="en-GB" sz="1800"/>
              <a:t> and Rabbinic teachings on forgiveness [Y5]</a:t>
            </a:r>
            <a:endParaRPr sz="1800"/>
          </a:p>
          <a:p>
            <a:pPr indent="-260350" lvl="0" marL="215900" marR="0" rtl="0" algn="l">
              <a:lnSpc>
                <a:spcPct val="100000"/>
              </a:lnSpc>
              <a:spcBef>
                <a:spcPts val="0"/>
              </a:spcBef>
              <a:spcAft>
                <a:spcPts val="0"/>
              </a:spcAft>
              <a:buSzPts val="1800"/>
              <a:buChar char="•"/>
            </a:pPr>
            <a:r>
              <a:rPr lang="en-GB" sz="1800"/>
              <a:t>Sikh stories given by sacred text [Y5]</a:t>
            </a:r>
            <a:endParaRPr sz="1800"/>
          </a:p>
          <a:p>
            <a:pPr indent="-260350" lvl="0" marL="215900" marR="0" rtl="0" algn="l">
              <a:lnSpc>
                <a:spcPct val="100000"/>
              </a:lnSpc>
              <a:spcBef>
                <a:spcPts val="0"/>
              </a:spcBef>
              <a:spcAft>
                <a:spcPts val="0"/>
              </a:spcAft>
              <a:buSzPts val="1800"/>
              <a:buChar char="•"/>
            </a:pPr>
            <a:r>
              <a:rPr lang="en-GB" sz="1800"/>
              <a:t>Muslim teachings on Hajj from the Qur’an. [Y6]</a:t>
            </a:r>
            <a:endParaRPr sz="1800"/>
          </a:p>
        </p:txBody>
      </p:sp>
      <p:sp>
        <p:nvSpPr>
          <p:cNvPr id="214" name="Google Shape;214;p2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a:t>
            </a: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r>
              <a:rPr b="0" i="0" lang="en-GB" sz="1500" u="none" cap="none" strike="noStrike">
                <a:solidFill>
                  <a:srgbClr val="0C0C0C"/>
                </a:solidFill>
                <a:latin typeface="Arial"/>
                <a:ea typeface="Arial"/>
                <a:cs typeface="Arial"/>
                <a:sym typeface="Arial"/>
              </a:rPr>
              <a:t> </a:t>
            </a:r>
            <a:r>
              <a:rPr b="1" lang="en-GB" sz="1500">
                <a:solidFill>
                  <a:schemeClr val="dk1"/>
                </a:solidFill>
              </a:rPr>
              <a:t>Religion-specific</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bandRow="1" firstRow="1">
                <a:noFill/>
                <a:tableStyleId>{E5D926C1-FDD8-4E01-BEE5-F52B43942D81}</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rtl="0" algn="l">
                        <a:spcBef>
                          <a:spcPts val="0"/>
                        </a:spcBef>
                        <a:spcAft>
                          <a:spcPts val="0"/>
                        </a:spcAft>
                        <a:buNone/>
                      </a:pPr>
                      <a:r>
                        <a:rPr lang="en-GB" sz="1800"/>
                        <a:t>Sacred texts </a:t>
                      </a:r>
                      <a:endParaRPr sz="1800"/>
                    </a:p>
                    <a:p>
                      <a:pPr indent="0" lvl="0" marL="0" rtl="0" algn="l">
                        <a:spcBef>
                          <a:spcPts val="0"/>
                        </a:spcBef>
                        <a:spcAft>
                          <a:spcPts val="0"/>
                        </a:spcAft>
                        <a:buNone/>
                      </a:pPr>
                      <a:r>
                        <a:rPr lang="en-GB" sz="1800"/>
                        <a:t>Scripture </a:t>
                      </a:r>
                      <a:endParaRPr sz="1800"/>
                    </a:p>
                    <a:p>
                      <a:pPr indent="0" lvl="0" marL="0" rtl="0" algn="l">
                        <a:spcBef>
                          <a:spcPts val="0"/>
                        </a:spcBef>
                        <a:spcAft>
                          <a:spcPts val="0"/>
                        </a:spcAft>
                        <a:buNone/>
                      </a:pPr>
                      <a:r>
                        <a:rPr lang="en-GB" sz="1800"/>
                        <a:t>Bible</a:t>
                      </a:r>
                      <a:endParaRPr sz="1800"/>
                    </a:p>
                    <a:p>
                      <a:pPr indent="0" lvl="0" marL="0" rtl="0" algn="l">
                        <a:spcBef>
                          <a:spcPts val="0"/>
                        </a:spcBef>
                        <a:spcAft>
                          <a:spcPts val="0"/>
                        </a:spcAft>
                        <a:buNone/>
                      </a:pPr>
                      <a:r>
                        <a:rPr lang="en-GB" sz="1800"/>
                        <a:t>Torah</a:t>
                      </a:r>
                      <a:endParaRPr sz="1800"/>
                    </a:p>
                    <a:p>
                      <a:pPr indent="0" lvl="0" marL="0" rtl="0" algn="l">
                        <a:spcBef>
                          <a:spcPts val="0"/>
                        </a:spcBef>
                        <a:spcAft>
                          <a:spcPts val="0"/>
                        </a:spcAft>
                        <a:buNone/>
                      </a:pPr>
                      <a:r>
                        <a:rPr lang="en-GB" sz="1800"/>
                        <a:t>Qur’an</a:t>
                      </a:r>
                      <a:endParaRPr sz="1800"/>
                    </a:p>
                    <a:p>
                      <a:pPr indent="0" lvl="0" marL="0" rtl="0" algn="l">
                        <a:spcBef>
                          <a:spcPts val="0"/>
                        </a:spcBef>
                        <a:spcAft>
                          <a:spcPts val="0"/>
                        </a:spcAft>
                        <a:buNone/>
                      </a:pPr>
                      <a:r>
                        <a:rPr lang="en-GB" sz="1800"/>
                        <a:t>Vedas</a:t>
                      </a:r>
                      <a:endParaRPr sz="1800"/>
                    </a:p>
                    <a:p>
                      <a:pPr indent="0" lvl="0" marL="0" rtl="0" algn="l">
                        <a:spcBef>
                          <a:spcPts val="0"/>
                        </a:spcBef>
                        <a:spcAft>
                          <a:spcPts val="0"/>
                        </a:spcAft>
                        <a:buNone/>
                      </a:pPr>
                      <a:r>
                        <a:rPr lang="en-GB" sz="1800"/>
                        <a:t>Sutras </a:t>
                      </a:r>
                      <a:endParaRPr sz="1800"/>
                    </a:p>
                    <a:p>
                      <a:pPr indent="0" lvl="0" marL="0" rtl="0" algn="l">
                        <a:spcBef>
                          <a:spcPts val="0"/>
                        </a:spcBef>
                        <a:spcAft>
                          <a:spcPts val="0"/>
                        </a:spcAft>
                        <a:buNone/>
                      </a:pPr>
                      <a:r>
                        <a:rPr lang="en-GB" sz="1800"/>
                        <a:t>Guru Granth Sahib </a:t>
                      </a:r>
                      <a:endParaRPr sz="1800"/>
                    </a:p>
                    <a:p>
                      <a:pPr indent="0" lvl="0" marL="0" rtl="0" algn="l">
                        <a:spcBef>
                          <a:spcPts val="0"/>
                        </a:spcBef>
                        <a:spcAft>
                          <a:spcPts val="0"/>
                        </a:spcAft>
                        <a:buNone/>
                      </a:pPr>
                      <a:r>
                        <a:rPr lang="en-GB" sz="1800"/>
                        <a:t>Divine </a:t>
                      </a:r>
                      <a:endParaRPr sz="1800"/>
                    </a:p>
                    <a:p>
                      <a:pPr indent="0" lvl="0" marL="0" rtl="0" algn="l">
                        <a:spcBef>
                          <a:spcPts val="0"/>
                        </a:spcBef>
                        <a:spcAft>
                          <a:spcPts val="0"/>
                        </a:spcAft>
                        <a:buNone/>
                      </a:pPr>
                      <a:r>
                        <a:rPr lang="en-GB" sz="1800"/>
                        <a:t>Abrahamic</a:t>
                      </a:r>
                      <a:endParaRPr sz="1800"/>
                    </a:p>
                    <a:p>
                      <a:pPr indent="0" lvl="0" marL="0" rtl="0" algn="l">
                        <a:spcBef>
                          <a:spcPts val="0"/>
                        </a:spcBef>
                        <a:spcAft>
                          <a:spcPts val="0"/>
                        </a:spcAft>
                        <a:buNone/>
                      </a:pPr>
                      <a:r>
                        <a:rPr lang="en-GB" sz="1800"/>
                        <a:t>Old Testament </a:t>
                      </a:r>
                      <a:endParaRPr sz="1800"/>
                    </a:p>
                    <a:p>
                      <a:pPr indent="0" lvl="0" marL="0" rtl="0" algn="l">
                        <a:spcBef>
                          <a:spcPts val="0"/>
                        </a:spcBef>
                        <a:spcAft>
                          <a:spcPts val="0"/>
                        </a:spcAft>
                        <a:buNone/>
                      </a:pPr>
                      <a:r>
                        <a:rPr lang="en-GB" sz="1800"/>
                        <a:t>New Testament</a:t>
                      </a:r>
                      <a:endParaRPr sz="1800"/>
                    </a:p>
                    <a:p>
                      <a:pPr indent="0" lvl="0" marL="0" rtl="0" algn="l">
                        <a:spcBef>
                          <a:spcPts val="0"/>
                        </a:spcBef>
                        <a:spcAft>
                          <a:spcPts val="0"/>
                        </a:spcAft>
                        <a:buNone/>
                      </a:pPr>
                      <a:r>
                        <a:rPr lang="en-GB" sz="1800"/>
                        <a:t>Prophet </a:t>
                      </a:r>
                      <a:endParaRPr sz="1800"/>
                    </a:p>
                    <a:p>
                      <a:pPr indent="0" lvl="0" marL="0" rtl="0" algn="l">
                        <a:spcBef>
                          <a:spcPts val="0"/>
                        </a:spcBef>
                        <a:spcAft>
                          <a:spcPts val="0"/>
                        </a:spcAft>
                        <a:buNone/>
                      </a:pPr>
                      <a:r>
                        <a:rPr lang="en-GB" sz="1800"/>
                        <a:t>Guru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t>Sacredness </a:t>
                      </a:r>
                      <a:endParaRPr sz="1800"/>
                    </a:p>
                    <a:p>
                      <a:pPr indent="0" lvl="0" marL="0" rtl="0" algn="l">
                        <a:spcBef>
                          <a:spcPts val="0"/>
                        </a:spcBef>
                        <a:spcAft>
                          <a:spcPts val="0"/>
                        </a:spcAft>
                        <a:buNone/>
                      </a:pPr>
                      <a:r>
                        <a:rPr lang="en-GB" sz="1800"/>
                        <a:t>Scripture </a:t>
                      </a:r>
                      <a:endParaRPr sz="1800"/>
                    </a:p>
                    <a:p>
                      <a:pPr indent="0" lvl="0" marL="0" rtl="0" algn="l">
                        <a:spcBef>
                          <a:spcPts val="0"/>
                        </a:spcBef>
                        <a:spcAft>
                          <a:spcPts val="0"/>
                        </a:spcAft>
                        <a:buNone/>
                      </a:pPr>
                      <a:r>
                        <a:rPr lang="en-GB" sz="1800"/>
                        <a:t>Divinity </a:t>
                      </a:r>
                      <a:endParaRPr sz="1800"/>
                    </a:p>
                    <a:p>
                      <a:pPr indent="0" lvl="0" marL="0" rtl="0" algn="l">
                        <a:spcBef>
                          <a:spcPts val="0"/>
                        </a:spcBef>
                        <a:spcAft>
                          <a:spcPts val="0"/>
                        </a:spcAft>
                        <a:buNone/>
                      </a:pPr>
                      <a:r>
                        <a:rPr lang="en-GB" sz="1800"/>
                        <a:t>Sources of wisdom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bandRow="1" firstRow="1">
                <a:noFill/>
                <a:tableStyleId>{E5D926C1-FDD8-4E01-BEE5-F52B43942D81}</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a:solidFill>
                            <a:schemeClr val="dk1"/>
                          </a:solidFill>
                        </a:rPr>
                        <a:t>At the start of the topic, recap the names of the major world faiths and their followers. Show children the symbol associated with each. Repeatedly return to this throughout the module.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Christianity (Christian, the cross), Islam (Muslim, the crescent and star), Judaism (Jew, and the term Jewish, the star of David), Hinduism (Hindu and the term Hindi, Aum), Sikhism (Sikh, Khanda), Buddhism (Buddhist, Dharmachakra). </a:t>
                      </a:r>
                      <a:endParaRPr b="1"/>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Understand the deep connection between a range of sacred texts and the impact these have on teachings, beliefs and communities.</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Discuss, apply and present sensitively and thoughtfully a range of responses to religious ideas.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LO: Why do people follow sacred texts?</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Ask children to name a rule they strongly believe to be morally right. Ask them how they know this. Who decided it was right? Where did they learn the rule?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the idea that for religious people, rules and guidance about how to live their lives come from sacred texts. Define the word sacred and what this means. Ensure children understand that the sacred texts are not simply rule books but are sources of wisdom; worthy of following and in some cases divinely inspired (or divine in themselves).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Name some examples of religious texts; </a:t>
                      </a:r>
                      <a:r>
                        <a:rPr lang="en-GB">
                          <a:solidFill>
                            <a:schemeClr val="dk1"/>
                          </a:solidFill>
                        </a:rPr>
                        <a:t>familiarise</a:t>
                      </a:r>
                      <a:r>
                        <a:rPr lang="en-GB">
                          <a:solidFill>
                            <a:schemeClr val="dk1"/>
                          </a:solidFill>
                        </a:rPr>
                        <a:t> children with their names and connection to the appropriate religions. Ensure pupils understand not all sacred texts are single books.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a range of sacred texts and the tradition associated </a:t>
                      </a:r>
                      <a:r>
                        <a:rPr lang="en-GB">
                          <a:solidFill>
                            <a:schemeClr val="dk1"/>
                          </a:solidFill>
                        </a:rPr>
                        <a:t>with</a:t>
                      </a:r>
                      <a:r>
                        <a:rPr lang="en-GB">
                          <a:solidFill>
                            <a:schemeClr val="dk1"/>
                          </a:solidFill>
                        </a:rPr>
                        <a:t> them,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why having a sacred texts helps to live a good life.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Express own ideas about sources of wisdom and guidance for living a good life.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Explain why one text may not be sacred for everybody </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46050" lvl="0" marL="165100" rtl="0" algn="l">
                        <a:spcBef>
                          <a:spcPts val="0"/>
                        </a:spcBef>
                        <a:spcAft>
                          <a:spcPts val="0"/>
                        </a:spcAft>
                        <a:buClr>
                          <a:schemeClr val="dk1"/>
                        </a:buClr>
                        <a:buSzPts val="1200"/>
                        <a:buChar char="•"/>
                      </a:pPr>
                      <a:r>
                        <a:rPr lang="en-GB" sz="1200">
                          <a:solidFill>
                            <a:schemeClr val="dk1"/>
                          </a:solidFill>
                        </a:rPr>
                        <a:t>NC OBJ: Understand the deep connection between a range of sacred texts and the impact these have on teachings, beliefs and communities.</a:t>
                      </a:r>
                      <a:endParaRPr sz="1200">
                        <a:solidFill>
                          <a:schemeClr val="dk1"/>
                        </a:solidFill>
                      </a:endParaRPr>
                    </a:p>
                    <a:p>
                      <a:pPr indent="-146050" lvl="0" marL="165100" rtl="0" algn="l">
                        <a:spcBef>
                          <a:spcPts val="0"/>
                        </a:spcBef>
                        <a:spcAft>
                          <a:spcPts val="0"/>
                        </a:spcAft>
                        <a:buClr>
                          <a:schemeClr val="dk1"/>
                        </a:buClr>
                        <a:buSzPts val="1200"/>
                        <a:buChar char="•"/>
                      </a:pPr>
                      <a:r>
                        <a:rPr lang="en-GB" sz="1200">
                          <a:solidFill>
                            <a:schemeClr val="dk1"/>
                          </a:solidFill>
                        </a:rPr>
                        <a:t>Consider and discuss a range of features of religion to explore and show understanding of similarities and differences within and between different religions.</a:t>
                      </a:r>
                      <a:endParaRPr sz="1200">
                        <a:solidFill>
                          <a:schemeClr val="dk1"/>
                        </a:solidFill>
                      </a:endParaRPr>
                    </a:p>
                    <a:p>
                      <a:pPr indent="-146050" lvl="0" marL="165100" rtl="0" algn="l">
                        <a:spcBef>
                          <a:spcPts val="0"/>
                        </a:spcBef>
                        <a:spcAft>
                          <a:spcPts val="0"/>
                        </a:spcAft>
                        <a:buClr>
                          <a:schemeClr val="dk1"/>
                        </a:buClr>
                        <a:buSzPts val="1200"/>
                        <a:buChar char="•"/>
                      </a:pPr>
                      <a:r>
                        <a:t/>
                      </a:r>
                      <a:endParaRPr sz="1200">
                        <a:solidFill>
                          <a:schemeClr val="dk1"/>
                        </a:solidFill>
                      </a:endParaRPr>
                    </a:p>
                    <a:p>
                      <a:pPr indent="0" lvl="0" marL="0" rtl="0" algn="l">
                        <a:spcBef>
                          <a:spcPts val="0"/>
                        </a:spcBef>
                        <a:spcAft>
                          <a:spcPts val="0"/>
                        </a:spcAft>
                        <a:buNone/>
                      </a:pPr>
                      <a:r>
                        <a:rPr b="1" lang="en-GB" sz="1200">
                          <a:solidFill>
                            <a:schemeClr val="dk1"/>
                          </a:solidFill>
                        </a:rPr>
                        <a:t>LO: Are sacred texts more similar or different?</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GB" sz="1200">
                          <a:solidFill>
                            <a:schemeClr val="dk1"/>
                          </a:solidFill>
                        </a:rPr>
                        <a:t>(Focus: Abrahamic religions) </a:t>
                      </a:r>
                      <a:endParaRPr sz="1200">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the idea of texts being sacred, divine or divinely inspired.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Introduce the trio of Abrahamic faiths. Explore why these religions are connected through scripture. Each recognise many of the same characters but with different understandings. History link: interpreting sources.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the Bible, Torah and Qur’an and the similarities and differences between them.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that the Abrahamic religions share a source of wisdom.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Recognise how personal beliefs can change a perspective on a text</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a:t>
                      </a:r>
                      <a:r>
                        <a:rPr lang="en-GB">
                          <a:solidFill>
                            <a:schemeClr val="dk1"/>
                          </a:solidFill>
                        </a:rPr>
                        <a:t>Express own ideas about sources of wisdom and guidance for living a good life.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Draw similarities and differences between the Abrahamic religions and the old testament. </a:t>
                      </a:r>
                      <a:endParaRPr sz="1500">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28"/>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6" name="Shape 236"/>
        <p:cNvGrpSpPr/>
        <p:nvPr/>
      </p:nvGrpSpPr>
      <p:grpSpPr>
        <a:xfrm>
          <a:off x="0" y="0"/>
          <a:ext cx="0" cy="0"/>
          <a:chOff x="0" y="0"/>
          <a:chExt cx="0" cy="0"/>
        </a:xfrm>
      </p:grpSpPr>
      <p:graphicFrame>
        <p:nvGraphicFramePr>
          <p:cNvPr id="237" name="Google Shape;237;p29"/>
          <p:cNvGraphicFramePr/>
          <p:nvPr/>
        </p:nvGraphicFramePr>
        <p:xfrm>
          <a:off x="452492" y="1344383"/>
          <a:ext cx="3000000" cy="3000000"/>
        </p:xfrm>
        <a:graphic>
          <a:graphicData uri="http://schemas.openxmlformats.org/drawingml/2006/table">
            <a:tbl>
              <a:tblPr bandRow="1" firstRow="1">
                <a:noFill/>
                <a:tableStyleId>{E5D926C1-FDD8-4E01-BEE5-F52B43942D81}</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46050" lvl="0" marL="165100" rtl="0" algn="l">
                        <a:spcBef>
                          <a:spcPts val="0"/>
                        </a:spcBef>
                        <a:spcAft>
                          <a:spcPts val="0"/>
                        </a:spcAft>
                        <a:buClr>
                          <a:schemeClr val="dk1"/>
                        </a:buClr>
                        <a:buSzPts val="1200"/>
                        <a:buChar char="•"/>
                      </a:pPr>
                      <a:r>
                        <a:rPr lang="en-GB" sz="1200">
                          <a:solidFill>
                            <a:schemeClr val="dk1"/>
                          </a:solidFill>
                        </a:rPr>
                        <a:t>NC OBJ: Understand the deep connection between a range of sacred texts and the impact these have on teachings, beliefs and communities.</a:t>
                      </a:r>
                      <a:endParaRPr sz="1200">
                        <a:solidFill>
                          <a:schemeClr val="dk1"/>
                        </a:solidFill>
                      </a:endParaRPr>
                    </a:p>
                    <a:p>
                      <a:pPr indent="-146050" lvl="0" marL="165100" rtl="0" algn="l">
                        <a:spcBef>
                          <a:spcPts val="0"/>
                        </a:spcBef>
                        <a:spcAft>
                          <a:spcPts val="0"/>
                        </a:spcAft>
                        <a:buClr>
                          <a:schemeClr val="dk1"/>
                        </a:buClr>
                        <a:buSzPts val="1200"/>
                        <a:buChar char="•"/>
                      </a:pPr>
                      <a:r>
                        <a:rPr lang="en-GB" sz="1200">
                          <a:solidFill>
                            <a:schemeClr val="dk1"/>
                          </a:solidFill>
                        </a:rPr>
                        <a:t>Consider and discuss a range of features of religion to explore and show understanding of similarities and differences within and between different religions.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GB" sz="1200">
                          <a:solidFill>
                            <a:schemeClr val="dk1"/>
                          </a:solidFill>
                        </a:rPr>
                        <a:t>LO: Are sacred texts more similar or different?</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GB" sz="1200">
                          <a:solidFill>
                            <a:schemeClr val="dk1"/>
                          </a:solidFill>
                        </a:rPr>
                        <a:t>(Focus: Eastern religion)</a:t>
                      </a:r>
                      <a:endParaRPr b="1" sz="1200">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understanding of Abrahamic religions and their link through scripture.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idea of divinity. Abrahamic religions see texts are divinely inspired or written by God. Introduce Sikh idea that a text can be divine. Explore the Guru Granth Sahib.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Hindu Vedas and Buddhist sutras; a series of documents rather than one and some in word form rather than text. Identify similarities and differences in this. Does tit detract from being a source of wisdom?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a:t>
                      </a:r>
                      <a:r>
                        <a:rPr lang="en-GB">
                          <a:solidFill>
                            <a:schemeClr val="dk1"/>
                          </a:solidFill>
                        </a:rPr>
                        <a:t>structure</a:t>
                      </a:r>
                      <a:r>
                        <a:rPr lang="en-GB">
                          <a:solidFill>
                            <a:schemeClr val="dk1"/>
                          </a:solidFill>
                        </a:rPr>
                        <a:t> and significance of Hindu, Buddhist and Sikh sacred texts.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Identify how Sikh beliefs about the Guru Granth Sahib impact their perspective on sacred texts.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a:t>
                      </a:r>
                      <a:r>
                        <a:rPr lang="en-GB">
                          <a:solidFill>
                            <a:schemeClr val="dk1"/>
                          </a:solidFill>
                        </a:rPr>
                        <a:t>Express own ideas about sources of wisdom and guidance for living a good life.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similarities and differences between the views of sacred texts in Eastern religions.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a:t>
                      </a:r>
                      <a:r>
                        <a:rPr lang="en-GB" sz="1600">
                          <a:solidFill>
                            <a:schemeClr val="dk1"/>
                          </a:solidFill>
                          <a:latin typeface="SassoonPrimaryInfant"/>
                          <a:ea typeface="SassoonPrimaryInfant"/>
                          <a:cs typeface="SassoonPrimaryInfant"/>
                          <a:sym typeface="SassoonPrimaryInfant"/>
                        </a:rPr>
                        <a:t>Understand the deep connection between a range of sacred texts and the impact these have on teachings, beliefs and communities.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EQ: What makes a text sacred?</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different sacred texts and the structure/significance.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in more depth the ideas of divinity and sacredess. Sacred texts are not the only religious tradition that brings people these ideas. Children might also identify and discuss; worship, sacred places, festivals, and rituals.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Answer the enquiry question - that different religions have varying views on how sacred a text is but that all identify them as sources of wisdom and a guide in living a good life.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features of sacred texts in a range of faiths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the idea of divinity and what this means in each faith</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Explain a personal response to sources of wisdom</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the similarities and differences between sacred texts in a range of religious traditioms. </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8" name="Google Shape;238;p29"/>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9" name="Google Shape;239;p29"/>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0" name="Google Shape;240;p29"/>
          <p:cNvPicPr preferRelativeResize="0"/>
          <p:nvPr/>
        </p:nvPicPr>
        <p:blipFill rotWithShape="1">
          <a:blip r:embed="rId4">
            <a:alphaModFix/>
          </a:blip>
          <a:srcRect b="0" l="0" r="0" t="0"/>
          <a:stretch/>
        </p:blipFill>
        <p:spPr>
          <a:xfrm>
            <a:off x="10737992" y="8604672"/>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