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9144000"/>
  <p:notesSz cx="6858000" cy="9144000"/>
  <p:embeddedFontLst>
    <p:embeddedFont>
      <p:font typeface="Century Gothic" panose="020B0502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981667-91D2-4D24-9E0A-649D3BEFE3F0}">
  <a:tblStyle styleId="{B1981667-91D2-4D24-9E0A-649D3BEFE3F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c121cb65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5c121cb65d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c121cb65d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5c121cb65d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c121cb65d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5c121cb65d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c121cb65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5c121cb65d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11"/>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0"/>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6"/>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8"/>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1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Ylc30NtRy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u="sng"/>
          </a:p>
          <a:p>
            <a:pPr marL="0" marR="0" lvl="0" indent="0" algn="ctr" rtl="0">
              <a:lnSpc>
                <a:spcPct val="100000"/>
              </a:lnSpc>
              <a:spcBef>
                <a:spcPts val="0"/>
              </a:spcBef>
              <a:spcAft>
                <a:spcPts val="0"/>
              </a:spcAft>
              <a:buClr>
                <a:srgbClr val="000000"/>
              </a:buClr>
              <a:buSzPts val="1800"/>
              <a:buFont typeface="Arial"/>
              <a:buNone/>
            </a:pPr>
            <a:r>
              <a:rPr lang="en-GB" sz="1400" b="1" i="0" u="none" strike="noStrike" cap="none">
                <a:solidFill>
                  <a:srgbClr val="000000"/>
                </a:solidFill>
                <a:latin typeface="Arial"/>
                <a:ea typeface="Arial"/>
                <a:cs typeface="Arial"/>
                <a:sym typeface="Arial"/>
              </a:rPr>
              <a:t>using and interpreting sources, social inequality, chronology</a:t>
            </a:r>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200"/>
              <a:t>A high-quality history education will help pupils gain a coherent knowledge and understanding of Britain’s past and that of the wider world. It should inspire pupils’ curiosity to know more about the past. Teaching should equip pupils to ask perceptive questions, think critically, weigh evidence, sift arguments, and develop perspective and judgement. History helps pupils to understand the complexity of people’s lives, the process of change, the diversity of societies and relationships between different groups, as well as their own identity and the challenges of their time.</a:t>
            </a:r>
            <a:endParaRPr sz="1200"/>
          </a:p>
          <a:p>
            <a:pPr marL="0" marR="0" lvl="0" indent="0" algn="l" rtl="0">
              <a:lnSpc>
                <a:spcPct val="100000"/>
              </a:lnSpc>
              <a:spcBef>
                <a:spcPts val="0"/>
              </a:spcBef>
              <a:spcAft>
                <a:spcPts val="0"/>
              </a:spcAft>
              <a:buNone/>
            </a:pPr>
            <a:r>
              <a:rPr lang="en-GB" sz="1200"/>
              <a:t>The national curriculum for history aims to ensure that all pupils:  know and understand the history of these islands as a coherent, chronological narrative, from the earliest times to the present day: how people’s lives have shaped this nation and how Britain has influenced and been influenced by the wider world  know and understand significant aspects of the history of the wider world: the nature of ancient civilisations; the expansion and dissolution of empires; characteristic features of past non-European societies; achievements and follies of mankind  gain and deploy a historically grounded understanding of abstract terms such as ‘empire’, ‘civilisation’, ‘parliament’ and ‘peasantry’  understand historical concepts such as continuity and change, cause and consequence, similarity, difference and significance, and use them to make connections, draw contrasts, analyse trends, frame historically-valid questions and create their own structured accounts, including written narratives and analyses  understand the methods of historical enquiry, including how evidence is used rigorously to make historical claims, and discern how and why contrasting arguments and interpretations of the past have been constructed,  gain historical perspective by placing their growing knowledge into different contexts, understanding the connections between local, regional, national and international history; between cultural, economic, military, political, religious and social history; and between short- and long-term timescales</a:t>
            </a:r>
            <a:endParaRPr sz="1200" i="0" u="none" strike="noStrike" cap="none">
              <a:solidFill>
                <a:srgbClr val="000000"/>
              </a:solidFil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sz="1200"/>
              <a:t>Pupils should continue to develop a chronologically secure knowledge and understanding of British, local and world history, establishing clear narratives within and across the periods they study. They should note connections, contrasts and trends over time and develop the appropriate use of historical terms. They should regularly address and sometimes devise historically valid questions about change, cause, similarity and difference, and significance. They should construct informed responses that involve thoughtful selection and organisation of relevant historical information. They should understand how our knowledge of the past is constructed from a range of sources.</a:t>
            </a:r>
            <a:endParaRPr sz="1200"/>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During this area of study students should be taught to:</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a study of an aspect or theme in British history that extends pupils’ chronological knowledge beyond 1066.</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Medium Term Plan: Global Enquirers- History</a:t>
            </a:r>
            <a:endParaRPr/>
          </a:p>
          <a:p>
            <a:pPr marL="0" marR="0" lvl="0" indent="0" algn="ctr" rtl="0">
              <a:lnSpc>
                <a:spcPct val="100000"/>
              </a:lnSpc>
              <a:spcBef>
                <a:spcPts val="0"/>
              </a:spcBef>
              <a:spcAft>
                <a:spcPts val="0"/>
              </a:spcAft>
              <a:buNone/>
            </a:pPr>
            <a:r>
              <a:rPr lang="en-GB" u="sng"/>
              <a:t>Frozen Kingdom</a:t>
            </a:r>
            <a:endParaRPr/>
          </a:p>
          <a:p>
            <a:pPr marL="0" marR="0" lvl="0" indent="0" algn="ctr" rtl="0">
              <a:lnSpc>
                <a:spcPct val="100000"/>
              </a:lnSpc>
              <a:spcBef>
                <a:spcPts val="0"/>
              </a:spcBef>
              <a:spcAft>
                <a:spcPts val="0"/>
              </a:spcAft>
              <a:buNone/>
            </a:pPr>
            <a:r>
              <a:rPr lang="en-GB" sz="1100" b="0" i="0" u="none" strike="noStrike" cap="none">
                <a:solidFill>
                  <a:srgbClr val="000000"/>
                </a:solidFill>
                <a:latin typeface="Arial"/>
                <a:ea typeface="Arial"/>
                <a:cs typeface="Arial"/>
                <a:sym typeface="Arial"/>
              </a:rPr>
              <a:t>Using the K,S,U you have learnt in this unit of work, </a:t>
            </a:r>
            <a:r>
              <a:rPr lang="en-GB" sz="1100">
                <a:solidFill>
                  <a:schemeClr val="dk1"/>
                </a:solidFill>
                <a:latin typeface="Century Gothic"/>
                <a:ea typeface="Century Gothic"/>
                <a:cs typeface="Century Gothic"/>
                <a:sym typeface="Century Gothic"/>
              </a:rPr>
              <a:t>how can we use complex historical sources to find out who/what was responsible for the loss of life in the sinking of the Titanic?</a:t>
            </a:r>
            <a:endParaRPr sz="1100">
              <a:solidFill>
                <a:schemeClr val="dk1"/>
              </a:solidFill>
              <a:latin typeface="Century Gothic"/>
              <a:ea typeface="Century Gothic"/>
              <a:cs typeface="Century Gothic"/>
              <a:sym typeface="Century Gothic"/>
            </a:endParaRPr>
          </a:p>
          <a:p>
            <a:pPr marL="0" lvl="0" indent="0" algn="l" rtl="0">
              <a:spcBef>
                <a:spcPts val="0"/>
              </a:spcBef>
              <a:spcAft>
                <a:spcPts val="0"/>
              </a:spcAft>
              <a:buSzPts val="1100"/>
              <a:buNone/>
            </a:pPr>
            <a:r>
              <a:rPr lang="en-GB" sz="1100">
                <a:solidFill>
                  <a:schemeClr val="dk1"/>
                </a:solidFill>
                <a:latin typeface="Century Gothic"/>
                <a:ea typeface="Century Gothic"/>
                <a:cs typeface="Century Gothic"/>
                <a:sym typeface="Century Gothic"/>
              </a:rPr>
              <a:t>What can we learn about equality in society from the Titanic disaster? </a:t>
            </a:r>
            <a:endParaRPr sz="11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GB" sz="1100">
                <a:solidFill>
                  <a:schemeClr val="dk1"/>
                </a:solidFill>
                <a:latin typeface="Century Gothic"/>
                <a:ea typeface="Century Gothic"/>
                <a:cs typeface="Century Gothic"/>
                <a:sym typeface="Century Gothic"/>
              </a:rPr>
              <a:t>What role did polar exploration play in our understanding of the world?</a:t>
            </a:r>
            <a:endParaRPr sz="110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p:txBody>
      </p:sp>
      <p:sp>
        <p:nvSpPr>
          <p:cNvPr id="162" name="Google Shape;162;p23"/>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Chronology and change</a:t>
            </a:r>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Historical enquiry</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23"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23"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23"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23"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3" name="Google Shape;173;p23"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23"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graphicFrame>
        <p:nvGraphicFramePr>
          <p:cNvPr id="262" name="Google Shape;262;p32"/>
          <p:cNvGraphicFramePr/>
          <p:nvPr/>
        </p:nvGraphicFramePr>
        <p:xfrm>
          <a:off x="452492" y="1344383"/>
          <a:ext cx="3000000" cy="3000000"/>
        </p:xfrm>
        <a:graphic>
          <a:graphicData uri="http://schemas.openxmlformats.org/drawingml/2006/table">
            <a:tbl>
              <a:tblPr firstRow="1" bandRow="1">
                <a:noFill/>
                <a:tableStyleId>{B1981667-91D2-4D24-9E0A-649D3BEFE3F0}</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11</a:t>
                      </a:r>
                      <a:endParaRPr sz="4000" b="1"/>
                    </a:p>
                    <a:p>
                      <a:pPr marL="0" marR="0" lvl="0" indent="0" algn="ctr" rtl="0">
                        <a:lnSpc>
                          <a:spcPct val="100000"/>
                        </a:lnSpc>
                        <a:spcBef>
                          <a:spcPts val="0"/>
                        </a:spcBef>
                        <a:spcAft>
                          <a:spcPts val="0"/>
                        </a:spcAft>
                        <a:buClr>
                          <a:srgbClr val="000000"/>
                        </a:buClr>
                        <a:buSzPts val="4000"/>
                        <a:buFont typeface="Arial"/>
                        <a:buNone/>
                      </a:pPr>
                      <a:r>
                        <a:rPr lang="en-GB" sz="4000" b="1"/>
                        <a:t>12</a:t>
                      </a:r>
                      <a:endParaRPr sz="40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explain what happened to the Titanic.</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b="1">
                          <a:solidFill>
                            <a:srgbClr val="FF0000"/>
                          </a:solidFill>
                          <a:latin typeface="Calibri"/>
                          <a:ea typeface="Calibri"/>
                          <a:cs typeface="Calibri"/>
                          <a:sym typeface="Calibri"/>
                        </a:rPr>
                        <a:t>Write a historical recount</a:t>
                      </a:r>
                      <a:r>
                        <a:rPr lang="en-GB" sz="1500">
                          <a:solidFill>
                            <a:srgbClr val="FF0000"/>
                          </a:solidFill>
                          <a:latin typeface="Calibri"/>
                          <a:ea typeface="Calibri"/>
                          <a:cs typeface="Calibri"/>
                          <a:sym typeface="Calibri"/>
                        </a:rPr>
                        <a:t> (newspaper report) </a:t>
                      </a:r>
                      <a:r>
                        <a:rPr lang="en-GB" sz="1500">
                          <a:solidFill>
                            <a:schemeClr val="dk1"/>
                          </a:solidFill>
                          <a:latin typeface="Calibri"/>
                          <a:ea typeface="Calibri"/>
                          <a:cs typeface="Calibri"/>
                          <a:sym typeface="Calibri"/>
                        </a:rPr>
                        <a:t>of the Titanic’s journey and the disaster.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1</a:t>
                      </a:r>
                      <a:r>
                        <a:rPr lang="en-GB" sz="3600" b="1"/>
                        <a:t>3</a:t>
                      </a:r>
                      <a:endParaRPr sz="36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EQ: Who was to blame for the sinking of the Titanic?</a:t>
                      </a:r>
                      <a:endParaRPr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a:solidFill>
                            <a:schemeClr val="dk1"/>
                          </a:solidFill>
                        </a:rPr>
                        <a:t>EQ: Who was to blame for the sinking of the Titanic?</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Pupils examine sources of information to ascertain who was potentially to blame and reach their own conclusions. Focus on the reasons why there are differences of opinion and form arguments, considering how their opinion has changed over the course of the topic. </a:t>
                      </a:r>
                      <a:endParaRPr>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63" name="Google Shape;263;p32"/>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64" name="Google Shape;264;p32"/>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graphicFrame>
        <p:nvGraphicFramePr>
          <p:cNvPr id="270" name="Google Shape;270;p33"/>
          <p:cNvGraphicFramePr/>
          <p:nvPr/>
        </p:nvGraphicFramePr>
        <p:xfrm>
          <a:off x="452492" y="1344383"/>
          <a:ext cx="3000000" cy="3000000"/>
        </p:xfrm>
        <a:graphic>
          <a:graphicData uri="http://schemas.openxmlformats.org/drawingml/2006/table">
            <a:tbl>
              <a:tblPr firstRow="1" bandRow="1">
                <a:noFill/>
                <a:tableStyleId>{B1981667-91D2-4D24-9E0A-649D3BEFE3F0}</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14</a:t>
                      </a:r>
                      <a:endParaRPr sz="4000" b="1"/>
                    </a:p>
                    <a:p>
                      <a:pPr marL="0" marR="0" lvl="0" indent="0" algn="ctr" rtl="0">
                        <a:lnSpc>
                          <a:spcPct val="100000"/>
                        </a:lnSpc>
                        <a:spcBef>
                          <a:spcPts val="0"/>
                        </a:spcBef>
                        <a:spcAft>
                          <a:spcPts val="0"/>
                        </a:spcAft>
                        <a:buClr>
                          <a:srgbClr val="000000"/>
                        </a:buClr>
                        <a:buSzPts val="4000"/>
                        <a:buFont typeface="Arial"/>
                        <a:buNone/>
                      </a:pPr>
                      <a:endParaRPr sz="40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consider the impact of the sinking of the Titanic on sea travel.</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Consider the impact of the sinking of the Titanic on sea travel (e.g. lifeboat regulations, ice patrol). This could be done through role play (pupils work for a cruise ship business and need to make sure their voyage is safe)</a:t>
                      </a:r>
                      <a:endParaRPr sz="16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1</a:t>
                      </a:r>
                      <a:r>
                        <a:rPr lang="en-GB" sz="3600" b="1"/>
                        <a:t>5</a:t>
                      </a:r>
                      <a:endParaRPr sz="36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600" b="1">
                          <a:solidFill>
                            <a:schemeClr val="dk1"/>
                          </a:solidFill>
                        </a:rPr>
                        <a:t>NEW AREA OF TOPIC TO LEAD INTO GEOGRAPHY COVERAGE</a:t>
                      </a:r>
                      <a:endParaRPr sz="1600" b="1">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EQ: What role did polar exploration play in our understanding of the world?</a:t>
                      </a:r>
                      <a:endParaRPr sz="16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Look at a range of images of the explorer Robert Falcon Scott. Discuss who he might be and use a range of sources to find out about his 1911-1912 expedition. (Extracts of his journal are available online from the British Library.)  Pupils could give a presentation about their findings and argue about the importance of polar expedition. </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500"/>
                        <a:buFont typeface="Arial"/>
                        <a:buNone/>
                      </a:pPr>
                      <a:endParaRPr sz="1500">
                        <a:solidFill>
                          <a:schemeClr val="dk1"/>
                        </a:solidFill>
                      </a:endParaRPr>
                    </a:p>
                    <a:p>
                      <a:pPr marL="0" lvl="0" indent="0" algn="l" rtl="0">
                        <a:spcBef>
                          <a:spcPts val="0"/>
                        </a:spcBef>
                        <a:spcAft>
                          <a:spcPts val="0"/>
                        </a:spcAft>
                        <a:buClr>
                          <a:schemeClr val="dk1"/>
                        </a:buClr>
                        <a:buSzPts val="1500"/>
                        <a:buFont typeface="Arial"/>
                        <a:buNone/>
                      </a:pPr>
                      <a:endParaRPr sz="1600">
                        <a:solidFill>
                          <a:schemeClr val="dk1"/>
                        </a:solidFill>
                        <a:latin typeface="Calibri"/>
                        <a:ea typeface="Calibri"/>
                        <a:cs typeface="Calibri"/>
                        <a:sym typeface="Calibri"/>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71" name="Google Shape;271;p33"/>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72" name="Google Shape;272;p33"/>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73" name="Google Shape;273;p33"/>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b="1" u="sng"/>
              <a:t>Concept </a:t>
            </a:r>
            <a:r>
              <a:rPr lang="en-GB" sz="1400" b="1" i="0" u="sng" strike="noStrike" cap="none">
                <a:solidFill>
                  <a:srgbClr val="000000"/>
                </a:solidFill>
                <a:latin typeface="Arial"/>
                <a:ea typeface="Arial"/>
                <a:cs typeface="Arial"/>
                <a:sym typeface="Arial"/>
              </a:rPr>
              <a:t> Knowledge </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Social and gender inequality - that there are examples throughout history of people not being treated ‘fairly’</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Chronology </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That cause and effect shapes history.</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a:t>Sources of information can express different viewpoint and can be biased.</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0" i="0" u="sng" strike="noStrike" cap="none">
                <a:solidFill>
                  <a:srgbClr val="000000"/>
                </a:solidFill>
                <a:latin typeface="Arial"/>
                <a:ea typeface="Arial"/>
                <a:cs typeface="Arial"/>
                <a:sym typeface="Arial"/>
              </a:rPr>
              <a:t>Substantive Knowledge (subject-specific)</a:t>
            </a: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u="sng"/>
          </a:p>
          <a:p>
            <a:pPr marL="0" marR="0" lvl="0" indent="0" algn="l" rtl="0">
              <a:lnSpc>
                <a:spcPct val="100000"/>
              </a:lnSpc>
              <a:spcBef>
                <a:spcPts val="0"/>
              </a:spcBef>
              <a:spcAft>
                <a:spcPts val="0"/>
              </a:spcAft>
              <a:buNone/>
            </a:pPr>
            <a:r>
              <a:rPr lang="en-GB" sz="1600"/>
              <a:t>When the Titanic sank and how this fits within a wider chronological framework, particularly relating to the periods studied in previous year groups.</a:t>
            </a:r>
            <a:endParaRPr sz="1600"/>
          </a:p>
          <a:p>
            <a:pPr marL="0" marR="0" lvl="0" indent="0" algn="l" rtl="0">
              <a:lnSpc>
                <a:spcPct val="100000"/>
              </a:lnSpc>
              <a:spcBef>
                <a:spcPts val="0"/>
              </a:spcBef>
              <a:spcAft>
                <a:spcPts val="0"/>
              </a:spcAft>
              <a:buNone/>
            </a:pPr>
            <a:r>
              <a:rPr lang="en-GB" sz="1600"/>
              <a:t>Why people were on board the Titanic.</a:t>
            </a:r>
            <a:endParaRPr sz="1600"/>
          </a:p>
          <a:p>
            <a:pPr marL="0" marR="0" lvl="0" indent="0" algn="l" rtl="0">
              <a:lnSpc>
                <a:spcPct val="100000"/>
              </a:lnSpc>
              <a:spcBef>
                <a:spcPts val="0"/>
              </a:spcBef>
              <a:spcAft>
                <a:spcPts val="0"/>
              </a:spcAft>
              <a:buNone/>
            </a:pPr>
            <a:r>
              <a:rPr lang="en-GB" sz="1600"/>
              <a:t>Why the Titanic was seen as such a special ship at the time and what facilities were on board.</a:t>
            </a:r>
            <a:endParaRPr sz="1600"/>
          </a:p>
          <a:p>
            <a:pPr marL="0" marR="0" lvl="0" indent="0" algn="l" rtl="0">
              <a:lnSpc>
                <a:spcPct val="100000"/>
              </a:lnSpc>
              <a:spcBef>
                <a:spcPts val="0"/>
              </a:spcBef>
              <a:spcAft>
                <a:spcPts val="0"/>
              </a:spcAft>
              <a:buNone/>
            </a:pPr>
            <a:r>
              <a:rPr lang="en-GB" sz="1600"/>
              <a:t>What conditions were like on board the Titanic for people of different social class.</a:t>
            </a:r>
            <a:endParaRPr sz="1600"/>
          </a:p>
          <a:p>
            <a:pPr marL="0" marR="0" lvl="0" indent="0" algn="l" rtl="0">
              <a:lnSpc>
                <a:spcPct val="100000"/>
              </a:lnSpc>
              <a:spcBef>
                <a:spcPts val="0"/>
              </a:spcBef>
              <a:spcAft>
                <a:spcPts val="0"/>
              </a:spcAft>
              <a:buNone/>
            </a:pPr>
            <a:r>
              <a:rPr lang="en-GB" sz="1600"/>
              <a:t>That the social class divisions on board the Titanic were reflective of society.</a:t>
            </a:r>
            <a:endParaRPr sz="1600"/>
          </a:p>
          <a:p>
            <a:pPr marL="0" marR="0" lvl="0" indent="0" algn="l" rtl="0">
              <a:lnSpc>
                <a:spcPct val="100000"/>
              </a:lnSpc>
              <a:spcBef>
                <a:spcPts val="0"/>
              </a:spcBef>
              <a:spcAft>
                <a:spcPts val="0"/>
              </a:spcAft>
              <a:buNone/>
            </a:pPr>
            <a:r>
              <a:rPr lang="en-GB" sz="1600"/>
              <a:t>Who has been blamed for the sinking of the Titanic and the reasons for this</a:t>
            </a:r>
            <a:endParaRPr sz="1600"/>
          </a:p>
          <a:p>
            <a:pPr marL="0" marR="0" lvl="0" indent="0" algn="l" rtl="0">
              <a:lnSpc>
                <a:spcPct val="100000"/>
              </a:lnSpc>
              <a:spcBef>
                <a:spcPts val="0"/>
              </a:spcBef>
              <a:spcAft>
                <a:spcPts val="0"/>
              </a:spcAft>
              <a:buNone/>
            </a:pPr>
            <a:r>
              <a:rPr lang="en-GB" sz="1600"/>
              <a:t>That sea travel changed as a result of the Titanic disaster.</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People have explored the polar regions to find out more about them.</a:t>
            </a:r>
            <a:endParaRPr sz="1600"/>
          </a:p>
          <a:p>
            <a:pPr marL="0" marR="0" lvl="0" indent="0" algn="l" rtl="0">
              <a:lnSpc>
                <a:spcPct val="100000"/>
              </a:lnSpc>
              <a:spcBef>
                <a:spcPts val="0"/>
              </a:spcBef>
              <a:spcAft>
                <a:spcPts val="0"/>
              </a:spcAft>
              <a:buNone/>
            </a:pPr>
            <a:r>
              <a:rPr lang="en-GB" sz="1600"/>
              <a:t>Expeditions can be very dangerous. </a:t>
            </a:r>
            <a:endParaRPr sz="16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a:p>
        </p:txBody>
      </p:sp>
      <p:pic>
        <p:nvPicPr>
          <p:cNvPr id="182" name="Google Shape;182;p24"/>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4"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4"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4"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4"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Communication </a:t>
            </a:r>
            <a:r>
              <a:rPr lang="en-GB" sz="1200" b="0" i="0" u="none" strike="noStrike" cap="none">
                <a:solidFill>
                  <a:srgbClr val="000000"/>
                </a:solidFill>
                <a:latin typeface="Arial"/>
                <a:ea typeface="Arial"/>
                <a:cs typeface="Arial"/>
                <a:sym typeface="Arial"/>
              </a:rPr>
              <a:t>– understand and respect that people have different views.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Team-working </a:t>
            </a:r>
            <a:r>
              <a:rPr lang="en-GB" sz="1200" b="0" i="0" u="none" strike="noStrike" cap="none">
                <a:solidFill>
                  <a:srgbClr val="000000"/>
                </a:solidFill>
                <a:latin typeface="Arial"/>
                <a:ea typeface="Arial"/>
                <a:cs typeface="Arial"/>
                <a:sym typeface="Arial"/>
              </a:rPr>
              <a:t>– respect and listen to others, use the strength and skills of others.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Opportunities to apply Skills for Life during enquiry learning lessons.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800"/>
              <a:t>Robert Falcon Scott</a:t>
            </a:r>
            <a:endParaRPr sz="1800"/>
          </a:p>
          <a:p>
            <a:pPr marL="0" marR="0" lvl="0" indent="0" algn="l" rtl="0">
              <a:lnSpc>
                <a:spcPct val="100000"/>
              </a:lnSpc>
              <a:spcBef>
                <a:spcPts val="0"/>
              </a:spcBef>
              <a:spcAft>
                <a:spcPts val="0"/>
              </a:spcAft>
              <a:buNone/>
            </a:pPr>
            <a:r>
              <a:rPr lang="en-GB" sz="1800"/>
              <a:t>Ernest Shackleton</a:t>
            </a:r>
            <a:endParaRPr sz="1800"/>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u="sng"/>
          </a:p>
          <a:p>
            <a:pPr marL="0" marR="0" lvl="0" indent="0" algn="l" rtl="0">
              <a:lnSpc>
                <a:spcPct val="100000"/>
              </a:lnSpc>
              <a:spcBef>
                <a:spcPts val="0"/>
              </a:spcBef>
              <a:spcAft>
                <a:spcPts val="0"/>
              </a:spcAft>
              <a:buClr>
                <a:srgbClr val="000000"/>
              </a:buClr>
              <a:buSzPts val="1900"/>
              <a:buFont typeface="Arial"/>
              <a:buNone/>
            </a:pPr>
            <a:r>
              <a:rPr lang="en-GB" sz="1900"/>
              <a:t>Emigration - people making dangerous voyages to other countries. Refugees attempting to cross the Mediterranean Sea. </a:t>
            </a:r>
            <a:endParaRPr sz="1900"/>
          </a:p>
          <a:p>
            <a:pPr marL="0" marR="0" lvl="0" indent="0" algn="l" rtl="0">
              <a:lnSpc>
                <a:spcPct val="100000"/>
              </a:lnSpc>
              <a:spcBef>
                <a:spcPts val="0"/>
              </a:spcBef>
              <a:spcAft>
                <a:spcPts val="0"/>
              </a:spcAft>
              <a:buClr>
                <a:srgbClr val="000000"/>
              </a:buClr>
              <a:buSzPts val="1200"/>
              <a:buFont typeface="Arial"/>
              <a:buNone/>
            </a:pPr>
            <a:endParaRPr sz="1200" i="0" u="sng" strike="noStrike" cap="none">
              <a:solidFill>
                <a:srgbClr val="000000"/>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1" name="Google Shape;201;p2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a:t>Igloo building</a:t>
            </a:r>
            <a:endParaRPr sz="1900"/>
          </a:p>
          <a:p>
            <a:pPr marL="0" marR="0" lvl="0" indent="0" algn="ctr" rtl="0">
              <a:lnSpc>
                <a:spcPct val="100000"/>
              </a:lnSpc>
              <a:spcBef>
                <a:spcPts val="0"/>
              </a:spcBef>
              <a:spcAft>
                <a:spcPts val="0"/>
              </a:spcAft>
              <a:buClr>
                <a:srgbClr val="000000"/>
              </a:buClr>
              <a:buSzPts val="1900"/>
              <a:buFont typeface="Arial"/>
              <a:buNone/>
            </a:pPr>
            <a:endParaRPr sz="1900" b="1" u="sng"/>
          </a:p>
          <a:p>
            <a:pPr marL="0" marR="0" lvl="0" indent="0" algn="ctr" rtl="0">
              <a:lnSpc>
                <a:spcPct val="100000"/>
              </a:lnSpc>
              <a:spcBef>
                <a:spcPts val="0"/>
              </a:spcBef>
              <a:spcAft>
                <a:spcPts val="0"/>
              </a:spcAft>
              <a:buClr>
                <a:srgbClr val="000000"/>
              </a:buClr>
              <a:buSzPts val="1900"/>
              <a:buFont typeface="Arial"/>
              <a:buNone/>
            </a:pPr>
            <a:endParaRPr sz="1900"/>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26"/>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GB" sz="1500" b="1" i="0" u="none" strike="noStrike" cap="none">
                <a:solidFill>
                  <a:srgbClr val="000000"/>
                </a:solidFill>
                <a:latin typeface="Arial"/>
                <a:ea typeface="Arial"/>
                <a:cs typeface="Arial"/>
                <a:sym typeface="Arial"/>
              </a:rPr>
              <a:t>Year 4 Autumn Term - </a:t>
            </a:r>
            <a:r>
              <a:rPr lang="en-GB" sz="1500" b="0" i="0" u="none" strike="noStrike" cap="none">
                <a:solidFill>
                  <a:srgbClr val="000000"/>
                </a:solidFill>
                <a:latin typeface="Arial"/>
                <a:ea typeface="Arial"/>
                <a:cs typeface="Arial"/>
                <a:sym typeface="Arial"/>
              </a:rPr>
              <a:t>the Viking and Anglo-Saxon struggle for the Kingdom of England to the time of Edward the Confessor </a:t>
            </a:r>
            <a:r>
              <a:rPr lang="en-GB" sz="1500" b="1" i="1" u="none" strike="noStrike" cap="none">
                <a:solidFill>
                  <a:srgbClr val="000000"/>
                </a:solidFill>
                <a:latin typeface="Arial"/>
                <a:ea typeface="Arial"/>
                <a:cs typeface="Arial"/>
                <a:sym typeface="Arial"/>
              </a:rPr>
              <a:t>(the impact of the reign of Alfred the Great, struggle for power, the portrayal of the Vikings through historical sources, daily life.)</a:t>
            </a:r>
            <a:endParaRPr sz="1500" b="1" i="1" u="none" strike="noStrike" cap="none">
              <a:solidFill>
                <a:srgbClr val="000000"/>
              </a:solidFill>
              <a:latin typeface="Arial"/>
              <a:ea typeface="Arial"/>
              <a:cs typeface="Arial"/>
              <a:sym typeface="Arial"/>
            </a:endParaRPr>
          </a:p>
          <a:p>
            <a:pPr marL="457200" lvl="0" indent="-323850" algn="l" rtl="0">
              <a:spcBef>
                <a:spcPts val="0"/>
              </a:spcBef>
              <a:spcAft>
                <a:spcPts val="0"/>
              </a:spcAft>
              <a:buSzPts val="1500"/>
              <a:buChar char="●"/>
            </a:pPr>
            <a:r>
              <a:rPr lang="en-GB" sz="1500">
                <a:solidFill>
                  <a:schemeClr val="dk1"/>
                </a:solidFill>
              </a:rPr>
              <a:t>a study of an aspect or theme in British history that extends pupils’ chronological knowledge beyond 1066 </a:t>
            </a:r>
            <a:r>
              <a:rPr lang="en-GB" sz="1500" b="1" i="1">
                <a:solidFill>
                  <a:schemeClr val="dk1"/>
                </a:solidFill>
              </a:rPr>
              <a:t>(how and way crime and punishment has changed over time including the treatment of people of different genders and social classes, the success of the British Empire and the Industrial Revolution and how this impacted on population and a rise in crime levels, Sir Walter Raleigh -explorers).</a:t>
            </a:r>
            <a:endParaRPr sz="1500" b="1" i="1"/>
          </a:p>
        </p:txBody>
      </p:sp>
      <p:pic>
        <p:nvPicPr>
          <p:cNvPr id="211" name="Google Shape;211;p26"/>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GB" b="1">
                <a:solidFill>
                  <a:schemeClr val="dk1"/>
                </a:solidFill>
              </a:rPr>
              <a:t>Year 6 Autumn Term- </a:t>
            </a:r>
            <a:r>
              <a:rPr lang="en-GB">
                <a:solidFill>
                  <a:schemeClr val="dk1"/>
                </a:solidFill>
              </a:rPr>
              <a:t>a study of an aspect or theme in British history that extends pupils’ chronological knowledge beyond 1066 </a:t>
            </a:r>
            <a:r>
              <a:rPr lang="en-GB" b="1" i="1">
                <a:solidFill>
                  <a:schemeClr val="dk1"/>
                </a:solidFill>
              </a:rPr>
              <a:t>(social class in Victorian Britain through the Titanic, women’s roles in WW1)</a:t>
            </a:r>
            <a:endParaRPr>
              <a:solidFill>
                <a:schemeClr val="dk1"/>
              </a:solidFill>
            </a:endParaRPr>
          </a:p>
          <a:p>
            <a:pPr marL="215900" lvl="0" indent="-152400" algn="l" rtl="0">
              <a:spcBef>
                <a:spcPts val="0"/>
              </a:spcBef>
              <a:spcAft>
                <a:spcPts val="0"/>
              </a:spcAft>
              <a:buNone/>
            </a:pPr>
            <a:endParaRPr sz="1100" b="1" i="1">
              <a:solidFill>
                <a:schemeClr val="dk1"/>
              </a:solidFill>
            </a:endParaRPr>
          </a:p>
          <a:p>
            <a:pPr marL="0" marR="0" lvl="0" indent="0" algn="l" rtl="0">
              <a:lnSpc>
                <a:spcPct val="100000"/>
              </a:lnSpc>
              <a:spcBef>
                <a:spcPts val="0"/>
              </a:spcBef>
              <a:spcAft>
                <a:spcPts val="0"/>
              </a:spcAft>
              <a:buClr>
                <a:schemeClr val="dk1"/>
              </a:buClr>
              <a:buSzPts val="1900"/>
              <a:buFont typeface="Arial"/>
              <a:buNone/>
            </a:pPr>
            <a:endParaRPr sz="19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3" name="Google Shape;213;p26"/>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GB" b="1" i="0" u="none" strike="noStrike" cap="none">
                <a:solidFill>
                  <a:srgbClr val="000000"/>
                </a:solidFill>
                <a:latin typeface="Arial"/>
                <a:ea typeface="Arial"/>
                <a:cs typeface="Arial"/>
                <a:sym typeface="Arial"/>
              </a:rPr>
              <a:t>Year 6 Spring Term </a:t>
            </a:r>
            <a:r>
              <a:rPr lang="en-GB" b="0" i="0" u="none" strike="noStrike" cap="none">
                <a:solidFill>
                  <a:srgbClr val="000000"/>
                </a:solidFill>
                <a:latin typeface="Arial"/>
                <a:ea typeface="Arial"/>
                <a:cs typeface="Arial"/>
                <a:sym typeface="Arial"/>
              </a:rPr>
              <a:t>Ancient Greece – a study of Greek life and achievements and their influence on the western world </a:t>
            </a:r>
            <a:r>
              <a:rPr lang="en-GB" b="1" i="1" u="none" strike="noStrike" cap="none">
                <a:solidFill>
                  <a:srgbClr val="000000"/>
                </a:solidFill>
                <a:latin typeface="Arial"/>
                <a:ea typeface="Arial"/>
                <a:cs typeface="Arial"/>
                <a:sym typeface="Arial"/>
              </a:rPr>
              <a:t>(the evolution of democracy, what the Ancient Greeks did for us, beliefs and traditions, gender inequality)</a:t>
            </a:r>
            <a:endParaRPr b="1" i="1"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b="1" i="1"/>
          </a:p>
          <a:p>
            <a:pPr marL="457200" marR="0" lvl="0" indent="-317500" algn="l" rtl="0">
              <a:lnSpc>
                <a:spcPct val="100000"/>
              </a:lnSpc>
              <a:spcBef>
                <a:spcPts val="0"/>
              </a:spcBef>
              <a:spcAft>
                <a:spcPts val="0"/>
              </a:spcAft>
              <a:buClr>
                <a:srgbClr val="000000"/>
              </a:buClr>
              <a:buSzPts val="1400"/>
              <a:buFont typeface="Arial"/>
              <a:buChar char="●"/>
            </a:pPr>
            <a:r>
              <a:rPr lang="en-GB" b="1" i="0" u="none" strike="noStrike" cap="none">
                <a:solidFill>
                  <a:srgbClr val="000000"/>
                </a:solidFill>
                <a:latin typeface="Arial"/>
                <a:ea typeface="Arial"/>
                <a:cs typeface="Arial"/>
                <a:sym typeface="Arial"/>
              </a:rPr>
              <a:t>Year 6 Summer Term </a:t>
            </a:r>
            <a:r>
              <a:rPr lang="en-GB" b="0" i="0" u="none" strike="noStrike" cap="none">
                <a:solidFill>
                  <a:srgbClr val="000000"/>
                </a:solidFill>
                <a:latin typeface="Arial"/>
                <a:ea typeface="Arial"/>
                <a:cs typeface="Arial"/>
                <a:sym typeface="Arial"/>
              </a:rPr>
              <a:t>a non-European society that provides contrasts with British history – one study chosen from: early Islamic civilization, including a study of Baghdad c. AD 900; </a:t>
            </a:r>
            <a:r>
              <a:rPr lang="en-GB" b="1" i="0" u="none" strike="noStrike" cap="none">
                <a:solidFill>
                  <a:srgbClr val="000000"/>
                </a:solidFill>
                <a:latin typeface="Arial"/>
                <a:ea typeface="Arial"/>
                <a:cs typeface="Arial"/>
                <a:sym typeface="Arial"/>
              </a:rPr>
              <a:t>Mayan civilization </a:t>
            </a:r>
            <a:r>
              <a:rPr lang="en-GB" b="0" i="0" u="none" strike="noStrike" cap="none">
                <a:solidFill>
                  <a:srgbClr val="000000"/>
                </a:solidFill>
                <a:latin typeface="Arial"/>
                <a:ea typeface="Arial"/>
                <a:cs typeface="Arial"/>
                <a:sym typeface="Arial"/>
              </a:rPr>
              <a:t>c. AD 900; Benin (West Africa) c. AD 900-1300.</a:t>
            </a:r>
            <a:endParaRPr b="0" i="0" u="none" strike="noStrike" cap="none">
              <a:solidFill>
                <a:srgbClr val="000000"/>
              </a:solidFill>
              <a:latin typeface="Arial"/>
              <a:ea typeface="Arial"/>
              <a:cs typeface="Arial"/>
              <a:sym typeface="Arial"/>
            </a:endParaRPr>
          </a:p>
        </p:txBody>
      </p:sp>
      <p:sp>
        <p:nvSpPr>
          <p:cNvPr id="214" name="Google Shape;214;p26"/>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firstRow="1" bandRow="1">
                <a:noFill/>
                <a:tableStyleId>{B1981667-91D2-4D24-9E0A-649D3BEFE3F0}</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marR="0" lvl="0" indent="0" algn="l" rtl="0">
                        <a:lnSpc>
                          <a:spcPct val="100000"/>
                        </a:lnSpc>
                        <a:spcBef>
                          <a:spcPts val="0"/>
                        </a:spcBef>
                        <a:spcAft>
                          <a:spcPts val="0"/>
                        </a:spcAft>
                        <a:buClr>
                          <a:srgbClr val="000000"/>
                        </a:buClr>
                        <a:buSzPts val="1400"/>
                        <a:buFont typeface="Arial"/>
                        <a:buNone/>
                      </a:pP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century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decade</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chronology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primary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secondary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source</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portrayal</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a:t>s</a:t>
                      </a:r>
                      <a:r>
                        <a:rPr lang="en-GB" sz="1500" u="none" strike="noStrike" cap="none"/>
                        <a:t>tatus</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a:t>liability</a:t>
                      </a:r>
                      <a:endParaRPr sz="1500"/>
                    </a:p>
                    <a:p>
                      <a:pPr marL="0" marR="0" lvl="0" indent="0" algn="l" rtl="0">
                        <a:lnSpc>
                          <a:spcPct val="100000"/>
                        </a:lnSpc>
                        <a:spcBef>
                          <a:spcPts val="0"/>
                        </a:spcBef>
                        <a:spcAft>
                          <a:spcPts val="0"/>
                        </a:spcAft>
                        <a:buClr>
                          <a:srgbClr val="000000"/>
                        </a:buClr>
                        <a:buSzPts val="1400"/>
                        <a:buFont typeface="Arial"/>
                        <a:buNone/>
                      </a:pPr>
                      <a:r>
                        <a:rPr lang="en-GB" sz="1500"/>
                        <a:t>compartment</a:t>
                      </a:r>
                      <a:endParaRPr sz="1500"/>
                    </a:p>
                    <a:p>
                      <a:pPr marL="0" marR="0" lvl="0" indent="0" algn="l" rtl="0">
                        <a:lnSpc>
                          <a:spcPct val="100000"/>
                        </a:lnSpc>
                        <a:spcBef>
                          <a:spcPts val="0"/>
                        </a:spcBef>
                        <a:spcAft>
                          <a:spcPts val="0"/>
                        </a:spcAft>
                        <a:buClr>
                          <a:srgbClr val="000000"/>
                        </a:buClr>
                        <a:buSzPts val="1400"/>
                        <a:buFont typeface="Arial"/>
                        <a:buNone/>
                      </a:pPr>
                      <a:r>
                        <a:rPr lang="en-GB" sz="1500"/>
                        <a:t>iceberg</a:t>
                      </a:r>
                      <a:endParaRPr sz="1500"/>
                    </a:p>
                    <a:p>
                      <a:pPr marL="0" marR="0" lvl="0" indent="0" algn="l" rtl="0">
                        <a:lnSpc>
                          <a:spcPct val="100000"/>
                        </a:lnSpc>
                        <a:spcBef>
                          <a:spcPts val="0"/>
                        </a:spcBef>
                        <a:spcAft>
                          <a:spcPts val="0"/>
                        </a:spcAft>
                        <a:buClr>
                          <a:srgbClr val="000000"/>
                        </a:buClr>
                        <a:buSzPts val="1400"/>
                        <a:buFont typeface="Arial"/>
                        <a:buNone/>
                      </a:pPr>
                      <a:r>
                        <a:rPr lang="en-GB" sz="1500"/>
                        <a:t>navigation</a:t>
                      </a:r>
                      <a:endParaRPr sz="1500"/>
                    </a:p>
                    <a:p>
                      <a:pPr marL="0" marR="0" lvl="0" indent="0" algn="l" rtl="0">
                        <a:lnSpc>
                          <a:spcPct val="100000"/>
                        </a:lnSpc>
                        <a:spcBef>
                          <a:spcPts val="0"/>
                        </a:spcBef>
                        <a:spcAft>
                          <a:spcPts val="0"/>
                        </a:spcAft>
                        <a:buClr>
                          <a:srgbClr val="000000"/>
                        </a:buClr>
                        <a:buSzPts val="1400"/>
                        <a:buFont typeface="Arial"/>
                        <a:buNone/>
                      </a:pPr>
                      <a:r>
                        <a:rPr lang="en-GB" sz="1500"/>
                        <a:t>command</a:t>
                      </a:r>
                      <a:endParaRPr sz="1500"/>
                    </a:p>
                    <a:p>
                      <a:pPr marL="0" marR="0" lvl="0" indent="0" algn="l" rtl="0">
                        <a:lnSpc>
                          <a:spcPct val="100000"/>
                        </a:lnSpc>
                        <a:spcBef>
                          <a:spcPts val="0"/>
                        </a:spcBef>
                        <a:spcAft>
                          <a:spcPts val="0"/>
                        </a:spcAft>
                        <a:buClr>
                          <a:srgbClr val="000000"/>
                        </a:buClr>
                        <a:buSzPts val="1400"/>
                        <a:buFont typeface="Arial"/>
                        <a:buNone/>
                      </a:pPr>
                      <a:r>
                        <a:rPr lang="en-GB" sz="1500"/>
                        <a:t>wealthy</a:t>
                      </a:r>
                      <a:endParaRPr sz="1500"/>
                    </a:p>
                    <a:p>
                      <a:pPr marL="0" marR="0" lvl="0" indent="0" algn="l" rtl="0">
                        <a:lnSpc>
                          <a:spcPct val="100000"/>
                        </a:lnSpc>
                        <a:spcBef>
                          <a:spcPts val="0"/>
                        </a:spcBef>
                        <a:spcAft>
                          <a:spcPts val="0"/>
                        </a:spcAft>
                        <a:buClr>
                          <a:srgbClr val="000000"/>
                        </a:buClr>
                        <a:buSzPts val="1400"/>
                        <a:buFont typeface="Arial"/>
                        <a:buNone/>
                      </a:pPr>
                      <a:r>
                        <a:rPr lang="en-GB" sz="1500"/>
                        <a:t>rivets</a:t>
                      </a:r>
                      <a:endParaRPr sz="1500"/>
                    </a:p>
                    <a:p>
                      <a:pPr marL="0" marR="0" lvl="0" indent="0" algn="l" rtl="0">
                        <a:lnSpc>
                          <a:spcPct val="100000"/>
                        </a:lnSpc>
                        <a:spcBef>
                          <a:spcPts val="0"/>
                        </a:spcBef>
                        <a:spcAft>
                          <a:spcPts val="0"/>
                        </a:spcAft>
                        <a:buClr>
                          <a:srgbClr val="000000"/>
                        </a:buClr>
                        <a:buSzPts val="1400"/>
                        <a:buFont typeface="Arial"/>
                        <a:buNone/>
                      </a:pPr>
                      <a:r>
                        <a:rPr lang="en-GB" sz="1500"/>
                        <a:t>luxury </a:t>
                      </a:r>
                      <a:endParaRPr sz="1500"/>
                    </a:p>
                    <a:p>
                      <a:pPr marL="0" marR="0" lvl="0" indent="0" algn="l" rtl="0">
                        <a:lnSpc>
                          <a:spcPct val="100000"/>
                        </a:lnSpc>
                        <a:spcBef>
                          <a:spcPts val="0"/>
                        </a:spcBef>
                        <a:spcAft>
                          <a:spcPts val="0"/>
                        </a:spcAft>
                        <a:buClr>
                          <a:srgbClr val="000000"/>
                        </a:buClr>
                        <a:buSzPts val="1400"/>
                        <a:buFont typeface="Arial"/>
                        <a:buNone/>
                      </a:pPr>
                      <a:r>
                        <a:rPr lang="en-GB" sz="1500"/>
                        <a:t>liner</a:t>
                      </a:r>
                      <a:endParaRPr sz="1500"/>
                    </a:p>
                    <a:p>
                      <a:pPr marL="0" marR="0" lvl="0" indent="0" algn="l" rtl="0">
                        <a:lnSpc>
                          <a:spcPct val="100000"/>
                        </a:lnSpc>
                        <a:spcBef>
                          <a:spcPts val="0"/>
                        </a:spcBef>
                        <a:spcAft>
                          <a:spcPts val="0"/>
                        </a:spcAft>
                        <a:buClr>
                          <a:srgbClr val="000000"/>
                        </a:buClr>
                        <a:buSzPts val="1400"/>
                        <a:buFont typeface="Arial"/>
                        <a:buNone/>
                      </a:pPr>
                      <a:r>
                        <a:rPr lang="en-GB" sz="1500"/>
                        <a:t>watertight</a:t>
                      </a:r>
                      <a:endParaRPr sz="1500"/>
                    </a:p>
                    <a:p>
                      <a:pPr marL="0" marR="0" lvl="0" indent="0" algn="l" rtl="0">
                        <a:lnSpc>
                          <a:spcPct val="100000"/>
                        </a:lnSpc>
                        <a:spcBef>
                          <a:spcPts val="0"/>
                        </a:spcBef>
                        <a:spcAft>
                          <a:spcPts val="0"/>
                        </a:spcAft>
                        <a:buClr>
                          <a:srgbClr val="000000"/>
                        </a:buClr>
                        <a:buSzPts val="1400"/>
                        <a:buFont typeface="Arial"/>
                        <a:buNone/>
                      </a:pPr>
                      <a:endParaRPr sz="15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u="none" strike="noStrike" cap="none"/>
                        <a:t>justice</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poverty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society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inequality</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consequence</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u="none" strike="noStrike" cap="none"/>
                        <a:t>social class</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a:t>b</a:t>
                      </a:r>
                      <a:r>
                        <a:rPr lang="en-GB" sz="1500" u="none" strike="noStrike" cap="none"/>
                        <a:t>ias</a:t>
                      </a: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a:t>emigration </a:t>
                      </a:r>
                      <a:endParaRPr sz="1500"/>
                    </a:p>
                    <a:p>
                      <a:pPr marL="0" lvl="0" indent="0" algn="l" rtl="0">
                        <a:spcBef>
                          <a:spcPts val="0"/>
                        </a:spcBef>
                        <a:spcAft>
                          <a:spcPts val="0"/>
                        </a:spcAft>
                        <a:buClr>
                          <a:schemeClr val="dk1"/>
                        </a:buClr>
                        <a:buSzPts val="1400"/>
                        <a:buFont typeface="Arial"/>
                        <a:buNone/>
                      </a:pPr>
                      <a:r>
                        <a:rPr lang="en-GB" sz="1500">
                          <a:solidFill>
                            <a:schemeClr val="dk1"/>
                          </a:solidFill>
                        </a:rPr>
                        <a:t>influence </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ORACY FRAMEWORK STRANDS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firstRow="1" bandRow="1">
                <a:noFill/>
                <a:tableStyleId>{B1981667-91D2-4D24-9E0A-649D3BEFE3F0}</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874375">
                <a:tc gridSpan="4">
                  <a:txBody>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latin typeface="Arial"/>
                          <a:ea typeface="Arial"/>
                          <a:cs typeface="Arial"/>
                          <a:sym typeface="Arial"/>
                        </a:rPr>
                        <a:t>Baseline spider diagram to be completed before the start of unit to inform planning.</a:t>
                      </a:r>
                      <a:endParaRPr sz="2000" b="1" i="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u="none" strike="noStrike" cap="none">
                          <a:latin typeface="Arial"/>
                          <a:ea typeface="Arial"/>
                          <a:cs typeface="Arial"/>
                          <a:sym typeface="Arial"/>
                        </a:rPr>
                        <a:t>LAUNCH –</a:t>
                      </a:r>
                      <a:r>
                        <a:rPr lang="en-GB" sz="1800" b="1" u="none" strike="noStrike" cap="none">
                          <a:latin typeface="Arial"/>
                          <a:ea typeface="Arial"/>
                          <a:cs typeface="Arial"/>
                          <a:sym typeface="Arial"/>
                        </a:rPr>
                        <a:t> </a:t>
                      </a:r>
                      <a:r>
                        <a:rPr lang="en-GB" sz="1800" b="1">
                          <a:solidFill>
                            <a:schemeClr val="dk1"/>
                          </a:solidFill>
                          <a:latin typeface="Calibri"/>
                          <a:ea typeface="Calibri"/>
                          <a:cs typeface="Calibri"/>
                          <a:sym typeface="Calibri"/>
                        </a:rPr>
                        <a:t>ENGAGE –First part of film clip of Titanic (</a:t>
                      </a:r>
                      <a:r>
                        <a:rPr lang="en-GB" sz="1800" b="1" u="sng">
                          <a:solidFill>
                            <a:srgbClr val="0000FF"/>
                          </a:solidFill>
                          <a:latin typeface="Calibri"/>
                          <a:ea typeface="Calibri"/>
                          <a:cs typeface="Calibri"/>
                          <a:sym typeface="Calibri"/>
                          <a:hlinkClick r:id="rId3"/>
                        </a:rPr>
                        <a:t>https://www.youtube.com/watch?v=lYlc30NtRy8</a:t>
                      </a:r>
                      <a:r>
                        <a:rPr lang="en-GB" sz="1800" b="1">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Pupils given boarding cards for Titanic which has the name of a real person who was on board and their social class. Pupils could then be put into rooms and have different experiences according to their social class.</a:t>
                      </a:r>
                      <a:endParaRPr sz="1800" b="1"/>
                    </a:p>
                    <a:p>
                      <a:pPr marL="0" marR="0" lvl="0" indent="0" algn="l" rtl="0">
                        <a:lnSpc>
                          <a:spcPct val="100000"/>
                        </a:lnSpc>
                        <a:spcBef>
                          <a:spcPts val="0"/>
                        </a:spcBef>
                        <a:spcAft>
                          <a:spcPts val="0"/>
                        </a:spcAft>
                        <a:buClr>
                          <a:srgbClr val="000000"/>
                        </a:buClr>
                        <a:buSzPts val="2400"/>
                        <a:buFont typeface="Arial"/>
                        <a:buNone/>
                      </a:pPr>
                      <a:endParaRPr sz="24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165100" marR="0" lvl="0" indent="-165100" algn="l" rtl="0">
                        <a:lnSpc>
                          <a:spcPct val="100000"/>
                        </a:lnSpc>
                        <a:spcBef>
                          <a:spcPts val="0"/>
                        </a:spcBef>
                        <a:spcAft>
                          <a:spcPts val="0"/>
                        </a:spcAft>
                        <a:buClr>
                          <a:srgbClr val="000000"/>
                        </a:buClr>
                        <a:buSzPts val="1500"/>
                        <a:buFont typeface="Arial"/>
                        <a:buChar char="•"/>
                      </a:pPr>
                      <a:r>
                        <a:rPr lang="en-GB" sz="1500" b="1" u="none" strike="noStrike" cap="none">
                          <a:latin typeface="Arial"/>
                          <a:ea typeface="Arial"/>
                          <a:cs typeface="Arial"/>
                          <a:sym typeface="Arial"/>
                        </a:rPr>
                        <a:t>Chronology – </a:t>
                      </a:r>
                      <a:r>
                        <a:rPr lang="en-GB" sz="1500" b="0" u="none" strike="noStrike" cap="none">
                          <a:latin typeface="Arial"/>
                          <a:ea typeface="Arial"/>
                          <a:cs typeface="Arial"/>
                          <a:sym typeface="Arial"/>
                        </a:rPr>
                        <a:t>at the start of the topic, display a timeline with dates on that pupils have learnt about in previous year groups. Add the </a:t>
                      </a:r>
                      <a:r>
                        <a:rPr lang="en-GB" sz="1500"/>
                        <a:t>sinking of the Titanic</a:t>
                      </a:r>
                      <a:r>
                        <a:rPr lang="en-GB" sz="1500" b="0" u="none" strike="noStrike" cap="none">
                          <a:latin typeface="Arial"/>
                          <a:ea typeface="Arial"/>
                          <a:cs typeface="Arial"/>
                          <a:sym typeface="Arial"/>
                        </a:rPr>
                        <a:t> to this timeline and continue to refer to it throughout the unit of work, adding further relevant dates.  </a:t>
                      </a:r>
                      <a:endParaRPr sz="1500" b="0" u="none" strike="noStrike" cap="none">
                        <a:latin typeface="Arial"/>
                        <a:ea typeface="Arial"/>
                        <a:cs typeface="Arial"/>
                        <a:sym typeface="Arial"/>
                      </a:endParaRPr>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165100" marR="0" lvl="0" indent="-165100" algn="l" rtl="0">
                        <a:lnSpc>
                          <a:spcPct val="100000"/>
                        </a:lnSpc>
                        <a:spcBef>
                          <a:spcPts val="0"/>
                        </a:spcBef>
                        <a:spcAft>
                          <a:spcPts val="0"/>
                        </a:spcAft>
                        <a:buClr>
                          <a:srgbClr val="000000"/>
                        </a:buClr>
                        <a:buSzPts val="1500"/>
                        <a:buFont typeface="Arial"/>
                        <a:buChar char="•"/>
                      </a:pPr>
                      <a:r>
                        <a:rPr lang="en-GB" sz="1500" b="0" u="none" strike="noStrike" cap="none">
                          <a:latin typeface="Arial"/>
                          <a:ea typeface="Arial"/>
                          <a:cs typeface="Arial"/>
                          <a:sym typeface="Arial"/>
                        </a:rPr>
                        <a:t>NC OBJ: a study of an aspect or theme in British history that extends pupils’ chronological knowledge beyond 1066 </a:t>
                      </a: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Arial"/>
                          <a:ea typeface="Arial"/>
                          <a:cs typeface="Arial"/>
                          <a:sym typeface="Arial"/>
                        </a:rPr>
                        <a:t>LO: To further develop an understanding of historical vocabulary. </a:t>
                      </a:r>
                      <a:endParaRPr sz="1500"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t>Discuss and use dictionaries to look up the meaning of words linked to the topic. Pupils to copy agreed definitions into their books. This vocabulary should be revisited frequently and applied in the work throughout the unit.</a:t>
                      </a: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n-GB" sz="1500" i="1"/>
                        <a:t>society                   navigation</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n-GB" sz="1500" i="1" u="none" strike="noStrike" cap="none"/>
                        <a:t>inequality               bias    </a:t>
                      </a:r>
                      <a:endParaRPr sz="1500" i="1" u="none" strike="noStrike" cap="none"/>
                    </a:p>
                    <a:p>
                      <a:pPr marL="0" marR="0" lvl="0" indent="0" algn="l" rtl="0">
                        <a:lnSpc>
                          <a:spcPct val="100000"/>
                        </a:lnSpc>
                        <a:spcBef>
                          <a:spcPts val="0"/>
                        </a:spcBef>
                        <a:spcAft>
                          <a:spcPts val="0"/>
                        </a:spcAft>
                        <a:buClr>
                          <a:srgbClr val="000000"/>
                        </a:buClr>
                        <a:buSzPts val="1500"/>
                        <a:buFont typeface="Arial"/>
                        <a:buNone/>
                      </a:pPr>
                      <a:r>
                        <a:rPr lang="en-GB" sz="1500" i="1"/>
                        <a:t>social class</a:t>
                      </a:r>
                      <a:endParaRPr sz="1500" i="1"/>
                    </a:p>
                    <a:p>
                      <a:pPr marL="0" marR="0" lvl="0" indent="0" algn="l" rtl="0">
                        <a:lnSpc>
                          <a:spcPct val="100000"/>
                        </a:lnSpc>
                        <a:spcBef>
                          <a:spcPts val="0"/>
                        </a:spcBef>
                        <a:spcAft>
                          <a:spcPts val="0"/>
                        </a:spcAft>
                        <a:buClr>
                          <a:srgbClr val="000000"/>
                        </a:buClr>
                        <a:buSzPts val="1500"/>
                        <a:buFont typeface="Arial"/>
                        <a:buNone/>
                      </a:pPr>
                      <a:r>
                        <a:rPr lang="en-GB" sz="1500" i="1"/>
                        <a:t>compartment</a:t>
                      </a:r>
                      <a:endParaRPr sz="1500" i="1"/>
                    </a:p>
                    <a:p>
                      <a:pPr marL="0" marR="0" lvl="0" indent="0" algn="l" rtl="0">
                        <a:lnSpc>
                          <a:spcPct val="100000"/>
                        </a:lnSpc>
                        <a:spcBef>
                          <a:spcPts val="0"/>
                        </a:spcBef>
                        <a:spcAft>
                          <a:spcPts val="0"/>
                        </a:spcAft>
                        <a:buClr>
                          <a:srgbClr val="000000"/>
                        </a:buClr>
                        <a:buSzPts val="1500"/>
                        <a:buFont typeface="Arial"/>
                        <a:buNone/>
                      </a:pPr>
                      <a:r>
                        <a:rPr lang="en-GB" sz="1500" i="1"/>
                        <a:t>wealthy</a:t>
                      </a:r>
                      <a:endParaRPr sz="1500" i="1"/>
                    </a:p>
                    <a:p>
                      <a:pPr marL="0" marR="0" lvl="0" indent="0" algn="l" rtl="0">
                        <a:lnSpc>
                          <a:spcPct val="100000"/>
                        </a:lnSpc>
                        <a:spcBef>
                          <a:spcPts val="0"/>
                        </a:spcBef>
                        <a:spcAft>
                          <a:spcPts val="0"/>
                        </a:spcAft>
                        <a:buClr>
                          <a:srgbClr val="000000"/>
                        </a:buClr>
                        <a:buSzPts val="1500"/>
                        <a:buFont typeface="Arial"/>
                        <a:buNone/>
                      </a:pPr>
                      <a:r>
                        <a:rPr lang="en-GB" sz="1500" i="1"/>
                        <a:t>status</a:t>
                      </a:r>
                      <a:endParaRPr sz="1500" i="1"/>
                    </a:p>
                    <a:p>
                      <a:pPr marL="0" marR="0" lvl="0" indent="0" algn="l" rtl="0">
                        <a:lnSpc>
                          <a:spcPct val="100000"/>
                        </a:lnSpc>
                        <a:spcBef>
                          <a:spcPts val="0"/>
                        </a:spcBef>
                        <a:spcAft>
                          <a:spcPts val="0"/>
                        </a:spcAft>
                        <a:buClr>
                          <a:srgbClr val="000000"/>
                        </a:buClr>
                        <a:buSzPts val="1500"/>
                        <a:buFont typeface="Arial"/>
                        <a:buNone/>
                      </a:pPr>
                      <a:r>
                        <a:rPr lang="en-GB" sz="1500" i="1"/>
                        <a:t>consequence</a:t>
                      </a:r>
                      <a:endParaRPr sz="1500" i="1"/>
                    </a:p>
                    <a:p>
                      <a:pPr marL="0" marR="0" lvl="0" indent="0" algn="l" rtl="0">
                        <a:lnSpc>
                          <a:spcPct val="100000"/>
                        </a:lnSpc>
                        <a:spcBef>
                          <a:spcPts val="0"/>
                        </a:spcBef>
                        <a:spcAft>
                          <a:spcPts val="0"/>
                        </a:spcAft>
                        <a:buClr>
                          <a:srgbClr val="000000"/>
                        </a:buClr>
                        <a:buSzPts val="1500"/>
                        <a:buFont typeface="Arial"/>
                        <a:buNone/>
                      </a:pPr>
                      <a:r>
                        <a:rPr lang="en-GB" sz="1500" i="1"/>
                        <a:t>marine</a:t>
                      </a:r>
                      <a:endParaRPr sz="1500" i="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600" b="1">
                          <a:solidFill>
                            <a:schemeClr val="dk1"/>
                          </a:solidFill>
                        </a:rPr>
                        <a:t>EQ: What can we learn about equality in society from the Titanic disaster? </a:t>
                      </a:r>
                      <a:endParaRPr sz="1600" b="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Find out what conditions were like aboard the Titanic, focusing on the differences between rich and poor. Look at the wider social context and decide how reflective this is of society at the time. </a:t>
                      </a:r>
                      <a:endParaRPr sz="16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1" name="Google Shape;231;p28"/>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4">
            <a:alphaModFix/>
          </a:blip>
          <a:srcRect/>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5">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firstRow="1" bandRow="1">
                <a:noFill/>
                <a:tableStyleId>{B1981667-91D2-4D24-9E0A-649D3BEFE3F0}</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understand how cruise ship design has changed over time.</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Compare the Titanic to modern day cruise ships (using brochures etc). Compare promotional material from the Titanic.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b="1">
                          <a:solidFill>
                            <a:srgbClr val="00B050"/>
                          </a:solidFill>
                        </a:rPr>
                        <a:t>Teach Geography lesson 1 - Why do people emigrate?</a:t>
                      </a:r>
                      <a:endParaRPr sz="15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r>
                        <a:rPr lang="en-GB" sz="1500" b="1">
                          <a:solidFill>
                            <a:srgbClr val="00B050"/>
                          </a:solidFill>
                        </a:rPr>
                        <a:t>2 - Using latitude and longitude to plot the route of the Titanic. </a:t>
                      </a:r>
                      <a:endParaRPr sz="1500" b="1">
                        <a:solidFill>
                          <a:srgbClr val="00B050"/>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4</a:t>
                      </a:r>
                      <a:endParaRPr sz="3600" b="1"/>
                    </a:p>
                    <a:p>
                      <a:pPr marL="0" marR="0" lvl="0" indent="0" algn="l" rtl="0">
                        <a:lnSpc>
                          <a:spcPct val="100000"/>
                        </a:lnSpc>
                        <a:spcBef>
                          <a:spcPts val="0"/>
                        </a:spcBef>
                        <a:spcAft>
                          <a:spcPts val="0"/>
                        </a:spcAft>
                        <a:buClr>
                          <a:srgbClr val="000000"/>
                        </a:buClr>
                        <a:buSzPts val="6700"/>
                        <a:buFont typeface="Arial"/>
                        <a:buNone/>
                      </a:pPr>
                      <a:r>
                        <a:rPr lang="en-GB" sz="3600" b="1"/>
                        <a:t>  5</a:t>
                      </a:r>
                      <a:endParaRPr sz="3600" b="1"/>
                    </a:p>
                    <a:p>
                      <a:pPr marL="0" marR="0" lvl="0" indent="0" algn="l" rtl="0">
                        <a:lnSpc>
                          <a:spcPct val="100000"/>
                        </a:lnSpc>
                        <a:spcBef>
                          <a:spcPts val="0"/>
                        </a:spcBef>
                        <a:spcAft>
                          <a:spcPts val="0"/>
                        </a:spcAft>
                        <a:buClr>
                          <a:srgbClr val="000000"/>
                        </a:buClr>
                        <a:buSzPts val="6700"/>
                        <a:buFont typeface="Arial"/>
                        <a:buNone/>
                      </a:pPr>
                      <a:r>
                        <a:rPr lang="en-GB" sz="3600" b="1"/>
                        <a:t>  </a:t>
                      </a:r>
                      <a:endParaRPr sz="36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t>LO: To research what happened to the Titanic. </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While researching the sinking of the Titanic, introduce pupils to a range of different sources and reinforce the difference between primary and secondary sources. Explicitly teach note-taking skills.</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Discuss and evaluate the sources looking at relevance and reliability. </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9" name="Google Shape;239;p29"/>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30"/>
          <p:cNvGraphicFramePr/>
          <p:nvPr/>
        </p:nvGraphicFramePr>
        <p:xfrm>
          <a:off x="452492" y="1344383"/>
          <a:ext cx="3000000" cy="3000000"/>
        </p:xfrm>
        <a:graphic>
          <a:graphicData uri="http://schemas.openxmlformats.org/drawingml/2006/table">
            <a:tbl>
              <a:tblPr firstRow="1" bandRow="1">
                <a:noFill/>
                <a:tableStyleId>{B1981667-91D2-4D24-9E0A-649D3BEFE3F0}</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6</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explain what happened to the Titanic.</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Order key events during the Titanic’s voyage on a timeline. </a:t>
                      </a:r>
                      <a:endParaRPr sz="16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7</a:t>
                      </a:r>
                      <a:endParaRPr sz="3600" b="1"/>
                    </a:p>
                    <a:p>
                      <a:pPr marL="0" marR="0" lvl="0" indent="0" algn="l" rtl="0">
                        <a:lnSpc>
                          <a:spcPct val="100000"/>
                        </a:lnSpc>
                        <a:spcBef>
                          <a:spcPts val="0"/>
                        </a:spcBef>
                        <a:spcAft>
                          <a:spcPts val="0"/>
                        </a:spcAft>
                        <a:buClr>
                          <a:srgbClr val="000000"/>
                        </a:buClr>
                        <a:buSzPts val="6700"/>
                        <a:buFont typeface="Arial"/>
                        <a:buNone/>
                      </a:pPr>
                      <a:r>
                        <a:rPr lang="en-GB" sz="3600" b="1"/>
                        <a:t>  8</a:t>
                      </a:r>
                      <a:endParaRPr sz="36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EQ: Who should get the last place on the lifeboat? </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Pupils work in mixed ability groups to find out about four people who were on the Titanic and </a:t>
                      </a:r>
                      <a:r>
                        <a:rPr lang="en-GB" sz="1500" b="1">
                          <a:solidFill>
                            <a:srgbClr val="FF0000"/>
                          </a:solidFill>
                        </a:rPr>
                        <a:t>write an argument </a:t>
                      </a:r>
                      <a:r>
                        <a:rPr lang="en-GB" sz="1500">
                          <a:solidFill>
                            <a:schemeClr val="dk1"/>
                          </a:solidFill>
                        </a:rPr>
                        <a:t>about who should get the last place on the lifeboat and why.</a:t>
                      </a:r>
                      <a:endParaRPr sz="15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7" name="Google Shape;247;p30"/>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30"/>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9" name="Google Shape;249;p30"/>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graphicFrame>
        <p:nvGraphicFramePr>
          <p:cNvPr id="254" name="Google Shape;254;p31"/>
          <p:cNvGraphicFramePr/>
          <p:nvPr/>
        </p:nvGraphicFramePr>
        <p:xfrm>
          <a:off x="452492" y="1344383"/>
          <a:ext cx="3000000" cy="3000000"/>
        </p:xfrm>
        <a:graphic>
          <a:graphicData uri="http://schemas.openxmlformats.org/drawingml/2006/table">
            <a:tbl>
              <a:tblPr firstRow="1" bandRow="1">
                <a:noFill/>
                <a:tableStyleId>{B1981667-91D2-4D24-9E0A-649D3BEFE3F0}</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9</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explain what happened to the Titanic.</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Order key events during the Titanic’s voyage on a timeline. </a:t>
                      </a:r>
                      <a:endParaRPr sz="16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10</a:t>
                      </a:r>
                      <a:endParaRPr sz="36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500"/>
                        <a:t>EQ: What happened to…?</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Based on what they have found out about the Titanic, predict whether the person on their boarding card survived the sinking of the Titanic. Use I.C.T to find out what happened to the person on their boarding card and record their findings. Compare this with others in their class.  </a:t>
                      </a: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55" name="Google Shape;255;p31"/>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56" name="Google Shape;256;p31"/>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57" name="Google Shape;257;p31"/>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1945</Words>
  <Application>Microsoft Office PowerPoint</Application>
  <PresentationFormat>Custom</PresentationFormat>
  <Paragraphs>232</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Century Gothic</vt: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Rose Alexander</cp:lastModifiedBy>
  <cp:revision>1</cp:revision>
  <dcterms:modified xsi:type="dcterms:W3CDTF">2019-09-03T20:48:50Z</dcterms:modified>
</cp:coreProperties>
</file>