
<file path=[Content_Types].xml><?xml version="1.0" encoding="utf-8"?>
<Types xmlns="http://schemas.openxmlformats.org/package/2006/content-types">
  <Default Extension="xml" ContentType="application/xml"/>
  <Default Extension="wmf" ContentType="image/x-wmf"/>
  <Default Extension="jpg" ContentType="image/jpeg"/>
  <Default Extension="tiff" ContentType="image/tiff"/>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4"/>
  </p:notesMasterIdLst>
  <p:handoutMasterIdLst>
    <p:handoutMasterId r:id="rId35"/>
  </p:handoutMasterIdLst>
  <p:sldIdLst>
    <p:sldId id="1158" r:id="rId2"/>
    <p:sldId id="1262" r:id="rId3"/>
    <p:sldId id="1211" r:id="rId4"/>
    <p:sldId id="1404" r:id="rId5"/>
    <p:sldId id="1480" r:id="rId6"/>
    <p:sldId id="1516" r:id="rId7"/>
    <p:sldId id="1517" r:id="rId8"/>
    <p:sldId id="1518" r:id="rId9"/>
    <p:sldId id="1519" r:id="rId10"/>
    <p:sldId id="1520" r:id="rId11"/>
    <p:sldId id="1521" r:id="rId12"/>
    <p:sldId id="1522" r:id="rId13"/>
    <p:sldId id="1523" r:id="rId14"/>
    <p:sldId id="1524" r:id="rId15"/>
    <p:sldId id="1533" r:id="rId16"/>
    <p:sldId id="1534" r:id="rId17"/>
    <p:sldId id="1525" r:id="rId18"/>
    <p:sldId id="1526" r:id="rId19"/>
    <p:sldId id="1527" r:id="rId20"/>
    <p:sldId id="1528" r:id="rId21"/>
    <p:sldId id="1529" r:id="rId22"/>
    <p:sldId id="1530" r:id="rId23"/>
    <p:sldId id="1531" r:id="rId24"/>
    <p:sldId id="1532" r:id="rId25"/>
    <p:sldId id="1213" r:id="rId26"/>
    <p:sldId id="1214" r:id="rId27"/>
    <p:sldId id="1215" r:id="rId28"/>
    <p:sldId id="1216" r:id="rId29"/>
    <p:sldId id="1455" r:id="rId30"/>
    <p:sldId id="1218" r:id="rId31"/>
    <p:sldId id="1447" r:id="rId32"/>
    <p:sldId id="1454"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clrMru>
    <a:srgbClr val="FFCC66"/>
    <a:srgbClr val="8000FF"/>
    <a:srgbClr val="D62BFF"/>
    <a:srgbClr val="3298D6"/>
    <a:srgbClr val="336699"/>
    <a:srgbClr val="003366"/>
    <a:srgbClr val="0033C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84" autoAdjust="0"/>
  </p:normalViewPr>
  <p:slideViewPr>
    <p:cSldViewPr>
      <p:cViewPr>
        <p:scale>
          <a:sx n="75" d="100"/>
          <a:sy n="75" d="100"/>
        </p:scale>
        <p:origin x="-480" y="-8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108" d="100"/>
          <a:sy n="108" d="100"/>
        </p:scale>
        <p:origin x="-3432" y="-112"/>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w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37840" cy="1906588"/>
          </a:xfrm>
          <a:prstGeom prst="rect">
            <a:avLst/>
          </a:prstGeom>
          <a:noFill/>
          <a:ln w="9525">
            <a:noFill/>
            <a:miter lim="800000"/>
            <a:headEnd/>
            <a:tailEnd/>
          </a:ln>
        </p:spPr>
        <p:txBody>
          <a:bodyPr vert="horz" wrap="square" lIns="90041" tIns="45020" rIns="90041" bIns="45020" numCol="1" anchor="t" anchorCtr="0" compatLnSpc="1">
            <a:prstTxWarp prst="textNoShape">
              <a:avLst/>
            </a:prstTxWarp>
          </a:bodyPr>
          <a:lstStyle>
            <a:lvl1pPr defTabSz="900113" eaLnBrk="1" hangingPunct="1">
              <a:defRPr sz="1200">
                <a:latin typeface="Franklin Gothic Book" charset="0"/>
                <a:ea typeface="ＭＳ Ｐゴシック" charset="-128"/>
                <a:cs typeface="ＭＳ Ｐゴシック" charset="-128"/>
              </a:defRPr>
            </a:lvl1pPr>
          </a:lstStyle>
          <a:p>
            <a:pPr>
              <a:defRPr/>
            </a:pPr>
            <a:endParaRPr lang="en-US"/>
          </a:p>
        </p:txBody>
      </p:sp>
      <p:sp>
        <p:nvSpPr>
          <p:cNvPr id="8195" name="Rectangle 3"/>
          <p:cNvSpPr>
            <a:spLocks noGrp="1" noChangeArrowheads="1"/>
          </p:cNvSpPr>
          <p:nvPr>
            <p:ph type="dt" sz="quarter" idx="1"/>
          </p:nvPr>
        </p:nvSpPr>
        <p:spPr bwMode="auto">
          <a:xfrm>
            <a:off x="3970939" y="0"/>
            <a:ext cx="3037840" cy="465138"/>
          </a:xfrm>
          <a:prstGeom prst="rect">
            <a:avLst/>
          </a:prstGeom>
          <a:noFill/>
          <a:ln w="9525">
            <a:noFill/>
            <a:miter lim="800000"/>
            <a:headEnd/>
            <a:tailEnd/>
          </a:ln>
        </p:spPr>
        <p:txBody>
          <a:bodyPr vert="horz" wrap="square" lIns="90041" tIns="45020" rIns="90041" bIns="45020" numCol="1" anchor="t" anchorCtr="0" compatLnSpc="1">
            <a:prstTxWarp prst="textNoShape">
              <a:avLst/>
            </a:prstTxWarp>
          </a:bodyPr>
          <a:lstStyle>
            <a:lvl1pPr algn="r" defTabSz="900113" eaLnBrk="1" hangingPunct="1">
              <a:defRPr sz="1200">
                <a:latin typeface="Franklin Gothic Book" charset="0"/>
                <a:ea typeface="ＭＳ Ｐゴシック" charset="-128"/>
                <a:cs typeface="ＭＳ Ｐゴシック" charset="-128"/>
              </a:defRPr>
            </a:lvl1pPr>
          </a:lstStyle>
          <a:p>
            <a:pPr>
              <a:defRPr/>
            </a:pPr>
            <a:endParaRPr lang="en-US"/>
          </a:p>
        </p:txBody>
      </p:sp>
      <p:sp>
        <p:nvSpPr>
          <p:cNvPr id="8196" name="Rectangle 4"/>
          <p:cNvSpPr>
            <a:spLocks noGrp="1" noChangeArrowheads="1"/>
          </p:cNvSpPr>
          <p:nvPr>
            <p:ph type="ftr" sz="quarter" idx="2"/>
          </p:nvPr>
        </p:nvSpPr>
        <p:spPr bwMode="auto">
          <a:xfrm>
            <a:off x="1" y="8829675"/>
            <a:ext cx="3037840" cy="465138"/>
          </a:xfrm>
          <a:prstGeom prst="rect">
            <a:avLst/>
          </a:prstGeom>
          <a:noFill/>
          <a:ln w="9525">
            <a:noFill/>
            <a:miter lim="800000"/>
            <a:headEnd/>
            <a:tailEnd/>
          </a:ln>
        </p:spPr>
        <p:txBody>
          <a:bodyPr vert="horz" wrap="square" lIns="90041" tIns="45020" rIns="90041" bIns="45020" numCol="1" anchor="b" anchorCtr="0" compatLnSpc="1">
            <a:prstTxWarp prst="textNoShape">
              <a:avLst/>
            </a:prstTxWarp>
          </a:bodyPr>
          <a:lstStyle>
            <a:lvl1pPr defTabSz="900113" eaLnBrk="1" hangingPunct="1">
              <a:defRPr sz="1200">
                <a:latin typeface="Franklin Gothic Book" charset="0"/>
                <a:ea typeface="ＭＳ Ｐゴシック" charset="-128"/>
                <a:cs typeface="ＭＳ Ｐゴシック" charset="-128"/>
              </a:defRPr>
            </a:lvl1pPr>
          </a:lstStyle>
          <a:p>
            <a:pPr>
              <a:defRPr/>
            </a:pPr>
            <a:endParaRPr lang="en-US"/>
          </a:p>
        </p:txBody>
      </p:sp>
      <p:sp>
        <p:nvSpPr>
          <p:cNvPr id="8197" name="Rectangle 5"/>
          <p:cNvSpPr>
            <a:spLocks noGrp="1" noChangeArrowheads="1"/>
          </p:cNvSpPr>
          <p:nvPr>
            <p:ph type="sldNum" sz="quarter" idx="3"/>
          </p:nvPr>
        </p:nvSpPr>
        <p:spPr bwMode="auto">
          <a:xfrm>
            <a:off x="3970939" y="8829675"/>
            <a:ext cx="3037840" cy="465138"/>
          </a:xfrm>
          <a:prstGeom prst="rect">
            <a:avLst/>
          </a:prstGeom>
          <a:noFill/>
          <a:ln w="9525">
            <a:noFill/>
            <a:miter lim="800000"/>
            <a:headEnd/>
            <a:tailEnd/>
          </a:ln>
        </p:spPr>
        <p:txBody>
          <a:bodyPr vert="horz" wrap="square" lIns="90041" tIns="45020" rIns="90041" bIns="45020" numCol="1" anchor="b" anchorCtr="0" compatLnSpc="1">
            <a:prstTxWarp prst="textNoShape">
              <a:avLst/>
            </a:prstTxWarp>
          </a:bodyPr>
          <a:lstStyle>
            <a:lvl1pPr algn="r" defTabSz="900113" eaLnBrk="1" hangingPunct="1">
              <a:defRPr sz="1200">
                <a:latin typeface="Franklin Gothic Book" charset="0"/>
              </a:defRPr>
            </a:lvl1pPr>
          </a:lstStyle>
          <a:p>
            <a:pPr>
              <a:defRPr/>
            </a:pPr>
            <a:fld id="{16631079-B263-1344-9CC2-5347A401A353}" type="slidenum">
              <a:rPr lang="en-US"/>
              <a:pPr>
                <a:defRPr/>
              </a:pPr>
              <a:t>‹#›</a:t>
            </a:fld>
            <a:endParaRPr lang="en-US"/>
          </a:p>
        </p:txBody>
      </p:sp>
      <p:pic>
        <p:nvPicPr>
          <p:cNvPr id="13318" name="Picture 6" descr="cali_ladder_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495" y="2211388"/>
            <a:ext cx="1066166"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cali_ladder_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596" y="2724150"/>
            <a:ext cx="1853212"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2792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7840" cy="465138"/>
          </a:xfrm>
          <a:prstGeom prst="rect">
            <a:avLst/>
          </a:prstGeom>
          <a:noFill/>
          <a:ln w="9525">
            <a:noFill/>
            <a:miter lim="800000"/>
            <a:headEnd/>
            <a:tailEnd/>
          </a:ln>
        </p:spPr>
        <p:txBody>
          <a:bodyPr vert="horz" wrap="square" lIns="90041" tIns="45020" rIns="90041" bIns="45020" numCol="1" anchor="t" anchorCtr="0" compatLnSpc="1">
            <a:prstTxWarp prst="textNoShape">
              <a:avLst/>
            </a:prstTxWarp>
          </a:bodyPr>
          <a:lstStyle>
            <a:lvl1pPr defTabSz="900113" eaLnBrk="1" hangingPunct="1">
              <a:defRPr sz="1200">
                <a:latin typeface="Franklin Gothic Book"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bwMode="auto">
          <a:xfrm>
            <a:off x="3970939" y="0"/>
            <a:ext cx="3037840" cy="465138"/>
          </a:xfrm>
          <a:prstGeom prst="rect">
            <a:avLst/>
          </a:prstGeom>
          <a:noFill/>
          <a:ln w="9525">
            <a:noFill/>
            <a:miter lim="800000"/>
            <a:headEnd/>
            <a:tailEnd/>
          </a:ln>
        </p:spPr>
        <p:txBody>
          <a:bodyPr vert="horz" wrap="square" lIns="90041" tIns="45020" rIns="90041" bIns="45020" numCol="1" anchor="t" anchorCtr="0" compatLnSpc="1">
            <a:prstTxWarp prst="textNoShape">
              <a:avLst/>
            </a:prstTxWarp>
          </a:bodyPr>
          <a:lstStyle>
            <a:lvl1pPr algn="r" defTabSz="900113" eaLnBrk="1" hangingPunct="1">
              <a:defRPr sz="1200">
                <a:latin typeface="Franklin Gothic Book" charset="0"/>
              </a:defRPr>
            </a:lvl1pPr>
          </a:lstStyle>
          <a:p>
            <a:pPr>
              <a:defRPr/>
            </a:pPr>
            <a:fld id="{52558F2D-7A84-204E-8AE3-468FACC88E4F}" type="datetime1">
              <a:rPr lang="en-US"/>
              <a:pPr>
                <a:defRPr/>
              </a:pPr>
              <a:t>7/20/19</a:t>
            </a:fld>
            <a:endParaRPr lang="en-US"/>
          </a:p>
        </p:txBody>
      </p:sp>
      <p:sp>
        <p:nvSpPr>
          <p:cNvPr id="4" name="Slide Image Placeholder 3"/>
          <p:cNvSpPr>
            <a:spLocks noGrp="1" noRot="1" noChangeAspect="1"/>
          </p:cNvSpPr>
          <p:nvPr>
            <p:ph type="sldImg" idx="2"/>
          </p:nvPr>
        </p:nvSpPr>
        <p:spPr bwMode="auto">
          <a:xfrm>
            <a:off x="1181100" y="696913"/>
            <a:ext cx="4649788" cy="3486150"/>
          </a:xfrm>
          <a:prstGeom prst="rect">
            <a:avLst/>
          </a:prstGeom>
          <a:noFill/>
          <a:ln w="12700">
            <a:solidFill>
              <a:srgbClr val="000000"/>
            </a:solidFill>
            <a:miter lim="800000"/>
            <a:headEnd/>
            <a:tailEnd/>
          </a:ln>
        </p:spPr>
        <p:txBody>
          <a:bodyPr vert="horz" wrap="square" lIns="90041" tIns="45020" rIns="90041" bIns="450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bwMode="auto">
          <a:xfrm>
            <a:off x="701041" y="4416427"/>
            <a:ext cx="5608320" cy="4183063"/>
          </a:xfrm>
          <a:prstGeom prst="rect">
            <a:avLst/>
          </a:prstGeom>
          <a:noFill/>
          <a:ln w="9525">
            <a:noFill/>
            <a:miter lim="800000"/>
            <a:headEnd/>
            <a:tailEnd/>
          </a:ln>
        </p:spPr>
        <p:txBody>
          <a:bodyPr vert="horz" wrap="square" lIns="90041" tIns="45020" rIns="90041" bIns="450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8829675"/>
            <a:ext cx="3037840" cy="465138"/>
          </a:xfrm>
          <a:prstGeom prst="rect">
            <a:avLst/>
          </a:prstGeom>
          <a:noFill/>
          <a:ln w="9525">
            <a:noFill/>
            <a:miter lim="800000"/>
            <a:headEnd/>
            <a:tailEnd/>
          </a:ln>
        </p:spPr>
        <p:txBody>
          <a:bodyPr vert="horz" wrap="square" lIns="90041" tIns="45020" rIns="90041" bIns="45020" numCol="1" anchor="b" anchorCtr="0" compatLnSpc="1">
            <a:prstTxWarp prst="textNoShape">
              <a:avLst/>
            </a:prstTxWarp>
          </a:bodyPr>
          <a:lstStyle>
            <a:lvl1pPr defTabSz="900113" eaLnBrk="1" hangingPunct="1">
              <a:defRPr sz="1200">
                <a:latin typeface="Franklin Gothic Book"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bwMode="auto">
          <a:xfrm>
            <a:off x="3970939" y="8829675"/>
            <a:ext cx="3037840" cy="465138"/>
          </a:xfrm>
          <a:prstGeom prst="rect">
            <a:avLst/>
          </a:prstGeom>
          <a:noFill/>
          <a:ln w="9525">
            <a:noFill/>
            <a:miter lim="800000"/>
            <a:headEnd/>
            <a:tailEnd/>
          </a:ln>
        </p:spPr>
        <p:txBody>
          <a:bodyPr vert="horz" wrap="square" lIns="90041" tIns="45020" rIns="90041" bIns="45020" numCol="1" anchor="b" anchorCtr="0" compatLnSpc="1">
            <a:prstTxWarp prst="textNoShape">
              <a:avLst/>
            </a:prstTxWarp>
          </a:bodyPr>
          <a:lstStyle>
            <a:lvl1pPr algn="r" defTabSz="900113" eaLnBrk="1" hangingPunct="1">
              <a:defRPr sz="1200">
                <a:latin typeface="Franklin Gothic Book" charset="0"/>
              </a:defRPr>
            </a:lvl1pPr>
          </a:lstStyle>
          <a:p>
            <a:pPr>
              <a:defRPr/>
            </a:pPr>
            <a:fld id="{3FA82B79-F420-A741-A3F1-0AAD994A4F2C}" type="slidenum">
              <a:rPr lang="en-US"/>
              <a:pPr>
                <a:defRPr/>
              </a:pPr>
              <a:t>‹#›</a:t>
            </a:fld>
            <a:endParaRPr lang="en-US"/>
          </a:p>
        </p:txBody>
      </p:sp>
    </p:spTree>
    <p:extLst>
      <p:ext uri="{BB962C8B-B14F-4D97-AF65-F5344CB8AC3E}">
        <p14:creationId xmlns:p14="http://schemas.microsoft.com/office/powerpoint/2010/main" val="416733679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12" charset="-128"/>
        <a:cs typeface="ヒラギノ角ゴ Pro W3" pitchFamily="-112"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12"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2400">
                <a:solidFill>
                  <a:schemeClr val="tx1"/>
                </a:solidFill>
                <a:latin typeface="Arial" charset="0"/>
                <a:ea typeface="MS PGothic" charset="0"/>
                <a:cs typeface="MS PGothic" charset="0"/>
              </a:defRPr>
            </a:lvl1pPr>
            <a:lvl2pPr marL="742950" indent="-285750" defTabSz="900113">
              <a:defRPr sz="2400">
                <a:solidFill>
                  <a:schemeClr val="tx1"/>
                </a:solidFill>
                <a:latin typeface="Arial" charset="0"/>
                <a:ea typeface="MS PGothic" charset="0"/>
                <a:cs typeface="MS PGothic" charset="0"/>
              </a:defRPr>
            </a:lvl2pPr>
            <a:lvl3pPr marL="1143000" indent="-228600" defTabSz="900113">
              <a:defRPr sz="2400">
                <a:solidFill>
                  <a:schemeClr val="tx1"/>
                </a:solidFill>
                <a:latin typeface="Arial" charset="0"/>
                <a:ea typeface="MS PGothic" charset="0"/>
                <a:cs typeface="MS PGothic" charset="0"/>
              </a:defRPr>
            </a:lvl3pPr>
            <a:lvl4pPr marL="1600200" indent="-228600" defTabSz="900113">
              <a:defRPr sz="2400">
                <a:solidFill>
                  <a:schemeClr val="tx1"/>
                </a:solidFill>
                <a:latin typeface="Arial" charset="0"/>
                <a:ea typeface="MS PGothic" charset="0"/>
                <a:cs typeface="MS PGothic" charset="0"/>
              </a:defRPr>
            </a:lvl4pPr>
            <a:lvl5pPr marL="2057400" indent="-228600" defTabSz="900113">
              <a:defRPr sz="2400">
                <a:solidFill>
                  <a:schemeClr val="tx1"/>
                </a:solidFill>
                <a:latin typeface="Arial" charset="0"/>
                <a:ea typeface="MS PGothic" charset="0"/>
                <a:cs typeface="MS PGothic" charset="0"/>
              </a:defRPr>
            </a:lvl5pPr>
            <a:lvl6pPr marL="2514600" indent="-228600" defTabSz="90011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0011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0011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0011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FBC99BE-403F-C94B-ACE9-7CF985E2E309}" type="slidenum">
              <a:rPr lang="en-US" sz="1200">
                <a:latin typeface="Franklin Gothic Book" charset="0"/>
              </a:rPr>
              <a:pPr/>
              <a:t>1</a:t>
            </a:fld>
            <a:endParaRPr lang="en-US" sz="1200">
              <a:latin typeface="Franklin Gothic Book" charset="0"/>
            </a:endParaRPr>
          </a:p>
        </p:txBody>
      </p:sp>
      <p:sp>
        <p:nvSpPr>
          <p:cNvPr id="1638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Franklin Gothic Book" charset="0"/>
              <a:ea typeface="MS PGothic" charset="0"/>
            </a:endParaRPr>
          </a:p>
        </p:txBody>
      </p:sp>
    </p:spTree>
    <p:extLst>
      <p:ext uri="{BB962C8B-B14F-4D97-AF65-F5344CB8AC3E}">
        <p14:creationId xmlns:p14="http://schemas.microsoft.com/office/powerpoint/2010/main" val="376017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2400">
                <a:solidFill>
                  <a:schemeClr val="tx1"/>
                </a:solidFill>
                <a:latin typeface="Arial" charset="0"/>
                <a:ea typeface="MS PGothic" charset="0"/>
                <a:cs typeface="MS PGothic" charset="0"/>
              </a:defRPr>
            </a:lvl1pPr>
            <a:lvl2pPr marL="742950" indent="-285750" defTabSz="900113">
              <a:defRPr sz="2400">
                <a:solidFill>
                  <a:schemeClr val="tx1"/>
                </a:solidFill>
                <a:latin typeface="Arial" charset="0"/>
                <a:ea typeface="MS PGothic" charset="0"/>
                <a:cs typeface="MS PGothic" charset="0"/>
              </a:defRPr>
            </a:lvl2pPr>
            <a:lvl3pPr marL="1143000" indent="-228600" defTabSz="900113">
              <a:defRPr sz="2400">
                <a:solidFill>
                  <a:schemeClr val="tx1"/>
                </a:solidFill>
                <a:latin typeface="Arial" charset="0"/>
                <a:ea typeface="MS PGothic" charset="0"/>
                <a:cs typeface="MS PGothic" charset="0"/>
              </a:defRPr>
            </a:lvl3pPr>
            <a:lvl4pPr marL="1600200" indent="-228600" defTabSz="900113">
              <a:defRPr sz="2400">
                <a:solidFill>
                  <a:schemeClr val="tx1"/>
                </a:solidFill>
                <a:latin typeface="Arial" charset="0"/>
                <a:ea typeface="MS PGothic" charset="0"/>
                <a:cs typeface="MS PGothic" charset="0"/>
              </a:defRPr>
            </a:lvl4pPr>
            <a:lvl5pPr marL="2057400" indent="-228600" defTabSz="900113">
              <a:defRPr sz="2400">
                <a:solidFill>
                  <a:schemeClr val="tx1"/>
                </a:solidFill>
                <a:latin typeface="Arial" charset="0"/>
                <a:ea typeface="MS PGothic" charset="0"/>
                <a:cs typeface="MS PGothic" charset="0"/>
              </a:defRPr>
            </a:lvl5pPr>
            <a:lvl6pPr marL="2514600" indent="-228600" defTabSz="90011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0011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0011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0011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5BCED02-E2A9-034B-96F3-702ABFA20616}" type="slidenum">
              <a:rPr lang="en-US" sz="1200">
                <a:latin typeface="Franklin Gothic Book" charset="0"/>
              </a:rPr>
              <a:pPr/>
              <a:t>2</a:t>
            </a:fld>
            <a:endParaRPr lang="en-US" sz="1200">
              <a:latin typeface="Franklin Gothic Book" charset="0"/>
            </a:endParaRPr>
          </a:p>
        </p:txBody>
      </p:sp>
      <p:sp>
        <p:nvSpPr>
          <p:cNvPr id="10854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Franklin Gothic Book" charset="0"/>
              <a:ea typeface="MS PGothic" charset="0"/>
            </a:endParaRPr>
          </a:p>
        </p:txBody>
      </p:sp>
    </p:spTree>
    <p:extLst>
      <p:ext uri="{BB962C8B-B14F-4D97-AF65-F5344CB8AC3E}">
        <p14:creationId xmlns:p14="http://schemas.microsoft.com/office/powerpoint/2010/main" val="3865213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p:cNvSpPr/>
          <p:nvPr/>
        </p:nvSpPr>
        <p:spPr>
          <a:xfrm>
            <a:off x="215370" y="2569443"/>
            <a:ext cx="8713260" cy="4095357"/>
          </a:xfrm>
          <a:prstGeom prst="rect">
            <a:avLst/>
          </a:prstGeom>
          <a:solidFill>
            <a:srgbClr val="C4CA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ectangle 10"/>
          <p:cNvSpPr/>
          <p:nvPr/>
        </p:nvSpPr>
        <p:spPr>
          <a:xfrm>
            <a:off x="215370" y="2472449"/>
            <a:ext cx="8713260" cy="96994"/>
          </a:xfrm>
          <a:prstGeom prst="rect">
            <a:avLst/>
          </a:prstGeom>
          <a:solidFill>
            <a:schemeClr val="accent2">
              <a:lumMod val="90000"/>
              <a:lumOff val="10000"/>
            </a:schemeClr>
          </a:solidFill>
          <a:ln>
            <a:solidFill>
              <a:schemeClr val="accent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ctrTitle"/>
          </p:nvPr>
        </p:nvSpPr>
        <p:spPr>
          <a:xfrm>
            <a:off x="685800" y="2797175"/>
            <a:ext cx="7772400" cy="1470025"/>
          </a:xfrm>
        </p:spPr>
        <p:txBody>
          <a:bodyPr/>
          <a:lstStyle>
            <a:lvl1pPr>
              <a:defRPr>
                <a:solidFill>
                  <a:schemeClr val="accent2">
                    <a:lumMod val="90000"/>
                    <a:lumOff val="10000"/>
                  </a:schemeClr>
                </a:solidFill>
              </a:defRPr>
            </a:lvl1pPr>
          </a:lstStyle>
          <a:p>
            <a:r>
              <a:rPr lang="en-US" smtClean="0"/>
              <a:t>Click to edit Master title style</a:t>
            </a:r>
            <a:endParaRPr lang="en-US" dirty="0"/>
          </a:p>
        </p:txBody>
      </p:sp>
      <p:sp>
        <p:nvSpPr>
          <p:cNvPr id="7" name="Rectangle 6"/>
          <p:cNvSpPr/>
          <p:nvPr/>
        </p:nvSpPr>
        <p:spPr>
          <a:xfrm>
            <a:off x="215370" y="206737"/>
            <a:ext cx="8713260" cy="6458063"/>
          </a:xfrm>
          <a:prstGeom prst="rect">
            <a:avLst/>
          </a:prstGeom>
          <a:noFill/>
          <a:ln>
            <a:solidFill>
              <a:schemeClr val="accent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Title 1"/>
          <p:cNvSpPr txBox="1">
            <a:spLocks/>
          </p:cNvSpPr>
          <p:nvPr/>
        </p:nvSpPr>
        <p:spPr>
          <a:xfrm>
            <a:off x="457200" y="1918926"/>
            <a:ext cx="8229600" cy="65025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spc="100" dirty="0" smtClean="0">
                <a:solidFill>
                  <a:srgbClr val="0C1C47">
                    <a:lumMod val="90000"/>
                    <a:lumOff val="10000"/>
                  </a:srgbClr>
                </a:solidFill>
                <a:latin typeface="Garamond"/>
                <a:cs typeface="Garamond"/>
              </a:rPr>
              <a:t>CONNECTICUT STATE DEPARTMENT OF EDUCATION </a:t>
            </a:r>
            <a:r>
              <a:rPr lang="en-US" sz="1600" b="1" dirty="0" smtClean="0">
                <a:solidFill>
                  <a:srgbClr val="0C1C47">
                    <a:lumMod val="90000"/>
                    <a:lumOff val="10000"/>
                  </a:srgbClr>
                </a:solidFill>
                <a:latin typeface="Myriad Pro"/>
                <a:cs typeface="Myriad Pro"/>
              </a:rPr>
              <a:t/>
            </a:r>
            <a:br>
              <a:rPr lang="en-US" sz="1600" b="1" dirty="0" smtClean="0">
                <a:solidFill>
                  <a:srgbClr val="0C1C47">
                    <a:lumMod val="90000"/>
                    <a:lumOff val="10000"/>
                  </a:srgbClr>
                </a:solidFill>
                <a:latin typeface="Myriad Pro"/>
                <a:cs typeface="Myriad Pro"/>
              </a:rPr>
            </a:br>
            <a:endParaRPr lang="en-US" sz="1600" b="1" dirty="0">
              <a:solidFill>
                <a:srgbClr val="0C1C47">
                  <a:lumMod val="90000"/>
                  <a:lumOff val="10000"/>
                </a:srgbClr>
              </a:solidFill>
              <a:latin typeface="Myriad Pro"/>
              <a:cs typeface="Myriad Pro"/>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3758137" y="379631"/>
            <a:ext cx="1627726" cy="1362881"/>
          </a:xfrm>
          <a:prstGeom prst="rect">
            <a:avLst/>
          </a:prstGeom>
        </p:spPr>
      </p:pic>
    </p:spTree>
    <p:extLst>
      <p:ext uri="{BB962C8B-B14F-4D97-AF65-F5344CB8AC3E}">
        <p14:creationId xmlns:p14="http://schemas.microsoft.com/office/powerpoint/2010/main" val="4225003083"/>
      </p:ext>
    </p:extLst>
  </p:cSld>
  <p:clrMapOvr>
    <a:masterClrMapping/>
  </p:clrMapOvr>
  <p:timing>
    <p:tnLst>
      <p:par>
        <p:cTn xmlns:p14="http://schemas.microsoft.com/office/powerpoint/2010/mai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777240"/>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57200" y="49306"/>
            <a:ext cx="8229600" cy="685800"/>
          </a:xfrm>
        </p:spPr>
        <p:txBody>
          <a:bodyPr>
            <a:normAutofit/>
          </a:bodyPr>
          <a:lstStyle>
            <a:lvl1pPr>
              <a:defRPr sz="2800" b="1">
                <a:solidFill>
                  <a:schemeClr val="bg1"/>
                </a:solidFill>
              </a:defRPr>
            </a:lvl1pPr>
          </a:lstStyle>
          <a:p>
            <a:r>
              <a:rPr lang="en-US" smtClean="0"/>
              <a:t>Click to edit Master title style</a:t>
            </a:r>
            <a:endParaRPr lang="en-US" dirty="0"/>
          </a:p>
        </p:txBody>
      </p:sp>
      <p:sp>
        <p:nvSpPr>
          <p:cNvPr id="11" name="TextBox 10"/>
          <p:cNvSpPr txBox="1"/>
          <p:nvPr/>
        </p:nvSpPr>
        <p:spPr bwMode="auto">
          <a:xfrm>
            <a:off x="8153400" y="6351493"/>
            <a:ext cx="510988" cy="233441"/>
          </a:xfrm>
          <a:prstGeom prst="rect">
            <a:avLst/>
          </a:prstGeom>
          <a:noFill/>
          <a:ln w="9525">
            <a:noFill/>
            <a:miter lim="800000"/>
            <a:headEnd/>
            <a:tailEnd/>
          </a:ln>
          <a:effectLst/>
        </p:spPr>
        <p:txBody>
          <a:bodyPr wrap="square" lIns="45720" rIns="45720" rtlCol="0">
            <a:noAutofit/>
          </a:bodyPr>
          <a:lstStyle/>
          <a:p>
            <a:pPr algn="ctr">
              <a:spcBef>
                <a:spcPct val="50000"/>
              </a:spcBef>
            </a:pPr>
            <a:endParaRPr lang="en-US" sz="1100" b="1" dirty="0">
              <a:solidFill>
                <a:srgbClr val="000000"/>
              </a:solidFill>
              <a:ea typeface="ＭＳ Ｐゴシック" charset="-128"/>
              <a:cs typeface="Arial" pitchFamily="34" charset="0"/>
            </a:endParaRPr>
          </a:p>
        </p:txBody>
      </p:sp>
      <p:pic>
        <p:nvPicPr>
          <p:cNvPr id="12" name="Picture 11" descr="CSDElogo_casual_blue.jpg"/>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Layer>
                </a14:imgProps>
              </a:ext>
              <a:ext uri="{28A0092B-C50C-407E-A947-70E740481C1C}">
                <a14:useLocalDpi xmlns:a14="http://schemas.microsoft.com/office/drawing/2010/main" val="0"/>
              </a:ext>
            </a:extLst>
          </a:blip>
          <a:stretch>
            <a:fillRect/>
          </a:stretch>
        </p:blipFill>
        <p:spPr>
          <a:xfrm>
            <a:off x="206311" y="5817910"/>
            <a:ext cx="1096963" cy="832858"/>
          </a:xfrm>
          <a:prstGeom prst="rect">
            <a:avLst/>
          </a:prstGeom>
        </p:spPr>
      </p:pic>
      <p:cxnSp>
        <p:nvCxnSpPr>
          <p:cNvPr id="13" name="Straight Connector 12"/>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24400" y="6397754"/>
            <a:ext cx="4220006" cy="276999"/>
          </a:xfrm>
          <a:prstGeom prst="rect">
            <a:avLst/>
          </a:prstGeom>
          <a:noFill/>
        </p:spPr>
        <p:txBody>
          <a:bodyPr wrap="square" rtlCol="0">
            <a:spAutoFit/>
          </a:bodyPr>
          <a:lstStyle/>
          <a:p>
            <a:pPr algn="r"/>
            <a:r>
              <a:rPr lang="en-US" sz="1200" spc="50" dirty="0">
                <a:solidFill>
                  <a:srgbClr val="000090"/>
                </a:solidFill>
                <a:latin typeface="Times New Roman"/>
                <a:cs typeface="Times New Roman"/>
              </a:rPr>
              <a:t>CONNECTICUT STATE DEPARTMENT OF EDUCATION</a:t>
            </a:r>
          </a:p>
        </p:txBody>
      </p:sp>
      <p:sp>
        <p:nvSpPr>
          <p:cNvPr id="5" name="Rectangle 4"/>
          <p:cNvSpPr/>
          <p:nvPr/>
        </p:nvSpPr>
        <p:spPr>
          <a:xfrm>
            <a:off x="4190668" y="6415723"/>
            <a:ext cx="399468" cy="307777"/>
          </a:xfrm>
          <a:prstGeom prst="rect">
            <a:avLst/>
          </a:prstGeom>
        </p:spPr>
        <p:txBody>
          <a:bodyPr wrap="none">
            <a:spAutoFit/>
          </a:bodyPr>
          <a:lstStyle/>
          <a:p>
            <a:fld id="{4FAF1886-DFCE-4D11-BE64-F49686CFD1B0}" type="slidenum">
              <a:rPr lang="en-US" sz="1400" b="1">
                <a:solidFill>
                  <a:srgbClr val="000000"/>
                </a:solidFill>
                <a:ea typeface="ＭＳ Ｐゴシック" charset="-128"/>
                <a:cs typeface="Arial" pitchFamily="34" charset="0"/>
              </a:rPr>
              <a:pPr/>
              <a:t>‹#›</a:t>
            </a:fld>
            <a:endParaRPr lang="en-US" sz="1400" dirty="0">
              <a:solidFill>
                <a:srgbClr val="000000"/>
              </a:solidFill>
            </a:endParaRPr>
          </a:p>
        </p:txBody>
      </p:sp>
    </p:spTree>
    <p:extLst>
      <p:ext uri="{BB962C8B-B14F-4D97-AF65-F5344CB8AC3E}">
        <p14:creationId xmlns:p14="http://schemas.microsoft.com/office/powerpoint/2010/main" val="324525155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 PAC JAF 2018</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4DC69F84-D5DA-1745-8F1C-C7892A3759B3}" type="slidenum">
              <a:rPr lang="en-US" smtClean="0"/>
              <a:pPr>
                <a:defRPr/>
              </a:pPr>
              <a:t>‹#›</a:t>
            </a:fld>
            <a:endParaRPr lang="en-US"/>
          </a:p>
        </p:txBody>
      </p:sp>
    </p:spTree>
    <p:extLst>
      <p:ext uri="{BB962C8B-B14F-4D97-AF65-F5344CB8AC3E}">
        <p14:creationId xmlns:p14="http://schemas.microsoft.com/office/powerpoint/2010/main" val="2459903517"/>
      </p:ext>
    </p:extLst>
  </p:cSld>
  <p:clrMapOvr>
    <a:masterClrMapping/>
  </p:clrMapOvr>
  <p:timing>
    <p:tnLst>
      <p:par>
        <p:cTn xmlns:p14="http://schemas.microsoft.com/office/powerpoint/2010/mai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 PAC JAF 2018</a:t>
            </a: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A140063-229B-DD40-8677-1BCD4AF716A2}" type="slidenum">
              <a:rPr lang="en-US"/>
              <a:pPr>
                <a:defRPr/>
              </a:pPr>
              <a:t>‹#›</a:t>
            </a:fld>
            <a:endParaRPr lang="en-US"/>
          </a:p>
        </p:txBody>
      </p:sp>
    </p:spTree>
    <p:extLst>
      <p:ext uri="{BB962C8B-B14F-4D97-AF65-F5344CB8AC3E}">
        <p14:creationId xmlns:p14="http://schemas.microsoft.com/office/powerpoint/2010/main" val="418638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 PAC JAF 2018</a:t>
            </a: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3D018DA-BFC7-194A-AF9B-B6DE4A892FA8}" type="slidenum">
              <a:rPr lang="en-US"/>
              <a:pPr>
                <a:defRPr/>
              </a:pPr>
              <a:t>‹#›</a:t>
            </a:fld>
            <a:endParaRPr lang="en-US"/>
          </a:p>
        </p:txBody>
      </p:sp>
    </p:spTree>
    <p:extLst>
      <p:ext uri="{BB962C8B-B14F-4D97-AF65-F5344CB8AC3E}">
        <p14:creationId xmlns:p14="http://schemas.microsoft.com/office/powerpoint/2010/main" val="323376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 PAC JAF 2018</a:t>
            </a: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A7EBE15-086B-B745-83EE-CD6BAC3AA363}" type="slidenum">
              <a:rPr lang="en-US"/>
              <a:pPr>
                <a:defRPr/>
              </a:pPr>
              <a:t>‹#›</a:t>
            </a:fld>
            <a:endParaRPr lang="en-US"/>
          </a:p>
        </p:txBody>
      </p:sp>
    </p:spTree>
    <p:extLst>
      <p:ext uri="{BB962C8B-B14F-4D97-AF65-F5344CB8AC3E}">
        <p14:creationId xmlns:p14="http://schemas.microsoft.com/office/powerpoint/2010/main" val="2038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 PAC JAF 2018</a:t>
            </a: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BFC23D0-58E9-9A47-8365-9A14EF194DA7}" type="slidenum">
              <a:rPr lang="en-US"/>
              <a:pPr>
                <a:defRPr/>
              </a:pPr>
              <a:t>‹#›</a:t>
            </a:fld>
            <a:endParaRPr lang="en-US"/>
          </a:p>
        </p:txBody>
      </p:sp>
    </p:spTree>
    <p:extLst>
      <p:ext uri="{BB962C8B-B14F-4D97-AF65-F5344CB8AC3E}">
        <p14:creationId xmlns:p14="http://schemas.microsoft.com/office/powerpoint/2010/main" val="2301886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6296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 Id="rId3" Type="http://schemas.openxmlformats.org/officeDocument/2006/relationships/image" Target="../media/image11.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 Id="rId3" Type="http://schemas.openxmlformats.org/officeDocument/2006/relationships/image" Target="../media/image15.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2743200"/>
            <a:ext cx="7772400" cy="1470025"/>
          </a:xfrm>
        </p:spPr>
        <p:txBody>
          <a:bodyPr>
            <a:normAutofit fontScale="90000"/>
          </a:bodyPr>
          <a:lstStyle/>
          <a:p>
            <a:pPr algn="ctr" eaLnBrk="1" hangingPunct="1"/>
            <a:r>
              <a:rPr lang="en-US" dirty="0">
                <a:solidFill>
                  <a:srgbClr val="0000FF"/>
                </a:solidFill>
                <a:latin typeface="Trebuchet MS" charset="0"/>
                <a:ea typeface="MS PGothic" charset="0"/>
              </a:rPr>
              <a:t>Improving School Climate</a:t>
            </a:r>
            <a:br>
              <a:rPr lang="en-US" dirty="0">
                <a:solidFill>
                  <a:srgbClr val="0000FF"/>
                </a:solidFill>
                <a:latin typeface="Trebuchet MS" charset="0"/>
                <a:ea typeface="MS PGothic" charset="0"/>
              </a:rPr>
            </a:br>
            <a:r>
              <a:rPr lang="en-US" dirty="0">
                <a:solidFill>
                  <a:srgbClr val="0000FF"/>
                </a:solidFill>
                <a:latin typeface="Trebuchet MS" charset="0"/>
                <a:ea typeface="MS PGothic" charset="0"/>
              </a:rPr>
              <a:t>to Support Student Achievement </a:t>
            </a:r>
          </a:p>
        </p:txBody>
      </p:sp>
      <p:sp>
        <p:nvSpPr>
          <p:cNvPr id="15363" name="Rectangle 3"/>
          <p:cNvSpPr>
            <a:spLocks noGrp="1" noChangeArrowheads="1"/>
          </p:cNvSpPr>
          <p:nvPr>
            <p:ph type="subTitle" idx="4294967295"/>
          </p:nvPr>
        </p:nvSpPr>
        <p:spPr>
          <a:xfrm>
            <a:off x="1371600" y="4267200"/>
            <a:ext cx="6400800" cy="2514600"/>
          </a:xfrm>
        </p:spPr>
        <p:txBody>
          <a:bodyPr/>
          <a:lstStyle/>
          <a:p>
            <a:pPr algn="ctr" eaLnBrk="1" hangingPunct="1">
              <a:buFont typeface="Wingdings" charset="0"/>
              <a:buNone/>
            </a:pPr>
            <a:r>
              <a:rPr lang="en-US" smtClean="0">
                <a:latin typeface="Franklin Gothic Medium C (Body)" charset="0"/>
                <a:ea typeface="MS PGothic" charset="0"/>
              </a:rPr>
              <a:t>Resiliency and ACEs</a:t>
            </a:r>
            <a:endParaRPr lang="en-US" dirty="0">
              <a:latin typeface="Aria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Autofit/>
          </a:bodyPr>
          <a:lstStyle/>
          <a:p>
            <a:r>
              <a:rPr lang="en-US" sz="4400" dirty="0" smtClean="0">
                <a:latin typeface="Arial"/>
                <a:cs typeface="Arial"/>
              </a:rPr>
              <a:t>Maslow’s Hierarchy of Needs</a:t>
            </a:r>
            <a:endParaRPr lang="en-US" sz="4400" dirty="0">
              <a:latin typeface="Arial"/>
              <a:cs typeface="Arial"/>
            </a:endParaRPr>
          </a:p>
        </p:txBody>
      </p:sp>
      <p:pic>
        <p:nvPicPr>
          <p:cNvPr id="7" name="Content Placeholder 6" descr="Maslow's H of Needs B&amp;W.tiff"/>
          <p:cNvPicPr>
            <a:picLocks noGrp="1" noChangeAspect="1"/>
          </p:cNvPicPr>
          <p:nvPr>
            <p:ph idx="1"/>
          </p:nvPr>
        </p:nvPicPr>
        <p:blipFill>
          <a:blip r:embed="rId2">
            <a:extLst>
              <a:ext uri="{28A0092B-C50C-407E-A947-70E740481C1C}">
                <a14:useLocalDpi xmlns:a14="http://schemas.microsoft.com/office/drawing/2010/main" val="0"/>
              </a:ext>
            </a:extLst>
          </a:blip>
          <a:srcRect l="-22314" r="-22314"/>
          <a:stretch>
            <a:fillRect/>
          </a:stretch>
        </p:blipFill>
        <p:spPr/>
      </p:pic>
      <p:sp>
        <p:nvSpPr>
          <p:cNvPr id="8" name="TextBox 7"/>
          <p:cNvSpPr txBox="1"/>
          <p:nvPr/>
        </p:nvSpPr>
        <p:spPr>
          <a:xfrm>
            <a:off x="7374465" y="1066800"/>
            <a:ext cx="220137" cy="5078314"/>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FFFFFF"/>
                </a:solidFill>
                <a:effectLst/>
                <a:uLnTx/>
                <a:uFillTx/>
                <a:latin typeface="Calibri"/>
                <a:ea typeface="+mn-ea"/>
                <a:cs typeface="+mn-cs"/>
              </a:rPr>
              <a:t>xxxxxxxxxxxxxxxxxx</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0730943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slow's H of Needs Burned Base.tiff"/>
          <p:cNvPicPr>
            <a:picLocks noGrp="1" noChangeAspect="1"/>
          </p:cNvPicPr>
          <p:nvPr>
            <p:ph idx="1"/>
          </p:nvPr>
        </p:nvPicPr>
        <p:blipFill>
          <a:blip r:embed="rId2">
            <a:extLst>
              <a:ext uri="{28A0092B-C50C-407E-A947-70E740481C1C}">
                <a14:useLocalDpi xmlns:a14="http://schemas.microsoft.com/office/drawing/2010/main" val="0"/>
              </a:ext>
            </a:extLst>
          </a:blip>
          <a:srcRect l="-12621" r="-12621"/>
          <a:stretch>
            <a:fillRect/>
          </a:stretch>
        </p:blipFill>
        <p:spPr>
          <a:xfrm>
            <a:off x="389463" y="880534"/>
            <a:ext cx="8635999" cy="5245630"/>
          </a:xfrm>
        </p:spPr>
      </p:pic>
      <p:sp>
        <p:nvSpPr>
          <p:cNvPr id="3" name="Title 2"/>
          <p:cNvSpPr>
            <a:spLocks noGrp="1"/>
          </p:cNvSpPr>
          <p:nvPr>
            <p:ph type="title"/>
          </p:nvPr>
        </p:nvSpPr>
        <p:spPr/>
        <p:txBody>
          <a:bodyPr>
            <a:noAutofit/>
          </a:bodyPr>
          <a:lstStyle/>
          <a:p>
            <a:r>
              <a:rPr lang="en-US" sz="4000" dirty="0" smtClean="0">
                <a:latin typeface="Arial"/>
                <a:cs typeface="Arial"/>
              </a:rPr>
              <a:t>Maslow &amp; Children with Trauma</a:t>
            </a:r>
            <a:endParaRPr lang="en-US" sz="4000" dirty="0">
              <a:latin typeface="Arial"/>
              <a:cs typeface="Arial"/>
            </a:endParaRPr>
          </a:p>
        </p:txBody>
      </p:sp>
    </p:spTree>
    <p:extLst>
      <p:ext uri="{BB962C8B-B14F-4D97-AF65-F5344CB8AC3E}">
        <p14:creationId xmlns:p14="http://schemas.microsoft.com/office/powerpoint/2010/main" val="27042045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rting at the Fifth Floor Graphic.tiff"/>
          <p:cNvPicPr>
            <a:picLocks noGrp="1" noChangeAspect="1"/>
          </p:cNvPicPr>
          <p:nvPr>
            <p:ph idx="1"/>
          </p:nvPr>
        </p:nvPicPr>
        <p:blipFill>
          <a:blip r:embed="rId2">
            <a:extLst>
              <a:ext uri="{28A0092B-C50C-407E-A947-70E740481C1C}">
                <a14:useLocalDpi xmlns:a14="http://schemas.microsoft.com/office/drawing/2010/main" val="0"/>
              </a:ext>
            </a:extLst>
          </a:blip>
          <a:srcRect l="-26475" r="-26475"/>
          <a:stretch>
            <a:fillRect/>
          </a:stretch>
        </p:blipFill>
        <p:spPr>
          <a:xfrm>
            <a:off x="457200" y="795872"/>
            <a:ext cx="8229600" cy="5059363"/>
          </a:xfrm>
        </p:spPr>
      </p:pic>
      <p:sp>
        <p:nvSpPr>
          <p:cNvPr id="3" name="Title 2"/>
          <p:cNvSpPr>
            <a:spLocks noGrp="1"/>
          </p:cNvSpPr>
          <p:nvPr>
            <p:ph type="title"/>
          </p:nvPr>
        </p:nvSpPr>
        <p:spPr/>
        <p:txBody>
          <a:bodyPr>
            <a:normAutofit/>
          </a:bodyPr>
          <a:lstStyle/>
          <a:p>
            <a:r>
              <a:rPr lang="en-US" sz="3600" dirty="0" smtClean="0">
                <a:latin typeface="Arial"/>
                <a:cs typeface="Arial"/>
              </a:rPr>
              <a:t>Development is Hierarchical</a:t>
            </a:r>
            <a:endParaRPr lang="en-US" sz="3600" dirty="0">
              <a:latin typeface="Arial"/>
              <a:cs typeface="Arial"/>
            </a:endParaRPr>
          </a:p>
        </p:txBody>
      </p:sp>
      <p:sp>
        <p:nvSpPr>
          <p:cNvPr id="5" name="TextBox 4"/>
          <p:cNvSpPr txBox="1"/>
          <p:nvPr/>
        </p:nvSpPr>
        <p:spPr>
          <a:xfrm>
            <a:off x="237067" y="846671"/>
            <a:ext cx="3826933"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305DA3"/>
                </a:solidFill>
                <a:effectLst/>
                <a:uLnTx/>
                <a:uFillTx/>
                <a:latin typeface="Arial"/>
                <a:ea typeface="+mn-ea"/>
                <a:cs typeface="Arial"/>
              </a:rPr>
              <a:t>Children cannot be expected to begin “on the fifth floor” if they never entered the first floor and moved up to each level before.</a:t>
            </a:r>
            <a:endParaRPr kumimoji="0" lang="en-US" sz="2800" b="0" i="0" u="none" strike="noStrike" kern="1200" cap="none" spc="0" normalizeH="0" baseline="0" noProof="0" dirty="0">
              <a:ln>
                <a:noFill/>
              </a:ln>
              <a:solidFill>
                <a:srgbClr val="305DA3"/>
              </a:solidFill>
              <a:effectLst/>
              <a:uLnTx/>
              <a:uFillTx/>
              <a:latin typeface="Arial"/>
              <a:ea typeface="+mn-ea"/>
              <a:cs typeface="Arial"/>
            </a:endParaRPr>
          </a:p>
        </p:txBody>
      </p:sp>
      <p:sp>
        <p:nvSpPr>
          <p:cNvPr id="6" name="TextBox 5"/>
          <p:cNvSpPr txBox="1"/>
          <p:nvPr/>
        </p:nvSpPr>
        <p:spPr>
          <a:xfrm>
            <a:off x="2590800" y="5621854"/>
            <a:ext cx="6553201" cy="92333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305DA3"/>
                </a:solidFill>
                <a:effectLst/>
                <a:uLnTx/>
                <a:uFillTx/>
                <a:latin typeface="Calibri"/>
                <a:ea typeface="+mn-ea"/>
                <a:cs typeface="+mn-cs"/>
              </a:rPr>
              <a:t>Help for Billy: A Beyond Consequences Approach to Helping Challenging Children in the Classroom,</a:t>
            </a:r>
            <a:r>
              <a:rPr kumimoji="0" lang="en-US" sz="1800" b="0" i="0" u="none" strike="noStrike" kern="1200" cap="none" spc="0" normalizeH="0" baseline="0" noProof="0" dirty="0" smtClean="0">
                <a:ln>
                  <a:noFill/>
                </a:ln>
                <a:solidFill>
                  <a:srgbClr val="305DA3"/>
                </a:solidFill>
                <a:effectLst/>
                <a:uLnTx/>
                <a:uFillTx/>
                <a:latin typeface="Calibri"/>
                <a:ea typeface="+mn-ea"/>
                <a:cs typeface="+mn-cs"/>
              </a:rPr>
              <a:t> p. 41</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305DA3"/>
                </a:solidFill>
                <a:effectLst/>
                <a:uLnTx/>
                <a:uFillTx/>
                <a:latin typeface="Calibri"/>
                <a:ea typeface="+mn-ea"/>
                <a:cs typeface="+mn-cs"/>
              </a:rPr>
              <a:t> Heather T. Forbes, LCSW</a:t>
            </a:r>
            <a:endParaRPr kumimoji="0" lang="en-US" sz="1800" b="0" i="0" u="sng" strike="noStrike" kern="1200" cap="none" spc="0" normalizeH="0" baseline="0" noProof="0" dirty="0">
              <a:ln>
                <a:noFill/>
              </a:ln>
              <a:solidFill>
                <a:srgbClr val="305DA3"/>
              </a:solidFill>
              <a:effectLst/>
              <a:uLnTx/>
              <a:uFillTx/>
              <a:latin typeface="Calibri"/>
              <a:ea typeface="+mn-ea"/>
              <a:cs typeface="+mn-cs"/>
            </a:endParaRPr>
          </a:p>
        </p:txBody>
      </p:sp>
    </p:spTree>
    <p:extLst>
      <p:ext uri="{BB962C8B-B14F-4D97-AF65-F5344CB8AC3E}">
        <p14:creationId xmlns:p14="http://schemas.microsoft.com/office/powerpoint/2010/main" val="32787741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oken Puzzle.tiff"/>
          <p:cNvPicPr>
            <a:picLocks noGrp="1" noChangeAspect="1"/>
          </p:cNvPicPr>
          <p:nvPr>
            <p:ph idx="1"/>
          </p:nvPr>
        </p:nvPicPr>
        <p:blipFill>
          <a:blip r:embed="rId2">
            <a:extLst>
              <a:ext uri="{28A0092B-C50C-407E-A947-70E740481C1C}">
                <a14:useLocalDpi xmlns:a14="http://schemas.microsoft.com/office/drawing/2010/main" val="0"/>
              </a:ext>
            </a:extLst>
          </a:blip>
          <a:srcRect t="-4384" b="-4384"/>
          <a:stretch>
            <a:fillRect/>
          </a:stretch>
        </p:blipFill>
        <p:spPr>
          <a:xfrm>
            <a:off x="4809067" y="735106"/>
            <a:ext cx="4334933" cy="3938494"/>
          </a:xfrm>
        </p:spPr>
      </p:pic>
      <p:sp>
        <p:nvSpPr>
          <p:cNvPr id="3" name="Title 2"/>
          <p:cNvSpPr>
            <a:spLocks noGrp="1"/>
          </p:cNvSpPr>
          <p:nvPr>
            <p:ph type="title"/>
          </p:nvPr>
        </p:nvSpPr>
        <p:spPr>
          <a:xfrm>
            <a:off x="135467" y="49306"/>
            <a:ext cx="8856133" cy="685800"/>
          </a:xfrm>
        </p:spPr>
        <p:txBody>
          <a:bodyPr>
            <a:noAutofit/>
          </a:bodyPr>
          <a:lstStyle/>
          <a:p>
            <a:r>
              <a:rPr lang="en-US" sz="4800" dirty="0" smtClean="0">
                <a:latin typeface="Arial"/>
                <a:cs typeface="Arial"/>
              </a:rPr>
              <a:t>Growing Brains With Trauma</a:t>
            </a:r>
            <a:endParaRPr lang="en-US" sz="4800" dirty="0">
              <a:latin typeface="Arial"/>
              <a:cs typeface="Arial"/>
            </a:endParaRPr>
          </a:p>
        </p:txBody>
      </p:sp>
      <p:pic>
        <p:nvPicPr>
          <p:cNvPr id="5" name="Picture 4" descr="Completed Puzzl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93" y="795897"/>
            <a:ext cx="4301074" cy="3877703"/>
          </a:xfrm>
          <a:prstGeom prst="rect">
            <a:avLst/>
          </a:prstGeom>
        </p:spPr>
      </p:pic>
      <p:sp>
        <p:nvSpPr>
          <p:cNvPr id="6" name="TextBox 5"/>
          <p:cNvSpPr txBox="1"/>
          <p:nvPr/>
        </p:nvSpPr>
        <p:spPr>
          <a:xfrm>
            <a:off x="1270000" y="4572008"/>
            <a:ext cx="7874000"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libri"/>
                <a:ea typeface="+mn-ea"/>
                <a:cs typeface="+mn-cs"/>
              </a:rPr>
              <a:t>Children who grow up in safe and healthy environments with loving and supportive care givers come to school and community settings with all of the necessary “pieces” to deal with challenges; Children with trauma have an incomplete set of “pieces” to help them with the same kind of challenges.</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859775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812805"/>
            <a:ext cx="8229600" cy="5621862"/>
          </a:xfrm>
        </p:spPr>
        <p:txBody>
          <a:bodyPr>
            <a:normAutofit fontScale="92500" lnSpcReduction="20000"/>
          </a:bodyPr>
          <a:lstStyle/>
          <a:p>
            <a:r>
              <a:rPr lang="en-US" dirty="0" smtClean="0"/>
              <a:t>In schools &amp; community settings, it is </a:t>
            </a:r>
            <a:r>
              <a:rPr lang="en-US" b="1" i="1" u="sng" dirty="0" smtClean="0"/>
              <a:t>32+ times more likely </a:t>
            </a:r>
            <a:r>
              <a:rPr lang="en-US" b="1" i="1" dirty="0" smtClean="0"/>
              <a:t>to have learning and behavior issues</a:t>
            </a:r>
          </a:p>
          <a:p>
            <a:pPr lvl="1"/>
            <a:r>
              <a:rPr lang="en-US" dirty="0" smtClean="0"/>
              <a:t>Acting out in school, afterschool settings, etc.</a:t>
            </a:r>
          </a:p>
          <a:p>
            <a:pPr lvl="1"/>
            <a:r>
              <a:rPr lang="en-US" dirty="0"/>
              <a:t>C</a:t>
            </a:r>
            <a:r>
              <a:rPr lang="en-US" dirty="0" smtClean="0"/>
              <a:t>alling out in class, teams, groups, etc.</a:t>
            </a:r>
          </a:p>
          <a:p>
            <a:pPr lvl="1"/>
            <a:r>
              <a:rPr lang="en-US" dirty="0" smtClean="0"/>
              <a:t>Running out of class, programs, etc.</a:t>
            </a:r>
          </a:p>
          <a:p>
            <a:pPr lvl="1"/>
            <a:r>
              <a:rPr lang="en-US" dirty="0" smtClean="0"/>
              <a:t>Hitting someone near student</a:t>
            </a:r>
          </a:p>
          <a:p>
            <a:pPr lvl="1"/>
            <a:r>
              <a:rPr lang="en-US" dirty="0" smtClean="0"/>
              <a:t>Can’t pay attention</a:t>
            </a:r>
          </a:p>
          <a:p>
            <a:pPr lvl="1"/>
            <a:r>
              <a:rPr lang="en-US" dirty="0" smtClean="0"/>
              <a:t>Impulse control problems</a:t>
            </a:r>
          </a:p>
          <a:p>
            <a:pPr lvl="1"/>
            <a:r>
              <a:rPr lang="en-US" dirty="0" smtClean="0"/>
              <a:t>Difficulty regulating behavior</a:t>
            </a:r>
          </a:p>
          <a:p>
            <a:r>
              <a:rPr lang="en-US" dirty="0" smtClean="0"/>
              <a:t>Typically, in schools, Friday is the worst day at school for acting out, followed by Monday</a:t>
            </a:r>
          </a:p>
          <a:p>
            <a:pPr lvl="1"/>
            <a:r>
              <a:rPr lang="en-US" dirty="0" smtClean="0"/>
              <a:t>Having to leave the relative safety of school (on Friday) and re-entering the school routine from more chaotic weekends (on Monday)</a:t>
            </a:r>
            <a:endParaRPr lang="en-US" dirty="0"/>
          </a:p>
        </p:txBody>
      </p:sp>
      <p:sp>
        <p:nvSpPr>
          <p:cNvPr id="5" name="Title 4"/>
          <p:cNvSpPr>
            <a:spLocks noGrp="1"/>
          </p:cNvSpPr>
          <p:nvPr>
            <p:ph type="title"/>
          </p:nvPr>
        </p:nvSpPr>
        <p:spPr>
          <a:xfrm>
            <a:off x="457200" y="49306"/>
            <a:ext cx="8432800" cy="685800"/>
          </a:xfrm>
        </p:spPr>
        <p:txBody>
          <a:bodyPr>
            <a:noAutofit/>
          </a:bodyPr>
          <a:lstStyle/>
          <a:p>
            <a:r>
              <a:rPr lang="en-US" sz="4800" dirty="0" smtClean="0"/>
              <a:t>ACEs Score of 4+: Changes Begin</a:t>
            </a:r>
            <a:endParaRPr lang="en-US" sz="4800" dirty="0"/>
          </a:p>
        </p:txBody>
      </p:sp>
    </p:spTree>
    <p:extLst>
      <p:ext uri="{BB962C8B-B14F-4D97-AF65-F5344CB8AC3E}">
        <p14:creationId xmlns:p14="http://schemas.microsoft.com/office/powerpoint/2010/main" val="28208765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702.jpg"/>
          <p:cNvPicPr>
            <a:picLocks noGrp="1" noChangeAspect="1"/>
          </p:cNvPicPr>
          <p:nvPr>
            <p:ph idx="1"/>
          </p:nvPr>
        </p:nvPicPr>
        <p:blipFill>
          <a:blip r:embed="rId2">
            <a:extLst>
              <a:ext uri="{28A0092B-C50C-407E-A947-70E740481C1C}">
                <a14:useLocalDpi xmlns:a14="http://schemas.microsoft.com/office/drawing/2010/main" val="0"/>
              </a:ext>
            </a:extLst>
          </a:blip>
          <a:srcRect t="9015" b="9015"/>
          <a:stretch>
            <a:fillRect/>
          </a:stretch>
        </p:blipFill>
        <p:spPr>
          <a:xfrm rot="5400000">
            <a:off x="1485900" y="-723901"/>
            <a:ext cx="6172200" cy="9144000"/>
          </a:xfrm>
        </p:spPr>
      </p:pic>
      <p:sp>
        <p:nvSpPr>
          <p:cNvPr id="3" name="Title 2"/>
          <p:cNvSpPr>
            <a:spLocks noGrp="1"/>
          </p:cNvSpPr>
          <p:nvPr>
            <p:ph type="title"/>
          </p:nvPr>
        </p:nvSpPr>
        <p:spPr/>
        <p:txBody>
          <a:bodyPr>
            <a:noAutofit/>
          </a:bodyPr>
          <a:lstStyle/>
          <a:p>
            <a:r>
              <a:rPr lang="en-US" sz="5400" dirty="0" smtClean="0"/>
              <a:t>What Trauma Looks Like</a:t>
            </a:r>
            <a:endParaRPr lang="en-US" sz="5400" dirty="0"/>
          </a:p>
        </p:txBody>
      </p:sp>
    </p:spTree>
    <p:extLst>
      <p:ext uri="{BB962C8B-B14F-4D97-AF65-F5344CB8AC3E}">
        <p14:creationId xmlns:p14="http://schemas.microsoft.com/office/powerpoint/2010/main" val="25451520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2704.jpg"/>
          <p:cNvPicPr>
            <a:picLocks noGrp="1" noChangeAspect="1"/>
          </p:cNvPicPr>
          <p:nvPr>
            <p:ph idx="1"/>
          </p:nvPr>
        </p:nvPicPr>
        <p:blipFill>
          <a:blip r:embed="rId2">
            <a:extLst>
              <a:ext uri="{28A0092B-C50C-407E-A947-70E740481C1C}">
                <a14:useLocalDpi xmlns:a14="http://schemas.microsoft.com/office/drawing/2010/main" val="0"/>
              </a:ext>
            </a:extLst>
          </a:blip>
          <a:srcRect t="9015" b="9015"/>
          <a:stretch>
            <a:fillRect/>
          </a:stretch>
        </p:blipFill>
        <p:spPr>
          <a:xfrm>
            <a:off x="0" y="762000"/>
            <a:ext cx="9144000" cy="6096000"/>
          </a:xfrm>
        </p:spPr>
      </p:pic>
      <p:sp>
        <p:nvSpPr>
          <p:cNvPr id="4" name="Title 2"/>
          <p:cNvSpPr>
            <a:spLocks noGrp="1"/>
          </p:cNvSpPr>
          <p:nvPr>
            <p:ph type="title"/>
          </p:nvPr>
        </p:nvSpPr>
        <p:spPr/>
        <p:txBody>
          <a:bodyPr>
            <a:noAutofit/>
          </a:bodyPr>
          <a:lstStyle/>
          <a:p>
            <a:r>
              <a:rPr lang="en-US" sz="5400" dirty="0" smtClean="0"/>
              <a:t>What Trauma Looks Like</a:t>
            </a:r>
            <a:endParaRPr lang="en-US" sz="5400" dirty="0"/>
          </a:p>
        </p:txBody>
      </p:sp>
    </p:spTree>
    <p:extLst>
      <p:ext uri="{BB962C8B-B14F-4D97-AF65-F5344CB8AC3E}">
        <p14:creationId xmlns:p14="http://schemas.microsoft.com/office/powerpoint/2010/main" val="23258445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smtClean="0">
                <a:solidFill>
                  <a:srgbClr val="FFFFFF"/>
                </a:solidFill>
                <a:latin typeface="Arial"/>
                <a:cs typeface="Arial"/>
              </a:rPr>
              <a:t>Window of Stress Tolerance</a:t>
            </a:r>
            <a:endParaRPr lang="en-US" sz="4000" dirty="0">
              <a:solidFill>
                <a:srgbClr val="FFFFFF"/>
              </a:solidFill>
              <a:latin typeface="Arial"/>
              <a:cs typeface="Arial"/>
            </a:endParaRPr>
          </a:p>
        </p:txBody>
      </p:sp>
      <p:sp>
        <p:nvSpPr>
          <p:cNvPr id="4" name="Rectangle 3"/>
          <p:cNvSpPr/>
          <p:nvPr/>
        </p:nvSpPr>
        <p:spPr>
          <a:xfrm>
            <a:off x="1676399" y="1100667"/>
            <a:ext cx="2252133" cy="4842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676399" y="1100670"/>
            <a:ext cx="2252133" cy="4154983"/>
          </a:xfrm>
          <a:prstGeom prst="rect">
            <a:avLst/>
          </a:prstGeom>
          <a:solidFill>
            <a:schemeClr val="bg1"/>
          </a:solidFill>
        </p:spPr>
        <p:txBody>
          <a:bodyPr wrap="square" rtlCol="0">
            <a:spAutoFit/>
          </a:bodyPr>
          <a:lstStyle/>
          <a:p>
            <a:endParaRPr lang="en-US" sz="2400" dirty="0" smtClean="0"/>
          </a:p>
          <a:p>
            <a:r>
              <a:rPr lang="en-US" sz="2400" dirty="0" smtClean="0"/>
              <a:t>- - - - - - - - - - - -</a:t>
            </a:r>
            <a:r>
              <a:rPr lang="en-US" dirty="0" err="1" smtClean="0">
                <a:solidFill>
                  <a:srgbClr val="FFFFFF"/>
                </a:solidFill>
              </a:rPr>
              <a:t>x</a:t>
            </a:r>
            <a:r>
              <a:rPr lang="en-US" sz="7200" dirty="0" err="1" smtClean="0">
                <a:solidFill>
                  <a:srgbClr val="FFFFFF"/>
                </a:solidFill>
              </a:rPr>
              <a:t>mm</a:t>
            </a:r>
            <a:endParaRPr lang="en-US" sz="7200" dirty="0" smtClean="0">
              <a:solidFill>
                <a:srgbClr val="FFFFFF"/>
              </a:solidFill>
            </a:endParaRPr>
          </a:p>
          <a:p>
            <a:pPr marL="857250" indent="-857250">
              <a:buFontTx/>
              <a:buChar char="-"/>
            </a:pPr>
            <a:endParaRPr lang="en-US" sz="7200" dirty="0">
              <a:solidFill>
                <a:srgbClr val="FFFFFF"/>
              </a:solidFill>
            </a:endParaRPr>
          </a:p>
          <a:p>
            <a:pPr marL="857250" indent="-857250">
              <a:buFontTx/>
              <a:buChar char="-"/>
            </a:pPr>
            <a:r>
              <a:rPr lang="en-US" sz="7200" dirty="0" smtClean="0">
                <a:solidFill>
                  <a:srgbClr val="FFFFFF"/>
                </a:solidFill>
              </a:rPr>
              <a:t>m</a:t>
            </a:r>
            <a:endParaRPr lang="en-US" dirty="0">
              <a:solidFill>
                <a:srgbClr val="FFFFFF"/>
              </a:solidFill>
            </a:endParaRPr>
          </a:p>
        </p:txBody>
      </p:sp>
      <p:sp>
        <p:nvSpPr>
          <p:cNvPr id="8" name="Rectangle 7"/>
          <p:cNvSpPr/>
          <p:nvPr/>
        </p:nvSpPr>
        <p:spPr>
          <a:xfrm>
            <a:off x="5046069" y="1100670"/>
            <a:ext cx="2252133" cy="4842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046069" y="1100673"/>
            <a:ext cx="2252133" cy="1384995"/>
          </a:xfrm>
          <a:prstGeom prst="rect">
            <a:avLst/>
          </a:prstGeom>
          <a:solidFill>
            <a:schemeClr val="bg1"/>
          </a:solidFill>
        </p:spPr>
        <p:txBody>
          <a:bodyPr wrap="square" rtlCol="0">
            <a:spAutoFit/>
          </a:bodyPr>
          <a:lstStyle/>
          <a:p>
            <a:endParaRPr lang="en-US" sz="2400" dirty="0" smtClean="0">
              <a:solidFill>
                <a:srgbClr val="FFFFFF"/>
              </a:solidFill>
            </a:endParaRPr>
          </a:p>
          <a:p>
            <a:r>
              <a:rPr lang="en-US" sz="2400" dirty="0" smtClean="0">
                <a:solidFill>
                  <a:srgbClr val="FFFFFF"/>
                </a:solidFill>
              </a:rPr>
              <a:t>x</a:t>
            </a:r>
            <a:r>
              <a:rPr lang="en-US" sz="2400" dirty="0"/>
              <a:t>- - - - - - - - - - - </a:t>
            </a:r>
            <a:r>
              <a:rPr lang="en-US" sz="2400" dirty="0" smtClean="0"/>
              <a:t>-</a:t>
            </a:r>
            <a:r>
              <a:rPr lang="en-US" dirty="0" smtClean="0">
                <a:solidFill>
                  <a:srgbClr val="FFFFFF"/>
                </a:solidFill>
              </a:rPr>
              <a:t>x</a:t>
            </a:r>
            <a:endParaRPr lang="en-US" sz="5400" dirty="0">
              <a:solidFill>
                <a:srgbClr val="FFFFFF"/>
              </a:solidFill>
            </a:endParaRPr>
          </a:p>
          <a:p>
            <a:endParaRPr lang="en-US" dirty="0">
              <a:solidFill>
                <a:srgbClr val="FFFFFF"/>
              </a:solidFill>
            </a:endParaRPr>
          </a:p>
        </p:txBody>
      </p:sp>
      <p:sp>
        <p:nvSpPr>
          <p:cNvPr id="10" name="Left Arrow 9"/>
          <p:cNvSpPr/>
          <p:nvPr/>
        </p:nvSpPr>
        <p:spPr>
          <a:xfrm>
            <a:off x="7603075" y="2032028"/>
            <a:ext cx="978408" cy="484632"/>
          </a:xfrm>
          <a:prstGeom prst="leftArrow">
            <a:avLst/>
          </a:prstGeom>
          <a:solidFill>
            <a:srgbClr val="92B6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474138" y="4741325"/>
            <a:ext cx="978408" cy="484632"/>
          </a:xfrm>
          <a:prstGeom prst="rightArrow">
            <a:avLst/>
          </a:prstGeom>
          <a:solidFill>
            <a:srgbClr val="92B6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450672" y="2929467"/>
            <a:ext cx="1591730" cy="2308324"/>
          </a:xfrm>
          <a:prstGeom prst="rect">
            <a:avLst/>
          </a:prstGeom>
          <a:noFill/>
        </p:spPr>
        <p:txBody>
          <a:bodyPr wrap="square" rtlCol="0">
            <a:spAutoFit/>
          </a:bodyPr>
          <a:lstStyle/>
          <a:p>
            <a:r>
              <a:rPr lang="en-US" sz="2400" b="1" dirty="0" smtClean="0">
                <a:solidFill>
                  <a:srgbClr val="305DA3"/>
                </a:solidFill>
              </a:rPr>
              <a:t>Window of Stress Tolerance for Child with Trauma</a:t>
            </a:r>
            <a:endParaRPr lang="en-US" sz="2400" b="1" dirty="0">
              <a:solidFill>
                <a:srgbClr val="305DA3"/>
              </a:solidFill>
            </a:endParaRPr>
          </a:p>
        </p:txBody>
      </p:sp>
      <p:sp>
        <p:nvSpPr>
          <p:cNvPr id="13" name="TextBox 12"/>
          <p:cNvSpPr txBox="1"/>
          <p:nvPr/>
        </p:nvSpPr>
        <p:spPr>
          <a:xfrm>
            <a:off x="152552" y="2252150"/>
            <a:ext cx="1523847" cy="2308324"/>
          </a:xfrm>
          <a:prstGeom prst="rect">
            <a:avLst/>
          </a:prstGeom>
          <a:noFill/>
        </p:spPr>
        <p:txBody>
          <a:bodyPr wrap="square" rtlCol="0">
            <a:spAutoFit/>
          </a:bodyPr>
          <a:lstStyle/>
          <a:p>
            <a:r>
              <a:rPr lang="en-US" sz="2400" b="1" dirty="0" smtClean="0">
                <a:solidFill>
                  <a:srgbClr val="305DA3"/>
                </a:solidFill>
              </a:rPr>
              <a:t>Window of Stress Tolerance for Child without Trauma</a:t>
            </a:r>
            <a:endParaRPr lang="en-US" sz="2400" b="1" dirty="0">
              <a:solidFill>
                <a:srgbClr val="305DA3"/>
              </a:solidFill>
            </a:endParaRPr>
          </a:p>
        </p:txBody>
      </p:sp>
      <p:sp>
        <p:nvSpPr>
          <p:cNvPr id="2" name="TextBox 1"/>
          <p:cNvSpPr txBox="1"/>
          <p:nvPr/>
        </p:nvSpPr>
        <p:spPr>
          <a:xfrm>
            <a:off x="1676399" y="1913467"/>
            <a:ext cx="2252133" cy="3416320"/>
          </a:xfrm>
          <a:prstGeom prst="rect">
            <a:avLst/>
          </a:prstGeom>
          <a:solidFill>
            <a:srgbClr val="92B696"/>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5" name="TextBox 4"/>
          <p:cNvSpPr txBox="1"/>
          <p:nvPr/>
        </p:nvSpPr>
        <p:spPr>
          <a:xfrm>
            <a:off x="5046069" y="1913467"/>
            <a:ext cx="2252133" cy="646331"/>
          </a:xfrm>
          <a:prstGeom prst="rect">
            <a:avLst/>
          </a:prstGeom>
          <a:solidFill>
            <a:srgbClr val="92B696"/>
          </a:solidFill>
        </p:spPr>
        <p:txBody>
          <a:bodyPr wrap="square" rtlCol="0">
            <a:spAutoFit/>
          </a:bodyPr>
          <a:lstStyle/>
          <a:p>
            <a:endParaRPr lang="en-US" dirty="0" smtClean="0"/>
          </a:p>
          <a:p>
            <a:endParaRPr lang="en-US" dirty="0"/>
          </a:p>
        </p:txBody>
      </p:sp>
      <p:sp>
        <p:nvSpPr>
          <p:cNvPr id="7" name="Left-Right Arrow 6"/>
          <p:cNvSpPr/>
          <p:nvPr/>
        </p:nvSpPr>
        <p:spPr>
          <a:xfrm>
            <a:off x="4030131" y="1574802"/>
            <a:ext cx="897468" cy="281436"/>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843867" y="931333"/>
            <a:ext cx="1270001" cy="646331"/>
          </a:xfrm>
          <a:prstGeom prst="rect">
            <a:avLst/>
          </a:prstGeom>
          <a:noFill/>
        </p:spPr>
        <p:txBody>
          <a:bodyPr wrap="square" rtlCol="0">
            <a:spAutoFit/>
          </a:bodyPr>
          <a:lstStyle/>
          <a:p>
            <a:pPr algn="ctr"/>
            <a:r>
              <a:rPr lang="en-US" b="1" dirty="0" smtClean="0">
                <a:solidFill>
                  <a:srgbClr val="000000"/>
                </a:solidFill>
                <a:latin typeface="Arial"/>
                <a:cs typeface="Arial"/>
              </a:rPr>
              <a:t>Breaking Point</a:t>
            </a:r>
            <a:endParaRPr lang="en-US" b="1" dirty="0">
              <a:solidFill>
                <a:srgbClr val="000000"/>
              </a:solidFill>
              <a:latin typeface="Arial"/>
              <a:cs typeface="Arial"/>
            </a:endParaRPr>
          </a:p>
        </p:txBody>
      </p:sp>
    </p:spTree>
    <p:extLst>
      <p:ext uri="{BB962C8B-B14F-4D97-AF65-F5344CB8AC3E}">
        <p14:creationId xmlns:p14="http://schemas.microsoft.com/office/powerpoint/2010/main" val="24483847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3463" y="1066800"/>
            <a:ext cx="8229600" cy="5554133"/>
          </a:xfrm>
        </p:spPr>
        <p:txBody>
          <a:bodyPr>
            <a:normAutofit fontScale="92500" lnSpcReduction="20000"/>
          </a:bodyPr>
          <a:lstStyle/>
          <a:p>
            <a:r>
              <a:rPr lang="en-US" dirty="0" smtClean="0"/>
              <a:t>We should worry about children who are misbehaving</a:t>
            </a:r>
          </a:p>
          <a:p>
            <a:r>
              <a:rPr lang="en-US" dirty="0" smtClean="0">
                <a:solidFill>
                  <a:srgbClr val="0000FF"/>
                </a:solidFill>
              </a:rPr>
              <a:t>We should also worry about children who are quiet and/or are over-achievers</a:t>
            </a:r>
          </a:p>
          <a:p>
            <a:pPr lvl="1"/>
            <a:r>
              <a:rPr lang="en-US" dirty="0" smtClean="0"/>
              <a:t>Smart/wise children withdraw in hopes of avoiding more adversity</a:t>
            </a:r>
          </a:p>
          <a:p>
            <a:pPr lvl="1"/>
            <a:r>
              <a:rPr lang="en-US" dirty="0" smtClean="0"/>
              <a:t>These </a:t>
            </a:r>
            <a:r>
              <a:rPr lang="en-US" dirty="0"/>
              <a:t>children are wonderful at “masking” their difficult </a:t>
            </a:r>
            <a:r>
              <a:rPr lang="en-US" dirty="0" smtClean="0"/>
              <a:t>lives</a:t>
            </a:r>
          </a:p>
          <a:p>
            <a:r>
              <a:rPr lang="en-US" b="1" i="1" dirty="0" smtClean="0"/>
              <a:t>We should be concerned about all children, really</a:t>
            </a:r>
          </a:p>
          <a:p>
            <a:r>
              <a:rPr lang="en-US" dirty="0" smtClean="0"/>
              <a:t>ACEs does not discriminate…this has nothing to do with race, culture, gender, etc.</a:t>
            </a:r>
          </a:p>
          <a:p>
            <a:pPr lvl="1"/>
            <a:r>
              <a:rPr lang="en-US" i="1" dirty="0" smtClean="0"/>
              <a:t>Every zip code </a:t>
            </a:r>
            <a:r>
              <a:rPr lang="en-US" dirty="0" smtClean="0"/>
              <a:t>contains ACEs</a:t>
            </a:r>
          </a:p>
          <a:p>
            <a:pPr marL="457200" lvl="1" indent="0">
              <a:buNone/>
            </a:pPr>
            <a:endParaRPr lang="en-US" dirty="0"/>
          </a:p>
        </p:txBody>
      </p:sp>
      <p:sp>
        <p:nvSpPr>
          <p:cNvPr id="3" name="Title 2"/>
          <p:cNvSpPr>
            <a:spLocks noGrp="1"/>
          </p:cNvSpPr>
          <p:nvPr>
            <p:ph type="title"/>
          </p:nvPr>
        </p:nvSpPr>
        <p:spPr/>
        <p:txBody>
          <a:bodyPr>
            <a:noAutofit/>
          </a:bodyPr>
          <a:lstStyle/>
          <a:p>
            <a:r>
              <a:rPr lang="en-US" sz="4800" dirty="0" smtClean="0"/>
              <a:t>Which Children Need Attention</a:t>
            </a:r>
            <a:endParaRPr lang="en-US" sz="4800" dirty="0"/>
          </a:p>
        </p:txBody>
      </p:sp>
    </p:spTree>
    <p:extLst>
      <p:ext uri="{BB962C8B-B14F-4D97-AF65-F5344CB8AC3E}">
        <p14:creationId xmlns:p14="http://schemas.microsoft.com/office/powerpoint/2010/main" val="38952970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2373"/>
            <a:ext cx="9144000" cy="685800"/>
          </a:xfrm>
        </p:spPr>
        <p:txBody>
          <a:bodyPr>
            <a:noAutofit/>
          </a:bodyPr>
          <a:lstStyle/>
          <a:p>
            <a:r>
              <a:rPr lang="en-US" sz="5400" dirty="0" smtClean="0"/>
              <a:t>BEAR-FREE ENVIRONMENTS!!!</a:t>
            </a:r>
            <a:endParaRPr lang="en-US" sz="5400" dirty="0"/>
          </a:p>
        </p:txBody>
      </p:sp>
      <p:sp>
        <p:nvSpPr>
          <p:cNvPr id="5" name="TextBox 4"/>
          <p:cNvSpPr txBox="1"/>
          <p:nvPr/>
        </p:nvSpPr>
        <p:spPr>
          <a:xfrm>
            <a:off x="186270" y="1320856"/>
            <a:ext cx="8636001" cy="4832092"/>
          </a:xfrm>
          <a:prstGeom prst="rect">
            <a:avLst/>
          </a:prstGeom>
          <a:noFill/>
        </p:spPr>
        <p:txBody>
          <a:bodyPr wrap="square" rtlCol="0">
            <a:spAutoFit/>
          </a:bodyPr>
          <a:lstStyle/>
          <a:p>
            <a:pPr marL="571500" indent="-571500">
              <a:buFont typeface="Arial"/>
              <a:buChar char="•"/>
            </a:pPr>
            <a:r>
              <a:rPr lang="en-US" sz="5400" dirty="0" smtClean="0">
                <a:latin typeface="Arial"/>
                <a:cs typeface="Arial"/>
              </a:rPr>
              <a:t>No “Bears” in settings we can design and control </a:t>
            </a:r>
          </a:p>
          <a:p>
            <a:pPr marL="1028700" lvl="1" indent="-571500">
              <a:buFont typeface="Arial"/>
              <a:buChar char="•"/>
            </a:pPr>
            <a:r>
              <a:rPr lang="en-US" sz="4000" dirty="0" smtClean="0">
                <a:latin typeface="Arial"/>
                <a:cs typeface="Arial"/>
              </a:rPr>
              <a:t>School</a:t>
            </a:r>
          </a:p>
          <a:p>
            <a:pPr marL="1028700" lvl="1" indent="-571500">
              <a:buFont typeface="Arial"/>
              <a:buChar char="•"/>
            </a:pPr>
            <a:r>
              <a:rPr lang="en-US" sz="4000" dirty="0" smtClean="0">
                <a:latin typeface="Arial"/>
                <a:cs typeface="Arial"/>
              </a:rPr>
              <a:t>Offices</a:t>
            </a:r>
          </a:p>
          <a:p>
            <a:pPr marL="1028700" lvl="1" indent="-571500">
              <a:buFont typeface="Arial"/>
              <a:buChar char="•"/>
            </a:pPr>
            <a:r>
              <a:rPr lang="en-US" sz="4000" dirty="0" smtClean="0">
                <a:latin typeface="Arial"/>
                <a:cs typeface="Arial"/>
              </a:rPr>
              <a:t>Community Programs</a:t>
            </a:r>
          </a:p>
          <a:p>
            <a:pPr marL="1028700" lvl="1" indent="-571500">
              <a:buFont typeface="Arial"/>
              <a:buChar char="•"/>
            </a:pPr>
            <a:r>
              <a:rPr lang="en-US" sz="4000" dirty="0" smtClean="0">
                <a:latin typeface="Arial"/>
                <a:cs typeface="Arial"/>
              </a:rPr>
              <a:t>Homes</a:t>
            </a:r>
          </a:p>
          <a:p>
            <a:pPr marL="1028700" lvl="1" indent="-571500">
              <a:buFont typeface="Arial"/>
              <a:buChar char="•"/>
            </a:pPr>
            <a:r>
              <a:rPr lang="en-US" sz="4000" dirty="0" smtClean="0">
                <a:latin typeface="Arial"/>
                <a:cs typeface="Arial"/>
              </a:rPr>
              <a:t>Anywhere!!...</a:t>
            </a:r>
          </a:p>
        </p:txBody>
      </p:sp>
    </p:spTree>
    <p:extLst>
      <p:ext uri="{BB962C8B-B14F-4D97-AF65-F5344CB8AC3E}">
        <p14:creationId xmlns:p14="http://schemas.microsoft.com/office/powerpoint/2010/main" val="8849552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ctrTitle"/>
          </p:nvPr>
        </p:nvSpPr>
        <p:spPr>
          <a:xfrm>
            <a:off x="685800" y="3482975"/>
            <a:ext cx="7772400" cy="1470025"/>
          </a:xfrm>
        </p:spPr>
        <p:txBody>
          <a:bodyPr>
            <a:normAutofit fontScale="90000"/>
          </a:bodyPr>
          <a:lstStyle/>
          <a:p>
            <a:pPr algn="ctr" eaLnBrk="1" hangingPunct="1"/>
            <a:r>
              <a:rPr lang="en-US" sz="6000" b="1" dirty="0" smtClean="0">
                <a:solidFill>
                  <a:srgbClr val="0000FF"/>
                </a:solidFill>
                <a:latin typeface="Trebuchet MS" charset="0"/>
                <a:ea typeface="MS PGothic" charset="0"/>
              </a:rPr>
              <a:t>RESILIENCY </a:t>
            </a:r>
            <a:br>
              <a:rPr lang="en-US" sz="6000" b="1" dirty="0" smtClean="0">
                <a:solidFill>
                  <a:srgbClr val="0000FF"/>
                </a:solidFill>
                <a:latin typeface="Trebuchet MS" charset="0"/>
                <a:ea typeface="MS PGothic" charset="0"/>
              </a:rPr>
            </a:br>
            <a:r>
              <a:rPr lang="en-US" sz="6000" b="1" dirty="0" smtClean="0">
                <a:solidFill>
                  <a:srgbClr val="0000FF"/>
                </a:solidFill>
                <a:latin typeface="Trebuchet MS" charset="0"/>
                <a:ea typeface="MS PGothic" charset="0"/>
              </a:rPr>
              <a:t>&amp; </a:t>
            </a:r>
            <a:br>
              <a:rPr lang="en-US" sz="6000" b="1" dirty="0" smtClean="0">
                <a:solidFill>
                  <a:srgbClr val="0000FF"/>
                </a:solidFill>
                <a:latin typeface="Trebuchet MS" charset="0"/>
                <a:ea typeface="MS PGothic" charset="0"/>
              </a:rPr>
            </a:br>
            <a:r>
              <a:rPr lang="en-US" sz="6000" b="1" dirty="0" smtClean="0">
                <a:solidFill>
                  <a:srgbClr val="0000FF"/>
                </a:solidFill>
                <a:latin typeface="Trebuchet MS" charset="0"/>
                <a:ea typeface="MS PGothic" charset="0"/>
              </a:rPr>
              <a:t>ACEs</a:t>
            </a:r>
            <a:endParaRPr lang="en-US" sz="6000" b="1" dirty="0">
              <a:solidFill>
                <a:srgbClr val="0000FF"/>
              </a:solidFill>
              <a:latin typeface="Trebuchet MS"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35106"/>
            <a:ext cx="8229600" cy="5936627"/>
          </a:xfrm>
        </p:spPr>
        <p:txBody>
          <a:bodyPr/>
          <a:lstStyle/>
          <a:p>
            <a:r>
              <a:rPr lang="en-US" dirty="0" smtClean="0"/>
              <a:t>Every office, classroom, hallway, cafeteria, playground, parking lot, bus stop, playing field, locker room, etc., should be:</a:t>
            </a:r>
          </a:p>
          <a:p>
            <a:pPr lvl="1"/>
            <a:r>
              <a:rPr lang="en-US" sz="3200" dirty="0"/>
              <a:t>P</a:t>
            </a:r>
            <a:r>
              <a:rPr lang="en-US" sz="3200" dirty="0" smtClean="0"/>
              <a:t>hysically safe</a:t>
            </a:r>
          </a:p>
          <a:p>
            <a:pPr lvl="1"/>
            <a:r>
              <a:rPr lang="en-US" sz="3200" dirty="0" smtClean="0"/>
              <a:t>Emotionally safe</a:t>
            </a:r>
          </a:p>
          <a:p>
            <a:pPr lvl="1"/>
            <a:r>
              <a:rPr lang="en-US" sz="3200" dirty="0" smtClean="0"/>
              <a:t>Culturally safe</a:t>
            </a:r>
          </a:p>
          <a:p>
            <a:pPr lvl="1"/>
            <a:r>
              <a:rPr lang="en-US" sz="3200" dirty="0" smtClean="0"/>
              <a:t>Intellectually safe</a:t>
            </a:r>
          </a:p>
          <a:p>
            <a:pPr lvl="1"/>
            <a:r>
              <a:rPr lang="en-US" sz="3200" dirty="0" smtClean="0"/>
              <a:t>Predictable and consistent</a:t>
            </a:r>
          </a:p>
          <a:p>
            <a:pPr lvl="2"/>
            <a:r>
              <a:rPr lang="en-US" sz="2800" dirty="0" smtClean="0"/>
              <a:t>No surprises</a:t>
            </a:r>
          </a:p>
          <a:p>
            <a:pPr lvl="2"/>
            <a:r>
              <a:rPr lang="en-US" sz="2800" dirty="0" smtClean="0"/>
              <a:t>Understood and expected routines</a:t>
            </a:r>
            <a:endParaRPr lang="en-US" sz="2800" dirty="0"/>
          </a:p>
        </p:txBody>
      </p:sp>
      <p:sp>
        <p:nvSpPr>
          <p:cNvPr id="3" name="Title 2"/>
          <p:cNvSpPr>
            <a:spLocks noGrp="1"/>
          </p:cNvSpPr>
          <p:nvPr>
            <p:ph type="title"/>
          </p:nvPr>
        </p:nvSpPr>
        <p:spPr/>
        <p:txBody>
          <a:bodyPr>
            <a:noAutofit/>
          </a:bodyPr>
          <a:lstStyle/>
          <a:p>
            <a:r>
              <a:rPr lang="en-US" sz="4800" dirty="0" smtClean="0"/>
              <a:t>Environments: NO Bears</a:t>
            </a:r>
            <a:endParaRPr lang="en-US" sz="4800" dirty="0"/>
          </a:p>
        </p:txBody>
      </p:sp>
    </p:spTree>
    <p:extLst>
      <p:ext uri="{BB962C8B-B14F-4D97-AF65-F5344CB8AC3E}">
        <p14:creationId xmlns:p14="http://schemas.microsoft.com/office/powerpoint/2010/main" val="9737085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8128" y="880534"/>
            <a:ext cx="7975612" cy="5571066"/>
          </a:xfrm>
        </p:spPr>
        <p:txBody>
          <a:bodyPr>
            <a:normAutofit fontScale="92500" lnSpcReduction="20000"/>
          </a:bodyPr>
          <a:lstStyle/>
          <a:p>
            <a:r>
              <a:rPr lang="en-US" dirty="0">
                <a:solidFill>
                  <a:srgbClr val="008000"/>
                </a:solidFill>
              </a:rPr>
              <a:t>Reduce dose of adversity</a:t>
            </a:r>
          </a:p>
          <a:p>
            <a:pPr lvl="1"/>
            <a:r>
              <a:rPr lang="en-US" dirty="0">
                <a:solidFill>
                  <a:srgbClr val="008000"/>
                </a:solidFill>
              </a:rPr>
              <a:t>Find out family/environment issues</a:t>
            </a:r>
          </a:p>
          <a:p>
            <a:pPr lvl="1"/>
            <a:r>
              <a:rPr lang="en-US" dirty="0">
                <a:solidFill>
                  <a:srgbClr val="008000"/>
                </a:solidFill>
              </a:rPr>
              <a:t>No bears in </a:t>
            </a:r>
            <a:r>
              <a:rPr lang="en-US" dirty="0" smtClean="0">
                <a:solidFill>
                  <a:srgbClr val="008000"/>
                </a:solidFill>
              </a:rPr>
              <a:t>offices, school and community settings!!</a:t>
            </a:r>
          </a:p>
          <a:p>
            <a:r>
              <a:rPr lang="en-US" dirty="0" smtClean="0">
                <a:solidFill>
                  <a:srgbClr val="008000"/>
                </a:solidFill>
              </a:rPr>
              <a:t>Build high quality trusting relationships</a:t>
            </a:r>
            <a:endParaRPr lang="en-US" dirty="0">
              <a:solidFill>
                <a:srgbClr val="008000"/>
              </a:solidFill>
            </a:endParaRPr>
          </a:p>
          <a:p>
            <a:r>
              <a:rPr lang="en-US" dirty="0" smtClean="0"/>
              <a:t>Universal screening for ACEs at all well-child visits</a:t>
            </a:r>
          </a:p>
          <a:p>
            <a:r>
              <a:rPr lang="en-US" dirty="0" smtClean="0"/>
              <a:t>Find ACEs score and symptoms</a:t>
            </a:r>
          </a:p>
          <a:p>
            <a:r>
              <a:rPr lang="en-US" dirty="0" smtClean="0"/>
              <a:t>Mindfulness/meditation</a:t>
            </a:r>
          </a:p>
          <a:p>
            <a:r>
              <a:rPr lang="en-US" dirty="0" smtClean="0"/>
              <a:t>Nutrition/Exercise</a:t>
            </a:r>
          </a:p>
          <a:p>
            <a:r>
              <a:rPr lang="en-US" dirty="0" smtClean="0"/>
              <a:t>Sleep hygiene</a:t>
            </a:r>
          </a:p>
          <a:p>
            <a:r>
              <a:rPr lang="en-US" dirty="0" smtClean="0"/>
              <a:t>Education around ACEs</a:t>
            </a:r>
          </a:p>
          <a:p>
            <a:r>
              <a:rPr lang="en-US" dirty="0"/>
              <a:t>Therapy</a:t>
            </a:r>
          </a:p>
          <a:p>
            <a:endParaRPr lang="en-US" dirty="0"/>
          </a:p>
        </p:txBody>
      </p:sp>
      <p:sp>
        <p:nvSpPr>
          <p:cNvPr id="3" name="Title 2"/>
          <p:cNvSpPr>
            <a:spLocks noGrp="1"/>
          </p:cNvSpPr>
          <p:nvPr>
            <p:ph type="title"/>
          </p:nvPr>
        </p:nvSpPr>
        <p:spPr>
          <a:xfrm>
            <a:off x="118533" y="49306"/>
            <a:ext cx="9025467" cy="685800"/>
          </a:xfrm>
        </p:spPr>
        <p:txBody>
          <a:bodyPr>
            <a:noAutofit/>
          </a:bodyPr>
          <a:lstStyle/>
          <a:p>
            <a:r>
              <a:rPr lang="en-US" sz="4000" dirty="0" smtClean="0"/>
              <a:t>Variety of Treatments: Building Resilience</a:t>
            </a:r>
            <a:endParaRPr lang="en-US" sz="4000" dirty="0"/>
          </a:p>
        </p:txBody>
      </p:sp>
    </p:spTree>
    <p:extLst>
      <p:ext uri="{BB962C8B-B14F-4D97-AF65-F5344CB8AC3E}">
        <p14:creationId xmlns:p14="http://schemas.microsoft.com/office/powerpoint/2010/main" val="14898108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smtClean="0">
                <a:latin typeface="Arial"/>
                <a:cs typeface="Arial"/>
              </a:rPr>
              <a:t>Dr. Ken Ginsburg</a:t>
            </a:r>
            <a:endParaRPr lang="en-US" sz="4400" dirty="0">
              <a:latin typeface="Arial"/>
              <a:cs typeface="Arial"/>
            </a:endParaRPr>
          </a:p>
        </p:txBody>
      </p:sp>
      <p:sp>
        <p:nvSpPr>
          <p:cNvPr id="4" name="TextBox 3"/>
          <p:cNvSpPr txBox="1"/>
          <p:nvPr/>
        </p:nvSpPr>
        <p:spPr>
          <a:xfrm>
            <a:off x="338667" y="1083733"/>
            <a:ext cx="8568266" cy="4708981"/>
          </a:xfrm>
          <a:prstGeom prst="rect">
            <a:avLst/>
          </a:prstGeom>
          <a:noFill/>
        </p:spPr>
        <p:txBody>
          <a:bodyPr wrap="square" rtlCol="0">
            <a:spAutoFit/>
          </a:bodyPr>
          <a:lstStyle/>
          <a:p>
            <a:pPr algn="ctr"/>
            <a:r>
              <a:rPr lang="en-US" sz="6000" i="1" dirty="0" smtClean="0">
                <a:solidFill>
                  <a:srgbClr val="305DA3"/>
                </a:solidFill>
                <a:latin typeface="Arial"/>
                <a:cs typeface="Arial"/>
              </a:rPr>
              <a:t>“When working with trauma-impacted students, we must reach their hearts before we can reach their heads.”</a:t>
            </a:r>
            <a:endParaRPr lang="en-US" sz="6000" i="1" dirty="0">
              <a:solidFill>
                <a:srgbClr val="305DA3"/>
              </a:solidFill>
              <a:latin typeface="Arial"/>
              <a:cs typeface="Arial"/>
            </a:endParaRPr>
          </a:p>
        </p:txBody>
      </p:sp>
    </p:spTree>
    <p:extLst>
      <p:ext uri="{BB962C8B-B14F-4D97-AF65-F5344CB8AC3E}">
        <p14:creationId xmlns:p14="http://schemas.microsoft.com/office/powerpoint/2010/main" val="18185345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9306"/>
            <a:ext cx="9144000" cy="685800"/>
          </a:xfrm>
        </p:spPr>
        <p:txBody>
          <a:bodyPr>
            <a:noAutofit/>
          </a:bodyPr>
          <a:lstStyle/>
          <a:p>
            <a:r>
              <a:rPr lang="en-US" sz="4000" dirty="0" smtClean="0">
                <a:latin typeface="Arial"/>
                <a:cs typeface="Arial"/>
              </a:rPr>
              <a:t>The Necessary Elements for Change</a:t>
            </a:r>
            <a:endParaRPr lang="en-US" sz="4000" dirty="0">
              <a:latin typeface="Arial"/>
              <a:cs typeface="Arial"/>
            </a:endParaRPr>
          </a:p>
        </p:txBody>
      </p:sp>
      <p:sp>
        <p:nvSpPr>
          <p:cNvPr id="4" name="Oval 3"/>
          <p:cNvSpPr/>
          <p:nvPr/>
        </p:nvSpPr>
        <p:spPr>
          <a:xfrm>
            <a:off x="7095075" y="2607726"/>
            <a:ext cx="1828789" cy="17610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a:off x="321745" y="1100667"/>
            <a:ext cx="6637866" cy="49106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416800" y="2726270"/>
            <a:ext cx="1303867" cy="1200328"/>
          </a:xfrm>
          <a:prstGeom prst="rect">
            <a:avLst/>
          </a:prstGeom>
          <a:noFill/>
        </p:spPr>
        <p:txBody>
          <a:bodyPr wrap="square" rtlCol="0">
            <a:spAutoFit/>
          </a:bodyPr>
          <a:lstStyle/>
          <a:p>
            <a:pPr algn="ctr"/>
            <a:r>
              <a:rPr lang="en-US" sz="2400" b="1" dirty="0" smtClean="0">
                <a:solidFill>
                  <a:srgbClr val="FFFFFF"/>
                </a:solidFill>
              </a:rPr>
              <a:t>Chance for Change</a:t>
            </a:r>
            <a:endParaRPr lang="en-US" sz="2400" b="1" dirty="0">
              <a:solidFill>
                <a:srgbClr val="FFFFFF"/>
              </a:solidFill>
            </a:endParaRPr>
          </a:p>
        </p:txBody>
      </p:sp>
      <p:sp>
        <p:nvSpPr>
          <p:cNvPr id="7" name="TextBox 6"/>
          <p:cNvSpPr txBox="1"/>
          <p:nvPr/>
        </p:nvSpPr>
        <p:spPr>
          <a:xfrm>
            <a:off x="406400" y="2472262"/>
            <a:ext cx="6096001" cy="1938992"/>
          </a:xfrm>
          <a:prstGeom prst="rect">
            <a:avLst/>
          </a:prstGeom>
          <a:noFill/>
        </p:spPr>
        <p:txBody>
          <a:bodyPr wrap="square" rtlCol="0">
            <a:spAutoFit/>
          </a:bodyPr>
          <a:lstStyle/>
          <a:p>
            <a:pPr marL="342900" indent="-342900">
              <a:buFont typeface="Arial"/>
              <a:buChar char="•"/>
            </a:pPr>
            <a:r>
              <a:rPr lang="en-US" sz="2400" b="1" dirty="0" smtClean="0">
                <a:solidFill>
                  <a:srgbClr val="FFFFFF"/>
                </a:solidFill>
              </a:rPr>
              <a:t>Healthy Adult-Child relationships</a:t>
            </a:r>
          </a:p>
          <a:p>
            <a:pPr marL="342900" indent="-342900">
              <a:buFont typeface="Arial"/>
              <a:buChar char="•"/>
            </a:pPr>
            <a:r>
              <a:rPr lang="en-US" sz="2400" b="1" dirty="0" smtClean="0">
                <a:solidFill>
                  <a:srgbClr val="FFFFFF"/>
                </a:solidFill>
              </a:rPr>
              <a:t>Regulated Environment</a:t>
            </a:r>
          </a:p>
          <a:p>
            <a:pPr marL="342900" indent="-342900">
              <a:buFont typeface="Arial"/>
              <a:buChar char="•"/>
            </a:pPr>
            <a:r>
              <a:rPr lang="en-US" sz="2400" b="1" dirty="0" smtClean="0">
                <a:solidFill>
                  <a:srgbClr val="FFFFFF"/>
                </a:solidFill>
              </a:rPr>
              <a:t>Meeting Children’s Emotional Needs</a:t>
            </a:r>
          </a:p>
          <a:p>
            <a:pPr marL="342900" indent="-342900">
              <a:buFont typeface="Arial"/>
              <a:buChar char="•"/>
            </a:pPr>
            <a:r>
              <a:rPr lang="en-US" sz="2400" b="1" dirty="0" smtClean="0">
                <a:solidFill>
                  <a:srgbClr val="FFFFFF"/>
                </a:solidFill>
              </a:rPr>
              <a:t>Reducing the Stress That Leads To Being Overwhelmed</a:t>
            </a:r>
            <a:endParaRPr lang="en-US" sz="2400" b="1" dirty="0">
              <a:solidFill>
                <a:srgbClr val="FFFFFF"/>
              </a:solidFill>
            </a:endParaRPr>
          </a:p>
        </p:txBody>
      </p:sp>
    </p:spTree>
    <p:extLst>
      <p:ext uri="{BB962C8B-B14F-4D97-AF65-F5344CB8AC3E}">
        <p14:creationId xmlns:p14="http://schemas.microsoft.com/office/powerpoint/2010/main" val="12548747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smtClean="0">
                <a:latin typeface="Arial"/>
                <a:cs typeface="Arial"/>
              </a:rPr>
              <a:t>Children With Trauma Need….</a:t>
            </a:r>
            <a:endParaRPr lang="en-US" sz="4000" dirty="0">
              <a:latin typeface="Arial"/>
              <a:cs typeface="Arial"/>
            </a:endParaRPr>
          </a:p>
        </p:txBody>
      </p:sp>
      <p:pic>
        <p:nvPicPr>
          <p:cNvPr id="6" name="Content Placeholder 5" descr="Mr. Fred Rogers Image.tiff"/>
          <p:cNvPicPr>
            <a:picLocks noGrp="1" noChangeAspect="1"/>
          </p:cNvPicPr>
          <p:nvPr>
            <p:ph idx="1"/>
          </p:nvPr>
        </p:nvPicPr>
        <p:blipFill>
          <a:blip r:embed="rId2">
            <a:extLst>
              <a:ext uri="{28A0092B-C50C-407E-A947-70E740481C1C}">
                <a14:useLocalDpi xmlns:a14="http://schemas.microsoft.com/office/drawing/2010/main" val="0"/>
              </a:ext>
            </a:extLst>
          </a:blip>
          <a:srcRect l="-69360" r="-69360"/>
          <a:stretch>
            <a:fillRect/>
          </a:stretch>
        </p:blipFill>
        <p:spPr>
          <a:xfrm>
            <a:off x="-2404478" y="795872"/>
            <a:ext cx="9076211" cy="5059363"/>
          </a:xfrm>
        </p:spPr>
      </p:pic>
      <p:pic>
        <p:nvPicPr>
          <p:cNvPr id="7" name="Picture 6" descr="General George S. Patton Ima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134" y="762006"/>
            <a:ext cx="5012268" cy="5076296"/>
          </a:xfrm>
          <a:prstGeom prst="rect">
            <a:avLst/>
          </a:prstGeom>
        </p:spPr>
      </p:pic>
      <p:sp>
        <p:nvSpPr>
          <p:cNvPr id="8" name="TextBox 7"/>
          <p:cNvSpPr txBox="1"/>
          <p:nvPr/>
        </p:nvSpPr>
        <p:spPr>
          <a:xfrm>
            <a:off x="3759198" y="1896554"/>
            <a:ext cx="660400" cy="2215991"/>
          </a:xfrm>
          <a:prstGeom prst="rect">
            <a:avLst/>
          </a:prstGeom>
          <a:noFill/>
        </p:spPr>
        <p:txBody>
          <a:bodyPr wrap="square" rtlCol="0">
            <a:spAutoFit/>
          </a:bodyPr>
          <a:lstStyle/>
          <a:p>
            <a:r>
              <a:rPr lang="en-US" sz="13800" b="1" dirty="0" smtClean="0">
                <a:solidFill>
                  <a:schemeClr val="bg1"/>
                </a:solidFill>
                <a:latin typeface="Arial"/>
                <a:cs typeface="Arial"/>
              </a:rPr>
              <a:t>+</a:t>
            </a:r>
            <a:endParaRPr lang="en-US" sz="13800" b="1" dirty="0">
              <a:solidFill>
                <a:schemeClr val="bg1"/>
              </a:solidFill>
              <a:latin typeface="Arial"/>
              <a:cs typeface="Arial"/>
            </a:endParaRPr>
          </a:p>
        </p:txBody>
      </p:sp>
      <p:sp>
        <p:nvSpPr>
          <p:cNvPr id="9" name="TextBox 8"/>
          <p:cNvSpPr txBox="1"/>
          <p:nvPr/>
        </p:nvSpPr>
        <p:spPr>
          <a:xfrm>
            <a:off x="1185333" y="5875869"/>
            <a:ext cx="3234265" cy="830997"/>
          </a:xfrm>
          <a:prstGeom prst="rect">
            <a:avLst/>
          </a:prstGeom>
          <a:noFill/>
        </p:spPr>
        <p:txBody>
          <a:bodyPr wrap="square" rtlCol="0">
            <a:spAutoFit/>
          </a:bodyPr>
          <a:lstStyle/>
          <a:p>
            <a:r>
              <a:rPr lang="en-US" sz="2400" dirty="0" smtClean="0">
                <a:latin typeface="Arial"/>
                <a:cs typeface="Arial"/>
              </a:rPr>
              <a:t>Kindness, trust, safety &amp; predictability</a:t>
            </a:r>
            <a:endParaRPr lang="en-US" sz="2400" dirty="0">
              <a:latin typeface="Arial"/>
              <a:cs typeface="Arial"/>
            </a:endParaRPr>
          </a:p>
        </p:txBody>
      </p:sp>
      <p:sp>
        <p:nvSpPr>
          <p:cNvPr id="10" name="TextBox 9"/>
          <p:cNvSpPr txBox="1"/>
          <p:nvPr/>
        </p:nvSpPr>
        <p:spPr>
          <a:xfrm>
            <a:off x="5469452" y="5774271"/>
            <a:ext cx="3640667" cy="830997"/>
          </a:xfrm>
          <a:prstGeom prst="rect">
            <a:avLst/>
          </a:prstGeom>
          <a:noFill/>
        </p:spPr>
        <p:txBody>
          <a:bodyPr wrap="square" rtlCol="0">
            <a:spAutoFit/>
          </a:bodyPr>
          <a:lstStyle/>
          <a:p>
            <a:r>
              <a:rPr lang="en-US" sz="2400" dirty="0" smtClean="0">
                <a:latin typeface="Arial"/>
                <a:cs typeface="Arial"/>
              </a:rPr>
              <a:t>Clear expectations, rules &amp; boundaries</a:t>
            </a:r>
            <a:endParaRPr lang="en-US" sz="2400" dirty="0">
              <a:latin typeface="Arial"/>
              <a:cs typeface="Arial"/>
            </a:endParaRPr>
          </a:p>
        </p:txBody>
      </p:sp>
      <p:sp>
        <p:nvSpPr>
          <p:cNvPr id="11" name="TextBox 10"/>
          <p:cNvSpPr txBox="1"/>
          <p:nvPr/>
        </p:nvSpPr>
        <p:spPr>
          <a:xfrm>
            <a:off x="4538119" y="5333956"/>
            <a:ext cx="660400" cy="1569660"/>
          </a:xfrm>
          <a:prstGeom prst="rect">
            <a:avLst/>
          </a:prstGeom>
          <a:noFill/>
        </p:spPr>
        <p:txBody>
          <a:bodyPr wrap="square" rtlCol="0">
            <a:spAutoFit/>
          </a:bodyPr>
          <a:lstStyle/>
          <a:p>
            <a:r>
              <a:rPr lang="en-US" sz="9600" b="1" dirty="0" smtClean="0">
                <a:solidFill>
                  <a:srgbClr val="000000"/>
                </a:solidFill>
                <a:latin typeface="Arial"/>
                <a:cs typeface="Arial"/>
              </a:rPr>
              <a:t>+</a:t>
            </a:r>
            <a:endParaRPr lang="en-US" sz="9600" b="1" dirty="0">
              <a:solidFill>
                <a:srgbClr val="000000"/>
              </a:solidFill>
              <a:latin typeface="Arial"/>
              <a:cs typeface="Arial"/>
            </a:endParaRPr>
          </a:p>
        </p:txBody>
      </p:sp>
    </p:spTree>
    <p:extLst>
      <p:ext uri="{BB962C8B-B14F-4D97-AF65-F5344CB8AC3E}">
        <p14:creationId xmlns:p14="http://schemas.microsoft.com/office/powerpoint/2010/main" val="5083335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p:cNvSpPr>
            <a:spLocks noGrp="1"/>
          </p:cNvSpPr>
          <p:nvPr>
            <p:ph idx="1"/>
          </p:nvPr>
        </p:nvSpPr>
        <p:spPr>
          <a:xfrm>
            <a:off x="609600" y="1371600"/>
            <a:ext cx="7924800" cy="4114800"/>
          </a:xfrm>
        </p:spPr>
        <p:txBody>
          <a:bodyPr>
            <a:normAutofit lnSpcReduction="10000"/>
          </a:bodyPr>
          <a:lstStyle/>
          <a:p>
            <a:pPr>
              <a:buFontTx/>
              <a:buNone/>
            </a:pPr>
            <a:r>
              <a:rPr lang="en-US" dirty="0">
                <a:latin typeface="Arial" charset="0"/>
                <a:ea typeface="MS PGothic" charset="0"/>
              </a:rPr>
              <a:t>In </a:t>
            </a:r>
            <a:r>
              <a:rPr lang="en-US" dirty="0" smtClean="0">
                <a:latin typeface="Arial" charset="0"/>
                <a:ea typeface="MS PGothic" charset="0"/>
              </a:rPr>
              <a:t>your </a:t>
            </a:r>
            <a:r>
              <a:rPr lang="en-US" dirty="0">
                <a:latin typeface="Arial" charset="0"/>
                <a:ea typeface="MS PGothic" charset="0"/>
              </a:rPr>
              <a:t>small </a:t>
            </a:r>
            <a:r>
              <a:rPr lang="en-US" dirty="0" smtClean="0">
                <a:latin typeface="Arial" charset="0"/>
                <a:ea typeface="MS PGothic" charset="0"/>
              </a:rPr>
              <a:t>table groups, </a:t>
            </a:r>
            <a:r>
              <a:rPr lang="en-US" dirty="0">
                <a:latin typeface="Arial" charset="0"/>
                <a:ea typeface="MS PGothic" charset="0"/>
              </a:rPr>
              <a:t>sort the provided cards: </a:t>
            </a:r>
          </a:p>
          <a:p>
            <a:pPr algn="ctr">
              <a:buFontTx/>
              <a:buNone/>
            </a:pPr>
            <a:endParaRPr lang="en-US" sz="2000" dirty="0">
              <a:latin typeface="Arial" charset="0"/>
              <a:ea typeface="MS PGothic" charset="0"/>
            </a:endParaRPr>
          </a:p>
          <a:p>
            <a:pPr algn="ctr">
              <a:buFontTx/>
              <a:buNone/>
            </a:pPr>
            <a:r>
              <a:rPr lang="en-US" dirty="0">
                <a:latin typeface="Arial" charset="0"/>
                <a:ea typeface="MS PGothic" charset="0"/>
              </a:rPr>
              <a:t>Does the card represent a </a:t>
            </a:r>
            <a:br>
              <a:rPr lang="en-US" dirty="0">
                <a:latin typeface="Arial" charset="0"/>
                <a:ea typeface="MS PGothic" charset="0"/>
              </a:rPr>
            </a:br>
            <a:r>
              <a:rPr lang="en-US" b="1" dirty="0">
                <a:latin typeface="Arial" charset="0"/>
                <a:ea typeface="MS PGothic" charset="0"/>
              </a:rPr>
              <a:t>Skill, Opportunity or Support</a:t>
            </a:r>
            <a:r>
              <a:rPr lang="en-US" dirty="0">
                <a:latin typeface="Arial" charset="0"/>
                <a:ea typeface="MS PGothic" charset="0"/>
              </a:rPr>
              <a:t> that has been shown to help youth thrive in spite of life</a:t>
            </a:r>
            <a:r>
              <a:rPr lang="ja-JP" altLang="en-US" dirty="0">
                <a:latin typeface="Arial" charset="0"/>
                <a:ea typeface="MS PGothic" charset="0"/>
              </a:rPr>
              <a:t>’</a:t>
            </a:r>
            <a:r>
              <a:rPr lang="en-US" altLang="ja-JP" dirty="0">
                <a:latin typeface="Arial" charset="0"/>
                <a:ea typeface="MS PGothic" charset="0"/>
              </a:rPr>
              <a:t>s challenges?</a:t>
            </a:r>
          </a:p>
          <a:p>
            <a:pPr algn="ctr">
              <a:buFontTx/>
              <a:buNone/>
            </a:pPr>
            <a:endParaRPr lang="en-US" sz="2000" dirty="0">
              <a:latin typeface="Arial" charset="0"/>
              <a:ea typeface="MS PGothic" charset="0"/>
            </a:endParaRPr>
          </a:p>
          <a:p>
            <a:pPr algn="ctr">
              <a:buFontTx/>
              <a:buNone/>
            </a:pPr>
            <a:r>
              <a:rPr lang="en-US" b="1" dirty="0">
                <a:solidFill>
                  <a:srgbClr val="0000FF"/>
                </a:solidFill>
                <a:latin typeface="Arial" charset="0"/>
                <a:ea typeface="MS PGothic" charset="0"/>
              </a:rPr>
              <a:t>YES or NO</a:t>
            </a:r>
          </a:p>
          <a:p>
            <a:pPr algn="ctr">
              <a:buFontTx/>
              <a:buNone/>
            </a:pPr>
            <a:endParaRPr lang="en-US" dirty="0">
              <a:latin typeface="Arial" charset="0"/>
              <a:ea typeface="MS PGothic" charset="0"/>
            </a:endParaRPr>
          </a:p>
        </p:txBody>
      </p:sp>
      <p:sp>
        <p:nvSpPr>
          <p:cNvPr id="110593" name="Title 1"/>
          <p:cNvSpPr>
            <a:spLocks noGrp="1"/>
          </p:cNvSpPr>
          <p:nvPr>
            <p:ph type="title"/>
          </p:nvPr>
        </p:nvSpPr>
        <p:spPr>
          <a:xfrm>
            <a:off x="457200" y="0"/>
            <a:ext cx="8229600" cy="685800"/>
          </a:xfrm>
        </p:spPr>
        <p:txBody>
          <a:bodyPr>
            <a:noAutofit/>
          </a:bodyPr>
          <a:lstStyle/>
          <a:p>
            <a:pPr algn="ctr"/>
            <a:r>
              <a:rPr lang="en-US" sz="5400" dirty="0">
                <a:solidFill>
                  <a:srgbClr val="FFFFFF"/>
                </a:solidFill>
                <a:latin typeface="Arial" charset="0"/>
                <a:ea typeface="MS PGothic" charset="0"/>
              </a:rPr>
              <a:t>Resiliency Factors</a:t>
            </a:r>
          </a:p>
        </p:txBody>
      </p:sp>
      <p:sp>
        <p:nvSpPr>
          <p:cNvPr id="110598" name="TextBox 7"/>
          <p:cNvSpPr txBox="1">
            <a:spLocks noChangeArrowheads="1"/>
          </p:cNvSpPr>
          <p:nvPr/>
        </p:nvSpPr>
        <p:spPr bwMode="auto">
          <a:xfrm>
            <a:off x="685800" y="5334000"/>
            <a:ext cx="312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ja-JP" altLang="en-US" sz="3200" b="1" dirty="0">
                <a:solidFill>
                  <a:srgbClr val="996633"/>
                </a:solidFill>
              </a:rPr>
              <a:t>“</a:t>
            </a:r>
            <a:r>
              <a:rPr lang="en-US" altLang="ja-JP" sz="3200" b="1" dirty="0">
                <a:solidFill>
                  <a:srgbClr val="996633"/>
                </a:solidFill>
              </a:rPr>
              <a:t>resiliency</a:t>
            </a:r>
            <a:r>
              <a:rPr lang="ja-JP" altLang="en-US" sz="3200" b="1" dirty="0">
                <a:solidFill>
                  <a:srgbClr val="996633"/>
                </a:solidFill>
              </a:rPr>
              <a:t>”</a:t>
            </a:r>
            <a:endParaRPr lang="en-US" sz="3200" b="1" dirty="0">
              <a:solidFill>
                <a:srgbClr val="996633"/>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1"/>
          </p:nvPr>
        </p:nvSpPr>
        <p:spPr>
          <a:xfrm>
            <a:off x="609600" y="1219200"/>
            <a:ext cx="8229600" cy="4953000"/>
          </a:xfrm>
        </p:spPr>
        <p:txBody>
          <a:bodyPr>
            <a:normAutofit lnSpcReduction="10000"/>
          </a:bodyPr>
          <a:lstStyle/>
          <a:p>
            <a:pPr marL="514350" indent="-514350">
              <a:buFontTx/>
              <a:buAutoNum type="arabicPeriod"/>
            </a:pPr>
            <a:r>
              <a:rPr lang="en-US" sz="2800" dirty="0" smtClean="0">
                <a:latin typeface="Arial" charset="0"/>
                <a:ea typeface="MS PGothic" charset="0"/>
              </a:rPr>
              <a:t>Careers (hopes and dreams for the future)</a:t>
            </a:r>
            <a:endParaRPr lang="en-US" sz="2800" dirty="0">
              <a:latin typeface="Arial" charset="0"/>
              <a:ea typeface="MS PGothic" charset="0"/>
            </a:endParaRPr>
          </a:p>
          <a:p>
            <a:pPr marL="514350" indent="-514350">
              <a:buFontTx/>
              <a:buAutoNum type="arabicPeriod"/>
            </a:pPr>
            <a:r>
              <a:rPr lang="en-US" sz="2800" dirty="0">
                <a:latin typeface="Arial" charset="0"/>
                <a:ea typeface="MS PGothic" charset="0"/>
              </a:rPr>
              <a:t>Hobbies and interests</a:t>
            </a:r>
          </a:p>
          <a:p>
            <a:pPr marL="514350" indent="-514350">
              <a:buFontTx/>
              <a:buAutoNum type="arabicPeriod"/>
            </a:pPr>
            <a:r>
              <a:rPr lang="en-US" sz="2800" dirty="0">
                <a:latin typeface="Arial" charset="0"/>
                <a:ea typeface="MS PGothic" charset="0"/>
              </a:rPr>
              <a:t>Life Skills (responsibility, decision-making, </a:t>
            </a:r>
            <a:r>
              <a:rPr lang="en-US" sz="2800" dirty="0" err="1">
                <a:latin typeface="Arial" charset="0"/>
                <a:ea typeface="MS PGothic" charset="0"/>
              </a:rPr>
              <a:t>etc</a:t>
            </a:r>
            <a:r>
              <a:rPr lang="en-US" sz="2800" dirty="0">
                <a:latin typeface="Arial" charset="0"/>
                <a:ea typeface="MS PGothic" charset="0"/>
              </a:rPr>
              <a:t>)</a:t>
            </a:r>
          </a:p>
          <a:p>
            <a:pPr marL="514350" indent="-514350">
              <a:buFontTx/>
              <a:buAutoNum type="arabicPeriod"/>
            </a:pPr>
            <a:r>
              <a:rPr lang="en-US" sz="2800" dirty="0">
                <a:latin typeface="Arial" charset="0"/>
                <a:ea typeface="MS PGothic" charset="0"/>
              </a:rPr>
              <a:t>Making Connections and Being Mentored</a:t>
            </a:r>
          </a:p>
          <a:p>
            <a:pPr marL="514350" indent="-514350">
              <a:buFontTx/>
              <a:buAutoNum type="arabicPeriod"/>
            </a:pPr>
            <a:r>
              <a:rPr lang="en-US" sz="2800" dirty="0">
                <a:latin typeface="Arial" charset="0"/>
                <a:ea typeface="MS PGothic" charset="0"/>
              </a:rPr>
              <a:t>Participation at School, Church and Community</a:t>
            </a:r>
          </a:p>
          <a:p>
            <a:pPr marL="514350" indent="-514350">
              <a:buFontTx/>
              <a:buAutoNum type="arabicPeriod"/>
            </a:pPr>
            <a:r>
              <a:rPr lang="en-US" sz="2800" dirty="0">
                <a:latin typeface="Arial" charset="0"/>
                <a:ea typeface="MS PGothic" charset="0"/>
              </a:rPr>
              <a:t>Problem-Solving and Information Skills</a:t>
            </a:r>
          </a:p>
          <a:p>
            <a:pPr marL="514350" indent="-514350">
              <a:buFontTx/>
              <a:buAutoNum type="arabicPeriod"/>
            </a:pPr>
            <a:r>
              <a:rPr lang="en-US" sz="2800" dirty="0">
                <a:latin typeface="Arial" charset="0"/>
                <a:ea typeface="MS PGothic" charset="0"/>
              </a:rPr>
              <a:t>Reading</a:t>
            </a:r>
          </a:p>
          <a:p>
            <a:pPr marL="514350" indent="-514350">
              <a:buFontTx/>
              <a:buAutoNum type="arabicPeriod"/>
            </a:pPr>
            <a:r>
              <a:rPr lang="en-US" sz="2800" dirty="0">
                <a:latin typeface="Arial" charset="0"/>
                <a:ea typeface="MS PGothic" charset="0"/>
              </a:rPr>
              <a:t>Social Skills</a:t>
            </a:r>
          </a:p>
          <a:p>
            <a:pPr marL="514350" indent="-514350">
              <a:buFontTx/>
              <a:buAutoNum type="arabicPeriod"/>
            </a:pPr>
            <a:r>
              <a:rPr lang="en-US" sz="2800" dirty="0">
                <a:latin typeface="Arial" charset="0"/>
                <a:ea typeface="MS PGothic" charset="0"/>
              </a:rPr>
              <a:t>Taking Care of others and</a:t>
            </a:r>
            <a:br>
              <a:rPr lang="en-US" sz="2800" dirty="0">
                <a:latin typeface="Arial" charset="0"/>
                <a:ea typeface="MS PGothic" charset="0"/>
              </a:rPr>
            </a:br>
            <a:r>
              <a:rPr lang="en-US" sz="2800" dirty="0">
                <a:latin typeface="Arial" charset="0"/>
                <a:ea typeface="MS PGothic" charset="0"/>
              </a:rPr>
              <a:t>Volunteering</a:t>
            </a:r>
          </a:p>
          <a:p>
            <a:pPr marL="514350" indent="-514350">
              <a:buFontTx/>
              <a:buAutoNum type="arabicPeriod"/>
            </a:pPr>
            <a:endParaRPr lang="en-US" dirty="0">
              <a:latin typeface="Arial" charset="0"/>
              <a:ea typeface="MS PGothic" charset="0"/>
            </a:endParaRPr>
          </a:p>
          <a:p>
            <a:pPr marL="514350" indent="-514350">
              <a:buFontTx/>
              <a:buNone/>
            </a:pPr>
            <a:endParaRPr lang="en-US" dirty="0">
              <a:latin typeface="Arial" charset="0"/>
              <a:ea typeface="MS PGothic" charset="0"/>
            </a:endParaRPr>
          </a:p>
        </p:txBody>
      </p:sp>
      <p:sp>
        <p:nvSpPr>
          <p:cNvPr id="111617" name="Title 1"/>
          <p:cNvSpPr>
            <a:spLocks noGrp="1"/>
          </p:cNvSpPr>
          <p:nvPr>
            <p:ph type="title"/>
          </p:nvPr>
        </p:nvSpPr>
        <p:spPr/>
        <p:txBody>
          <a:bodyPr>
            <a:noAutofit/>
          </a:bodyPr>
          <a:lstStyle/>
          <a:p>
            <a:r>
              <a:rPr lang="en-US" sz="4400" dirty="0">
                <a:solidFill>
                  <a:srgbClr val="FFFFFF"/>
                </a:solidFill>
                <a:latin typeface="Trebuchet MS" charset="0"/>
                <a:ea typeface="MS PGothic" charset="0"/>
              </a:rPr>
              <a:t>Resiliency: Protective Factors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2"/>
          <p:cNvSpPr>
            <a:spLocks noGrp="1"/>
          </p:cNvSpPr>
          <p:nvPr>
            <p:ph idx="1"/>
          </p:nvPr>
        </p:nvSpPr>
        <p:spPr>
          <a:xfrm>
            <a:off x="609600" y="1600200"/>
            <a:ext cx="7924800" cy="3992563"/>
          </a:xfrm>
        </p:spPr>
        <p:txBody>
          <a:bodyPr>
            <a:normAutofit/>
          </a:bodyPr>
          <a:lstStyle/>
          <a:p>
            <a:pPr algn="ctr">
              <a:buFontTx/>
              <a:buNone/>
            </a:pPr>
            <a:r>
              <a:rPr lang="en-US" sz="3600" dirty="0">
                <a:latin typeface="Arial" charset="0"/>
                <a:ea typeface="MS PGothic" charset="0"/>
              </a:rPr>
              <a:t>Sort the same cards into 3 piles: </a:t>
            </a:r>
          </a:p>
          <a:p>
            <a:pPr algn="ctr">
              <a:buFontTx/>
              <a:buNone/>
            </a:pPr>
            <a:r>
              <a:rPr lang="en-US" sz="3600" dirty="0">
                <a:latin typeface="Arial" charset="0"/>
                <a:ea typeface="MS PGothic" charset="0"/>
              </a:rPr>
              <a:t>those representing </a:t>
            </a:r>
            <a:r>
              <a:rPr lang="en-US" sz="3600" b="1" dirty="0">
                <a:latin typeface="Arial" charset="0"/>
                <a:ea typeface="MS PGothic" charset="0"/>
              </a:rPr>
              <a:t>Skills</a:t>
            </a:r>
            <a:r>
              <a:rPr lang="en-US" sz="3600" dirty="0">
                <a:latin typeface="Arial" charset="0"/>
                <a:ea typeface="MS PGothic" charset="0"/>
              </a:rPr>
              <a:t>, </a:t>
            </a:r>
          </a:p>
          <a:p>
            <a:pPr algn="ctr">
              <a:buFontTx/>
              <a:buNone/>
            </a:pPr>
            <a:r>
              <a:rPr lang="en-US" sz="3600" dirty="0">
                <a:latin typeface="Arial" charset="0"/>
                <a:ea typeface="MS PGothic" charset="0"/>
              </a:rPr>
              <a:t>those representing </a:t>
            </a:r>
            <a:r>
              <a:rPr lang="en-US" sz="3600" b="1" dirty="0">
                <a:latin typeface="Arial" charset="0"/>
                <a:ea typeface="MS PGothic" charset="0"/>
              </a:rPr>
              <a:t>Opportunities</a:t>
            </a:r>
            <a:r>
              <a:rPr lang="en-US" sz="3600" dirty="0">
                <a:latin typeface="Arial" charset="0"/>
                <a:ea typeface="MS PGothic" charset="0"/>
              </a:rPr>
              <a:t>, </a:t>
            </a:r>
          </a:p>
          <a:p>
            <a:pPr algn="ctr">
              <a:buFontTx/>
              <a:buNone/>
            </a:pPr>
            <a:r>
              <a:rPr lang="en-US" sz="3600" dirty="0">
                <a:latin typeface="Arial" charset="0"/>
                <a:ea typeface="MS PGothic" charset="0"/>
              </a:rPr>
              <a:t>those representing </a:t>
            </a:r>
            <a:r>
              <a:rPr lang="en-US" sz="3600" b="1" dirty="0">
                <a:latin typeface="Arial" charset="0"/>
                <a:ea typeface="MS PGothic" charset="0"/>
              </a:rPr>
              <a:t>Supports</a:t>
            </a:r>
            <a:r>
              <a:rPr lang="en-US" sz="3600" dirty="0">
                <a:latin typeface="Arial" charset="0"/>
                <a:ea typeface="MS PGothic" charset="0"/>
              </a:rPr>
              <a:t>  </a:t>
            </a:r>
          </a:p>
        </p:txBody>
      </p:sp>
      <p:sp>
        <p:nvSpPr>
          <p:cNvPr id="112641" name="Title 1"/>
          <p:cNvSpPr>
            <a:spLocks noGrp="1"/>
          </p:cNvSpPr>
          <p:nvPr>
            <p:ph type="title"/>
          </p:nvPr>
        </p:nvSpPr>
        <p:spPr>
          <a:xfrm>
            <a:off x="457200" y="-304800"/>
            <a:ext cx="8229600" cy="1447800"/>
          </a:xfrm>
        </p:spPr>
        <p:txBody>
          <a:bodyPr>
            <a:normAutofit/>
          </a:bodyPr>
          <a:lstStyle/>
          <a:p>
            <a:pPr algn="ctr"/>
            <a:r>
              <a:rPr lang="en-US" sz="4000" dirty="0">
                <a:solidFill>
                  <a:srgbClr val="FFFFFF"/>
                </a:solidFill>
                <a:latin typeface="Arial" charset="0"/>
                <a:ea typeface="MS PGothic" charset="0"/>
              </a:rPr>
              <a:t>Skills, Opportunities &amp; Supports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p:cNvSpPr>
            <a:spLocks noGrp="1"/>
          </p:cNvSpPr>
          <p:nvPr>
            <p:ph idx="1"/>
          </p:nvPr>
        </p:nvSpPr>
        <p:spPr>
          <a:xfrm>
            <a:off x="609600" y="1447800"/>
            <a:ext cx="7924800" cy="4754563"/>
          </a:xfrm>
        </p:spPr>
        <p:txBody>
          <a:bodyPr/>
          <a:lstStyle/>
          <a:p>
            <a:pPr>
              <a:buFontTx/>
              <a:buNone/>
            </a:pPr>
            <a:r>
              <a:rPr lang="en-US" dirty="0">
                <a:latin typeface="Arial" charset="0"/>
                <a:ea typeface="MS PGothic" charset="0"/>
              </a:rPr>
              <a:t>When we look at the original research on resiliency in youth, </a:t>
            </a:r>
            <a:r>
              <a:rPr lang="en-US" b="1" u="sng" dirty="0">
                <a:latin typeface="Arial" charset="0"/>
                <a:ea typeface="MS PGothic" charset="0"/>
              </a:rPr>
              <a:t>70</a:t>
            </a:r>
            <a:r>
              <a:rPr lang="en-US" b="1" dirty="0" smtClean="0">
                <a:latin typeface="Arial" charset="0"/>
                <a:ea typeface="MS PGothic" charset="0"/>
              </a:rPr>
              <a:t>%</a:t>
            </a:r>
            <a:r>
              <a:rPr lang="en-US" b="1" dirty="0" smtClean="0">
                <a:solidFill>
                  <a:srgbClr val="FF0000"/>
                </a:solidFill>
                <a:latin typeface="Arial" charset="0"/>
                <a:ea typeface="MS PGothic" charset="0"/>
              </a:rPr>
              <a:t>*</a:t>
            </a:r>
            <a:r>
              <a:rPr lang="en-US" dirty="0" smtClean="0">
                <a:latin typeface="Arial" charset="0"/>
                <a:ea typeface="MS PGothic" charset="0"/>
              </a:rPr>
              <a:t> </a:t>
            </a:r>
            <a:r>
              <a:rPr lang="en-US" dirty="0">
                <a:latin typeface="Arial" charset="0"/>
                <a:ea typeface="MS PGothic" charset="0"/>
              </a:rPr>
              <a:t>of the young people named one of the listed factors as </a:t>
            </a:r>
            <a:r>
              <a:rPr lang="en-US" dirty="0" smtClean="0">
                <a:latin typeface="Arial" charset="0"/>
                <a:ea typeface="MS PGothic" charset="0"/>
              </a:rPr>
              <a:t>the most </a:t>
            </a:r>
            <a:r>
              <a:rPr lang="en-US" dirty="0">
                <a:latin typeface="Arial" charset="0"/>
                <a:ea typeface="MS PGothic" charset="0"/>
              </a:rPr>
              <a:t>important factor in helping them deal with </a:t>
            </a:r>
            <a:r>
              <a:rPr lang="en-US" dirty="0" smtClean="0">
                <a:latin typeface="Arial" charset="0"/>
                <a:ea typeface="MS PGothic" charset="0"/>
              </a:rPr>
              <a:t>life’</a:t>
            </a:r>
            <a:r>
              <a:rPr lang="en-US" altLang="ja-JP" dirty="0" smtClean="0">
                <a:latin typeface="Arial" charset="0"/>
                <a:ea typeface="MS PGothic" charset="0"/>
              </a:rPr>
              <a:t>s </a:t>
            </a:r>
            <a:r>
              <a:rPr lang="en-US" altLang="ja-JP" dirty="0">
                <a:latin typeface="Arial" charset="0"/>
                <a:ea typeface="MS PGothic" charset="0"/>
              </a:rPr>
              <a:t>challenges and thrive in spite of these challenges.</a:t>
            </a:r>
          </a:p>
          <a:p>
            <a:pPr>
              <a:buFontTx/>
              <a:buNone/>
            </a:pPr>
            <a:r>
              <a:rPr lang="en-US" dirty="0" smtClean="0">
                <a:solidFill>
                  <a:srgbClr val="FF0000"/>
                </a:solidFill>
                <a:latin typeface="Arial" charset="0"/>
                <a:ea typeface="MS PGothic" charset="0"/>
              </a:rPr>
              <a:t>* </a:t>
            </a:r>
            <a:r>
              <a:rPr lang="en-US" dirty="0" smtClean="0">
                <a:latin typeface="Arial" charset="0"/>
                <a:ea typeface="MS PGothic" charset="0"/>
              </a:rPr>
              <a:t>A </a:t>
            </a:r>
            <a:r>
              <a:rPr lang="en-US" b="1" i="1" dirty="0" smtClean="0">
                <a:latin typeface="Arial" charset="0"/>
                <a:ea typeface="MS PGothic" charset="0"/>
              </a:rPr>
              <a:t>huge</a:t>
            </a:r>
            <a:r>
              <a:rPr lang="en-US" i="1" dirty="0" smtClean="0">
                <a:latin typeface="Arial" charset="0"/>
                <a:ea typeface="MS PGothic" charset="0"/>
              </a:rPr>
              <a:t> </a:t>
            </a:r>
            <a:r>
              <a:rPr lang="en-US" dirty="0" smtClean="0">
                <a:latin typeface="Arial" charset="0"/>
                <a:ea typeface="MS PGothic" charset="0"/>
              </a:rPr>
              <a:t>number in research terms</a:t>
            </a:r>
            <a:endParaRPr lang="en-US" dirty="0">
              <a:solidFill>
                <a:srgbClr val="FF0000"/>
              </a:solidFill>
              <a:latin typeface="Arial" charset="0"/>
              <a:ea typeface="MS PGothic" charset="0"/>
            </a:endParaRPr>
          </a:p>
          <a:p>
            <a:pPr algn="ctr">
              <a:buFontTx/>
              <a:buNone/>
            </a:pPr>
            <a:r>
              <a:rPr lang="en-US" i="1" dirty="0">
                <a:solidFill>
                  <a:srgbClr val="0000FF"/>
                </a:solidFill>
                <a:latin typeface="Arial" charset="0"/>
                <a:ea typeface="MS PGothic" charset="0"/>
              </a:rPr>
              <a:t>Which factor of these 9 was it?  </a:t>
            </a:r>
          </a:p>
        </p:txBody>
      </p:sp>
      <p:sp>
        <p:nvSpPr>
          <p:cNvPr id="113665" name="Title 1"/>
          <p:cNvSpPr>
            <a:spLocks noGrp="1"/>
          </p:cNvSpPr>
          <p:nvPr>
            <p:ph type="title"/>
          </p:nvPr>
        </p:nvSpPr>
        <p:spPr>
          <a:xfrm>
            <a:off x="457200" y="-152400"/>
            <a:ext cx="8229600" cy="1096962"/>
          </a:xfrm>
        </p:spPr>
        <p:txBody>
          <a:bodyPr>
            <a:normAutofit/>
          </a:bodyPr>
          <a:lstStyle/>
          <a:p>
            <a:pPr algn="ctr"/>
            <a:r>
              <a:rPr lang="en-US" sz="4800" dirty="0">
                <a:solidFill>
                  <a:srgbClr val="FFFFFF"/>
                </a:solidFill>
                <a:latin typeface="Arial" charset="0"/>
                <a:ea typeface="MS PGothic" charset="0"/>
              </a:rPr>
              <a:t>The Research Says…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1"/>
          </p:nvPr>
        </p:nvSpPr>
        <p:spPr>
          <a:xfrm>
            <a:off x="609600" y="838200"/>
            <a:ext cx="8229600" cy="4953000"/>
          </a:xfrm>
        </p:spPr>
        <p:txBody>
          <a:bodyPr>
            <a:normAutofit lnSpcReduction="10000"/>
          </a:bodyPr>
          <a:lstStyle/>
          <a:p>
            <a:pPr marL="514350" indent="-514350">
              <a:buFontTx/>
              <a:buAutoNum type="arabicPeriod"/>
            </a:pPr>
            <a:r>
              <a:rPr lang="en-US" sz="2800" dirty="0" smtClean="0">
                <a:latin typeface="Arial" charset="0"/>
                <a:ea typeface="MS PGothic" charset="0"/>
              </a:rPr>
              <a:t>Careers (hopes and dreams for the future)</a:t>
            </a:r>
            <a:endParaRPr lang="en-US" sz="2800" dirty="0">
              <a:latin typeface="Arial" charset="0"/>
              <a:ea typeface="MS PGothic" charset="0"/>
            </a:endParaRPr>
          </a:p>
          <a:p>
            <a:pPr marL="514350" indent="-514350">
              <a:buFontTx/>
              <a:buAutoNum type="arabicPeriod"/>
            </a:pPr>
            <a:r>
              <a:rPr lang="en-US" sz="2800" dirty="0">
                <a:latin typeface="Arial" charset="0"/>
                <a:ea typeface="MS PGothic" charset="0"/>
              </a:rPr>
              <a:t>Hobbies and interests</a:t>
            </a:r>
          </a:p>
          <a:p>
            <a:pPr marL="514350" indent="-514350">
              <a:buFontTx/>
              <a:buAutoNum type="arabicPeriod"/>
            </a:pPr>
            <a:r>
              <a:rPr lang="en-US" sz="2800" dirty="0">
                <a:latin typeface="Arial" charset="0"/>
                <a:ea typeface="MS PGothic" charset="0"/>
              </a:rPr>
              <a:t>Life Skills (responsibility, decision-making, </a:t>
            </a:r>
            <a:r>
              <a:rPr lang="en-US" sz="2800" dirty="0" err="1">
                <a:latin typeface="Arial" charset="0"/>
                <a:ea typeface="MS PGothic" charset="0"/>
              </a:rPr>
              <a:t>etc</a:t>
            </a:r>
            <a:r>
              <a:rPr lang="en-US" sz="2800" dirty="0">
                <a:latin typeface="Arial" charset="0"/>
                <a:ea typeface="MS PGothic" charset="0"/>
              </a:rPr>
              <a:t>)</a:t>
            </a:r>
          </a:p>
          <a:p>
            <a:pPr marL="514350" indent="-514350">
              <a:buFontTx/>
              <a:buAutoNum type="arabicPeriod"/>
            </a:pPr>
            <a:r>
              <a:rPr lang="en-US" sz="2800" dirty="0">
                <a:latin typeface="Arial" charset="0"/>
                <a:ea typeface="MS PGothic" charset="0"/>
              </a:rPr>
              <a:t>Making Connections and Being Mentored</a:t>
            </a:r>
          </a:p>
          <a:p>
            <a:pPr marL="514350" indent="-514350">
              <a:buFontTx/>
              <a:buAutoNum type="arabicPeriod"/>
            </a:pPr>
            <a:r>
              <a:rPr lang="en-US" sz="2800" dirty="0">
                <a:latin typeface="Arial" charset="0"/>
                <a:ea typeface="MS PGothic" charset="0"/>
              </a:rPr>
              <a:t>Participation at School, Church and Community</a:t>
            </a:r>
          </a:p>
          <a:p>
            <a:pPr marL="514350" indent="-514350">
              <a:buFontTx/>
              <a:buAutoNum type="arabicPeriod"/>
            </a:pPr>
            <a:r>
              <a:rPr lang="en-US" sz="2800" dirty="0">
                <a:latin typeface="Arial" charset="0"/>
                <a:ea typeface="MS PGothic" charset="0"/>
              </a:rPr>
              <a:t>Problem-Solving and Information Skills</a:t>
            </a:r>
          </a:p>
          <a:p>
            <a:pPr marL="514350" indent="-514350">
              <a:buFontTx/>
              <a:buAutoNum type="arabicPeriod"/>
            </a:pPr>
            <a:r>
              <a:rPr lang="en-US" sz="2800" dirty="0">
                <a:latin typeface="Arial" charset="0"/>
                <a:ea typeface="MS PGothic" charset="0"/>
              </a:rPr>
              <a:t>Reading</a:t>
            </a:r>
          </a:p>
          <a:p>
            <a:pPr marL="514350" indent="-514350">
              <a:buFontTx/>
              <a:buAutoNum type="arabicPeriod"/>
            </a:pPr>
            <a:r>
              <a:rPr lang="en-US" sz="2800" dirty="0">
                <a:latin typeface="Arial" charset="0"/>
                <a:ea typeface="MS PGothic" charset="0"/>
              </a:rPr>
              <a:t>Social Skills</a:t>
            </a:r>
          </a:p>
          <a:p>
            <a:pPr marL="514350" indent="-514350">
              <a:buFontTx/>
              <a:buAutoNum type="arabicPeriod"/>
            </a:pPr>
            <a:r>
              <a:rPr lang="en-US" sz="2800" dirty="0">
                <a:latin typeface="Arial" charset="0"/>
                <a:ea typeface="MS PGothic" charset="0"/>
              </a:rPr>
              <a:t>Taking Care of others and</a:t>
            </a:r>
            <a:br>
              <a:rPr lang="en-US" sz="2800" dirty="0">
                <a:latin typeface="Arial" charset="0"/>
                <a:ea typeface="MS PGothic" charset="0"/>
              </a:rPr>
            </a:br>
            <a:r>
              <a:rPr lang="en-US" sz="2800" dirty="0">
                <a:latin typeface="Arial" charset="0"/>
                <a:ea typeface="MS PGothic" charset="0"/>
              </a:rPr>
              <a:t>Volunteering</a:t>
            </a:r>
          </a:p>
          <a:p>
            <a:pPr marL="514350" indent="-514350">
              <a:buFontTx/>
              <a:buAutoNum type="arabicPeriod"/>
            </a:pPr>
            <a:endParaRPr lang="en-US" dirty="0">
              <a:latin typeface="Arial" charset="0"/>
              <a:ea typeface="MS PGothic" charset="0"/>
            </a:endParaRPr>
          </a:p>
          <a:p>
            <a:pPr marL="514350" indent="-514350">
              <a:buFontTx/>
              <a:buNone/>
            </a:pPr>
            <a:endParaRPr lang="en-US" dirty="0">
              <a:latin typeface="Arial" charset="0"/>
              <a:ea typeface="MS PGothic" charset="0"/>
            </a:endParaRPr>
          </a:p>
        </p:txBody>
      </p:sp>
      <p:sp>
        <p:nvSpPr>
          <p:cNvPr id="111617" name="Title 1"/>
          <p:cNvSpPr>
            <a:spLocks noGrp="1"/>
          </p:cNvSpPr>
          <p:nvPr>
            <p:ph type="title"/>
          </p:nvPr>
        </p:nvSpPr>
        <p:spPr/>
        <p:txBody>
          <a:bodyPr>
            <a:noAutofit/>
          </a:bodyPr>
          <a:lstStyle/>
          <a:p>
            <a:r>
              <a:rPr lang="en-US" sz="4400" dirty="0">
                <a:solidFill>
                  <a:srgbClr val="FFFFFF"/>
                </a:solidFill>
                <a:latin typeface="Trebuchet MS" charset="0"/>
                <a:ea typeface="MS PGothic" charset="0"/>
              </a:rPr>
              <a:t>Resiliency: Protective Factors</a:t>
            </a:r>
          </a:p>
        </p:txBody>
      </p:sp>
      <p:sp>
        <p:nvSpPr>
          <p:cNvPr id="2" name="TextBox 1"/>
          <p:cNvSpPr txBox="1"/>
          <p:nvPr/>
        </p:nvSpPr>
        <p:spPr>
          <a:xfrm>
            <a:off x="2362200" y="5486400"/>
            <a:ext cx="6629400" cy="830997"/>
          </a:xfrm>
          <a:prstGeom prst="rect">
            <a:avLst/>
          </a:prstGeom>
          <a:noFill/>
        </p:spPr>
        <p:txBody>
          <a:bodyPr wrap="square" rtlCol="0">
            <a:spAutoFit/>
          </a:bodyPr>
          <a:lstStyle/>
          <a:p>
            <a:r>
              <a:rPr lang="en-US" sz="2400" b="1" i="1" dirty="0" smtClean="0">
                <a:solidFill>
                  <a:srgbClr val="0033CC"/>
                </a:solidFill>
              </a:rPr>
              <a:t>We are not born with resiliency factors…they get built over time</a:t>
            </a:r>
            <a:endParaRPr lang="en-US" sz="2400" b="1" i="1" dirty="0">
              <a:solidFill>
                <a:srgbClr val="0033CC"/>
              </a:solidFill>
            </a:endParaRPr>
          </a:p>
        </p:txBody>
      </p:sp>
    </p:spTree>
    <p:extLst>
      <p:ext uri="{BB962C8B-B14F-4D97-AF65-F5344CB8AC3E}">
        <p14:creationId xmlns:p14="http://schemas.microsoft.com/office/powerpoint/2010/main" val="6024007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2"/>
          <p:cNvSpPr>
            <a:spLocks noGrp="1"/>
          </p:cNvSpPr>
          <p:nvPr>
            <p:ph idx="1"/>
          </p:nvPr>
        </p:nvSpPr>
        <p:spPr>
          <a:xfrm>
            <a:off x="457200" y="1798637"/>
            <a:ext cx="8229600" cy="5059363"/>
          </a:xfrm>
        </p:spPr>
        <p:txBody>
          <a:bodyPr/>
          <a:lstStyle/>
          <a:p>
            <a:pPr algn="ctr">
              <a:buFontTx/>
              <a:buNone/>
            </a:pPr>
            <a:r>
              <a:rPr lang="ja-JP" altLang="en-US" i="1" dirty="0">
                <a:latin typeface="Arial" charset="0"/>
                <a:ea typeface="MS PGothic" charset="0"/>
              </a:rPr>
              <a:t>“</a:t>
            </a:r>
            <a:r>
              <a:rPr lang="en-US" altLang="ja-JP" i="1" dirty="0">
                <a:latin typeface="Arial" charset="0"/>
                <a:ea typeface="MS PGothic" charset="0"/>
              </a:rPr>
              <a:t>Resiliency can be defined as the capability to spring back, rebound, successfully adapt in the face of adversity, and develop social and academic competence despite </a:t>
            </a:r>
            <a:r>
              <a:rPr lang="en-US" altLang="ja-JP" b="1" i="1" dirty="0">
                <a:latin typeface="Arial" charset="0"/>
                <a:ea typeface="MS PGothic" charset="0"/>
              </a:rPr>
              <a:t>exposure to severe stress…or simply the stress of today</a:t>
            </a:r>
            <a:r>
              <a:rPr lang="ja-JP" altLang="en-US" b="1" i="1" dirty="0">
                <a:latin typeface="Arial" charset="0"/>
                <a:ea typeface="MS PGothic" charset="0"/>
              </a:rPr>
              <a:t>’</a:t>
            </a:r>
            <a:r>
              <a:rPr lang="en-US" altLang="ja-JP" b="1" i="1" dirty="0">
                <a:latin typeface="Arial" charset="0"/>
                <a:ea typeface="MS PGothic" charset="0"/>
              </a:rPr>
              <a:t>s world.</a:t>
            </a:r>
            <a:r>
              <a:rPr lang="ja-JP" altLang="en-US" i="1" dirty="0">
                <a:latin typeface="Arial" charset="0"/>
                <a:ea typeface="MS PGothic" charset="0"/>
              </a:rPr>
              <a:t>”</a:t>
            </a:r>
            <a:r>
              <a:rPr lang="en-US" altLang="ja-JP" i="1" dirty="0">
                <a:latin typeface="Arial" charset="0"/>
                <a:ea typeface="MS PGothic" charset="0"/>
              </a:rPr>
              <a:t> </a:t>
            </a:r>
            <a:endParaRPr lang="en-US" altLang="ja-JP" dirty="0">
              <a:latin typeface="Arial" charset="0"/>
              <a:ea typeface="MS PGothic" charset="0"/>
            </a:endParaRPr>
          </a:p>
          <a:p>
            <a:pPr algn="r">
              <a:buFontTx/>
              <a:buNone/>
            </a:pPr>
            <a:r>
              <a:rPr lang="en-US" sz="2400" i="1" dirty="0">
                <a:latin typeface="Arial" charset="0"/>
                <a:ea typeface="MS PGothic" charset="0"/>
              </a:rPr>
              <a:t>Nan Henderson / Mike Milstein</a:t>
            </a:r>
            <a:endParaRPr lang="en-US" sz="2400" dirty="0">
              <a:latin typeface="Arial" charset="0"/>
              <a:ea typeface="MS PGothic" charset="0"/>
            </a:endParaRPr>
          </a:p>
          <a:p>
            <a:pPr algn="ctr">
              <a:buFontTx/>
              <a:buNone/>
            </a:pPr>
            <a:endParaRPr lang="en-US" dirty="0">
              <a:latin typeface="Arial" charset="0"/>
              <a:ea typeface="MS PGothic" charset="0"/>
            </a:endParaRPr>
          </a:p>
        </p:txBody>
      </p:sp>
      <p:sp>
        <p:nvSpPr>
          <p:cNvPr id="109569" name="Title 1"/>
          <p:cNvSpPr>
            <a:spLocks noGrp="1"/>
          </p:cNvSpPr>
          <p:nvPr>
            <p:ph type="title"/>
          </p:nvPr>
        </p:nvSpPr>
        <p:spPr/>
        <p:txBody>
          <a:bodyPr>
            <a:noAutofit/>
          </a:bodyPr>
          <a:lstStyle/>
          <a:p>
            <a:pPr algn="ctr"/>
            <a:r>
              <a:rPr lang="en-US" sz="5400" dirty="0">
                <a:solidFill>
                  <a:srgbClr val="FFFFFF"/>
                </a:solidFill>
                <a:latin typeface="Arial" charset="0"/>
                <a:ea typeface="MS PGothic" charset="0"/>
              </a:rPr>
              <a:t>Resiliency</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2"/>
          <p:cNvSpPr>
            <a:spLocks noGrp="1"/>
          </p:cNvSpPr>
          <p:nvPr>
            <p:ph idx="1"/>
          </p:nvPr>
        </p:nvSpPr>
        <p:spPr>
          <a:xfrm>
            <a:off x="609600" y="1447800"/>
            <a:ext cx="7924800" cy="4754563"/>
          </a:xfrm>
        </p:spPr>
        <p:txBody>
          <a:bodyPr/>
          <a:lstStyle/>
          <a:p>
            <a:pPr>
              <a:buFontTx/>
              <a:buNone/>
            </a:pPr>
            <a:r>
              <a:rPr lang="en-US" dirty="0">
                <a:latin typeface="Arial" charset="0"/>
                <a:ea typeface="MS PGothic" charset="0"/>
              </a:rPr>
              <a:t>As a small group, </a:t>
            </a:r>
            <a:r>
              <a:rPr lang="en-US" b="1" i="1" dirty="0">
                <a:latin typeface="Arial" charset="0"/>
                <a:ea typeface="MS PGothic" charset="0"/>
              </a:rPr>
              <a:t>rank</a:t>
            </a:r>
            <a:r>
              <a:rPr lang="en-US" dirty="0">
                <a:latin typeface="Arial" charset="0"/>
                <a:ea typeface="MS PGothic" charset="0"/>
              </a:rPr>
              <a:t> the resiliency factors 1 to 9:</a:t>
            </a:r>
          </a:p>
          <a:p>
            <a:pPr>
              <a:buFontTx/>
              <a:buNone/>
            </a:pPr>
            <a:r>
              <a:rPr lang="en-US" dirty="0">
                <a:latin typeface="Arial" charset="0"/>
                <a:ea typeface="MS PGothic" charset="0"/>
              </a:rPr>
              <a:t>1 - the factor that schools typically do the </a:t>
            </a:r>
            <a:r>
              <a:rPr lang="en-US" b="1" i="1" dirty="0">
                <a:latin typeface="Arial" charset="0"/>
                <a:ea typeface="MS PGothic" charset="0"/>
              </a:rPr>
              <a:t>best</a:t>
            </a:r>
            <a:r>
              <a:rPr lang="en-US" dirty="0">
                <a:latin typeface="Arial" charset="0"/>
                <a:ea typeface="MS PGothic" charset="0"/>
              </a:rPr>
              <a:t> job in teaching &amp; providing opportunities for, to</a:t>
            </a:r>
          </a:p>
          <a:p>
            <a:pPr>
              <a:buFontTx/>
              <a:buNone/>
            </a:pPr>
            <a:r>
              <a:rPr lang="en-US" dirty="0">
                <a:latin typeface="Arial" charset="0"/>
                <a:ea typeface="MS PGothic" charset="0"/>
              </a:rPr>
              <a:t>9 – the factor that schools typically have the </a:t>
            </a:r>
            <a:r>
              <a:rPr lang="en-US" b="1" i="1" dirty="0">
                <a:latin typeface="Arial" charset="0"/>
                <a:ea typeface="MS PGothic" charset="0"/>
              </a:rPr>
              <a:t>most challenges </a:t>
            </a:r>
            <a:r>
              <a:rPr lang="en-US" dirty="0">
                <a:latin typeface="Arial" charset="0"/>
                <a:ea typeface="MS PGothic" charset="0"/>
              </a:rPr>
              <a:t>in teaching &amp; providing opportunities for</a:t>
            </a:r>
          </a:p>
          <a:p>
            <a:pPr algn="ctr">
              <a:buFontTx/>
              <a:buNone/>
            </a:pPr>
            <a:endParaRPr lang="en-US" dirty="0">
              <a:latin typeface="Arial" charset="0"/>
              <a:ea typeface="MS PGothic" charset="0"/>
            </a:endParaRPr>
          </a:p>
        </p:txBody>
      </p:sp>
      <p:sp>
        <p:nvSpPr>
          <p:cNvPr id="115713" name="Title 1"/>
          <p:cNvSpPr>
            <a:spLocks noGrp="1"/>
          </p:cNvSpPr>
          <p:nvPr>
            <p:ph type="title"/>
          </p:nvPr>
        </p:nvSpPr>
        <p:spPr>
          <a:xfrm>
            <a:off x="457200" y="-152400"/>
            <a:ext cx="8229600" cy="1096962"/>
          </a:xfrm>
        </p:spPr>
        <p:txBody>
          <a:bodyPr>
            <a:normAutofit/>
          </a:bodyPr>
          <a:lstStyle/>
          <a:p>
            <a:pPr algn="ctr"/>
            <a:r>
              <a:rPr lang="en-US" sz="5400" dirty="0">
                <a:solidFill>
                  <a:srgbClr val="FFFFFF"/>
                </a:solidFill>
                <a:latin typeface="Arial" charset="0"/>
                <a:ea typeface="MS PGothic" charset="0"/>
              </a:rPr>
              <a:t>Our Factors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2"/>
          <p:cNvSpPr>
            <a:spLocks noGrp="1"/>
          </p:cNvSpPr>
          <p:nvPr>
            <p:ph idx="1"/>
          </p:nvPr>
        </p:nvSpPr>
        <p:spPr>
          <a:xfrm>
            <a:off x="228600" y="1524000"/>
            <a:ext cx="8686800" cy="4602163"/>
          </a:xfrm>
        </p:spPr>
        <p:txBody>
          <a:bodyPr/>
          <a:lstStyle/>
          <a:p>
            <a:pPr algn="ctr">
              <a:buFontTx/>
              <a:buNone/>
            </a:pPr>
            <a:r>
              <a:rPr lang="en-US" dirty="0">
                <a:latin typeface="Arial" charset="0"/>
                <a:ea typeface="MS PGothic" charset="0"/>
              </a:rPr>
              <a:t>In </a:t>
            </a:r>
            <a:r>
              <a:rPr lang="en-US" dirty="0" smtClean="0">
                <a:latin typeface="Arial" charset="0"/>
                <a:ea typeface="MS PGothic" charset="0"/>
              </a:rPr>
              <a:t>your </a:t>
            </a:r>
            <a:r>
              <a:rPr lang="en-US" dirty="0">
                <a:latin typeface="Arial" charset="0"/>
                <a:ea typeface="MS PGothic" charset="0"/>
              </a:rPr>
              <a:t>small </a:t>
            </a:r>
            <a:r>
              <a:rPr lang="en-US" dirty="0" smtClean="0">
                <a:latin typeface="Arial" charset="0"/>
                <a:ea typeface="MS PGothic" charset="0"/>
              </a:rPr>
              <a:t>table groups, </a:t>
            </a:r>
            <a:r>
              <a:rPr lang="en-US" dirty="0">
                <a:latin typeface="Arial" charset="0"/>
                <a:ea typeface="MS PGothic" charset="0"/>
              </a:rPr>
              <a:t>reflect on the information from </a:t>
            </a:r>
            <a:r>
              <a:rPr lang="en-US" dirty="0" smtClean="0">
                <a:latin typeface="Arial" charset="0"/>
                <a:ea typeface="MS PGothic" charset="0"/>
              </a:rPr>
              <a:t>Youth as Resources and Resiliency. </a:t>
            </a:r>
          </a:p>
          <a:p>
            <a:pPr algn="ctr">
              <a:buFontTx/>
              <a:buNone/>
            </a:pPr>
            <a:r>
              <a:rPr lang="en-US" dirty="0" smtClean="0">
                <a:latin typeface="Arial" charset="0"/>
                <a:ea typeface="MS PGothic" charset="0"/>
              </a:rPr>
              <a:t>Consider </a:t>
            </a:r>
            <a:r>
              <a:rPr lang="en-US" dirty="0">
                <a:latin typeface="Arial" charset="0"/>
                <a:ea typeface="MS PGothic" charset="0"/>
              </a:rPr>
              <a:t>opportunities for youth to be resources in your schools, focusing on one resiliency factor area. </a:t>
            </a:r>
            <a:r>
              <a:rPr lang="en-US" dirty="0" smtClean="0">
                <a:latin typeface="Arial" charset="0"/>
                <a:ea typeface="MS PGothic" charset="0"/>
              </a:rPr>
              <a:t>Each table will take a different resiliency factor. </a:t>
            </a:r>
            <a:r>
              <a:rPr lang="en-US" dirty="0">
                <a:latin typeface="Arial" charset="0"/>
                <a:ea typeface="MS PGothic" charset="0"/>
              </a:rPr>
              <a:t>Record your responses on a piece of flip chart paper.   </a:t>
            </a:r>
          </a:p>
          <a:p>
            <a:pPr algn="ctr">
              <a:buFontTx/>
              <a:buNone/>
            </a:pPr>
            <a:endParaRPr lang="en-US" dirty="0">
              <a:latin typeface="Arial" charset="0"/>
              <a:ea typeface="MS PGothic" charset="0"/>
            </a:endParaRPr>
          </a:p>
        </p:txBody>
      </p:sp>
      <p:sp>
        <p:nvSpPr>
          <p:cNvPr id="122881" name="Title 1"/>
          <p:cNvSpPr>
            <a:spLocks noGrp="1"/>
          </p:cNvSpPr>
          <p:nvPr>
            <p:ph type="title"/>
          </p:nvPr>
        </p:nvSpPr>
        <p:spPr/>
        <p:txBody>
          <a:bodyPr>
            <a:noAutofit/>
          </a:bodyPr>
          <a:lstStyle/>
          <a:p>
            <a:pPr algn="ctr"/>
            <a:r>
              <a:rPr lang="en-US" sz="5400" dirty="0">
                <a:solidFill>
                  <a:srgbClr val="FFFFFF"/>
                </a:solidFill>
                <a:latin typeface="Arial" charset="0"/>
                <a:ea typeface="MS PGothic" charset="0"/>
              </a:rPr>
              <a:t>Now What?</a:t>
            </a:r>
          </a:p>
        </p:txBody>
      </p:sp>
    </p:spTree>
    <p:extLst>
      <p:ext uri="{BB962C8B-B14F-4D97-AF65-F5344CB8AC3E}">
        <p14:creationId xmlns:p14="http://schemas.microsoft.com/office/powerpoint/2010/main" val="215175686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1"/>
          </p:nvPr>
        </p:nvSpPr>
        <p:spPr>
          <a:xfrm>
            <a:off x="609600" y="1219200"/>
            <a:ext cx="8229600" cy="4953000"/>
          </a:xfrm>
        </p:spPr>
        <p:txBody>
          <a:bodyPr>
            <a:normAutofit lnSpcReduction="10000"/>
          </a:bodyPr>
          <a:lstStyle/>
          <a:p>
            <a:pPr marL="514350" indent="-514350">
              <a:buFontTx/>
              <a:buAutoNum type="arabicPeriod"/>
            </a:pPr>
            <a:r>
              <a:rPr lang="en-US" sz="2800" dirty="0" smtClean="0">
                <a:latin typeface="Arial" charset="0"/>
                <a:ea typeface="MS PGothic" charset="0"/>
              </a:rPr>
              <a:t>Careers (hopes and dreams for the future)</a:t>
            </a:r>
            <a:endParaRPr lang="en-US" sz="2800" dirty="0">
              <a:latin typeface="Arial" charset="0"/>
              <a:ea typeface="MS PGothic" charset="0"/>
            </a:endParaRPr>
          </a:p>
          <a:p>
            <a:pPr marL="514350" indent="-514350">
              <a:buFontTx/>
              <a:buAutoNum type="arabicPeriod"/>
            </a:pPr>
            <a:r>
              <a:rPr lang="en-US" sz="2800" dirty="0">
                <a:latin typeface="Arial" charset="0"/>
                <a:ea typeface="MS PGothic" charset="0"/>
              </a:rPr>
              <a:t>Hobbies and interests</a:t>
            </a:r>
          </a:p>
          <a:p>
            <a:pPr marL="514350" indent="-514350">
              <a:buFontTx/>
              <a:buAutoNum type="arabicPeriod"/>
            </a:pPr>
            <a:r>
              <a:rPr lang="en-US" sz="2800" dirty="0">
                <a:latin typeface="Arial" charset="0"/>
                <a:ea typeface="MS PGothic" charset="0"/>
              </a:rPr>
              <a:t>Life Skills (responsibility, decision-making, </a:t>
            </a:r>
            <a:r>
              <a:rPr lang="en-US" sz="2800" dirty="0" err="1">
                <a:latin typeface="Arial" charset="0"/>
                <a:ea typeface="MS PGothic" charset="0"/>
              </a:rPr>
              <a:t>etc</a:t>
            </a:r>
            <a:r>
              <a:rPr lang="en-US" sz="2800" dirty="0">
                <a:latin typeface="Arial" charset="0"/>
                <a:ea typeface="MS PGothic" charset="0"/>
              </a:rPr>
              <a:t>)</a:t>
            </a:r>
          </a:p>
          <a:p>
            <a:pPr marL="514350" indent="-514350">
              <a:buFontTx/>
              <a:buAutoNum type="arabicPeriod"/>
            </a:pPr>
            <a:r>
              <a:rPr lang="en-US" sz="2800" dirty="0">
                <a:latin typeface="Arial" charset="0"/>
                <a:ea typeface="MS PGothic" charset="0"/>
              </a:rPr>
              <a:t>Making Connections and Being Mentored</a:t>
            </a:r>
          </a:p>
          <a:p>
            <a:pPr marL="514350" indent="-514350">
              <a:buFontTx/>
              <a:buAutoNum type="arabicPeriod"/>
            </a:pPr>
            <a:r>
              <a:rPr lang="en-US" sz="2800" dirty="0">
                <a:latin typeface="Arial" charset="0"/>
                <a:ea typeface="MS PGothic" charset="0"/>
              </a:rPr>
              <a:t>Participation at School, Church and Community</a:t>
            </a:r>
          </a:p>
          <a:p>
            <a:pPr marL="514350" indent="-514350">
              <a:buFontTx/>
              <a:buAutoNum type="arabicPeriod"/>
            </a:pPr>
            <a:r>
              <a:rPr lang="en-US" sz="2800" dirty="0">
                <a:latin typeface="Arial" charset="0"/>
                <a:ea typeface="MS PGothic" charset="0"/>
              </a:rPr>
              <a:t>Problem-Solving and Information Skills</a:t>
            </a:r>
          </a:p>
          <a:p>
            <a:pPr marL="514350" indent="-514350">
              <a:buFontTx/>
              <a:buAutoNum type="arabicPeriod"/>
            </a:pPr>
            <a:r>
              <a:rPr lang="en-US" sz="2800" dirty="0">
                <a:latin typeface="Arial" charset="0"/>
                <a:ea typeface="MS PGothic" charset="0"/>
              </a:rPr>
              <a:t>Reading</a:t>
            </a:r>
          </a:p>
          <a:p>
            <a:pPr marL="514350" indent="-514350">
              <a:buFontTx/>
              <a:buAutoNum type="arabicPeriod"/>
            </a:pPr>
            <a:r>
              <a:rPr lang="en-US" sz="2800" dirty="0">
                <a:latin typeface="Arial" charset="0"/>
                <a:ea typeface="MS PGothic" charset="0"/>
              </a:rPr>
              <a:t>Social Skills</a:t>
            </a:r>
          </a:p>
          <a:p>
            <a:pPr marL="514350" indent="-514350">
              <a:buFontTx/>
              <a:buAutoNum type="arabicPeriod"/>
            </a:pPr>
            <a:r>
              <a:rPr lang="en-US" sz="2800" dirty="0">
                <a:latin typeface="Arial" charset="0"/>
                <a:ea typeface="MS PGothic" charset="0"/>
              </a:rPr>
              <a:t>Taking Care of others and</a:t>
            </a:r>
            <a:br>
              <a:rPr lang="en-US" sz="2800" dirty="0">
                <a:latin typeface="Arial" charset="0"/>
                <a:ea typeface="MS PGothic" charset="0"/>
              </a:rPr>
            </a:br>
            <a:r>
              <a:rPr lang="en-US" sz="2800" dirty="0">
                <a:latin typeface="Arial" charset="0"/>
                <a:ea typeface="MS PGothic" charset="0"/>
              </a:rPr>
              <a:t>Volunteering</a:t>
            </a:r>
          </a:p>
          <a:p>
            <a:pPr marL="514350" indent="-514350">
              <a:buFontTx/>
              <a:buAutoNum type="arabicPeriod"/>
            </a:pPr>
            <a:endParaRPr lang="en-US" dirty="0">
              <a:latin typeface="Arial" charset="0"/>
              <a:ea typeface="MS PGothic" charset="0"/>
            </a:endParaRPr>
          </a:p>
          <a:p>
            <a:pPr marL="514350" indent="-514350">
              <a:buFontTx/>
              <a:buNone/>
            </a:pPr>
            <a:endParaRPr lang="en-US" dirty="0">
              <a:latin typeface="Arial" charset="0"/>
              <a:ea typeface="MS PGothic" charset="0"/>
            </a:endParaRPr>
          </a:p>
        </p:txBody>
      </p:sp>
      <p:sp>
        <p:nvSpPr>
          <p:cNvPr id="111617" name="Title 1"/>
          <p:cNvSpPr>
            <a:spLocks noGrp="1"/>
          </p:cNvSpPr>
          <p:nvPr>
            <p:ph type="title"/>
          </p:nvPr>
        </p:nvSpPr>
        <p:spPr/>
        <p:txBody>
          <a:bodyPr>
            <a:noAutofit/>
          </a:bodyPr>
          <a:lstStyle/>
          <a:p>
            <a:r>
              <a:rPr lang="en-US" sz="4400" dirty="0">
                <a:solidFill>
                  <a:srgbClr val="FFFFFF"/>
                </a:solidFill>
                <a:latin typeface="Trebuchet MS" charset="0"/>
                <a:ea typeface="MS PGothic" charset="0"/>
              </a:rPr>
              <a:t>Resiliency: Protective Factors</a:t>
            </a:r>
          </a:p>
        </p:txBody>
      </p:sp>
    </p:spTree>
    <p:extLst>
      <p:ext uri="{BB962C8B-B14F-4D97-AF65-F5344CB8AC3E}">
        <p14:creationId xmlns:p14="http://schemas.microsoft.com/office/powerpoint/2010/main" val="6024007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685800"/>
          </a:xfrm>
        </p:spPr>
        <p:txBody>
          <a:bodyPr>
            <a:noAutofit/>
          </a:bodyPr>
          <a:lstStyle/>
          <a:p>
            <a:r>
              <a:rPr lang="en-US" sz="5400" dirty="0" smtClean="0">
                <a:solidFill>
                  <a:srgbClr val="FFFFFF"/>
                </a:solidFill>
              </a:rPr>
              <a:t>“ACEs” Research</a:t>
            </a:r>
            <a:endParaRPr lang="en-US" sz="5400" dirty="0">
              <a:solidFill>
                <a:srgbClr val="FFFFFF"/>
              </a:solidFill>
            </a:endParaRPr>
          </a:p>
        </p:txBody>
      </p:sp>
      <p:sp>
        <p:nvSpPr>
          <p:cNvPr id="4" name="TextBox 3"/>
          <p:cNvSpPr txBox="1"/>
          <p:nvPr/>
        </p:nvSpPr>
        <p:spPr>
          <a:xfrm>
            <a:off x="609600" y="815400"/>
            <a:ext cx="8153400" cy="4832092"/>
          </a:xfrm>
          <a:prstGeom prst="rect">
            <a:avLst/>
          </a:prstGeom>
          <a:noFill/>
        </p:spPr>
        <p:txBody>
          <a:bodyPr wrap="square" rtlCol="0">
            <a:spAutoFit/>
          </a:bodyPr>
          <a:lstStyle/>
          <a:p>
            <a:pPr algn="ctr"/>
            <a:r>
              <a:rPr lang="en-US" sz="4400" b="1" i="1" dirty="0" smtClean="0">
                <a:solidFill>
                  <a:srgbClr val="FFFFFF"/>
                </a:solidFill>
              </a:rPr>
              <a:t>ACES</a:t>
            </a:r>
            <a:r>
              <a:rPr lang="en-US" sz="4400" b="1" dirty="0" smtClean="0">
                <a:solidFill>
                  <a:srgbClr val="FFFFFF"/>
                </a:solidFill>
              </a:rPr>
              <a:t>” Research</a:t>
            </a:r>
            <a:endParaRPr lang="en-US" sz="4400" b="1" dirty="0"/>
          </a:p>
          <a:p>
            <a:pPr algn="ctr"/>
            <a:r>
              <a:rPr lang="en-US" sz="4400" b="1" u="sng" dirty="0" smtClean="0"/>
              <a:t>A</a:t>
            </a:r>
            <a:r>
              <a:rPr lang="en-US" sz="4400" b="1" dirty="0" smtClean="0"/>
              <a:t>dverse </a:t>
            </a:r>
            <a:r>
              <a:rPr lang="en-US" sz="4400" b="1" u="sng" dirty="0" smtClean="0"/>
              <a:t>C</a:t>
            </a:r>
            <a:r>
              <a:rPr lang="en-US" sz="4400" b="1" dirty="0" smtClean="0"/>
              <a:t>hildhood </a:t>
            </a:r>
            <a:r>
              <a:rPr lang="en-US" sz="4400" b="1" u="sng" dirty="0" smtClean="0"/>
              <a:t>E</a:t>
            </a:r>
            <a:r>
              <a:rPr lang="en-US" sz="4400" b="1" dirty="0" smtClean="0"/>
              <a:t>xperience</a:t>
            </a:r>
            <a:r>
              <a:rPr lang="en-US" sz="4400" b="1" u="sng" dirty="0" smtClean="0"/>
              <a:t>s</a:t>
            </a:r>
            <a:endParaRPr lang="en-US" sz="4400" dirty="0" smtClean="0"/>
          </a:p>
          <a:p>
            <a:pPr algn="ctr"/>
            <a:endParaRPr lang="en-US" sz="4400" b="1" u="sng" dirty="0"/>
          </a:p>
          <a:p>
            <a:pPr algn="ctr"/>
            <a:r>
              <a:rPr lang="en-US" sz="4400" b="1" dirty="0" smtClean="0"/>
              <a:t>Day-to-day trauma…Birth through age 18; Everything is </a:t>
            </a:r>
            <a:r>
              <a:rPr lang="en-US" sz="4400" b="1" i="1" dirty="0" smtClean="0"/>
              <a:t>additive</a:t>
            </a:r>
            <a:endParaRPr lang="en-US" sz="4400" b="1" dirty="0"/>
          </a:p>
        </p:txBody>
      </p:sp>
    </p:spTree>
    <p:extLst>
      <p:ext uri="{BB962C8B-B14F-4D97-AF65-F5344CB8AC3E}">
        <p14:creationId xmlns:p14="http://schemas.microsoft.com/office/powerpoint/2010/main" val="16256158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1994" y="931336"/>
            <a:ext cx="8229600" cy="5655726"/>
          </a:xfrm>
        </p:spPr>
        <p:txBody>
          <a:bodyPr>
            <a:normAutofit fontScale="85000" lnSpcReduction="20000"/>
          </a:bodyPr>
          <a:lstStyle/>
          <a:p>
            <a:r>
              <a:rPr lang="en-US" sz="4400" dirty="0" smtClean="0"/>
              <a:t>Fight or Flight response</a:t>
            </a:r>
          </a:p>
          <a:p>
            <a:r>
              <a:rPr lang="en-US" sz="4400" dirty="0" smtClean="0"/>
              <a:t>Necessary/positive </a:t>
            </a:r>
            <a:r>
              <a:rPr lang="en-US" sz="4400" dirty="0"/>
              <a:t>s</a:t>
            </a:r>
            <a:r>
              <a:rPr lang="en-US" sz="4400" dirty="0" smtClean="0"/>
              <a:t>tress</a:t>
            </a:r>
          </a:p>
          <a:p>
            <a:pPr lvl="1"/>
            <a:r>
              <a:rPr lang="en-US" sz="4000" dirty="0" smtClean="0"/>
              <a:t>Adrenalin</a:t>
            </a:r>
          </a:p>
          <a:p>
            <a:pPr lvl="1"/>
            <a:r>
              <a:rPr lang="en-US" sz="4000" dirty="0" smtClean="0"/>
              <a:t>Cortisol</a:t>
            </a:r>
          </a:p>
          <a:p>
            <a:r>
              <a:rPr lang="en-US" sz="4400" dirty="0" smtClean="0"/>
              <a:t>Tolerable Stress</a:t>
            </a:r>
          </a:p>
          <a:p>
            <a:pPr lvl="1"/>
            <a:r>
              <a:rPr lang="en-US" sz="4000" dirty="0" smtClean="0"/>
              <a:t>We get through because of supportive relationships</a:t>
            </a:r>
          </a:p>
          <a:p>
            <a:r>
              <a:rPr lang="en-US" sz="4400" dirty="0" smtClean="0"/>
              <a:t>Toxic Stress/Trauma</a:t>
            </a:r>
          </a:p>
          <a:p>
            <a:pPr lvl="1"/>
            <a:r>
              <a:rPr lang="en-US" sz="4000" dirty="0" smtClean="0"/>
              <a:t>No supportive relationships</a:t>
            </a:r>
          </a:p>
          <a:p>
            <a:pPr lvl="1"/>
            <a:r>
              <a:rPr lang="en-US" sz="4000" dirty="0" smtClean="0"/>
              <a:t>Overactive stress responses</a:t>
            </a:r>
          </a:p>
          <a:p>
            <a:pPr lvl="1"/>
            <a:endParaRPr lang="en-US" sz="4000" dirty="0"/>
          </a:p>
        </p:txBody>
      </p:sp>
      <p:sp>
        <p:nvSpPr>
          <p:cNvPr id="3" name="Title 2"/>
          <p:cNvSpPr>
            <a:spLocks noGrp="1"/>
          </p:cNvSpPr>
          <p:nvPr>
            <p:ph type="title"/>
          </p:nvPr>
        </p:nvSpPr>
        <p:spPr>
          <a:xfrm>
            <a:off x="254004" y="32373"/>
            <a:ext cx="8686800" cy="685800"/>
          </a:xfrm>
        </p:spPr>
        <p:txBody>
          <a:bodyPr>
            <a:noAutofit/>
          </a:bodyPr>
          <a:lstStyle/>
          <a:p>
            <a:r>
              <a:rPr lang="en-US" sz="5400" dirty="0" smtClean="0"/>
              <a:t>Meeting a Bear in the Forest</a:t>
            </a:r>
            <a:endParaRPr lang="en-US" sz="5400" dirty="0"/>
          </a:p>
        </p:txBody>
      </p:sp>
    </p:spTree>
    <p:extLst>
      <p:ext uri="{BB962C8B-B14F-4D97-AF65-F5344CB8AC3E}">
        <p14:creationId xmlns:p14="http://schemas.microsoft.com/office/powerpoint/2010/main" val="24595323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ain Graphic.tiff"/>
          <p:cNvPicPr>
            <a:picLocks noGrp="1" noChangeAspect="1"/>
          </p:cNvPicPr>
          <p:nvPr>
            <p:ph idx="1"/>
          </p:nvPr>
        </p:nvPicPr>
        <p:blipFill>
          <a:blip r:embed="rId2">
            <a:extLst>
              <a:ext uri="{28A0092B-C50C-407E-A947-70E740481C1C}">
                <a14:useLocalDpi xmlns:a14="http://schemas.microsoft.com/office/drawing/2010/main" val="0"/>
              </a:ext>
            </a:extLst>
          </a:blip>
          <a:srcRect l="-11257" r="-11257"/>
          <a:stretch>
            <a:fillRect/>
          </a:stretch>
        </p:blipFill>
        <p:spPr>
          <a:xfrm>
            <a:off x="1439314" y="1066800"/>
            <a:ext cx="7687739" cy="5059363"/>
          </a:xfrm>
        </p:spPr>
      </p:pic>
      <p:sp>
        <p:nvSpPr>
          <p:cNvPr id="3" name="Title 2"/>
          <p:cNvSpPr>
            <a:spLocks noGrp="1"/>
          </p:cNvSpPr>
          <p:nvPr>
            <p:ph type="title"/>
          </p:nvPr>
        </p:nvSpPr>
        <p:spPr/>
        <p:txBody>
          <a:bodyPr>
            <a:noAutofit/>
          </a:bodyPr>
          <a:lstStyle/>
          <a:p>
            <a:r>
              <a:rPr lang="en-US" sz="4400" dirty="0" smtClean="0">
                <a:solidFill>
                  <a:srgbClr val="FFFFFF"/>
                </a:solidFill>
                <a:latin typeface="Arial"/>
                <a:cs typeface="Arial"/>
              </a:rPr>
              <a:t>The Brain Control Systems</a:t>
            </a:r>
            <a:endParaRPr lang="en-US" sz="4400" dirty="0">
              <a:solidFill>
                <a:srgbClr val="FFFFFF"/>
              </a:solidFill>
              <a:latin typeface="Arial"/>
              <a:cs typeface="Arial"/>
            </a:endParaRPr>
          </a:p>
        </p:txBody>
      </p:sp>
      <p:sp>
        <p:nvSpPr>
          <p:cNvPr id="5" name="TextBox 4"/>
          <p:cNvSpPr txBox="1"/>
          <p:nvPr/>
        </p:nvSpPr>
        <p:spPr>
          <a:xfrm>
            <a:off x="169333" y="965202"/>
            <a:ext cx="2946400"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305DA3"/>
                </a:solidFill>
                <a:effectLst/>
                <a:uLnTx/>
                <a:uFillTx/>
                <a:latin typeface="Arial"/>
                <a:ea typeface="+mn-ea"/>
                <a:cs typeface="Arial"/>
              </a:rPr>
              <a:t>Children without trauma are governed by their </a:t>
            </a:r>
            <a:r>
              <a:rPr kumimoji="0" lang="en-US" sz="2400" b="0" i="0" u="none" strike="noStrike" kern="1200" cap="none" spc="0" normalizeH="0" baseline="0" noProof="0" dirty="0" err="1" smtClean="0">
                <a:ln>
                  <a:noFill/>
                </a:ln>
                <a:solidFill>
                  <a:srgbClr val="305DA3"/>
                </a:solidFill>
                <a:effectLst/>
                <a:uLnTx/>
                <a:uFillTx/>
                <a:latin typeface="Arial"/>
                <a:ea typeface="+mn-ea"/>
                <a:cs typeface="Arial"/>
              </a:rPr>
              <a:t>Neocortex</a:t>
            </a:r>
            <a:endParaRPr kumimoji="0" lang="en-US" sz="2400" b="0" i="0" u="none" strike="noStrike" kern="1200" cap="none" spc="0" normalizeH="0" baseline="0" noProof="0" dirty="0" smtClean="0">
              <a:ln>
                <a:noFill/>
              </a:ln>
              <a:solidFill>
                <a:srgbClr val="305DA3"/>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305DA3"/>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Arial"/>
                <a:ea typeface="+mn-ea"/>
                <a:cs typeface="Arial"/>
              </a:rPr>
              <a:t>Traditional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Arial"/>
                <a:ea typeface="+mn-ea"/>
                <a:cs typeface="Arial"/>
              </a:rPr>
              <a:t>Methods work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Arial"/>
                <a:ea typeface="+mn-ea"/>
                <a:cs typeface="Arial"/>
              </a:rPr>
              <a:t>in this portion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Arial"/>
                <a:ea typeface="+mn-ea"/>
                <a:cs typeface="Arial"/>
              </a:rPr>
              <a:t>of the brain</a:t>
            </a:r>
            <a:endParaRPr kumimoji="0" lang="en-US" sz="2400" b="0" i="0" u="none" strike="noStrike" kern="1200" cap="none" spc="0" normalizeH="0" baseline="0" noProof="0" dirty="0">
              <a:ln>
                <a:noFill/>
              </a:ln>
              <a:solidFill>
                <a:srgbClr val="FF0000"/>
              </a:solidFill>
              <a:effectLst/>
              <a:uLnTx/>
              <a:uFillTx/>
              <a:latin typeface="Arial"/>
              <a:ea typeface="+mn-ea"/>
              <a:cs typeface="Arial"/>
            </a:endParaRPr>
          </a:p>
        </p:txBody>
      </p:sp>
      <p:sp>
        <p:nvSpPr>
          <p:cNvPr id="6" name="TextBox 5"/>
          <p:cNvSpPr txBox="1"/>
          <p:nvPr/>
        </p:nvSpPr>
        <p:spPr>
          <a:xfrm>
            <a:off x="1219181" y="5232321"/>
            <a:ext cx="7061220" cy="1200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305DA3"/>
                </a:solidFill>
                <a:effectLst/>
                <a:uLnTx/>
                <a:uFillTx/>
                <a:latin typeface="Arial"/>
                <a:ea typeface="+mn-ea"/>
                <a:cs typeface="Arial"/>
              </a:rPr>
              <a:t>Children WITH trauma are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305DA3"/>
                </a:solidFill>
                <a:effectLst/>
                <a:uLnTx/>
                <a:uFillTx/>
                <a:latin typeface="Arial"/>
                <a:ea typeface="+mn-ea"/>
                <a:cs typeface="Arial"/>
              </a:rPr>
              <a:t>governed by their Mid-Brain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305DA3"/>
                </a:solidFill>
                <a:effectLst/>
                <a:uLnTx/>
                <a:uFillTx/>
                <a:latin typeface="Arial"/>
                <a:ea typeface="+mn-ea"/>
                <a:cs typeface="Arial"/>
              </a:rPr>
              <a:t>&amp; their Reptilian Brain…</a:t>
            </a:r>
            <a:r>
              <a:rPr kumimoji="0" lang="en-US" sz="2400" b="0" i="0" u="none" strike="noStrike" kern="1200" cap="none" spc="0" normalizeH="0" baseline="0" noProof="0" dirty="0" smtClean="0">
                <a:ln>
                  <a:noFill/>
                </a:ln>
                <a:solidFill>
                  <a:srgbClr val="FF0000"/>
                </a:solidFill>
                <a:effectLst/>
                <a:uLnTx/>
                <a:uFillTx/>
                <a:latin typeface="Arial"/>
                <a:ea typeface="+mn-ea"/>
                <a:cs typeface="Arial"/>
              </a:rPr>
              <a:t>where the problem lies</a:t>
            </a:r>
            <a:endParaRPr kumimoji="0" lang="en-US" sz="2400" b="0" i="0" u="none" strike="noStrike" kern="1200" cap="none" spc="0" normalizeH="0" baseline="0" noProof="0" dirty="0">
              <a:ln>
                <a:noFill/>
              </a:ln>
              <a:solidFill>
                <a:srgbClr val="305DA3"/>
              </a:solidFill>
              <a:effectLst/>
              <a:uLnTx/>
              <a:uFillTx/>
              <a:latin typeface="Arial"/>
              <a:ea typeface="+mn-ea"/>
              <a:cs typeface="Arial"/>
            </a:endParaRPr>
          </a:p>
        </p:txBody>
      </p:sp>
      <p:sp>
        <p:nvSpPr>
          <p:cNvPr id="8" name="TextBox 7"/>
          <p:cNvSpPr txBox="1"/>
          <p:nvPr/>
        </p:nvSpPr>
        <p:spPr>
          <a:xfrm>
            <a:off x="6756400" y="3031049"/>
            <a:ext cx="2184400" cy="1200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Calibri"/>
                <a:ea typeface="+mn-ea"/>
                <a:cs typeface="+mn-cs"/>
              </a:rPr>
              <a:t>Motivation, Emotion, Arousal &amp; Pain</a:t>
            </a:r>
            <a:endParaRPr kumimoji="0" lang="en-US" sz="2400" b="0" i="0" u="none" strike="noStrike" kern="1200" cap="none" spc="0" normalizeH="0" baseline="0" noProof="0" dirty="0">
              <a:ln>
                <a:noFill/>
              </a:ln>
              <a:solidFill>
                <a:srgbClr val="FF0000"/>
              </a:solidFill>
              <a:effectLst/>
              <a:uLnTx/>
              <a:uFillTx/>
              <a:latin typeface="Calibri"/>
              <a:ea typeface="+mn-ea"/>
              <a:cs typeface="+mn-cs"/>
            </a:endParaRPr>
          </a:p>
        </p:txBody>
      </p:sp>
      <p:sp>
        <p:nvSpPr>
          <p:cNvPr id="9" name="Left-Up Arrow 8"/>
          <p:cNvSpPr/>
          <p:nvPr/>
        </p:nvSpPr>
        <p:spPr>
          <a:xfrm rot="20309323">
            <a:off x="7332615" y="4451927"/>
            <a:ext cx="1277118" cy="1388541"/>
          </a:xfrm>
          <a:prstGeom prst="leftUpArrow">
            <a:avLst>
              <a:gd name="adj1" fmla="val 25000"/>
              <a:gd name="adj2" fmla="val 2864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ight Arrow 9"/>
          <p:cNvSpPr/>
          <p:nvPr/>
        </p:nvSpPr>
        <p:spPr>
          <a:xfrm>
            <a:off x="1151481" y="2455337"/>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2962098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04" y="1066800"/>
            <a:ext cx="8686800" cy="5059363"/>
          </a:xfrm>
        </p:spPr>
        <p:txBody>
          <a:bodyPr>
            <a:normAutofit fontScale="92500" lnSpcReduction="10000"/>
          </a:bodyPr>
          <a:lstStyle/>
          <a:p>
            <a:r>
              <a:rPr lang="en-US" sz="4800" dirty="0" smtClean="0"/>
              <a:t>Using the ACEs Scale assess </a:t>
            </a:r>
            <a:r>
              <a:rPr lang="en-US" sz="4800" u="sng" dirty="0" smtClean="0"/>
              <a:t>your own</a:t>
            </a:r>
            <a:r>
              <a:rPr lang="en-US" sz="4800" dirty="0" smtClean="0"/>
              <a:t> ACEs score…</a:t>
            </a:r>
            <a:r>
              <a:rPr lang="en-US" sz="4400" b="1" i="1" dirty="0" smtClean="0"/>
              <a:t>Only if you wish</a:t>
            </a:r>
          </a:p>
          <a:p>
            <a:pPr lvl="1"/>
            <a:r>
              <a:rPr lang="en-US" sz="4000" b="1" i="1" dirty="0" smtClean="0"/>
              <a:t>From Birth to your 18</a:t>
            </a:r>
            <a:r>
              <a:rPr lang="en-US" sz="4000" b="1" i="1" baseline="30000" dirty="0" smtClean="0"/>
              <a:t>th</a:t>
            </a:r>
            <a:r>
              <a:rPr lang="en-US" sz="4000" b="1" i="1" dirty="0" smtClean="0"/>
              <a:t> Birthday</a:t>
            </a:r>
          </a:p>
          <a:p>
            <a:r>
              <a:rPr lang="en-US" sz="4800" dirty="0" smtClean="0"/>
              <a:t>Write your score (a number only) on a yellow post-it note</a:t>
            </a:r>
          </a:p>
          <a:p>
            <a:r>
              <a:rPr lang="en-US" sz="4800" dirty="0" smtClean="0"/>
              <a:t>Place the note in the bag for posting on the number line</a:t>
            </a:r>
            <a:endParaRPr lang="en-US" sz="4800" dirty="0"/>
          </a:p>
        </p:txBody>
      </p:sp>
      <p:sp>
        <p:nvSpPr>
          <p:cNvPr id="3" name="Title 2"/>
          <p:cNvSpPr>
            <a:spLocks noGrp="1"/>
          </p:cNvSpPr>
          <p:nvPr>
            <p:ph type="title"/>
          </p:nvPr>
        </p:nvSpPr>
        <p:spPr/>
        <p:txBody>
          <a:bodyPr>
            <a:noAutofit/>
          </a:bodyPr>
          <a:lstStyle/>
          <a:p>
            <a:r>
              <a:rPr lang="en-US" sz="4800" dirty="0" smtClean="0"/>
              <a:t>ACEs SCALE LEARNING TASK I </a:t>
            </a:r>
            <a:endParaRPr lang="en-US" sz="4800" dirty="0"/>
          </a:p>
        </p:txBody>
      </p:sp>
    </p:spTree>
    <p:extLst>
      <p:ext uri="{BB962C8B-B14F-4D97-AF65-F5344CB8AC3E}">
        <p14:creationId xmlns:p14="http://schemas.microsoft.com/office/powerpoint/2010/main" val="21469294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04" y="965202"/>
            <a:ext cx="8686800" cy="5059363"/>
          </a:xfrm>
        </p:spPr>
        <p:txBody>
          <a:bodyPr>
            <a:normAutofit fontScale="85000" lnSpcReduction="20000"/>
          </a:bodyPr>
          <a:lstStyle/>
          <a:p>
            <a:r>
              <a:rPr lang="en-US" sz="4800" dirty="0" smtClean="0"/>
              <a:t>Think of a specific child that has significant behavior issues</a:t>
            </a:r>
          </a:p>
          <a:p>
            <a:r>
              <a:rPr lang="en-US" sz="4800" dirty="0" smtClean="0"/>
              <a:t>Using the ACEs Scale with only as much information as you know </a:t>
            </a:r>
            <a:r>
              <a:rPr lang="en-US" sz="4800" i="1" dirty="0" smtClean="0"/>
              <a:t>informally</a:t>
            </a:r>
            <a:r>
              <a:rPr lang="en-US" sz="4800" dirty="0" smtClean="0"/>
              <a:t>, come up with an ACEs score </a:t>
            </a:r>
          </a:p>
          <a:p>
            <a:r>
              <a:rPr lang="en-US" sz="4800" dirty="0" smtClean="0"/>
              <a:t>Write that score on a colored post-it note</a:t>
            </a:r>
          </a:p>
          <a:p>
            <a:r>
              <a:rPr lang="en-US" sz="4800" dirty="0" smtClean="0"/>
              <a:t>We will add these to our number line</a:t>
            </a:r>
          </a:p>
        </p:txBody>
      </p:sp>
      <p:sp>
        <p:nvSpPr>
          <p:cNvPr id="3" name="Title 2"/>
          <p:cNvSpPr>
            <a:spLocks noGrp="1"/>
          </p:cNvSpPr>
          <p:nvPr>
            <p:ph type="title"/>
          </p:nvPr>
        </p:nvSpPr>
        <p:spPr/>
        <p:txBody>
          <a:bodyPr>
            <a:noAutofit/>
          </a:bodyPr>
          <a:lstStyle/>
          <a:p>
            <a:r>
              <a:rPr lang="en-US" sz="4800" dirty="0" smtClean="0"/>
              <a:t>ACEs SCALE LEARNING TASK II </a:t>
            </a:r>
            <a:endParaRPr lang="en-US" sz="4800" dirty="0"/>
          </a:p>
        </p:txBody>
      </p:sp>
    </p:spTree>
    <p:extLst>
      <p:ext uri="{BB962C8B-B14F-4D97-AF65-F5344CB8AC3E}">
        <p14:creationId xmlns:p14="http://schemas.microsoft.com/office/powerpoint/2010/main" val="42113966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smtClean="0">
                <a:latin typeface="Arial"/>
                <a:cs typeface="Arial"/>
              </a:rPr>
              <a:t>Maslow’s Hierarchy of Needs</a:t>
            </a:r>
            <a:endParaRPr lang="en-US" sz="4400" dirty="0">
              <a:latin typeface="Arial"/>
              <a:cs typeface="Arial"/>
            </a:endParaRPr>
          </a:p>
        </p:txBody>
      </p:sp>
      <p:pic>
        <p:nvPicPr>
          <p:cNvPr id="5" name="Picture 4" descr="Maslow's H of Needs with Arrow.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887" y="2031985"/>
            <a:ext cx="3818402" cy="3198324"/>
          </a:xfrm>
          <a:prstGeom prst="rect">
            <a:avLst/>
          </a:prstGeom>
        </p:spPr>
      </p:pic>
      <p:pic>
        <p:nvPicPr>
          <p:cNvPr id="6" name="Picture 5" descr="Maslow's H of Needs Simpl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18" y="1473195"/>
            <a:ext cx="5029201" cy="3731683"/>
          </a:xfrm>
          <a:prstGeom prst="rect">
            <a:avLst/>
          </a:prstGeom>
        </p:spPr>
      </p:pic>
    </p:spTree>
    <p:extLst>
      <p:ext uri="{BB962C8B-B14F-4D97-AF65-F5344CB8AC3E}">
        <p14:creationId xmlns:p14="http://schemas.microsoft.com/office/powerpoint/2010/main" val="41477527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STG">
      <a:dk1>
        <a:srgbClr val="000000"/>
      </a:dk1>
      <a:lt1>
        <a:srgbClr val="FFFFFF"/>
      </a:lt1>
      <a:dk2>
        <a:srgbClr val="000000"/>
      </a:dk2>
      <a:lt2>
        <a:srgbClr val="7F7F7F"/>
      </a:lt2>
      <a:accent1>
        <a:srgbClr val="007C59"/>
      </a:accent1>
      <a:accent2>
        <a:srgbClr val="0C1C47"/>
      </a:accent2>
      <a:accent3>
        <a:srgbClr val="AF1E2D"/>
      </a:accent3>
      <a:accent4>
        <a:srgbClr val="7F7F7F"/>
      </a:accent4>
      <a:accent5>
        <a:srgbClr val="FCD856"/>
      </a:accent5>
      <a:accent6>
        <a:srgbClr val="FFFFFF"/>
      </a:accent6>
      <a:hlink>
        <a:srgbClr val="0042C7"/>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Slide Templates CSDE.pptx</Template>
  <TotalTime>32266</TotalTime>
  <Words>1258</Words>
  <Application>Microsoft Macintosh PowerPoint</Application>
  <PresentationFormat>On-screen Show (4:3)</PresentationFormat>
  <Paragraphs>190</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2_Office Theme</vt:lpstr>
      <vt:lpstr>Improving School Climate to Support Student Achievement </vt:lpstr>
      <vt:lpstr>RESILIENCY  &amp;  ACEs</vt:lpstr>
      <vt:lpstr>Resiliency</vt:lpstr>
      <vt:lpstr>“ACEs” Research</vt:lpstr>
      <vt:lpstr>Meeting a Bear in the Forest</vt:lpstr>
      <vt:lpstr>The Brain Control Systems</vt:lpstr>
      <vt:lpstr>ACEs SCALE LEARNING TASK I </vt:lpstr>
      <vt:lpstr>ACEs SCALE LEARNING TASK II </vt:lpstr>
      <vt:lpstr>Maslow’s Hierarchy of Needs</vt:lpstr>
      <vt:lpstr>Maslow’s Hierarchy of Needs</vt:lpstr>
      <vt:lpstr>Maslow &amp; Children with Trauma</vt:lpstr>
      <vt:lpstr>Development is Hierarchical</vt:lpstr>
      <vt:lpstr>Growing Brains With Trauma</vt:lpstr>
      <vt:lpstr>ACEs Score of 4+: Changes Begin</vt:lpstr>
      <vt:lpstr>What Trauma Looks Like</vt:lpstr>
      <vt:lpstr>What Trauma Looks Like</vt:lpstr>
      <vt:lpstr>Window of Stress Tolerance</vt:lpstr>
      <vt:lpstr>Which Children Need Attention</vt:lpstr>
      <vt:lpstr>BEAR-FREE ENVIRONMENTS!!!</vt:lpstr>
      <vt:lpstr>Environments: NO Bears</vt:lpstr>
      <vt:lpstr>Variety of Treatments: Building Resilience</vt:lpstr>
      <vt:lpstr>Dr. Ken Ginsburg</vt:lpstr>
      <vt:lpstr>The Necessary Elements for Change</vt:lpstr>
      <vt:lpstr>Children With Trauma Need….</vt:lpstr>
      <vt:lpstr>Resiliency Factors</vt:lpstr>
      <vt:lpstr>Resiliency: Protective Factors</vt:lpstr>
      <vt:lpstr>Skills, Opportunities &amp; Supports</vt:lpstr>
      <vt:lpstr>The Research Says…</vt:lpstr>
      <vt:lpstr>Resiliency: Protective Factors</vt:lpstr>
      <vt:lpstr>Our Factors</vt:lpstr>
      <vt:lpstr>Now What?</vt:lpstr>
      <vt:lpstr>Resiliency: Protective Factors</vt:lpstr>
    </vt:vector>
  </TitlesOfParts>
  <Company>csde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csde</dc:creator>
  <cp:lastModifiedBy>Jo Ann Reagan</cp:lastModifiedBy>
  <cp:revision>539</cp:revision>
  <cp:lastPrinted>2017-12-21T19:17:54Z</cp:lastPrinted>
  <dcterms:created xsi:type="dcterms:W3CDTF">2015-08-03T18:52:24Z</dcterms:created>
  <dcterms:modified xsi:type="dcterms:W3CDTF">2019-07-20T16:43:48Z</dcterms:modified>
</cp:coreProperties>
</file>