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8" r:id="rId6"/>
    <p:sldId id="294" r:id="rId7"/>
    <p:sldId id="259" r:id="rId8"/>
    <p:sldId id="279" r:id="rId9"/>
    <p:sldId id="291" r:id="rId10"/>
    <p:sldId id="296" r:id="rId11"/>
    <p:sldId id="295" r:id="rId12"/>
    <p:sldId id="298" r:id="rId13"/>
    <p:sldId id="297" r:id="rId14"/>
    <p:sldId id="299" r:id="rId15"/>
    <p:sldId id="301" r:id="rId16"/>
    <p:sldId id="300"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02" r:id="rId32"/>
    <p:sldId id="317" r:id="rId33"/>
    <p:sldId id="292"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E58AA-6EE5-4AD0-92D4-1F083F160930}" v="44" dt="2020-03-26T15:30:41.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1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FIRST SPIRITUAL DISCIPLINE</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Deep breathing</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OPENING PRAYER</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9AC77E87-FC4D-4F04-889B-73358514DC0D}">
      <dgm:prSet/>
      <dgm:spPr/>
      <dgm:t>
        <a:bodyPr/>
        <a:lstStyle/>
        <a:p>
          <a:r>
            <a:rPr lang="en-US" dirty="0"/>
            <a:t>REVIEW</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F112E100-F27E-4FAA-9295-A48758B4FBCC}">
      <dgm:prSet/>
      <dgm:spPr/>
      <dgm:t>
        <a:bodyPr/>
        <a:lstStyle/>
        <a:p>
          <a:r>
            <a:rPr lang="en-US" dirty="0"/>
            <a:t>3x – in through the nose/hold</a:t>
          </a:r>
        </a:p>
      </dgm:t>
    </dgm:pt>
    <dgm:pt modelId="{D8737F00-9784-4271-AC3B-F8C87A430D62}" type="parTrans" cxnId="{525E4112-C03E-4998-98D6-8DB95FFA8414}">
      <dgm:prSet/>
      <dgm:spPr/>
      <dgm:t>
        <a:bodyPr/>
        <a:lstStyle/>
        <a:p>
          <a:endParaRPr lang="en-US"/>
        </a:p>
      </dgm:t>
    </dgm:pt>
    <dgm:pt modelId="{C72621AD-CCB7-43ED-B460-FC3B6DB410DD}" type="sibTrans" cxnId="{525E4112-C03E-4998-98D6-8DB95FFA8414}">
      <dgm:prSet/>
      <dgm:spPr/>
      <dgm:t>
        <a:bodyPr/>
        <a:lstStyle/>
        <a:p>
          <a:endParaRPr lang="en-US"/>
        </a:p>
      </dgm:t>
    </dgm:pt>
    <dgm:pt modelId="{74E4864B-4B39-4CCB-8072-EC9BFEE218F9}">
      <dgm:prSet/>
      <dgm:spPr/>
      <dgm:t>
        <a:bodyPr/>
        <a:lstStyle/>
        <a:p>
          <a:r>
            <a:rPr lang="en-US" dirty="0"/>
            <a:t>Out through the mouth</a:t>
          </a:r>
        </a:p>
      </dgm:t>
    </dgm:pt>
    <dgm:pt modelId="{DAF361A7-78E8-4591-8B03-C243B3FEE5D9}" type="parTrans" cxnId="{403C7A77-5BB0-4B05-893E-0B1285F9BB7B}">
      <dgm:prSet/>
      <dgm:spPr/>
      <dgm:t>
        <a:bodyPr/>
        <a:lstStyle/>
        <a:p>
          <a:endParaRPr lang="en-US"/>
        </a:p>
      </dgm:t>
    </dgm:pt>
    <dgm:pt modelId="{8EC012DE-0BCE-4211-B613-CE5C0A598B50}" type="sibTrans" cxnId="{403C7A77-5BB0-4B05-893E-0B1285F9BB7B}">
      <dgm:prSet/>
      <dgm:spPr/>
      <dgm:t>
        <a:bodyPr/>
        <a:lstStyle/>
        <a:p>
          <a:endParaRPr lang="en-US"/>
        </a:p>
      </dgm:t>
    </dgm:pt>
    <dgm:pt modelId="{BEE51798-474B-4975-A49A-9CEA90B75A79}">
      <dgm:prSet/>
      <dgm:spPr/>
      <dgm:t>
        <a:bodyPr/>
        <a:lstStyle/>
        <a:p>
          <a:r>
            <a:rPr lang="en-US" dirty="0"/>
            <a:t>Pastor Brenda</a:t>
          </a:r>
        </a:p>
      </dgm:t>
    </dgm:pt>
    <dgm:pt modelId="{11B973CB-C070-416C-81D8-122C0B6CD930}" type="parTrans" cxnId="{269DA674-E0D5-466A-AFE9-7E846CC1C471}">
      <dgm:prSet/>
      <dgm:spPr/>
      <dgm:t>
        <a:bodyPr/>
        <a:lstStyle/>
        <a:p>
          <a:endParaRPr lang="en-US"/>
        </a:p>
      </dgm:t>
    </dgm:pt>
    <dgm:pt modelId="{DDCF4BD6-642E-48AB-B143-7C5F57AAF9F5}" type="sibTrans" cxnId="{269DA674-E0D5-466A-AFE9-7E846CC1C471}">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FlipVert="1" custScaleY="114454">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DD4AB908-B6F5-473A-87F5-281F686E754A}" type="presOf" srcId="{BEE51798-474B-4975-A49A-9CEA90B75A79}" destId="{5E76ADAA-D3EE-462D-A737-9D3772B6C76F}" srcOrd="0" destOrd="0" presId="urn:microsoft.com/office/officeart/2016/7/layout/HexagonTimeline"/>
    <dgm:cxn modelId="{525E4112-C03E-4998-98D6-8DB95FFA8414}" srcId="{5FC34D3A-C8D4-483C-8695-507470E74D50}" destId="{F112E100-F27E-4FAA-9295-A48758B4FBCC}" srcOrd="1" destOrd="0" parTransId="{D8737F00-9784-4271-AC3B-F8C87A430D62}" sibTransId="{C72621AD-CCB7-43ED-B460-FC3B6DB410DD}"/>
    <dgm:cxn modelId="{B04C6215-C46D-4282-963F-02A26E25C8AB}" srcId="{08F627ED-A304-4697-8C44-18E45D3D2B1A}" destId="{9845D52A-E054-4EB0-A5A3-32AE7DC6D645}" srcOrd="1" destOrd="0" parTransId="{952EE001-86C3-4022-96EE-ABDB540B8A78}" sibTransId="{796364FD-7651-493A-AEE5-8DD45DF8EEAC}"/>
    <dgm:cxn modelId="{DC951A47-D712-4DDF-BC45-034C400F587A}" type="presOf" srcId="{08F627ED-A304-4697-8C44-18E45D3D2B1A}" destId="{D6614DDC-66DE-4E26-A0E6-8B5D4F611437}" srcOrd="0" destOrd="0" presId="urn:microsoft.com/office/officeart/2016/7/layout/HexagonTimeline"/>
    <dgm:cxn modelId="{269DA674-E0D5-466A-AFE9-7E846CC1C471}" srcId="{9845D52A-E054-4EB0-A5A3-32AE7DC6D645}" destId="{BEE51798-474B-4975-A49A-9CEA90B75A79}" srcOrd="0" destOrd="0" parTransId="{11B973CB-C070-416C-81D8-122C0B6CD930}" sibTransId="{DDCF4BD6-642E-48AB-B143-7C5F57AAF9F5}"/>
    <dgm:cxn modelId="{403C7A77-5BB0-4B05-893E-0B1285F9BB7B}" srcId="{5FC34D3A-C8D4-483C-8695-507470E74D50}" destId="{74E4864B-4B39-4CCB-8072-EC9BFEE218F9}" srcOrd="2" destOrd="0" parTransId="{DAF361A7-78E8-4591-8B03-C243B3FEE5D9}" sibTransId="{8EC012DE-0BCE-4211-B613-CE5C0A598B50}"/>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B3BBE89D-7567-4816-B5C3-6B171A70B841}" type="presOf" srcId="{74E4864B-4B39-4CCB-8072-EC9BFEE218F9}" destId="{03E7967D-6C10-4379-9B37-4F5A8CF4EED8}" srcOrd="0" destOrd="2" presId="urn:microsoft.com/office/officeart/2016/7/layout/HexagonTimeline"/>
    <dgm:cxn modelId="{066602A1-0D01-4A9E-A862-07FAC4424E81}" type="presOf" srcId="{F112E100-F27E-4FAA-9295-A48758B4FBCC}" destId="{03E7967D-6C10-4379-9B37-4F5A8CF4EED8}" srcOrd="0" destOrd="1" presId="urn:microsoft.com/office/officeart/2016/7/layout/HexagonTimeline"/>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FIRST SPIRITUAL DISCIPLINE</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Deep breathing</a:t>
          </a:r>
        </a:p>
        <a:p>
          <a:pPr marL="0" lvl="0" indent="0" algn="ctr" defTabSz="488950">
            <a:lnSpc>
              <a:spcPct val="90000"/>
            </a:lnSpc>
            <a:spcBef>
              <a:spcPct val="0"/>
            </a:spcBef>
            <a:spcAft>
              <a:spcPct val="35000"/>
            </a:spcAft>
            <a:buNone/>
          </a:pPr>
          <a:r>
            <a:rPr lang="en-US" sz="1100" kern="1200" dirty="0"/>
            <a:t>3x – in through the nose/hold</a:t>
          </a:r>
        </a:p>
        <a:p>
          <a:pPr marL="0" lvl="0" indent="0" algn="ctr" defTabSz="488950">
            <a:lnSpc>
              <a:spcPct val="90000"/>
            </a:lnSpc>
            <a:spcBef>
              <a:spcPct val="0"/>
            </a:spcBef>
            <a:spcAft>
              <a:spcPct val="35000"/>
            </a:spcAft>
            <a:buNone/>
          </a:pPr>
          <a:r>
            <a:rPr lang="en-US" sz="1100" kern="1200" dirty="0"/>
            <a:t>Out through the mouth</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OPENING PRAYER</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Pastor Brenda</a:t>
          </a:r>
        </a:p>
      </dsp:txBody>
      <dsp:txXfrm>
        <a:off x="2240571" y="2479240"/>
        <a:ext cx="2237291" cy="1166701"/>
      </dsp:txXfrm>
    </dsp:sp>
    <dsp:sp modelId="{6C1697D8-F9A2-4451-950E-C8D8168BBC75}">
      <dsp:nvSpPr>
        <dsp:cNvPr id="0" name=""/>
        <dsp:cNvSpPr/>
      </dsp:nvSpPr>
      <dsp:spPr>
        <a:xfrm rot="21513260">
          <a:off x="4164542" y="1815066"/>
          <a:ext cx="626640" cy="0"/>
        </a:xfrm>
        <a:custGeom>
          <a:avLst/>
          <a:gdLst/>
          <a:ahLst/>
          <a:cxnLst/>
          <a:rect l="0" t="0" r="0" b="0"/>
          <a:pathLst>
            <a:path>
              <a:moveTo>
                <a:pt x="0" y="0"/>
              </a:moveTo>
              <a:lnTo>
                <a:pt x="62664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flipV="1">
          <a:off x="4791083" y="1556785"/>
          <a:ext cx="1610849" cy="50075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REVIEW</a:t>
          </a:r>
        </a:p>
      </dsp:txBody>
      <dsp:txXfrm rot="10800000">
        <a:off x="4891233" y="1556785"/>
        <a:ext cx="1510699" cy="500751"/>
      </dsp:txXfrm>
    </dsp:sp>
    <dsp:sp modelId="{2E1F219F-885D-437D-9D95-1C496EBAD119}">
      <dsp:nvSpPr>
        <dsp:cNvPr id="0" name=""/>
        <dsp:cNvSpPr/>
      </dsp:nvSpPr>
      <dsp:spPr>
        <a:xfrm flipV="1">
          <a:off x="4477862" y="-100127"/>
          <a:ext cx="2237291" cy="1335336"/>
        </a:xfrm>
        <a:prstGeom prst="rect">
          <a:avLst/>
        </a:prstGeom>
        <a:noFill/>
        <a:ln>
          <a:noFill/>
        </a:ln>
        <a:effectLst/>
      </dsp:spPr>
      <dsp:style>
        <a:lnRef idx="0">
          <a:scrgbClr r="0" g="0" b="0"/>
        </a:lnRef>
        <a:fillRef idx="0">
          <a:scrgbClr r="0" g="0" b="0"/>
        </a:fillRef>
        <a:effectRef idx="0">
          <a:scrgbClr r="0" g="0" b="0"/>
        </a:effectRef>
        <a:fontRef idx="minor"/>
      </dsp:style>
    </dsp:sp>
    <dsp:sp modelId="{8801BA21-B732-43C2-BD4E-EED526CA614C}">
      <dsp:nvSpPr>
        <dsp:cNvPr id="0" name=""/>
        <dsp:cNvSpPr/>
      </dsp:nvSpPr>
      <dsp:spPr>
        <a:xfrm flipV="1">
          <a:off x="5596508" y="1197461"/>
          <a:ext cx="0" cy="4172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flipV="1">
          <a:off x="5560048" y="1145622"/>
          <a:ext cx="72918" cy="834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3/26/2020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3/26/2020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Declutter for lent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Welcome</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b="1" dirty="0"/>
              <a:t>Emotions</a:t>
            </a:r>
            <a:r>
              <a:rPr lang="en-US" dirty="0"/>
              <a:t>, Relationships, Forgiveness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3200" dirty="0"/>
              <a:t>Our stuff</a:t>
            </a:r>
          </a:p>
          <a:p>
            <a:pPr marL="0" indent="0">
              <a:buNone/>
            </a:pPr>
            <a:r>
              <a:rPr lang="en-US" sz="3200" dirty="0"/>
              <a:t>Other people’s stuff with guilt attached </a:t>
            </a:r>
          </a:p>
          <a:p>
            <a:pPr marL="0" indent="0">
              <a:buNone/>
            </a:pPr>
            <a:r>
              <a:rPr lang="en-US" sz="3200" dirty="0"/>
              <a:t>Psychology Today – 5 hours per week feeling guilty</a:t>
            </a:r>
          </a:p>
          <a:p>
            <a:pPr marL="0" indent="0">
              <a:buNone/>
            </a:pPr>
            <a:r>
              <a:rPr lang="en-US" sz="3200" dirty="0"/>
              <a:t>	WHY? </a:t>
            </a:r>
          </a:p>
          <a:p>
            <a:pPr marL="0" indent="0">
              <a:buNone/>
            </a:pPr>
            <a:endParaRPr lang="en-US" dirty="0"/>
          </a:p>
        </p:txBody>
      </p:sp>
    </p:spTree>
    <p:extLst>
      <p:ext uri="{BB962C8B-B14F-4D97-AF65-F5344CB8AC3E}">
        <p14:creationId xmlns:p14="http://schemas.microsoft.com/office/powerpoint/2010/main" val="113357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a:t>
            </a:r>
            <a:r>
              <a:rPr lang="en-US" b="1" dirty="0"/>
              <a:t>Relationships</a:t>
            </a:r>
            <a:r>
              <a:rPr lang="en-US" dirty="0"/>
              <a:t>, Forgiveness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lgn="ctr">
              <a:buNone/>
            </a:pPr>
            <a:r>
              <a:rPr lang="en-US" sz="3200" dirty="0"/>
              <a:t>RELATIONSHIPS</a:t>
            </a:r>
          </a:p>
          <a:p>
            <a:pPr marL="0" indent="0" algn="ctr">
              <a:buNone/>
            </a:pPr>
            <a:endParaRPr lang="en-US" sz="3200" dirty="0"/>
          </a:p>
          <a:p>
            <a:pPr marL="0" indent="0">
              <a:buNone/>
            </a:pPr>
            <a:r>
              <a:rPr lang="en-US" sz="3200" dirty="0"/>
              <a:t>Of the Road						Of the Heart</a:t>
            </a:r>
          </a:p>
          <a:p>
            <a:pPr marL="0" indent="0">
              <a:buNone/>
            </a:pPr>
            <a:endParaRPr lang="en-US" sz="3200" dirty="0"/>
          </a:p>
        </p:txBody>
      </p:sp>
    </p:spTree>
    <p:extLst>
      <p:ext uri="{BB962C8B-B14F-4D97-AF65-F5344CB8AC3E}">
        <p14:creationId xmlns:p14="http://schemas.microsoft.com/office/powerpoint/2010/main" val="400473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a:t>
            </a:r>
            <a:r>
              <a:rPr lang="en-US" b="1" dirty="0"/>
              <a:t>Relationships</a:t>
            </a:r>
            <a:r>
              <a:rPr lang="en-US" dirty="0"/>
              <a:t>, Forgiveness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lnSpcReduction="10000"/>
          </a:bodyPr>
          <a:lstStyle/>
          <a:p>
            <a:pPr marL="0" indent="0" algn="ctr">
              <a:buNone/>
            </a:pPr>
            <a:r>
              <a:rPr lang="en-US" sz="3200" dirty="0"/>
              <a:t>RELATIONSHIPS</a:t>
            </a:r>
          </a:p>
          <a:p>
            <a:pPr marL="0" indent="0" algn="ctr">
              <a:buNone/>
            </a:pPr>
            <a:endParaRPr lang="en-US" sz="3200" dirty="0"/>
          </a:p>
          <a:p>
            <a:pPr marL="0" indent="0">
              <a:buNone/>
            </a:pPr>
            <a:r>
              <a:rPr lang="en-US" sz="3200" dirty="0"/>
              <a:t>Of the Road						Of the Heart</a:t>
            </a:r>
          </a:p>
          <a:p>
            <a:pPr marL="0" indent="0">
              <a:buNone/>
            </a:pPr>
            <a:endParaRPr lang="en-US" sz="3200" dirty="0"/>
          </a:p>
          <a:p>
            <a:pPr marL="0" indent="0">
              <a:buNone/>
            </a:pPr>
            <a:endParaRPr lang="en-US" sz="3200" dirty="0"/>
          </a:p>
          <a:p>
            <a:pPr marL="0" indent="0">
              <a:buNone/>
            </a:pPr>
            <a:r>
              <a:rPr lang="en-US" sz="3200" dirty="0"/>
              <a:t>We want to control so we don’t get hurt…</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57284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is forgiveness?</a:t>
            </a:r>
          </a:p>
          <a:p>
            <a:pPr marL="0" indent="0">
              <a:buNone/>
            </a:pPr>
            <a:endParaRPr lang="en-US" sz="2800" dirty="0"/>
          </a:p>
        </p:txBody>
      </p:sp>
    </p:spTree>
    <p:extLst>
      <p:ext uri="{BB962C8B-B14F-4D97-AF65-F5344CB8AC3E}">
        <p14:creationId xmlns:p14="http://schemas.microsoft.com/office/powerpoint/2010/main" val="376500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is forgiveness?</a:t>
            </a:r>
          </a:p>
          <a:p>
            <a:pPr marL="0" indent="0">
              <a:buNone/>
            </a:pPr>
            <a:r>
              <a:rPr lang="en-US" sz="2800" dirty="0"/>
              <a:t>1. Begins at the cross – In Christ’s birth, death, and resurrection you gain forgiveness of all your sin. </a:t>
            </a:r>
            <a:r>
              <a:rPr lang="en-US" sz="2800" b="1" u="sng" dirty="0"/>
              <a:t>And so does everyone else!</a:t>
            </a:r>
            <a:r>
              <a:rPr lang="en-US" sz="2800" dirty="0"/>
              <a:t> We forget that part!</a:t>
            </a:r>
          </a:p>
          <a:p>
            <a:pPr marL="0" indent="0">
              <a:buNone/>
            </a:pPr>
            <a:endParaRPr lang="en-US" sz="2800" dirty="0"/>
          </a:p>
        </p:txBody>
      </p:sp>
    </p:spTree>
    <p:extLst>
      <p:ext uri="{BB962C8B-B14F-4D97-AF65-F5344CB8AC3E}">
        <p14:creationId xmlns:p14="http://schemas.microsoft.com/office/powerpoint/2010/main" val="381801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is forgiveness?</a:t>
            </a:r>
          </a:p>
          <a:p>
            <a:pPr marL="514350" indent="-514350">
              <a:buAutoNum type="arabicPeriod"/>
            </a:pPr>
            <a:r>
              <a:rPr lang="en-US" sz="2800" dirty="0"/>
              <a:t>Begins at the cross – In Christ’s birth, death, and resurrection you gain forgiveness of all your sin. </a:t>
            </a:r>
            <a:r>
              <a:rPr lang="en-US" sz="2800" b="1" u="sng" dirty="0"/>
              <a:t>And so does everyone else!</a:t>
            </a:r>
            <a:r>
              <a:rPr lang="en-US" sz="2800" dirty="0"/>
              <a:t> We forget that part!</a:t>
            </a:r>
          </a:p>
          <a:p>
            <a:pPr marL="514350" indent="-514350">
              <a:buAutoNum type="arabicPeriod"/>
            </a:pPr>
            <a:r>
              <a:rPr lang="en-US" sz="2800" dirty="0"/>
              <a:t>Is a process. Why?</a:t>
            </a:r>
          </a:p>
          <a:p>
            <a:pPr marL="0" indent="0">
              <a:buNone/>
            </a:pPr>
            <a:endParaRPr lang="en-US" sz="2800" dirty="0"/>
          </a:p>
        </p:txBody>
      </p:sp>
    </p:spTree>
    <p:extLst>
      <p:ext uri="{BB962C8B-B14F-4D97-AF65-F5344CB8AC3E}">
        <p14:creationId xmlns:p14="http://schemas.microsoft.com/office/powerpoint/2010/main" val="388079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forgiveness is “not”?</a:t>
            </a:r>
          </a:p>
          <a:p>
            <a:pPr marL="514350" indent="-514350">
              <a:buAutoNum type="arabicPeriod"/>
            </a:pPr>
            <a:r>
              <a:rPr lang="en-US" sz="2800" dirty="0"/>
              <a:t>RECONCILIATION</a:t>
            </a:r>
          </a:p>
          <a:p>
            <a:pPr marL="514350" indent="-514350">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305851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forgiveness is “not”?</a:t>
            </a:r>
          </a:p>
          <a:p>
            <a:pPr marL="514350" indent="-514350">
              <a:buAutoNum type="arabicPeriod"/>
            </a:pPr>
            <a:r>
              <a:rPr lang="en-US" sz="2800" dirty="0"/>
              <a:t>RECONCILIATION</a:t>
            </a:r>
          </a:p>
          <a:p>
            <a:pPr marL="514350" indent="-514350">
              <a:buAutoNum type="arabicPeriod"/>
            </a:pPr>
            <a:r>
              <a:rPr lang="en-US" sz="2800" dirty="0"/>
              <a:t>ACCEPTANCE</a:t>
            </a:r>
          </a:p>
          <a:p>
            <a:pPr marL="514350" indent="-514350">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294260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forgiveness is “not”?</a:t>
            </a:r>
          </a:p>
          <a:p>
            <a:pPr marL="514350" indent="-514350">
              <a:buAutoNum type="arabicPeriod"/>
            </a:pPr>
            <a:r>
              <a:rPr lang="en-US" sz="2800" dirty="0"/>
              <a:t>RECONCILIATION</a:t>
            </a:r>
          </a:p>
          <a:p>
            <a:pPr marL="514350" indent="-514350">
              <a:buAutoNum type="arabicPeriod"/>
            </a:pPr>
            <a:r>
              <a:rPr lang="en-US" sz="2800" dirty="0"/>
              <a:t>ACCEPTANCE</a:t>
            </a:r>
          </a:p>
          <a:p>
            <a:pPr marL="514350" indent="-514350">
              <a:buAutoNum type="arabicPeriod"/>
            </a:pPr>
            <a:r>
              <a:rPr lang="en-US" sz="2800" dirty="0"/>
              <a:t>EXONERATION</a:t>
            </a:r>
          </a:p>
          <a:p>
            <a:pPr marL="514350" indent="-514350">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185707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What forgiveness is “not”?</a:t>
            </a:r>
          </a:p>
          <a:p>
            <a:pPr marL="514350" indent="-514350">
              <a:buAutoNum type="arabicPeriod"/>
            </a:pPr>
            <a:r>
              <a:rPr lang="en-US" sz="2800" dirty="0"/>
              <a:t>RECONCILIATION</a:t>
            </a:r>
          </a:p>
          <a:p>
            <a:pPr marL="514350" indent="-514350">
              <a:buAutoNum type="arabicPeriod"/>
            </a:pPr>
            <a:r>
              <a:rPr lang="en-US" sz="2800" dirty="0"/>
              <a:t>ACCEPTANCE</a:t>
            </a:r>
          </a:p>
          <a:p>
            <a:pPr marL="514350" indent="-514350">
              <a:buAutoNum type="arabicPeriod"/>
            </a:pPr>
            <a:r>
              <a:rPr lang="en-US" sz="2800" dirty="0"/>
              <a:t>EXONERATION</a:t>
            </a:r>
          </a:p>
          <a:p>
            <a:pPr marL="514350" indent="-514350">
              <a:buAutoNum type="arabicPeriod"/>
            </a:pPr>
            <a:r>
              <a:rPr lang="en-US" sz="2800" dirty="0"/>
              <a:t>PARDONING</a:t>
            </a:r>
          </a:p>
          <a:p>
            <a:pPr marL="514350" indent="-514350">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42363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REVIEW AND START</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613522051"/>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Two kinds of forgiveness</a:t>
            </a:r>
          </a:p>
          <a:p>
            <a:pPr marL="514350" indent="-514350">
              <a:buAutoNum type="arabicPeriod"/>
            </a:pPr>
            <a:r>
              <a:rPr lang="en-US" sz="2800" dirty="0"/>
              <a:t>DECISIONAL</a:t>
            </a:r>
          </a:p>
          <a:p>
            <a:pPr marL="514350" indent="-514350">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217352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Two kinds of forgiveness</a:t>
            </a:r>
          </a:p>
          <a:p>
            <a:pPr marL="514350" indent="-514350">
              <a:buAutoNum type="arabicPeriod"/>
            </a:pPr>
            <a:r>
              <a:rPr lang="en-US" sz="2800" dirty="0"/>
              <a:t>DECISIONAL</a:t>
            </a:r>
          </a:p>
          <a:p>
            <a:pPr marL="514350" indent="-514350">
              <a:buAutoNum type="arabicPeriod"/>
            </a:pPr>
            <a:r>
              <a:rPr lang="en-US" sz="2800" dirty="0"/>
              <a:t>EMOTIONAL</a:t>
            </a:r>
          </a:p>
          <a:p>
            <a:pPr marL="514350" indent="-514350">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109590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2800" dirty="0"/>
              <a:t>HOW do we forgive?</a:t>
            </a:r>
          </a:p>
          <a:p>
            <a:pPr marL="0" indent="0">
              <a:buNone/>
            </a:pPr>
            <a:r>
              <a:rPr lang="en-US" sz="2800" dirty="0"/>
              <a:t>	</a:t>
            </a:r>
          </a:p>
          <a:p>
            <a:pPr marL="0" indent="0" algn="ctr">
              <a:buNone/>
            </a:pPr>
            <a:r>
              <a:rPr lang="en-US" sz="6000" dirty="0"/>
              <a:t>R E A C H</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36161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25000" lnSpcReduction="20000"/>
          </a:bodyPr>
          <a:lstStyle/>
          <a:p>
            <a:pPr marL="0" indent="0">
              <a:buNone/>
            </a:pPr>
            <a:r>
              <a:rPr lang="en-US" sz="11200" dirty="0"/>
              <a:t>HOW do we forgive?</a:t>
            </a:r>
          </a:p>
          <a:p>
            <a:pPr marL="0" indent="0">
              <a:buNone/>
            </a:pPr>
            <a:r>
              <a:rPr lang="en-US" sz="8600" dirty="0"/>
              <a:t>	</a:t>
            </a:r>
            <a:r>
              <a:rPr lang="en-US" sz="11200" dirty="0"/>
              <a:t>R – Recall</a:t>
            </a:r>
          </a:p>
          <a:p>
            <a:pPr marL="0" indent="0">
              <a:buNone/>
            </a:pPr>
            <a:r>
              <a:rPr lang="en-US" sz="11200" dirty="0"/>
              <a:t>	E – Empathize</a:t>
            </a:r>
          </a:p>
          <a:p>
            <a:pPr marL="0" indent="0">
              <a:buNone/>
            </a:pPr>
            <a:r>
              <a:rPr lang="en-US" sz="11200" dirty="0"/>
              <a:t>	A – Altruism</a:t>
            </a:r>
          </a:p>
          <a:p>
            <a:pPr marL="0" indent="0">
              <a:buNone/>
            </a:pPr>
            <a:r>
              <a:rPr lang="en-US" sz="11200" dirty="0"/>
              <a:t>	C – Commitment</a:t>
            </a:r>
          </a:p>
          <a:p>
            <a:pPr marL="0" indent="0">
              <a:buNone/>
            </a:pPr>
            <a:r>
              <a:rPr lang="en-US" sz="11200" dirty="0"/>
              <a:t>	H – Hold onto your forgiveness in Christ</a:t>
            </a:r>
          </a:p>
          <a:p>
            <a:pPr marL="0" indent="0">
              <a:buNone/>
            </a:pPr>
            <a:r>
              <a:rPr lang="en-US" sz="11200" dirty="0"/>
              <a:t>	</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177146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55000" lnSpcReduction="20000"/>
          </a:bodyPr>
          <a:lstStyle/>
          <a:p>
            <a:pPr marL="0" indent="0">
              <a:buNone/>
            </a:pPr>
            <a:r>
              <a:rPr lang="en-US" sz="5700" dirty="0"/>
              <a:t>Why spend so much time on this?</a:t>
            </a:r>
          </a:p>
          <a:p>
            <a:pPr marL="0" indent="0">
              <a:buNone/>
            </a:pPr>
            <a:endParaRPr lang="en-US" sz="5700" dirty="0"/>
          </a:p>
          <a:p>
            <a:pPr marL="0" indent="0">
              <a:buNone/>
            </a:pPr>
            <a:r>
              <a:rPr lang="en-US" sz="5700" dirty="0"/>
              <a:t>Jesus spends most time talking about MONEY.</a:t>
            </a:r>
          </a:p>
          <a:p>
            <a:pPr marL="0" indent="0">
              <a:buNone/>
            </a:pPr>
            <a:r>
              <a:rPr lang="en-US" sz="5700" dirty="0"/>
              <a:t>Second - Forgiveness</a:t>
            </a:r>
          </a:p>
          <a:p>
            <a:pPr marL="0" indent="0">
              <a:buNone/>
            </a:pPr>
            <a:r>
              <a:rPr lang="en-US" sz="11200" dirty="0"/>
              <a:t>	</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3773662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25000" lnSpcReduction="20000"/>
          </a:bodyPr>
          <a:lstStyle/>
          <a:p>
            <a:pPr marL="0" indent="0">
              <a:buNone/>
            </a:pPr>
            <a:r>
              <a:rPr lang="en-US" sz="7200" dirty="0"/>
              <a:t>Unknown – Paralyzed man (Mt 9:1-8)</a:t>
            </a:r>
          </a:p>
          <a:p>
            <a:pPr marL="0" indent="0">
              <a:buNone/>
            </a:pPr>
            <a:r>
              <a:rPr lang="en-US" sz="7200" dirty="0"/>
              <a:t>Specific – Woman caught in adultery (John 4)</a:t>
            </a:r>
          </a:p>
          <a:p>
            <a:pPr marL="0" indent="0">
              <a:buNone/>
            </a:pPr>
            <a:r>
              <a:rPr lang="en-US" sz="7200" dirty="0"/>
              <a:t>Faith – Peter denied Christ (Luke 22:54-65)</a:t>
            </a:r>
          </a:p>
          <a:p>
            <a:pPr marL="0" indent="0">
              <a:buNone/>
            </a:pPr>
            <a:r>
              <a:rPr lang="en-US" sz="7200" dirty="0"/>
              <a:t>Faith – teaching disciples (Luke 15:11-32; Luke 17:1-10)</a:t>
            </a:r>
          </a:p>
          <a:p>
            <a:pPr marL="0" indent="0">
              <a:buNone/>
            </a:pPr>
            <a:r>
              <a:rPr lang="en-US" sz="7200" dirty="0"/>
              <a:t>Known – Criminal on the cross (Luke 23:40)</a:t>
            </a:r>
          </a:p>
          <a:p>
            <a:pPr marL="0" indent="0">
              <a:buNone/>
            </a:pPr>
            <a:r>
              <a:rPr lang="en-US" sz="7200" dirty="0"/>
              <a:t>WOW – People who crucified Christ (Mt 27:35-44)</a:t>
            </a:r>
          </a:p>
          <a:p>
            <a:pPr marL="0" indent="0">
              <a:buNone/>
            </a:pPr>
            <a:r>
              <a:rPr lang="en-US" sz="7200" dirty="0"/>
              <a:t>Financial– (Rom 13:8-14 – no debt outstanding); unforgiving debtor (Mt 18:21-35)</a:t>
            </a:r>
          </a:p>
          <a:p>
            <a:pPr marL="0" indent="0">
              <a:buNone/>
            </a:pPr>
            <a:endParaRPr lang="en-US" sz="7200" dirty="0"/>
          </a:p>
          <a:p>
            <a:pPr marL="0" indent="0">
              <a:buNone/>
            </a:pPr>
            <a:r>
              <a:rPr lang="en-US" sz="11200" dirty="0"/>
              <a:t>	</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382202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47500" lnSpcReduction="20000"/>
          </a:bodyPr>
          <a:lstStyle/>
          <a:p>
            <a:pPr marL="0" indent="0">
              <a:buNone/>
            </a:pPr>
            <a:r>
              <a:rPr lang="en-US" sz="7200" dirty="0"/>
              <a:t>ULTIMATE: The Lord’s Prayer</a:t>
            </a:r>
          </a:p>
          <a:p>
            <a:pPr marL="0" indent="0">
              <a:buNone/>
            </a:pPr>
            <a:r>
              <a:rPr lang="en-US" sz="7200" dirty="0"/>
              <a:t>Give us </a:t>
            </a:r>
          </a:p>
          <a:p>
            <a:pPr marL="0" indent="0">
              <a:buNone/>
            </a:pPr>
            <a:r>
              <a:rPr lang="en-US" sz="7200" dirty="0"/>
              <a:t>Then forgive us</a:t>
            </a:r>
          </a:p>
          <a:p>
            <a:pPr marL="0" indent="0">
              <a:buNone/>
            </a:pPr>
            <a:endParaRPr lang="en-US" sz="7200" dirty="0"/>
          </a:p>
          <a:p>
            <a:pPr marL="0" indent="0">
              <a:buNone/>
            </a:pPr>
            <a:r>
              <a:rPr lang="en-US" sz="11200" dirty="0"/>
              <a:t>	</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350559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dirty="0"/>
              <a:t>Emotions, Relationships, </a:t>
            </a:r>
            <a:r>
              <a:rPr lang="en-US" b="1" dirty="0"/>
              <a:t>Forgiveness</a:t>
            </a:r>
            <a:r>
              <a:rPr lang="en-US" dirty="0"/>
              <a:t>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25000" lnSpcReduction="20000"/>
          </a:bodyPr>
          <a:lstStyle/>
          <a:p>
            <a:pPr marL="0" indent="0">
              <a:buNone/>
            </a:pPr>
            <a:r>
              <a:rPr lang="en-US" sz="7200" dirty="0"/>
              <a:t>Good Friday Blackness  </a:t>
            </a:r>
          </a:p>
          <a:p>
            <a:pPr marL="0" indent="0">
              <a:buNone/>
            </a:pPr>
            <a:r>
              <a:rPr lang="en-US" sz="7200" dirty="0"/>
              <a:t>Veil of Unforgiveness</a:t>
            </a:r>
          </a:p>
          <a:p>
            <a:pPr marL="0" indent="0">
              <a:buNone/>
            </a:pPr>
            <a:endParaRPr lang="en-US" sz="7200" dirty="0"/>
          </a:p>
          <a:p>
            <a:pPr marL="0" indent="0">
              <a:buNone/>
            </a:pPr>
            <a:r>
              <a:rPr lang="en-US" sz="7200" dirty="0"/>
              <a:t>Trinity raise the veil of unforgiveness</a:t>
            </a:r>
          </a:p>
          <a:p>
            <a:pPr marL="0" indent="0">
              <a:buNone/>
            </a:pPr>
            <a:r>
              <a:rPr lang="en-US" sz="7200" dirty="0"/>
              <a:t>	Father – God loved the world and sent His Son (God is the author of love)</a:t>
            </a:r>
          </a:p>
          <a:p>
            <a:pPr marL="0" indent="0">
              <a:buNone/>
            </a:pPr>
            <a:r>
              <a:rPr lang="en-US" sz="7200" dirty="0"/>
              <a:t>	Son – death on the cross</a:t>
            </a:r>
          </a:p>
          <a:p>
            <a:pPr marL="0" indent="0">
              <a:buNone/>
            </a:pPr>
            <a:r>
              <a:rPr lang="en-US" sz="7200" dirty="0"/>
              <a:t>	Holy Spirit – helps us forgive despite our warped memories and inaccurate thinking</a:t>
            </a:r>
          </a:p>
          <a:p>
            <a:pPr marL="0" indent="0">
              <a:buNone/>
            </a:pPr>
            <a:endParaRPr lang="en-US" sz="7200" dirty="0"/>
          </a:p>
          <a:p>
            <a:pPr marL="0" indent="0">
              <a:buNone/>
            </a:pPr>
            <a:endParaRPr lang="en-US" sz="7200" dirty="0"/>
          </a:p>
          <a:p>
            <a:pPr marL="0" indent="0">
              <a:buNone/>
            </a:pPr>
            <a:r>
              <a:rPr lang="en-US" sz="11200" dirty="0"/>
              <a:t>	</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2151768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27E6-EAA8-4ECB-B14B-860CE9E8ABF7}"/>
              </a:ext>
            </a:extLst>
          </p:cNvPr>
          <p:cNvSpPr>
            <a:spLocks noGrp="1"/>
          </p:cNvSpPr>
          <p:nvPr>
            <p:ph type="title"/>
          </p:nvPr>
        </p:nvSpPr>
        <p:spPr/>
        <p:txBody>
          <a:bodyPr/>
          <a:lstStyle/>
          <a:p>
            <a:r>
              <a:rPr lang="en-US" dirty="0"/>
              <a:t>DECLUTTERING FOR LENT</a:t>
            </a:r>
          </a:p>
        </p:txBody>
      </p:sp>
      <p:sp>
        <p:nvSpPr>
          <p:cNvPr id="3" name="Content Placeholder 2">
            <a:extLst>
              <a:ext uri="{FF2B5EF4-FFF2-40B4-BE49-F238E27FC236}">
                <a16:creationId xmlns:a16="http://schemas.microsoft.com/office/drawing/2014/main" id="{55EA6C91-4B63-411B-9566-EAF39F228925}"/>
              </a:ext>
            </a:extLst>
          </p:cNvPr>
          <p:cNvSpPr>
            <a:spLocks noGrp="1"/>
          </p:cNvSpPr>
          <p:nvPr>
            <p:ph idx="1"/>
          </p:nvPr>
        </p:nvSpPr>
        <p:spPr/>
        <p:txBody>
          <a:bodyPr>
            <a:normAutofit lnSpcReduction="10000"/>
          </a:bodyPr>
          <a:lstStyle/>
          <a:p>
            <a:pPr marL="0" indent="0">
              <a:buNone/>
            </a:pPr>
            <a:r>
              <a:rPr lang="en-US" sz="2000" dirty="0"/>
              <a:t>	Our hearts and minds desire clarity. We like to have a clear picture of a situation, a clear view of how things fit together, and clear insight into our own and the world’s problems. But just as in nature colors and shapes mingle without clear-cut distinctions, human life doesn’t offer the clarity we are looking for. The borders between love and hate, evil and good, beauty and ugliness, heroism and cowardice, care and neglect, guilt and blamelessness are mostly vague, ambiguous and hard to discern.</a:t>
            </a:r>
          </a:p>
          <a:p>
            <a:pPr marL="0" indent="0">
              <a:buNone/>
            </a:pPr>
            <a:r>
              <a:rPr lang="en-US" sz="2000" dirty="0"/>
              <a:t> 	It is not easy to live faithfully in a world full of ambiguities. We have to learn to make wise choices without needing to be entirely sure.</a:t>
            </a:r>
          </a:p>
          <a:p>
            <a:pPr marL="0" indent="0">
              <a:buNone/>
            </a:pPr>
            <a:r>
              <a:rPr lang="en-US" sz="2000" dirty="0"/>
              <a:t> </a:t>
            </a:r>
          </a:p>
          <a:p>
            <a:pPr marL="0" indent="0" algn="ctr">
              <a:buNone/>
            </a:pPr>
            <a:r>
              <a:rPr lang="en-US" sz="2000" dirty="0"/>
              <a:t>Henri Nouwen (on coping with ambiguity)</a:t>
            </a:r>
          </a:p>
          <a:p>
            <a:pPr marL="0" indent="0">
              <a:buNone/>
            </a:pPr>
            <a:endParaRPr lang="en-US" dirty="0"/>
          </a:p>
        </p:txBody>
      </p:sp>
    </p:spTree>
    <p:extLst>
      <p:ext uri="{BB962C8B-B14F-4D97-AF65-F5344CB8AC3E}">
        <p14:creationId xmlns:p14="http://schemas.microsoft.com/office/powerpoint/2010/main" val="291963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27E6-EAA8-4ECB-B14B-860CE9E8ABF7}"/>
              </a:ext>
            </a:extLst>
          </p:cNvPr>
          <p:cNvSpPr>
            <a:spLocks noGrp="1"/>
          </p:cNvSpPr>
          <p:nvPr>
            <p:ph type="title"/>
          </p:nvPr>
        </p:nvSpPr>
        <p:spPr/>
        <p:txBody>
          <a:bodyPr/>
          <a:lstStyle/>
          <a:p>
            <a:r>
              <a:rPr lang="en-US" dirty="0"/>
              <a:t>DECLUTTERING FOR LENT</a:t>
            </a:r>
          </a:p>
        </p:txBody>
      </p:sp>
      <p:sp>
        <p:nvSpPr>
          <p:cNvPr id="3" name="Content Placeholder 2">
            <a:extLst>
              <a:ext uri="{FF2B5EF4-FFF2-40B4-BE49-F238E27FC236}">
                <a16:creationId xmlns:a16="http://schemas.microsoft.com/office/drawing/2014/main" id="{55EA6C91-4B63-411B-9566-EAF39F228925}"/>
              </a:ext>
            </a:extLst>
          </p:cNvPr>
          <p:cNvSpPr>
            <a:spLocks noGrp="1"/>
          </p:cNvSpPr>
          <p:nvPr>
            <p:ph idx="1"/>
          </p:nvPr>
        </p:nvSpPr>
        <p:spPr/>
        <p:txBody>
          <a:bodyPr>
            <a:normAutofit/>
          </a:bodyPr>
          <a:lstStyle/>
          <a:p>
            <a:pPr marL="0" indent="0" algn="ctr">
              <a:buNone/>
            </a:pPr>
            <a:r>
              <a:rPr lang="en-US" sz="3600" dirty="0"/>
              <a:t>DECLUTTERING OUR MINDS </a:t>
            </a:r>
          </a:p>
          <a:p>
            <a:pPr marL="0" indent="0" algn="ctr">
              <a:buNone/>
            </a:pPr>
            <a:r>
              <a:rPr lang="en-US" sz="3600" dirty="0"/>
              <a:t>EMOTIONS, RELATIONSHIPS, FORGIVENESS</a:t>
            </a:r>
          </a:p>
          <a:p>
            <a:pPr marL="0" indent="0">
              <a:buNone/>
            </a:pPr>
            <a:endParaRPr lang="en-US" sz="2000" dirty="0"/>
          </a:p>
          <a:p>
            <a:pPr marL="0" indent="0">
              <a:buNone/>
            </a:pPr>
            <a:r>
              <a:rPr lang="en-US" sz="3200" dirty="0"/>
              <a:t>What resonates with you the most this week?</a:t>
            </a:r>
          </a:p>
          <a:p>
            <a:pPr marL="0" indent="0">
              <a:buNone/>
            </a:pPr>
            <a:r>
              <a:rPr lang="en-US" sz="3200" dirty="0"/>
              <a:t>Final thoughts?</a:t>
            </a:r>
          </a:p>
        </p:txBody>
      </p:sp>
    </p:spTree>
    <p:extLst>
      <p:ext uri="{BB962C8B-B14F-4D97-AF65-F5344CB8AC3E}">
        <p14:creationId xmlns:p14="http://schemas.microsoft.com/office/powerpoint/2010/main" val="267049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6FF9-449F-4DC9-AF4A-AB7CF33853D0}"/>
              </a:ext>
            </a:extLst>
          </p:cNvPr>
          <p:cNvSpPr>
            <a:spLocks noGrp="1"/>
          </p:cNvSpPr>
          <p:nvPr>
            <p:ph type="title"/>
          </p:nvPr>
        </p:nvSpPr>
        <p:spPr/>
        <p:txBody>
          <a:bodyPr>
            <a:normAutofit fontScale="90000"/>
          </a:bodyPr>
          <a:lstStyle/>
          <a:p>
            <a:r>
              <a:rPr lang="en-US" dirty="0"/>
              <a:t>Be still and know that I am God.</a:t>
            </a:r>
            <a:br>
              <a:rPr lang="en-US" dirty="0"/>
            </a:br>
            <a:r>
              <a:rPr lang="en-US" dirty="0"/>
              <a:t>Be still and know that Jesus is Lord.</a:t>
            </a:r>
            <a:br>
              <a:rPr lang="en-US" dirty="0"/>
            </a:br>
            <a:r>
              <a:rPr lang="en-US" dirty="0"/>
              <a:t>Be still and know God’s Word is here.</a:t>
            </a:r>
          </a:p>
        </p:txBody>
      </p:sp>
      <p:pic>
        <p:nvPicPr>
          <p:cNvPr id="1026" name="Picture 2" descr="Be Still and Know that I am God wood sign">
            <a:extLst>
              <a:ext uri="{FF2B5EF4-FFF2-40B4-BE49-F238E27FC236}">
                <a16:creationId xmlns:a16="http://schemas.microsoft.com/office/drawing/2014/main" id="{02C9D273-274D-4450-B9D9-A3DC300CF4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8255" y="2103438"/>
            <a:ext cx="6815490"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lstStyle/>
          <a:p>
            <a:r>
              <a:rPr lang="en-US" dirty="0"/>
              <a:t>DECLUTTERING FOR LENT</a:t>
            </a:r>
            <a:br>
              <a:rPr lang="en-US" dirty="0"/>
            </a:br>
            <a:r>
              <a:rPr lang="en-US" dirty="0"/>
              <a:t>WEEK FOUR</a:t>
            </a:r>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endParaRPr lang="en-US" sz="3200" dirty="0"/>
          </a:p>
          <a:p>
            <a:pPr marL="0" indent="0" algn="ctr">
              <a:buNone/>
            </a:pPr>
            <a:r>
              <a:rPr lang="en-US" sz="3200" dirty="0"/>
              <a:t>CLOSING PRAYER – The Lord’s Prayer </a:t>
            </a:r>
          </a:p>
          <a:p>
            <a:pPr marL="0" indent="0" algn="ctr">
              <a:buNone/>
            </a:pPr>
            <a:r>
              <a:rPr lang="en-US" sz="3200" dirty="0"/>
              <a:t>(DEBTS and DEBTORS)</a:t>
            </a:r>
          </a:p>
          <a:p>
            <a:pPr marL="0" indent="0" algn="ctr">
              <a:buNone/>
            </a:pPr>
            <a:endParaRPr lang="en-US" sz="3200" dirty="0"/>
          </a:p>
          <a:p>
            <a:pPr marL="0" indent="0" algn="ctr">
              <a:buNone/>
            </a:pPr>
            <a:r>
              <a:rPr lang="en-US" sz="3200" dirty="0"/>
              <a:t>bfb15235@gmail.com</a:t>
            </a:r>
          </a:p>
        </p:txBody>
      </p:sp>
    </p:spTree>
    <p:extLst>
      <p:ext uri="{BB962C8B-B14F-4D97-AF65-F5344CB8AC3E}">
        <p14:creationId xmlns:p14="http://schemas.microsoft.com/office/powerpoint/2010/main" val="151355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5BBA-77F1-4D7B-B06B-FD00542F483B}"/>
              </a:ext>
            </a:extLst>
          </p:cNvPr>
          <p:cNvSpPr>
            <a:spLocks noGrp="1"/>
          </p:cNvSpPr>
          <p:nvPr>
            <p:ph type="title"/>
          </p:nvPr>
        </p:nvSpPr>
        <p:spPr/>
        <p:txBody>
          <a:bodyPr/>
          <a:lstStyle/>
          <a:p>
            <a:r>
              <a:rPr lang="en-US" dirty="0"/>
              <a:t>WEEK THREE </a:t>
            </a:r>
            <a:br>
              <a:rPr lang="en-US" dirty="0"/>
            </a:br>
            <a:r>
              <a:rPr lang="en-US" dirty="0"/>
              <a:t>SABBATH</a:t>
            </a:r>
          </a:p>
        </p:txBody>
      </p:sp>
      <p:sp>
        <p:nvSpPr>
          <p:cNvPr id="3" name="Content Placeholder 2">
            <a:extLst>
              <a:ext uri="{FF2B5EF4-FFF2-40B4-BE49-F238E27FC236}">
                <a16:creationId xmlns:a16="http://schemas.microsoft.com/office/drawing/2014/main" id="{44F60F35-CA7E-457B-B703-E396D5F8D62D}"/>
              </a:ext>
            </a:extLst>
          </p:cNvPr>
          <p:cNvSpPr>
            <a:spLocks noGrp="1"/>
          </p:cNvSpPr>
          <p:nvPr>
            <p:ph idx="1"/>
          </p:nvPr>
        </p:nvSpPr>
        <p:spPr/>
        <p:txBody>
          <a:bodyPr>
            <a:normAutofit/>
          </a:bodyPr>
          <a:lstStyle/>
          <a:p>
            <a:pPr marL="0" indent="0" algn="ctr">
              <a:buNone/>
            </a:pPr>
            <a:r>
              <a:rPr lang="en-US" sz="3000" dirty="0"/>
              <a:t>How did we “do” Sabbath this week?</a:t>
            </a:r>
          </a:p>
          <a:p>
            <a:pPr marL="0" indent="0" algn="ctr">
              <a:buNone/>
            </a:pPr>
            <a:r>
              <a:rPr lang="en-US" sz="3000" dirty="0"/>
              <a:t>Give examples.</a:t>
            </a:r>
          </a:p>
        </p:txBody>
      </p:sp>
    </p:spTree>
    <p:extLst>
      <p:ext uri="{BB962C8B-B14F-4D97-AF65-F5344CB8AC3E}">
        <p14:creationId xmlns:p14="http://schemas.microsoft.com/office/powerpoint/2010/main" val="151442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5BBA-77F1-4D7B-B06B-FD00542F483B}"/>
              </a:ext>
            </a:extLst>
          </p:cNvPr>
          <p:cNvSpPr>
            <a:spLocks noGrp="1"/>
          </p:cNvSpPr>
          <p:nvPr>
            <p:ph type="title"/>
          </p:nvPr>
        </p:nvSpPr>
        <p:spPr/>
        <p:txBody>
          <a:bodyPr>
            <a:normAutofit/>
          </a:bodyPr>
          <a:lstStyle/>
          <a:p>
            <a:r>
              <a:rPr lang="en-US" dirty="0"/>
              <a:t>WEEK THREE</a:t>
            </a:r>
            <a:br>
              <a:rPr lang="en-US" dirty="0"/>
            </a:br>
            <a:r>
              <a:rPr lang="en-US" dirty="0"/>
              <a:t>Declutter your schedule (Sabbath)</a:t>
            </a:r>
          </a:p>
        </p:txBody>
      </p:sp>
      <p:sp>
        <p:nvSpPr>
          <p:cNvPr id="3" name="Content Placeholder 2">
            <a:extLst>
              <a:ext uri="{FF2B5EF4-FFF2-40B4-BE49-F238E27FC236}">
                <a16:creationId xmlns:a16="http://schemas.microsoft.com/office/drawing/2014/main" id="{44F60F35-CA7E-457B-B703-E396D5F8D62D}"/>
              </a:ext>
            </a:extLst>
          </p:cNvPr>
          <p:cNvSpPr>
            <a:spLocks noGrp="1"/>
          </p:cNvSpPr>
          <p:nvPr>
            <p:ph idx="1"/>
          </p:nvPr>
        </p:nvSpPr>
        <p:spPr/>
        <p:txBody>
          <a:bodyPr>
            <a:normAutofit/>
          </a:bodyPr>
          <a:lstStyle/>
          <a:p>
            <a:pPr marL="0" indent="0">
              <a:buNone/>
            </a:pPr>
            <a:r>
              <a:rPr lang="en-US" sz="3000" dirty="0"/>
              <a:t> Psalm 90:12 Prayer:</a:t>
            </a:r>
          </a:p>
          <a:p>
            <a:pPr marL="0" indent="0" algn="ctr">
              <a:buNone/>
            </a:pPr>
            <a:r>
              <a:rPr lang="en-US" sz="3000" dirty="0"/>
              <a:t> Teach me, O God, </a:t>
            </a:r>
          </a:p>
          <a:p>
            <a:pPr marL="0" indent="0" algn="ctr">
              <a:buNone/>
            </a:pPr>
            <a:r>
              <a:rPr lang="en-US" sz="3000" dirty="0"/>
              <a:t>to make the most of my time, </a:t>
            </a:r>
          </a:p>
          <a:p>
            <a:pPr marL="0" indent="0" algn="ctr">
              <a:buNone/>
            </a:pPr>
            <a:r>
              <a:rPr lang="en-US" sz="3000" dirty="0"/>
              <a:t>so that I may grow in wisdom.</a:t>
            </a:r>
          </a:p>
          <a:p>
            <a:pPr marL="0" indent="0" algn="ctr">
              <a:buNone/>
            </a:pPr>
            <a:r>
              <a:rPr lang="en-US" sz="3000" dirty="0"/>
              <a:t>(DID WE USE THIS, THIS WEEK?)</a:t>
            </a:r>
          </a:p>
        </p:txBody>
      </p:sp>
    </p:spTree>
    <p:extLst>
      <p:ext uri="{BB962C8B-B14F-4D97-AF65-F5344CB8AC3E}">
        <p14:creationId xmlns:p14="http://schemas.microsoft.com/office/powerpoint/2010/main" val="363783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lstStyle/>
          <a:p>
            <a:r>
              <a:rPr lang="en-US" dirty="0"/>
              <a:t>DECLUTTERING FOR LENT</a:t>
            </a:r>
            <a:br>
              <a:rPr lang="en-US" dirty="0"/>
            </a:br>
            <a:r>
              <a:rPr lang="en-US" dirty="0"/>
              <a:t>WEEK FOUR</a:t>
            </a:r>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r>
              <a:rPr lang="en-US" sz="3200" dirty="0"/>
              <a:t>DECLUTTERING our minds – </a:t>
            </a:r>
          </a:p>
          <a:p>
            <a:pPr marL="0" indent="0">
              <a:buNone/>
            </a:pPr>
            <a:r>
              <a:rPr lang="en-US" sz="3200" dirty="0"/>
              <a:t>Emotions, Relationships, Forgiveness</a:t>
            </a:r>
          </a:p>
          <a:p>
            <a:pPr marL="0" indent="0">
              <a:buNone/>
            </a:pPr>
            <a:endParaRPr lang="en-US" sz="3200" dirty="0"/>
          </a:p>
          <a:p>
            <a:pPr marL="0" indent="0">
              <a:buNone/>
            </a:pPr>
            <a:endParaRPr lang="en-US" sz="3200" dirty="0"/>
          </a:p>
          <a:p>
            <a:pPr marL="0" indent="0">
              <a:buNone/>
            </a:pPr>
            <a:r>
              <a:rPr lang="en-US" sz="3200" dirty="0"/>
              <a:t>Slides for Week 3 are posted on the website.</a:t>
            </a:r>
          </a:p>
          <a:p>
            <a:pPr marL="0" indent="0">
              <a:buNone/>
            </a:pPr>
            <a:r>
              <a:rPr lang="en-US" sz="3200" dirty="0"/>
              <a:t>Slides for Week 4 are posted as well.</a:t>
            </a:r>
          </a:p>
        </p:txBody>
      </p:sp>
    </p:spTree>
    <p:extLst>
      <p:ext uri="{BB962C8B-B14F-4D97-AF65-F5344CB8AC3E}">
        <p14:creationId xmlns:p14="http://schemas.microsoft.com/office/powerpoint/2010/main" val="225029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normAutofit fontScale="90000"/>
          </a:bodyPr>
          <a:lstStyle/>
          <a:p>
            <a:r>
              <a:rPr lang="en-US" dirty="0"/>
              <a:t>DECLUTTERING FOR LENT</a:t>
            </a:r>
            <a:br>
              <a:rPr lang="en-US" dirty="0"/>
            </a:br>
            <a:r>
              <a:rPr lang="en-US" dirty="0"/>
              <a:t>WEEK FOUR – DECLUTTERING our minds</a:t>
            </a:r>
            <a:br>
              <a:rPr lang="en-US" dirty="0"/>
            </a:br>
            <a:r>
              <a:rPr lang="en-US" dirty="0"/>
              <a:t>Emotions, Relationships, Forgiveness</a:t>
            </a:r>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r>
              <a:rPr lang="en-US" sz="2800" dirty="0"/>
              <a:t>Matthew 11:28-30  (NIV)</a:t>
            </a:r>
          </a:p>
          <a:p>
            <a:pPr marL="0" indent="0">
              <a:buNone/>
            </a:pPr>
            <a:endParaRPr lang="en-US" sz="2800" b="1" baseline="30000" dirty="0"/>
          </a:p>
          <a:p>
            <a:pPr marL="0" indent="0">
              <a:buNone/>
            </a:pPr>
            <a:r>
              <a:rPr lang="en-US" sz="2800" b="1" baseline="30000" dirty="0"/>
              <a:t>28 </a:t>
            </a:r>
            <a:r>
              <a:rPr lang="en-US" sz="2800" dirty="0"/>
              <a:t>“Come to me, all you who are weary and burdened, and I will give you rest. </a:t>
            </a:r>
            <a:r>
              <a:rPr lang="en-US" sz="2800" b="1" baseline="30000" dirty="0"/>
              <a:t>29 </a:t>
            </a:r>
            <a:r>
              <a:rPr lang="en-US" sz="2800" dirty="0"/>
              <a:t>Take my yoke upon you and learn from me, for I am gentle and humble in heart, and you will find rest for your souls. </a:t>
            </a:r>
            <a:r>
              <a:rPr lang="en-US" sz="2800" b="1" baseline="30000" dirty="0"/>
              <a:t>30 </a:t>
            </a:r>
            <a:r>
              <a:rPr lang="en-US" sz="2800" dirty="0"/>
              <a:t>For my yoke is easy and my burden is light.”</a:t>
            </a:r>
          </a:p>
          <a:p>
            <a:pPr marL="0" indent="0">
              <a:buNone/>
            </a:pPr>
            <a:endParaRPr lang="en-US" sz="3200" dirty="0"/>
          </a:p>
        </p:txBody>
      </p:sp>
    </p:spTree>
    <p:extLst>
      <p:ext uri="{BB962C8B-B14F-4D97-AF65-F5344CB8AC3E}">
        <p14:creationId xmlns:p14="http://schemas.microsoft.com/office/powerpoint/2010/main" val="211496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MINDS </a:t>
            </a:r>
            <a:br>
              <a:rPr lang="en-US" dirty="0"/>
            </a:br>
            <a:r>
              <a:rPr lang="en-US" b="1" dirty="0"/>
              <a:t>Emotions</a:t>
            </a:r>
            <a:r>
              <a:rPr lang="en-US" dirty="0"/>
              <a:t>, Relationships, Forgiveness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400" dirty="0"/>
              <a:t>EMOTIONS</a:t>
            </a:r>
          </a:p>
          <a:p>
            <a:pPr marL="0" indent="0">
              <a:buNone/>
            </a:pPr>
            <a:endParaRPr lang="en-US" dirty="0"/>
          </a:p>
        </p:txBody>
      </p:sp>
    </p:spTree>
    <p:extLst>
      <p:ext uri="{BB962C8B-B14F-4D97-AF65-F5344CB8AC3E}">
        <p14:creationId xmlns:p14="http://schemas.microsoft.com/office/powerpoint/2010/main" val="251515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2BAE4-98BE-448C-91C8-CC696ED168DA}"/>
              </a:ext>
            </a:extLst>
          </p:cNvPr>
          <p:cNvSpPr>
            <a:spLocks noGrp="1"/>
          </p:cNvSpPr>
          <p:nvPr>
            <p:ph type="title"/>
          </p:nvPr>
        </p:nvSpPr>
        <p:spPr>
          <a:xfrm>
            <a:off x="557720" y="612843"/>
            <a:ext cx="2312480" cy="1499738"/>
          </a:xfrm>
        </p:spPr>
        <p:txBody>
          <a:bodyPr anchor="b">
            <a:normAutofit/>
          </a:bodyPr>
          <a:lstStyle/>
          <a:p>
            <a:r>
              <a:rPr lang="en-US" sz="2800"/>
              <a:t>EMOTION WHEEL</a:t>
            </a:r>
          </a:p>
        </p:txBody>
      </p:sp>
      <p:sp>
        <p:nvSpPr>
          <p:cNvPr id="8" name="Content Placeholder 7">
            <a:extLst>
              <a:ext uri="{FF2B5EF4-FFF2-40B4-BE49-F238E27FC236}">
                <a16:creationId xmlns:a16="http://schemas.microsoft.com/office/drawing/2014/main" id="{741414CB-4F9F-432A-B1E0-DDAA7380AC1C}"/>
              </a:ext>
            </a:extLst>
          </p:cNvPr>
          <p:cNvSpPr>
            <a:spLocks noGrp="1"/>
          </p:cNvSpPr>
          <p:nvPr>
            <p:ph idx="1"/>
          </p:nvPr>
        </p:nvSpPr>
        <p:spPr>
          <a:xfrm>
            <a:off x="419099" y="2149813"/>
            <a:ext cx="2616201" cy="3854197"/>
          </a:xfrm>
        </p:spPr>
        <p:txBody>
          <a:bodyPr>
            <a:normAutofit fontScale="92500"/>
          </a:bodyPr>
          <a:lstStyle/>
          <a:p>
            <a:r>
              <a:rPr lang="en-US" sz="1400" dirty="0">
                <a:solidFill>
                  <a:schemeClr val="tx1">
                    <a:lumMod val="85000"/>
                    <a:lumOff val="15000"/>
                  </a:schemeClr>
                </a:solidFill>
              </a:rPr>
              <a:t>Give words to the emotions.</a:t>
            </a:r>
          </a:p>
          <a:p>
            <a:r>
              <a:rPr lang="en-US" sz="1400" dirty="0">
                <a:solidFill>
                  <a:schemeClr val="tx1">
                    <a:lumMod val="85000"/>
                    <a:lumOff val="15000"/>
                  </a:schemeClr>
                </a:solidFill>
              </a:rPr>
              <a:t>Recognize primary versus secondary emotions</a:t>
            </a:r>
          </a:p>
          <a:p>
            <a:r>
              <a:rPr lang="en-US" dirty="0"/>
              <a:t>Common </a:t>
            </a:r>
            <a:r>
              <a:rPr lang="en-US" b="1" dirty="0"/>
              <a:t>emotions</a:t>
            </a:r>
            <a:r>
              <a:rPr lang="en-US" dirty="0"/>
              <a:t> known to trigger </a:t>
            </a:r>
            <a:r>
              <a:rPr lang="en-US" b="1" dirty="0"/>
              <a:t>anger</a:t>
            </a:r>
            <a:r>
              <a:rPr lang="en-US" dirty="0"/>
              <a:t> are anxiety, shame, sadness, fear, frustration, guilt, disappointment, worry, embarrassment, jealousy, and hurt. All of these </a:t>
            </a:r>
            <a:r>
              <a:rPr lang="en-US" b="1" dirty="0"/>
              <a:t>emotions</a:t>
            </a:r>
            <a:r>
              <a:rPr lang="en-US" dirty="0"/>
              <a:t> are experienced as negative and are perceived as threatening to our well-being.</a:t>
            </a:r>
            <a:endParaRPr lang="en-US" sz="1400" dirty="0">
              <a:solidFill>
                <a:schemeClr val="tx1">
                  <a:lumMod val="85000"/>
                  <a:lumOff val="15000"/>
                </a:schemeClr>
              </a:solidFill>
            </a:endParaRP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Content Placeholder 3">
            <a:extLst>
              <a:ext uri="{FF2B5EF4-FFF2-40B4-BE49-F238E27FC236}">
                <a16:creationId xmlns:a16="http://schemas.microsoft.com/office/drawing/2014/main" id="{719E22A1-9376-4BE6-BFD8-17F8327E57C0}"/>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529138" y="413053"/>
            <a:ext cx="5829300" cy="5590957"/>
          </a:xfrm>
          <a:prstGeom prst="rect">
            <a:avLst/>
          </a:prstGeom>
          <a:noFill/>
        </p:spPr>
      </p:pic>
    </p:spTree>
    <p:extLst>
      <p:ext uri="{BB962C8B-B14F-4D97-AF65-F5344CB8AC3E}">
        <p14:creationId xmlns:p14="http://schemas.microsoft.com/office/powerpoint/2010/main" val="235474988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Widescreen</PresentationFormat>
  <Paragraphs>161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Avenir Next LT Pro</vt:lpstr>
      <vt:lpstr>Avenir Next LT Pro Light</vt:lpstr>
      <vt:lpstr>Garamond</vt:lpstr>
      <vt:lpstr>SavonVTI</vt:lpstr>
      <vt:lpstr>Declutter for lent</vt:lpstr>
      <vt:lpstr>REVIEW AND START</vt:lpstr>
      <vt:lpstr>Be still and know that I am God. Be still and know that Jesus is Lord. Be still and know God’s Word is here.</vt:lpstr>
      <vt:lpstr>WEEK THREE  SABBATH</vt:lpstr>
      <vt:lpstr>WEEK THREE Declutter your schedule (Sabbath)</vt:lpstr>
      <vt:lpstr>DECLUTTERING FOR LENT WEEK FOUR</vt:lpstr>
      <vt:lpstr>DECLUTTERING FOR LENT WEEK FOUR – DECLUTTERING our minds Emotions, Relationships, Forgiveness</vt:lpstr>
      <vt:lpstr>DECLUTTER OUR MINDS  Emotions, Relationships, Forgiveness </vt:lpstr>
      <vt:lpstr>EMOTION WHEEL</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 OUR MINDS  Emotions, Relationships, Forgiveness </vt:lpstr>
      <vt:lpstr>DECLUTTERING FOR LENT</vt:lpstr>
      <vt:lpstr>DECLUTTERING FOR LENT</vt:lpstr>
      <vt:lpstr>DECLUTTERING FOR LENT WEEK FOUR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2020-03-26T14:30:05Z</dcterms:created>
  <dcterms:modified xsi:type="dcterms:W3CDTF">2020-03-26T15:31:58Z</dcterms:modified>
</cp:coreProperties>
</file>