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6858000" type="screen4x3"/>
  <p:notesSz cx="6858000" cy="1657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13" autoAdjust="0"/>
  </p:normalViewPr>
  <p:slideViewPr>
    <p:cSldViewPr snapToGrid="0">
      <p:cViewPr varScale="1">
        <p:scale>
          <a:sx n="52" d="100"/>
          <a:sy n="52" d="100"/>
        </p:scale>
        <p:origin x="192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numCol="1" rtlCol="0"/>
          <a:lstStyle>
            <a:lvl1pPr algn="l">
              <a:defRPr sz="1200"/>
            </a:lvl1pPr>
          </a:lstStyle>
          <a:p>
            <a:endParaRPr lang="en-GB" alt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numCol="1" rtlCol="0"/>
          <a:lstStyle>
            <a:lvl1pPr algn="r">
              <a:defRPr sz="1200"/>
            </a:lvl1pPr>
          </a:lstStyle>
          <a:p>
            <a:fld id="{CFE7B2ED-B892-408F-BBB4-9F55BE0E8DC1}" type="datetimeFigureOut">
              <a:rPr lang="en-GB" altLang="en-GB" smtClean="0"/>
              <a:t>28/09/2019</a:t>
            </a:fld>
            <a:endParaRPr lang="en-GB" alt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numCol="1" rtlCol="0" anchor="ctr"/>
          <a:lstStyle/>
          <a:p>
            <a:endParaRPr lang="en-GB" alt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numCol="1" rtlCol="0" anchor="b"/>
          <a:lstStyle>
            <a:lvl1pPr algn="l">
              <a:defRPr sz="1200"/>
            </a:lvl1pPr>
          </a:lstStyle>
          <a:p>
            <a:endParaRPr lang="en-GB" alt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numCol="1" rtlCol="0" anchor="b"/>
          <a:lstStyle>
            <a:lvl1pPr algn="r">
              <a:defRPr sz="1200"/>
            </a:lvl1pPr>
          </a:lstStyle>
          <a:p>
            <a:fld id="{14058FF5-F707-41A5-9195-D324226F9B1B}" type="slidenum">
              <a:rPr lang="en-GB" altLang="en-GB" smtClean="0"/>
              <a:t>‹#›</a:t>
            </a:fld>
            <a:endParaRPr lang="en-GB" altLang="en-GB"/>
          </a:p>
        </p:txBody>
      </p:sp>
    </p:spTree>
    <p:extLst>
      <p:ext uri="{BB962C8B-B14F-4D97-AF65-F5344CB8AC3E}">
        <p14:creationId xmlns:p14="http://schemas.microsoft.com/office/powerpoint/2010/main" val="1103596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1</a:t>
            </a:fld>
            <a:endParaRPr lang="en-GB" altLang="en-GB"/>
          </a:p>
        </p:txBody>
      </p:sp>
    </p:spTree>
    <p:extLst>
      <p:ext uri="{BB962C8B-B14F-4D97-AF65-F5344CB8AC3E}">
        <p14:creationId xmlns:p14="http://schemas.microsoft.com/office/powerpoint/2010/main" val="1063110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a:t>Can’t stress enough – just because your child is decoding well there is still a need to read – comprehension plays such a massive role and even links to maths reasoning skills and more!</a:t>
            </a:r>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10</a:t>
            </a:fld>
            <a:endParaRPr lang="en-GB" altLang="en-GB"/>
          </a:p>
        </p:txBody>
      </p:sp>
    </p:spTree>
    <p:extLst>
      <p:ext uri="{BB962C8B-B14F-4D97-AF65-F5344CB8AC3E}">
        <p14:creationId xmlns:p14="http://schemas.microsoft.com/office/powerpoint/2010/main" val="1829363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11</a:t>
            </a:fld>
            <a:endParaRPr lang="en-GB" altLang="en-GB"/>
          </a:p>
        </p:txBody>
      </p:sp>
    </p:spTree>
    <p:extLst>
      <p:ext uri="{BB962C8B-B14F-4D97-AF65-F5344CB8AC3E}">
        <p14:creationId xmlns:p14="http://schemas.microsoft.com/office/powerpoint/2010/main" val="3315732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Once reading has been mastered – writing comes </a:t>
            </a:r>
          </a:p>
          <a:p>
            <a:endParaRPr lang="en-US" dirty="0"/>
          </a:p>
        </p:txBody>
      </p:sp>
      <p:sp>
        <p:nvSpPr>
          <p:cNvPr id="4" name="Slide Number Placeholder 3"/>
          <p:cNvSpPr>
            <a:spLocks noGrp="1"/>
          </p:cNvSpPr>
          <p:nvPr>
            <p:ph type="sldNum" sz="quarter" idx="10"/>
          </p:nvPr>
        </p:nvSpPr>
        <p:spPr/>
        <p:txBody>
          <a:bodyPr numCol="1"/>
          <a:lstStyle/>
          <a:p>
            <a:fld id="{B7C94BEE-FCF1-8C4C-B4F4-B0D5CD0EE637}" type="slidenum">
              <a:rPr lang="en-US" smtClean="0"/>
              <a:t>12</a:t>
            </a:fld>
            <a:endParaRPr lang="en-US"/>
          </a:p>
        </p:txBody>
      </p:sp>
    </p:spTree>
    <p:extLst>
      <p:ext uri="{BB962C8B-B14F-4D97-AF65-F5344CB8AC3E}">
        <p14:creationId xmlns:p14="http://schemas.microsoft.com/office/powerpoint/2010/main" val="288750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13</a:t>
            </a:fld>
            <a:endParaRPr lang="en-GB" altLang="en-GB"/>
          </a:p>
        </p:txBody>
      </p:sp>
    </p:spTree>
    <p:extLst>
      <p:ext uri="{BB962C8B-B14F-4D97-AF65-F5344CB8AC3E}">
        <p14:creationId xmlns:p14="http://schemas.microsoft.com/office/powerpoint/2010/main" val="2842862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a:t>Just some examples of previous and current topics and their linked texts.</a:t>
            </a:r>
          </a:p>
          <a:p>
            <a:r>
              <a:rPr lang="en-GB" altLang="en-GB"/>
              <a:t>Jessica – enjoying making her own chocolate bar – we planned the ingredients and wrote recipes, made packaging, lots of opportunities!</a:t>
            </a:r>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14</a:t>
            </a:fld>
            <a:endParaRPr lang="en-GB" altLang="en-GB"/>
          </a:p>
        </p:txBody>
      </p:sp>
    </p:spTree>
    <p:extLst>
      <p:ext uri="{BB962C8B-B14F-4D97-AF65-F5344CB8AC3E}">
        <p14:creationId xmlns:p14="http://schemas.microsoft.com/office/powerpoint/2010/main" val="65806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15</a:t>
            </a:fld>
            <a:endParaRPr lang="en-GB" altLang="en-GB"/>
          </a:p>
        </p:txBody>
      </p:sp>
    </p:spTree>
    <p:extLst>
      <p:ext uri="{BB962C8B-B14F-4D97-AF65-F5344CB8AC3E}">
        <p14:creationId xmlns:p14="http://schemas.microsoft.com/office/powerpoint/2010/main" val="2092020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16</a:t>
            </a:fld>
            <a:endParaRPr lang="en-GB" altLang="en-GB"/>
          </a:p>
        </p:txBody>
      </p:sp>
    </p:spTree>
    <p:extLst>
      <p:ext uri="{BB962C8B-B14F-4D97-AF65-F5344CB8AC3E}">
        <p14:creationId xmlns:p14="http://schemas.microsoft.com/office/powerpoint/2010/main" val="181228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a:t>Grammar Tests (SPAG) in Y2 and Y6</a:t>
            </a:r>
          </a:p>
          <a:p>
            <a:r>
              <a:rPr lang="en-US"/>
              <a:t>Interrogating the text </a:t>
            </a:r>
          </a:p>
          <a:p>
            <a:r>
              <a:rPr lang="en-US"/>
              <a:t>Knowledge of the vocabulary is important </a:t>
            </a:r>
          </a:p>
          <a:p>
            <a:r>
              <a:rPr lang="en-US"/>
              <a:t>Please encourage children to refer to and use this language at home </a:t>
            </a:r>
          </a:p>
          <a:p>
            <a:endParaRPr lang="en-GB" altLang="en-GB"/>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17</a:t>
            </a:fld>
            <a:endParaRPr lang="en-GB" altLang="en-GB"/>
          </a:p>
        </p:txBody>
      </p:sp>
    </p:spTree>
    <p:extLst>
      <p:ext uri="{BB962C8B-B14F-4D97-AF65-F5344CB8AC3E}">
        <p14:creationId xmlns:p14="http://schemas.microsoft.com/office/powerpoint/2010/main" val="4261197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a:t>Available as handouts FYI but as you can generally see the demand increases each year and quite significantly between y1-y2 and y4-y5</a:t>
            </a:r>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18</a:t>
            </a:fld>
            <a:endParaRPr lang="en-GB" altLang="en-GB"/>
          </a:p>
        </p:txBody>
      </p:sp>
    </p:spTree>
    <p:extLst>
      <p:ext uri="{BB962C8B-B14F-4D97-AF65-F5344CB8AC3E}">
        <p14:creationId xmlns:p14="http://schemas.microsoft.com/office/powerpoint/2010/main" val="3374099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dirty="0"/>
              <a:t>Through may of our units we have adopted a talk 4 writing style approach to teaching. </a:t>
            </a:r>
          </a:p>
          <a:p>
            <a:r>
              <a:rPr lang="en-GB" altLang="en-GB" dirty="0"/>
              <a:t>Children begin by being asked to produce a piece of writing of the planned genre in advance of the unit. </a:t>
            </a:r>
            <a:r>
              <a:rPr lang="en-GB" altLang="en-GB" dirty="0" err="1"/>
              <a:t>E.g</a:t>
            </a:r>
            <a:r>
              <a:rPr lang="en-GB" altLang="en-GB" dirty="0"/>
              <a:t> write a newspaper report.</a:t>
            </a:r>
          </a:p>
          <a:p>
            <a:endParaRPr lang="en-GB" altLang="en-GB" dirty="0"/>
          </a:p>
          <a:p>
            <a:r>
              <a:rPr lang="en-GB" altLang="en-GB" dirty="0"/>
              <a:t>The teacher then uses this as a key opportunity to assess the needs of the class, groups and individuals to plan the unit.</a:t>
            </a:r>
          </a:p>
          <a:p>
            <a:endParaRPr lang="en-GB" altLang="en-GB" dirty="0"/>
          </a:p>
          <a:p>
            <a:r>
              <a:rPr lang="en-GB" altLang="en-GB" dirty="0"/>
              <a:t>Children will then be introduced to a strong example text but initially only verbally. They will learn the text using actions and pictures on a story map ( example on next slide).</a:t>
            </a:r>
          </a:p>
          <a:p>
            <a:r>
              <a:rPr lang="en-GB" altLang="en-GB" dirty="0"/>
              <a:t>Once they are really familiar with that, they will be introduced to the written text, which of course, everyone can read, because they all know it off by heart by this point! </a:t>
            </a:r>
          </a:p>
          <a:p>
            <a:r>
              <a:rPr lang="en-GB" altLang="en-GB" dirty="0"/>
              <a:t>They will then over a series of lessons, unpick the text, looking closely at its features and the various grammar and punctuation elements within it.</a:t>
            </a:r>
          </a:p>
          <a:p>
            <a:endParaRPr lang="en-GB" altLang="en-GB" dirty="0"/>
          </a:p>
          <a:p>
            <a:r>
              <a:rPr lang="en-GB" altLang="en-GB" dirty="0"/>
              <a:t>The next step is to move on to innovating – adapting the model to create their own version. Some children may stick quite closely to the mode, others will be more creative.  Teacher uses the written work produced to plan further lessons.</a:t>
            </a:r>
          </a:p>
          <a:p>
            <a:r>
              <a:rPr lang="en-GB" altLang="en-GB" dirty="0"/>
              <a:t>Finally, children will produce a piece independently to show what they have now learned. Clear evidence of progress. Pupil voice interviews show children really enjoy this way of learning. Some examples next page.</a:t>
            </a:r>
          </a:p>
          <a:p>
            <a:endParaRPr lang="en-GB" altLang="en-GB" dirty="0"/>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19</a:t>
            </a:fld>
            <a:endParaRPr lang="en-GB" altLang="en-GB"/>
          </a:p>
        </p:txBody>
      </p:sp>
    </p:spTree>
    <p:extLst>
      <p:ext uri="{BB962C8B-B14F-4D97-AF65-F5344CB8AC3E}">
        <p14:creationId xmlns:p14="http://schemas.microsoft.com/office/powerpoint/2010/main" val="237316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2</a:t>
            </a:fld>
            <a:endParaRPr lang="en-GB" altLang="en-GB"/>
          </a:p>
        </p:txBody>
      </p:sp>
    </p:spTree>
    <p:extLst>
      <p:ext uri="{BB962C8B-B14F-4D97-AF65-F5344CB8AC3E}">
        <p14:creationId xmlns:p14="http://schemas.microsoft.com/office/powerpoint/2010/main" val="2285948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dirty="0"/>
              <a:t>Approach to innovation and independence can be adapted based on the age and ability of the children</a:t>
            </a:r>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20</a:t>
            </a:fld>
            <a:endParaRPr lang="en-GB" altLang="en-GB"/>
          </a:p>
        </p:txBody>
      </p:sp>
    </p:spTree>
    <p:extLst>
      <p:ext uri="{BB962C8B-B14F-4D97-AF65-F5344CB8AC3E}">
        <p14:creationId xmlns:p14="http://schemas.microsoft.com/office/powerpoint/2010/main" val="3240033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a:t>5 day timetable</a:t>
            </a:r>
          </a:p>
          <a:p>
            <a:r>
              <a:rPr lang="en-GB" altLang="en-GB"/>
              <a:t>Based on alien characters – these grow and move with the children.</a:t>
            </a:r>
          </a:p>
          <a:p>
            <a:pPr marL="0" marR="0" lvl="0" indent="0" algn="l" defTabSz="914400" rtl="0" eaLnBrk="1" latinLnBrk="0" hangingPunct="1">
              <a:lnSpc>
                <a:spcPct val="100000"/>
              </a:lnSpc>
              <a:spcBef>
                <a:spcPts val="0"/>
              </a:spcBef>
              <a:spcAft>
                <a:spcPts val="0"/>
              </a:spcAft>
              <a:buClrTx/>
              <a:buSzTx/>
              <a:buFontTx/>
              <a:buNone/>
              <a:tabLst/>
              <a:defRPr/>
            </a:pPr>
            <a:r>
              <a:rPr lang="en-GB" altLang="en-GB">
                <a:solidFill>
                  <a:schemeClr val="tx1"/>
                </a:solidFill>
                <a:latin typeface="Twinkl" pitchFamily="50" charset="0"/>
              </a:rPr>
              <a:t>matched to objectives from the NC appropriate to each age group.</a:t>
            </a:r>
            <a:endParaRPr lang="en-GB" altLang="en-GB"/>
          </a:p>
          <a:p>
            <a:r>
              <a:rPr lang="en-GB" altLang="en-GB"/>
              <a:t>Follows on from the phonics scheme used in R and Y1 for smooth transition and consistent throughout the school</a:t>
            </a:r>
          </a:p>
          <a:p>
            <a:endParaRPr lang="en-GB" altLang="en-GB"/>
          </a:p>
          <a:p>
            <a:r>
              <a:rPr lang="en-GB" altLang="en-GB"/>
              <a:t>We do not do spelling tests – evidence shows they do not work!</a:t>
            </a:r>
          </a:p>
          <a:p>
            <a:endParaRPr lang="en-GB" altLang="en-GB"/>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21</a:t>
            </a:fld>
            <a:endParaRPr lang="en-GB" altLang="en-GB"/>
          </a:p>
        </p:txBody>
      </p:sp>
    </p:spTree>
    <p:extLst>
      <p:ext uri="{BB962C8B-B14F-4D97-AF65-F5344CB8AC3E}">
        <p14:creationId xmlns:p14="http://schemas.microsoft.com/office/powerpoint/2010/main" val="560326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t>In recent times we have seen the importance of handwriting increase in priority, both on the national assessments and </a:t>
            </a:r>
            <a:r>
              <a:rPr lang="en-GB" altLang="en-GB"/>
              <a:t>we have also raised the profile </a:t>
            </a:r>
            <a:r>
              <a:t>as a school. </a:t>
            </a:r>
            <a:r>
              <a:rPr lang="en-GB" altLang="en-GB"/>
              <a:t>It is on the assessment frameworks so </a:t>
            </a:r>
            <a:r>
              <a:rPr lang="en-GB" altLang="en-GB" u="sng"/>
              <a:t>really</a:t>
            </a:r>
            <a:r>
              <a:rPr lang="en-GB" altLang="en-GB"/>
              <a:t> does matter!!</a:t>
            </a:r>
            <a:endParaRPr/>
          </a:p>
          <a:p>
            <a:r>
              <a:rPr lang="en-GB" altLang="en-GB"/>
              <a:t>Little and often as is the case with reading and RWI, it takes time to embed learning and for movements to become natural.</a:t>
            </a:r>
          </a:p>
          <a:p>
            <a:endParaRPr lang="en-GB" altLang="en-GB"/>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22</a:t>
            </a:fld>
            <a:endParaRPr lang="en-GB" altLang="en-GB"/>
          </a:p>
        </p:txBody>
      </p:sp>
    </p:spTree>
    <p:extLst>
      <p:ext uri="{BB962C8B-B14F-4D97-AF65-F5344CB8AC3E}">
        <p14:creationId xmlns:p14="http://schemas.microsoft.com/office/powerpoint/2010/main" val="356974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dirty="0"/>
              <a:t>Last year we introduced Kinetic Letters primarily to EY/KS1 and hope to see the impact roll upwards.</a:t>
            </a:r>
            <a:endParaRPr lang="en-US" dirty="0"/>
          </a:p>
          <a:p>
            <a:endParaRPr lang="en-US"/>
          </a:p>
          <a:p>
            <a:r>
              <a:rPr dirty="0"/>
              <a:t>Kinetic letters is based upon first and foremost spending the time building physical strength and correct pencil grip BEFORE putting pencil to paper!</a:t>
            </a:r>
            <a:endParaRPr dirty="0">
              <a:cs typeface="Calibri"/>
            </a:endParaRPr>
          </a:p>
          <a:p>
            <a:r>
              <a:rPr dirty="0"/>
              <a:t>We do this through exercises and body positions that are specifically targeted at building the muscles needed to write - </a:t>
            </a:r>
            <a:r>
              <a:rPr dirty="0" err="1"/>
              <a:t>e.g</a:t>
            </a:r>
            <a:r>
              <a:rPr dirty="0"/>
              <a:t> chair push ups, laying on the floor.</a:t>
            </a:r>
            <a:r>
              <a:rPr lang="en-GB" altLang="en-GB" dirty="0"/>
              <a:t> We do this during sessions and at other times of day such as doing group work, during the register and in assembly.</a:t>
            </a:r>
            <a:endParaRPr dirty="0">
              <a:cs typeface="Calibri"/>
            </a:endParaRPr>
          </a:p>
          <a:p>
            <a:endParaRPr lang="en-GB" altLang="en-GB" dirty="0"/>
          </a:p>
          <a:p>
            <a:r>
              <a:rPr lang="en-GB" altLang="en-GB" dirty="0">
                <a:cs typeface="Calibri"/>
              </a:rPr>
              <a:t>This is something that can EASILY be encouraged at home – using the strong lizard position for activities such as colouring, reading, even use of technology!</a:t>
            </a:r>
            <a:endParaRPr lang="en-GB" altLang="en-GB" dirty="0"/>
          </a:p>
          <a:p>
            <a:r>
              <a:rPr lang="en-GB" altLang="en-GB" dirty="0">
                <a:cs typeface="Calibri"/>
              </a:rPr>
              <a:t>Also activities such as climbing, trampolining also promote the muscles used in writing.</a:t>
            </a:r>
            <a:endParaRPr lang="en-GB" altLang="en-GB" dirty="0"/>
          </a:p>
          <a:p>
            <a:endParaRPr lang="en-GB" altLang="en-GB" dirty="0"/>
          </a:p>
          <a:p>
            <a:endParaRPr dirty="0">
              <a:cs typeface="Calibri"/>
            </a:endParaRPr>
          </a:p>
          <a:p>
            <a:endParaRPr/>
          </a:p>
        </p:txBody>
      </p:sp>
      <p:sp>
        <p:nvSpPr>
          <p:cNvPr id="4" name="Slide Number Placeholder 3"/>
          <p:cNvSpPr>
            <a:spLocks noGrp="1"/>
          </p:cNvSpPr>
          <p:nvPr>
            <p:ph type="sldNum" sz="quarter" idx="10"/>
          </p:nvPr>
        </p:nvSpPr>
        <p:spPr/>
        <p:txBody>
          <a:bodyPr numCol="1"/>
          <a:lstStyle/>
          <a:p>
            <a:fld id="{9C5789CE-836E-B042-843F-5605E41F5001}" type="slidenum">
              <a:rPr lang="en-US" smtClean="0"/>
              <a:t>23</a:t>
            </a:fld>
            <a:endParaRPr lang="en-US"/>
          </a:p>
        </p:txBody>
      </p:sp>
    </p:spTree>
    <p:extLst>
      <p:ext uri="{BB962C8B-B14F-4D97-AF65-F5344CB8AC3E}">
        <p14:creationId xmlns:p14="http://schemas.microsoft.com/office/powerpoint/2010/main" val="3917283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dirty="0">
                <a:cs typeface="Calibri"/>
              </a:rPr>
              <a:t>This is the optimum pencil hold that we encourage (explained above) some children may require the support of grips etc.</a:t>
            </a:r>
          </a:p>
          <a:p>
            <a:endParaRPr lang="en-GB" altLang="en-GB" dirty="0">
              <a:cs typeface="Calibri"/>
            </a:endParaRPr>
          </a:p>
          <a:p>
            <a:r>
              <a:rPr lang="en-GB" altLang="en-GB" dirty="0">
                <a:cs typeface="Calibri"/>
              </a:rPr>
              <a:t>This again can be encouraged at home when writing and the finer motor skills can also be built through activities such as playdough, tweezers etc.</a:t>
            </a:r>
          </a:p>
        </p:txBody>
      </p:sp>
      <p:sp>
        <p:nvSpPr>
          <p:cNvPr id="4" name="Slide Number Placeholder 3"/>
          <p:cNvSpPr>
            <a:spLocks noGrp="1"/>
          </p:cNvSpPr>
          <p:nvPr>
            <p:ph type="sldNum" sz="quarter" idx="10"/>
          </p:nvPr>
        </p:nvSpPr>
        <p:spPr/>
        <p:txBody>
          <a:bodyPr numCol="1"/>
          <a:lstStyle/>
          <a:p>
            <a:fld id="{9C5789CE-836E-B042-843F-5605E41F5001}" type="slidenum">
              <a:rPr lang="en-US" smtClean="0"/>
              <a:t>24</a:t>
            </a:fld>
            <a:endParaRPr lang="en-US"/>
          </a:p>
        </p:txBody>
      </p:sp>
    </p:spTree>
    <p:extLst>
      <p:ext uri="{BB962C8B-B14F-4D97-AF65-F5344CB8AC3E}">
        <p14:creationId xmlns:p14="http://schemas.microsoft.com/office/powerpoint/2010/main" val="2430292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sz="1000" dirty="0"/>
              <a:t>When it moves on to the actual letter writing each letter is made up of six key movements.</a:t>
            </a:r>
          </a:p>
          <a:p>
            <a:endParaRPr lang="en-GB" altLang="en-GB" sz="1000"/>
          </a:p>
          <a:p>
            <a:r>
              <a:rPr lang="en-GB" altLang="en-GB" sz="1000" dirty="0"/>
              <a:t>The children are introduced to "brave monkey" and "scared monkey" to help with height and orientation on the line. </a:t>
            </a:r>
            <a:endParaRPr lang="en-GB" altLang="en-GB" sz="1000" dirty="0">
              <a:cs typeface="Calibri"/>
            </a:endParaRPr>
          </a:p>
          <a:p>
            <a:endParaRPr lang="en-GB" altLang="en-GB" sz="1000"/>
          </a:p>
          <a:p>
            <a:r>
              <a:rPr lang="en-GB" altLang="en-GB" sz="1000" dirty="0"/>
              <a:t>They practise the letters in the air, then in sand, then on to whiteboards.</a:t>
            </a:r>
            <a:endParaRPr lang="en-GB" altLang="en-GB" sz="1000" dirty="0">
              <a:cs typeface="Calibri"/>
            </a:endParaRPr>
          </a:p>
          <a:p>
            <a:endParaRPr lang="en-GB" altLang="en-GB" sz="1000"/>
          </a:p>
          <a:p>
            <a:r>
              <a:rPr lang="en-GB" altLang="en-GB" sz="1000" dirty="0"/>
              <a:t>We use the "tree" in lots of their written work to support them in applying their skills and all letters are grouped in to families based on similar movements (provide mats to take home)</a:t>
            </a:r>
            <a:endParaRPr lang="en-GB" altLang="en-GB" sz="1000" dirty="0">
              <a:cs typeface="Calibri"/>
            </a:endParaRPr>
          </a:p>
        </p:txBody>
      </p:sp>
      <p:sp>
        <p:nvSpPr>
          <p:cNvPr id="4" name="Slide Number Placeholder 3"/>
          <p:cNvSpPr>
            <a:spLocks noGrp="1"/>
          </p:cNvSpPr>
          <p:nvPr>
            <p:ph type="sldNum" sz="quarter" idx="10"/>
          </p:nvPr>
        </p:nvSpPr>
        <p:spPr/>
        <p:txBody>
          <a:bodyPr numCol="1"/>
          <a:lstStyle/>
          <a:p>
            <a:fld id="{9C5789CE-836E-B042-843F-5605E41F5001}" type="slidenum">
              <a:rPr lang="en-US" smtClean="0"/>
              <a:t>25</a:t>
            </a:fld>
            <a:endParaRPr lang="en-US"/>
          </a:p>
        </p:txBody>
      </p:sp>
    </p:spTree>
    <p:extLst>
      <p:ext uri="{BB962C8B-B14F-4D97-AF65-F5344CB8AC3E}">
        <p14:creationId xmlns:p14="http://schemas.microsoft.com/office/powerpoint/2010/main" val="2350759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a:t>Refer to website for ARE</a:t>
            </a:r>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26</a:t>
            </a:fld>
            <a:endParaRPr lang="en-GB" altLang="en-GB"/>
          </a:p>
        </p:txBody>
      </p:sp>
    </p:spTree>
    <p:extLst>
      <p:ext uri="{BB962C8B-B14F-4D97-AF65-F5344CB8AC3E}">
        <p14:creationId xmlns:p14="http://schemas.microsoft.com/office/powerpoint/2010/main" val="3676623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27</a:t>
            </a:fld>
            <a:endParaRPr lang="en-GB" altLang="en-GB"/>
          </a:p>
        </p:txBody>
      </p:sp>
    </p:spTree>
    <p:extLst>
      <p:ext uri="{BB962C8B-B14F-4D97-AF65-F5344CB8AC3E}">
        <p14:creationId xmlns:p14="http://schemas.microsoft.com/office/powerpoint/2010/main" val="1298957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28</a:t>
            </a:fld>
            <a:endParaRPr lang="en-GB" altLang="en-GB"/>
          </a:p>
        </p:txBody>
      </p:sp>
    </p:spTree>
    <p:extLst>
      <p:ext uri="{BB962C8B-B14F-4D97-AF65-F5344CB8AC3E}">
        <p14:creationId xmlns:p14="http://schemas.microsoft.com/office/powerpoint/2010/main" val="79459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a:t>Children really enjoy this aspect – could involve…re-enacting before retelling, being part of the story (Polar Express), News reports, using technology, holding and participating in debates and more!</a:t>
            </a:r>
          </a:p>
          <a:p>
            <a:r>
              <a:rPr lang="en-GB" altLang="en-GB"/>
              <a:t>Also goes as far as opportunities in school council and Christmas/end of year productions</a:t>
            </a:r>
          </a:p>
          <a:p>
            <a:r>
              <a:rPr lang="en-GB" altLang="en-GB"/>
              <a:t>Most lessons involve verbal opportunities prior to writing. We have recently implemented some strategies from Pie Corbett’s Talk4Writing which is based on the children becoming extremely familiar with a text and its key structures before using it as a model to create their own. Pupil feedback really positive and we as teachers can see the impact in writing too.</a:t>
            </a:r>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3</a:t>
            </a:fld>
            <a:endParaRPr lang="en-GB" altLang="en-GB"/>
          </a:p>
        </p:txBody>
      </p:sp>
    </p:spTree>
    <p:extLst>
      <p:ext uri="{BB962C8B-B14F-4D97-AF65-F5344CB8AC3E}">
        <p14:creationId xmlns:p14="http://schemas.microsoft.com/office/powerpoint/2010/main" val="66801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a:t>Children enjoy that special time with you cuddled up with a book – it’s losing importance now with phones and </a:t>
            </a:r>
            <a:r>
              <a:rPr lang="en-GB" altLang="en-GB" err="1"/>
              <a:t>tvs</a:t>
            </a:r>
            <a:r>
              <a:rPr lang="en-GB" altLang="en-GB"/>
              <a:t> but it’s so important – find the time for 10mins.</a:t>
            </a:r>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4</a:t>
            </a:fld>
            <a:endParaRPr lang="en-GB" altLang="en-GB"/>
          </a:p>
        </p:txBody>
      </p:sp>
    </p:spTree>
    <p:extLst>
      <p:ext uri="{BB962C8B-B14F-4D97-AF65-F5344CB8AC3E}">
        <p14:creationId xmlns:p14="http://schemas.microsoft.com/office/powerpoint/2010/main" val="307490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5</a:t>
            </a:fld>
            <a:endParaRPr lang="en-GB" altLang="en-GB"/>
          </a:p>
        </p:txBody>
      </p:sp>
    </p:spTree>
    <p:extLst>
      <p:ext uri="{BB962C8B-B14F-4D97-AF65-F5344CB8AC3E}">
        <p14:creationId xmlns:p14="http://schemas.microsoft.com/office/powerpoint/2010/main" val="2059325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dirty="0">
                <a:cs typeface="Calibri"/>
              </a:rPr>
              <a:t>World Book Day dance workshops</a:t>
            </a:r>
          </a:p>
          <a:p>
            <a:endParaRPr lang="en-GB" altLang="en-GB" dirty="0"/>
          </a:p>
          <a:p>
            <a:r>
              <a:rPr lang="en-GB" altLang="en-GB" dirty="0"/>
              <a:t>ERIS – inviting grandparents along etc too!</a:t>
            </a:r>
            <a:endParaRPr lang="en-GB" altLang="en-GB" dirty="0">
              <a:cs typeface="Calibri"/>
            </a:endParaRPr>
          </a:p>
          <a:p>
            <a:endParaRPr lang="en-GB" altLang="en-GB" dirty="0">
              <a:cs typeface="Calibri"/>
            </a:endParaRPr>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6</a:t>
            </a:fld>
            <a:endParaRPr lang="en-GB" altLang="en-GB"/>
          </a:p>
        </p:txBody>
      </p:sp>
    </p:spTree>
    <p:extLst>
      <p:ext uri="{BB962C8B-B14F-4D97-AF65-F5344CB8AC3E}">
        <p14:creationId xmlns:p14="http://schemas.microsoft.com/office/powerpoint/2010/main" val="332577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7</a:t>
            </a:fld>
            <a:endParaRPr lang="en-GB" altLang="en-GB"/>
          </a:p>
        </p:txBody>
      </p:sp>
    </p:spTree>
    <p:extLst>
      <p:ext uri="{BB962C8B-B14F-4D97-AF65-F5344CB8AC3E}">
        <p14:creationId xmlns:p14="http://schemas.microsoft.com/office/powerpoint/2010/main" val="3368856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a:t>Children in Reception and Year 1 follow the read write </a:t>
            </a:r>
            <a:r>
              <a:rPr lang="en-US" err="1"/>
              <a:t>inc</a:t>
            </a:r>
            <a:r>
              <a:rPr lang="en-US"/>
              <a:t>  scheme.  This is a phonics based approach to teaching reading, writing and spelling.  It is taught daily, usually at the beginning of the day.  In Year 1 this happens 4 days a week as Friday mornings are a longer writing session where children are able to apply the skills that they have learnt to writing tasks related to our topic.</a:t>
            </a:r>
          </a:p>
          <a:p>
            <a:r>
              <a:rPr lang="en-US"/>
              <a:t>All staff RWI trained.  Follow quite tight structure.  sessions planned in a specific way to </a:t>
            </a:r>
            <a:r>
              <a:rPr lang="en-US" err="1"/>
              <a:t>maximise</a:t>
            </a:r>
            <a:r>
              <a:rPr lang="en-US"/>
              <a:t> children’s learning – pace and repetition but also fun.</a:t>
            </a:r>
          </a:p>
          <a:p>
            <a:r>
              <a:rPr lang="en-US"/>
              <a:t>Speed sounds daily 10 mins </a:t>
            </a:r>
            <a:r>
              <a:rPr lang="en-US" err="1"/>
              <a:t>prac</a:t>
            </a:r>
            <a:r>
              <a:rPr lang="en-US"/>
              <a:t> sounds, use them to blend building up speed – FIYH</a:t>
            </a:r>
          </a:p>
          <a:p>
            <a:r>
              <a:rPr lang="en-US" err="1"/>
              <a:t>Prac</a:t>
            </a:r>
            <a:r>
              <a:rPr lang="en-US"/>
              <a:t> using FF in daily spelling slot.</a:t>
            </a:r>
          </a:p>
          <a:p>
            <a:r>
              <a:rPr lang="en-US"/>
              <a:t>Children work with a partner when reading their book.  They begin by </a:t>
            </a:r>
            <a:r>
              <a:rPr lang="en-US" err="1"/>
              <a:t>prac</a:t>
            </a:r>
            <a:r>
              <a:rPr lang="en-US"/>
              <a:t> the words they will come across – using FT for green words and sight knowledge for red words.</a:t>
            </a:r>
          </a:p>
          <a:p>
            <a:r>
              <a:rPr lang="en-US"/>
              <a:t>Children read text in pairs then also talk about the story as comprehension and understanding is also an important component.  Children complete writing activities about the story in their get writing book.  These are related to Reception/Year 1 </a:t>
            </a:r>
            <a:r>
              <a:rPr lang="en-US" err="1"/>
              <a:t>currriculum</a:t>
            </a:r>
            <a:r>
              <a:rPr lang="en-US"/>
              <a:t> expectations and teach skills that the children will then carry over to their writing in other activities.</a:t>
            </a:r>
          </a:p>
          <a:p>
            <a:endParaRPr lang="en-US"/>
          </a:p>
          <a:p>
            <a:endParaRPr lang="en-US"/>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8</a:t>
            </a:fld>
            <a:endParaRPr lang="en-GB" altLang="en-GB"/>
          </a:p>
        </p:txBody>
      </p:sp>
    </p:spTree>
    <p:extLst>
      <p:ext uri="{BB962C8B-B14F-4D97-AF65-F5344CB8AC3E}">
        <p14:creationId xmlns:p14="http://schemas.microsoft.com/office/powerpoint/2010/main" val="626841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lvl="0" defTabSz="914400" eaLnBrk="0" fontAlgn="base" hangingPunct="0">
              <a:spcBef>
                <a:spcPct val="0"/>
              </a:spcBef>
              <a:spcAft>
                <a:spcPct val="0"/>
              </a:spcAft>
            </a:pPr>
            <a:r>
              <a:rPr lang="en-GB" altLang="en-GB" sz="1000">
                <a:latin typeface="Comic Sans MS" panose="030F0702030302020204" pitchFamily="66" charset="0"/>
                <a:ea typeface="Times New Roman" panose="02020603050405020304" pitchFamily="18" charset="0"/>
              </a:rPr>
              <a:t>The majority of reading in school is taught through </a:t>
            </a:r>
            <a:r>
              <a:rPr lang="en-GB" altLang="en-GB" sz="1000" b="1">
                <a:latin typeface="Comic Sans MS" panose="030F0702030302020204" pitchFamily="66" charset="0"/>
                <a:ea typeface="Times New Roman" panose="02020603050405020304" pitchFamily="18" charset="0"/>
              </a:rPr>
              <a:t>Shared Reading. </a:t>
            </a:r>
          </a:p>
          <a:p>
            <a:pPr lvl="0" defTabSz="914400" eaLnBrk="0" fontAlgn="base" hangingPunct="0">
              <a:spcBef>
                <a:spcPct val="0"/>
              </a:spcBef>
              <a:spcAft>
                <a:spcPct val="0"/>
              </a:spcAft>
            </a:pPr>
            <a:r>
              <a:rPr lang="en-GB" altLang="en-GB" sz="1000">
                <a:latin typeface="Comic Sans MS" panose="030F0702030302020204" pitchFamily="66" charset="0"/>
                <a:ea typeface="Times New Roman" panose="02020603050405020304" pitchFamily="18" charset="0"/>
              </a:rPr>
              <a:t>Shared Reading teaches the range of skills which children need to be effective readers. </a:t>
            </a:r>
          </a:p>
          <a:p>
            <a:pPr lvl="0" defTabSz="914400" eaLnBrk="0" fontAlgn="base" hangingPunct="0">
              <a:spcBef>
                <a:spcPct val="0"/>
              </a:spcBef>
              <a:spcAft>
                <a:spcPct val="0"/>
              </a:spcAft>
            </a:pPr>
            <a:r>
              <a:rPr lang="en-GB" altLang="en-GB" sz="1000">
                <a:latin typeface="Comic Sans MS" panose="030F0702030302020204" pitchFamily="66" charset="0"/>
                <a:ea typeface="Times New Roman" panose="02020603050405020304" pitchFamily="18" charset="0"/>
              </a:rPr>
              <a:t>It is important that children can not only decode words but also that they can make and extract meaning. Shared reading is a form of whole class teaching. A text will be shown to the class, read with the teacher and deconstructed. This is both an effective and a recommended method.</a:t>
            </a:r>
          </a:p>
          <a:p>
            <a:pPr lvl="0" defTabSz="914400" eaLnBrk="0" fontAlgn="base" hangingPunct="0">
              <a:spcBef>
                <a:spcPct val="0"/>
              </a:spcBef>
              <a:spcAft>
                <a:spcPct val="0"/>
              </a:spcAft>
            </a:pPr>
            <a:endParaRPr lang="en-GB" altLang="en-GB" sz="1000"/>
          </a:p>
          <a:p>
            <a:pPr lvl="0" defTabSz="914400" eaLnBrk="0" fontAlgn="base" hangingPunct="0">
              <a:spcBef>
                <a:spcPct val="0"/>
              </a:spcBef>
              <a:spcAft>
                <a:spcPct val="0"/>
              </a:spcAft>
            </a:pPr>
            <a:r>
              <a:rPr lang="en-GB" altLang="en-GB" sz="1000">
                <a:latin typeface="Comic Sans MS" panose="030F0702030302020204" pitchFamily="66" charset="0"/>
                <a:ea typeface="Times New Roman" panose="02020603050405020304" pitchFamily="18" charset="0"/>
              </a:rPr>
              <a:t>Teachers will also read books to children for pleasure. Listening to a book being read is an effective way for children to engage and respond to a text. Reading is a skill which we teach indirectly, as well directly, throughout a child’s time at school. We hope this encourages children to be readers for life.</a:t>
            </a:r>
          </a:p>
          <a:p>
            <a:pPr lvl="0" defTabSz="914400" eaLnBrk="0" fontAlgn="base" hangingPunct="0">
              <a:spcBef>
                <a:spcPct val="0"/>
              </a:spcBef>
              <a:spcAft>
                <a:spcPct val="0"/>
              </a:spcAft>
            </a:pPr>
            <a:endParaRPr lang="en-GB" altLang="en-GB" sz="1000">
              <a:latin typeface="Comic Sans MS" panose="030F0702030302020204" pitchFamily="66" charset="0"/>
            </a:endParaRPr>
          </a:p>
          <a:p>
            <a:pPr lvl="0" defTabSz="914400" eaLnBrk="0" fontAlgn="base" hangingPunct="0">
              <a:spcBef>
                <a:spcPct val="0"/>
              </a:spcBef>
              <a:spcAft>
                <a:spcPct val="0"/>
              </a:spcAft>
            </a:pPr>
            <a:r>
              <a:rPr lang="en-GB" altLang="en-GB" sz="1000" kern="1200">
                <a:solidFill>
                  <a:schemeClr val="tx1"/>
                </a:solidFill>
                <a:effectLst/>
                <a:latin typeface="+mn-lt"/>
                <a:ea typeface="+mn-ea"/>
                <a:cs typeface="+mn-cs"/>
              </a:rPr>
              <a:t>Your child will sometimes be heard reading individually and we recognise that children enjoy this and can get some benefit. However this is not the most effective use of a teacher’s or teaching assistant’s time within a large class so may not be regular. In whole class teaching all children can be provided with a level of high quality teaching – although some children need additional support and this is planned for accordingly.</a:t>
            </a:r>
            <a:endParaRPr lang="en-GB" altLang="en-GB" sz="1000">
              <a:latin typeface="Arial" panose="020B0604020202020204" pitchFamily="34" charset="0"/>
            </a:endParaRPr>
          </a:p>
          <a:p>
            <a:endParaRPr lang="en-GB" altLang="en-GB" sz="1000"/>
          </a:p>
        </p:txBody>
      </p:sp>
      <p:sp>
        <p:nvSpPr>
          <p:cNvPr id="4" name="Slide Number Placeholder 3"/>
          <p:cNvSpPr>
            <a:spLocks noGrp="1"/>
          </p:cNvSpPr>
          <p:nvPr>
            <p:ph type="sldNum" sz="quarter" idx="10"/>
          </p:nvPr>
        </p:nvSpPr>
        <p:spPr/>
        <p:txBody>
          <a:bodyPr numCol="1"/>
          <a:lstStyle/>
          <a:p>
            <a:fld id="{14058FF5-F707-41A5-9195-D324226F9B1B}" type="slidenum">
              <a:rPr lang="en-GB" altLang="en-GB" smtClean="0"/>
              <a:t>9</a:t>
            </a:fld>
            <a:endParaRPr lang="en-GB" altLang="en-GB"/>
          </a:p>
        </p:txBody>
      </p:sp>
    </p:spTree>
    <p:extLst>
      <p:ext uri="{BB962C8B-B14F-4D97-AF65-F5344CB8AC3E}">
        <p14:creationId xmlns:p14="http://schemas.microsoft.com/office/powerpoint/2010/main" val="197154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numCol="1"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numCol="1">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numCol="1"/>
          <a:lstStyle/>
          <a:p>
            <a:fld id="{F1DF74C3-6105-4114-A642-3197B4766CA3}" type="datetimeFigureOut">
              <a:rPr lang="en-GB" altLang="en-GB" smtClean="0"/>
              <a:pPr/>
              <a:t>28/09/2019</a:t>
            </a:fld>
            <a:endParaRPr lang="en-GB" altLang="en-GB"/>
          </a:p>
        </p:txBody>
      </p:sp>
      <p:sp>
        <p:nvSpPr>
          <p:cNvPr id="5" name="Footer Placeholder 4"/>
          <p:cNvSpPr>
            <a:spLocks noGrp="1"/>
          </p:cNvSpPr>
          <p:nvPr>
            <p:ph type="ftr" sz="quarter" idx="11"/>
          </p:nvPr>
        </p:nvSpPr>
        <p:spPr/>
        <p:txBody>
          <a:bodyPr numCol="1"/>
          <a:lstStyle/>
          <a:p>
            <a:endParaRPr lang="en-GB" altLang="en-GB"/>
          </a:p>
        </p:txBody>
      </p:sp>
      <p:sp>
        <p:nvSpPr>
          <p:cNvPr id="6" name="Slide Number Placeholder 5"/>
          <p:cNvSpPr>
            <a:spLocks noGrp="1"/>
          </p:cNvSpPr>
          <p:nvPr>
            <p:ph type="sldNum" sz="quarter" idx="12"/>
          </p:nvPr>
        </p:nvSpPr>
        <p:spPr/>
        <p:txBody>
          <a:bodyPr numCol="1"/>
          <a:lstStyle/>
          <a:p>
            <a:fld id="{768DF6FE-D06F-49BE-A519-C1994B563FBA}" type="slidenum">
              <a:rPr lang="en-GB" altLang="en-GB" smtClean="0"/>
              <a:pPr/>
              <a:t>‹#›</a:t>
            </a:fld>
            <a:endParaRPr lang="en-GB" alt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55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F1DF74C3-6105-4114-A642-3197B4766CA3}" type="datetimeFigureOut">
              <a:rPr lang="en-GB" altLang="en-GB" smtClean="0"/>
              <a:pPr/>
              <a:t>28/09/2019</a:t>
            </a:fld>
            <a:endParaRPr lang="en-GB" altLang="en-GB"/>
          </a:p>
        </p:txBody>
      </p:sp>
      <p:sp>
        <p:nvSpPr>
          <p:cNvPr id="5" name="Footer Placeholder 4"/>
          <p:cNvSpPr>
            <a:spLocks noGrp="1"/>
          </p:cNvSpPr>
          <p:nvPr>
            <p:ph type="ftr" sz="quarter" idx="11"/>
          </p:nvPr>
        </p:nvSpPr>
        <p:spPr/>
        <p:txBody>
          <a:bodyPr numCol="1"/>
          <a:lstStyle/>
          <a:p>
            <a:endParaRPr lang="en-GB" altLang="en-GB"/>
          </a:p>
        </p:txBody>
      </p:sp>
      <p:sp>
        <p:nvSpPr>
          <p:cNvPr id="6" name="Slide Number Placeholder 5"/>
          <p:cNvSpPr>
            <a:spLocks noGrp="1"/>
          </p:cNvSpPr>
          <p:nvPr>
            <p:ph type="sldNum" sz="quarter" idx="12"/>
          </p:nvPr>
        </p:nvSpPr>
        <p:spPr/>
        <p:txBody>
          <a:bodyPr numCol="1"/>
          <a:lstStyle/>
          <a:p>
            <a:fld id="{768DF6FE-D06F-49BE-A519-C1994B563FBA}" type="slidenum">
              <a:rPr lang="en-GB" altLang="en-GB" smtClean="0"/>
              <a:pPr/>
              <a:t>‹#›</a:t>
            </a:fld>
            <a:endParaRPr lang="en-GB" altLang="en-GB"/>
          </a:p>
        </p:txBody>
      </p:sp>
    </p:spTree>
    <p:extLst>
      <p:ext uri="{BB962C8B-B14F-4D97-AF65-F5344CB8AC3E}">
        <p14:creationId xmlns:p14="http://schemas.microsoft.com/office/powerpoint/2010/main" val="310120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F1DF74C3-6105-4114-A642-3197B4766CA3}" type="datetimeFigureOut">
              <a:rPr lang="en-GB" altLang="en-GB" smtClean="0"/>
              <a:pPr/>
              <a:t>28/09/2019</a:t>
            </a:fld>
            <a:endParaRPr lang="en-GB" altLang="en-GB"/>
          </a:p>
        </p:txBody>
      </p:sp>
      <p:sp>
        <p:nvSpPr>
          <p:cNvPr id="5" name="Footer Placeholder 4"/>
          <p:cNvSpPr>
            <a:spLocks noGrp="1"/>
          </p:cNvSpPr>
          <p:nvPr>
            <p:ph type="ftr" sz="quarter" idx="11"/>
          </p:nvPr>
        </p:nvSpPr>
        <p:spPr/>
        <p:txBody>
          <a:bodyPr numCol="1"/>
          <a:lstStyle/>
          <a:p>
            <a:endParaRPr lang="en-GB" altLang="en-GB"/>
          </a:p>
        </p:txBody>
      </p:sp>
      <p:sp>
        <p:nvSpPr>
          <p:cNvPr id="6" name="Slide Number Placeholder 5"/>
          <p:cNvSpPr>
            <a:spLocks noGrp="1"/>
          </p:cNvSpPr>
          <p:nvPr>
            <p:ph type="sldNum" sz="quarter" idx="12"/>
          </p:nvPr>
        </p:nvSpPr>
        <p:spPr/>
        <p:txBody>
          <a:bodyPr numCol="1"/>
          <a:lstStyle/>
          <a:p>
            <a:fld id="{768DF6FE-D06F-49BE-A519-C1994B563FBA}" type="slidenum">
              <a:rPr lang="en-GB" altLang="en-GB" smtClean="0"/>
              <a:pPr/>
              <a:t>‹#›</a:t>
            </a:fld>
            <a:endParaRPr lang="en-GB" altLang="en-GB"/>
          </a:p>
        </p:txBody>
      </p:sp>
    </p:spTree>
    <p:extLst>
      <p:ext uri="{BB962C8B-B14F-4D97-AF65-F5344CB8AC3E}">
        <p14:creationId xmlns:p14="http://schemas.microsoft.com/office/powerpoint/2010/main" val="3002328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F1DF74C3-6105-4114-A642-3197B4766CA3}" type="datetimeFigureOut">
              <a:rPr lang="en-GB" altLang="en-GB" smtClean="0"/>
              <a:pPr/>
              <a:t>28/09/2019</a:t>
            </a:fld>
            <a:endParaRPr lang="en-GB" altLang="en-GB"/>
          </a:p>
        </p:txBody>
      </p:sp>
      <p:sp>
        <p:nvSpPr>
          <p:cNvPr id="5" name="Footer Placeholder 4"/>
          <p:cNvSpPr>
            <a:spLocks noGrp="1"/>
          </p:cNvSpPr>
          <p:nvPr>
            <p:ph type="ftr" sz="quarter" idx="11"/>
          </p:nvPr>
        </p:nvSpPr>
        <p:spPr/>
        <p:txBody>
          <a:bodyPr numCol="1"/>
          <a:lstStyle/>
          <a:p>
            <a:endParaRPr lang="en-GB" altLang="en-GB"/>
          </a:p>
        </p:txBody>
      </p:sp>
      <p:sp>
        <p:nvSpPr>
          <p:cNvPr id="6" name="Slide Number Placeholder 5"/>
          <p:cNvSpPr>
            <a:spLocks noGrp="1"/>
          </p:cNvSpPr>
          <p:nvPr>
            <p:ph type="sldNum" sz="quarter" idx="12"/>
          </p:nvPr>
        </p:nvSpPr>
        <p:spPr/>
        <p:txBody>
          <a:bodyPr numCol="1"/>
          <a:lstStyle/>
          <a:p>
            <a:fld id="{768DF6FE-D06F-49BE-A519-C1994B563FBA}" type="slidenum">
              <a:rPr lang="en-GB" altLang="en-GB" smtClean="0"/>
              <a:pPr/>
              <a:t>‹#›</a:t>
            </a:fld>
            <a:endParaRPr lang="en-GB" altLang="en-GB"/>
          </a:p>
        </p:txBody>
      </p:sp>
    </p:spTree>
    <p:extLst>
      <p:ext uri="{BB962C8B-B14F-4D97-AF65-F5344CB8AC3E}">
        <p14:creationId xmlns:p14="http://schemas.microsoft.com/office/powerpoint/2010/main" val="3783632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numCol="1"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numCol="1"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numCol="1"/>
          <a:lstStyle/>
          <a:p>
            <a:fld id="{F1DF74C3-6105-4114-A642-3197B4766CA3}" type="datetimeFigureOut">
              <a:rPr lang="en-GB" altLang="en-GB" smtClean="0"/>
              <a:pPr/>
              <a:t>28/09/2019</a:t>
            </a:fld>
            <a:endParaRPr lang="en-GB" altLang="en-GB"/>
          </a:p>
        </p:txBody>
      </p:sp>
      <p:sp>
        <p:nvSpPr>
          <p:cNvPr id="5" name="Footer Placeholder 4"/>
          <p:cNvSpPr>
            <a:spLocks noGrp="1"/>
          </p:cNvSpPr>
          <p:nvPr>
            <p:ph type="ftr" sz="quarter" idx="11"/>
          </p:nvPr>
        </p:nvSpPr>
        <p:spPr/>
        <p:txBody>
          <a:bodyPr numCol="1"/>
          <a:lstStyle/>
          <a:p>
            <a:endParaRPr lang="en-GB" altLang="en-GB"/>
          </a:p>
        </p:txBody>
      </p:sp>
      <p:sp>
        <p:nvSpPr>
          <p:cNvPr id="6" name="Slide Number Placeholder 5"/>
          <p:cNvSpPr>
            <a:spLocks noGrp="1"/>
          </p:cNvSpPr>
          <p:nvPr>
            <p:ph type="sldNum" sz="quarter" idx="12"/>
          </p:nvPr>
        </p:nvSpPr>
        <p:spPr/>
        <p:txBody>
          <a:bodyPr numCol="1"/>
          <a:lstStyle/>
          <a:p>
            <a:fld id="{768DF6FE-D06F-49BE-A519-C1994B563FBA}" type="slidenum">
              <a:rPr lang="en-GB" altLang="en-GB" smtClean="0"/>
              <a:pPr/>
              <a:t>‹#›</a:t>
            </a:fld>
            <a:endParaRPr lang="en-GB" alt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91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numCol="1"/>
          <a:lstStyle/>
          <a:p>
            <a:r>
              <a:rPr lang="en-US"/>
              <a:t>Click to edit Master title style</a:t>
            </a:r>
          </a:p>
        </p:txBody>
      </p:sp>
      <p:sp>
        <p:nvSpPr>
          <p:cNvPr id="3" name="Content Placeholder 2"/>
          <p:cNvSpPr>
            <a:spLocks noGrp="1"/>
          </p:cNvSpPr>
          <p:nvPr>
            <p:ph sz="half" idx="1"/>
          </p:nvPr>
        </p:nvSpPr>
        <p:spPr>
          <a:xfrm>
            <a:off x="822960" y="1845734"/>
            <a:ext cx="3703320" cy="4023360"/>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5"/>
            <a:ext cx="3703320" cy="4023360"/>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numCol="1"/>
          <a:lstStyle/>
          <a:p>
            <a:fld id="{F1DF74C3-6105-4114-A642-3197B4766CA3}" type="datetimeFigureOut">
              <a:rPr lang="en-GB" altLang="en-GB" smtClean="0"/>
              <a:pPr/>
              <a:t>28/09/2019</a:t>
            </a:fld>
            <a:endParaRPr lang="en-GB" altLang="en-GB"/>
          </a:p>
        </p:txBody>
      </p:sp>
      <p:sp>
        <p:nvSpPr>
          <p:cNvPr id="6" name="Footer Placeholder 5"/>
          <p:cNvSpPr>
            <a:spLocks noGrp="1"/>
          </p:cNvSpPr>
          <p:nvPr>
            <p:ph type="ftr" sz="quarter" idx="11"/>
          </p:nvPr>
        </p:nvSpPr>
        <p:spPr/>
        <p:txBody>
          <a:bodyPr numCol="1"/>
          <a:lstStyle/>
          <a:p>
            <a:endParaRPr lang="en-GB" altLang="en-GB"/>
          </a:p>
        </p:txBody>
      </p:sp>
      <p:sp>
        <p:nvSpPr>
          <p:cNvPr id="7" name="Slide Number Placeholder 6"/>
          <p:cNvSpPr>
            <a:spLocks noGrp="1"/>
          </p:cNvSpPr>
          <p:nvPr>
            <p:ph type="sldNum" sz="quarter" idx="12"/>
          </p:nvPr>
        </p:nvSpPr>
        <p:spPr/>
        <p:txBody>
          <a:bodyPr numCol="1"/>
          <a:lstStyle/>
          <a:p>
            <a:fld id="{768DF6FE-D06F-49BE-A519-C1994B563FBA}" type="slidenum">
              <a:rPr lang="en-GB" altLang="en-GB" smtClean="0"/>
              <a:pPr/>
              <a:t>‹#›</a:t>
            </a:fld>
            <a:endParaRPr lang="en-GB" altLang="en-GB"/>
          </a:p>
        </p:txBody>
      </p:sp>
    </p:spTree>
    <p:extLst>
      <p:ext uri="{BB962C8B-B14F-4D97-AF65-F5344CB8AC3E}">
        <p14:creationId xmlns:p14="http://schemas.microsoft.com/office/powerpoint/2010/main" val="111962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numCol="1"/>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numCol="1"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numCol="1"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fld id="{F1DF74C3-6105-4114-A642-3197B4766CA3}" type="datetimeFigureOut">
              <a:rPr lang="en-GB" altLang="en-GB" smtClean="0"/>
              <a:pPr/>
              <a:t>28/09/2019</a:t>
            </a:fld>
            <a:endParaRPr lang="en-GB" altLang="en-GB"/>
          </a:p>
        </p:txBody>
      </p:sp>
      <p:sp>
        <p:nvSpPr>
          <p:cNvPr id="8" name="Footer Placeholder 7"/>
          <p:cNvSpPr>
            <a:spLocks noGrp="1"/>
          </p:cNvSpPr>
          <p:nvPr>
            <p:ph type="ftr" sz="quarter" idx="11"/>
          </p:nvPr>
        </p:nvSpPr>
        <p:spPr/>
        <p:txBody>
          <a:bodyPr numCol="1"/>
          <a:lstStyle/>
          <a:p>
            <a:endParaRPr lang="en-GB" altLang="en-GB"/>
          </a:p>
        </p:txBody>
      </p:sp>
      <p:sp>
        <p:nvSpPr>
          <p:cNvPr id="9" name="Slide Number Placeholder 8"/>
          <p:cNvSpPr>
            <a:spLocks noGrp="1"/>
          </p:cNvSpPr>
          <p:nvPr>
            <p:ph type="sldNum" sz="quarter" idx="12"/>
          </p:nvPr>
        </p:nvSpPr>
        <p:spPr/>
        <p:txBody>
          <a:bodyPr numCol="1"/>
          <a:lstStyle/>
          <a:p>
            <a:fld id="{768DF6FE-D06F-49BE-A519-C1994B563FBA}" type="slidenum">
              <a:rPr lang="en-GB" altLang="en-GB" smtClean="0"/>
              <a:pPr/>
              <a:t>‹#›</a:t>
            </a:fld>
            <a:endParaRPr lang="en-GB" altLang="en-GB"/>
          </a:p>
        </p:txBody>
      </p:sp>
    </p:spTree>
    <p:extLst>
      <p:ext uri="{BB962C8B-B14F-4D97-AF65-F5344CB8AC3E}">
        <p14:creationId xmlns:p14="http://schemas.microsoft.com/office/powerpoint/2010/main" val="364184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Date Placeholder 2"/>
          <p:cNvSpPr>
            <a:spLocks noGrp="1"/>
          </p:cNvSpPr>
          <p:nvPr>
            <p:ph type="dt" sz="half" idx="10"/>
          </p:nvPr>
        </p:nvSpPr>
        <p:spPr/>
        <p:txBody>
          <a:bodyPr numCol="1"/>
          <a:lstStyle/>
          <a:p>
            <a:fld id="{F1DF74C3-6105-4114-A642-3197B4766CA3}" type="datetimeFigureOut">
              <a:rPr lang="en-GB" altLang="en-GB" smtClean="0"/>
              <a:pPr/>
              <a:t>28/09/2019</a:t>
            </a:fld>
            <a:endParaRPr lang="en-GB" altLang="en-GB"/>
          </a:p>
        </p:txBody>
      </p:sp>
      <p:sp>
        <p:nvSpPr>
          <p:cNvPr id="4" name="Footer Placeholder 3"/>
          <p:cNvSpPr>
            <a:spLocks noGrp="1"/>
          </p:cNvSpPr>
          <p:nvPr>
            <p:ph type="ftr" sz="quarter" idx="11"/>
          </p:nvPr>
        </p:nvSpPr>
        <p:spPr/>
        <p:txBody>
          <a:bodyPr numCol="1"/>
          <a:lstStyle/>
          <a:p>
            <a:endParaRPr lang="en-GB" altLang="en-GB"/>
          </a:p>
        </p:txBody>
      </p:sp>
      <p:sp>
        <p:nvSpPr>
          <p:cNvPr id="5" name="Slide Number Placeholder 4"/>
          <p:cNvSpPr>
            <a:spLocks noGrp="1"/>
          </p:cNvSpPr>
          <p:nvPr>
            <p:ph type="sldNum" sz="quarter" idx="12"/>
          </p:nvPr>
        </p:nvSpPr>
        <p:spPr/>
        <p:txBody>
          <a:bodyPr numCol="1"/>
          <a:lstStyle/>
          <a:p>
            <a:fld id="{768DF6FE-D06F-49BE-A519-C1994B563FBA}" type="slidenum">
              <a:rPr lang="en-GB" altLang="en-GB" smtClean="0"/>
              <a:pPr/>
              <a:t>‹#›</a:t>
            </a:fld>
            <a:endParaRPr lang="en-GB" altLang="en-GB"/>
          </a:p>
        </p:txBody>
      </p:sp>
    </p:spTree>
    <p:extLst>
      <p:ext uri="{BB962C8B-B14F-4D97-AF65-F5344CB8AC3E}">
        <p14:creationId xmlns:p14="http://schemas.microsoft.com/office/powerpoint/2010/main" val="3105814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numCol="1"/>
          <a:lstStyle/>
          <a:p>
            <a:fld id="{F1DF74C3-6105-4114-A642-3197B4766CA3}" type="datetimeFigureOut">
              <a:rPr lang="en-GB" altLang="en-GB" smtClean="0"/>
              <a:pPr/>
              <a:t>28/09/2019</a:t>
            </a:fld>
            <a:endParaRPr lang="en-GB" altLang="en-GB"/>
          </a:p>
        </p:txBody>
      </p:sp>
      <p:sp>
        <p:nvSpPr>
          <p:cNvPr id="8" name="Footer Placeholder 7"/>
          <p:cNvSpPr>
            <a:spLocks noGrp="1"/>
          </p:cNvSpPr>
          <p:nvPr>
            <p:ph type="ftr" sz="quarter" idx="11"/>
          </p:nvPr>
        </p:nvSpPr>
        <p:spPr/>
        <p:txBody>
          <a:bodyPr numCol="1"/>
          <a:lstStyle>
            <a:lvl1pPr>
              <a:defRPr>
                <a:solidFill>
                  <a:srgbClr val="FFFFFF"/>
                </a:solidFill>
              </a:defRPr>
            </a:lvl1pPr>
          </a:lstStyle>
          <a:p>
            <a:endParaRPr lang="en-GB" altLang="en-GB"/>
          </a:p>
        </p:txBody>
      </p:sp>
      <p:sp>
        <p:nvSpPr>
          <p:cNvPr id="9" name="Slide Number Placeholder 8"/>
          <p:cNvSpPr>
            <a:spLocks noGrp="1"/>
          </p:cNvSpPr>
          <p:nvPr>
            <p:ph type="sldNum" sz="quarter" idx="12"/>
          </p:nvPr>
        </p:nvSpPr>
        <p:spPr/>
        <p:txBody>
          <a:bodyPr numCol="1"/>
          <a:lstStyle/>
          <a:p>
            <a:fld id="{768DF6FE-D06F-49BE-A519-C1994B563FBA}" type="slidenum">
              <a:rPr lang="en-GB" altLang="en-GB" smtClean="0"/>
              <a:pPr/>
              <a:t>‹#›</a:t>
            </a:fld>
            <a:endParaRPr lang="en-GB" altLang="en-GB"/>
          </a:p>
        </p:txBody>
      </p:sp>
    </p:spTree>
    <p:extLst>
      <p:ext uri="{BB962C8B-B14F-4D97-AF65-F5344CB8AC3E}">
        <p14:creationId xmlns:p14="http://schemas.microsoft.com/office/powerpoint/2010/main" val="420132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numCol="1"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731520"/>
            <a:ext cx="4869180" cy="5257800"/>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numCol="1">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numCol="1"/>
          <a:lstStyle>
            <a:lvl1pPr algn="l">
              <a:defRPr/>
            </a:lvl1pPr>
          </a:lstStyle>
          <a:p>
            <a:fld id="{F1DF74C3-6105-4114-A642-3197B4766CA3}" type="datetimeFigureOut">
              <a:rPr lang="en-GB" altLang="en-GB" smtClean="0"/>
              <a:pPr/>
              <a:t>28/09/2019</a:t>
            </a:fld>
            <a:endParaRPr lang="en-GB" altLang="en-GB"/>
          </a:p>
        </p:txBody>
      </p:sp>
      <p:sp>
        <p:nvSpPr>
          <p:cNvPr id="6" name="Footer Placeholder 5"/>
          <p:cNvSpPr>
            <a:spLocks noGrp="1"/>
          </p:cNvSpPr>
          <p:nvPr>
            <p:ph type="ftr" sz="quarter" idx="11"/>
          </p:nvPr>
        </p:nvSpPr>
        <p:spPr>
          <a:xfrm>
            <a:off x="3600450" y="6459786"/>
            <a:ext cx="3486150" cy="365125"/>
          </a:xfrm>
        </p:spPr>
        <p:txBody>
          <a:bodyPr numCol="1"/>
          <a:lstStyle>
            <a:lvl1pPr algn="l">
              <a:defRPr>
                <a:solidFill>
                  <a:schemeClr val="tx2"/>
                </a:solidFill>
              </a:defRPr>
            </a:lvl1pPr>
          </a:lstStyle>
          <a:p>
            <a:endParaRPr lang="en-GB" altLang="en-GB"/>
          </a:p>
        </p:txBody>
      </p:sp>
      <p:sp>
        <p:nvSpPr>
          <p:cNvPr id="7" name="Slide Number Placeholder 6"/>
          <p:cNvSpPr>
            <a:spLocks noGrp="1"/>
          </p:cNvSpPr>
          <p:nvPr>
            <p:ph type="sldNum" sz="quarter" idx="12"/>
          </p:nvPr>
        </p:nvSpPr>
        <p:spPr/>
        <p:txBody>
          <a:bodyPr numCol="1"/>
          <a:lstStyle>
            <a:lvl1pPr>
              <a:defRPr>
                <a:solidFill>
                  <a:schemeClr val="tx2"/>
                </a:solidFill>
              </a:defRPr>
            </a:lvl1pPr>
          </a:lstStyle>
          <a:p>
            <a:fld id="{768DF6FE-D06F-49BE-A519-C1994B563FBA}" type="slidenum">
              <a:rPr lang="en-GB" altLang="en-GB" smtClean="0"/>
              <a:pPr/>
              <a:t>‹#›</a:t>
            </a:fld>
            <a:endParaRPr lang="en-GB" altLang="en-GB"/>
          </a:p>
        </p:txBody>
      </p:sp>
    </p:spTree>
    <p:extLst>
      <p:ext uri="{BB962C8B-B14F-4D97-AF65-F5344CB8AC3E}">
        <p14:creationId xmlns:p14="http://schemas.microsoft.com/office/powerpoint/2010/main" val="1871998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numCol="1"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numCol="1">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numCol="1"/>
          <a:lstStyle/>
          <a:p>
            <a:fld id="{F1DF74C3-6105-4114-A642-3197B4766CA3}" type="datetimeFigureOut">
              <a:rPr lang="en-GB" altLang="en-GB" smtClean="0"/>
              <a:pPr/>
              <a:t>28/09/2019</a:t>
            </a:fld>
            <a:endParaRPr lang="en-GB" altLang="en-GB"/>
          </a:p>
        </p:txBody>
      </p:sp>
      <p:sp>
        <p:nvSpPr>
          <p:cNvPr id="6" name="Footer Placeholder 5"/>
          <p:cNvSpPr>
            <a:spLocks noGrp="1"/>
          </p:cNvSpPr>
          <p:nvPr>
            <p:ph type="ftr" sz="quarter" idx="11"/>
          </p:nvPr>
        </p:nvSpPr>
        <p:spPr/>
        <p:txBody>
          <a:bodyPr numCol="1"/>
          <a:lstStyle/>
          <a:p>
            <a:endParaRPr lang="en-GB" altLang="en-GB"/>
          </a:p>
        </p:txBody>
      </p:sp>
      <p:sp>
        <p:nvSpPr>
          <p:cNvPr id="7" name="Slide Number Placeholder 6"/>
          <p:cNvSpPr>
            <a:spLocks noGrp="1"/>
          </p:cNvSpPr>
          <p:nvPr>
            <p:ph type="sldNum" sz="quarter" idx="12"/>
          </p:nvPr>
        </p:nvSpPr>
        <p:spPr/>
        <p:txBody>
          <a:bodyPr numCol="1"/>
          <a:lstStyle/>
          <a:p>
            <a:fld id="{768DF6FE-D06F-49BE-A519-C1994B563FBA}" type="slidenum">
              <a:rPr lang="en-GB" altLang="en-GB" smtClean="0"/>
              <a:pPr/>
              <a:t>‹#›</a:t>
            </a:fld>
            <a:endParaRPr lang="en-GB" altLang="en-GB"/>
          </a:p>
        </p:txBody>
      </p:sp>
    </p:spTree>
    <p:extLst>
      <p:ext uri="{BB962C8B-B14F-4D97-AF65-F5344CB8AC3E}">
        <p14:creationId xmlns:p14="http://schemas.microsoft.com/office/powerpoint/2010/main" val="351171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numCol="1"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numCol="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numCol="1" rtlCol="0" anchor="ctr"/>
          <a:lstStyle>
            <a:lvl1pPr algn="l">
              <a:defRPr sz="900">
                <a:solidFill>
                  <a:srgbClr val="FFFFFF"/>
                </a:solidFill>
              </a:defRPr>
            </a:lvl1pPr>
          </a:lstStyle>
          <a:p>
            <a:fld id="{F1DF74C3-6105-4114-A642-3197B4766CA3}" type="datetimeFigureOut">
              <a:rPr lang="en-GB" altLang="en-GB" smtClean="0"/>
              <a:pPr/>
              <a:t>28/09/2019</a:t>
            </a:fld>
            <a:endParaRPr lang="en-GB" alt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numCol="1" rtlCol="0" anchor="ctr"/>
          <a:lstStyle>
            <a:lvl1pPr algn="ctr">
              <a:defRPr sz="900" cap="all" baseline="0">
                <a:solidFill>
                  <a:srgbClr val="FFFFFF"/>
                </a:solidFill>
              </a:defRPr>
            </a:lvl1pPr>
          </a:lstStyle>
          <a:p>
            <a:endParaRPr lang="en-GB" alt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numCol="1" rtlCol="0" anchor="ctr"/>
          <a:lstStyle>
            <a:lvl1pPr algn="r">
              <a:defRPr sz="1050">
                <a:solidFill>
                  <a:srgbClr val="FFFFFF"/>
                </a:solidFill>
              </a:defRPr>
            </a:lvl1pPr>
          </a:lstStyle>
          <a:p>
            <a:fld id="{768DF6FE-D06F-49BE-A519-C1994B563FBA}" type="slidenum">
              <a:rPr lang="en-GB" altLang="en-GB" smtClean="0"/>
              <a:pPr/>
              <a:t>‹#›</a:t>
            </a:fld>
            <a:endParaRPr lang="en-GB" alt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46707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gif"/></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25.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1.jpeg"/><Relationship Id="rId4" Type="http://schemas.openxmlformats.org/officeDocument/2006/relationships/image" Target="../media/image1.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E61256A-F2A9-4A05-9B10-4C9062B44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numCol="1" rtlCol="0" anchor="ctr"/>
          <a:lstStyle/>
          <a:p>
            <a:pPr algn="ctr"/>
            <a:endParaRPr lang="en-US"/>
          </a:p>
        </p:txBody>
      </p:sp>
      <p:pic>
        <p:nvPicPr>
          <p:cNvPr id="6" name="Picture 5">
            <a:extLst>
              <a:ext uri="{FF2B5EF4-FFF2-40B4-BE49-F238E27FC236}">
                <a16:creationId xmlns:a16="http://schemas.microsoft.com/office/drawing/2014/main" id="{BD6715C2-DCE0-4F88-91FC-F1A142226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99" y="1075625"/>
            <a:ext cx="4706750" cy="4706750"/>
          </a:xfrm>
          <a:prstGeom prst="rect">
            <a:avLst/>
          </a:prstGeom>
        </p:spPr>
      </p:pic>
      <p:sp>
        <p:nvSpPr>
          <p:cNvPr id="13" name="Rectangle 12">
            <a:extLst>
              <a:ext uri="{FF2B5EF4-FFF2-40B4-BE49-F238E27FC236}">
                <a16:creationId xmlns:a16="http://schemas.microsoft.com/office/drawing/2014/main" id="{8B263507-3AEE-4000-B76D-C3E1320C3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72663" y="640080"/>
            <a:ext cx="2744435" cy="2926080"/>
          </a:xfrm>
        </p:spPr>
        <p:txBody>
          <a:bodyPr numCol="1">
            <a:normAutofit/>
          </a:bodyPr>
          <a:lstStyle/>
          <a:p>
            <a:r>
              <a:rPr lang="en-GB" altLang="en-GB" sz="3800" u="sng" dirty="0">
                <a:solidFill>
                  <a:srgbClr val="FFFFFF"/>
                </a:solidFill>
                <a:latin typeface="Calibri"/>
                <a:cs typeface="Calibri"/>
              </a:rPr>
              <a:t>English Information Workshop</a:t>
            </a:r>
          </a:p>
        </p:txBody>
      </p:sp>
      <p:sp>
        <p:nvSpPr>
          <p:cNvPr id="15" name="Rectangle 14">
            <a:extLst>
              <a:ext uri="{FF2B5EF4-FFF2-40B4-BE49-F238E27FC236}">
                <a16:creationId xmlns:a16="http://schemas.microsoft.com/office/drawing/2014/main" id="{F5FF26C9-F144-4874-B745-B27A21191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713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1038" y="-324111"/>
            <a:ext cx="7543800" cy="1450757"/>
          </a:xfrm>
        </p:spPr>
        <p:txBody>
          <a:bodyPr numCol="1">
            <a:normAutofit/>
          </a:bodyPr>
          <a:lstStyle/>
          <a:p>
            <a:r>
              <a:rPr lang="en-GB" altLang="en-GB" sz="4400" u="sng">
                <a:latin typeface="Twinkl" pitchFamily="50" charset="0"/>
              </a:rPr>
              <a:t>What can you do at home?</a:t>
            </a:r>
          </a:p>
        </p:txBody>
      </p:sp>
      <p:sp>
        <p:nvSpPr>
          <p:cNvPr id="2" name="Content Placeholder 1"/>
          <p:cNvSpPr>
            <a:spLocks noGrp="1"/>
          </p:cNvSpPr>
          <p:nvPr>
            <p:ph idx="1"/>
          </p:nvPr>
        </p:nvSpPr>
        <p:spPr>
          <a:xfrm>
            <a:off x="179116" y="1230128"/>
            <a:ext cx="8187644" cy="4071700"/>
          </a:xfrm>
          <a:solidFill>
            <a:schemeClr val="bg1"/>
          </a:solidFill>
        </p:spPr>
        <p:txBody>
          <a:bodyPr numCol="1">
            <a:normAutofit fontScale="70000" lnSpcReduction="20000"/>
          </a:bodyPr>
          <a:lstStyle/>
          <a:p>
            <a:pPr>
              <a:buFont typeface="Arial" panose="020B0604020202020204" pitchFamily="34" charset="0"/>
              <a:buChar char="•"/>
            </a:pPr>
            <a:r>
              <a:rPr lang="en-GB" altLang="en-GB" sz="2400">
                <a:solidFill>
                  <a:schemeClr val="tx1"/>
                </a:solidFill>
                <a:latin typeface="Tahoma" panose="020B0604030504040204" pitchFamily="34" charset="0"/>
                <a:ea typeface="Tahoma" panose="020B0604030504040204" pitchFamily="34" charset="0"/>
                <a:cs typeface="Tahoma" panose="020B0604030504040204" pitchFamily="34" charset="0"/>
              </a:rPr>
              <a:t>Listen to your child read – REGULARLY – Little and often is best</a:t>
            </a:r>
          </a:p>
          <a:p>
            <a:pPr>
              <a:buFont typeface="Arial" panose="020B0604020202020204" pitchFamily="34" charset="0"/>
              <a:buChar char="•"/>
            </a:pPr>
            <a:r>
              <a:rPr lang="en-GB" altLang="en-GB" sz="2400">
                <a:solidFill>
                  <a:schemeClr val="tx1"/>
                </a:solidFill>
                <a:latin typeface="Tahoma" panose="020B0604030504040204" pitchFamily="34" charset="0"/>
                <a:ea typeface="Tahoma" panose="020B0604030504040204" pitchFamily="34" charset="0"/>
                <a:cs typeface="Tahoma" panose="020B0604030504040204" pitchFamily="34" charset="0"/>
              </a:rPr>
              <a:t>Read to your child.</a:t>
            </a:r>
          </a:p>
          <a:p>
            <a:pPr>
              <a:buFont typeface="Arial" panose="020B0604020202020204" pitchFamily="34" charset="0"/>
              <a:buChar char="•"/>
            </a:pPr>
            <a:r>
              <a:rPr lang="en-GB" altLang="en-GB" sz="2400">
                <a:solidFill>
                  <a:schemeClr val="tx1"/>
                </a:solidFill>
                <a:latin typeface="Tahoma" panose="020B0604030504040204" pitchFamily="34" charset="0"/>
                <a:ea typeface="Tahoma" panose="020B0604030504040204" pitchFamily="34" charset="0"/>
                <a:cs typeface="Tahoma" panose="020B0604030504040204" pitchFamily="34" charset="0"/>
              </a:rPr>
              <a:t>If your child is reluctant, take turns reading pages or sentences to lessen the load.</a:t>
            </a:r>
          </a:p>
          <a:p>
            <a:pPr>
              <a:buFont typeface="Arial" panose="020B0604020202020204" pitchFamily="34" charset="0"/>
              <a:buChar char="•"/>
            </a:pPr>
            <a:r>
              <a:rPr lang="en-GB" altLang="en-GB" sz="2400">
                <a:solidFill>
                  <a:schemeClr val="tx1"/>
                </a:solidFill>
                <a:latin typeface="Tahoma" panose="020B0604030504040204" pitchFamily="34" charset="0"/>
                <a:ea typeface="Tahoma" panose="020B0604030504040204" pitchFamily="34" charset="0"/>
                <a:cs typeface="Tahoma" panose="020B0604030504040204" pitchFamily="34" charset="0"/>
              </a:rPr>
              <a:t>Tell stories/Make up stories using toys.</a:t>
            </a:r>
          </a:p>
          <a:p>
            <a:pPr>
              <a:buFont typeface="Arial" panose="020B0604020202020204" pitchFamily="34" charset="0"/>
              <a:buChar char="•"/>
            </a:pPr>
            <a:r>
              <a:rPr lang="en-GB" altLang="en-GB" sz="2400">
                <a:solidFill>
                  <a:schemeClr val="tx1"/>
                </a:solidFill>
                <a:latin typeface="Tahoma" panose="020B0604030504040204" pitchFamily="34" charset="0"/>
                <a:ea typeface="Tahoma" panose="020B0604030504040204" pitchFamily="34" charset="0"/>
                <a:cs typeface="Tahoma" panose="020B0604030504040204" pitchFamily="34" charset="0"/>
              </a:rPr>
              <a:t>Ask questions about what they have read/listened to – </a:t>
            </a:r>
            <a:r>
              <a:rPr lang="en-GB" altLang="en-GB" sz="2400" u="sng">
                <a:solidFill>
                  <a:schemeClr val="tx1"/>
                </a:solidFill>
                <a:latin typeface="Tahoma" panose="020B0604030504040204" pitchFamily="34" charset="0"/>
                <a:ea typeface="Tahoma" panose="020B0604030504040204" pitchFamily="34" charset="0"/>
                <a:cs typeface="Tahoma" panose="020B0604030504040204" pitchFamily="34" charset="0"/>
              </a:rPr>
              <a:t>understanding is just as important</a:t>
            </a:r>
            <a:r>
              <a:rPr lang="en-GB" altLang="en-GB" sz="2400">
                <a:solidFill>
                  <a:schemeClr val="tx1"/>
                </a:solidFill>
                <a:latin typeface="Tahoma" panose="020B0604030504040204" pitchFamily="34" charset="0"/>
                <a:ea typeface="Tahoma" panose="020B0604030504040204" pitchFamily="34" charset="0"/>
                <a:cs typeface="Tahoma" panose="020B0604030504040204" pitchFamily="34" charset="0"/>
              </a:rPr>
              <a:t>!</a:t>
            </a:r>
          </a:p>
          <a:p>
            <a:pPr>
              <a:buFont typeface="Arial" panose="020B0604020202020204" pitchFamily="34" charset="0"/>
              <a:buChar char="•"/>
            </a:pPr>
            <a:r>
              <a:rPr lang="en-GB" altLang="en-GB" sz="2400">
                <a:solidFill>
                  <a:schemeClr val="tx1"/>
                </a:solidFill>
                <a:latin typeface="Tahoma" panose="020B0604030504040204" pitchFamily="34" charset="0"/>
                <a:ea typeface="Tahoma" panose="020B0604030504040204" pitchFamily="34" charset="0"/>
                <a:cs typeface="Tahoma" panose="020B0604030504040204" pitchFamily="34" charset="0"/>
              </a:rPr>
              <a:t>Visit local libraries and bookshops.</a:t>
            </a:r>
          </a:p>
          <a:p>
            <a:pPr>
              <a:buFont typeface="Arial" panose="020B0604020202020204" pitchFamily="34" charset="0"/>
              <a:buChar char="•"/>
            </a:pPr>
            <a:r>
              <a:rPr lang="en-GB" altLang="en-GB" sz="2400">
                <a:solidFill>
                  <a:schemeClr val="tx1"/>
                </a:solidFill>
                <a:latin typeface="Tahoma" panose="020B0604030504040204" pitchFamily="34" charset="0"/>
                <a:ea typeface="Tahoma" panose="020B0604030504040204" pitchFamily="34" charset="0"/>
                <a:cs typeface="Tahoma" panose="020B0604030504040204" pitchFamily="34" charset="0"/>
              </a:rPr>
              <a:t>Read signs out and about – road signs, the supermarket, words on </a:t>
            </a:r>
            <a:r>
              <a:rPr lang="en-GB" altLang="en-GB" sz="2400" err="1">
                <a:solidFill>
                  <a:schemeClr val="tx1"/>
                </a:solidFill>
                <a:latin typeface="Tahoma" panose="020B0604030504040204" pitchFamily="34" charset="0"/>
                <a:ea typeface="Tahoma" panose="020B0604030504040204" pitchFamily="34" charset="0"/>
                <a:cs typeface="Tahoma" panose="020B0604030504040204" pitchFamily="34" charset="0"/>
              </a:rPr>
              <a:t>television..the</a:t>
            </a:r>
            <a:r>
              <a:rPr lang="en-GB" altLang="en-GB" sz="2400">
                <a:solidFill>
                  <a:schemeClr val="tx1"/>
                </a:solidFill>
                <a:latin typeface="Tahoma" panose="020B0604030504040204" pitchFamily="34" charset="0"/>
                <a:ea typeface="Tahoma" panose="020B0604030504040204" pitchFamily="34" charset="0"/>
                <a:cs typeface="Tahoma" panose="020B0604030504040204" pitchFamily="34" charset="0"/>
              </a:rPr>
              <a:t> list is endless!</a:t>
            </a:r>
          </a:p>
          <a:p>
            <a:pPr>
              <a:buFont typeface="Arial" panose="020B0604020202020204" pitchFamily="34" charset="0"/>
              <a:buChar char="•"/>
            </a:pPr>
            <a:r>
              <a:rPr lang="en-GB" altLang="en-GB" sz="2400">
                <a:solidFill>
                  <a:schemeClr val="tx1"/>
                </a:solidFill>
                <a:latin typeface="Tahoma" panose="020B0604030504040204" pitchFamily="34" charset="0"/>
                <a:ea typeface="Tahoma" panose="020B0604030504040204" pitchFamily="34" charset="0"/>
                <a:cs typeface="Tahoma" panose="020B0604030504040204" pitchFamily="34" charset="0"/>
              </a:rPr>
              <a:t>Read as a family – be a role model, share YOUR favourite books too!</a:t>
            </a:r>
          </a:p>
          <a:p>
            <a:pPr>
              <a:buFont typeface="Arial" panose="020B0604020202020204" pitchFamily="34" charset="0"/>
              <a:buChar char="•"/>
            </a:pPr>
            <a:r>
              <a:rPr lang="en-GB" altLang="en-GB" sz="2400">
                <a:solidFill>
                  <a:schemeClr val="tx1"/>
                </a:solidFill>
                <a:latin typeface="Tahoma" panose="020B0604030504040204" pitchFamily="34" charset="0"/>
                <a:ea typeface="Tahoma" panose="020B0604030504040204" pitchFamily="34" charset="0"/>
                <a:cs typeface="Tahoma" panose="020B0604030504040204" pitchFamily="34" charset="0"/>
              </a:rPr>
              <a:t>Provide opportunities for different texts – newspapers, magazines, poetry etc.</a:t>
            </a:r>
          </a:p>
          <a:p>
            <a:endParaRPr lang="en-GB" altLang="en-GB">
              <a:solidFill>
                <a:schemeClr val="tx1"/>
              </a:solidFill>
            </a:endParaRPr>
          </a:p>
        </p:txBody>
      </p:sp>
      <p:pic>
        <p:nvPicPr>
          <p:cNvPr id="5" name="Picture 4">
            <a:extLst>
              <a:ext uri="{FF2B5EF4-FFF2-40B4-BE49-F238E27FC236}">
                <a16:creationId xmlns:a16="http://schemas.microsoft.com/office/drawing/2014/main" id="{28389386-1E51-45A5-97A3-2FEE699EC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pic>
        <p:nvPicPr>
          <p:cNvPr id="6" name="Picture 5" descr="C:\Users\Mr Crawley\Desktop\ENGLISH Guides\Reading\Skill Logos\1. Retrieve_764x1080.png">
            <a:extLst>
              <a:ext uri="{FF2B5EF4-FFF2-40B4-BE49-F238E27FC236}">
                <a16:creationId xmlns:a16="http://schemas.microsoft.com/office/drawing/2014/main" id="{D3A82630-6331-4D17-843D-96E5086F7F5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a:xfrm>
            <a:off x="834480" y="5290690"/>
            <a:ext cx="737936" cy="911910"/>
          </a:xfrm>
          <a:prstGeom prst="rect">
            <a:avLst/>
          </a:prstGeom>
          <a:noFill/>
          <a:ln>
            <a:noFill/>
          </a:ln>
        </p:spPr>
      </p:pic>
      <p:pic>
        <p:nvPicPr>
          <p:cNvPr id="7" name="Picture 6" descr="C:\Users\Mr Crawley\Desktop\ENGLISH Guides\Reading\Skill Logos\2. Explain_764x1080.png">
            <a:extLst>
              <a:ext uri="{FF2B5EF4-FFF2-40B4-BE49-F238E27FC236}">
                <a16:creationId xmlns:a16="http://schemas.microsoft.com/office/drawing/2014/main" id="{AF834579-D6AE-4E5B-9B71-264EF792743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a:xfrm>
            <a:off x="2555775" y="5293120"/>
            <a:ext cx="737936" cy="910611"/>
          </a:xfrm>
          <a:prstGeom prst="rect">
            <a:avLst/>
          </a:prstGeom>
          <a:noFill/>
          <a:ln>
            <a:noFill/>
          </a:ln>
        </p:spPr>
      </p:pic>
      <p:pic>
        <p:nvPicPr>
          <p:cNvPr id="8" name="Picture 7" descr="C:\Users\Mr Crawley\Desktop\ENGLISH Guides\Reading\Skill Logos\3. Analyse_764x1080.png">
            <a:extLst>
              <a:ext uri="{FF2B5EF4-FFF2-40B4-BE49-F238E27FC236}">
                <a16:creationId xmlns:a16="http://schemas.microsoft.com/office/drawing/2014/main" id="{2D5A9120-61B9-4734-AC3D-EAB2F26A0D1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a:xfrm>
            <a:off x="4211959" y="5253990"/>
            <a:ext cx="737936" cy="935128"/>
          </a:xfrm>
          <a:prstGeom prst="rect">
            <a:avLst/>
          </a:prstGeom>
          <a:noFill/>
          <a:ln>
            <a:noFill/>
          </a:ln>
        </p:spPr>
      </p:pic>
      <p:pic>
        <p:nvPicPr>
          <p:cNvPr id="9" name="Picture 8" descr="C:\Users\Mr Crawley\Desktop\ENGLISH Guides\Reading\Skill Logos\4. Deduce_and_Infer_764x1080.png">
            <a:extLst>
              <a:ext uri="{FF2B5EF4-FFF2-40B4-BE49-F238E27FC236}">
                <a16:creationId xmlns:a16="http://schemas.microsoft.com/office/drawing/2014/main" id="{398C595D-166A-416E-BA7B-247B1640B17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a:xfrm>
            <a:off x="5868144" y="5308425"/>
            <a:ext cx="720080" cy="928888"/>
          </a:xfrm>
          <a:prstGeom prst="rect">
            <a:avLst/>
          </a:prstGeom>
          <a:noFill/>
          <a:ln>
            <a:noFill/>
          </a:ln>
        </p:spPr>
      </p:pic>
    </p:spTree>
    <p:extLst>
      <p:ext uri="{BB962C8B-B14F-4D97-AF65-F5344CB8AC3E}">
        <p14:creationId xmlns:p14="http://schemas.microsoft.com/office/powerpoint/2010/main" val="317883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8413" y="334852"/>
            <a:ext cx="7099478" cy="1077218"/>
          </a:xfrm>
          <a:prstGeom prst="rect">
            <a:avLst/>
          </a:prstGeom>
          <a:noFill/>
        </p:spPr>
        <p:txBody>
          <a:bodyPr wrap="square" numCol="1" rtlCol="0">
            <a:spAutoFit/>
          </a:bodyPr>
          <a:lstStyle/>
          <a:p>
            <a:r>
              <a:rPr lang="en-US" sz="3200"/>
              <a:t>The process of learning a language: </a:t>
            </a:r>
          </a:p>
          <a:p>
            <a:r>
              <a:rPr lang="en-US" sz="3200"/>
              <a:t>Speaking and Listening </a:t>
            </a:r>
            <a:endParaRPr lang="en-GB" altLang="en-GB" sz="3000"/>
          </a:p>
        </p:txBody>
      </p:sp>
      <p:sp>
        <p:nvSpPr>
          <p:cNvPr id="2" name="TextBox 1"/>
          <p:cNvSpPr txBox="1"/>
          <p:nvPr/>
        </p:nvSpPr>
        <p:spPr>
          <a:xfrm>
            <a:off x="0" y="1708228"/>
            <a:ext cx="8892480" cy="2554545"/>
          </a:xfrm>
          <a:prstGeom prst="rect">
            <a:avLst/>
          </a:prstGeom>
          <a:noFill/>
        </p:spPr>
        <p:txBody>
          <a:bodyPr wrap="square" numCol="1" rtlCol="0">
            <a:spAutoFit/>
          </a:bodyPr>
          <a:lstStyle/>
          <a:p>
            <a:pPr marL="285750" indent="-285750">
              <a:buFont typeface="Arial" panose="020B0604020202020204" pitchFamily="34" charset="0"/>
              <a:buChar char="•"/>
            </a:pPr>
            <a:r>
              <a:rPr lang="en-GB" altLang="en-GB" sz="2000">
                <a:latin typeface="Tahoma" panose="020B0604030504040204" pitchFamily="34" charset="0"/>
                <a:ea typeface="Tahoma" panose="020B0604030504040204" pitchFamily="34" charset="0"/>
                <a:cs typeface="Tahoma" panose="020B0604030504040204" pitchFamily="34" charset="0"/>
              </a:rPr>
              <a:t>Speaking and listening is fundamental to developing good communication, reading and writing skills and to ensuring children can access and achieve in all other areas of the curriculum.</a:t>
            </a:r>
          </a:p>
          <a:p>
            <a:endParaRPr lang="en-GB" altLang="en-GB" sz="200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altLang="en-GB" sz="2000">
                <a:latin typeface="Tahoma" panose="020B0604030504040204" pitchFamily="34" charset="0"/>
                <a:ea typeface="Tahoma" panose="020B0604030504040204" pitchFamily="34" charset="0"/>
                <a:cs typeface="Tahoma" panose="020B0604030504040204" pitchFamily="34" charset="0"/>
              </a:rPr>
              <a:t>It is a critical prerequisite to learning to read and write and enables access to other areas of the curriculum.</a:t>
            </a:r>
          </a:p>
          <a:p>
            <a:endParaRPr lang="en-GB" altLang="en-GB" sz="2000">
              <a:latin typeface="Twinkl" pitchFamily="50" charset="0"/>
            </a:endParaRPr>
          </a:p>
          <a:p>
            <a:pPr marL="712788">
              <a:buFont typeface="Wingdings" panose="05000000000000000000" pitchFamily="2" charset="2"/>
              <a:buChar char="ü"/>
            </a:pPr>
            <a:endParaRPr lang="en-GB" altLang="en-GB" sz="2000">
              <a:latin typeface="Twinkl" pitchFamily="50" charset="0"/>
            </a:endParaRPr>
          </a:p>
        </p:txBody>
      </p:sp>
      <p:sp>
        <p:nvSpPr>
          <p:cNvPr id="3" name="Rectangle 2">
            <a:extLst>
              <a:ext uri="{FF2B5EF4-FFF2-40B4-BE49-F238E27FC236}">
                <a16:creationId xmlns:a16="http://schemas.microsoft.com/office/drawing/2014/main" id="{C9C64737-A08D-47A5-82B6-C8AC61967AF2}"/>
              </a:ext>
            </a:extLst>
          </p:cNvPr>
          <p:cNvSpPr/>
          <p:nvPr/>
        </p:nvSpPr>
        <p:spPr>
          <a:xfrm>
            <a:off x="0" y="3706603"/>
            <a:ext cx="9144000" cy="1631216"/>
          </a:xfrm>
          <a:prstGeom prst="rect">
            <a:avLst/>
          </a:prstGeom>
        </p:spPr>
        <p:txBody>
          <a:bodyPr wrap="square" numCol="1">
            <a:spAutoFit/>
          </a:bodyPr>
          <a:lstStyle/>
          <a:p>
            <a:pPr marL="285750" indent="-285750">
              <a:buFont typeface="Arial" panose="020B0604020202020204" pitchFamily="34" charset="0"/>
              <a:buChar char="•"/>
            </a:pPr>
            <a:r>
              <a:rPr lang="en-GB" altLang="en-GB" sz="2000">
                <a:latin typeface="Tahoma" panose="020B0604030504040204" pitchFamily="34" charset="0"/>
                <a:ea typeface="Tahoma" panose="020B0604030504040204" pitchFamily="34" charset="0"/>
                <a:cs typeface="Tahoma" panose="020B0604030504040204" pitchFamily="34" charset="0"/>
              </a:rPr>
              <a:t>In the Early Years Foundation stage </a:t>
            </a:r>
            <a:r>
              <a:rPr lang="en-GB" altLang="en-GB" sz="2000" i="1">
                <a:latin typeface="Tahoma" panose="020B0604030504040204" pitchFamily="34" charset="0"/>
                <a:ea typeface="Tahoma" panose="020B0604030504040204" pitchFamily="34" charset="0"/>
                <a:cs typeface="Tahoma" panose="020B0604030504040204" pitchFamily="34" charset="0"/>
              </a:rPr>
              <a:t>communication</a:t>
            </a:r>
            <a:r>
              <a:rPr lang="en-GB" altLang="en-GB" sz="2000">
                <a:latin typeface="Tahoma" panose="020B0604030504040204" pitchFamily="34" charset="0"/>
                <a:ea typeface="Tahoma" panose="020B0604030504040204" pitchFamily="34" charset="0"/>
                <a:cs typeface="Tahoma" panose="020B0604030504040204" pitchFamily="34" charset="0"/>
              </a:rPr>
              <a:t> </a:t>
            </a:r>
            <a:r>
              <a:rPr lang="en-GB" altLang="en-GB" sz="2000" i="1">
                <a:latin typeface="Tahoma" panose="020B0604030504040204" pitchFamily="34" charset="0"/>
                <a:ea typeface="Tahoma" panose="020B0604030504040204" pitchFamily="34" charset="0"/>
                <a:cs typeface="Tahoma" panose="020B0604030504040204" pitchFamily="34" charset="0"/>
              </a:rPr>
              <a:t>and language </a:t>
            </a:r>
            <a:r>
              <a:rPr lang="en-GB" altLang="en-GB" sz="2000">
                <a:latin typeface="Tahoma" panose="020B0604030504040204" pitchFamily="34" charset="0"/>
                <a:ea typeface="Tahoma" panose="020B0604030504040204" pitchFamily="34" charset="0"/>
                <a:cs typeface="Tahoma" panose="020B0604030504040204" pitchFamily="34" charset="0"/>
              </a:rPr>
              <a:t>is one of the three prime areas of learning which underpin the rest of the curriculum.</a:t>
            </a:r>
          </a:p>
          <a:p>
            <a:endParaRPr lang="en-GB" altLang="en-GB" sz="200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altLang="en-GB" sz="2000">
                <a:latin typeface="Tahoma" panose="020B0604030504040204" pitchFamily="34" charset="0"/>
                <a:ea typeface="Tahoma" panose="020B0604030504040204" pitchFamily="34" charset="0"/>
                <a:cs typeface="Tahoma" panose="020B0604030504040204" pitchFamily="34" charset="0"/>
              </a:rPr>
              <a:t>The National Curriculum states that pupils in Key Stages 1 and 2 should be taught to speak clearly and convey ideas confidently using standard English.  </a:t>
            </a:r>
          </a:p>
        </p:txBody>
      </p:sp>
      <p:pic>
        <p:nvPicPr>
          <p:cNvPr id="6" name="Picture 5">
            <a:extLst>
              <a:ext uri="{FF2B5EF4-FFF2-40B4-BE49-F238E27FC236}">
                <a16:creationId xmlns:a16="http://schemas.microsoft.com/office/drawing/2014/main" id="{B6DF102D-1992-4AEE-93C3-86448798C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spTree>
    <p:extLst>
      <p:ext uri="{BB962C8B-B14F-4D97-AF65-F5344CB8AC3E}">
        <p14:creationId xmlns:p14="http://schemas.microsoft.com/office/powerpoint/2010/main" val="185610604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91" y="91100"/>
            <a:ext cx="7600950" cy="1452115"/>
          </a:xfrm>
        </p:spPr>
        <p:txBody>
          <a:bodyPr numCol="1">
            <a:normAutofit fontScale="90000"/>
          </a:bodyPr>
          <a:lstStyle/>
          <a:p>
            <a:r>
              <a:rPr lang="en-US">
                <a:latin typeface="Twinkl" pitchFamily="50" charset="0"/>
              </a:rPr>
              <a:t>The process of learning a language: Writing </a:t>
            </a:r>
            <a:br>
              <a:rPr lang="en-US">
                <a:latin typeface="Twinkl" pitchFamily="50" charset="0"/>
              </a:rPr>
            </a:br>
            <a:endParaRPr lang="en-US">
              <a:latin typeface="Twinkl" pitchFamily="50" charset="0"/>
            </a:endParaRPr>
          </a:p>
        </p:txBody>
      </p:sp>
      <p:sp>
        <p:nvSpPr>
          <p:cNvPr id="3" name="Content Placeholder 2"/>
          <p:cNvSpPr>
            <a:spLocks noGrp="1"/>
          </p:cNvSpPr>
          <p:nvPr>
            <p:ph idx="1"/>
          </p:nvPr>
        </p:nvSpPr>
        <p:spPr/>
        <p:txBody>
          <a:bodyPr numCol="1">
            <a:normAutofit/>
          </a:bodyPr>
          <a:lstStyle/>
          <a:p>
            <a:r>
              <a:rPr lang="en-US">
                <a:latin typeface="Tahoma" panose="020B0604030504040204" pitchFamily="34" charset="0"/>
                <a:ea typeface="Tahoma" panose="020B0604030504040204" pitchFamily="34" charset="0"/>
                <a:cs typeface="Tahoma" panose="020B0604030504040204" pitchFamily="34" charset="0"/>
              </a:rPr>
              <a:t>Mark making </a:t>
            </a:r>
            <a:r>
              <a:rPr lang="en-US">
                <a:latin typeface="Tahoma" panose="020B0604030504040204" pitchFamily="34" charset="0"/>
                <a:ea typeface="Tahoma" panose="020B0604030504040204" pitchFamily="34" charset="0"/>
                <a:cs typeface="Tahoma" panose="020B0604030504040204" pitchFamily="34" charset="0"/>
                <a:sym typeface="Wingdings"/>
              </a:rPr>
              <a:t> potato people!  Letter formation  EYFS </a:t>
            </a:r>
          </a:p>
          <a:p>
            <a:r>
              <a:rPr lang="en-US">
                <a:latin typeface="Tahoma" panose="020B0604030504040204" pitchFamily="34" charset="0"/>
                <a:ea typeface="Tahoma" panose="020B0604030504040204" pitchFamily="34" charset="0"/>
                <a:cs typeface="Tahoma" panose="020B0604030504040204" pitchFamily="34" charset="0"/>
                <a:sym typeface="Wingdings"/>
              </a:rPr>
              <a:t>Strings of letters (in seemingly any order) EYFS/Y1</a:t>
            </a:r>
          </a:p>
          <a:p>
            <a:r>
              <a:rPr lang="en-US">
                <a:latin typeface="Tahoma" panose="020B0604030504040204" pitchFamily="34" charset="0"/>
                <a:ea typeface="Tahoma" panose="020B0604030504040204" pitchFamily="34" charset="0"/>
                <a:cs typeface="Tahoma" panose="020B0604030504040204" pitchFamily="34" charset="0"/>
                <a:sym typeface="Wingdings"/>
              </a:rPr>
              <a:t>Words and phrases using phonics   sentences Y1 </a:t>
            </a:r>
          </a:p>
          <a:p>
            <a:r>
              <a:rPr lang="en-US">
                <a:latin typeface="Tahoma" panose="020B0604030504040204" pitchFamily="34" charset="0"/>
                <a:ea typeface="Tahoma" panose="020B0604030504040204" pitchFamily="34" charset="0"/>
                <a:cs typeface="Tahoma" panose="020B0604030504040204" pitchFamily="34" charset="0"/>
                <a:sym typeface="Wingdings"/>
              </a:rPr>
              <a:t>Sentences  linked sentences  blocks of text Y2</a:t>
            </a:r>
          </a:p>
          <a:p>
            <a:r>
              <a:rPr lang="en-US">
                <a:latin typeface="Tahoma" panose="020B0604030504040204" pitchFamily="34" charset="0"/>
                <a:ea typeface="Tahoma" panose="020B0604030504040204" pitchFamily="34" charset="0"/>
                <a:cs typeface="Tahoma" panose="020B0604030504040204" pitchFamily="34" charset="0"/>
                <a:sym typeface="Wingdings"/>
              </a:rPr>
              <a:t>Paragraphs Y3</a:t>
            </a:r>
          </a:p>
          <a:p>
            <a:r>
              <a:rPr lang="en-US">
                <a:latin typeface="Tahoma" panose="020B0604030504040204" pitchFamily="34" charset="0"/>
                <a:ea typeface="Tahoma" panose="020B0604030504040204" pitchFamily="34" charset="0"/>
                <a:cs typeface="Tahoma" panose="020B0604030504040204" pitchFamily="34" charset="0"/>
                <a:sym typeface="Wingdings"/>
              </a:rPr>
              <a:t>Short coherent pieces Y4</a:t>
            </a:r>
          </a:p>
          <a:p>
            <a:r>
              <a:rPr lang="en-US">
                <a:latin typeface="Tahoma" panose="020B0604030504040204" pitchFamily="34" charset="0"/>
                <a:ea typeface="Tahoma" panose="020B0604030504040204" pitchFamily="34" charset="0"/>
                <a:cs typeface="Tahoma" panose="020B0604030504040204" pitchFamily="34" charset="0"/>
                <a:sym typeface="Wingdings"/>
              </a:rPr>
              <a:t>Longer coherent pieces Y5</a:t>
            </a:r>
          </a:p>
          <a:p>
            <a:r>
              <a:rPr lang="en-US">
                <a:latin typeface="Tahoma" panose="020B0604030504040204" pitchFamily="34" charset="0"/>
                <a:ea typeface="Tahoma" panose="020B0604030504040204" pitchFamily="34" charset="0"/>
                <a:cs typeface="Tahoma" panose="020B0604030504040204" pitchFamily="34" charset="0"/>
                <a:sym typeface="Wingdings"/>
              </a:rPr>
              <a:t>Longer pieces across a range of genres Y6 </a:t>
            </a:r>
          </a:p>
          <a:p>
            <a:endParaRPr lang="en-US">
              <a:latin typeface="Tahoma" panose="020B0604030504040204" pitchFamily="34" charset="0"/>
              <a:ea typeface="Tahoma" panose="020B0604030504040204" pitchFamily="34" charset="0"/>
              <a:cs typeface="Tahoma" panose="020B0604030504040204" pitchFamily="34" charset="0"/>
              <a:sym typeface="Wingdings"/>
            </a:endParaRPr>
          </a:p>
          <a:p>
            <a:endParaRPr lang="en-US">
              <a:latin typeface="Tahoma" panose="020B0604030504040204" pitchFamily="34" charset="0"/>
              <a:ea typeface="Tahoma" panose="020B0604030504040204" pitchFamily="34" charset="0"/>
              <a:cs typeface="Tahoma" panose="020B0604030504040204" pitchFamily="34" charset="0"/>
              <a:sym typeface="Wingdings"/>
            </a:endParaRPr>
          </a:p>
        </p:txBody>
      </p:sp>
      <p:pic>
        <p:nvPicPr>
          <p:cNvPr id="4" name="Picture 3">
            <a:extLst>
              <a:ext uri="{FF2B5EF4-FFF2-40B4-BE49-F238E27FC236}">
                <a16:creationId xmlns:a16="http://schemas.microsoft.com/office/drawing/2014/main" id="{E1D1F28A-DC4E-44A8-B344-CEF1EC7C0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spTree>
    <p:extLst>
      <p:ext uri="{BB962C8B-B14F-4D97-AF65-F5344CB8AC3E}">
        <p14:creationId xmlns:p14="http://schemas.microsoft.com/office/powerpoint/2010/main" val="290510172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09C19-4C38-4240-88C6-E3AB33B9FF11}"/>
              </a:ext>
            </a:extLst>
          </p:cNvPr>
          <p:cNvSpPr>
            <a:spLocks noGrp="1"/>
          </p:cNvSpPr>
          <p:nvPr>
            <p:ph type="title"/>
          </p:nvPr>
        </p:nvSpPr>
        <p:spPr/>
        <p:txBody>
          <a:bodyPr numCol="1"/>
          <a:lstStyle/>
          <a:p>
            <a:r>
              <a:rPr lang="en-GB" altLang="en-GB">
                <a:latin typeface="Twinkl" pitchFamily="50" charset="0"/>
              </a:rPr>
              <a:t>Text-based approach</a:t>
            </a:r>
          </a:p>
        </p:txBody>
      </p:sp>
      <p:sp>
        <p:nvSpPr>
          <p:cNvPr id="3" name="Content Placeholder 2">
            <a:extLst>
              <a:ext uri="{FF2B5EF4-FFF2-40B4-BE49-F238E27FC236}">
                <a16:creationId xmlns:a16="http://schemas.microsoft.com/office/drawing/2014/main" id="{486C9D79-42B3-4CCD-BA13-6C7A67C9A283}"/>
              </a:ext>
            </a:extLst>
          </p:cNvPr>
          <p:cNvSpPr>
            <a:spLocks noGrp="1"/>
          </p:cNvSpPr>
          <p:nvPr>
            <p:ph idx="1"/>
          </p:nvPr>
        </p:nvSpPr>
        <p:spPr>
          <a:xfrm>
            <a:off x="395537" y="1845734"/>
            <a:ext cx="8424936" cy="4607602"/>
          </a:xfrm>
        </p:spPr>
        <p:txBody>
          <a:bodyPr numCol="1">
            <a:normAutofit/>
          </a:bodyPr>
          <a:lstStyle/>
          <a:p>
            <a:r>
              <a:rPr lang="en-GB" altLang="en-GB" sz="2800">
                <a:latin typeface="Tahoma" panose="020B0604030504040204" pitchFamily="34" charset="0"/>
                <a:ea typeface="Tahoma" panose="020B0604030504040204" pitchFamily="34" charset="0"/>
                <a:cs typeface="Tahoma" panose="020B0604030504040204" pitchFamily="34" charset="0"/>
              </a:rPr>
              <a:t>Class Teachers link carefully chosen, high quality key texts to each topic and use these as a basis for teaching reading and writing skills.</a:t>
            </a:r>
          </a:p>
          <a:p>
            <a:endParaRPr lang="en-GB" altLang="en-GB" sz="2800">
              <a:latin typeface="Tahoma" panose="020B0604030504040204" pitchFamily="34" charset="0"/>
              <a:ea typeface="Tahoma" panose="020B0604030504040204" pitchFamily="34" charset="0"/>
              <a:cs typeface="Tahoma" panose="020B0604030504040204" pitchFamily="34" charset="0"/>
            </a:endParaRPr>
          </a:p>
          <a:p>
            <a:r>
              <a:rPr lang="en-GB" altLang="en-GB" sz="2800">
                <a:latin typeface="Tahoma" panose="020B0604030504040204" pitchFamily="34" charset="0"/>
                <a:ea typeface="Tahoma" panose="020B0604030504040204" pitchFamily="34" charset="0"/>
                <a:cs typeface="Tahoma" panose="020B0604030504040204" pitchFamily="34" charset="0"/>
              </a:rPr>
              <a:t>Where topics cannot be linked, stand alone skills-based sessions are used.</a:t>
            </a:r>
          </a:p>
        </p:txBody>
      </p:sp>
      <p:pic>
        <p:nvPicPr>
          <p:cNvPr id="4" name="Picture 3">
            <a:extLst>
              <a:ext uri="{FF2B5EF4-FFF2-40B4-BE49-F238E27FC236}">
                <a16:creationId xmlns:a16="http://schemas.microsoft.com/office/drawing/2014/main" id="{07988901-BA16-4558-B65D-4016E6F81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spTree>
    <p:extLst>
      <p:ext uri="{BB962C8B-B14F-4D97-AF65-F5344CB8AC3E}">
        <p14:creationId xmlns:p14="http://schemas.microsoft.com/office/powerpoint/2010/main" val="2503561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09C19-4C38-4240-88C6-E3AB33B9FF11}"/>
              </a:ext>
            </a:extLst>
          </p:cNvPr>
          <p:cNvSpPr>
            <a:spLocks noGrp="1"/>
          </p:cNvSpPr>
          <p:nvPr>
            <p:ph type="title"/>
          </p:nvPr>
        </p:nvSpPr>
        <p:spPr>
          <a:xfrm>
            <a:off x="539551" y="-459432"/>
            <a:ext cx="7543800" cy="1450757"/>
          </a:xfrm>
        </p:spPr>
        <p:txBody>
          <a:bodyPr numCol="1"/>
          <a:lstStyle/>
          <a:p>
            <a:r>
              <a:rPr lang="en-GB" altLang="en-GB">
                <a:latin typeface="Twinkl" pitchFamily="50" charset="0"/>
              </a:rPr>
              <a:t>Text-based approach</a:t>
            </a:r>
          </a:p>
        </p:txBody>
      </p:sp>
      <p:sp>
        <p:nvSpPr>
          <p:cNvPr id="3" name="Content Placeholder 2">
            <a:extLst>
              <a:ext uri="{FF2B5EF4-FFF2-40B4-BE49-F238E27FC236}">
                <a16:creationId xmlns:a16="http://schemas.microsoft.com/office/drawing/2014/main" id="{486C9D79-42B3-4CCD-BA13-6C7A67C9A283}"/>
              </a:ext>
            </a:extLst>
          </p:cNvPr>
          <p:cNvSpPr>
            <a:spLocks noGrp="1"/>
          </p:cNvSpPr>
          <p:nvPr>
            <p:ph idx="1"/>
          </p:nvPr>
        </p:nvSpPr>
        <p:spPr>
          <a:xfrm>
            <a:off x="107504" y="971254"/>
            <a:ext cx="8712969" cy="4607602"/>
          </a:xfrm>
          <a:solidFill>
            <a:schemeClr val="bg1"/>
          </a:solidFill>
        </p:spPr>
        <p:txBody>
          <a:bodyPr numCol="1">
            <a:normAutofit/>
          </a:bodyPr>
          <a:lstStyle/>
          <a:p>
            <a:r>
              <a:rPr lang="en-GB" altLang="en-GB" sz="1600">
                <a:latin typeface="Tahoma" panose="020B0604030504040204" pitchFamily="34" charset="0"/>
                <a:ea typeface="Tahoma" panose="020B0604030504040204" pitchFamily="34" charset="0"/>
                <a:cs typeface="Tahoma" panose="020B0604030504040204" pitchFamily="34" charset="0"/>
              </a:rPr>
              <a:t>Class teachers link quality key texts to each topic and use these as a basis for teaching reading and writing skills.</a:t>
            </a:r>
          </a:p>
          <a:p>
            <a:pPr algn="ctr"/>
            <a:r>
              <a:rPr lang="en-GB" altLang="en-GB" u="sng">
                <a:latin typeface="Twinkl" pitchFamily="50" charset="0"/>
              </a:rPr>
              <a:t>YEARS 1 and 2</a:t>
            </a: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p:txBody>
      </p:sp>
      <p:graphicFrame>
        <p:nvGraphicFramePr>
          <p:cNvPr id="4" name="Table 3">
            <a:extLst>
              <a:ext uri="{FF2B5EF4-FFF2-40B4-BE49-F238E27FC236}">
                <a16:creationId xmlns:a16="http://schemas.microsoft.com/office/drawing/2014/main" id="{68269790-A3F2-433B-A107-AC49EE558C0E}"/>
              </a:ext>
            </a:extLst>
          </p:cNvPr>
          <p:cNvGraphicFramePr>
            <a:graphicFrameLocks noGrp="1"/>
          </p:cNvGraphicFramePr>
          <p:nvPr>
            <p:extLst>
              <p:ext uri="{D42A27DB-BD31-4B8C-83A1-F6EECF244321}">
                <p14:modId xmlns:p14="http://schemas.microsoft.com/office/powerpoint/2010/main" val="2848903457"/>
              </p:ext>
            </p:extLst>
          </p:nvPr>
        </p:nvGraphicFramePr>
        <p:xfrm>
          <a:off x="323527" y="2060848"/>
          <a:ext cx="8280922" cy="4056698"/>
        </p:xfrm>
        <a:graphic>
          <a:graphicData uri="http://schemas.openxmlformats.org/drawingml/2006/table">
            <a:tbl>
              <a:tblPr firstRow="1" bandRow="1">
                <a:tableStyleId>{5C22544A-7EE6-4342-B048-85BDC9FD1C3A}</a:tableStyleId>
              </a:tblPr>
              <a:tblGrid>
                <a:gridCol w="2952329">
                  <a:extLst>
                    <a:ext uri="{9D8B030D-6E8A-4147-A177-3AD203B41FA5}">
                      <a16:colId xmlns:a16="http://schemas.microsoft.com/office/drawing/2014/main" val="4113246511"/>
                    </a:ext>
                  </a:extLst>
                </a:gridCol>
                <a:gridCol w="5328593">
                  <a:extLst>
                    <a:ext uri="{9D8B030D-6E8A-4147-A177-3AD203B41FA5}">
                      <a16:colId xmlns:a16="http://schemas.microsoft.com/office/drawing/2014/main" val="2517891662"/>
                    </a:ext>
                  </a:extLst>
                </a:gridCol>
              </a:tblGrid>
              <a:tr h="370840">
                <a:tc>
                  <a:txBody>
                    <a:bodyPr/>
                    <a:lstStyle/>
                    <a:p>
                      <a:r>
                        <a:rPr lang="en-GB" altLang="en-GB">
                          <a:latin typeface="Tahoma" panose="020B0604030504040204" pitchFamily="34" charset="0"/>
                          <a:ea typeface="Tahoma" panose="020B0604030504040204" pitchFamily="34" charset="0"/>
                          <a:cs typeface="Tahoma" panose="020B0604030504040204" pitchFamily="34" charset="0"/>
                        </a:rPr>
                        <a:t>Topic</a:t>
                      </a:r>
                    </a:p>
                  </a:txBody>
                  <a:tcPr/>
                </a:tc>
                <a:tc>
                  <a:txBody>
                    <a:bodyPr/>
                    <a:lstStyle/>
                    <a:p>
                      <a:r>
                        <a:rPr lang="en-GB" altLang="en-GB">
                          <a:latin typeface="Tahoma" panose="020B0604030504040204" pitchFamily="34" charset="0"/>
                          <a:ea typeface="Tahoma" panose="020B0604030504040204" pitchFamily="34" charset="0"/>
                          <a:cs typeface="Tahoma" panose="020B0604030504040204" pitchFamily="34" charset="0"/>
                        </a:rPr>
                        <a:t>Texts</a:t>
                      </a:r>
                    </a:p>
                  </a:txBody>
                  <a:tcPr/>
                </a:tc>
                <a:extLst>
                  <a:ext uri="{0D108BD9-81ED-4DB2-BD59-A6C34878D82A}">
                    <a16:rowId xmlns:a16="http://schemas.microsoft.com/office/drawing/2014/main" val="1389230987"/>
                  </a:ext>
                </a:extLst>
              </a:tr>
              <a:tr h="370840">
                <a:tc>
                  <a:txBody>
                    <a:bodyPr/>
                    <a:lstStyle/>
                    <a:p>
                      <a:r>
                        <a:rPr lang="en-GB" altLang="en-GB" sz="1800" i="0">
                          <a:latin typeface="Tahoma" panose="020B0604030504040204" pitchFamily="34" charset="0"/>
                          <a:ea typeface="Tahoma" panose="020B0604030504040204" pitchFamily="34" charset="0"/>
                          <a:cs typeface="Tahoma" panose="020B0604030504040204" pitchFamily="34" charset="0"/>
                        </a:rPr>
                        <a:t>Great and Ghastly Events</a:t>
                      </a:r>
                    </a:p>
                    <a:p>
                      <a:endParaRPr lang="en-GB" altLang="en-GB" sz="1800" i="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Paddington at the Palace</a:t>
                      </a:r>
                    </a:p>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The Queen’s Knickers</a:t>
                      </a:r>
                    </a:p>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Once there were Giants</a:t>
                      </a:r>
                    </a:p>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Vlad and the Great Fire of London</a:t>
                      </a:r>
                    </a:p>
                  </a:txBody>
                  <a:tcPr/>
                </a:tc>
                <a:extLst>
                  <a:ext uri="{0D108BD9-81ED-4DB2-BD59-A6C34878D82A}">
                    <a16:rowId xmlns:a16="http://schemas.microsoft.com/office/drawing/2014/main" val="2392029714"/>
                  </a:ext>
                </a:extLst>
              </a:tr>
              <a:tr h="370840">
                <a:tc>
                  <a:txBody>
                    <a:bodyPr/>
                    <a:lstStyle/>
                    <a:p>
                      <a:r>
                        <a:rPr lang="en-GB" altLang="en-GB" sz="1800" i="0">
                          <a:latin typeface="Tahoma" panose="020B0604030504040204" pitchFamily="34" charset="0"/>
                          <a:ea typeface="Tahoma" panose="020B0604030504040204" pitchFamily="34" charset="0"/>
                          <a:cs typeface="Tahoma" panose="020B0604030504040204" pitchFamily="34" charset="0"/>
                        </a:rPr>
                        <a:t>Australian Adventure</a:t>
                      </a:r>
                    </a:p>
                  </a:txBody>
                  <a:tcPr/>
                </a:tc>
                <a:tc>
                  <a:txBody>
                    <a:bodyPr/>
                    <a:lstStyle/>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Wombat Stew</a:t>
                      </a:r>
                    </a:p>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Wombat goes Walkabout</a:t>
                      </a:r>
                    </a:p>
                    <a:p>
                      <a:pPr marL="285750" indent="-285750">
                        <a:buFont typeface="Arial" panose="020B0604020202020204" pitchFamily="34" charset="0"/>
                        <a:buChar char="•"/>
                      </a:pPr>
                      <a:r>
                        <a:rPr lang="en-GB" altLang="en-GB" sz="1500" i="0" err="1">
                          <a:latin typeface="Tahoma" panose="020B0604030504040204" pitchFamily="34" charset="0"/>
                          <a:ea typeface="Tahoma" panose="020B0604030504040204" pitchFamily="34" charset="0"/>
                          <a:cs typeface="Tahoma" panose="020B0604030504040204" pitchFamily="34" charset="0"/>
                        </a:rPr>
                        <a:t>Tiddalick</a:t>
                      </a:r>
                      <a:r>
                        <a:rPr lang="en-GB" altLang="en-GB" sz="1500" i="0">
                          <a:latin typeface="Tahoma" panose="020B0604030504040204" pitchFamily="34" charset="0"/>
                          <a:ea typeface="Tahoma" panose="020B0604030504040204" pitchFamily="34" charset="0"/>
                          <a:cs typeface="Tahoma" panose="020B0604030504040204" pitchFamily="34" charset="0"/>
                        </a:rPr>
                        <a:t> the greedy frog (Aboriginal Tale)</a:t>
                      </a:r>
                    </a:p>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The Rainbow Serpent (Aboriginal Tale)</a:t>
                      </a:r>
                    </a:p>
                    <a:p>
                      <a:pPr marL="285750" indent="-285750">
                        <a:buFont typeface="Arial" panose="020B0604020202020204" pitchFamily="34" charset="0"/>
                        <a:buChar char="•"/>
                      </a:pPr>
                      <a:endParaRPr lang="en-GB" altLang="en-GB" sz="1500" i="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184176277"/>
                  </a:ext>
                </a:extLst>
              </a:tr>
              <a:tr h="370840">
                <a:tc>
                  <a:txBody>
                    <a:bodyPr/>
                    <a:lstStyle/>
                    <a:p>
                      <a:pPr algn="l">
                        <a:lnSpc>
                          <a:spcPct val="107000"/>
                        </a:lnSpc>
                        <a:spcAft>
                          <a:spcPts val="0"/>
                        </a:spcAft>
                      </a:pPr>
                      <a:r>
                        <a:rPr lang="en-GB" altLang="en-GB" sz="1800" i="0">
                          <a:effectLst/>
                          <a:latin typeface="Tahoma" panose="020B0604030504040204" pitchFamily="34" charset="0"/>
                          <a:ea typeface="Tahoma" panose="020B0604030504040204" pitchFamily="34" charset="0"/>
                          <a:cs typeface="Tahoma" panose="020B0604030504040204" pitchFamily="34" charset="0"/>
                        </a:rPr>
                        <a:t>Extreme Weather</a:t>
                      </a: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n-GB" altLang="en-GB" sz="1500" i="0">
                          <a:effectLst/>
                          <a:latin typeface="Tahoma" panose="020B0604030504040204" pitchFamily="34" charset="0"/>
                          <a:ea typeface="Tahoma" panose="020B0604030504040204" pitchFamily="34" charset="0"/>
                          <a:cs typeface="Tahoma" panose="020B0604030504040204" pitchFamily="34" charset="0"/>
                        </a:rPr>
                        <a:t>Cloudy with a chance of Meatballs</a:t>
                      </a:r>
                    </a:p>
                    <a:p>
                      <a:pPr marL="342900" lvl="0" indent="-342900" algn="l">
                        <a:lnSpc>
                          <a:spcPct val="107000"/>
                        </a:lnSpc>
                        <a:spcAft>
                          <a:spcPts val="0"/>
                        </a:spcAft>
                        <a:buFont typeface="Symbol" panose="05050102010706020507" pitchFamily="18" charset="2"/>
                        <a:buChar char=""/>
                      </a:pPr>
                      <a:r>
                        <a:rPr lang="en-GB" altLang="en-GB" sz="1500" i="0">
                          <a:effectLst/>
                          <a:latin typeface="Tahoma" panose="020B0604030504040204" pitchFamily="34" charset="0"/>
                          <a:ea typeface="Tahoma" panose="020B0604030504040204" pitchFamily="34" charset="0"/>
                          <a:cs typeface="Tahoma" panose="020B0604030504040204" pitchFamily="34" charset="0"/>
                        </a:rPr>
                        <a:t>Flood </a:t>
                      </a:r>
                    </a:p>
                    <a:p>
                      <a:pPr marL="342900" lvl="0" indent="-342900" algn="l">
                        <a:lnSpc>
                          <a:spcPct val="107000"/>
                        </a:lnSpc>
                        <a:spcAft>
                          <a:spcPts val="0"/>
                        </a:spcAft>
                        <a:buFont typeface="Symbol" panose="05050102010706020507" pitchFamily="18" charset="2"/>
                        <a:buChar char=""/>
                      </a:pPr>
                      <a:r>
                        <a:rPr lang="en-GB" altLang="en-GB" sz="1500" i="0">
                          <a:effectLst/>
                          <a:latin typeface="Tahoma" panose="020B0604030504040204" pitchFamily="34" charset="0"/>
                          <a:ea typeface="Tahoma" panose="020B0604030504040204" pitchFamily="34" charset="0"/>
                          <a:cs typeface="Tahoma" panose="020B0604030504040204" pitchFamily="34" charset="0"/>
                        </a:rPr>
                        <a:t>The Wind and the Sun</a:t>
                      </a:r>
                    </a:p>
                    <a:p>
                      <a:pPr marL="342900" lvl="0" indent="-342900" algn="l">
                        <a:lnSpc>
                          <a:spcPct val="107000"/>
                        </a:lnSpc>
                        <a:spcAft>
                          <a:spcPts val="0"/>
                        </a:spcAft>
                        <a:buFont typeface="Symbol" panose="05050102010706020507" pitchFamily="18" charset="2"/>
                        <a:buChar char=""/>
                      </a:pPr>
                      <a:r>
                        <a:rPr lang="en-GB" altLang="en-GB" sz="1500" i="0">
                          <a:effectLst/>
                          <a:latin typeface="Tahoma" panose="020B0604030504040204" pitchFamily="34" charset="0"/>
                          <a:ea typeface="Tahoma" panose="020B0604030504040204" pitchFamily="34" charset="0"/>
                          <a:cs typeface="Tahoma" panose="020B0604030504040204" pitchFamily="34" charset="0"/>
                        </a:rPr>
                        <a:t>The </a:t>
                      </a:r>
                      <a:r>
                        <a:rPr lang="en-GB" altLang="en-GB" sz="1500" i="0" err="1">
                          <a:effectLst/>
                          <a:latin typeface="Tahoma" panose="020B0604030504040204" pitchFamily="34" charset="0"/>
                          <a:ea typeface="Tahoma" panose="020B0604030504040204" pitchFamily="34" charset="0"/>
                          <a:cs typeface="Tahoma" panose="020B0604030504040204" pitchFamily="34" charset="0"/>
                        </a:rPr>
                        <a:t>Emporers</a:t>
                      </a:r>
                      <a:r>
                        <a:rPr lang="en-GB" altLang="en-GB" sz="1500" i="0">
                          <a:effectLst/>
                          <a:latin typeface="Tahoma" panose="020B0604030504040204" pitchFamily="34" charset="0"/>
                          <a:ea typeface="Tahoma" panose="020B0604030504040204" pitchFamily="34" charset="0"/>
                          <a:cs typeface="Tahoma" panose="020B0604030504040204" pitchFamily="34" charset="0"/>
                        </a:rPr>
                        <a:t> Egg (Polar climates)</a:t>
                      </a:r>
                    </a:p>
                    <a:p>
                      <a:pPr marL="342900" lvl="0" indent="-342900" algn="l">
                        <a:lnSpc>
                          <a:spcPct val="107000"/>
                        </a:lnSpc>
                        <a:spcAft>
                          <a:spcPts val="0"/>
                        </a:spcAft>
                        <a:buFont typeface="Symbol" panose="05050102010706020507" pitchFamily="18" charset="2"/>
                        <a:buChar char=""/>
                      </a:pPr>
                      <a:r>
                        <a:rPr lang="en-GB" altLang="en-GB" sz="1500" i="0">
                          <a:effectLst/>
                          <a:latin typeface="Tahoma" panose="020B0604030504040204" pitchFamily="34" charset="0"/>
                          <a:ea typeface="Tahoma" panose="020B0604030504040204" pitchFamily="34" charset="0"/>
                          <a:cs typeface="Tahoma" panose="020B0604030504040204" pitchFamily="34" charset="0"/>
                        </a:rPr>
                        <a:t>Lost and Found – Oliver Jeffers</a:t>
                      </a:r>
                    </a:p>
                    <a:p>
                      <a:pPr algn="l">
                        <a:lnSpc>
                          <a:spcPct val="107000"/>
                        </a:lnSpc>
                        <a:spcAft>
                          <a:spcPts val="0"/>
                        </a:spcAft>
                      </a:pPr>
                      <a:r>
                        <a:rPr lang="en-GB" altLang="en-GB" sz="1500" i="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3622979273"/>
                  </a:ext>
                </a:extLst>
              </a:tr>
            </a:tbl>
          </a:graphicData>
        </a:graphic>
      </p:graphicFrame>
      <p:pic>
        <p:nvPicPr>
          <p:cNvPr id="6" name="Picture 5">
            <a:extLst>
              <a:ext uri="{FF2B5EF4-FFF2-40B4-BE49-F238E27FC236}">
                <a16:creationId xmlns:a16="http://schemas.microsoft.com/office/drawing/2014/main" id="{73D94941-4EED-45FE-98B7-DCDD5A0DFE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6451" y="1348636"/>
            <a:ext cx="2486388" cy="1857021"/>
          </a:xfrm>
          <a:prstGeom prst="rect">
            <a:avLst/>
          </a:prstGeom>
        </p:spPr>
      </p:pic>
    </p:spTree>
    <p:extLst>
      <p:ext uri="{BB962C8B-B14F-4D97-AF65-F5344CB8AC3E}">
        <p14:creationId xmlns:p14="http://schemas.microsoft.com/office/powerpoint/2010/main" val="4016624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09C19-4C38-4240-88C6-E3AB33B9FF11}"/>
              </a:ext>
            </a:extLst>
          </p:cNvPr>
          <p:cNvSpPr>
            <a:spLocks noGrp="1"/>
          </p:cNvSpPr>
          <p:nvPr>
            <p:ph type="title"/>
          </p:nvPr>
        </p:nvSpPr>
        <p:spPr>
          <a:xfrm>
            <a:off x="539551" y="-459432"/>
            <a:ext cx="7543800" cy="1450757"/>
          </a:xfrm>
        </p:spPr>
        <p:txBody>
          <a:bodyPr numCol="1"/>
          <a:lstStyle/>
          <a:p>
            <a:r>
              <a:rPr lang="en-GB" altLang="en-GB">
                <a:latin typeface="Twinkl" pitchFamily="50" charset="0"/>
              </a:rPr>
              <a:t>Text-based approach</a:t>
            </a:r>
          </a:p>
        </p:txBody>
      </p:sp>
      <p:sp>
        <p:nvSpPr>
          <p:cNvPr id="3" name="Content Placeholder 2">
            <a:extLst>
              <a:ext uri="{FF2B5EF4-FFF2-40B4-BE49-F238E27FC236}">
                <a16:creationId xmlns:a16="http://schemas.microsoft.com/office/drawing/2014/main" id="{486C9D79-42B3-4CCD-BA13-6C7A67C9A283}"/>
              </a:ext>
            </a:extLst>
          </p:cNvPr>
          <p:cNvSpPr>
            <a:spLocks noGrp="1"/>
          </p:cNvSpPr>
          <p:nvPr>
            <p:ph idx="1"/>
          </p:nvPr>
        </p:nvSpPr>
        <p:spPr>
          <a:xfrm>
            <a:off x="107504" y="971254"/>
            <a:ext cx="8712969" cy="4607602"/>
          </a:xfrm>
          <a:solidFill>
            <a:schemeClr val="bg1"/>
          </a:solidFill>
        </p:spPr>
        <p:txBody>
          <a:bodyPr numCol="1">
            <a:normAutofit/>
          </a:bodyPr>
          <a:lstStyle/>
          <a:p>
            <a:r>
              <a:rPr lang="en-GB" altLang="en-GB" sz="1600">
                <a:latin typeface="Tahoma" panose="020B0604030504040204" pitchFamily="34" charset="0"/>
                <a:ea typeface="Tahoma" panose="020B0604030504040204" pitchFamily="34" charset="0"/>
                <a:cs typeface="Tahoma" panose="020B0604030504040204" pitchFamily="34" charset="0"/>
              </a:rPr>
              <a:t>Class teachers link quality key texts to each topic and use these as a basis for teaching reading and writing skills.</a:t>
            </a:r>
          </a:p>
          <a:p>
            <a:pPr algn="ctr"/>
            <a:r>
              <a:rPr lang="en-GB" altLang="en-GB" u="sng">
                <a:latin typeface="Twinkl" pitchFamily="50" charset="0"/>
              </a:rPr>
              <a:t>YEARS 3 and 4</a:t>
            </a: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p:txBody>
      </p:sp>
      <p:graphicFrame>
        <p:nvGraphicFramePr>
          <p:cNvPr id="4" name="Table 3">
            <a:extLst>
              <a:ext uri="{FF2B5EF4-FFF2-40B4-BE49-F238E27FC236}">
                <a16:creationId xmlns:a16="http://schemas.microsoft.com/office/drawing/2014/main" id="{68269790-A3F2-433B-A107-AC49EE558C0E}"/>
              </a:ext>
            </a:extLst>
          </p:cNvPr>
          <p:cNvGraphicFramePr>
            <a:graphicFrameLocks noGrp="1"/>
          </p:cNvGraphicFramePr>
          <p:nvPr>
            <p:extLst>
              <p:ext uri="{D42A27DB-BD31-4B8C-83A1-F6EECF244321}">
                <p14:modId xmlns:p14="http://schemas.microsoft.com/office/powerpoint/2010/main" val="980102727"/>
              </p:ext>
            </p:extLst>
          </p:nvPr>
        </p:nvGraphicFramePr>
        <p:xfrm>
          <a:off x="323526" y="2060848"/>
          <a:ext cx="8352929" cy="3518008"/>
        </p:xfrm>
        <a:graphic>
          <a:graphicData uri="http://schemas.openxmlformats.org/drawingml/2006/table">
            <a:tbl>
              <a:tblPr firstRow="1" bandRow="1">
                <a:tableStyleId>{5C22544A-7EE6-4342-B048-85BDC9FD1C3A}</a:tableStyleId>
              </a:tblPr>
              <a:tblGrid>
                <a:gridCol w="2978001">
                  <a:extLst>
                    <a:ext uri="{9D8B030D-6E8A-4147-A177-3AD203B41FA5}">
                      <a16:colId xmlns:a16="http://schemas.microsoft.com/office/drawing/2014/main" val="4113246511"/>
                    </a:ext>
                  </a:extLst>
                </a:gridCol>
                <a:gridCol w="5374928">
                  <a:extLst>
                    <a:ext uri="{9D8B030D-6E8A-4147-A177-3AD203B41FA5}">
                      <a16:colId xmlns:a16="http://schemas.microsoft.com/office/drawing/2014/main" val="2517891662"/>
                    </a:ext>
                  </a:extLst>
                </a:gridCol>
              </a:tblGrid>
              <a:tr h="389430">
                <a:tc>
                  <a:txBody>
                    <a:bodyPr/>
                    <a:lstStyle/>
                    <a:p>
                      <a:r>
                        <a:rPr lang="en-GB" altLang="en-GB"/>
                        <a:t>Topic</a:t>
                      </a:r>
                    </a:p>
                  </a:txBody>
                  <a:tcPr/>
                </a:tc>
                <a:tc>
                  <a:txBody>
                    <a:bodyPr/>
                    <a:lstStyle/>
                    <a:p>
                      <a:r>
                        <a:rPr lang="en-GB" altLang="en-GB"/>
                        <a:t>Texts</a:t>
                      </a:r>
                    </a:p>
                  </a:txBody>
                  <a:tcPr/>
                </a:tc>
                <a:extLst>
                  <a:ext uri="{0D108BD9-81ED-4DB2-BD59-A6C34878D82A}">
                    <a16:rowId xmlns:a16="http://schemas.microsoft.com/office/drawing/2014/main" val="1389230987"/>
                  </a:ext>
                </a:extLst>
              </a:tr>
              <a:tr h="1296322">
                <a:tc>
                  <a:txBody>
                    <a:bodyPr/>
                    <a:lstStyle/>
                    <a:p>
                      <a:r>
                        <a:rPr lang="en-GB" altLang="en-GB" sz="1800" i="0">
                          <a:latin typeface="Tahoma" panose="020B0604030504040204" pitchFamily="34" charset="0"/>
                          <a:ea typeface="Tahoma" panose="020B0604030504040204" pitchFamily="34" charset="0"/>
                          <a:cs typeface="Tahoma" panose="020B0604030504040204" pitchFamily="34" charset="0"/>
                        </a:rPr>
                        <a:t>Buildings</a:t>
                      </a:r>
                    </a:p>
                  </a:txBody>
                  <a:tcPr/>
                </a:tc>
                <a:tc>
                  <a:txBody>
                    <a:bodyPr/>
                    <a:lstStyle/>
                    <a:p>
                      <a:pPr marL="285750" indent="-285750">
                        <a:buFont typeface="Arial" panose="020B0604020202020204" pitchFamily="34" charset="0"/>
                        <a:buChar char="•"/>
                      </a:pPr>
                      <a:r>
                        <a:rPr lang="en-GB" altLang="en-GB" sz="1500" i="0" err="1">
                          <a:latin typeface="Tahoma" panose="020B0604030504040204" pitchFamily="34" charset="0"/>
                          <a:ea typeface="Tahoma" panose="020B0604030504040204" pitchFamily="34" charset="0"/>
                          <a:cs typeface="Tahoma" panose="020B0604030504040204" pitchFamily="34" charset="0"/>
                        </a:rPr>
                        <a:t>Ug</a:t>
                      </a:r>
                      <a:r>
                        <a:rPr lang="en-GB" altLang="en-GB" sz="1500" i="0">
                          <a:latin typeface="Tahoma" panose="020B0604030504040204" pitchFamily="34" charset="0"/>
                          <a:ea typeface="Tahoma" panose="020B0604030504040204" pitchFamily="34" charset="0"/>
                          <a:cs typeface="Tahoma" panose="020B0604030504040204" pitchFamily="34" charset="0"/>
                        </a:rPr>
                        <a:t> (comic book)</a:t>
                      </a:r>
                    </a:p>
                    <a:p>
                      <a:pPr marL="285750" indent="-285750">
                        <a:buFont typeface="Arial" panose="020B0604020202020204" pitchFamily="34" charset="0"/>
                        <a:buChar char="•"/>
                      </a:pPr>
                      <a:r>
                        <a:rPr lang="en-GB" altLang="en-GB" sz="1500" i="0" err="1">
                          <a:latin typeface="Tahoma" panose="020B0604030504040204" pitchFamily="34" charset="0"/>
                          <a:ea typeface="Tahoma" panose="020B0604030504040204" pitchFamily="34" charset="0"/>
                          <a:cs typeface="Tahoma" panose="020B0604030504040204" pitchFamily="34" charset="0"/>
                        </a:rPr>
                        <a:t>Stig</a:t>
                      </a:r>
                      <a:r>
                        <a:rPr lang="en-GB" altLang="en-GB" sz="1500" i="0">
                          <a:latin typeface="Tahoma" panose="020B0604030504040204" pitchFamily="34" charset="0"/>
                          <a:ea typeface="Tahoma" panose="020B0604030504040204" pitchFamily="34" charset="0"/>
                          <a:cs typeface="Tahoma" panose="020B0604030504040204" pitchFamily="34" charset="0"/>
                        </a:rPr>
                        <a:t> of the Dump</a:t>
                      </a:r>
                    </a:p>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Noni the Blacksmith (Iron Age)</a:t>
                      </a:r>
                    </a:p>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Variety of Roman Myths</a:t>
                      </a:r>
                    </a:p>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Firework Maker’s Daughter</a:t>
                      </a:r>
                    </a:p>
                  </a:txBody>
                  <a:tcPr/>
                </a:tc>
                <a:extLst>
                  <a:ext uri="{0D108BD9-81ED-4DB2-BD59-A6C34878D82A}">
                    <a16:rowId xmlns:a16="http://schemas.microsoft.com/office/drawing/2014/main" val="2392029714"/>
                  </a:ext>
                </a:extLst>
              </a:tr>
              <a:tr h="816203">
                <a:tc>
                  <a:txBody>
                    <a:bodyPr/>
                    <a:lstStyle/>
                    <a:p>
                      <a:r>
                        <a:rPr lang="en-GB" altLang="en-GB" sz="1800" i="0">
                          <a:latin typeface="Tahoma" panose="020B0604030504040204" pitchFamily="34" charset="0"/>
                          <a:ea typeface="Tahoma" panose="020B0604030504040204" pitchFamily="34" charset="0"/>
                          <a:cs typeface="Tahoma" panose="020B0604030504040204" pitchFamily="34" charset="0"/>
                        </a:rPr>
                        <a:t>Transport</a:t>
                      </a:r>
                    </a:p>
                  </a:txBody>
                  <a:tcPr/>
                </a:tc>
                <a:tc>
                  <a:txBody>
                    <a:bodyPr/>
                    <a:lstStyle/>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Kensuke’s Kingdom</a:t>
                      </a:r>
                    </a:p>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Around the World in 80 Days (Abridged version + film)</a:t>
                      </a:r>
                    </a:p>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Journey to the Centre of the Earth (Abridged version)</a:t>
                      </a:r>
                    </a:p>
                  </a:txBody>
                  <a:tcPr/>
                </a:tc>
                <a:extLst>
                  <a:ext uri="{0D108BD9-81ED-4DB2-BD59-A6C34878D82A}">
                    <a16:rowId xmlns:a16="http://schemas.microsoft.com/office/drawing/2014/main" val="4184176277"/>
                  </a:ext>
                </a:extLst>
              </a:tr>
              <a:tr h="1016053">
                <a:tc>
                  <a:txBody>
                    <a:bodyPr/>
                    <a:lstStyle/>
                    <a:p>
                      <a:pPr algn="l">
                        <a:lnSpc>
                          <a:spcPct val="107000"/>
                        </a:lnSpc>
                        <a:spcAft>
                          <a:spcPts val="0"/>
                        </a:spcAft>
                      </a:pPr>
                      <a:r>
                        <a:rPr lang="en-GB" altLang="en-GB" sz="1800" i="0">
                          <a:effectLst/>
                          <a:latin typeface="Tahoma" panose="020B0604030504040204" pitchFamily="34" charset="0"/>
                          <a:ea typeface="Tahoma" panose="020B0604030504040204" pitchFamily="34" charset="0"/>
                          <a:cs typeface="Tahoma" panose="020B0604030504040204" pitchFamily="34" charset="0"/>
                        </a:rPr>
                        <a:t>Eurovision</a:t>
                      </a: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n-GB" altLang="en-GB" sz="1500" i="0">
                          <a:effectLst/>
                          <a:latin typeface="Tahoma" panose="020B0604030504040204" pitchFamily="34" charset="0"/>
                          <a:ea typeface="Tahoma" panose="020B0604030504040204" pitchFamily="34" charset="0"/>
                          <a:cs typeface="Tahoma" panose="020B0604030504040204" pitchFamily="34" charset="0"/>
                        </a:rPr>
                        <a:t>A Lion in Paris (picture book)</a:t>
                      </a:r>
                    </a:p>
                    <a:p>
                      <a:pPr marL="342900" lvl="0" indent="-342900" algn="l">
                        <a:lnSpc>
                          <a:spcPct val="107000"/>
                        </a:lnSpc>
                        <a:spcAft>
                          <a:spcPts val="0"/>
                        </a:spcAft>
                        <a:buFont typeface="Symbol" panose="05050102010706020507" pitchFamily="18" charset="2"/>
                        <a:buChar char=""/>
                      </a:pPr>
                      <a:r>
                        <a:rPr lang="en-GB" altLang="en-GB" sz="1500" i="0">
                          <a:effectLst/>
                          <a:latin typeface="Tahoma" panose="020B0604030504040204" pitchFamily="34" charset="0"/>
                          <a:ea typeface="Tahoma" panose="020B0604030504040204" pitchFamily="34" charset="0"/>
                          <a:cs typeface="Tahoma" panose="020B0604030504040204" pitchFamily="34" charset="0"/>
                        </a:rPr>
                        <a:t>Hunchback of Notre Dame</a:t>
                      </a:r>
                    </a:p>
                    <a:p>
                      <a:pPr marL="342900" lvl="0" indent="-342900" algn="l">
                        <a:lnSpc>
                          <a:spcPct val="107000"/>
                        </a:lnSpc>
                        <a:spcAft>
                          <a:spcPts val="0"/>
                        </a:spcAft>
                        <a:buFont typeface="Symbol" panose="05050102010706020507" pitchFamily="18" charset="2"/>
                        <a:buChar char=""/>
                      </a:pPr>
                      <a:r>
                        <a:rPr lang="en-GB" altLang="en-GB" sz="1500" i="0">
                          <a:effectLst/>
                          <a:latin typeface="Tahoma" panose="020B0604030504040204" pitchFamily="34" charset="0"/>
                          <a:ea typeface="Tahoma" panose="020B0604030504040204" pitchFamily="34" charset="0"/>
                          <a:cs typeface="Tahoma" panose="020B0604030504040204" pitchFamily="34" charset="0"/>
                        </a:rPr>
                        <a:t>The Three Musketeers (Abridged version)</a:t>
                      </a:r>
                    </a:p>
                    <a:p>
                      <a:pPr marL="342900" lvl="0" indent="-342900" algn="l">
                        <a:lnSpc>
                          <a:spcPct val="107000"/>
                        </a:lnSpc>
                        <a:spcAft>
                          <a:spcPts val="0"/>
                        </a:spcAft>
                        <a:buFont typeface="Symbol" panose="05050102010706020507" pitchFamily="18" charset="2"/>
                        <a:buChar char=""/>
                      </a:pPr>
                      <a:r>
                        <a:rPr lang="en-GB" altLang="en-GB" sz="1500" i="0">
                          <a:effectLst/>
                          <a:latin typeface="Tahoma" panose="020B0604030504040204" pitchFamily="34" charset="0"/>
                          <a:ea typeface="Tahoma" panose="020B0604030504040204" pitchFamily="34" charset="0"/>
                          <a:cs typeface="Tahoma" panose="020B0604030504040204" pitchFamily="34" charset="0"/>
                        </a:rPr>
                        <a:t>Heidi (film clips)</a:t>
                      </a:r>
                    </a:p>
                  </a:txBody>
                  <a:tcPr marL="68580" marR="68580" marT="0" marB="0"/>
                </a:tc>
                <a:extLst>
                  <a:ext uri="{0D108BD9-81ED-4DB2-BD59-A6C34878D82A}">
                    <a16:rowId xmlns:a16="http://schemas.microsoft.com/office/drawing/2014/main" val="3622979273"/>
                  </a:ext>
                </a:extLst>
              </a:tr>
            </a:tbl>
          </a:graphicData>
        </a:graphic>
      </p:graphicFrame>
    </p:spTree>
    <p:extLst>
      <p:ext uri="{BB962C8B-B14F-4D97-AF65-F5344CB8AC3E}">
        <p14:creationId xmlns:p14="http://schemas.microsoft.com/office/powerpoint/2010/main" val="3257695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09C19-4C38-4240-88C6-E3AB33B9FF11}"/>
              </a:ext>
            </a:extLst>
          </p:cNvPr>
          <p:cNvSpPr>
            <a:spLocks noGrp="1"/>
          </p:cNvSpPr>
          <p:nvPr>
            <p:ph type="title"/>
          </p:nvPr>
        </p:nvSpPr>
        <p:spPr>
          <a:xfrm>
            <a:off x="539551" y="-459432"/>
            <a:ext cx="7543800" cy="1450757"/>
          </a:xfrm>
        </p:spPr>
        <p:txBody>
          <a:bodyPr numCol="1"/>
          <a:lstStyle/>
          <a:p>
            <a:r>
              <a:rPr lang="en-GB" altLang="en-GB">
                <a:latin typeface="Twinkl" pitchFamily="50" charset="0"/>
              </a:rPr>
              <a:t>Text-based approach</a:t>
            </a:r>
          </a:p>
        </p:txBody>
      </p:sp>
      <p:sp>
        <p:nvSpPr>
          <p:cNvPr id="3" name="Content Placeholder 2">
            <a:extLst>
              <a:ext uri="{FF2B5EF4-FFF2-40B4-BE49-F238E27FC236}">
                <a16:creationId xmlns:a16="http://schemas.microsoft.com/office/drawing/2014/main" id="{486C9D79-42B3-4CCD-BA13-6C7A67C9A283}"/>
              </a:ext>
            </a:extLst>
          </p:cNvPr>
          <p:cNvSpPr>
            <a:spLocks noGrp="1"/>
          </p:cNvSpPr>
          <p:nvPr>
            <p:ph idx="1"/>
          </p:nvPr>
        </p:nvSpPr>
        <p:spPr>
          <a:xfrm>
            <a:off x="107504" y="971254"/>
            <a:ext cx="8712969" cy="4607602"/>
          </a:xfrm>
          <a:solidFill>
            <a:schemeClr val="bg1"/>
          </a:solidFill>
        </p:spPr>
        <p:txBody>
          <a:bodyPr numCol="1">
            <a:normAutofit/>
          </a:bodyPr>
          <a:lstStyle/>
          <a:p>
            <a:r>
              <a:rPr lang="en-GB" altLang="en-GB" sz="1600">
                <a:latin typeface="Tahoma" panose="020B0604030504040204" pitchFamily="34" charset="0"/>
                <a:ea typeface="Tahoma" panose="020B0604030504040204" pitchFamily="34" charset="0"/>
                <a:cs typeface="Tahoma" panose="020B0604030504040204" pitchFamily="34" charset="0"/>
              </a:rPr>
              <a:t>Class teachers link quality key texts to each topic and use these as a basis for teaching reading and writing skills.</a:t>
            </a:r>
          </a:p>
          <a:p>
            <a:pPr algn="ctr"/>
            <a:r>
              <a:rPr lang="en-GB" altLang="en-GB" u="sng">
                <a:latin typeface="Twinkl" pitchFamily="50" charset="0"/>
              </a:rPr>
              <a:t>YEARS 5 and 6</a:t>
            </a: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a:p>
            <a:endParaRPr lang="en-GB" altLang="en-GB">
              <a:latin typeface="Twinkl" pitchFamily="50" charset="0"/>
            </a:endParaRPr>
          </a:p>
        </p:txBody>
      </p:sp>
      <p:graphicFrame>
        <p:nvGraphicFramePr>
          <p:cNvPr id="4" name="Table 3">
            <a:extLst>
              <a:ext uri="{FF2B5EF4-FFF2-40B4-BE49-F238E27FC236}">
                <a16:creationId xmlns:a16="http://schemas.microsoft.com/office/drawing/2014/main" id="{68269790-A3F2-433B-A107-AC49EE558C0E}"/>
              </a:ext>
            </a:extLst>
          </p:cNvPr>
          <p:cNvGraphicFramePr>
            <a:graphicFrameLocks noGrp="1"/>
          </p:cNvGraphicFramePr>
          <p:nvPr>
            <p:extLst>
              <p:ext uri="{D42A27DB-BD31-4B8C-83A1-F6EECF244321}">
                <p14:modId xmlns:p14="http://schemas.microsoft.com/office/powerpoint/2010/main" val="3397150978"/>
              </p:ext>
            </p:extLst>
          </p:nvPr>
        </p:nvGraphicFramePr>
        <p:xfrm>
          <a:off x="323526" y="2060848"/>
          <a:ext cx="8352929" cy="4121168"/>
        </p:xfrm>
        <a:graphic>
          <a:graphicData uri="http://schemas.openxmlformats.org/drawingml/2006/table">
            <a:tbl>
              <a:tblPr firstRow="1" bandRow="1">
                <a:tableStyleId>{5C22544A-7EE6-4342-B048-85BDC9FD1C3A}</a:tableStyleId>
              </a:tblPr>
              <a:tblGrid>
                <a:gridCol w="2978001">
                  <a:extLst>
                    <a:ext uri="{9D8B030D-6E8A-4147-A177-3AD203B41FA5}">
                      <a16:colId xmlns:a16="http://schemas.microsoft.com/office/drawing/2014/main" val="4113246511"/>
                    </a:ext>
                  </a:extLst>
                </a:gridCol>
                <a:gridCol w="5374928">
                  <a:extLst>
                    <a:ext uri="{9D8B030D-6E8A-4147-A177-3AD203B41FA5}">
                      <a16:colId xmlns:a16="http://schemas.microsoft.com/office/drawing/2014/main" val="2517891662"/>
                    </a:ext>
                  </a:extLst>
                </a:gridCol>
              </a:tblGrid>
              <a:tr h="389430">
                <a:tc>
                  <a:txBody>
                    <a:bodyPr/>
                    <a:lstStyle/>
                    <a:p>
                      <a:r>
                        <a:rPr lang="en-GB" altLang="en-GB">
                          <a:latin typeface="Tahoma" panose="020B0604030504040204" pitchFamily="34" charset="0"/>
                          <a:ea typeface="Tahoma" panose="020B0604030504040204" pitchFamily="34" charset="0"/>
                          <a:cs typeface="Tahoma" panose="020B0604030504040204" pitchFamily="34" charset="0"/>
                        </a:rPr>
                        <a:t>Topic</a:t>
                      </a:r>
                    </a:p>
                  </a:txBody>
                  <a:tcPr/>
                </a:tc>
                <a:tc>
                  <a:txBody>
                    <a:bodyPr/>
                    <a:lstStyle/>
                    <a:p>
                      <a:r>
                        <a:rPr lang="en-GB" altLang="en-GB">
                          <a:latin typeface="Tahoma" panose="020B0604030504040204" pitchFamily="34" charset="0"/>
                          <a:ea typeface="Tahoma" panose="020B0604030504040204" pitchFamily="34" charset="0"/>
                          <a:cs typeface="Tahoma" panose="020B0604030504040204" pitchFamily="34" charset="0"/>
                        </a:rPr>
                        <a:t>Texts</a:t>
                      </a:r>
                    </a:p>
                  </a:txBody>
                  <a:tcPr/>
                </a:tc>
                <a:extLst>
                  <a:ext uri="{0D108BD9-81ED-4DB2-BD59-A6C34878D82A}">
                    <a16:rowId xmlns:a16="http://schemas.microsoft.com/office/drawing/2014/main" val="1389230987"/>
                  </a:ext>
                </a:extLst>
              </a:tr>
              <a:tr h="1296322">
                <a:tc>
                  <a:txBody>
                    <a:bodyPr/>
                    <a:lstStyle/>
                    <a:p>
                      <a:r>
                        <a:rPr lang="en-GB" altLang="en-GB" sz="1800" i="0">
                          <a:latin typeface="Tahoma" panose="020B0604030504040204" pitchFamily="34" charset="0"/>
                          <a:ea typeface="Tahoma" panose="020B0604030504040204" pitchFamily="34" charset="0"/>
                          <a:cs typeface="Tahoma" panose="020B0604030504040204" pitchFamily="34" charset="0"/>
                        </a:rPr>
                        <a:t>America</a:t>
                      </a:r>
                    </a:p>
                  </a:txBody>
                  <a:tcPr/>
                </a:tc>
                <a:tc>
                  <a:txBody>
                    <a:bodyPr/>
                    <a:lstStyle/>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Dr Seuss </a:t>
                      </a:r>
                    </a:p>
                    <a:p>
                      <a:pPr marL="742950" lvl="1"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Oh! The Places you’ll go!</a:t>
                      </a:r>
                    </a:p>
                    <a:p>
                      <a:pPr marL="742950" lvl="1"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If I Ran the Zoo</a:t>
                      </a:r>
                    </a:p>
                    <a:p>
                      <a:pPr marL="285750" lvl="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From the Mixed Up Files of Mrs Basil E </a:t>
                      </a:r>
                      <a:r>
                        <a:rPr lang="en-GB" altLang="en-GB" sz="1500" i="0" err="1">
                          <a:latin typeface="Tahoma" panose="020B0604030504040204" pitchFamily="34" charset="0"/>
                          <a:ea typeface="Tahoma" panose="020B0604030504040204" pitchFamily="34" charset="0"/>
                          <a:cs typeface="Tahoma" panose="020B0604030504040204" pitchFamily="34" charset="0"/>
                        </a:rPr>
                        <a:t>Frankweiler</a:t>
                      </a:r>
                      <a:endParaRPr lang="en-GB" altLang="en-GB" sz="1500" i="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Huckleberry Finn (Abridged version)</a:t>
                      </a:r>
                    </a:p>
                  </a:txBody>
                  <a:tcPr/>
                </a:tc>
                <a:extLst>
                  <a:ext uri="{0D108BD9-81ED-4DB2-BD59-A6C34878D82A}">
                    <a16:rowId xmlns:a16="http://schemas.microsoft.com/office/drawing/2014/main" val="2392029714"/>
                  </a:ext>
                </a:extLst>
              </a:tr>
              <a:tr h="816203">
                <a:tc>
                  <a:txBody>
                    <a:bodyPr/>
                    <a:lstStyle/>
                    <a:p>
                      <a:r>
                        <a:rPr lang="en-GB" altLang="en-GB" sz="1800" i="0">
                          <a:latin typeface="Tahoma" panose="020B0604030504040204" pitchFamily="34" charset="0"/>
                          <a:ea typeface="Tahoma" panose="020B0604030504040204" pitchFamily="34" charset="0"/>
                          <a:cs typeface="Tahoma" panose="020B0604030504040204" pitchFamily="34" charset="0"/>
                        </a:rPr>
                        <a:t>Who Do You Think You Are?</a:t>
                      </a:r>
                    </a:p>
                  </a:txBody>
                  <a:tcPr/>
                </a:tc>
                <a:tc>
                  <a:txBody>
                    <a:bodyPr/>
                    <a:lstStyle/>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The Important Book (poetry)</a:t>
                      </a:r>
                    </a:p>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The Lion, the Witch and the Wardrobe</a:t>
                      </a:r>
                    </a:p>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Alice’s Adventures in Wonderland</a:t>
                      </a:r>
                    </a:p>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Sherlock Holmes and the Red-Headed League</a:t>
                      </a:r>
                    </a:p>
                    <a:p>
                      <a:pPr marL="285750" indent="-285750">
                        <a:buFont typeface="Arial" panose="020B0604020202020204" pitchFamily="34" charset="0"/>
                        <a:buChar char="•"/>
                      </a:pPr>
                      <a:r>
                        <a:rPr lang="en-GB" altLang="en-GB" sz="1500" i="0">
                          <a:latin typeface="Tahoma" panose="020B0604030504040204" pitchFamily="34" charset="0"/>
                          <a:ea typeface="Tahoma" panose="020B0604030504040204" pitchFamily="34" charset="0"/>
                          <a:cs typeface="Tahoma" panose="020B0604030504040204" pitchFamily="34" charset="0"/>
                        </a:rPr>
                        <a:t>Extracts from Horrible Histories</a:t>
                      </a:r>
                    </a:p>
                  </a:txBody>
                  <a:tcPr/>
                </a:tc>
                <a:extLst>
                  <a:ext uri="{0D108BD9-81ED-4DB2-BD59-A6C34878D82A}">
                    <a16:rowId xmlns:a16="http://schemas.microsoft.com/office/drawing/2014/main" val="4184176277"/>
                  </a:ext>
                </a:extLst>
              </a:tr>
              <a:tr h="1016053">
                <a:tc>
                  <a:txBody>
                    <a:bodyPr/>
                    <a:lstStyle/>
                    <a:p>
                      <a:pPr algn="l">
                        <a:lnSpc>
                          <a:spcPct val="107000"/>
                        </a:lnSpc>
                        <a:spcAft>
                          <a:spcPts val="0"/>
                        </a:spcAft>
                      </a:pPr>
                      <a:r>
                        <a:rPr lang="en-GB" altLang="en-GB" sz="1800" i="0">
                          <a:effectLst/>
                          <a:latin typeface="Tahoma" panose="020B0604030504040204" pitchFamily="34" charset="0"/>
                          <a:ea typeface="Tahoma" panose="020B0604030504040204" pitchFamily="34" charset="0"/>
                          <a:cs typeface="Tahoma" panose="020B0604030504040204" pitchFamily="34" charset="0"/>
                        </a:rPr>
                        <a:t>Earthquake Zones and Volcanoes</a:t>
                      </a: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n-GB" altLang="en-GB" sz="1500" i="0">
                          <a:effectLst/>
                          <a:latin typeface="Tahoma" panose="020B0604030504040204" pitchFamily="34" charset="0"/>
                          <a:ea typeface="Tahoma" panose="020B0604030504040204" pitchFamily="34" charset="0"/>
                          <a:cs typeface="Tahoma" panose="020B0604030504040204" pitchFamily="34" charset="0"/>
                        </a:rPr>
                        <a:t>The Bermuda Triangle</a:t>
                      </a:r>
                    </a:p>
                    <a:p>
                      <a:pPr marL="342900" lvl="0" indent="-342900" algn="l">
                        <a:lnSpc>
                          <a:spcPct val="107000"/>
                        </a:lnSpc>
                        <a:spcAft>
                          <a:spcPts val="0"/>
                        </a:spcAft>
                        <a:buFont typeface="Symbol" panose="05050102010706020507" pitchFamily="18" charset="2"/>
                        <a:buChar char=""/>
                      </a:pPr>
                      <a:r>
                        <a:rPr lang="en-GB" altLang="en-GB" sz="1500" i="0">
                          <a:effectLst/>
                          <a:latin typeface="Tahoma" panose="020B0604030504040204" pitchFamily="34" charset="0"/>
                          <a:ea typeface="Tahoma" panose="020B0604030504040204" pitchFamily="34" charset="0"/>
                          <a:cs typeface="Tahoma" panose="020B0604030504040204" pitchFamily="34" charset="0"/>
                        </a:rPr>
                        <a:t>The Mystery of Flight 19</a:t>
                      </a:r>
                    </a:p>
                    <a:p>
                      <a:pPr marL="342900" lvl="0" indent="-342900" algn="l">
                        <a:lnSpc>
                          <a:spcPct val="107000"/>
                        </a:lnSpc>
                        <a:spcAft>
                          <a:spcPts val="0"/>
                        </a:spcAft>
                        <a:buFont typeface="Symbol" panose="05050102010706020507" pitchFamily="18" charset="2"/>
                        <a:buChar char=""/>
                      </a:pPr>
                      <a:r>
                        <a:rPr lang="en-GB" altLang="en-GB" sz="1500" i="0">
                          <a:effectLst/>
                          <a:latin typeface="Tahoma" panose="020B0604030504040204" pitchFamily="34" charset="0"/>
                          <a:ea typeface="Tahoma" panose="020B0604030504040204" pitchFamily="34" charset="0"/>
                          <a:cs typeface="Tahoma" panose="020B0604030504040204" pitchFamily="34" charset="0"/>
                        </a:rPr>
                        <a:t>The Marie Celeste</a:t>
                      </a:r>
                    </a:p>
                    <a:p>
                      <a:pPr marL="342900" lvl="0" indent="-342900" algn="l">
                        <a:lnSpc>
                          <a:spcPct val="107000"/>
                        </a:lnSpc>
                        <a:spcAft>
                          <a:spcPts val="0"/>
                        </a:spcAft>
                        <a:buFont typeface="Symbol" panose="05050102010706020507" pitchFamily="18" charset="2"/>
                        <a:buChar char=""/>
                      </a:pPr>
                      <a:r>
                        <a:rPr lang="en-GB" altLang="en-GB" sz="1500" i="0">
                          <a:effectLst/>
                          <a:latin typeface="Tahoma" panose="020B0604030504040204" pitchFamily="34" charset="0"/>
                          <a:ea typeface="Tahoma" panose="020B0604030504040204" pitchFamily="34" charset="0"/>
                          <a:cs typeface="Tahoma" panose="020B0604030504040204" pitchFamily="34" charset="0"/>
                        </a:rPr>
                        <a:t>The </a:t>
                      </a:r>
                      <a:r>
                        <a:rPr lang="en-GB" altLang="en-GB" sz="1500" i="0" err="1">
                          <a:effectLst/>
                          <a:latin typeface="Tahoma" panose="020B0604030504040204" pitchFamily="34" charset="0"/>
                          <a:ea typeface="Tahoma" panose="020B0604030504040204" pitchFamily="34" charset="0"/>
                          <a:cs typeface="Tahoma" panose="020B0604030504040204" pitchFamily="34" charset="0"/>
                        </a:rPr>
                        <a:t>Marwell</a:t>
                      </a:r>
                      <a:r>
                        <a:rPr lang="en-GB" altLang="en-GB" sz="1500" i="0">
                          <a:effectLst/>
                          <a:latin typeface="Tahoma" panose="020B0604030504040204" pitchFamily="34" charset="0"/>
                          <a:ea typeface="Tahoma" panose="020B0604030504040204" pitchFamily="34" charset="0"/>
                          <a:cs typeface="Tahoma" panose="020B0604030504040204" pitchFamily="34" charset="0"/>
                        </a:rPr>
                        <a:t> Manor Mystery</a:t>
                      </a:r>
                    </a:p>
                    <a:p>
                      <a:pPr marL="342900" lvl="0" indent="-342900" algn="l">
                        <a:lnSpc>
                          <a:spcPct val="107000"/>
                        </a:lnSpc>
                        <a:spcAft>
                          <a:spcPts val="0"/>
                        </a:spcAft>
                        <a:buFont typeface="Symbol" panose="05050102010706020507" pitchFamily="18" charset="2"/>
                        <a:buChar char=""/>
                      </a:pPr>
                      <a:r>
                        <a:rPr lang="en-GB" altLang="en-GB" sz="1500" i="0">
                          <a:effectLst/>
                          <a:latin typeface="Tahoma" panose="020B0604030504040204" pitchFamily="34" charset="0"/>
                          <a:ea typeface="Tahoma" panose="020B0604030504040204" pitchFamily="34" charset="0"/>
                          <a:cs typeface="Tahoma" panose="020B0604030504040204" pitchFamily="34" charset="0"/>
                        </a:rPr>
                        <a:t>Extracts from Horrible Geography</a:t>
                      </a:r>
                    </a:p>
                  </a:txBody>
                  <a:tcPr marL="68580" marR="68580" marT="0" marB="0"/>
                </a:tc>
                <a:extLst>
                  <a:ext uri="{0D108BD9-81ED-4DB2-BD59-A6C34878D82A}">
                    <a16:rowId xmlns:a16="http://schemas.microsoft.com/office/drawing/2014/main" val="3622979273"/>
                  </a:ext>
                </a:extLst>
              </a:tr>
            </a:tbl>
          </a:graphicData>
        </a:graphic>
      </p:graphicFrame>
    </p:spTree>
    <p:extLst>
      <p:ext uri="{BB962C8B-B14F-4D97-AF65-F5344CB8AC3E}">
        <p14:creationId xmlns:p14="http://schemas.microsoft.com/office/powerpoint/2010/main" val="4020987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B8C0D-E6E6-4941-9B31-C281D95806D5}"/>
              </a:ext>
            </a:extLst>
          </p:cNvPr>
          <p:cNvSpPr>
            <a:spLocks noGrp="1"/>
          </p:cNvSpPr>
          <p:nvPr>
            <p:ph type="title"/>
          </p:nvPr>
        </p:nvSpPr>
        <p:spPr>
          <a:xfrm>
            <a:off x="434950" y="-459432"/>
            <a:ext cx="7543800" cy="1450757"/>
          </a:xfrm>
        </p:spPr>
        <p:txBody>
          <a:bodyPr numCol="1">
            <a:normAutofit/>
          </a:bodyPr>
          <a:lstStyle/>
          <a:p>
            <a:r>
              <a:rPr lang="en-GB" altLang="en-GB">
                <a:latin typeface="Twinkl" pitchFamily="50" charset="0"/>
              </a:rPr>
              <a:t>Grammar Progression</a:t>
            </a:r>
          </a:p>
        </p:txBody>
      </p:sp>
      <p:graphicFrame>
        <p:nvGraphicFramePr>
          <p:cNvPr id="4" name="Content Placeholder 3">
            <a:extLst>
              <a:ext uri="{FF2B5EF4-FFF2-40B4-BE49-F238E27FC236}">
                <a16:creationId xmlns:a16="http://schemas.microsoft.com/office/drawing/2014/main" id="{67BBF811-5446-4371-B494-4806E02F7CDC}"/>
              </a:ext>
            </a:extLst>
          </p:cNvPr>
          <p:cNvGraphicFramePr>
            <a:graphicFrameLocks noGrp="1"/>
          </p:cNvGraphicFramePr>
          <p:nvPr>
            <p:ph idx="1"/>
            <p:extLst>
              <p:ext uri="{D42A27DB-BD31-4B8C-83A1-F6EECF244321}">
                <p14:modId xmlns:p14="http://schemas.microsoft.com/office/powerpoint/2010/main" val="3397185135"/>
              </p:ext>
            </p:extLst>
          </p:nvPr>
        </p:nvGraphicFramePr>
        <p:xfrm>
          <a:off x="251520" y="1124744"/>
          <a:ext cx="8496944" cy="4758461"/>
        </p:xfrm>
        <a:graphic>
          <a:graphicData uri="http://schemas.openxmlformats.org/drawingml/2006/table">
            <a:tbl>
              <a:tblPr>
                <a:tableStyleId>{5C22544A-7EE6-4342-B048-85BDC9FD1C3A}</a:tableStyleId>
              </a:tblPr>
              <a:tblGrid>
                <a:gridCol w="1373867">
                  <a:extLst>
                    <a:ext uri="{9D8B030D-6E8A-4147-A177-3AD203B41FA5}">
                      <a16:colId xmlns:a16="http://schemas.microsoft.com/office/drawing/2014/main" val="2000636232"/>
                    </a:ext>
                  </a:extLst>
                </a:gridCol>
                <a:gridCol w="1362437">
                  <a:extLst>
                    <a:ext uri="{9D8B030D-6E8A-4147-A177-3AD203B41FA5}">
                      <a16:colId xmlns:a16="http://schemas.microsoft.com/office/drawing/2014/main" val="2425176884"/>
                    </a:ext>
                  </a:extLst>
                </a:gridCol>
                <a:gridCol w="1373867">
                  <a:extLst>
                    <a:ext uri="{9D8B030D-6E8A-4147-A177-3AD203B41FA5}">
                      <a16:colId xmlns:a16="http://schemas.microsoft.com/office/drawing/2014/main" val="3481678371"/>
                    </a:ext>
                  </a:extLst>
                </a:gridCol>
                <a:gridCol w="1362437">
                  <a:extLst>
                    <a:ext uri="{9D8B030D-6E8A-4147-A177-3AD203B41FA5}">
                      <a16:colId xmlns:a16="http://schemas.microsoft.com/office/drawing/2014/main" val="422197216"/>
                    </a:ext>
                  </a:extLst>
                </a:gridCol>
                <a:gridCol w="1362437">
                  <a:extLst>
                    <a:ext uri="{9D8B030D-6E8A-4147-A177-3AD203B41FA5}">
                      <a16:colId xmlns:a16="http://schemas.microsoft.com/office/drawing/2014/main" val="4024095177"/>
                    </a:ext>
                  </a:extLst>
                </a:gridCol>
                <a:gridCol w="1661899">
                  <a:extLst>
                    <a:ext uri="{9D8B030D-6E8A-4147-A177-3AD203B41FA5}">
                      <a16:colId xmlns:a16="http://schemas.microsoft.com/office/drawing/2014/main" val="418966398"/>
                    </a:ext>
                  </a:extLst>
                </a:gridCol>
              </a:tblGrid>
              <a:tr h="153514">
                <a:tc>
                  <a:txBody>
                    <a:bodyPr/>
                    <a:lstStyle/>
                    <a:p>
                      <a:pPr algn="ctr">
                        <a:lnSpc>
                          <a:spcPct val="115000"/>
                        </a:lnSpc>
                        <a:spcAft>
                          <a:spcPts val="0"/>
                        </a:spcAft>
                      </a:pPr>
                      <a:r>
                        <a:rPr lang="en-GB" altLang="en-GB" sz="1200">
                          <a:effectLst/>
                        </a:rPr>
                        <a:t>Year 1</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200">
                          <a:effectLst/>
                        </a:rPr>
                        <a:t>Year 2</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200">
                          <a:effectLst/>
                        </a:rPr>
                        <a:t>Year 3</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200">
                          <a:effectLst/>
                        </a:rPr>
                        <a:t>Year 4</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200">
                          <a:effectLst/>
                        </a:rPr>
                        <a:t>Year 5</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200">
                          <a:effectLst/>
                        </a:rPr>
                        <a:t>Year 6</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967650625"/>
                  </a:ext>
                </a:extLst>
              </a:tr>
              <a:tr h="196528">
                <a:tc>
                  <a:txBody>
                    <a:bodyPr/>
                    <a:lstStyle/>
                    <a:p>
                      <a:pPr algn="ctr">
                        <a:lnSpc>
                          <a:spcPts val="1145"/>
                        </a:lnSpc>
                        <a:spcAft>
                          <a:spcPts val="0"/>
                        </a:spcAft>
                      </a:pPr>
                      <a:r>
                        <a:rPr lang="en-GB" altLang="en-GB" sz="1050">
                          <a:effectLst/>
                        </a:rPr>
                        <a:t>Noun phrases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Expanded noun phrases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Expanded noun phrases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Expanded noun phrases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Expanded noun phrases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Expanded noun phrases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837442036"/>
                  </a:ext>
                </a:extLst>
              </a:tr>
              <a:tr h="302208">
                <a:tc>
                  <a:txBody>
                    <a:bodyPr/>
                    <a:lstStyle/>
                    <a:p>
                      <a:pPr algn="ctr">
                        <a:lnSpc>
                          <a:spcPts val="1145"/>
                        </a:lnSpc>
                        <a:spcAft>
                          <a:spcPts val="0"/>
                        </a:spcAft>
                      </a:pPr>
                      <a:r>
                        <a:rPr lang="en-GB" altLang="en-GB" sz="1050">
                          <a:effectLst/>
                        </a:rPr>
                        <a:t>Subordinating</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Subordinating</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Subordinating</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Subordinating</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Subordinating</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Subordinating</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4150824624"/>
                  </a:ext>
                </a:extLst>
              </a:tr>
              <a:tr h="126543">
                <a:tc>
                  <a:txBody>
                    <a:bodyPr/>
                    <a:lstStyle/>
                    <a:p>
                      <a:pPr algn="ctr">
                        <a:lnSpc>
                          <a:spcPts val="1145"/>
                        </a:lnSpc>
                        <a:spcAft>
                          <a:spcPts val="0"/>
                        </a:spcAft>
                      </a:pPr>
                      <a:r>
                        <a:rPr lang="en-GB" altLang="en-GB" sz="1050">
                          <a:effectLst/>
                        </a:rPr>
                        <a:t>conjunctions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conjunctions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conjunctions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conjunctions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conjunctions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conjunctions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466126992"/>
                  </a:ext>
                </a:extLst>
              </a:tr>
              <a:tr h="126543">
                <a:tc>
                  <a:txBody>
                    <a:bodyPr/>
                    <a:lstStyle/>
                    <a:p>
                      <a:pPr algn="ctr">
                        <a:lnSpc>
                          <a:spcPts val="1145"/>
                        </a:lnSpc>
                        <a:spcAft>
                          <a:spcPts val="0"/>
                        </a:spcAft>
                      </a:pPr>
                      <a:r>
                        <a:rPr lang="en-GB" altLang="en-GB" sz="1050">
                          <a:effectLst/>
                        </a:rPr>
                        <a:t>(B)</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(WITB)</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(AWHITEBUS)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(AWHITEBUS)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(AWHITEBUS)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(AWHITEBUS)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828789491"/>
                  </a:ext>
                </a:extLst>
              </a:tr>
              <a:tr h="201627">
                <a:tc>
                  <a:txBody>
                    <a:bodyPr/>
                    <a:lstStyle/>
                    <a:p>
                      <a:pPr algn="ctr">
                        <a:lnSpc>
                          <a:spcPts val="1145"/>
                        </a:lnSpc>
                        <a:spcAft>
                          <a:spcPts val="0"/>
                        </a:spcAft>
                      </a:pPr>
                      <a:r>
                        <a:rPr lang="en-GB" altLang="en-GB" sz="1050">
                          <a:effectLst/>
                        </a:rPr>
                        <a:t>Co-ordinating</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Co-ordinating</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Co-ordinating</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Co-ordinating</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Co-ordinating</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Co-ordinating</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726586223"/>
                  </a:ext>
                </a:extLst>
              </a:tr>
              <a:tr h="126543">
                <a:tc>
                  <a:txBody>
                    <a:bodyPr/>
                    <a:lstStyle/>
                    <a:p>
                      <a:pPr algn="ctr">
                        <a:lnSpc>
                          <a:spcPts val="1145"/>
                        </a:lnSpc>
                        <a:spcAft>
                          <a:spcPts val="0"/>
                        </a:spcAft>
                      </a:pPr>
                      <a:r>
                        <a:rPr lang="en-GB" altLang="en-GB" sz="1050">
                          <a:effectLst/>
                        </a:rPr>
                        <a:t>conjunctions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conjunctions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conjunctions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conjunctions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conjunctions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conjunctions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46627782"/>
                  </a:ext>
                </a:extLst>
              </a:tr>
              <a:tr h="126543">
                <a:tc>
                  <a:txBody>
                    <a:bodyPr/>
                    <a:lstStyle/>
                    <a:p>
                      <a:pPr algn="ctr">
                        <a:lnSpc>
                          <a:spcPts val="1145"/>
                        </a:lnSpc>
                        <a:spcAft>
                          <a:spcPts val="0"/>
                        </a:spcAft>
                      </a:pPr>
                      <a:r>
                        <a:rPr lang="en-GB" altLang="en-GB" sz="1050">
                          <a:effectLst/>
                        </a:rPr>
                        <a:t>(BOA)</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(BOA)</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(FANBOYS)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(FANBOYS)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(FANBOYS)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(FANBOYS)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078367196"/>
                  </a:ext>
                </a:extLst>
              </a:tr>
              <a:tr h="0">
                <a:tc>
                  <a:txBody>
                    <a:bodyPr/>
                    <a:lstStyle/>
                    <a:p>
                      <a:pPr>
                        <a:lnSpc>
                          <a:spcPts val="100"/>
                        </a:lnSpc>
                        <a:spcAft>
                          <a:spcPts val="0"/>
                        </a:spcAft>
                      </a:pPr>
                      <a:r>
                        <a:rPr lang="en-GB" altLang="en-GB" sz="5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00"/>
                        </a:lnSpc>
                        <a:spcAft>
                          <a:spcPts val="0"/>
                        </a:spcAft>
                      </a:pPr>
                      <a:r>
                        <a:rPr lang="en-GB" altLang="en-GB" sz="5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00"/>
                        </a:lnSpc>
                        <a:spcAft>
                          <a:spcPts val="0"/>
                        </a:spcAft>
                      </a:pPr>
                      <a:r>
                        <a:rPr lang="en-GB" altLang="en-GB" sz="5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00"/>
                        </a:lnSpc>
                        <a:spcAft>
                          <a:spcPts val="0"/>
                        </a:spcAft>
                      </a:pPr>
                      <a:r>
                        <a:rPr lang="en-GB" altLang="en-GB" sz="5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00"/>
                        </a:lnSpc>
                        <a:spcAft>
                          <a:spcPts val="0"/>
                        </a:spcAft>
                      </a:pPr>
                      <a:r>
                        <a:rPr lang="en-GB" altLang="en-GB" sz="5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ts val="100"/>
                        </a:lnSpc>
                        <a:spcAft>
                          <a:spcPts val="0"/>
                        </a:spcAft>
                      </a:pPr>
                      <a:r>
                        <a:rPr lang="en-GB" altLang="en-GB" sz="5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52825318"/>
                  </a:ext>
                </a:extLst>
              </a:tr>
              <a:tr h="184477">
                <a:tc>
                  <a:txBody>
                    <a:bodyPr/>
                    <a:lstStyle/>
                    <a:p>
                      <a:pPr algn="ctr">
                        <a:lnSpc>
                          <a:spcPts val="1145"/>
                        </a:lnSpc>
                        <a:spcAft>
                          <a:spcPts val="0"/>
                        </a:spcAft>
                      </a:pPr>
                      <a:r>
                        <a:rPr lang="en-GB" altLang="en-GB" sz="1050">
                          <a:effectLst/>
                        </a:rPr>
                        <a:t>Past and present tense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Past simple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Past simple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Past simple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Past simple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Past simple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671988208"/>
                  </a:ext>
                </a:extLst>
              </a:tr>
              <a:tr h="126543">
                <a:tc>
                  <a:txBody>
                    <a:bodyPr/>
                    <a:lstStyle/>
                    <a:p>
                      <a:pPr algn="ctr">
                        <a:lnSpc>
                          <a:spcPts val="1145"/>
                        </a:lnSpc>
                        <a:spcAft>
                          <a:spcPts val="0"/>
                        </a:spcAft>
                      </a:pPr>
                      <a:r>
                        <a:rPr lang="en-GB" altLang="en-GB" sz="1050">
                          <a:effectLst/>
                        </a:rPr>
                        <a:t>are consistent</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Past progressive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Past progressive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Past progressive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Past progressive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Past progressive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729496279"/>
                  </a:ext>
                </a:extLst>
              </a:tr>
              <a:tr h="127928">
                <a:tc>
                  <a:txBody>
                    <a:bodyPr/>
                    <a:lstStyle/>
                    <a:p>
                      <a:pPr>
                        <a:lnSpc>
                          <a:spcPct val="115000"/>
                        </a:lnSpc>
                        <a:spcAft>
                          <a:spcPts val="0"/>
                        </a:spcAft>
                      </a:pPr>
                      <a:r>
                        <a:rPr lang="en-GB" altLang="en-GB" sz="105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Present simple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Present simple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Present simple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Present simple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Present simple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689632203"/>
                  </a:ext>
                </a:extLst>
              </a:tr>
              <a:tr h="127928">
                <a:tc>
                  <a:txBody>
                    <a:bodyPr/>
                    <a:lstStyle/>
                    <a:p>
                      <a:pPr>
                        <a:lnSpc>
                          <a:spcPct val="115000"/>
                        </a:lnSpc>
                        <a:spcAft>
                          <a:spcPts val="0"/>
                        </a:spcAft>
                      </a:pPr>
                      <a:r>
                        <a:rPr lang="en-GB" altLang="en-GB" sz="105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Present progressive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Present progressive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Present progressive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Present progressive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Present progressive</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266382207"/>
                  </a:ext>
                </a:extLst>
              </a:tr>
              <a:tr h="127928">
                <a:tc>
                  <a:txBody>
                    <a:bodyPr/>
                    <a:lstStyle/>
                    <a:p>
                      <a:pPr>
                        <a:lnSpc>
                          <a:spcPct val="115000"/>
                        </a:lnSpc>
                        <a:spcAft>
                          <a:spcPts val="0"/>
                        </a:spcAft>
                      </a:pPr>
                      <a:r>
                        <a:rPr lang="en-GB" altLang="en-GB" sz="105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05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Past perfect</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Past perfect</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Past perfect</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Past perfect</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804069292"/>
                  </a:ext>
                </a:extLst>
              </a:tr>
              <a:tr h="127928">
                <a:tc>
                  <a:txBody>
                    <a:bodyPr/>
                    <a:lstStyle/>
                    <a:p>
                      <a:pPr>
                        <a:lnSpc>
                          <a:spcPct val="115000"/>
                        </a:lnSpc>
                        <a:spcAft>
                          <a:spcPts val="0"/>
                        </a:spcAft>
                      </a:pPr>
                      <a:r>
                        <a:rPr lang="en-GB" altLang="en-GB" sz="105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05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Present perfect</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Present perfect</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Present perfect</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Present perfect</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421832059"/>
                  </a:ext>
                </a:extLst>
              </a:tr>
              <a:tr h="0">
                <a:tc>
                  <a:txBody>
                    <a:bodyPr/>
                    <a:lstStyle/>
                    <a:p>
                      <a:pPr>
                        <a:lnSpc>
                          <a:spcPct val="115000"/>
                        </a:lnSpc>
                        <a:spcAft>
                          <a:spcPts val="0"/>
                        </a:spcAft>
                      </a:pPr>
                      <a:r>
                        <a:rPr lang="en-GB" altLang="en-GB" sz="5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5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5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5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5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5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794392418"/>
                  </a:ext>
                </a:extLst>
              </a:tr>
              <a:tr h="179378">
                <a:tc>
                  <a:txBody>
                    <a:bodyPr/>
                    <a:lstStyle/>
                    <a:p>
                      <a:pPr>
                        <a:lnSpc>
                          <a:spcPct val="115000"/>
                        </a:lnSpc>
                        <a:spcAft>
                          <a:spcPts val="0"/>
                        </a:spcAft>
                      </a:pPr>
                      <a:r>
                        <a:rPr lang="en-GB" altLang="en-GB" sz="12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Sentence types: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Sentence types: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Sentence types: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Sentence types: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Sentence types: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747082632"/>
                  </a:ext>
                </a:extLst>
              </a:tr>
              <a:tr h="127928">
                <a:tc>
                  <a:txBody>
                    <a:bodyPr/>
                    <a:lstStyle/>
                    <a:p>
                      <a:pPr>
                        <a:lnSpc>
                          <a:spcPct val="115000"/>
                        </a:lnSpc>
                        <a:spcAft>
                          <a:spcPts val="0"/>
                        </a:spcAft>
                      </a:pPr>
                      <a:r>
                        <a:rPr lang="en-GB" altLang="en-GB" sz="105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Statement</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Statement</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Statement</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Statement</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Statement</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184752143"/>
                  </a:ext>
                </a:extLst>
              </a:tr>
              <a:tr h="127928">
                <a:tc>
                  <a:txBody>
                    <a:bodyPr/>
                    <a:lstStyle/>
                    <a:p>
                      <a:pPr>
                        <a:lnSpc>
                          <a:spcPct val="115000"/>
                        </a:lnSpc>
                        <a:spcAft>
                          <a:spcPts val="0"/>
                        </a:spcAft>
                      </a:pPr>
                      <a:r>
                        <a:rPr lang="en-GB" altLang="en-GB" sz="105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Command</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Command</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Command</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Command</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Command</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419152745"/>
                  </a:ext>
                </a:extLst>
              </a:tr>
              <a:tr h="127928">
                <a:tc>
                  <a:txBody>
                    <a:bodyPr/>
                    <a:lstStyle/>
                    <a:p>
                      <a:pPr>
                        <a:lnSpc>
                          <a:spcPct val="115000"/>
                        </a:lnSpc>
                        <a:spcAft>
                          <a:spcPts val="0"/>
                        </a:spcAft>
                      </a:pPr>
                      <a:r>
                        <a:rPr lang="en-GB" altLang="en-GB" sz="105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Question</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Question</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Question</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Question</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Question</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121827510"/>
                  </a:ext>
                </a:extLst>
              </a:tr>
              <a:tr h="127928">
                <a:tc>
                  <a:txBody>
                    <a:bodyPr/>
                    <a:lstStyle/>
                    <a:p>
                      <a:pPr>
                        <a:lnSpc>
                          <a:spcPct val="115000"/>
                        </a:lnSpc>
                        <a:spcAft>
                          <a:spcPts val="0"/>
                        </a:spcAft>
                      </a:pPr>
                      <a:r>
                        <a:rPr lang="en-GB" altLang="en-GB" sz="105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Exclamation</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Exclamation</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Exclamation</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Exclamation</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Exclamation</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185543103"/>
                  </a:ext>
                </a:extLst>
              </a:tr>
              <a:tr h="195137">
                <a:tc>
                  <a:txBody>
                    <a:bodyPr/>
                    <a:lstStyle/>
                    <a:p>
                      <a:pPr>
                        <a:lnSpc>
                          <a:spcPct val="115000"/>
                        </a:lnSpc>
                        <a:spcAft>
                          <a:spcPts val="0"/>
                        </a:spcAft>
                      </a:pPr>
                      <a:r>
                        <a:rPr lang="en-GB" altLang="en-GB" sz="12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Adverbs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Adverbials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Adverbials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Adverbials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Adverbials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625844881"/>
                  </a:ext>
                </a:extLst>
              </a:tr>
              <a:tr h="127928">
                <a:tc>
                  <a:txBody>
                    <a:bodyPr/>
                    <a:lstStyle/>
                    <a:p>
                      <a:pPr>
                        <a:lnSpc>
                          <a:spcPct val="115000"/>
                        </a:lnSpc>
                        <a:spcAft>
                          <a:spcPts val="0"/>
                        </a:spcAft>
                      </a:pPr>
                      <a:r>
                        <a:rPr lang="en-GB" altLang="en-GB" sz="105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05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533400">
                        <a:lnSpc>
                          <a:spcPts val="1145"/>
                        </a:lnSpc>
                        <a:spcAft>
                          <a:spcPts val="0"/>
                        </a:spcAft>
                      </a:pPr>
                      <a:r>
                        <a:rPr lang="en-GB" altLang="en-GB" sz="1050">
                          <a:effectLst/>
                        </a:rPr>
                        <a:t>(TRaMP)</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(TRaMP)</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(TRaMP)</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(TRaMP)</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886095893"/>
                  </a:ext>
                </a:extLst>
              </a:tr>
              <a:tr h="201163">
                <a:tc>
                  <a:txBody>
                    <a:bodyPr/>
                    <a:lstStyle/>
                    <a:p>
                      <a:pPr>
                        <a:lnSpc>
                          <a:spcPct val="115000"/>
                        </a:lnSpc>
                        <a:spcAft>
                          <a:spcPts val="0"/>
                        </a:spcAft>
                      </a:pPr>
                      <a:r>
                        <a:rPr lang="en-GB" altLang="en-GB" sz="12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Relative clauses and</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Relative clauses and</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256118024"/>
                  </a:ext>
                </a:extLst>
              </a:tr>
              <a:tr h="127928">
                <a:tc>
                  <a:txBody>
                    <a:bodyPr/>
                    <a:lstStyle/>
                    <a:p>
                      <a:pPr>
                        <a:lnSpc>
                          <a:spcPct val="115000"/>
                        </a:lnSpc>
                        <a:spcAft>
                          <a:spcPts val="0"/>
                        </a:spcAft>
                      </a:pPr>
                      <a:r>
                        <a:rPr lang="en-GB" altLang="en-GB" sz="105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05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05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05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relative pronouns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relative pronouns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88285131"/>
                  </a:ext>
                </a:extLst>
              </a:tr>
              <a:tr h="205335">
                <a:tc>
                  <a:txBody>
                    <a:bodyPr/>
                    <a:lstStyle/>
                    <a:p>
                      <a:pPr>
                        <a:lnSpc>
                          <a:spcPct val="115000"/>
                        </a:lnSpc>
                        <a:spcAft>
                          <a:spcPts val="0"/>
                        </a:spcAft>
                      </a:pPr>
                      <a:r>
                        <a:rPr lang="en-GB" altLang="en-GB" sz="12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Modal verbs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Modal verbs</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417545492"/>
                  </a:ext>
                </a:extLst>
              </a:tr>
              <a:tr h="188649">
                <a:tc>
                  <a:txBody>
                    <a:bodyPr/>
                    <a:lstStyle/>
                    <a:p>
                      <a:pPr>
                        <a:lnSpc>
                          <a:spcPct val="115000"/>
                        </a:lnSpc>
                        <a:spcAft>
                          <a:spcPts val="0"/>
                        </a:spcAft>
                      </a:pPr>
                      <a:r>
                        <a:rPr lang="en-GB" altLang="en-GB" sz="12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rPr>
                        <a:t> </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145"/>
                        </a:lnSpc>
                        <a:spcAft>
                          <a:spcPts val="0"/>
                        </a:spcAft>
                      </a:pPr>
                      <a:r>
                        <a:rPr lang="en-GB" altLang="en-GB" sz="1050">
                          <a:effectLst/>
                        </a:rPr>
                        <a:t>Subjunctive form</a:t>
                      </a:r>
                      <a:endParaRPr lang="en-GB" alt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689629451"/>
                  </a:ext>
                </a:extLst>
              </a:tr>
              <a:tr h="134325">
                <a:tc>
                  <a:txBody>
                    <a:bodyPr/>
                    <a:lstStyle/>
                    <a:p>
                      <a:pPr>
                        <a:lnSpc>
                          <a:spcPct val="115000"/>
                        </a:lnSpc>
                        <a:spcAft>
                          <a:spcPts val="0"/>
                        </a:spcAft>
                      </a:pPr>
                      <a:r>
                        <a:rPr lang="en-GB" altLang="en-GB" sz="800">
                          <a:effectLst/>
                        </a:rPr>
                        <a:t> </a:t>
                      </a:r>
                      <a:endParaRPr lang="en-GB" alt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800">
                          <a:effectLst/>
                        </a:rPr>
                        <a:t> </a:t>
                      </a:r>
                      <a:endParaRPr lang="en-GB" alt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800">
                          <a:effectLst/>
                        </a:rPr>
                        <a:t> </a:t>
                      </a:r>
                      <a:endParaRPr lang="en-GB" alt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800">
                          <a:effectLst/>
                        </a:rPr>
                        <a:t> </a:t>
                      </a:r>
                      <a:endParaRPr lang="en-GB" alt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800">
                          <a:effectLst/>
                        </a:rPr>
                        <a:t> </a:t>
                      </a:r>
                      <a:endParaRPr lang="en-GB" alt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800">
                          <a:effectLst/>
                        </a:rPr>
                        <a:t> </a:t>
                      </a:r>
                      <a:endParaRPr lang="en-GB" alt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4104329072"/>
                  </a:ext>
                </a:extLst>
              </a:tr>
            </a:tbl>
          </a:graphicData>
        </a:graphic>
      </p:graphicFrame>
    </p:spTree>
    <p:extLst>
      <p:ext uri="{BB962C8B-B14F-4D97-AF65-F5344CB8AC3E}">
        <p14:creationId xmlns:p14="http://schemas.microsoft.com/office/powerpoint/2010/main" val="2034141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47FD2-3E33-4F9D-A139-518C4E260FB8}"/>
              </a:ext>
            </a:extLst>
          </p:cNvPr>
          <p:cNvSpPr>
            <a:spLocks noGrp="1"/>
          </p:cNvSpPr>
          <p:nvPr>
            <p:ph type="title"/>
          </p:nvPr>
        </p:nvSpPr>
        <p:spPr>
          <a:xfrm>
            <a:off x="220628" y="-531440"/>
            <a:ext cx="7543800" cy="1450757"/>
          </a:xfrm>
        </p:spPr>
        <p:txBody>
          <a:bodyPr numCol="1"/>
          <a:lstStyle/>
          <a:p>
            <a:r>
              <a:rPr lang="en-GB" altLang="en-GB">
                <a:latin typeface="Twinkl" pitchFamily="50" charset="0"/>
              </a:rPr>
              <a:t>Punctuation Progression</a:t>
            </a:r>
          </a:p>
        </p:txBody>
      </p:sp>
      <p:graphicFrame>
        <p:nvGraphicFramePr>
          <p:cNvPr id="4" name="Content Placeholder 3">
            <a:extLst>
              <a:ext uri="{FF2B5EF4-FFF2-40B4-BE49-F238E27FC236}">
                <a16:creationId xmlns:a16="http://schemas.microsoft.com/office/drawing/2014/main" id="{36F232EF-41FA-449B-8B23-BDBE7964EEAD}"/>
              </a:ext>
            </a:extLst>
          </p:cNvPr>
          <p:cNvGraphicFramePr>
            <a:graphicFrameLocks noGrp="1"/>
          </p:cNvGraphicFramePr>
          <p:nvPr>
            <p:ph idx="1"/>
            <p:extLst>
              <p:ext uri="{D42A27DB-BD31-4B8C-83A1-F6EECF244321}">
                <p14:modId xmlns:p14="http://schemas.microsoft.com/office/powerpoint/2010/main" val="3193271484"/>
              </p:ext>
            </p:extLst>
          </p:nvPr>
        </p:nvGraphicFramePr>
        <p:xfrm>
          <a:off x="220628" y="919317"/>
          <a:ext cx="8748464" cy="5303190"/>
        </p:xfrm>
        <a:graphic>
          <a:graphicData uri="http://schemas.openxmlformats.org/drawingml/2006/table">
            <a:tbl>
              <a:tblPr>
                <a:tableStyleId>{5C22544A-7EE6-4342-B048-85BDC9FD1C3A}</a:tableStyleId>
              </a:tblPr>
              <a:tblGrid>
                <a:gridCol w="1008112">
                  <a:extLst>
                    <a:ext uri="{9D8B030D-6E8A-4147-A177-3AD203B41FA5}">
                      <a16:colId xmlns:a16="http://schemas.microsoft.com/office/drawing/2014/main" val="1801218215"/>
                    </a:ext>
                  </a:extLst>
                </a:gridCol>
                <a:gridCol w="1080120">
                  <a:extLst>
                    <a:ext uri="{9D8B030D-6E8A-4147-A177-3AD203B41FA5}">
                      <a16:colId xmlns:a16="http://schemas.microsoft.com/office/drawing/2014/main" val="3531623263"/>
                    </a:ext>
                  </a:extLst>
                </a:gridCol>
                <a:gridCol w="1224136">
                  <a:extLst>
                    <a:ext uri="{9D8B030D-6E8A-4147-A177-3AD203B41FA5}">
                      <a16:colId xmlns:a16="http://schemas.microsoft.com/office/drawing/2014/main" val="1900702072"/>
                    </a:ext>
                  </a:extLst>
                </a:gridCol>
                <a:gridCol w="1512168">
                  <a:extLst>
                    <a:ext uri="{9D8B030D-6E8A-4147-A177-3AD203B41FA5}">
                      <a16:colId xmlns:a16="http://schemas.microsoft.com/office/drawing/2014/main" val="3385625157"/>
                    </a:ext>
                  </a:extLst>
                </a:gridCol>
                <a:gridCol w="1512168">
                  <a:extLst>
                    <a:ext uri="{9D8B030D-6E8A-4147-A177-3AD203B41FA5}">
                      <a16:colId xmlns:a16="http://schemas.microsoft.com/office/drawing/2014/main" val="1727018481"/>
                    </a:ext>
                  </a:extLst>
                </a:gridCol>
                <a:gridCol w="2373938">
                  <a:extLst>
                    <a:ext uri="{9D8B030D-6E8A-4147-A177-3AD203B41FA5}">
                      <a16:colId xmlns:a16="http://schemas.microsoft.com/office/drawing/2014/main" val="1756216411"/>
                    </a:ext>
                  </a:extLst>
                </a:gridCol>
                <a:gridCol w="37822">
                  <a:extLst>
                    <a:ext uri="{9D8B030D-6E8A-4147-A177-3AD203B41FA5}">
                      <a16:colId xmlns:a16="http://schemas.microsoft.com/office/drawing/2014/main" val="2482795087"/>
                    </a:ext>
                  </a:extLst>
                </a:gridCol>
              </a:tblGrid>
              <a:tr h="150655">
                <a:tc>
                  <a:txBody>
                    <a:bodyPr/>
                    <a:lstStyle/>
                    <a:p>
                      <a:pPr algn="ctr">
                        <a:lnSpc>
                          <a:spcPct val="115000"/>
                        </a:lnSpc>
                        <a:spcAft>
                          <a:spcPts val="0"/>
                        </a:spcAft>
                      </a:pPr>
                      <a:r>
                        <a:rPr lang="en-GB" altLang="en-GB" sz="1200">
                          <a:effectLst/>
                          <a:latin typeface="+mn-lt"/>
                        </a:rPr>
                        <a:t>Year 1</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200">
                          <a:effectLst/>
                          <a:latin typeface="+mn-lt"/>
                        </a:rPr>
                        <a:t>Year 2</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200">
                          <a:effectLst/>
                          <a:latin typeface="+mn-lt"/>
                        </a:rPr>
                        <a:t>Year 3</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200">
                          <a:effectLst/>
                          <a:latin typeface="+mn-lt"/>
                        </a:rPr>
                        <a:t>Year 4</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200">
                          <a:effectLst/>
                          <a:latin typeface="+mn-lt"/>
                        </a:rPr>
                        <a:t>Year 5</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algn="ctr">
                        <a:lnSpc>
                          <a:spcPct val="115000"/>
                        </a:lnSpc>
                        <a:spcAft>
                          <a:spcPts val="0"/>
                        </a:spcAft>
                      </a:pPr>
                      <a:r>
                        <a:rPr lang="en-GB" altLang="en-GB" sz="1200">
                          <a:effectLst/>
                          <a:latin typeface="+mn-lt"/>
                        </a:rPr>
                        <a:t>Year 6</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3239296270"/>
                  </a:ext>
                </a:extLst>
              </a:tr>
              <a:tr h="172935">
                <a:tc>
                  <a:txBody>
                    <a:bodyPr/>
                    <a:lstStyle/>
                    <a:p>
                      <a:pPr marL="609600">
                        <a:lnSpc>
                          <a:spcPts val="1260"/>
                        </a:lnSpc>
                        <a:spcAft>
                          <a:spcPts val="0"/>
                        </a:spcAft>
                      </a:pPr>
                      <a:r>
                        <a:rPr lang="en-GB" altLang="en-GB" sz="1100">
                          <a:effectLst/>
                          <a:latin typeface="+mn-lt"/>
                        </a:rPr>
                        <a:t>Aa.!?</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260"/>
                        </a:lnSpc>
                        <a:spcAft>
                          <a:spcPts val="0"/>
                        </a:spcAft>
                      </a:pPr>
                      <a:r>
                        <a:rPr lang="en-GB" altLang="en-GB" sz="1100">
                          <a:effectLst/>
                          <a:latin typeface="+mn-lt"/>
                        </a:rPr>
                        <a:t>Aa.!?</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260"/>
                        </a:lnSpc>
                        <a:spcAft>
                          <a:spcPts val="0"/>
                        </a:spcAft>
                      </a:pPr>
                      <a:r>
                        <a:rPr lang="en-GB" altLang="en-GB" sz="1100">
                          <a:effectLst/>
                          <a:latin typeface="+mn-lt"/>
                        </a:rPr>
                        <a:t>Aa.!?</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260"/>
                        </a:lnSpc>
                        <a:spcAft>
                          <a:spcPts val="0"/>
                        </a:spcAft>
                      </a:pPr>
                      <a:r>
                        <a:rPr lang="en-GB" altLang="en-GB" sz="1100">
                          <a:effectLst/>
                          <a:latin typeface="+mn-lt"/>
                        </a:rPr>
                        <a:t>Aa.!?</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260"/>
                        </a:lnSpc>
                        <a:spcAft>
                          <a:spcPts val="0"/>
                        </a:spcAft>
                      </a:pPr>
                      <a:r>
                        <a:rPr lang="en-GB" altLang="en-GB" sz="1100">
                          <a:effectLst/>
                          <a:latin typeface="+mn-lt"/>
                        </a:rPr>
                        <a:t>Aa.!?</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25400" algn="ctr">
                        <a:lnSpc>
                          <a:spcPts val="1260"/>
                        </a:lnSpc>
                        <a:spcAft>
                          <a:spcPts val="0"/>
                        </a:spcAft>
                      </a:pPr>
                      <a:r>
                        <a:rPr lang="en-GB" altLang="en-GB" sz="1100">
                          <a:effectLst/>
                          <a:latin typeface="+mn-lt"/>
                        </a:rPr>
                        <a:t>Aa.!?</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1263520431"/>
                  </a:ext>
                </a:extLst>
              </a:tr>
              <a:tr h="73431">
                <a:tc>
                  <a:txBody>
                    <a:bodyPr/>
                    <a:lstStyle/>
                    <a:p>
                      <a:pPr>
                        <a:lnSpc>
                          <a:spcPct val="115000"/>
                        </a:lnSpc>
                        <a:spcAft>
                          <a:spcPts val="0"/>
                        </a:spcAft>
                      </a:pPr>
                      <a:r>
                        <a:rPr lang="en-GB" altLang="en-GB" sz="9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9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9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9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9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9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800">
                          <a:effectLst/>
                          <a:latin typeface="Twinkl" pitchFamily="50" charset="0"/>
                        </a:rPr>
                        <a:t> </a:t>
                      </a:r>
                      <a:endParaRPr lang="en-GB" altLang="en-GB" sz="1050">
                        <a:effectLst/>
                        <a:latin typeface="Twinkl" pitchFamily="50"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221919387"/>
                  </a:ext>
                </a:extLst>
              </a:tr>
              <a:tr h="170578">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Inverted commas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Inverted commas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Inverted commas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Inverted commas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25400" algn="ctr">
                        <a:lnSpc>
                          <a:spcPct val="115000"/>
                        </a:lnSpc>
                        <a:spcAft>
                          <a:spcPts val="0"/>
                        </a:spcAft>
                      </a:pPr>
                      <a:r>
                        <a:rPr lang="en-GB" altLang="en-GB" sz="1100">
                          <a:effectLst/>
                          <a:latin typeface="+mn-lt"/>
                        </a:rPr>
                        <a:t>Inverted commas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151475444"/>
                  </a:ext>
                </a:extLst>
              </a:tr>
              <a:tr h="94159">
                <a:tc>
                  <a:txBody>
                    <a:bodyPr/>
                    <a:lstStyle/>
                    <a:p>
                      <a:pPr>
                        <a:lnSpc>
                          <a:spcPct val="115000"/>
                        </a:lnSpc>
                        <a:spcAft>
                          <a:spcPts val="0"/>
                        </a:spcAft>
                      </a:pPr>
                      <a:r>
                        <a:rPr lang="en-GB" altLang="en-GB" sz="10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0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0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0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0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0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900">
                          <a:effectLst/>
                          <a:latin typeface="Twinkl" pitchFamily="50" charset="0"/>
                        </a:rPr>
                        <a:t> </a:t>
                      </a:r>
                      <a:endParaRPr lang="en-GB" altLang="en-GB" sz="1050">
                        <a:effectLst/>
                        <a:latin typeface="Twinkl" pitchFamily="50"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430381248"/>
                  </a:ext>
                </a:extLst>
              </a:tr>
              <a:tr h="276199">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Commas to separate a</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Commas to separate a</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Commas to separate a</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Commas to separate a</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25400" algn="ctr">
                        <a:lnSpc>
                          <a:spcPct val="115000"/>
                        </a:lnSpc>
                        <a:spcAft>
                          <a:spcPts val="0"/>
                        </a:spcAft>
                      </a:pPr>
                      <a:r>
                        <a:rPr lang="en-GB" altLang="en-GB" sz="1100">
                          <a:effectLst/>
                          <a:latin typeface="+mn-lt"/>
                        </a:rPr>
                        <a:t>Commas to separate a</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3285007804"/>
                  </a:ext>
                </a:extLst>
              </a:tr>
              <a:tr h="138100">
                <a:tc>
                  <a:txBody>
                    <a:bodyPr/>
                    <a:lstStyle/>
                    <a:p>
                      <a:pPr>
                        <a:lnSpc>
                          <a:spcPct val="115000"/>
                        </a:lnSpc>
                        <a:spcAft>
                          <a:spcPts val="0"/>
                        </a:spcAft>
                      </a:pPr>
                      <a:r>
                        <a:rPr lang="en-GB" altLang="en-GB" sz="11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list</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list</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list</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list</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25400" algn="ctr">
                        <a:lnSpc>
                          <a:spcPct val="115000"/>
                        </a:lnSpc>
                        <a:spcAft>
                          <a:spcPts val="0"/>
                        </a:spcAft>
                      </a:pPr>
                      <a:r>
                        <a:rPr lang="en-GB" altLang="en-GB" sz="1100">
                          <a:effectLst/>
                          <a:latin typeface="+mn-lt"/>
                        </a:rPr>
                        <a:t>list</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3580922326"/>
                  </a:ext>
                </a:extLst>
              </a:tr>
              <a:tr h="55073">
                <a:tc>
                  <a:txBody>
                    <a:bodyPr/>
                    <a:lstStyle/>
                    <a:p>
                      <a:pPr>
                        <a:lnSpc>
                          <a:spcPct val="115000"/>
                        </a:lnSpc>
                        <a:spcAft>
                          <a:spcPts val="0"/>
                        </a:spcAft>
                      </a:pPr>
                      <a:r>
                        <a:rPr lang="en-GB" altLang="en-GB" sz="8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8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8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8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8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8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700">
                          <a:effectLst/>
                          <a:latin typeface="Twinkl" pitchFamily="50" charset="0"/>
                        </a:rPr>
                        <a:t> </a:t>
                      </a:r>
                      <a:endParaRPr lang="en-GB" altLang="en-GB" sz="1050">
                        <a:effectLst/>
                        <a:latin typeface="Twinkl" pitchFamily="50"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901412941"/>
                  </a:ext>
                </a:extLst>
              </a:tr>
              <a:tr h="186044">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Apostrophe for</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Apostrophe for</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Apostrophe for</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Apostrophe for</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25400" algn="ctr">
                        <a:lnSpc>
                          <a:spcPct val="115000"/>
                        </a:lnSpc>
                        <a:spcAft>
                          <a:spcPts val="0"/>
                        </a:spcAft>
                      </a:pPr>
                      <a:r>
                        <a:rPr lang="en-GB" altLang="en-GB" sz="1100">
                          <a:effectLst/>
                          <a:latin typeface="+mn-lt"/>
                        </a:rPr>
                        <a:t>Apostrophe for</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3102950947"/>
                  </a:ext>
                </a:extLst>
              </a:tr>
              <a:tr h="138100">
                <a:tc>
                  <a:txBody>
                    <a:bodyPr/>
                    <a:lstStyle/>
                    <a:p>
                      <a:pPr>
                        <a:lnSpc>
                          <a:spcPct val="115000"/>
                        </a:lnSpc>
                        <a:spcAft>
                          <a:spcPts val="0"/>
                        </a:spcAft>
                      </a:pPr>
                      <a:r>
                        <a:rPr lang="en-GB" altLang="en-GB" sz="11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omission and</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omission and</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omission and</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omission and</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12700" algn="ctr">
                        <a:lnSpc>
                          <a:spcPct val="115000"/>
                        </a:lnSpc>
                        <a:spcAft>
                          <a:spcPts val="0"/>
                        </a:spcAft>
                      </a:pPr>
                      <a:r>
                        <a:rPr lang="en-GB" altLang="en-GB" sz="1100">
                          <a:effectLst/>
                          <a:latin typeface="+mn-lt"/>
                        </a:rPr>
                        <a:t>omission and</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1887198632"/>
                  </a:ext>
                </a:extLst>
              </a:tr>
              <a:tr h="138100">
                <a:tc>
                  <a:txBody>
                    <a:bodyPr/>
                    <a:lstStyle/>
                    <a:p>
                      <a:pPr>
                        <a:lnSpc>
                          <a:spcPct val="115000"/>
                        </a:lnSpc>
                        <a:spcAft>
                          <a:spcPts val="0"/>
                        </a:spcAft>
                      </a:pPr>
                      <a:r>
                        <a:rPr lang="en-GB" altLang="en-GB" sz="11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possession.</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possession</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possession</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possession</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25400" algn="ctr">
                        <a:lnSpc>
                          <a:spcPct val="115000"/>
                        </a:lnSpc>
                        <a:spcAft>
                          <a:spcPts val="0"/>
                        </a:spcAft>
                      </a:pPr>
                      <a:r>
                        <a:rPr lang="en-GB" altLang="en-GB" sz="1100">
                          <a:effectLst/>
                          <a:latin typeface="+mn-lt"/>
                        </a:rPr>
                        <a:t>possession</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323183910"/>
                  </a:ext>
                </a:extLst>
              </a:tr>
              <a:tr h="43941">
                <a:tc>
                  <a:txBody>
                    <a:bodyPr/>
                    <a:lstStyle/>
                    <a:p>
                      <a:pPr>
                        <a:lnSpc>
                          <a:spcPct val="115000"/>
                        </a:lnSpc>
                        <a:spcAft>
                          <a:spcPts val="0"/>
                        </a:spcAft>
                      </a:pPr>
                      <a:r>
                        <a:rPr lang="en-GB" altLang="en-GB" sz="7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7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7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7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7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7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600">
                          <a:effectLst/>
                          <a:latin typeface="Twinkl" pitchFamily="50" charset="0"/>
                        </a:rPr>
                        <a:t> </a:t>
                      </a:r>
                      <a:endParaRPr lang="en-GB" altLang="en-GB" sz="1050">
                        <a:effectLst/>
                        <a:latin typeface="Twinkl" pitchFamily="50"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702473678"/>
                  </a:ext>
                </a:extLst>
              </a:tr>
              <a:tr h="191501">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Commas for fronted</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Commas for fronted</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Commas for fronted</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25400" algn="ctr">
                        <a:lnSpc>
                          <a:spcPct val="115000"/>
                        </a:lnSpc>
                        <a:spcAft>
                          <a:spcPts val="0"/>
                        </a:spcAft>
                      </a:pPr>
                      <a:r>
                        <a:rPr lang="en-GB" altLang="en-GB" sz="1100">
                          <a:effectLst/>
                          <a:latin typeface="+mn-lt"/>
                        </a:rPr>
                        <a:t>Commas for fronted</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262603408"/>
                  </a:ext>
                </a:extLst>
              </a:tr>
              <a:tr h="138100">
                <a:tc>
                  <a:txBody>
                    <a:bodyPr/>
                    <a:lstStyle/>
                    <a:p>
                      <a:pPr>
                        <a:lnSpc>
                          <a:spcPct val="115000"/>
                        </a:lnSpc>
                        <a:spcAft>
                          <a:spcPts val="0"/>
                        </a:spcAft>
                      </a:pPr>
                      <a:r>
                        <a:rPr lang="en-GB" altLang="en-GB" sz="11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1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adverbials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adverbials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adverbials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25400" algn="ctr">
                        <a:lnSpc>
                          <a:spcPct val="115000"/>
                        </a:lnSpc>
                        <a:spcAft>
                          <a:spcPts val="0"/>
                        </a:spcAft>
                      </a:pPr>
                      <a:r>
                        <a:rPr lang="en-GB" altLang="en-GB" sz="1100">
                          <a:effectLst/>
                          <a:latin typeface="+mn-lt"/>
                        </a:rPr>
                        <a:t>adverbials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3178674084"/>
                  </a:ext>
                </a:extLst>
              </a:tr>
              <a:tr h="240173">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Commas for clarity</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25400" algn="ctr">
                        <a:lnSpc>
                          <a:spcPct val="115000"/>
                        </a:lnSpc>
                        <a:spcAft>
                          <a:spcPts val="0"/>
                        </a:spcAft>
                      </a:pPr>
                      <a:r>
                        <a:rPr lang="en-GB" altLang="en-GB" sz="1100">
                          <a:effectLst/>
                          <a:latin typeface="+mn-lt"/>
                        </a:rPr>
                        <a:t>Commas for clarity</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4108444282"/>
                  </a:ext>
                </a:extLst>
              </a:tr>
              <a:tr h="360260">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Parentheses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12700" algn="ctr">
                        <a:lnSpc>
                          <a:spcPct val="115000"/>
                        </a:lnSpc>
                        <a:spcAft>
                          <a:spcPts val="0"/>
                        </a:spcAft>
                      </a:pPr>
                      <a:r>
                        <a:rPr lang="en-GB" altLang="en-GB" sz="1100">
                          <a:effectLst/>
                          <a:latin typeface="+mn-lt"/>
                        </a:rPr>
                        <a:t>Parentheses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322561108"/>
                  </a:ext>
                </a:extLst>
              </a:tr>
              <a:tr h="240173">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260"/>
                        </a:lnSpc>
                        <a:spcAft>
                          <a:spcPts val="0"/>
                        </a:spcAft>
                      </a:pPr>
                      <a:r>
                        <a:rPr lang="en-GB" altLang="en-GB" sz="1100">
                          <a:effectLst/>
                          <a:latin typeface="+mn-lt"/>
                        </a:rPr>
                        <a:t>Dashes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25400" algn="ctr">
                        <a:lnSpc>
                          <a:spcPts val="1260"/>
                        </a:lnSpc>
                        <a:spcAft>
                          <a:spcPts val="0"/>
                        </a:spcAft>
                      </a:pPr>
                      <a:r>
                        <a:rPr lang="en-GB" altLang="en-GB" sz="1100">
                          <a:effectLst/>
                          <a:latin typeface="+mn-lt"/>
                        </a:rPr>
                        <a:t>Dashes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2478508137"/>
                  </a:ext>
                </a:extLst>
              </a:tr>
              <a:tr h="138100">
                <a:tc>
                  <a:txBody>
                    <a:bodyPr/>
                    <a:lstStyle/>
                    <a:p>
                      <a:pPr>
                        <a:lnSpc>
                          <a:spcPct val="115000"/>
                        </a:lnSpc>
                        <a:spcAft>
                          <a:spcPts val="0"/>
                        </a:spcAft>
                      </a:pPr>
                      <a:r>
                        <a:rPr lang="en-GB" altLang="en-GB" sz="11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1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1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1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Brackets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25400" algn="ctr">
                        <a:lnSpc>
                          <a:spcPct val="115000"/>
                        </a:lnSpc>
                        <a:spcAft>
                          <a:spcPts val="0"/>
                        </a:spcAft>
                      </a:pPr>
                      <a:r>
                        <a:rPr lang="en-GB" altLang="en-GB" sz="1100">
                          <a:effectLst/>
                          <a:latin typeface="+mn-lt"/>
                        </a:rPr>
                        <a:t>Brackets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1649618722"/>
                  </a:ext>
                </a:extLst>
              </a:tr>
              <a:tr h="138100">
                <a:tc>
                  <a:txBody>
                    <a:bodyPr/>
                    <a:lstStyle/>
                    <a:p>
                      <a:pPr>
                        <a:lnSpc>
                          <a:spcPct val="115000"/>
                        </a:lnSpc>
                        <a:spcAft>
                          <a:spcPts val="0"/>
                        </a:spcAft>
                      </a:pPr>
                      <a:r>
                        <a:rPr lang="en-GB" altLang="en-GB" sz="11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1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1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1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Commas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12700" algn="ctr">
                        <a:lnSpc>
                          <a:spcPct val="115000"/>
                        </a:lnSpc>
                        <a:spcAft>
                          <a:spcPts val="0"/>
                        </a:spcAft>
                      </a:pPr>
                      <a:r>
                        <a:rPr lang="en-GB" altLang="en-GB" sz="1100">
                          <a:effectLst/>
                          <a:latin typeface="+mn-lt"/>
                        </a:rPr>
                        <a:t>Commas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2036918708"/>
                  </a:ext>
                </a:extLst>
              </a:tr>
              <a:tr h="240628">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Aft>
                          <a:spcPts val="0"/>
                        </a:spcAft>
                      </a:pPr>
                      <a:r>
                        <a:rPr lang="en-GB" altLang="en-GB" sz="1100">
                          <a:effectLst/>
                          <a:latin typeface="+mn-lt"/>
                        </a:rPr>
                        <a:t>Hyphens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12700" algn="ctr">
                        <a:lnSpc>
                          <a:spcPct val="115000"/>
                        </a:lnSpc>
                        <a:spcAft>
                          <a:spcPts val="0"/>
                        </a:spcAft>
                      </a:pPr>
                      <a:r>
                        <a:rPr lang="en-GB" altLang="en-GB" sz="1100">
                          <a:effectLst/>
                          <a:latin typeface="+mn-lt"/>
                        </a:rPr>
                        <a:t>Hyphens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188384844"/>
                  </a:ext>
                </a:extLst>
              </a:tr>
              <a:tr h="62772">
                <a:tc>
                  <a:txBody>
                    <a:bodyPr/>
                    <a:lstStyle/>
                    <a:p>
                      <a:pPr>
                        <a:lnSpc>
                          <a:spcPct val="115000"/>
                        </a:lnSpc>
                        <a:spcAft>
                          <a:spcPts val="0"/>
                        </a:spcAft>
                      </a:pPr>
                      <a:r>
                        <a:rPr lang="en-GB" altLang="en-GB" sz="8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8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8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8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8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8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700">
                          <a:effectLst/>
                          <a:latin typeface="Twinkl" pitchFamily="50" charset="0"/>
                        </a:rPr>
                        <a:t> </a:t>
                      </a:r>
                      <a:endParaRPr lang="en-GB" altLang="en-GB" sz="1050">
                        <a:effectLst/>
                        <a:latin typeface="Twinkl" pitchFamily="50"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63341295"/>
                  </a:ext>
                </a:extLst>
              </a:tr>
              <a:tr h="177856">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12700" algn="ctr">
                        <a:lnSpc>
                          <a:spcPct val="115000"/>
                        </a:lnSpc>
                        <a:spcAft>
                          <a:spcPts val="0"/>
                        </a:spcAft>
                      </a:pPr>
                      <a:r>
                        <a:rPr lang="en-GB" altLang="en-GB" sz="1100">
                          <a:effectLst/>
                          <a:latin typeface="+mn-lt"/>
                        </a:rPr>
                        <a:t>Adding detail</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1263148456"/>
                  </a:ext>
                </a:extLst>
              </a:tr>
              <a:tr h="240173">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25400" algn="ctr">
                        <a:lnSpc>
                          <a:spcPct val="115000"/>
                        </a:lnSpc>
                        <a:spcAft>
                          <a:spcPts val="0"/>
                        </a:spcAft>
                      </a:pPr>
                      <a:r>
                        <a:rPr lang="en-GB" altLang="en-GB" sz="1100">
                          <a:effectLst/>
                          <a:latin typeface="+mn-lt"/>
                        </a:rPr>
                        <a:t>Dashes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529947660"/>
                  </a:ext>
                </a:extLst>
              </a:tr>
              <a:tr h="138100">
                <a:tc>
                  <a:txBody>
                    <a:bodyPr/>
                    <a:lstStyle/>
                    <a:p>
                      <a:pPr>
                        <a:lnSpc>
                          <a:spcPct val="115000"/>
                        </a:lnSpc>
                        <a:spcAft>
                          <a:spcPts val="0"/>
                        </a:spcAft>
                      </a:pPr>
                      <a:r>
                        <a:rPr lang="en-GB" altLang="en-GB" sz="11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1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1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1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1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12700" algn="ctr">
                        <a:lnSpc>
                          <a:spcPct val="115000"/>
                        </a:lnSpc>
                        <a:spcAft>
                          <a:spcPts val="0"/>
                        </a:spcAft>
                      </a:pPr>
                      <a:r>
                        <a:rPr lang="en-GB" altLang="en-GB" sz="1100">
                          <a:effectLst/>
                          <a:latin typeface="+mn-lt"/>
                        </a:rPr>
                        <a:t>Colons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3959408271"/>
                  </a:ext>
                </a:extLst>
              </a:tr>
              <a:tr h="240173">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12700" algn="ctr">
                        <a:lnSpc>
                          <a:spcPct val="115000"/>
                        </a:lnSpc>
                        <a:spcAft>
                          <a:spcPts val="0"/>
                        </a:spcAft>
                      </a:pPr>
                      <a:r>
                        <a:rPr lang="en-GB" altLang="en-GB" sz="1100">
                          <a:effectLst/>
                          <a:latin typeface="+mn-lt"/>
                        </a:rPr>
                        <a:t>Linking</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718815077"/>
                  </a:ext>
                </a:extLst>
              </a:tr>
              <a:tr h="241083">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a:lnSpc>
                          <a:spcPct val="115000"/>
                        </a:lnSpc>
                        <a:spcAft>
                          <a:spcPts val="0"/>
                        </a:spcAft>
                      </a:pPr>
                      <a:r>
                        <a:rPr lang="en-GB" altLang="en-GB" sz="1200">
                          <a:effectLst/>
                          <a:latin typeface="+mn-lt"/>
                        </a:rPr>
                        <a:t> </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gridSpan="2">
                  <a:txBody>
                    <a:bodyPr/>
                    <a:lstStyle/>
                    <a:p>
                      <a:pPr marR="25400" algn="ctr">
                        <a:lnSpc>
                          <a:spcPct val="115000"/>
                        </a:lnSpc>
                        <a:spcAft>
                          <a:spcPts val="0"/>
                        </a:spcAft>
                      </a:pPr>
                      <a:r>
                        <a:rPr lang="en-GB" altLang="en-GB" sz="1100">
                          <a:effectLst/>
                          <a:latin typeface="+mn-lt"/>
                        </a:rPr>
                        <a:t>Semi-colons</a:t>
                      </a:r>
                      <a:endParaRPr lang="en-GB" altLang="en-GB" sz="1100">
                        <a:effectLst/>
                        <a:latin typeface="+mn-lt"/>
                        <a:ea typeface="Times New Roman" panose="02020603050405020304" pitchFamily="18" charset="0"/>
                        <a:cs typeface="Times New Roman" panose="02020603050405020304" pitchFamily="18" charset="0"/>
                      </a:endParaRPr>
                    </a:p>
                  </a:txBody>
                  <a:tcPr marL="0" marR="0" marT="0" marB="0" anchor="b"/>
                </a:tc>
                <a:tc hMerge="1">
                  <a:txBody>
                    <a:bodyPr/>
                    <a:lstStyle/>
                    <a:p>
                      <a:endParaRPr lang="en-GB" altLang="en-GB"/>
                    </a:p>
                  </a:txBody>
                  <a:tcPr/>
                </a:tc>
                <a:extLst>
                  <a:ext uri="{0D108BD9-81ED-4DB2-BD59-A6C34878D82A}">
                    <a16:rowId xmlns:a16="http://schemas.microsoft.com/office/drawing/2014/main" val="2924607320"/>
                  </a:ext>
                </a:extLst>
              </a:tr>
            </a:tbl>
          </a:graphicData>
        </a:graphic>
      </p:graphicFrame>
    </p:spTree>
    <p:extLst>
      <p:ext uri="{BB962C8B-B14F-4D97-AF65-F5344CB8AC3E}">
        <p14:creationId xmlns:p14="http://schemas.microsoft.com/office/powerpoint/2010/main" val="2876973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47FD2-3E33-4F9D-A139-518C4E260FB8}"/>
              </a:ext>
            </a:extLst>
          </p:cNvPr>
          <p:cNvSpPr>
            <a:spLocks noGrp="1"/>
          </p:cNvSpPr>
          <p:nvPr>
            <p:ph type="title"/>
          </p:nvPr>
        </p:nvSpPr>
        <p:spPr>
          <a:xfrm>
            <a:off x="220628" y="-531440"/>
            <a:ext cx="7543800" cy="1450757"/>
          </a:xfrm>
        </p:spPr>
        <p:txBody>
          <a:bodyPr numCol="1"/>
          <a:lstStyle/>
          <a:p>
            <a:r>
              <a:rPr lang="en-GB" altLang="en-GB" dirty="0"/>
              <a:t>Talk 4 Writing</a:t>
            </a:r>
          </a:p>
        </p:txBody>
      </p:sp>
      <p:pic>
        <p:nvPicPr>
          <p:cNvPr id="6" name="Picture 4" descr="Talk for Writing Logo">
            <a:extLst>
              <a:ext uri="{FF2B5EF4-FFF2-40B4-BE49-F238E27FC236}">
                <a16:creationId xmlns:a16="http://schemas.microsoft.com/office/drawing/2014/main" id="{CA457E38-AB68-482E-82BA-4559CF0C0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826412" y="295942"/>
            <a:ext cx="4977788" cy="12971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F6E730D-B884-44FF-BAF8-6D3CE945749A}"/>
              </a:ext>
            </a:extLst>
          </p:cNvPr>
          <p:cNvSpPr/>
          <p:nvPr/>
        </p:nvSpPr>
        <p:spPr>
          <a:xfrm>
            <a:off x="702129" y="1796142"/>
            <a:ext cx="7543801" cy="568093"/>
          </a:xfrm>
          <a:prstGeom prst="roundRect">
            <a:avLst/>
          </a:prstGeom>
          <a:solidFill>
            <a:srgbClr val="0070C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GB" altLang="en-GB" dirty="0"/>
              <a:t>Cold task</a:t>
            </a:r>
          </a:p>
          <a:p>
            <a:pPr algn="ctr"/>
            <a:r>
              <a:rPr lang="en-GB" altLang="en-GB" dirty="0"/>
              <a:t>(show us what you know)</a:t>
            </a:r>
          </a:p>
        </p:txBody>
      </p:sp>
      <p:sp>
        <p:nvSpPr>
          <p:cNvPr id="8" name="Oval 7">
            <a:extLst>
              <a:ext uri="{FF2B5EF4-FFF2-40B4-BE49-F238E27FC236}">
                <a16:creationId xmlns:a16="http://schemas.microsoft.com/office/drawing/2014/main" id="{52866DF5-0BA4-41C0-B294-D3828A18A4DF}"/>
              </a:ext>
            </a:extLst>
          </p:cNvPr>
          <p:cNvSpPr/>
          <p:nvPr/>
        </p:nvSpPr>
        <p:spPr>
          <a:xfrm>
            <a:off x="228028" y="2648688"/>
            <a:ext cx="1964151" cy="195315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GB" altLang="en-GB" sz="1600" dirty="0"/>
              <a:t>Imitation + Investigation</a:t>
            </a:r>
          </a:p>
          <a:p>
            <a:pPr algn="ctr"/>
            <a:endParaRPr lang="en-GB" altLang="en-GB" sz="1600" dirty="0"/>
          </a:p>
          <a:p>
            <a:pPr algn="ctr"/>
            <a:r>
              <a:rPr lang="en-GB" altLang="en-GB" sz="1400" dirty="0"/>
              <a:t>(getting to know a text really well)</a:t>
            </a:r>
          </a:p>
        </p:txBody>
      </p:sp>
      <p:sp>
        <p:nvSpPr>
          <p:cNvPr id="9" name="Oval 8">
            <a:extLst>
              <a:ext uri="{FF2B5EF4-FFF2-40B4-BE49-F238E27FC236}">
                <a16:creationId xmlns:a16="http://schemas.microsoft.com/office/drawing/2014/main" id="{C17FEB24-6617-4219-B450-8196132C6B18}"/>
              </a:ext>
            </a:extLst>
          </p:cNvPr>
          <p:cNvSpPr/>
          <p:nvPr/>
        </p:nvSpPr>
        <p:spPr>
          <a:xfrm>
            <a:off x="3589924" y="2686030"/>
            <a:ext cx="1964151" cy="195315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GB" altLang="en-GB" sz="1600" dirty="0"/>
              <a:t>Innovation</a:t>
            </a:r>
          </a:p>
          <a:p>
            <a:pPr algn="ctr"/>
            <a:endParaRPr lang="en-GB" altLang="en-GB" sz="1600" dirty="0"/>
          </a:p>
          <a:p>
            <a:pPr algn="ctr"/>
            <a:r>
              <a:rPr lang="en-GB" altLang="en-GB" sz="1400" dirty="0"/>
              <a:t>(Creating a new story by adapting a well-known one)</a:t>
            </a:r>
          </a:p>
        </p:txBody>
      </p:sp>
      <p:sp>
        <p:nvSpPr>
          <p:cNvPr id="10" name="Oval 9">
            <a:extLst>
              <a:ext uri="{FF2B5EF4-FFF2-40B4-BE49-F238E27FC236}">
                <a16:creationId xmlns:a16="http://schemas.microsoft.com/office/drawing/2014/main" id="{ED051011-4767-4993-95F6-853905464426}"/>
              </a:ext>
            </a:extLst>
          </p:cNvPr>
          <p:cNvSpPr/>
          <p:nvPr/>
        </p:nvSpPr>
        <p:spPr>
          <a:xfrm>
            <a:off x="6951820" y="2548923"/>
            <a:ext cx="1905720" cy="193314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GB" altLang="en-GB" sz="1600" dirty="0"/>
              <a:t>Independent Application</a:t>
            </a:r>
          </a:p>
          <a:p>
            <a:pPr algn="ctr"/>
            <a:endParaRPr lang="en-GB" altLang="en-GB" sz="1600" dirty="0"/>
          </a:p>
          <a:p>
            <a:pPr algn="ctr"/>
            <a:r>
              <a:rPr lang="en-GB" altLang="en-GB" sz="1400" dirty="0"/>
              <a:t>(Independently creating a story)</a:t>
            </a:r>
          </a:p>
        </p:txBody>
      </p:sp>
      <p:sp>
        <p:nvSpPr>
          <p:cNvPr id="11" name="Rectangle: Rounded Corners 10">
            <a:extLst>
              <a:ext uri="{FF2B5EF4-FFF2-40B4-BE49-F238E27FC236}">
                <a16:creationId xmlns:a16="http://schemas.microsoft.com/office/drawing/2014/main" id="{865AF849-D384-4073-A397-669C64726820}"/>
              </a:ext>
            </a:extLst>
          </p:cNvPr>
          <p:cNvSpPr/>
          <p:nvPr/>
        </p:nvSpPr>
        <p:spPr>
          <a:xfrm>
            <a:off x="7155541" y="4676251"/>
            <a:ext cx="1701999" cy="83156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GB" altLang="en-GB" sz="1600" dirty="0"/>
              <a:t>Hot task</a:t>
            </a:r>
          </a:p>
          <a:p>
            <a:pPr algn="ctr"/>
            <a:r>
              <a:rPr lang="en-GB" altLang="en-GB" sz="1600" dirty="0"/>
              <a:t>(show us what you know NOW)</a:t>
            </a:r>
          </a:p>
        </p:txBody>
      </p:sp>
      <p:sp>
        <p:nvSpPr>
          <p:cNvPr id="12" name="TextBox 11">
            <a:extLst>
              <a:ext uri="{FF2B5EF4-FFF2-40B4-BE49-F238E27FC236}">
                <a16:creationId xmlns:a16="http://schemas.microsoft.com/office/drawing/2014/main" id="{4A404145-32DC-4BC1-A143-7CDE1AC90798}"/>
              </a:ext>
            </a:extLst>
          </p:cNvPr>
          <p:cNvSpPr txBox="1"/>
          <p:nvPr/>
        </p:nvSpPr>
        <p:spPr>
          <a:xfrm>
            <a:off x="135593" y="5678749"/>
            <a:ext cx="1701999" cy="369332"/>
          </a:xfrm>
          <a:prstGeom prst="rect">
            <a:avLst/>
          </a:prstGeom>
          <a:noFill/>
        </p:spPr>
        <p:txBody>
          <a:bodyPr wrap="square" numCol="1" rtlCol="0">
            <a:spAutoFit/>
          </a:bodyPr>
          <a:lstStyle/>
          <a:p>
            <a:pPr algn="ctr"/>
            <a:r>
              <a:rPr lang="en-GB" altLang="en-GB" dirty="0">
                <a:latin typeface="Arial" panose="020B0604020202020204" pitchFamily="34" charset="0"/>
                <a:cs typeface="Arial" panose="020B0604020202020204" pitchFamily="34" charset="0"/>
              </a:rPr>
              <a:t>Dependence</a:t>
            </a:r>
          </a:p>
        </p:txBody>
      </p:sp>
      <p:sp>
        <p:nvSpPr>
          <p:cNvPr id="13" name="TextBox 12">
            <a:extLst>
              <a:ext uri="{FF2B5EF4-FFF2-40B4-BE49-F238E27FC236}">
                <a16:creationId xmlns:a16="http://schemas.microsoft.com/office/drawing/2014/main" id="{C8DDCF01-8D93-455C-A595-81F6AD8205CF}"/>
              </a:ext>
            </a:extLst>
          </p:cNvPr>
          <p:cNvSpPr txBox="1"/>
          <p:nvPr/>
        </p:nvSpPr>
        <p:spPr>
          <a:xfrm>
            <a:off x="7398544" y="5678749"/>
            <a:ext cx="1701999" cy="369332"/>
          </a:xfrm>
          <a:prstGeom prst="rect">
            <a:avLst/>
          </a:prstGeom>
          <a:noFill/>
        </p:spPr>
        <p:txBody>
          <a:bodyPr wrap="square" numCol="1" rtlCol="0">
            <a:spAutoFit/>
          </a:bodyPr>
          <a:lstStyle/>
          <a:p>
            <a:pPr algn="ctr"/>
            <a:r>
              <a:rPr lang="en-GB" altLang="en-GB" dirty="0">
                <a:latin typeface="Arial" panose="020B0604020202020204" pitchFamily="34" charset="0"/>
                <a:cs typeface="Arial" panose="020B0604020202020204" pitchFamily="34" charset="0"/>
              </a:rPr>
              <a:t>Independence</a:t>
            </a:r>
          </a:p>
        </p:txBody>
      </p:sp>
      <p:cxnSp>
        <p:nvCxnSpPr>
          <p:cNvPr id="14" name="Straight Arrow Connector 13">
            <a:extLst>
              <a:ext uri="{FF2B5EF4-FFF2-40B4-BE49-F238E27FC236}">
                <a16:creationId xmlns:a16="http://schemas.microsoft.com/office/drawing/2014/main" id="{A51537CC-3E30-4A78-8A27-1B8C0EB7F3CD}"/>
              </a:ext>
            </a:extLst>
          </p:cNvPr>
          <p:cNvCxnSpPr>
            <a:cxnSpLocks/>
          </p:cNvCxnSpPr>
          <p:nvPr/>
        </p:nvCxnSpPr>
        <p:spPr>
          <a:xfrm>
            <a:off x="1745456" y="5863415"/>
            <a:ext cx="5653088"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Arrow: Right 14">
            <a:extLst>
              <a:ext uri="{FF2B5EF4-FFF2-40B4-BE49-F238E27FC236}">
                <a16:creationId xmlns:a16="http://schemas.microsoft.com/office/drawing/2014/main" id="{84D343FB-6889-42B9-A35E-36A7CEFB5DE5}"/>
              </a:ext>
            </a:extLst>
          </p:cNvPr>
          <p:cNvSpPr/>
          <p:nvPr/>
        </p:nvSpPr>
        <p:spPr>
          <a:xfrm>
            <a:off x="2397441" y="3213297"/>
            <a:ext cx="1057338" cy="67001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16" name="Arrow: Right 15">
            <a:extLst>
              <a:ext uri="{FF2B5EF4-FFF2-40B4-BE49-F238E27FC236}">
                <a16:creationId xmlns:a16="http://schemas.microsoft.com/office/drawing/2014/main" id="{A7455DD6-48EA-4033-85BA-C33C31E1AFB2}"/>
              </a:ext>
            </a:extLst>
          </p:cNvPr>
          <p:cNvSpPr/>
          <p:nvPr/>
        </p:nvSpPr>
        <p:spPr>
          <a:xfrm>
            <a:off x="5689220" y="3202602"/>
            <a:ext cx="1057338" cy="67001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Tree>
    <p:extLst>
      <p:ext uri="{BB962C8B-B14F-4D97-AF65-F5344CB8AC3E}">
        <p14:creationId xmlns:p14="http://schemas.microsoft.com/office/powerpoint/2010/main" val="1675501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548680"/>
            <a:ext cx="7772400" cy="868958"/>
          </a:xfrm>
        </p:spPr>
        <p:txBody>
          <a:bodyPr numCol="1">
            <a:noAutofit/>
          </a:bodyPr>
          <a:lstStyle/>
          <a:p>
            <a:pPr algn="ctr"/>
            <a:r>
              <a:rPr lang="en-GB" altLang="en-GB" sz="4000" dirty="0">
                <a:latin typeface="Calibri"/>
                <a:cs typeface="Calibri"/>
              </a:rPr>
              <a:t>Aims of this session</a:t>
            </a:r>
          </a:p>
        </p:txBody>
      </p:sp>
      <p:sp>
        <p:nvSpPr>
          <p:cNvPr id="2" name="Content Placeholder 1"/>
          <p:cNvSpPr>
            <a:spLocks noGrp="1"/>
          </p:cNvSpPr>
          <p:nvPr>
            <p:ph idx="1"/>
          </p:nvPr>
        </p:nvSpPr>
        <p:spPr>
          <a:xfrm>
            <a:off x="512657" y="1988840"/>
            <a:ext cx="7745505" cy="3877815"/>
          </a:xfrm>
        </p:spPr>
        <p:txBody>
          <a:bodyPr numCol="1">
            <a:normAutofit/>
          </a:bodyPr>
          <a:lstStyle/>
          <a:p>
            <a:r>
              <a:rPr lang="en-GB" altLang="en-GB" sz="2800">
                <a:solidFill>
                  <a:schemeClr val="tx2"/>
                </a:solidFill>
                <a:latin typeface="Tahoma" panose="020B0604030504040204" pitchFamily="34" charset="0"/>
                <a:ea typeface="Tahoma" panose="020B0604030504040204" pitchFamily="34" charset="0"/>
                <a:cs typeface="Tahoma" panose="020B0604030504040204" pitchFamily="34" charset="0"/>
              </a:rPr>
              <a:t>To explain how we teach English skills in school.</a:t>
            </a:r>
          </a:p>
          <a:p>
            <a:endParaRPr lang="en-GB" altLang="en-GB" sz="280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en-GB" altLang="en-GB" sz="2800">
                <a:solidFill>
                  <a:schemeClr val="tx2"/>
                </a:solidFill>
                <a:latin typeface="Tahoma" panose="020B0604030504040204" pitchFamily="34" charset="0"/>
                <a:ea typeface="Tahoma" panose="020B0604030504040204" pitchFamily="34" charset="0"/>
                <a:cs typeface="Tahoma" panose="020B0604030504040204" pitchFamily="34" charset="0"/>
              </a:rPr>
              <a:t>To show you how you can support your child’s development in English at home.</a:t>
            </a:r>
          </a:p>
          <a:p>
            <a:pPr marL="0" indent="0">
              <a:buNone/>
            </a:pPr>
            <a:r>
              <a:rPr lang="en-GB" altLang="en-GB" sz="3200">
                <a:solidFill>
                  <a:schemeClr val="tx2"/>
                </a:solidFill>
                <a:latin typeface="Tahoma" panose="020B0604030504040204" pitchFamily="34" charset="0"/>
                <a:ea typeface="Tahoma" panose="020B0604030504040204" pitchFamily="34" charset="0"/>
                <a:cs typeface="Tahoma" panose="020B0604030504040204" pitchFamily="34" charset="0"/>
              </a:rPr>
              <a:t> </a:t>
            </a:r>
          </a:p>
          <a:p>
            <a:pPr marL="109728" indent="0">
              <a:buNone/>
            </a:pPr>
            <a:endParaRPr lang="en-GB" altLang="en-GB">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DEBE1087-FACB-4B08-BBFA-AA71B82D0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graphicFrame>
        <p:nvGraphicFramePr>
          <p:cNvPr id="4" name="Table 4">
            <a:extLst>
              <a:ext uri="{FF2B5EF4-FFF2-40B4-BE49-F238E27FC236}">
                <a16:creationId xmlns:a16="http://schemas.microsoft.com/office/drawing/2014/main" id="{8503E38D-346B-4975-BB31-D91346793F16}"/>
              </a:ext>
            </a:extLst>
          </p:cNvPr>
          <p:cNvGraphicFramePr>
            <a:graphicFrameLocks noGrp="1"/>
          </p:cNvGraphicFramePr>
          <p:nvPr>
            <p:extLst>
              <p:ext uri="{D42A27DB-BD31-4B8C-83A1-F6EECF244321}">
                <p14:modId xmlns:p14="http://schemas.microsoft.com/office/powerpoint/2010/main" val="233354444"/>
              </p:ext>
            </p:extLst>
          </p:nvPr>
        </p:nvGraphicFramePr>
        <p:xfrm>
          <a:off x="638490" y="4202726"/>
          <a:ext cx="6096000" cy="1981200"/>
        </p:xfrm>
        <a:graphic>
          <a:graphicData uri="http://schemas.openxmlformats.org/drawingml/2006/table">
            <a:tbl>
              <a:tblPr firstRow="1" bandRow="1">
                <a:tableStyleId>{69CF1AB2-1976-4502-BF36-3FF5EA218861}</a:tableStyleId>
              </a:tblPr>
              <a:tblGrid>
                <a:gridCol w="6096000">
                  <a:extLst>
                    <a:ext uri="{9D8B030D-6E8A-4147-A177-3AD203B41FA5}">
                      <a16:colId xmlns:a16="http://schemas.microsoft.com/office/drawing/2014/main" val="2249752500"/>
                    </a:ext>
                  </a:extLst>
                </a:gridCol>
              </a:tblGrid>
              <a:tr h="370840">
                <a:tc>
                  <a:txBody>
                    <a:bodyPr/>
                    <a:lstStyle/>
                    <a:p>
                      <a:pPr algn="ctr"/>
                      <a:r>
                        <a:rPr lang="en-GB" altLang="en-GB" sz="2000" b="0"/>
                        <a:t>Speaking and Listening</a:t>
                      </a:r>
                      <a:endParaRPr lang="en-GB" altLang="en-GB" sz="2000" b="0">
                        <a:latin typeface="Twinkl" pitchFamily="50" charset="0"/>
                      </a:endParaRPr>
                    </a:p>
                  </a:txBody>
                  <a:tcPr/>
                </a:tc>
                <a:extLst>
                  <a:ext uri="{0D108BD9-81ED-4DB2-BD59-A6C34878D82A}">
                    <a16:rowId xmlns:a16="http://schemas.microsoft.com/office/drawing/2014/main" val="3341114826"/>
                  </a:ext>
                </a:extLst>
              </a:tr>
              <a:tr h="370840">
                <a:tc>
                  <a:txBody>
                    <a:bodyPr/>
                    <a:lstStyle/>
                    <a:p>
                      <a:pPr marL="0" marR="0" lvl="0" indent="0" algn="ctr" defTabSz="914400" rtl="0" eaLnBrk="1" latinLnBrk="0" hangingPunct="1">
                        <a:lnSpc>
                          <a:spcPct val="100000"/>
                        </a:lnSpc>
                        <a:spcBef>
                          <a:spcPts val="0"/>
                        </a:spcBef>
                        <a:spcAft>
                          <a:spcPts val="0"/>
                        </a:spcAft>
                        <a:buClrTx/>
                        <a:buSzTx/>
                        <a:buFontTx/>
                        <a:buNone/>
                        <a:tabLst/>
                        <a:defRPr/>
                      </a:pPr>
                      <a:r>
                        <a:rPr lang="en-GB" altLang="en-GB" sz="2000" b="0"/>
                        <a:t>Reading</a:t>
                      </a:r>
                      <a:endParaRPr lang="en-GB" altLang="en-GB" sz="2000" b="0">
                        <a:latin typeface="Twinkl" pitchFamily="50" charset="0"/>
                      </a:endParaRPr>
                    </a:p>
                  </a:txBody>
                  <a:tcPr/>
                </a:tc>
                <a:extLst>
                  <a:ext uri="{0D108BD9-81ED-4DB2-BD59-A6C34878D82A}">
                    <a16:rowId xmlns:a16="http://schemas.microsoft.com/office/drawing/2014/main" val="2710549339"/>
                  </a:ext>
                </a:extLst>
              </a:tr>
              <a:tr h="370840">
                <a:tc>
                  <a:txBody>
                    <a:bodyPr/>
                    <a:lstStyle/>
                    <a:p>
                      <a:pPr algn="ctr"/>
                      <a:r>
                        <a:rPr lang="en-GB" altLang="en-GB" sz="2000" b="0"/>
                        <a:t>Writing</a:t>
                      </a:r>
                      <a:endParaRPr lang="en-GB" altLang="en-GB" sz="2000" b="0">
                        <a:latin typeface="Twinkl" pitchFamily="50" charset="0"/>
                      </a:endParaRPr>
                    </a:p>
                  </a:txBody>
                  <a:tcPr/>
                </a:tc>
                <a:extLst>
                  <a:ext uri="{0D108BD9-81ED-4DB2-BD59-A6C34878D82A}">
                    <a16:rowId xmlns:a16="http://schemas.microsoft.com/office/drawing/2014/main" val="1383257148"/>
                  </a:ext>
                </a:extLst>
              </a:tr>
              <a:tr h="370840">
                <a:tc>
                  <a:txBody>
                    <a:bodyPr/>
                    <a:lstStyle/>
                    <a:p>
                      <a:pPr algn="ctr"/>
                      <a:r>
                        <a:rPr lang="en-GB" altLang="en-GB" sz="2000" b="0"/>
                        <a:t>Spelling</a:t>
                      </a:r>
                      <a:endParaRPr lang="en-GB" altLang="en-GB" sz="2000" b="0">
                        <a:latin typeface="Twinkl" pitchFamily="50" charset="0"/>
                      </a:endParaRPr>
                    </a:p>
                  </a:txBody>
                  <a:tcPr/>
                </a:tc>
                <a:extLst>
                  <a:ext uri="{0D108BD9-81ED-4DB2-BD59-A6C34878D82A}">
                    <a16:rowId xmlns:a16="http://schemas.microsoft.com/office/drawing/2014/main" val="3310350925"/>
                  </a:ext>
                </a:extLst>
              </a:tr>
              <a:tr h="119178">
                <a:tc>
                  <a:txBody>
                    <a:bodyPr/>
                    <a:lstStyle/>
                    <a:p>
                      <a:pPr algn="ctr"/>
                      <a:r>
                        <a:rPr lang="en-GB" altLang="en-GB" sz="2000" b="0"/>
                        <a:t>Handwriting</a:t>
                      </a:r>
                      <a:endParaRPr lang="en-GB" altLang="en-GB" sz="2000" b="0">
                        <a:latin typeface="Twinkl" pitchFamily="50" charset="0"/>
                      </a:endParaRPr>
                    </a:p>
                  </a:txBody>
                  <a:tcPr/>
                </a:tc>
                <a:extLst>
                  <a:ext uri="{0D108BD9-81ED-4DB2-BD59-A6C34878D82A}">
                    <a16:rowId xmlns:a16="http://schemas.microsoft.com/office/drawing/2014/main" val="30921000"/>
                  </a:ext>
                </a:extLst>
              </a:tr>
            </a:tbl>
          </a:graphicData>
        </a:graphic>
      </p:graphicFrame>
    </p:spTree>
    <p:extLst>
      <p:ext uri="{BB962C8B-B14F-4D97-AF65-F5344CB8AC3E}">
        <p14:creationId xmlns:p14="http://schemas.microsoft.com/office/powerpoint/2010/main" val="989872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Talk for Writing Logo">
            <a:extLst>
              <a:ext uri="{FF2B5EF4-FFF2-40B4-BE49-F238E27FC236}">
                <a16:creationId xmlns:a16="http://schemas.microsoft.com/office/drawing/2014/main" id="{CA457E38-AB68-482E-82BA-4559CF0C0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914210" y="295942"/>
            <a:ext cx="2889989" cy="7530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404145-32DC-4BC1-A143-7CDE1AC90798}"/>
              </a:ext>
            </a:extLst>
          </p:cNvPr>
          <p:cNvSpPr txBox="1"/>
          <p:nvPr/>
        </p:nvSpPr>
        <p:spPr>
          <a:xfrm>
            <a:off x="43457" y="5904528"/>
            <a:ext cx="1701999" cy="369332"/>
          </a:xfrm>
          <a:prstGeom prst="rect">
            <a:avLst/>
          </a:prstGeom>
          <a:noFill/>
        </p:spPr>
        <p:txBody>
          <a:bodyPr wrap="square" numCol="1" rtlCol="0">
            <a:spAutoFit/>
          </a:bodyPr>
          <a:lstStyle/>
          <a:p>
            <a:pPr algn="ctr"/>
            <a:r>
              <a:rPr lang="en-GB" altLang="en-GB" dirty="0">
                <a:latin typeface="Arial" panose="020B0604020202020204" pitchFamily="34" charset="0"/>
                <a:cs typeface="Arial" panose="020B0604020202020204" pitchFamily="34" charset="0"/>
              </a:rPr>
              <a:t>Dependence</a:t>
            </a:r>
          </a:p>
        </p:txBody>
      </p:sp>
      <p:sp>
        <p:nvSpPr>
          <p:cNvPr id="13" name="TextBox 12">
            <a:extLst>
              <a:ext uri="{FF2B5EF4-FFF2-40B4-BE49-F238E27FC236}">
                <a16:creationId xmlns:a16="http://schemas.microsoft.com/office/drawing/2014/main" id="{C8DDCF01-8D93-455C-A595-81F6AD8205CF}"/>
              </a:ext>
            </a:extLst>
          </p:cNvPr>
          <p:cNvSpPr txBox="1"/>
          <p:nvPr/>
        </p:nvSpPr>
        <p:spPr>
          <a:xfrm>
            <a:off x="7398544" y="5824881"/>
            <a:ext cx="1701999" cy="369332"/>
          </a:xfrm>
          <a:prstGeom prst="rect">
            <a:avLst/>
          </a:prstGeom>
          <a:noFill/>
        </p:spPr>
        <p:txBody>
          <a:bodyPr wrap="square" numCol="1" rtlCol="0">
            <a:spAutoFit/>
          </a:bodyPr>
          <a:lstStyle/>
          <a:p>
            <a:pPr algn="ctr"/>
            <a:r>
              <a:rPr lang="en-GB" altLang="en-GB" dirty="0">
                <a:latin typeface="Arial" panose="020B0604020202020204" pitchFamily="34" charset="0"/>
                <a:cs typeface="Arial" panose="020B0604020202020204" pitchFamily="34" charset="0"/>
              </a:rPr>
              <a:t>Independence</a:t>
            </a:r>
          </a:p>
        </p:txBody>
      </p:sp>
      <p:cxnSp>
        <p:nvCxnSpPr>
          <p:cNvPr id="14" name="Straight Arrow Connector 13">
            <a:extLst>
              <a:ext uri="{FF2B5EF4-FFF2-40B4-BE49-F238E27FC236}">
                <a16:creationId xmlns:a16="http://schemas.microsoft.com/office/drawing/2014/main" id="{A51537CC-3E30-4A78-8A27-1B8C0EB7F3CD}"/>
              </a:ext>
            </a:extLst>
          </p:cNvPr>
          <p:cNvCxnSpPr>
            <a:cxnSpLocks/>
          </p:cNvCxnSpPr>
          <p:nvPr/>
        </p:nvCxnSpPr>
        <p:spPr>
          <a:xfrm>
            <a:off x="1745456" y="6089194"/>
            <a:ext cx="5653088"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Arrow: Right 14">
            <a:extLst>
              <a:ext uri="{FF2B5EF4-FFF2-40B4-BE49-F238E27FC236}">
                <a16:creationId xmlns:a16="http://schemas.microsoft.com/office/drawing/2014/main" id="{84D343FB-6889-42B9-A35E-36A7CEFB5DE5}"/>
              </a:ext>
            </a:extLst>
          </p:cNvPr>
          <p:cNvSpPr/>
          <p:nvPr/>
        </p:nvSpPr>
        <p:spPr>
          <a:xfrm>
            <a:off x="2172453" y="5176513"/>
            <a:ext cx="1057338" cy="67001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16" name="Arrow: Right 15">
            <a:extLst>
              <a:ext uri="{FF2B5EF4-FFF2-40B4-BE49-F238E27FC236}">
                <a16:creationId xmlns:a16="http://schemas.microsoft.com/office/drawing/2014/main" id="{A7455DD6-48EA-4033-85BA-C33C31E1AFB2}"/>
              </a:ext>
            </a:extLst>
          </p:cNvPr>
          <p:cNvSpPr/>
          <p:nvPr/>
        </p:nvSpPr>
        <p:spPr>
          <a:xfrm>
            <a:off x="5914210" y="5195247"/>
            <a:ext cx="1057338" cy="67001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pic>
        <p:nvPicPr>
          <p:cNvPr id="62470" name="Picture 6" descr="Image result for talk 4 writing story map">
            <a:extLst>
              <a:ext uri="{FF2B5EF4-FFF2-40B4-BE49-F238E27FC236}">
                <a16:creationId xmlns:a16="http://schemas.microsoft.com/office/drawing/2014/main" id="{7EEC6F0C-2E20-461F-8129-4C74E6AC3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61120" y="994584"/>
            <a:ext cx="2968671" cy="3979451"/>
          </a:xfrm>
          <a:prstGeom prst="rect">
            <a:avLst/>
          </a:prstGeom>
          <a:noFill/>
          <a:extLst>
            <a:ext uri="{909E8E84-426E-40DD-AFC4-6F175D3DCCD1}">
              <a14:hiddenFill xmlns:a14="http://schemas.microsoft.com/office/drawing/2010/main">
                <a:solidFill>
                  <a:srgbClr val="FFFFFF"/>
                </a:solidFill>
              </a14:hiddenFill>
            </a:ext>
          </a:extLst>
        </p:spPr>
      </p:pic>
      <p:pic>
        <p:nvPicPr>
          <p:cNvPr id="62472" name="Picture 8" descr="Image result for talk4writing innovation">
            <a:extLst>
              <a:ext uri="{FF2B5EF4-FFF2-40B4-BE49-F238E27FC236}">
                <a16:creationId xmlns:a16="http://schemas.microsoft.com/office/drawing/2014/main" id="{29C6958B-B61F-4202-9B97-023B94FDF9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357364" y="3974803"/>
            <a:ext cx="2412268" cy="1796279"/>
          </a:xfrm>
          <a:prstGeom prst="rect">
            <a:avLst/>
          </a:prstGeom>
          <a:noFill/>
          <a:extLst>
            <a:ext uri="{909E8E84-426E-40DD-AFC4-6F175D3DCCD1}">
              <a14:hiddenFill xmlns:a14="http://schemas.microsoft.com/office/drawing/2010/main">
                <a:solidFill>
                  <a:srgbClr val="FFFFFF"/>
                </a:solidFill>
              </a14:hiddenFill>
            </a:ext>
          </a:extLst>
        </p:spPr>
      </p:pic>
      <p:pic>
        <p:nvPicPr>
          <p:cNvPr id="62474" name="Picture 10" descr="Image result for talk 4 writing boxing up">
            <a:extLst>
              <a:ext uri="{FF2B5EF4-FFF2-40B4-BE49-F238E27FC236}">
                <a16:creationId xmlns:a16="http://schemas.microsoft.com/office/drawing/2014/main" id="{06120BCE-E607-4657-A029-9003622FA47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3400378" y="162645"/>
            <a:ext cx="2720620" cy="3627494"/>
          </a:xfrm>
          <a:prstGeom prst="rect">
            <a:avLst/>
          </a:prstGeom>
          <a:noFill/>
          <a:extLst>
            <a:ext uri="{909E8E84-426E-40DD-AFC4-6F175D3DCCD1}">
              <a14:hiddenFill xmlns:a14="http://schemas.microsoft.com/office/drawing/2010/main">
                <a:solidFill>
                  <a:srgbClr val="FFFFFF"/>
                </a:solidFill>
              </a14:hiddenFill>
            </a:ext>
          </a:extLst>
        </p:spPr>
      </p:pic>
      <p:pic>
        <p:nvPicPr>
          <p:cNvPr id="62476" name="Picture 12" descr="Image result for talk for writing hot write">
            <a:extLst>
              <a:ext uri="{FF2B5EF4-FFF2-40B4-BE49-F238E27FC236}">
                <a16:creationId xmlns:a16="http://schemas.microsoft.com/office/drawing/2014/main" id="{4CC4E8AA-3811-4311-AFD0-E82859BB5D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6341315" y="1390385"/>
            <a:ext cx="2816738" cy="37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098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wi spelling">
            <a:extLst>
              <a:ext uri="{FF2B5EF4-FFF2-40B4-BE49-F238E27FC236}">
                <a16:creationId xmlns:a16="http://schemas.microsoft.com/office/drawing/2014/main" id="{01172E53-3916-4D80-A94A-1DB25D1E3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185695" y="-155811"/>
            <a:ext cx="2520280" cy="18902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numCol="1"/>
          <a:lstStyle/>
          <a:p>
            <a:r>
              <a:rPr lang="en-GB" altLang="en-GB">
                <a:latin typeface="Twinkl" pitchFamily="50" charset="0"/>
              </a:rPr>
              <a:t>Spelling</a:t>
            </a:r>
          </a:p>
        </p:txBody>
      </p:sp>
      <p:sp>
        <p:nvSpPr>
          <p:cNvPr id="2" name="Content Placeholder 1"/>
          <p:cNvSpPr>
            <a:spLocks noGrp="1"/>
          </p:cNvSpPr>
          <p:nvPr>
            <p:ph idx="1"/>
          </p:nvPr>
        </p:nvSpPr>
        <p:spPr>
          <a:xfrm>
            <a:off x="102965" y="1713613"/>
            <a:ext cx="8856983" cy="4104456"/>
          </a:xfrm>
        </p:spPr>
        <p:txBody>
          <a:bodyPr numCol="1">
            <a:normAutofit/>
          </a:bodyPr>
          <a:lstStyle/>
          <a:p>
            <a:r>
              <a:rPr lang="en-GB" altLang="en-GB">
                <a:solidFill>
                  <a:schemeClr val="tx1"/>
                </a:solidFill>
                <a:latin typeface="Tahoma" panose="020B0604030504040204" pitchFamily="34" charset="0"/>
                <a:ea typeface="Tahoma" panose="020B0604030504040204" pitchFamily="34" charset="0"/>
                <a:cs typeface="Tahoma" panose="020B0604030504040204" pitchFamily="34" charset="0"/>
              </a:rPr>
              <a:t>Following the National Curriculum introduced in 2014, we made changes to the way we taught spellings.</a:t>
            </a:r>
          </a:p>
          <a:p>
            <a:pPr marL="0" indent="0">
              <a:buNone/>
            </a:pPr>
            <a:endParaRPr lang="en-GB" altLang="en-GB" sz="9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altLang="en-GB">
                <a:solidFill>
                  <a:schemeClr val="tx1"/>
                </a:solidFill>
                <a:latin typeface="Tahoma" panose="020B0604030504040204" pitchFamily="34" charset="0"/>
                <a:ea typeface="Tahoma" panose="020B0604030504040204" pitchFamily="34" charset="0"/>
                <a:cs typeface="Tahoma" panose="020B0604030504040204" pitchFamily="34" charset="0"/>
              </a:rPr>
              <a:t>The RWI spelling scheme:</a:t>
            </a:r>
          </a:p>
          <a:p>
            <a:pPr lvl="1"/>
            <a:r>
              <a:rPr lang="en-GB" altLang="en-GB">
                <a:solidFill>
                  <a:schemeClr val="tx1"/>
                </a:solidFill>
                <a:latin typeface="Tahoma" panose="020B0604030504040204" pitchFamily="34" charset="0"/>
                <a:ea typeface="Tahoma" panose="020B0604030504040204" pitchFamily="34" charset="0"/>
                <a:cs typeface="Tahoma" panose="020B0604030504040204" pitchFamily="34" charset="0"/>
              </a:rPr>
              <a:t>Daily session (20mins)</a:t>
            </a:r>
          </a:p>
          <a:p>
            <a:pPr lvl="1"/>
            <a:r>
              <a:rPr lang="en-GB" altLang="en-GB">
                <a:solidFill>
                  <a:schemeClr val="tx1"/>
                </a:solidFill>
                <a:latin typeface="Tahoma" panose="020B0604030504040204" pitchFamily="34" charset="0"/>
                <a:ea typeface="Tahoma" panose="020B0604030504040204" pitchFamily="34" charset="0"/>
                <a:cs typeface="Tahoma" panose="020B0604030504040204" pitchFamily="34" charset="0"/>
              </a:rPr>
              <a:t>New spelling rule each week </a:t>
            </a:r>
          </a:p>
          <a:p>
            <a:pPr lvl="1"/>
            <a:r>
              <a:rPr lang="en-GB" altLang="en-GB">
                <a:solidFill>
                  <a:schemeClr val="tx1"/>
                </a:solidFill>
                <a:latin typeface="Tahoma" panose="020B0604030504040204" pitchFamily="34" charset="0"/>
                <a:ea typeface="Tahoma" panose="020B0604030504040204" pitchFamily="34" charset="0"/>
                <a:cs typeface="Tahoma" panose="020B0604030504040204" pitchFamily="34" charset="0"/>
              </a:rPr>
              <a:t>Weekly session on “red words” (common exception words)</a:t>
            </a:r>
          </a:p>
          <a:p>
            <a:pPr lvl="1"/>
            <a:endParaRPr lang="en-GB" altLang="en-GB" sz="10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altLang="en-GB">
                <a:solidFill>
                  <a:schemeClr val="tx1"/>
                </a:solidFill>
                <a:latin typeface="Tahoma" panose="020B0604030504040204" pitchFamily="34" charset="0"/>
                <a:ea typeface="Tahoma" panose="020B0604030504040204" pitchFamily="34" charset="0"/>
                <a:cs typeface="Tahoma" panose="020B0604030504040204" pitchFamily="34" charset="0"/>
              </a:rPr>
              <a:t>How can I help at home?</a:t>
            </a:r>
          </a:p>
          <a:p>
            <a:pPr lvl="1"/>
            <a:r>
              <a:rPr lang="en-GB" altLang="en-GB">
                <a:solidFill>
                  <a:schemeClr val="tx1"/>
                </a:solidFill>
                <a:latin typeface="Tahoma" panose="020B0604030504040204" pitchFamily="34" charset="0"/>
                <a:ea typeface="Tahoma" panose="020B0604030504040204" pitchFamily="34" charset="0"/>
                <a:cs typeface="Tahoma" panose="020B0604030504040204" pitchFamily="34" charset="0"/>
              </a:rPr>
              <a:t>Look out for the weekly spelling focus in the homework book and practise! Discuss these spellings with your child and spot them in your reading too. ONE WEEK IS NOT ENOUGH to embed learning.</a:t>
            </a:r>
          </a:p>
          <a:p>
            <a:endParaRPr lang="en-GB" altLang="en-GB">
              <a:solidFill>
                <a:schemeClr val="tx1"/>
              </a:solidFill>
            </a:endParaRPr>
          </a:p>
        </p:txBody>
      </p:sp>
      <p:pic>
        <p:nvPicPr>
          <p:cNvPr id="5" name="Picture 4">
            <a:extLst>
              <a:ext uri="{FF2B5EF4-FFF2-40B4-BE49-F238E27FC236}">
                <a16:creationId xmlns:a16="http://schemas.microsoft.com/office/drawing/2014/main" id="{1D0C49D5-0967-4F1C-AA5D-FAC0A78E1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spTree>
    <p:extLst>
      <p:ext uri="{BB962C8B-B14F-4D97-AF65-F5344CB8AC3E}">
        <p14:creationId xmlns:p14="http://schemas.microsoft.com/office/powerpoint/2010/main" val="1703535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numCol="1"/>
          <a:lstStyle/>
          <a:p>
            <a:r>
              <a:rPr lang="en-GB" altLang="en-GB">
                <a:latin typeface="Twinkl" pitchFamily="50" charset="0"/>
              </a:rPr>
              <a:t>Handwriting</a:t>
            </a:r>
          </a:p>
        </p:txBody>
      </p:sp>
      <p:sp>
        <p:nvSpPr>
          <p:cNvPr id="2" name="Content Placeholder 1"/>
          <p:cNvSpPr>
            <a:spLocks noGrp="1"/>
          </p:cNvSpPr>
          <p:nvPr>
            <p:ph idx="1"/>
          </p:nvPr>
        </p:nvSpPr>
        <p:spPr>
          <a:xfrm>
            <a:off x="0" y="2060848"/>
            <a:ext cx="8568952" cy="4140468"/>
          </a:xfrm>
        </p:spPr>
        <p:txBody>
          <a:bodyPr numCol="1">
            <a:normAutofit/>
          </a:bodyPr>
          <a:lstStyle/>
          <a:p>
            <a:pPr lvl="1">
              <a:spcAft>
                <a:spcPts val="600"/>
              </a:spcAft>
              <a:buFont typeface="Arial" panose="020B0604020202020204" pitchFamily="34" charset="0"/>
              <a:buChar char="•"/>
            </a:pPr>
            <a:r>
              <a:rPr lang="en-GB" altLang="en-GB" sz="2200">
                <a:solidFill>
                  <a:schemeClr val="tx1"/>
                </a:solidFill>
                <a:latin typeface="Tahoma" panose="020B0604030504040204" pitchFamily="34" charset="0"/>
                <a:ea typeface="Tahoma" panose="020B0604030504040204" pitchFamily="34" charset="0"/>
                <a:cs typeface="Tahoma" panose="020B0604030504040204" pitchFamily="34" charset="0"/>
              </a:rPr>
              <a:t>Whole school focus: Improving presentation</a:t>
            </a:r>
          </a:p>
          <a:p>
            <a:pPr lvl="1">
              <a:spcAft>
                <a:spcPts val="600"/>
              </a:spcAft>
              <a:buFont typeface="Arial" panose="020B0604020202020204" pitchFamily="34" charset="0"/>
              <a:buChar char="•"/>
            </a:pPr>
            <a:endParaRPr lang="en-GB" altLang="en-GB" sz="220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spcAft>
                <a:spcPts val="600"/>
              </a:spcAft>
              <a:buFont typeface="Arial" panose="020B0604020202020204" pitchFamily="34" charset="0"/>
              <a:buChar char="•"/>
            </a:pPr>
            <a:r>
              <a:rPr lang="en-GB" altLang="en-GB" sz="2200">
                <a:solidFill>
                  <a:schemeClr val="tx1"/>
                </a:solidFill>
                <a:latin typeface="Tahoma" panose="020B0604030504040204" pitchFamily="34" charset="0"/>
                <a:ea typeface="Tahoma" panose="020B0604030504040204" pitchFamily="34" charset="0"/>
                <a:cs typeface="Tahoma" panose="020B0604030504040204" pitchFamily="34" charset="0"/>
              </a:rPr>
              <a:t>End of key stage frameworks set by government emphasise the ability to form and join correctly.</a:t>
            </a:r>
          </a:p>
          <a:p>
            <a:pPr lvl="1">
              <a:spcAft>
                <a:spcPts val="600"/>
              </a:spcAft>
              <a:buFont typeface="Arial" panose="020B0604020202020204" pitchFamily="34" charset="0"/>
              <a:buChar char="•"/>
            </a:pPr>
            <a:endParaRPr lang="en-GB" altLang="en-GB" sz="220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spcAft>
                <a:spcPts val="600"/>
              </a:spcAft>
              <a:buFont typeface="Arial"/>
              <a:buChar char="•"/>
            </a:pPr>
            <a:endParaRPr lang="en-GB" altLang="en-GB" sz="220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spcAft>
                <a:spcPts val="600"/>
              </a:spcAft>
              <a:buFont typeface="Arial" panose="020B0604020202020204" pitchFamily="34" charset="0"/>
              <a:buChar char="•"/>
            </a:pPr>
            <a:r>
              <a:rPr lang="en-GB" altLang="en-GB" sz="2200">
                <a:solidFill>
                  <a:schemeClr val="tx1"/>
                </a:solidFill>
                <a:latin typeface="Tahoma" panose="020B0604030504040204" pitchFamily="34" charset="0"/>
                <a:ea typeface="Tahoma" panose="020B0604030504040204" pitchFamily="34" charset="0"/>
                <a:cs typeface="Tahoma" panose="020B0604030504040204" pitchFamily="34" charset="0"/>
              </a:rPr>
              <a:t>PLEASE reinforce the need for good presentation at home – we need to work together. </a:t>
            </a:r>
          </a:p>
          <a:p>
            <a:endParaRPr lang="en-GB" altLang="en-GB">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GB" altLang="en-GB">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6F8ECDD1-3676-4FE1-B320-E88DBA046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spTree>
    <p:extLst>
      <p:ext uri="{BB962C8B-B14F-4D97-AF65-F5344CB8AC3E}">
        <p14:creationId xmlns:p14="http://schemas.microsoft.com/office/powerpoint/2010/main" val="1918154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t>Kinetic Letters</a:t>
            </a:r>
            <a:endParaRPr lang="en-US"/>
          </a:p>
        </p:txBody>
      </p:sp>
      <p:sp>
        <p:nvSpPr>
          <p:cNvPr id="4" name="AutoShape 2" descr="Image result for kinetic letters">
            <a:extLst>
              <a:ext uri="{FF2B5EF4-FFF2-40B4-BE49-F238E27FC236}">
                <a16:creationId xmlns:a16="http://schemas.microsoft.com/office/drawing/2014/main" id="{DB7C479A-0466-4474-9D2A-42B232501D11}"/>
              </a:ext>
            </a:extLst>
          </p:cNvPr>
          <p:cNvSpPr>
            <a:spLocks noChangeAspect="1" noChangeArrowheads="1"/>
          </p:cNvSpPr>
          <p:nvPr/>
        </p:nvSpPr>
        <p:spPr>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tLang="en-GB"/>
          </a:p>
        </p:txBody>
      </p:sp>
      <p:pic>
        <p:nvPicPr>
          <p:cNvPr id="2052" name="Picture 4" descr="Image result for kinetic letters">
            <a:extLst>
              <a:ext uri="{FF2B5EF4-FFF2-40B4-BE49-F238E27FC236}">
                <a16:creationId xmlns:a16="http://schemas.microsoft.com/office/drawing/2014/main" id="{133360D7-5F11-4F1F-B762-AF2434B3B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76386" y="-95250"/>
            <a:ext cx="43815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DF7D377-3FEE-465F-91FC-E82AE28EC4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pic>
        <p:nvPicPr>
          <p:cNvPr id="3" name="Picture 5" descr="A picture containing indoor, dog  Description generated with high confidence">
            <a:extLst>
              <a:ext uri="{FF2B5EF4-FFF2-40B4-BE49-F238E27FC236}">
                <a16:creationId xmlns:a16="http://schemas.microsoft.com/office/drawing/2014/main" id="{9FE8A212-BEF3-4863-8C38-5E819E138B2F}"/>
              </a:ext>
            </a:extLst>
          </p:cNvPr>
          <p:cNvPicPr>
            <a:picLocks noChangeAspect="1"/>
          </p:cNvPicPr>
          <p:nvPr/>
        </p:nvPicPr>
        <p:blipFill>
          <a:blip r:embed="rId5"/>
          <a:stretch>
            <a:fillRect/>
          </a:stretch>
        </p:blipFill>
        <p:spPr>
          <a:xfrm rot="16140000">
            <a:off x="6344458" y="2013125"/>
            <a:ext cx="2211238" cy="3118301"/>
          </a:xfrm>
          <a:prstGeom prst="rect">
            <a:avLst/>
          </a:prstGeom>
        </p:spPr>
      </p:pic>
      <p:pic>
        <p:nvPicPr>
          <p:cNvPr id="7" name="Picture 7" descr="A teddy bear is holding a bunch of stuffed animals  Description generated with high confidence">
            <a:extLst>
              <a:ext uri="{FF2B5EF4-FFF2-40B4-BE49-F238E27FC236}">
                <a16:creationId xmlns:a16="http://schemas.microsoft.com/office/drawing/2014/main" id="{09374EB9-6120-46E7-91CE-06B3DE89CCFC}"/>
              </a:ext>
            </a:extLst>
          </p:cNvPr>
          <p:cNvPicPr>
            <a:picLocks noChangeAspect="1"/>
          </p:cNvPicPr>
          <p:nvPr/>
        </p:nvPicPr>
        <p:blipFill>
          <a:blip r:embed="rId6"/>
          <a:stretch>
            <a:fillRect/>
          </a:stretch>
        </p:blipFill>
        <p:spPr>
          <a:xfrm rot="16200000">
            <a:off x="6449683" y="-193300"/>
            <a:ext cx="2124975" cy="3089547"/>
          </a:xfrm>
          <a:prstGeom prst="rect">
            <a:avLst/>
          </a:prstGeom>
        </p:spPr>
      </p:pic>
      <p:pic>
        <p:nvPicPr>
          <p:cNvPr id="9" name="Picture 9" descr="A picture containing small, indoor, dog, toy  Description generated with high confidence">
            <a:extLst>
              <a:ext uri="{FF2B5EF4-FFF2-40B4-BE49-F238E27FC236}">
                <a16:creationId xmlns:a16="http://schemas.microsoft.com/office/drawing/2014/main" id="{E7224974-FC35-4262-B861-17294D4D8AB6}"/>
              </a:ext>
            </a:extLst>
          </p:cNvPr>
          <p:cNvPicPr>
            <a:picLocks noChangeAspect="1"/>
          </p:cNvPicPr>
          <p:nvPr/>
        </p:nvPicPr>
        <p:blipFill>
          <a:blip r:embed="rId7"/>
          <a:stretch>
            <a:fillRect/>
          </a:stretch>
        </p:blipFill>
        <p:spPr>
          <a:xfrm rot="16200000">
            <a:off x="6485627" y="4400266"/>
            <a:ext cx="2024333" cy="2888263"/>
          </a:xfrm>
          <a:prstGeom prst="rect">
            <a:avLst/>
          </a:prstGeom>
        </p:spPr>
      </p:pic>
      <p:pic>
        <p:nvPicPr>
          <p:cNvPr id="6" name="Picture 7" descr="A picture containing text, businesscard  Description generated with very high confidence">
            <a:extLst>
              <a:ext uri="{FF2B5EF4-FFF2-40B4-BE49-F238E27FC236}">
                <a16:creationId xmlns:a16="http://schemas.microsoft.com/office/drawing/2014/main" id="{6107D5EC-BC9D-4867-8008-BDBD751D16AD}"/>
              </a:ext>
            </a:extLst>
          </p:cNvPr>
          <p:cNvPicPr>
            <a:picLocks noChangeAspect="1"/>
          </p:cNvPicPr>
          <p:nvPr/>
        </p:nvPicPr>
        <p:blipFill>
          <a:blip r:embed="rId8"/>
          <a:stretch>
            <a:fillRect/>
          </a:stretch>
        </p:blipFill>
        <p:spPr>
          <a:xfrm>
            <a:off x="181154" y="1967229"/>
            <a:ext cx="5460520" cy="439003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D7EDF3-C2C6-4C12-B98D-440C70D6E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sp>
        <p:nvSpPr>
          <p:cNvPr id="2" name="Title 1"/>
          <p:cNvSpPr>
            <a:spLocks noGrp="1"/>
          </p:cNvSpPr>
          <p:nvPr>
            <p:ph type="title"/>
          </p:nvPr>
        </p:nvSpPr>
        <p:spPr/>
        <p:txBody>
          <a:bodyPr numCol="1"/>
          <a:lstStyle/>
          <a:p>
            <a:r>
              <a:t>Kinetic Letters</a:t>
            </a:r>
            <a:endParaRPr lang="en-US"/>
          </a:p>
        </p:txBody>
      </p:sp>
      <p:sp>
        <p:nvSpPr>
          <p:cNvPr id="4" name="AutoShape 2" descr="Image result for kinetic letters">
            <a:extLst>
              <a:ext uri="{FF2B5EF4-FFF2-40B4-BE49-F238E27FC236}">
                <a16:creationId xmlns:a16="http://schemas.microsoft.com/office/drawing/2014/main" id="{DB7C479A-0466-4474-9D2A-42B232501D11}"/>
              </a:ext>
            </a:extLst>
          </p:cNvPr>
          <p:cNvSpPr>
            <a:spLocks noChangeAspect="1" noChangeArrowheads="1"/>
          </p:cNvSpPr>
          <p:nvPr/>
        </p:nvSpPr>
        <p:spPr>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tLang="en-GB"/>
          </a:p>
        </p:txBody>
      </p:sp>
      <p:pic>
        <p:nvPicPr>
          <p:cNvPr id="2052" name="Picture 4" descr="Image result for kinetic letters">
            <a:extLst>
              <a:ext uri="{FF2B5EF4-FFF2-40B4-BE49-F238E27FC236}">
                <a16:creationId xmlns:a16="http://schemas.microsoft.com/office/drawing/2014/main" id="{133360D7-5F11-4F1F-B762-AF2434B3B6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76386" y="-95250"/>
            <a:ext cx="43815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8FCA4989-3A8D-4225-9521-5481CF3EAD30}"/>
              </a:ext>
            </a:extLst>
          </p:cNvPr>
          <p:cNvPicPr>
            <a:picLocks noChangeAspect="1"/>
          </p:cNvPicPr>
          <p:nvPr/>
        </p:nvPicPr>
        <p:blipFill>
          <a:blip r:embed="rId5"/>
          <a:stretch>
            <a:fillRect/>
          </a:stretch>
        </p:blipFill>
        <p:spPr>
          <a:xfrm>
            <a:off x="-5751" y="1708570"/>
            <a:ext cx="7545236" cy="4245992"/>
          </a:xfrm>
          <a:prstGeom prst="rect">
            <a:avLst/>
          </a:prstGeom>
        </p:spPr>
      </p:pic>
    </p:spTree>
    <p:extLst>
      <p:ext uri="{BB962C8B-B14F-4D97-AF65-F5344CB8AC3E}">
        <p14:creationId xmlns:p14="http://schemas.microsoft.com/office/powerpoint/2010/main" val="516978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D7EDF3-C2C6-4C12-B98D-440C70D6E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sp>
        <p:nvSpPr>
          <p:cNvPr id="2" name="Title 1"/>
          <p:cNvSpPr>
            <a:spLocks noGrp="1"/>
          </p:cNvSpPr>
          <p:nvPr>
            <p:ph type="title"/>
          </p:nvPr>
        </p:nvSpPr>
        <p:spPr/>
        <p:txBody>
          <a:bodyPr numCol="1"/>
          <a:lstStyle/>
          <a:p>
            <a:r>
              <a:t>Kinetic Letters</a:t>
            </a:r>
            <a:endParaRPr lang="en-US"/>
          </a:p>
        </p:txBody>
      </p:sp>
      <p:sp>
        <p:nvSpPr>
          <p:cNvPr id="4" name="AutoShape 2" descr="Image result for kinetic letters">
            <a:extLst>
              <a:ext uri="{FF2B5EF4-FFF2-40B4-BE49-F238E27FC236}">
                <a16:creationId xmlns:a16="http://schemas.microsoft.com/office/drawing/2014/main" id="{DB7C479A-0466-4474-9D2A-42B232501D11}"/>
              </a:ext>
            </a:extLst>
          </p:cNvPr>
          <p:cNvSpPr>
            <a:spLocks noChangeAspect="1" noChangeArrowheads="1"/>
          </p:cNvSpPr>
          <p:nvPr/>
        </p:nvSpPr>
        <p:spPr>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tLang="en-GB"/>
          </a:p>
        </p:txBody>
      </p:sp>
      <p:pic>
        <p:nvPicPr>
          <p:cNvPr id="2052" name="Picture 4" descr="Image result for kinetic letters">
            <a:extLst>
              <a:ext uri="{FF2B5EF4-FFF2-40B4-BE49-F238E27FC236}">
                <a16:creationId xmlns:a16="http://schemas.microsoft.com/office/drawing/2014/main" id="{133360D7-5F11-4F1F-B762-AF2434B3B6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76386" y="-95250"/>
            <a:ext cx="4381500" cy="21907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a:extLst>
              <a:ext uri="{FF2B5EF4-FFF2-40B4-BE49-F238E27FC236}">
                <a16:creationId xmlns:a16="http://schemas.microsoft.com/office/drawing/2014/main" id="{4E05026C-6CB5-4BC6-B007-1F66051844EB}"/>
              </a:ext>
            </a:extLst>
          </p:cNvPr>
          <p:cNvGraphicFramePr>
            <a:graphicFrameLocks noChangeAspect="1"/>
          </p:cNvGraphicFramePr>
          <p:nvPr/>
        </p:nvGraphicFramePr>
        <p:xfrm>
          <a:off x="204564" y="1737361"/>
          <a:ext cx="2773461" cy="4343345"/>
        </p:xfrm>
        <a:graphic>
          <a:graphicData uri="http://schemas.openxmlformats.org/presentationml/2006/ole">
            <mc:AlternateContent xmlns:mc="http://schemas.openxmlformats.org/markup-compatibility/2006">
              <mc:Choice xmlns:v="urn:schemas-microsoft-com:vml" Requires="v">
                <p:oleObj spid="_x0000_s61513" name="Bitmap Image" r:id="rId6" imgW="1514520" imgH="2371680" progId="Paint.Picture">
                  <p:embed/>
                </p:oleObj>
              </mc:Choice>
              <mc:Fallback>
                <p:oleObj name="Bitmap Image" r:id="rId6" imgW="1514520" imgH="2371680" progId="Paint.Picture">
                  <p:embed/>
                  <p:pic>
                    <p:nvPicPr>
                      <p:cNvPr id="3" name="Picture 71">
                        <a:extLst>
                          <a:ext uri="{FF2B5EF4-FFF2-40B4-BE49-F238E27FC236}">
                            <a16:creationId xmlns:a16="http://schemas.microsoft.com/office/drawing/2014/main" id="{4E05026C-6CB5-4BC6-B007-1F66051844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564" y="1737361"/>
                        <a:ext cx="2773461" cy="434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a:extLst>
              <a:ext uri="{FF2B5EF4-FFF2-40B4-BE49-F238E27FC236}">
                <a16:creationId xmlns:a16="http://schemas.microsoft.com/office/drawing/2014/main" id="{8BF77CBB-B30B-40C1-A78A-EBE5E4AA43CE}"/>
              </a:ext>
            </a:extLst>
          </p:cNvPr>
          <p:cNvPicPr>
            <a:picLocks noChangeAspect="1"/>
          </p:cNvPicPr>
          <p:nvPr/>
        </p:nvPicPr>
        <p:blipFill>
          <a:blip r:embed="rId8"/>
          <a:stretch>
            <a:fillRect/>
          </a:stretch>
        </p:blipFill>
        <p:spPr>
          <a:xfrm>
            <a:off x="3204114" y="2477354"/>
            <a:ext cx="5249323" cy="3651983"/>
          </a:xfrm>
          <a:prstGeom prst="rect">
            <a:avLst/>
          </a:prstGeom>
        </p:spPr>
      </p:pic>
    </p:spTree>
    <p:extLst>
      <p:ext uri="{BB962C8B-B14F-4D97-AF65-F5344CB8AC3E}">
        <p14:creationId xmlns:p14="http://schemas.microsoft.com/office/powerpoint/2010/main" val="2171318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D32E-F793-4192-B9E0-78A07BDD4B73}"/>
              </a:ext>
            </a:extLst>
          </p:cNvPr>
          <p:cNvSpPr>
            <a:spLocks noGrp="1"/>
          </p:cNvSpPr>
          <p:nvPr>
            <p:ph type="title"/>
          </p:nvPr>
        </p:nvSpPr>
        <p:spPr>
          <a:xfrm>
            <a:off x="245159" y="-387424"/>
            <a:ext cx="7543800" cy="1450757"/>
          </a:xfrm>
        </p:spPr>
        <p:txBody>
          <a:bodyPr numCol="1"/>
          <a:lstStyle/>
          <a:p>
            <a:r>
              <a:rPr lang="en-GB" altLang="en-GB">
                <a:latin typeface="Twinkl" pitchFamily="50" charset="0"/>
                <a:ea typeface="Tahoma" panose="020B0604030504040204" pitchFamily="34" charset="0"/>
                <a:cs typeface="Tahoma" panose="020B0604030504040204" pitchFamily="34" charset="0"/>
              </a:rPr>
              <a:t>Writing at home</a:t>
            </a:r>
          </a:p>
        </p:txBody>
      </p:sp>
      <p:sp>
        <p:nvSpPr>
          <p:cNvPr id="3" name="Content Placeholder 2">
            <a:extLst>
              <a:ext uri="{FF2B5EF4-FFF2-40B4-BE49-F238E27FC236}">
                <a16:creationId xmlns:a16="http://schemas.microsoft.com/office/drawing/2014/main" id="{9DBFC5D7-E22C-41F6-9C79-F9C73AACAB10}"/>
              </a:ext>
            </a:extLst>
          </p:cNvPr>
          <p:cNvSpPr>
            <a:spLocks noGrp="1"/>
          </p:cNvSpPr>
          <p:nvPr>
            <p:ph idx="1"/>
          </p:nvPr>
        </p:nvSpPr>
        <p:spPr>
          <a:xfrm>
            <a:off x="245159" y="1268760"/>
            <a:ext cx="8359289" cy="5354753"/>
          </a:xfrm>
          <a:solidFill>
            <a:schemeClr val="bg1"/>
          </a:solidFill>
        </p:spPr>
        <p:txBody>
          <a:bodyPr numCol="1">
            <a:noAutofit/>
          </a:bodyPr>
          <a:lstStyle/>
          <a:p>
            <a:pPr marL="0" indent="0">
              <a:lnSpc>
                <a:spcPct val="100000"/>
              </a:lnSpc>
              <a:spcBef>
                <a:spcPts val="600"/>
              </a:spcBef>
              <a:buNone/>
            </a:pPr>
            <a:r>
              <a:rPr lang="en-GB" altLang="en-GB" sz="1600">
                <a:latin typeface="Tahoma" panose="020B0604030504040204" pitchFamily="34" charset="0"/>
                <a:ea typeface="Tahoma" panose="020B0604030504040204" pitchFamily="34" charset="0"/>
                <a:cs typeface="Tahoma" panose="020B0604030504040204" pitchFamily="34" charset="0"/>
              </a:rPr>
              <a:t>For handwriting:</a:t>
            </a:r>
          </a:p>
          <a:p>
            <a:pPr>
              <a:lnSpc>
                <a:spcPct val="100000"/>
              </a:lnSpc>
              <a:spcBef>
                <a:spcPts val="600"/>
              </a:spcBef>
              <a:buFont typeface="Arial" panose="020B0604020202020204" pitchFamily="34" charset="0"/>
              <a:buChar char="•"/>
            </a:pPr>
            <a:r>
              <a:rPr lang="en-GB" altLang="en-GB" sz="1600">
                <a:latin typeface="Tahoma" panose="020B0604030504040204" pitchFamily="34" charset="0"/>
                <a:ea typeface="Tahoma" panose="020B0604030504040204" pitchFamily="34" charset="0"/>
                <a:cs typeface="Tahoma" panose="020B0604030504040204" pitchFamily="34" charset="0"/>
              </a:rPr>
              <a:t>Encourage correct pencil hold</a:t>
            </a:r>
          </a:p>
          <a:p>
            <a:pPr>
              <a:lnSpc>
                <a:spcPct val="100000"/>
              </a:lnSpc>
              <a:spcBef>
                <a:spcPts val="600"/>
              </a:spcBef>
              <a:buFont typeface="Arial" panose="020B0604020202020204" pitchFamily="34" charset="0"/>
              <a:buChar char="•"/>
            </a:pPr>
            <a:r>
              <a:rPr lang="en-GB" altLang="en-GB" sz="1600">
                <a:latin typeface="Tahoma" panose="020B0604030504040204" pitchFamily="34" charset="0"/>
                <a:ea typeface="Tahoma" panose="020B0604030504040204" pitchFamily="34" charset="0"/>
                <a:cs typeface="Tahoma" panose="020B0604030504040204" pitchFamily="34" charset="0"/>
              </a:rPr>
              <a:t>Strengthening exercises and activities e.g. trampolining, climbing, jumping, hopping skipping, balancing games</a:t>
            </a:r>
          </a:p>
          <a:p>
            <a:pPr>
              <a:lnSpc>
                <a:spcPct val="100000"/>
              </a:lnSpc>
              <a:spcBef>
                <a:spcPts val="600"/>
              </a:spcBef>
              <a:buFont typeface="Arial" panose="020B0604020202020204" pitchFamily="34" charset="0"/>
              <a:buChar char="•"/>
            </a:pPr>
            <a:r>
              <a:rPr lang="en-GB" altLang="en-GB" sz="1600">
                <a:latin typeface="Tahoma" panose="020B0604030504040204" pitchFamily="34" charset="0"/>
                <a:ea typeface="Tahoma" panose="020B0604030504040204" pitchFamily="34" charset="0"/>
                <a:cs typeface="Tahoma" panose="020B0604030504040204" pitchFamily="34" charset="0"/>
              </a:rPr>
              <a:t>Encourage children to lie in the lizard position</a:t>
            </a:r>
          </a:p>
          <a:p>
            <a:pPr marL="0" indent="0">
              <a:lnSpc>
                <a:spcPct val="100000"/>
              </a:lnSpc>
              <a:spcBef>
                <a:spcPts val="600"/>
              </a:spcBef>
              <a:buNone/>
            </a:pPr>
            <a:r>
              <a:rPr lang="en-GB" altLang="en-GB" sz="1600" u="sng">
                <a:latin typeface="Tahoma" panose="020B0604030504040204" pitchFamily="34" charset="0"/>
                <a:ea typeface="Tahoma" panose="020B0604030504040204" pitchFamily="34" charset="0"/>
                <a:cs typeface="Tahoma" panose="020B0604030504040204" pitchFamily="34" charset="0"/>
              </a:rPr>
              <a:t>Consider the following to encourage your child to write </a:t>
            </a:r>
            <a:r>
              <a:rPr lang="en-GB" altLang="en-GB" sz="1600">
                <a:latin typeface="Tahoma" panose="020B0604030504040204" pitchFamily="34" charset="0"/>
                <a:ea typeface="Tahoma" panose="020B0604030504040204" pitchFamily="34" charset="0"/>
                <a:cs typeface="Tahoma" panose="020B0604030504040204" pitchFamily="34" charset="0"/>
              </a:rPr>
              <a:t>– it doesn’t have to be structured!</a:t>
            </a:r>
          </a:p>
          <a:p>
            <a:pPr marL="0" indent="0">
              <a:lnSpc>
                <a:spcPct val="100000"/>
              </a:lnSpc>
              <a:spcBef>
                <a:spcPts val="600"/>
              </a:spcBef>
              <a:buNone/>
            </a:pPr>
            <a:endParaRPr lang="en-GB" altLang="en-GB" sz="160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buFont typeface="Arial" panose="020B0604020202020204" pitchFamily="34" charset="0"/>
              <a:buChar char="•"/>
            </a:pPr>
            <a:r>
              <a:rPr lang="en-GB" altLang="en-GB" sz="1600">
                <a:latin typeface="Tahoma" panose="020B0604030504040204" pitchFamily="34" charset="0"/>
                <a:ea typeface="Tahoma" panose="020B0604030504040204" pitchFamily="34" charset="0"/>
                <a:cs typeface="Tahoma" panose="020B0604030504040204" pitchFamily="34" charset="0"/>
              </a:rPr>
              <a:t>Lists- shopping lists, gift lists, to do lists etc.                           Birthday cards, postcards and letters etc.</a:t>
            </a:r>
          </a:p>
          <a:p>
            <a:pPr>
              <a:lnSpc>
                <a:spcPct val="100000"/>
              </a:lnSpc>
              <a:spcBef>
                <a:spcPts val="600"/>
              </a:spcBef>
              <a:buFont typeface="Arial" panose="020B0604020202020204" pitchFamily="34" charset="0"/>
              <a:buChar char="•"/>
            </a:pPr>
            <a:r>
              <a:rPr lang="en-GB" altLang="en-GB" sz="1600">
                <a:latin typeface="Tahoma" panose="020B0604030504040204" pitchFamily="34" charset="0"/>
                <a:ea typeface="Tahoma" panose="020B0604030504040204" pitchFamily="34" charset="0"/>
                <a:cs typeface="Tahoma" panose="020B0604030504040204" pitchFamily="34" charset="0"/>
              </a:rPr>
              <a:t>Sticky labels for toy boxes/drawings etc                                 Playing schools, Post Offices etc.</a:t>
            </a:r>
          </a:p>
          <a:p>
            <a:pPr>
              <a:lnSpc>
                <a:spcPct val="100000"/>
              </a:lnSpc>
              <a:spcBef>
                <a:spcPts val="600"/>
              </a:spcBef>
              <a:buFont typeface="Arial" panose="020B0604020202020204" pitchFamily="34" charset="0"/>
              <a:buChar char="•"/>
            </a:pPr>
            <a:r>
              <a:rPr lang="en-GB" altLang="en-GB" sz="1600">
                <a:latin typeface="Tahoma" panose="020B0604030504040204" pitchFamily="34" charset="0"/>
                <a:ea typeface="Tahoma" panose="020B0604030504040204" pitchFamily="34" charset="0"/>
                <a:cs typeface="Tahoma" panose="020B0604030504040204" pitchFamily="34" charset="0"/>
              </a:rPr>
              <a:t>Keep a simple diary                                                             Making simple picture and word books</a:t>
            </a:r>
          </a:p>
          <a:p>
            <a:pPr>
              <a:lnSpc>
                <a:spcPct val="100000"/>
              </a:lnSpc>
              <a:spcBef>
                <a:spcPts val="600"/>
              </a:spcBef>
              <a:buFont typeface="Arial" panose="020B0604020202020204" pitchFamily="34" charset="0"/>
              <a:buChar char="•"/>
            </a:pPr>
            <a:r>
              <a:rPr lang="en-GB" altLang="en-GB" sz="1600">
                <a:latin typeface="Tahoma" panose="020B0604030504040204" pitchFamily="34" charset="0"/>
                <a:ea typeface="Tahoma" panose="020B0604030504040204" pitchFamily="34" charset="0"/>
                <a:cs typeface="Tahoma" panose="020B0604030504040204" pitchFamily="34" charset="0"/>
              </a:rPr>
              <a:t>Simple crossword puzzles and word searches</a:t>
            </a:r>
          </a:p>
          <a:p>
            <a:pPr>
              <a:lnSpc>
                <a:spcPct val="100000"/>
              </a:lnSpc>
              <a:spcBef>
                <a:spcPts val="600"/>
              </a:spcBef>
            </a:pPr>
            <a:r>
              <a:rPr lang="en-GB" altLang="en-GB" sz="1600">
                <a:latin typeface="Tahoma" panose="020B0604030504040204" pitchFamily="34" charset="0"/>
                <a:ea typeface="Tahoma" panose="020B0604030504040204" pitchFamily="34" charset="0"/>
                <a:cs typeface="Tahoma" panose="020B0604030504040204" pitchFamily="34" charset="0"/>
              </a:rPr>
              <a:t>Use a variety of materials to encourage writing:</a:t>
            </a:r>
          </a:p>
          <a:p>
            <a:pPr>
              <a:lnSpc>
                <a:spcPct val="100000"/>
              </a:lnSpc>
              <a:spcBef>
                <a:spcPts val="600"/>
              </a:spcBef>
              <a:buFont typeface="Arial" panose="020B0604020202020204" pitchFamily="34" charset="0"/>
              <a:buChar char="•"/>
            </a:pPr>
            <a:r>
              <a:rPr lang="en-GB" altLang="en-GB" sz="1600">
                <a:latin typeface="Tahoma" panose="020B0604030504040204" pitchFamily="34" charset="0"/>
                <a:ea typeface="Tahoma" panose="020B0604030504040204" pitchFamily="34" charset="0"/>
                <a:cs typeface="Tahoma" panose="020B0604030504040204" pitchFamily="34" charset="0"/>
              </a:rPr>
              <a:t>Paper with pencils, pens and paint, Dry wipe boards, Magnetic letters and words, Chalk boards, Bath time washable crayons</a:t>
            </a:r>
          </a:p>
          <a:p>
            <a:pPr>
              <a:lnSpc>
                <a:spcPct val="100000"/>
              </a:lnSpc>
              <a:spcBef>
                <a:spcPts val="600"/>
              </a:spcBef>
              <a:buFont typeface="Arial" panose="020B0604020202020204" pitchFamily="34" charset="0"/>
              <a:buChar char="•"/>
            </a:pPr>
            <a:endParaRPr lang="en-GB" altLang="en-GB" sz="160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buFont typeface="Arial" panose="020B0604020202020204" pitchFamily="34" charset="0"/>
              <a:buChar char="•"/>
            </a:pPr>
            <a:endParaRPr lang="en-GB" altLang="en-GB" sz="160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buFont typeface="Arial" panose="020B0604020202020204" pitchFamily="34" charset="0"/>
              <a:buChar char="•"/>
            </a:pPr>
            <a:endParaRPr lang="en-GB" altLang="en-GB" sz="160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E8D842B3-4E5B-4BF9-9793-7B0324DE5423}"/>
              </a:ext>
            </a:extLst>
          </p:cNvPr>
          <p:cNvSpPr txBox="1"/>
          <p:nvPr/>
        </p:nvSpPr>
        <p:spPr>
          <a:xfrm>
            <a:off x="6251585" y="260648"/>
            <a:ext cx="2352863" cy="1200329"/>
          </a:xfrm>
          <a:prstGeom prst="rect">
            <a:avLst/>
          </a:prstGeom>
          <a:noFill/>
        </p:spPr>
        <p:txBody>
          <a:bodyPr wrap="square" numCol="1" rtlCol="0">
            <a:spAutoFit/>
          </a:bodyPr>
          <a:lstStyle/>
          <a:p>
            <a:pPr algn="ctr"/>
            <a:r>
              <a:rPr lang="en-GB" altLang="en-GB">
                <a:highlight>
                  <a:srgbClr val="FFFF00"/>
                </a:highlight>
                <a:latin typeface="Tahoma" panose="020B0604030504040204" pitchFamily="34" charset="0"/>
                <a:ea typeface="Tahoma" panose="020B0604030504040204" pitchFamily="34" charset="0"/>
                <a:cs typeface="Tahoma" panose="020B0604030504040204" pitchFamily="34" charset="0"/>
              </a:rPr>
              <a:t>Age related expectations are on the website – class pages</a:t>
            </a:r>
          </a:p>
        </p:txBody>
      </p:sp>
    </p:spTree>
    <p:extLst>
      <p:ext uri="{BB962C8B-B14F-4D97-AF65-F5344CB8AC3E}">
        <p14:creationId xmlns:p14="http://schemas.microsoft.com/office/powerpoint/2010/main" val="1781882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425" y="2060848"/>
            <a:ext cx="8452047" cy="4464496"/>
          </a:xfrm>
        </p:spPr>
        <p:txBody>
          <a:bodyPr numCol="1">
            <a:noAutofit/>
          </a:bodyPr>
          <a:lstStyle/>
          <a:p>
            <a:pPr marL="0" indent="0" algn="ctr">
              <a:buNone/>
            </a:pPr>
            <a:r>
              <a:rPr lang="en-GB" altLang="en-GB" sz="3600">
                <a:solidFill>
                  <a:schemeClr val="tx2"/>
                </a:solidFill>
                <a:latin typeface="Twinkl" pitchFamily="50" charset="0"/>
              </a:rPr>
              <a:t>Thank you for listening!</a:t>
            </a:r>
          </a:p>
          <a:p>
            <a:pPr marL="0" indent="0" algn="ctr">
              <a:buNone/>
            </a:pPr>
            <a:endParaRPr lang="en-GB" altLang="en-GB" sz="3600">
              <a:solidFill>
                <a:schemeClr val="tx2"/>
              </a:solidFill>
              <a:latin typeface="Twinkl" pitchFamily="50" charset="0"/>
            </a:endParaRPr>
          </a:p>
        </p:txBody>
      </p:sp>
      <p:pic>
        <p:nvPicPr>
          <p:cNvPr id="5" name="Picture 4">
            <a:extLst>
              <a:ext uri="{FF2B5EF4-FFF2-40B4-BE49-F238E27FC236}">
                <a16:creationId xmlns:a16="http://schemas.microsoft.com/office/drawing/2014/main" id="{6D201390-A1EE-49EC-8A4D-F1A88EFB7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sp>
        <p:nvSpPr>
          <p:cNvPr id="3" name="TextBox 2">
            <a:extLst>
              <a:ext uri="{FF2B5EF4-FFF2-40B4-BE49-F238E27FC236}">
                <a16:creationId xmlns:a16="http://schemas.microsoft.com/office/drawing/2014/main" id="{483A6955-75E6-4A31-AC5E-F72C4E514391}"/>
              </a:ext>
            </a:extLst>
          </p:cNvPr>
          <p:cNvSpPr txBox="1"/>
          <p:nvPr/>
        </p:nvSpPr>
        <p:spPr>
          <a:xfrm>
            <a:off x="1691680" y="3672336"/>
            <a:ext cx="5159469" cy="369332"/>
          </a:xfrm>
          <a:prstGeom prst="rect">
            <a:avLst/>
          </a:prstGeom>
          <a:noFill/>
        </p:spPr>
        <p:txBody>
          <a:bodyPr wrap="square" numCol="1" rtlCol="0">
            <a:spAutoFit/>
          </a:bodyPr>
          <a:lstStyle/>
          <a:p>
            <a:pPr algn="ctr"/>
            <a:r>
              <a:rPr>
                <a:latin typeface="Tahoma" panose="020B0604030504040204" pitchFamily="34" charset="0"/>
                <a:ea typeface="Tahoma" panose="020B0604030504040204" pitchFamily="34" charset="0"/>
                <a:cs typeface="Tahoma" panose="020B0604030504040204" pitchFamily="34" charset="0"/>
              </a:rPr>
              <a:t>If you've any questions please feel free to ask!</a:t>
            </a:r>
          </a:p>
        </p:txBody>
      </p:sp>
    </p:spTree>
    <p:extLst>
      <p:ext uri="{BB962C8B-B14F-4D97-AF65-F5344CB8AC3E}">
        <p14:creationId xmlns:p14="http://schemas.microsoft.com/office/powerpoint/2010/main" val="1054744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01390-A1EE-49EC-8A4D-F1A88EFB7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pic>
        <p:nvPicPr>
          <p:cNvPr id="7" name="Picture 7">
            <a:extLst>
              <a:ext uri="{FF2B5EF4-FFF2-40B4-BE49-F238E27FC236}">
                <a16:creationId xmlns:a16="http://schemas.microsoft.com/office/drawing/2014/main" id="{892B2BC1-A312-406A-A98C-9947E7F9C187}"/>
              </a:ext>
            </a:extLst>
          </p:cNvPr>
          <p:cNvPicPr>
            <a:picLocks noChangeAspect="1"/>
          </p:cNvPicPr>
          <p:nvPr/>
        </p:nvPicPr>
        <p:blipFill>
          <a:blip r:embed="rId4"/>
          <a:stretch>
            <a:fillRect/>
          </a:stretch>
        </p:blipFill>
        <p:spPr>
          <a:xfrm>
            <a:off x="281796" y="223080"/>
            <a:ext cx="6280030" cy="6181801"/>
          </a:xfrm>
          <a:prstGeom prst="rect">
            <a:avLst/>
          </a:prstGeom>
        </p:spPr>
      </p:pic>
    </p:spTree>
    <p:extLst>
      <p:ext uri="{BB962C8B-B14F-4D97-AF65-F5344CB8AC3E}">
        <p14:creationId xmlns:p14="http://schemas.microsoft.com/office/powerpoint/2010/main" val="390368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41BABE-9184-4B95-93A5-DA8A1D7FFA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sp>
        <p:nvSpPr>
          <p:cNvPr id="5" name="TextBox 4"/>
          <p:cNvSpPr txBox="1"/>
          <p:nvPr/>
        </p:nvSpPr>
        <p:spPr>
          <a:xfrm>
            <a:off x="328413" y="334852"/>
            <a:ext cx="7099478" cy="1077218"/>
          </a:xfrm>
          <a:prstGeom prst="rect">
            <a:avLst/>
          </a:prstGeom>
          <a:noFill/>
        </p:spPr>
        <p:txBody>
          <a:bodyPr wrap="square" numCol="1" rtlCol="0">
            <a:spAutoFit/>
          </a:bodyPr>
          <a:lstStyle/>
          <a:p>
            <a:r>
              <a:rPr lang="en-US" sz="3200">
                <a:latin typeface="Twinkl" pitchFamily="50" charset="0"/>
              </a:rPr>
              <a:t>The process of learning a language: </a:t>
            </a:r>
          </a:p>
          <a:p>
            <a:r>
              <a:rPr lang="en-US" sz="3200">
                <a:latin typeface="Twinkl" pitchFamily="50" charset="0"/>
              </a:rPr>
              <a:t>Speaking and Listening opportunities </a:t>
            </a:r>
            <a:endParaRPr lang="en-GB" altLang="en-GB" sz="3000">
              <a:latin typeface="Twinkl" pitchFamily="50" charset="0"/>
            </a:endParaRPr>
          </a:p>
        </p:txBody>
      </p:sp>
      <p:pic>
        <p:nvPicPr>
          <p:cNvPr id="13" name="Picture 12">
            <a:extLst>
              <a:ext uri="{FF2B5EF4-FFF2-40B4-BE49-F238E27FC236}">
                <a16:creationId xmlns:a16="http://schemas.microsoft.com/office/drawing/2014/main" id="{1FDBF74C-56D2-4A3D-9160-9303D02EF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13" y="1844824"/>
            <a:ext cx="3120008" cy="2340006"/>
          </a:xfrm>
          <a:prstGeom prst="rect">
            <a:avLst/>
          </a:prstGeom>
        </p:spPr>
      </p:pic>
      <p:pic>
        <p:nvPicPr>
          <p:cNvPr id="1026" name="Picture 2" descr="Image result for t4w story map">
            <a:extLst>
              <a:ext uri="{FF2B5EF4-FFF2-40B4-BE49-F238E27FC236}">
                <a16:creationId xmlns:a16="http://schemas.microsoft.com/office/drawing/2014/main" id="{A84125E0-B6F4-446F-9A4C-7CC19FF7C1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4822022" y="1556792"/>
            <a:ext cx="3402378"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5205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392" y="0"/>
            <a:ext cx="8229600" cy="1786210"/>
          </a:xfrm>
        </p:spPr>
        <p:txBody>
          <a:bodyPr numCol="1">
            <a:normAutofit/>
          </a:bodyPr>
          <a:lstStyle/>
          <a:p>
            <a:pPr algn="ctr"/>
            <a:r>
              <a:rPr lang="en-GB" altLang="en-GB" sz="3200">
                <a:latin typeface="Twinkl" pitchFamily="50" charset="0"/>
              </a:rPr>
              <a:t>Why is reading so important?</a:t>
            </a:r>
            <a:endParaRPr lang="en-GB" altLang="en-GB" sz="1800">
              <a:latin typeface="Twinkl" pitchFamily="50" charset="0"/>
            </a:endParaRPr>
          </a:p>
        </p:txBody>
      </p:sp>
      <p:sp>
        <p:nvSpPr>
          <p:cNvPr id="2" name="Content Placeholder 1"/>
          <p:cNvSpPr>
            <a:spLocks noGrp="1"/>
          </p:cNvSpPr>
          <p:nvPr>
            <p:ph idx="1"/>
          </p:nvPr>
        </p:nvSpPr>
        <p:spPr>
          <a:xfrm>
            <a:off x="442392" y="1916832"/>
            <a:ext cx="8229600" cy="4032448"/>
          </a:xfrm>
        </p:spPr>
        <p:txBody>
          <a:bodyPr numCol="1">
            <a:normAutofit/>
          </a:bodyPr>
          <a:lstStyle/>
          <a:p>
            <a:r>
              <a:rPr lang="en-GB" altLang="en-GB" sz="2400">
                <a:solidFill>
                  <a:schemeClr val="tx2"/>
                </a:solidFill>
                <a:latin typeface="Tahoma" panose="020B0604030504040204" pitchFamily="34" charset="0"/>
                <a:ea typeface="Tahoma" panose="020B0604030504040204" pitchFamily="34" charset="0"/>
                <a:cs typeface="Tahoma" panose="020B0604030504040204" pitchFamily="34" charset="0"/>
              </a:rPr>
              <a:t>Books help children develop vital language skills.</a:t>
            </a:r>
          </a:p>
          <a:p>
            <a:r>
              <a:rPr lang="en-GB" altLang="en-GB" sz="2400">
                <a:solidFill>
                  <a:schemeClr val="tx2"/>
                </a:solidFill>
                <a:latin typeface="Tahoma" panose="020B0604030504040204" pitchFamily="34" charset="0"/>
                <a:ea typeface="Tahoma" panose="020B0604030504040204" pitchFamily="34" charset="0"/>
                <a:cs typeface="Tahoma" panose="020B0604030504040204" pitchFamily="34" charset="0"/>
              </a:rPr>
              <a:t>Reading can open up new worlds and enrich children's lives.</a:t>
            </a:r>
          </a:p>
          <a:p>
            <a:r>
              <a:rPr lang="en-GB" altLang="en-GB" sz="2400">
                <a:solidFill>
                  <a:schemeClr val="tx2"/>
                </a:solidFill>
                <a:latin typeface="Tahoma" panose="020B0604030504040204" pitchFamily="34" charset="0"/>
                <a:ea typeface="Tahoma" panose="020B0604030504040204" pitchFamily="34" charset="0"/>
                <a:cs typeface="Tahoma" panose="020B0604030504040204" pitchFamily="34" charset="0"/>
              </a:rPr>
              <a:t>Reading is a </a:t>
            </a:r>
            <a:r>
              <a:rPr lang="en-GB" altLang="en-GB" sz="2400" u="sng">
                <a:solidFill>
                  <a:schemeClr val="tx2"/>
                </a:solidFill>
                <a:latin typeface="Tahoma" panose="020B0604030504040204" pitchFamily="34" charset="0"/>
                <a:ea typeface="Tahoma" panose="020B0604030504040204" pitchFamily="34" charset="0"/>
                <a:cs typeface="Tahoma" panose="020B0604030504040204" pitchFamily="34" charset="0"/>
              </a:rPr>
              <a:t>key</a:t>
            </a:r>
            <a:r>
              <a:rPr lang="en-GB" altLang="en-GB" sz="2400">
                <a:solidFill>
                  <a:schemeClr val="tx2"/>
                </a:solidFill>
                <a:latin typeface="Tahoma" panose="020B0604030504040204" pitchFamily="34" charset="0"/>
                <a:ea typeface="Tahoma" panose="020B0604030504040204" pitchFamily="34" charset="0"/>
                <a:cs typeface="Tahoma" panose="020B0604030504040204" pitchFamily="34" charset="0"/>
              </a:rPr>
              <a:t> precursor to good writing.</a:t>
            </a:r>
          </a:p>
          <a:p>
            <a:r>
              <a:rPr lang="en-GB" altLang="en-GB" sz="2400">
                <a:solidFill>
                  <a:schemeClr val="tx2"/>
                </a:solidFill>
                <a:latin typeface="Tahoma" panose="020B0604030504040204" pitchFamily="34" charset="0"/>
                <a:ea typeface="Tahoma" panose="020B0604030504040204" pitchFamily="34" charset="0"/>
                <a:cs typeface="Tahoma" panose="020B0604030504040204" pitchFamily="34" charset="0"/>
              </a:rPr>
              <a:t>Reading can enhance children's social skills.</a:t>
            </a:r>
          </a:p>
          <a:p>
            <a:r>
              <a:rPr lang="en-GB" altLang="en-GB" sz="2400">
                <a:solidFill>
                  <a:schemeClr val="tx2"/>
                </a:solidFill>
                <a:latin typeface="Tahoma" panose="020B0604030504040204" pitchFamily="34" charset="0"/>
                <a:ea typeface="Tahoma" panose="020B0604030504040204" pitchFamily="34" charset="0"/>
                <a:cs typeface="Tahoma" panose="020B0604030504040204" pitchFamily="34" charset="0"/>
              </a:rPr>
              <a:t>Reading is fun! </a:t>
            </a:r>
            <a:endParaRPr lang="en-GB" altLang="en-GB" sz="860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78EF92B4-6A49-425D-A74F-19AC9BD3B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numCol="1">
            <a:noAutofit/>
          </a:bodyPr>
          <a:lstStyle/>
          <a:p>
            <a:pPr algn="ctr"/>
            <a:r>
              <a:rPr lang="en-GB" altLang="en-GB" sz="4400" b="0">
                <a:latin typeface="Twinkl" pitchFamily="50" charset="0"/>
              </a:rPr>
              <a:t>How we approach reading</a:t>
            </a:r>
            <a:endParaRPr lang="en-GB" altLang="en-GB" sz="4400">
              <a:latin typeface="Twinkl" pitchFamily="50" charset="0"/>
            </a:endParaRPr>
          </a:p>
        </p:txBody>
      </p:sp>
      <p:sp>
        <p:nvSpPr>
          <p:cNvPr id="2" name="Content Placeholder 1"/>
          <p:cNvSpPr>
            <a:spLocks noGrp="1"/>
          </p:cNvSpPr>
          <p:nvPr>
            <p:ph idx="1"/>
          </p:nvPr>
        </p:nvSpPr>
        <p:spPr>
          <a:xfrm>
            <a:off x="251520" y="2132856"/>
            <a:ext cx="6624735" cy="4023360"/>
          </a:xfrm>
        </p:spPr>
        <p:txBody>
          <a:bodyPr numCol="1">
            <a:normAutofit/>
          </a:bodyPr>
          <a:lstStyle/>
          <a:p>
            <a:r>
              <a:rPr lang="en-GB" altLang="en-GB">
                <a:solidFill>
                  <a:schemeClr val="tx2"/>
                </a:solidFill>
                <a:latin typeface="Tahoma" panose="020B0604030504040204" pitchFamily="34" charset="0"/>
                <a:ea typeface="Tahoma" panose="020B0604030504040204" pitchFamily="34" charset="0"/>
                <a:cs typeface="Tahoma" panose="020B0604030504040204" pitchFamily="34" charset="0"/>
              </a:rPr>
              <a:t>Daily phonics sessions (YR and Y1/Y2)</a:t>
            </a:r>
          </a:p>
          <a:p>
            <a:r>
              <a:rPr lang="en-GB" altLang="en-GB">
                <a:solidFill>
                  <a:schemeClr val="tx2"/>
                </a:solidFill>
                <a:latin typeface="Tahoma" panose="020B0604030504040204" pitchFamily="34" charset="0"/>
                <a:ea typeface="Tahoma" panose="020B0604030504040204" pitchFamily="34" charset="0"/>
                <a:cs typeface="Tahoma" panose="020B0604030504040204" pitchFamily="34" charset="0"/>
              </a:rPr>
              <a:t>Whole School priority – reading for pleasure</a:t>
            </a:r>
          </a:p>
          <a:p>
            <a:r>
              <a:rPr lang="en-GB" altLang="en-GB">
                <a:solidFill>
                  <a:schemeClr val="tx2"/>
                </a:solidFill>
                <a:latin typeface="Tahoma" panose="020B0604030504040204" pitchFamily="34" charset="0"/>
                <a:ea typeface="Tahoma" panose="020B0604030504040204" pitchFamily="34" charset="0"/>
                <a:cs typeface="Tahoma" panose="020B0604030504040204" pitchFamily="34" charset="0"/>
              </a:rPr>
              <a:t>Whole class texts</a:t>
            </a:r>
          </a:p>
          <a:p>
            <a:r>
              <a:rPr lang="en-GB" altLang="en-GB">
                <a:solidFill>
                  <a:schemeClr val="tx2"/>
                </a:solidFill>
                <a:latin typeface="Tahoma" panose="020B0604030504040204" pitchFamily="34" charset="0"/>
                <a:ea typeface="Tahoma" panose="020B0604030504040204" pitchFamily="34" charset="0"/>
                <a:cs typeface="Tahoma" panose="020B0604030504040204" pitchFamily="34" charset="0"/>
              </a:rPr>
              <a:t>School Library</a:t>
            </a:r>
          </a:p>
          <a:p>
            <a:r>
              <a:rPr lang="en-GB" altLang="en-GB">
                <a:solidFill>
                  <a:schemeClr val="tx2"/>
                </a:solidFill>
                <a:latin typeface="Tahoma" panose="020B0604030504040204" pitchFamily="34" charset="0"/>
                <a:ea typeface="Tahoma" panose="020B0604030504040204" pitchFamily="34" charset="0"/>
                <a:cs typeface="Tahoma" panose="020B0604030504040204" pitchFamily="34" charset="0"/>
              </a:rPr>
              <a:t>Home school reading diaries</a:t>
            </a:r>
          </a:p>
          <a:p>
            <a:r>
              <a:rPr lang="en-GB" altLang="en-GB">
                <a:solidFill>
                  <a:schemeClr val="tx2"/>
                </a:solidFill>
                <a:latin typeface="Tahoma" panose="020B0604030504040204" pitchFamily="34" charset="0"/>
                <a:ea typeface="Tahoma" panose="020B0604030504040204" pitchFamily="34" charset="0"/>
                <a:cs typeface="Tahoma" panose="020B0604030504040204" pitchFamily="34" charset="0"/>
              </a:rPr>
              <a:t>Reading across the curriculum </a:t>
            </a:r>
          </a:p>
          <a:p>
            <a:r>
              <a:rPr lang="en-GB" altLang="en-GB">
                <a:solidFill>
                  <a:schemeClr val="tx2"/>
                </a:solidFill>
                <a:latin typeface="Tahoma" panose="020B0604030504040204" pitchFamily="34" charset="0"/>
                <a:ea typeface="Tahoma" panose="020B0604030504040204" pitchFamily="34" charset="0"/>
                <a:cs typeface="Tahoma" panose="020B0604030504040204" pitchFamily="34" charset="0"/>
              </a:rPr>
              <a:t>        - including non-fiction!</a:t>
            </a:r>
          </a:p>
          <a:p>
            <a:pPr marL="0" indent="0">
              <a:buNone/>
            </a:pPr>
            <a:endParaRPr lang="en-GB" altLang="en-GB">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614C7E66-3D45-49D5-A33E-F55C4A2B6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pic>
        <p:nvPicPr>
          <p:cNvPr id="7" name="Picture 6">
            <a:extLst>
              <a:ext uri="{FF2B5EF4-FFF2-40B4-BE49-F238E27FC236}">
                <a16:creationId xmlns:a16="http://schemas.microsoft.com/office/drawing/2014/main" id="{8460789B-36F0-491B-ABF4-FD8F7FBBB3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9096" y="2132856"/>
            <a:ext cx="3663671" cy="2736304"/>
          </a:xfrm>
          <a:prstGeom prst="rect">
            <a:avLst/>
          </a:prstGeom>
        </p:spPr>
      </p:pic>
    </p:spTree>
    <p:extLst>
      <p:ext uri="{BB962C8B-B14F-4D97-AF65-F5344CB8AC3E}">
        <p14:creationId xmlns:p14="http://schemas.microsoft.com/office/powerpoint/2010/main" val="1102980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numCol="1">
            <a:normAutofit/>
          </a:bodyPr>
          <a:lstStyle/>
          <a:p>
            <a:pPr algn="ctr"/>
            <a:r>
              <a:rPr lang="en-GB" altLang="en-GB" sz="4400" b="0">
                <a:latin typeface="Twinkl" pitchFamily="50" charset="0"/>
              </a:rPr>
              <a:t>Added Extras</a:t>
            </a:r>
            <a:r>
              <a:rPr lang="en-GB" altLang="en-GB" sz="4400" b="0"/>
              <a:t>!</a:t>
            </a:r>
            <a:endParaRPr lang="en-GB" altLang="en-GB" sz="4400"/>
          </a:p>
        </p:txBody>
      </p:sp>
      <p:sp>
        <p:nvSpPr>
          <p:cNvPr id="2" name="Content Placeholder 1"/>
          <p:cNvSpPr>
            <a:spLocks noGrp="1"/>
          </p:cNvSpPr>
          <p:nvPr>
            <p:ph idx="1"/>
          </p:nvPr>
        </p:nvSpPr>
        <p:spPr>
          <a:xfrm>
            <a:off x="251520" y="1967699"/>
            <a:ext cx="7543801" cy="4023360"/>
          </a:xfrm>
        </p:spPr>
        <p:txBody>
          <a:bodyPr numCol="1">
            <a:normAutofit fontScale="92500" lnSpcReduction="10000"/>
          </a:bodyPr>
          <a:lstStyle/>
          <a:p>
            <a:r>
              <a:rPr lang="en-GB" altLang="en-GB" sz="2400">
                <a:solidFill>
                  <a:schemeClr val="tx2"/>
                </a:solidFill>
                <a:latin typeface="Tahoma" panose="020B0604030504040204" pitchFamily="34" charset="0"/>
                <a:ea typeface="Tahoma" panose="020B0604030504040204" pitchFamily="34" charset="0"/>
                <a:cs typeface="Tahoma" panose="020B0604030504040204" pitchFamily="34" charset="0"/>
              </a:rPr>
              <a:t>World Book Day celebrations!</a:t>
            </a:r>
          </a:p>
          <a:p>
            <a:endParaRPr lang="en-GB" altLang="en-GB" sz="240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en-GB" altLang="en-GB" sz="2400">
                <a:solidFill>
                  <a:schemeClr val="tx2"/>
                </a:solidFill>
                <a:latin typeface="Tahoma" panose="020B0604030504040204" pitchFamily="34" charset="0"/>
                <a:ea typeface="Tahoma" panose="020B0604030504040204" pitchFamily="34" charset="0"/>
                <a:cs typeface="Tahoma" panose="020B0604030504040204" pitchFamily="34" charset="0"/>
              </a:rPr>
              <a:t>Visiting Authors. </a:t>
            </a:r>
          </a:p>
          <a:p>
            <a:endParaRPr lang="en-GB" altLang="en-GB" sz="240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en-GB" altLang="en-GB" sz="2400">
                <a:solidFill>
                  <a:schemeClr val="tx2"/>
                </a:solidFill>
                <a:latin typeface="Tahoma" panose="020B0604030504040204" pitchFamily="34" charset="0"/>
                <a:ea typeface="Tahoma" panose="020B0604030504040204" pitchFamily="34" charset="0"/>
                <a:cs typeface="Tahoma" panose="020B0604030504040204" pitchFamily="34" charset="0"/>
              </a:rPr>
              <a:t>ERIS (Everyone Reading In School)</a:t>
            </a:r>
          </a:p>
          <a:p>
            <a:endParaRPr lang="en-GB" altLang="en-GB" sz="240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en-GB" altLang="en-GB" sz="2400">
                <a:solidFill>
                  <a:schemeClr val="tx2"/>
                </a:solidFill>
                <a:latin typeface="Tahoma" panose="020B0604030504040204" pitchFamily="34" charset="0"/>
                <a:ea typeface="Tahoma" panose="020B0604030504040204" pitchFamily="34" charset="0"/>
                <a:cs typeface="Tahoma" panose="020B0604030504040204" pitchFamily="34" charset="0"/>
              </a:rPr>
              <a:t>Visiting </a:t>
            </a:r>
            <a:r>
              <a:rPr sz="2400">
                <a:solidFill>
                  <a:schemeClr val="tx2"/>
                </a:solidFill>
                <a:latin typeface="Tahoma" panose="020B0604030504040204" pitchFamily="34" charset="0"/>
                <a:ea typeface="Tahoma" panose="020B0604030504040204" pitchFamily="34" charset="0"/>
                <a:cs typeface="Tahoma" panose="020B0604030504040204" pitchFamily="34" charset="0"/>
              </a:rPr>
              <a:t>Book Fair</a:t>
            </a:r>
          </a:p>
          <a:p>
            <a:endParaRPr lang="en-GB" altLang="en-GB" sz="240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en-GB" altLang="en-GB" sz="2400">
                <a:solidFill>
                  <a:schemeClr val="tx2"/>
                </a:solidFill>
                <a:latin typeface="Tahoma" panose="020B0604030504040204" pitchFamily="34" charset="0"/>
                <a:ea typeface="Tahoma" panose="020B0604030504040204" pitchFamily="34" charset="0"/>
                <a:cs typeface="Tahoma" panose="020B0604030504040204" pitchFamily="34" charset="0"/>
              </a:rPr>
              <a:t>Raffle tickets for 5 reads per week</a:t>
            </a:r>
            <a:endParaRPr lang="en-GB" altLang="en-GB" sz="2400">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FB5EA1B3-36C7-4702-9671-3A5B754D2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pic>
        <p:nvPicPr>
          <p:cNvPr id="7" name="Picture 6">
            <a:extLst>
              <a:ext uri="{FF2B5EF4-FFF2-40B4-BE49-F238E27FC236}">
                <a16:creationId xmlns:a16="http://schemas.microsoft.com/office/drawing/2014/main" id="{8600340A-6EB2-4A93-A866-7BC02A756E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3897" y="1971855"/>
            <a:ext cx="3590000" cy="2681281"/>
          </a:xfrm>
          <a:prstGeom prst="rect">
            <a:avLst/>
          </a:prstGeom>
        </p:spPr>
      </p:pic>
    </p:spTree>
    <p:extLst>
      <p:ext uri="{BB962C8B-B14F-4D97-AF65-F5344CB8AC3E}">
        <p14:creationId xmlns:p14="http://schemas.microsoft.com/office/powerpoint/2010/main" val="68205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548680"/>
            <a:ext cx="8229600" cy="1728192"/>
          </a:xfrm>
        </p:spPr>
        <p:txBody>
          <a:bodyPr numCol="1">
            <a:normAutofit/>
          </a:bodyPr>
          <a:lstStyle/>
          <a:p>
            <a:r>
              <a:rPr lang="en-GB" altLang="en-GB" sz="4400">
                <a:latin typeface="Twinkl" pitchFamily="50" charset="0"/>
              </a:rPr>
              <a:t>Teaching Reading</a:t>
            </a:r>
            <a:br>
              <a:rPr lang="en-GB" altLang="en-GB" sz="4400">
                <a:latin typeface="Twinkl" pitchFamily="50" charset="0"/>
              </a:rPr>
            </a:br>
            <a:endParaRPr lang="en-GB" altLang="en-GB" sz="4400">
              <a:latin typeface="Twinkl" pitchFamily="50" charset="0"/>
            </a:endParaRPr>
          </a:p>
        </p:txBody>
      </p:sp>
      <p:pic>
        <p:nvPicPr>
          <p:cNvPr id="5" name="Picture 4">
            <a:extLst>
              <a:ext uri="{FF2B5EF4-FFF2-40B4-BE49-F238E27FC236}">
                <a16:creationId xmlns:a16="http://schemas.microsoft.com/office/drawing/2014/main" id="{1880D7E6-904D-4797-A5A9-CE9E2B560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pic>
        <p:nvPicPr>
          <p:cNvPr id="1026" name="Picture 2" descr="Image result for RWI logo">
            <a:extLst>
              <a:ext uri="{FF2B5EF4-FFF2-40B4-BE49-F238E27FC236}">
                <a16:creationId xmlns:a16="http://schemas.microsoft.com/office/drawing/2014/main" id="{D9CE7861-23E3-4C7D-949A-E215F94F81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974682" y="2253391"/>
            <a:ext cx="3739836" cy="14686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AAFD1B-A9EB-4D05-99C9-BDE9CFB3C8AA}"/>
              </a:ext>
            </a:extLst>
          </p:cNvPr>
          <p:cNvSpPr txBox="1"/>
          <p:nvPr/>
        </p:nvSpPr>
        <p:spPr>
          <a:xfrm>
            <a:off x="450416" y="2386278"/>
            <a:ext cx="4114800" cy="3046962"/>
          </a:xfrm>
          <a:prstGeom prst="rect">
            <a:avLst/>
          </a:prstGeom>
          <a:noFill/>
        </p:spPr>
        <p:txBody>
          <a:bodyPr wrap="square" numCol="1" rtlCol="0">
            <a:spAutoFit/>
          </a:bodyPr>
          <a:lstStyle/>
          <a:p>
            <a:r>
              <a:rPr lang="en-GB" altLang="en-GB" sz="2400">
                <a:latin typeface="Tahoma" panose="020B0604030504040204" pitchFamily="34" charset="0"/>
                <a:ea typeface="Tahoma" panose="020B0604030504040204" pitchFamily="34" charset="0"/>
                <a:cs typeface="Tahoma" panose="020B0604030504040204" pitchFamily="34" charset="0"/>
              </a:rPr>
              <a:t>Reception, Y1 + Y2</a:t>
            </a:r>
          </a:p>
          <a:p>
            <a:r>
              <a:rPr lang="en-GB" altLang="en-GB" sz="2400">
                <a:latin typeface="Tahoma" panose="020B0604030504040204" pitchFamily="34" charset="0"/>
                <a:ea typeface="Tahoma" panose="020B0604030504040204" pitchFamily="34" charset="0"/>
                <a:cs typeface="Tahoma" panose="020B0604030504040204" pitchFamily="34" charset="0"/>
              </a:rPr>
              <a:t>  - Read Write Inc.</a:t>
            </a:r>
          </a:p>
          <a:p>
            <a:endParaRPr lang="en-GB" altLang="en-GB" sz="2400">
              <a:latin typeface="Tahoma" panose="020B0604030504040204" pitchFamily="34" charset="0"/>
              <a:ea typeface="Tahoma" panose="020B0604030504040204" pitchFamily="34" charset="0"/>
              <a:cs typeface="Tahoma" panose="020B0604030504040204" pitchFamily="34" charset="0"/>
            </a:endParaRPr>
          </a:p>
          <a:p>
            <a:endParaRPr lang="en-GB" altLang="en-GB" sz="2400">
              <a:latin typeface="Tahoma" panose="020B0604030504040204" pitchFamily="34" charset="0"/>
              <a:ea typeface="Tahoma" panose="020B0604030504040204" pitchFamily="34" charset="0"/>
              <a:cs typeface="Tahoma" panose="020B0604030504040204" pitchFamily="34" charset="0"/>
            </a:endParaRPr>
          </a:p>
          <a:p>
            <a:endParaRPr lang="en-GB" altLang="en-GB" sz="2400">
              <a:latin typeface="Tahoma" panose="020B0604030504040204" pitchFamily="34" charset="0"/>
              <a:ea typeface="Tahoma" panose="020B0604030504040204" pitchFamily="34" charset="0"/>
              <a:cs typeface="Tahoma" panose="020B0604030504040204" pitchFamily="34" charset="0"/>
            </a:endParaRPr>
          </a:p>
          <a:p>
            <a:endParaRPr lang="en-GB" altLang="en-GB" sz="2400">
              <a:latin typeface="Tahoma" panose="020B0604030504040204" pitchFamily="34" charset="0"/>
              <a:ea typeface="Tahoma" panose="020B0604030504040204" pitchFamily="34" charset="0"/>
              <a:cs typeface="Tahoma" panose="020B0604030504040204" pitchFamily="34" charset="0"/>
            </a:endParaRPr>
          </a:p>
          <a:p>
            <a:r>
              <a:rPr lang="en-GB" altLang="en-GB" sz="2400">
                <a:latin typeface="Tahoma" panose="020B0604030504040204" pitchFamily="34" charset="0"/>
                <a:ea typeface="Tahoma" panose="020B0604030504040204" pitchFamily="34" charset="0"/>
                <a:cs typeface="Tahoma" panose="020B0604030504040204" pitchFamily="34" charset="0"/>
              </a:rPr>
              <a:t>Years 2 – 6 </a:t>
            </a:r>
          </a:p>
          <a:p>
            <a:r>
              <a:rPr lang="en-GB" altLang="en-GB" sz="2400">
                <a:latin typeface="Tahoma" panose="020B0604030504040204" pitchFamily="34" charset="0"/>
                <a:ea typeface="Tahoma" panose="020B0604030504040204" pitchFamily="34" charset="0"/>
                <a:cs typeface="Tahoma" panose="020B0604030504040204" pitchFamily="34" charset="0"/>
              </a:rPr>
              <a:t>  - Topic based approach</a:t>
            </a:r>
          </a:p>
        </p:txBody>
      </p:sp>
    </p:spTree>
    <p:extLst>
      <p:ext uri="{BB962C8B-B14F-4D97-AF65-F5344CB8AC3E}">
        <p14:creationId xmlns:p14="http://schemas.microsoft.com/office/powerpoint/2010/main" val="3053711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GB" altLang="en-GB">
                <a:latin typeface="Twinkl" pitchFamily="50" charset="0"/>
              </a:rPr>
              <a:t>Read Write Inc.</a:t>
            </a:r>
          </a:p>
        </p:txBody>
      </p:sp>
      <p:sp>
        <p:nvSpPr>
          <p:cNvPr id="3" name="Content Placeholder 2"/>
          <p:cNvSpPr>
            <a:spLocks noGrp="1"/>
          </p:cNvSpPr>
          <p:nvPr>
            <p:ph idx="1"/>
          </p:nvPr>
        </p:nvSpPr>
        <p:spPr/>
        <p:txBody>
          <a:bodyPr vert="horz" lIns="0" tIns="45720" rIns="0" bIns="45720" numCol="1" rtlCol="0" anchor="t">
            <a:normAutofit/>
          </a:bodyPr>
          <a:lstStyle/>
          <a:p>
            <a:pPr>
              <a:buFont typeface="Arial" panose="020B0604020202020204" pitchFamily="34" charset="0"/>
              <a:buChar char="•"/>
            </a:pPr>
            <a:r>
              <a:rPr lang="en-GB" altLang="en-GB" sz="2400">
                <a:latin typeface="Tahoma" panose="020B0604030504040204" pitchFamily="34" charset="0"/>
                <a:ea typeface="Tahoma" panose="020B0604030504040204" pitchFamily="34" charset="0"/>
                <a:cs typeface="Tahoma" panose="020B0604030504040204" pitchFamily="34" charset="0"/>
              </a:rPr>
              <a:t>4/5 sessions per week</a:t>
            </a:r>
          </a:p>
          <a:p>
            <a:pPr>
              <a:buFont typeface="Arial" panose="020B0604020202020204" pitchFamily="34" charset="0"/>
              <a:buChar char="•"/>
            </a:pPr>
            <a:r>
              <a:rPr lang="en-GB" altLang="en-GB" sz="2400">
                <a:latin typeface="Tahoma" panose="020B0604030504040204" pitchFamily="34" charset="0"/>
                <a:ea typeface="Tahoma" panose="020B0604030504040204" pitchFamily="34" charset="0"/>
                <a:cs typeface="Tahoma" panose="020B0604030504040204" pitchFamily="34" charset="0"/>
              </a:rPr>
              <a:t>groups all taught by trained staff</a:t>
            </a:r>
          </a:p>
          <a:p>
            <a:pPr>
              <a:buFont typeface="Arial" panose="020B0604020202020204" pitchFamily="34" charset="0"/>
              <a:buChar char="•"/>
            </a:pPr>
            <a:r>
              <a:rPr lang="en-GB" altLang="en-GB" sz="2400">
                <a:latin typeface="Tahoma" panose="020B0604030504040204" pitchFamily="34" charset="0"/>
                <a:ea typeface="Tahoma" panose="020B0604030504040204" pitchFamily="34" charset="0"/>
                <a:cs typeface="Tahoma" panose="020B0604030504040204" pitchFamily="34" charset="0"/>
              </a:rPr>
              <a:t>Structured sessions</a:t>
            </a:r>
          </a:p>
          <a:p>
            <a:pPr>
              <a:buFont typeface="Arial" panose="020B0604020202020204" pitchFamily="34" charset="0"/>
              <a:buChar char="•"/>
            </a:pPr>
            <a:r>
              <a:rPr lang="en-GB" altLang="en-GB" sz="2400">
                <a:latin typeface="Tahoma" panose="020B0604030504040204" pitchFamily="34" charset="0"/>
                <a:ea typeface="Tahoma" panose="020B0604030504040204" pitchFamily="34" charset="0"/>
                <a:cs typeface="Tahoma" panose="020B0604030504040204" pitchFamily="34" charset="0"/>
              </a:rPr>
              <a:t>Speed sounds</a:t>
            </a:r>
          </a:p>
          <a:p>
            <a:pPr>
              <a:buFont typeface="Arial" panose="020B0604020202020204" pitchFamily="34" charset="0"/>
              <a:buChar char="•"/>
            </a:pPr>
            <a:r>
              <a:rPr lang="en-GB" altLang="en-GB" sz="2400">
                <a:latin typeface="Tahoma" panose="020B0604030504040204" pitchFamily="34" charset="0"/>
                <a:ea typeface="Tahoma" panose="020B0604030504040204" pitchFamily="34" charset="0"/>
                <a:cs typeface="Tahoma" panose="020B0604030504040204" pitchFamily="34" charset="0"/>
              </a:rPr>
              <a:t>Spelling</a:t>
            </a:r>
          </a:p>
          <a:p>
            <a:pPr>
              <a:buFont typeface="Arial" panose="020B0604020202020204" pitchFamily="34" charset="0"/>
              <a:buChar char="•"/>
            </a:pPr>
            <a:r>
              <a:rPr lang="en-GB" altLang="en-GB" sz="2400">
                <a:latin typeface="Tahoma" panose="020B0604030504040204" pitchFamily="34" charset="0"/>
                <a:ea typeface="Tahoma" panose="020B0604030504040204" pitchFamily="34" charset="0"/>
                <a:cs typeface="Tahoma" panose="020B0604030504040204" pitchFamily="34" charset="0"/>
              </a:rPr>
              <a:t>Reading - red/green words</a:t>
            </a:r>
          </a:p>
          <a:p>
            <a:pPr>
              <a:buFont typeface="Arial" panose="020B0604020202020204" pitchFamily="34" charset="0"/>
              <a:buChar char="•"/>
            </a:pPr>
            <a:r>
              <a:rPr lang="en-GB" altLang="en-GB" sz="2400">
                <a:latin typeface="Tahoma" panose="020B0604030504040204" pitchFamily="34" charset="0"/>
                <a:ea typeface="Tahoma" panose="020B0604030504040204" pitchFamily="34" charset="0"/>
                <a:cs typeface="Tahoma" panose="020B0604030504040204" pitchFamily="34" charset="0"/>
              </a:rPr>
              <a:t>writing/comprehension</a:t>
            </a:r>
          </a:p>
        </p:txBody>
      </p:sp>
      <p:pic>
        <p:nvPicPr>
          <p:cNvPr id="4" name="Picture 3">
            <a:extLst>
              <a:ext uri="{FF2B5EF4-FFF2-40B4-BE49-F238E27FC236}">
                <a16:creationId xmlns:a16="http://schemas.microsoft.com/office/drawing/2014/main" id="{FF1487CF-31E1-4C0C-9D0D-DAB1882B3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pic>
        <p:nvPicPr>
          <p:cNvPr id="5" name="Picture 2" descr="Image result for RWI logo">
            <a:extLst>
              <a:ext uri="{FF2B5EF4-FFF2-40B4-BE49-F238E27FC236}">
                <a16:creationId xmlns:a16="http://schemas.microsoft.com/office/drawing/2014/main" id="{2341B244-E83E-4377-BC92-D8453357A5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628042" y="3057102"/>
            <a:ext cx="4075856" cy="160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858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548680"/>
            <a:ext cx="8229600" cy="1800200"/>
          </a:xfrm>
        </p:spPr>
        <p:txBody>
          <a:bodyPr numCol="1"/>
          <a:lstStyle/>
          <a:p>
            <a:r>
              <a:rPr lang="en-GB" altLang="en-GB" sz="4400">
                <a:latin typeface="Twinkl" pitchFamily="50" charset="0"/>
              </a:rPr>
              <a:t>Teaching Reading</a:t>
            </a:r>
            <a:br>
              <a:rPr lang="en-GB" altLang="en-GB" sz="4400">
                <a:latin typeface="Twinkl" pitchFamily="50" charset="0"/>
              </a:rPr>
            </a:br>
            <a:r>
              <a:rPr lang="en-GB" altLang="en-GB" sz="3600">
                <a:latin typeface="Twinkl" pitchFamily="50" charset="0"/>
              </a:rPr>
              <a:t>Years 2-6</a:t>
            </a:r>
            <a:endParaRPr lang="en-GB" altLang="en-GB" sz="4400">
              <a:latin typeface="Twinkl" pitchFamily="50" charset="0"/>
            </a:endParaRPr>
          </a:p>
        </p:txBody>
      </p:sp>
      <p:pic>
        <p:nvPicPr>
          <p:cNvPr id="5" name="Picture 4">
            <a:extLst>
              <a:ext uri="{FF2B5EF4-FFF2-40B4-BE49-F238E27FC236}">
                <a16:creationId xmlns:a16="http://schemas.microsoft.com/office/drawing/2014/main" id="{1880D7E6-904D-4797-A5A9-CE9E2B560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269285"/>
            <a:ext cx="1588715" cy="1588715"/>
          </a:xfrm>
          <a:prstGeom prst="rect">
            <a:avLst/>
          </a:prstGeom>
        </p:spPr>
      </p:pic>
      <p:sp>
        <p:nvSpPr>
          <p:cNvPr id="4" name="TextBox 3">
            <a:extLst>
              <a:ext uri="{FF2B5EF4-FFF2-40B4-BE49-F238E27FC236}">
                <a16:creationId xmlns:a16="http://schemas.microsoft.com/office/drawing/2014/main" id="{942123C1-2432-4934-A3C0-EEA8E33232B1}"/>
              </a:ext>
            </a:extLst>
          </p:cNvPr>
          <p:cNvSpPr txBox="1"/>
          <p:nvPr/>
        </p:nvSpPr>
        <p:spPr>
          <a:xfrm>
            <a:off x="366439" y="2492896"/>
            <a:ext cx="8674595" cy="3577903"/>
          </a:xfrm>
          <a:prstGeom prst="rect">
            <a:avLst/>
          </a:prstGeom>
          <a:noFill/>
        </p:spPr>
        <p:txBody>
          <a:bodyPr wrap="square" numCol="1" rtlCol="0">
            <a:spAutoFit/>
          </a:bodyPr>
          <a:lstStyle/>
          <a:p>
            <a:pPr lvl="0" defTabSz="914400" eaLnBrk="0" fontAlgn="base" hangingPunct="0">
              <a:spcBef>
                <a:spcPct val="0"/>
              </a:spcBef>
              <a:spcAft>
                <a:spcPct val="0"/>
              </a:spcAft>
            </a:pPr>
            <a:r>
              <a:rPr lang="en-GB" altLang="en-GB">
                <a:latin typeface="Tahoma" panose="020B0604030504040204" pitchFamily="34" charset="0"/>
                <a:ea typeface="Tahoma" panose="020B0604030504040204" pitchFamily="34" charset="0"/>
                <a:cs typeface="Tahoma" panose="020B0604030504040204" pitchFamily="34" charset="0"/>
              </a:rPr>
              <a:t>Reading is a key element of literacy.  By reading a variety of text types children learn new vocabulary, styles and structures for their own writing.</a:t>
            </a:r>
          </a:p>
          <a:p>
            <a:pPr lvl="0" defTabSz="914400" eaLnBrk="0" fontAlgn="base" hangingPunct="0">
              <a:spcBef>
                <a:spcPct val="0"/>
              </a:spcBef>
              <a:spcAft>
                <a:spcPct val="0"/>
              </a:spcAft>
            </a:pPr>
            <a:endParaRPr lang="en-GB" altLang="en-GB" sz="1050">
              <a:latin typeface="Tahoma" panose="020B0604030504040204" pitchFamily="34" charset="0"/>
              <a:ea typeface="Tahoma" panose="020B0604030504040204" pitchFamily="34" charset="0"/>
              <a:cs typeface="Tahoma" panose="020B0604030504040204" pitchFamily="34" charset="0"/>
            </a:endParaRPr>
          </a:p>
          <a:p>
            <a:endParaRPr lang="en-GB" altLang="en-GB">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altLang="en-GB">
                <a:latin typeface="Tahoma" panose="020B0604030504040204" pitchFamily="34" charset="0"/>
                <a:ea typeface="Tahoma" panose="020B0604030504040204" pitchFamily="34" charset="0"/>
                <a:cs typeface="Tahoma" panose="020B0604030504040204" pitchFamily="34" charset="0"/>
              </a:rPr>
              <a:t>Shared Reading Opportunities</a:t>
            </a:r>
          </a:p>
          <a:p>
            <a:pPr marL="285750" indent="-285750">
              <a:buFont typeface="Arial" panose="020B0604020202020204" pitchFamily="34" charset="0"/>
              <a:buChar char="•"/>
            </a:pPr>
            <a:endParaRPr lang="en-GB" altLang="en-GB">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altLang="en-GB">
                <a:latin typeface="Tahoma" panose="020B0604030504040204" pitchFamily="34" charset="0"/>
                <a:ea typeface="Tahoma" panose="020B0604030504040204" pitchFamily="34" charset="0"/>
                <a:cs typeface="Tahoma" panose="020B0604030504040204" pitchFamily="34" charset="0"/>
              </a:rPr>
              <a:t>Individual Readers</a:t>
            </a:r>
          </a:p>
          <a:p>
            <a:pPr marL="285750" indent="-285750">
              <a:buFont typeface="Arial" panose="020B0604020202020204" pitchFamily="34" charset="0"/>
              <a:buChar char="•"/>
            </a:pPr>
            <a:endParaRPr lang="en-GB" altLang="en-GB">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altLang="en-GB">
                <a:latin typeface="Tahoma" panose="020B0604030504040204" pitchFamily="34" charset="0"/>
                <a:ea typeface="Tahoma" panose="020B0604030504040204" pitchFamily="34" charset="0"/>
                <a:cs typeface="Tahoma" panose="020B0604030504040204" pitchFamily="34" charset="0"/>
              </a:rPr>
              <a:t>Reading for Pleasure – ERIS</a:t>
            </a:r>
          </a:p>
          <a:p>
            <a:pPr marL="285750" indent="-285750">
              <a:buFont typeface="Arial" panose="020B0604020202020204" pitchFamily="34" charset="0"/>
              <a:buChar char="•"/>
            </a:pPr>
            <a:endParaRPr lang="en-GB" altLang="en-GB">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altLang="en-GB">
                <a:latin typeface="Tahoma" panose="020B0604030504040204" pitchFamily="34" charset="0"/>
                <a:ea typeface="Tahoma" panose="020B0604030504040204" pitchFamily="34" charset="0"/>
                <a:cs typeface="Tahoma" panose="020B0604030504040204" pitchFamily="34" charset="0"/>
              </a:rPr>
              <a:t>Linked to Topics</a:t>
            </a:r>
          </a:p>
          <a:p>
            <a:pPr marL="285750" indent="-285750">
              <a:buFont typeface="Arial"/>
              <a:buChar char="•"/>
            </a:pPr>
            <a:endParaRPr lang="en-GB" altLang="en-GB">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a:buChar char="•"/>
            </a:pPr>
            <a:r>
              <a:rPr>
                <a:latin typeface="Tahoma" panose="020B0604030504040204" pitchFamily="34" charset="0"/>
                <a:ea typeface="Tahoma" panose="020B0604030504040204" pitchFamily="34" charset="0"/>
                <a:cs typeface="Tahoma" panose="020B0604030504040204" pitchFamily="34" charset="0"/>
              </a:rPr>
              <a:t>Talk4Writing</a:t>
            </a:r>
          </a:p>
        </p:txBody>
      </p:sp>
      <p:sp>
        <p:nvSpPr>
          <p:cNvPr id="6" name="Rectangle 2">
            <a:extLst>
              <a:ext uri="{FF2B5EF4-FFF2-40B4-BE49-F238E27FC236}">
                <a16:creationId xmlns:a16="http://schemas.microsoft.com/office/drawing/2014/main" id="{41921024-2BD0-4073-8B7A-7EAB3CEBDB38}"/>
              </a:ext>
            </a:extLst>
          </p:cNvPr>
          <p:cNvSpPr>
            <a:spLocks noChangeArrowheads="1"/>
          </p:cNvSpPr>
          <p:nvPr/>
        </p:nvSpPr>
        <p:spPr>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GB"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368252A1-E8CC-4428-A27F-1043618E6D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2180" y="404664"/>
            <a:ext cx="2520280" cy="1882334"/>
          </a:xfrm>
          <a:prstGeom prst="rect">
            <a:avLst/>
          </a:prstGeom>
        </p:spPr>
      </p:pic>
      <p:pic>
        <p:nvPicPr>
          <p:cNvPr id="9" name="Picture 8">
            <a:extLst>
              <a:ext uri="{FF2B5EF4-FFF2-40B4-BE49-F238E27FC236}">
                <a16:creationId xmlns:a16="http://schemas.microsoft.com/office/drawing/2014/main" id="{0FA7AF5C-5DA8-4384-8C3A-57BFC24896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960" y="4075413"/>
            <a:ext cx="2646494" cy="1976600"/>
          </a:xfrm>
          <a:prstGeom prst="rect">
            <a:avLst/>
          </a:prstGeom>
        </p:spPr>
      </p:pic>
    </p:spTree>
    <p:extLst>
      <p:ext uri="{BB962C8B-B14F-4D97-AF65-F5344CB8AC3E}">
        <p14:creationId xmlns:p14="http://schemas.microsoft.com/office/powerpoint/2010/main" val="152009792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E9CB1DA50C2C4998DB6494502870F3" ma:contentTypeVersion="8" ma:contentTypeDescription="Create a new document." ma:contentTypeScope="" ma:versionID="ec8d621bbec8aad2e6f92d573115c2c3">
  <xsd:schema xmlns:xsd="http://www.w3.org/2001/XMLSchema" xmlns:xs="http://www.w3.org/2001/XMLSchema" xmlns:p="http://schemas.microsoft.com/office/2006/metadata/properties" xmlns:ns3="2f5db65b-58ee-4eb1-9ef7-368782c2202d" xmlns:ns4="1922d12e-0993-41ec-8b9e-ac2546f5c25b" targetNamespace="http://schemas.microsoft.com/office/2006/metadata/properties" ma:root="true" ma:fieldsID="da530ba49f43ba8ad235c2cd56490ee6" ns3:_="" ns4:_="">
    <xsd:import namespace="2f5db65b-58ee-4eb1-9ef7-368782c2202d"/>
    <xsd:import namespace="1922d12e-0993-41ec-8b9e-ac2546f5c25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5db65b-58ee-4eb1-9ef7-368782c220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22d12e-0993-41ec-8b9e-ac2546f5c25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91A15A-C26A-4333-B6E3-4C9ADFF0F13F}">
  <ds:schemaRefs>
    <ds:schemaRef ds:uri="http://schemas.microsoft.com/sharepoint/v3/contenttype/forms"/>
  </ds:schemaRefs>
</ds:datastoreItem>
</file>

<file path=customXml/itemProps2.xml><?xml version="1.0" encoding="utf-8"?>
<ds:datastoreItem xmlns:ds="http://schemas.openxmlformats.org/officeDocument/2006/customXml" ds:itemID="{68120B8B-B0D9-4DD7-A3A4-DD6D43AC4F8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922d12e-0993-41ec-8b9e-ac2546f5c25b"/>
    <ds:schemaRef ds:uri="http://schemas.microsoft.com/office/2006/documentManagement/types"/>
    <ds:schemaRef ds:uri="2f5db65b-58ee-4eb1-9ef7-368782c2202d"/>
    <ds:schemaRef ds:uri="http://www.w3.org/XML/1998/namespace"/>
    <ds:schemaRef ds:uri="http://purl.org/dc/dcmitype/"/>
  </ds:schemaRefs>
</ds:datastoreItem>
</file>

<file path=customXml/itemProps3.xml><?xml version="1.0" encoding="utf-8"?>
<ds:datastoreItem xmlns:ds="http://schemas.openxmlformats.org/officeDocument/2006/customXml" ds:itemID="{5252A797-ECCB-4BB1-B854-0403AE20D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5db65b-58ee-4eb1-9ef7-368782c2202d"/>
    <ds:schemaRef ds:uri="1922d12e-0993-41ec-8b9e-ac2546f5c2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19</TotalTime>
  <Words>2750</Words>
  <Application>Microsoft Office PowerPoint</Application>
  <PresentationFormat>On-screen Show (4:3)</PresentationFormat>
  <Paragraphs>669</Paragraphs>
  <Slides>28</Slides>
  <Notes>28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Arial</vt:lpstr>
      <vt:lpstr>Calibri</vt:lpstr>
      <vt:lpstr>Calibri Light</vt:lpstr>
      <vt:lpstr>Comic Sans MS</vt:lpstr>
      <vt:lpstr>Symbol</vt:lpstr>
      <vt:lpstr>Tahoma</vt:lpstr>
      <vt:lpstr>Twinkl</vt:lpstr>
      <vt:lpstr>Wingdings</vt:lpstr>
      <vt:lpstr>Retrospect</vt:lpstr>
      <vt:lpstr>Bitmap Image</vt:lpstr>
      <vt:lpstr>English Information Workshop</vt:lpstr>
      <vt:lpstr>Aims of this session</vt:lpstr>
      <vt:lpstr>PowerPoint Presentation</vt:lpstr>
      <vt:lpstr>Why is reading so important?</vt:lpstr>
      <vt:lpstr>How we approach reading</vt:lpstr>
      <vt:lpstr>Added Extras!</vt:lpstr>
      <vt:lpstr>Teaching Reading </vt:lpstr>
      <vt:lpstr>Read Write Inc.</vt:lpstr>
      <vt:lpstr>Teaching Reading Years 2-6</vt:lpstr>
      <vt:lpstr>What can you do at home?</vt:lpstr>
      <vt:lpstr>PowerPoint Presentation</vt:lpstr>
      <vt:lpstr>The process of learning a language: Writing  </vt:lpstr>
      <vt:lpstr>Text-based approach</vt:lpstr>
      <vt:lpstr>Text-based approach</vt:lpstr>
      <vt:lpstr>Text-based approach</vt:lpstr>
      <vt:lpstr>Text-based approach</vt:lpstr>
      <vt:lpstr>Grammar Progression</vt:lpstr>
      <vt:lpstr>Punctuation Progression</vt:lpstr>
      <vt:lpstr>Talk 4 Writing</vt:lpstr>
      <vt:lpstr>PowerPoint Presentation</vt:lpstr>
      <vt:lpstr>Spelling</vt:lpstr>
      <vt:lpstr>Handwriting</vt:lpstr>
      <vt:lpstr>Kinetic Letters</vt:lpstr>
      <vt:lpstr>Kinetic Letters</vt:lpstr>
      <vt:lpstr>Kinetic Letters</vt:lpstr>
      <vt:lpstr>Writing at home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Amy Hornett</cp:lastModifiedBy>
  <cp:revision>73</cp:revision>
  <cp:lastPrinted>2013-10-14T16:43:05Z</cp:lastPrinted>
  <dcterms:created xsi:type="dcterms:W3CDTF">2013-09-18T15:18:11Z</dcterms:created>
  <dcterms:modified xsi:type="dcterms:W3CDTF">2019-09-28T12:37:36Z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0x010100F3E9CB1DA50C2C4998DB6494502870F3</vt:lpwstr>
  </property>
</Properties>
</file>