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4" r:id="rId3"/>
    <p:sldId id="258" r:id="rId4"/>
    <p:sldId id="262" r:id="rId5"/>
    <p:sldId id="265" r:id="rId6"/>
    <p:sldId id="266" r:id="rId7"/>
    <p:sldId id="269" r:id="rId8"/>
    <p:sldId id="270" r:id="rId9"/>
    <p:sldId id="271" r:id="rId10"/>
    <p:sldId id="272" r:id="rId11"/>
    <p:sldId id="273" r:id="rId12"/>
    <p:sldId id="274" r:id="rId13"/>
    <p:sldId id="278" r:id="rId14"/>
    <p:sldId id="259" r:id="rId15"/>
    <p:sldId id="280" r:id="rId16"/>
    <p:sldId id="279" r:id="rId17"/>
    <p:sldId id="282" r:id="rId18"/>
    <p:sldId id="287" r:id="rId19"/>
    <p:sldId id="283" r:id="rId20"/>
    <p:sldId id="288" r:id="rId21"/>
    <p:sldId id="289" r:id="rId22"/>
    <p:sldId id="281" r:id="rId23"/>
    <p:sldId id="286" r:id="rId24"/>
    <p:sldId id="285" r:id="rId25"/>
    <p:sldId id="284" r:id="rId26"/>
    <p:sldId id="277" r:id="rId27"/>
    <p:sldId id="276" r:id="rId28"/>
    <p:sldId id="275" r:id="rId29"/>
    <p:sldId id="268" r:id="rId30"/>
    <p:sldId id="267" r:id="rId31"/>
    <p:sldId id="263" r:id="rId32"/>
    <p:sldId id="261" r:id="rId33"/>
    <p:sldId id="260"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2D4D210-4859-DD47-A41D-70F554BBB68D}" v="72" dt="2020-09-25T22:06:24.5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69"/>
    <p:restoredTop sz="94565"/>
  </p:normalViewPr>
  <p:slideViewPr>
    <p:cSldViewPr snapToGrid="0" snapToObjects="1">
      <p:cViewPr varScale="1">
        <p:scale>
          <a:sx n="89" d="100"/>
          <a:sy n="89" d="100"/>
        </p:scale>
        <p:origin x="792"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F6973-6961-074A-9E34-CB6274A8CCC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DCD9714-C70C-CD45-9885-01C98F9BBD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33A79A1-A36E-344C-AB5E-20A16ABAD1C3}"/>
              </a:ext>
            </a:extLst>
          </p:cNvPr>
          <p:cNvSpPr>
            <a:spLocks noGrp="1"/>
          </p:cNvSpPr>
          <p:nvPr>
            <p:ph type="dt" sz="half" idx="10"/>
          </p:nvPr>
        </p:nvSpPr>
        <p:spPr/>
        <p:txBody>
          <a:bodyPr/>
          <a:lstStyle/>
          <a:p>
            <a:fld id="{38997596-1CD3-D44E-AB61-BE52246736E2}" type="datetimeFigureOut">
              <a:rPr lang="en-US" smtClean="0"/>
              <a:t>9/29/20</a:t>
            </a:fld>
            <a:endParaRPr lang="en-US"/>
          </a:p>
        </p:txBody>
      </p:sp>
      <p:sp>
        <p:nvSpPr>
          <p:cNvPr id="5" name="Footer Placeholder 4">
            <a:extLst>
              <a:ext uri="{FF2B5EF4-FFF2-40B4-BE49-F238E27FC236}">
                <a16:creationId xmlns:a16="http://schemas.microsoft.com/office/drawing/2014/main" id="{382AA99F-7E37-9847-B25F-EC2A4FE22F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81F3CD-D047-D745-BE99-B59C7484E472}"/>
              </a:ext>
            </a:extLst>
          </p:cNvPr>
          <p:cNvSpPr>
            <a:spLocks noGrp="1"/>
          </p:cNvSpPr>
          <p:nvPr>
            <p:ph type="sldNum" sz="quarter" idx="12"/>
          </p:nvPr>
        </p:nvSpPr>
        <p:spPr/>
        <p:txBody>
          <a:bodyPr/>
          <a:lstStyle/>
          <a:p>
            <a:fld id="{CF457123-5172-F74E-A6BD-A6F5214B5CAC}" type="slidenum">
              <a:rPr lang="en-US" smtClean="0"/>
              <a:t>‹#›</a:t>
            </a:fld>
            <a:endParaRPr lang="en-US"/>
          </a:p>
        </p:txBody>
      </p:sp>
    </p:spTree>
    <p:extLst>
      <p:ext uri="{BB962C8B-B14F-4D97-AF65-F5344CB8AC3E}">
        <p14:creationId xmlns:p14="http://schemas.microsoft.com/office/powerpoint/2010/main" val="1038085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232C4-A7E7-B34F-9DCD-0416A40D1CD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879BB8C-8305-2B40-90A7-515C6B2D7B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5159DF-2AA0-6A40-9482-DCEC3218449E}"/>
              </a:ext>
            </a:extLst>
          </p:cNvPr>
          <p:cNvSpPr>
            <a:spLocks noGrp="1"/>
          </p:cNvSpPr>
          <p:nvPr>
            <p:ph type="dt" sz="half" idx="10"/>
          </p:nvPr>
        </p:nvSpPr>
        <p:spPr/>
        <p:txBody>
          <a:bodyPr/>
          <a:lstStyle/>
          <a:p>
            <a:fld id="{38997596-1CD3-D44E-AB61-BE52246736E2}" type="datetimeFigureOut">
              <a:rPr lang="en-US" smtClean="0"/>
              <a:t>9/29/20</a:t>
            </a:fld>
            <a:endParaRPr lang="en-US"/>
          </a:p>
        </p:txBody>
      </p:sp>
      <p:sp>
        <p:nvSpPr>
          <p:cNvPr id="5" name="Footer Placeholder 4">
            <a:extLst>
              <a:ext uri="{FF2B5EF4-FFF2-40B4-BE49-F238E27FC236}">
                <a16:creationId xmlns:a16="http://schemas.microsoft.com/office/drawing/2014/main" id="{AEE4FDD0-8A1D-DF45-82C1-9DB1B895DE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93C499-FC3E-4F41-81CE-764BAE078194}"/>
              </a:ext>
            </a:extLst>
          </p:cNvPr>
          <p:cNvSpPr>
            <a:spLocks noGrp="1"/>
          </p:cNvSpPr>
          <p:nvPr>
            <p:ph type="sldNum" sz="quarter" idx="12"/>
          </p:nvPr>
        </p:nvSpPr>
        <p:spPr/>
        <p:txBody>
          <a:bodyPr/>
          <a:lstStyle/>
          <a:p>
            <a:fld id="{CF457123-5172-F74E-A6BD-A6F5214B5CAC}" type="slidenum">
              <a:rPr lang="en-US" smtClean="0"/>
              <a:t>‹#›</a:t>
            </a:fld>
            <a:endParaRPr lang="en-US"/>
          </a:p>
        </p:txBody>
      </p:sp>
    </p:spTree>
    <p:extLst>
      <p:ext uri="{BB962C8B-B14F-4D97-AF65-F5344CB8AC3E}">
        <p14:creationId xmlns:p14="http://schemas.microsoft.com/office/powerpoint/2010/main" val="3699489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1152821-C85A-9542-A674-E67A11D31C2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331CB11-50FC-954E-8658-9EFBAC8CB10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2B48EF-D8C6-384A-B4DC-B14B506086A5}"/>
              </a:ext>
            </a:extLst>
          </p:cNvPr>
          <p:cNvSpPr>
            <a:spLocks noGrp="1"/>
          </p:cNvSpPr>
          <p:nvPr>
            <p:ph type="dt" sz="half" idx="10"/>
          </p:nvPr>
        </p:nvSpPr>
        <p:spPr/>
        <p:txBody>
          <a:bodyPr/>
          <a:lstStyle/>
          <a:p>
            <a:fld id="{38997596-1CD3-D44E-AB61-BE52246736E2}" type="datetimeFigureOut">
              <a:rPr lang="en-US" smtClean="0"/>
              <a:t>9/29/20</a:t>
            </a:fld>
            <a:endParaRPr lang="en-US"/>
          </a:p>
        </p:txBody>
      </p:sp>
      <p:sp>
        <p:nvSpPr>
          <p:cNvPr id="5" name="Footer Placeholder 4">
            <a:extLst>
              <a:ext uri="{FF2B5EF4-FFF2-40B4-BE49-F238E27FC236}">
                <a16:creationId xmlns:a16="http://schemas.microsoft.com/office/drawing/2014/main" id="{2312DD3C-4B93-4448-8DEA-6FCC1B0C39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755992-E8ED-9C4A-BBA9-AD8EBA1E0BE4}"/>
              </a:ext>
            </a:extLst>
          </p:cNvPr>
          <p:cNvSpPr>
            <a:spLocks noGrp="1"/>
          </p:cNvSpPr>
          <p:nvPr>
            <p:ph type="sldNum" sz="quarter" idx="12"/>
          </p:nvPr>
        </p:nvSpPr>
        <p:spPr/>
        <p:txBody>
          <a:bodyPr/>
          <a:lstStyle/>
          <a:p>
            <a:fld id="{CF457123-5172-F74E-A6BD-A6F5214B5CAC}" type="slidenum">
              <a:rPr lang="en-US" smtClean="0"/>
              <a:t>‹#›</a:t>
            </a:fld>
            <a:endParaRPr lang="en-US"/>
          </a:p>
        </p:txBody>
      </p:sp>
    </p:spTree>
    <p:extLst>
      <p:ext uri="{BB962C8B-B14F-4D97-AF65-F5344CB8AC3E}">
        <p14:creationId xmlns:p14="http://schemas.microsoft.com/office/powerpoint/2010/main" val="3384340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DD96-1E9B-AD47-A970-F30E933DD17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196EE55-2D59-054A-BAB1-C27E3D1DA37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FC5F81-0C5C-EC4A-9D6B-29B449F83A69}"/>
              </a:ext>
            </a:extLst>
          </p:cNvPr>
          <p:cNvSpPr>
            <a:spLocks noGrp="1"/>
          </p:cNvSpPr>
          <p:nvPr>
            <p:ph type="dt" sz="half" idx="10"/>
          </p:nvPr>
        </p:nvSpPr>
        <p:spPr/>
        <p:txBody>
          <a:bodyPr/>
          <a:lstStyle/>
          <a:p>
            <a:fld id="{38997596-1CD3-D44E-AB61-BE52246736E2}" type="datetimeFigureOut">
              <a:rPr lang="en-US" smtClean="0"/>
              <a:t>9/29/20</a:t>
            </a:fld>
            <a:endParaRPr lang="en-US"/>
          </a:p>
        </p:txBody>
      </p:sp>
      <p:sp>
        <p:nvSpPr>
          <p:cNvPr id="5" name="Footer Placeholder 4">
            <a:extLst>
              <a:ext uri="{FF2B5EF4-FFF2-40B4-BE49-F238E27FC236}">
                <a16:creationId xmlns:a16="http://schemas.microsoft.com/office/drawing/2014/main" id="{9E352C86-8D48-534A-94B5-30F547BBCC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A88811-BB78-1743-BC08-E19051E947DE}"/>
              </a:ext>
            </a:extLst>
          </p:cNvPr>
          <p:cNvSpPr>
            <a:spLocks noGrp="1"/>
          </p:cNvSpPr>
          <p:nvPr>
            <p:ph type="sldNum" sz="quarter" idx="12"/>
          </p:nvPr>
        </p:nvSpPr>
        <p:spPr/>
        <p:txBody>
          <a:bodyPr/>
          <a:lstStyle/>
          <a:p>
            <a:fld id="{CF457123-5172-F74E-A6BD-A6F5214B5CAC}" type="slidenum">
              <a:rPr lang="en-US" smtClean="0"/>
              <a:t>‹#›</a:t>
            </a:fld>
            <a:endParaRPr lang="en-US"/>
          </a:p>
        </p:txBody>
      </p:sp>
    </p:spTree>
    <p:extLst>
      <p:ext uri="{BB962C8B-B14F-4D97-AF65-F5344CB8AC3E}">
        <p14:creationId xmlns:p14="http://schemas.microsoft.com/office/powerpoint/2010/main" val="3327832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F9767-01F2-0441-9404-31A37B5598E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1A2ACAB-45EF-D548-8366-6A80E13C8F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B225824-42A5-0249-9860-EFA28498EDC3}"/>
              </a:ext>
            </a:extLst>
          </p:cNvPr>
          <p:cNvSpPr>
            <a:spLocks noGrp="1"/>
          </p:cNvSpPr>
          <p:nvPr>
            <p:ph type="dt" sz="half" idx="10"/>
          </p:nvPr>
        </p:nvSpPr>
        <p:spPr/>
        <p:txBody>
          <a:bodyPr/>
          <a:lstStyle/>
          <a:p>
            <a:fld id="{38997596-1CD3-D44E-AB61-BE52246736E2}" type="datetimeFigureOut">
              <a:rPr lang="en-US" smtClean="0"/>
              <a:t>9/29/20</a:t>
            </a:fld>
            <a:endParaRPr lang="en-US"/>
          </a:p>
        </p:txBody>
      </p:sp>
      <p:sp>
        <p:nvSpPr>
          <p:cNvPr id="5" name="Footer Placeholder 4">
            <a:extLst>
              <a:ext uri="{FF2B5EF4-FFF2-40B4-BE49-F238E27FC236}">
                <a16:creationId xmlns:a16="http://schemas.microsoft.com/office/drawing/2014/main" id="{35E4146D-8701-604F-A03E-965815A8D5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D14140-D81E-A44A-B5A4-A82ADDE85FBE}"/>
              </a:ext>
            </a:extLst>
          </p:cNvPr>
          <p:cNvSpPr>
            <a:spLocks noGrp="1"/>
          </p:cNvSpPr>
          <p:nvPr>
            <p:ph type="sldNum" sz="quarter" idx="12"/>
          </p:nvPr>
        </p:nvSpPr>
        <p:spPr/>
        <p:txBody>
          <a:bodyPr/>
          <a:lstStyle/>
          <a:p>
            <a:fld id="{CF457123-5172-F74E-A6BD-A6F5214B5CAC}" type="slidenum">
              <a:rPr lang="en-US" smtClean="0"/>
              <a:t>‹#›</a:t>
            </a:fld>
            <a:endParaRPr lang="en-US"/>
          </a:p>
        </p:txBody>
      </p:sp>
    </p:spTree>
    <p:extLst>
      <p:ext uri="{BB962C8B-B14F-4D97-AF65-F5344CB8AC3E}">
        <p14:creationId xmlns:p14="http://schemas.microsoft.com/office/powerpoint/2010/main" val="3544120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2D2E1-C6C1-E74C-BACD-F768D92381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0D95A9-2EAA-4946-96BA-D538429C68F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6E508E8-A9F2-7F4F-97FC-E53164ECE3A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368FA60-446D-8443-8517-6B963C27E551}"/>
              </a:ext>
            </a:extLst>
          </p:cNvPr>
          <p:cNvSpPr>
            <a:spLocks noGrp="1"/>
          </p:cNvSpPr>
          <p:nvPr>
            <p:ph type="dt" sz="half" idx="10"/>
          </p:nvPr>
        </p:nvSpPr>
        <p:spPr/>
        <p:txBody>
          <a:bodyPr/>
          <a:lstStyle/>
          <a:p>
            <a:fld id="{38997596-1CD3-D44E-AB61-BE52246736E2}" type="datetimeFigureOut">
              <a:rPr lang="en-US" smtClean="0"/>
              <a:t>9/29/20</a:t>
            </a:fld>
            <a:endParaRPr lang="en-US"/>
          </a:p>
        </p:txBody>
      </p:sp>
      <p:sp>
        <p:nvSpPr>
          <p:cNvPr id="6" name="Footer Placeholder 5">
            <a:extLst>
              <a:ext uri="{FF2B5EF4-FFF2-40B4-BE49-F238E27FC236}">
                <a16:creationId xmlns:a16="http://schemas.microsoft.com/office/drawing/2014/main" id="{44298C4D-2213-9048-BD7A-F1CB4599CE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1569AF-E572-C74A-A30D-752926133015}"/>
              </a:ext>
            </a:extLst>
          </p:cNvPr>
          <p:cNvSpPr>
            <a:spLocks noGrp="1"/>
          </p:cNvSpPr>
          <p:nvPr>
            <p:ph type="sldNum" sz="quarter" idx="12"/>
          </p:nvPr>
        </p:nvSpPr>
        <p:spPr/>
        <p:txBody>
          <a:bodyPr/>
          <a:lstStyle/>
          <a:p>
            <a:fld id="{CF457123-5172-F74E-A6BD-A6F5214B5CAC}" type="slidenum">
              <a:rPr lang="en-US" smtClean="0"/>
              <a:t>‹#›</a:t>
            </a:fld>
            <a:endParaRPr lang="en-US"/>
          </a:p>
        </p:txBody>
      </p:sp>
    </p:spTree>
    <p:extLst>
      <p:ext uri="{BB962C8B-B14F-4D97-AF65-F5344CB8AC3E}">
        <p14:creationId xmlns:p14="http://schemas.microsoft.com/office/powerpoint/2010/main" val="4275182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985A2-850C-B74A-BB26-2D2451A043B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9EA2526-0F70-194A-9D74-F56E9FFE96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35D6E48-5AA2-F24D-B86A-4BFC601FEC1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ECFF809-6DBF-284D-91D3-91F5AD9460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41D2D78-6B0D-3941-ADCC-4170F5A20F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F978D8B-78F7-D542-A239-0498B0E0A1D6}"/>
              </a:ext>
            </a:extLst>
          </p:cNvPr>
          <p:cNvSpPr>
            <a:spLocks noGrp="1"/>
          </p:cNvSpPr>
          <p:nvPr>
            <p:ph type="dt" sz="half" idx="10"/>
          </p:nvPr>
        </p:nvSpPr>
        <p:spPr/>
        <p:txBody>
          <a:bodyPr/>
          <a:lstStyle/>
          <a:p>
            <a:fld id="{38997596-1CD3-D44E-AB61-BE52246736E2}" type="datetimeFigureOut">
              <a:rPr lang="en-US" smtClean="0"/>
              <a:t>9/29/20</a:t>
            </a:fld>
            <a:endParaRPr lang="en-US"/>
          </a:p>
        </p:txBody>
      </p:sp>
      <p:sp>
        <p:nvSpPr>
          <p:cNvPr id="8" name="Footer Placeholder 7">
            <a:extLst>
              <a:ext uri="{FF2B5EF4-FFF2-40B4-BE49-F238E27FC236}">
                <a16:creationId xmlns:a16="http://schemas.microsoft.com/office/drawing/2014/main" id="{1F473312-2DD0-7041-9596-D42BAA47054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03E9C54-95A2-B440-8BC3-B47F6963B4D3}"/>
              </a:ext>
            </a:extLst>
          </p:cNvPr>
          <p:cNvSpPr>
            <a:spLocks noGrp="1"/>
          </p:cNvSpPr>
          <p:nvPr>
            <p:ph type="sldNum" sz="quarter" idx="12"/>
          </p:nvPr>
        </p:nvSpPr>
        <p:spPr/>
        <p:txBody>
          <a:bodyPr/>
          <a:lstStyle/>
          <a:p>
            <a:fld id="{CF457123-5172-F74E-A6BD-A6F5214B5CAC}" type="slidenum">
              <a:rPr lang="en-US" smtClean="0"/>
              <a:t>‹#›</a:t>
            </a:fld>
            <a:endParaRPr lang="en-US"/>
          </a:p>
        </p:txBody>
      </p:sp>
    </p:spTree>
    <p:extLst>
      <p:ext uri="{BB962C8B-B14F-4D97-AF65-F5344CB8AC3E}">
        <p14:creationId xmlns:p14="http://schemas.microsoft.com/office/powerpoint/2010/main" val="1298234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D5BBC-F2A1-824D-AA6A-B1AABB21AF3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EC664E8-D9A0-F04C-8649-17FDF01396CD}"/>
              </a:ext>
            </a:extLst>
          </p:cNvPr>
          <p:cNvSpPr>
            <a:spLocks noGrp="1"/>
          </p:cNvSpPr>
          <p:nvPr>
            <p:ph type="dt" sz="half" idx="10"/>
          </p:nvPr>
        </p:nvSpPr>
        <p:spPr/>
        <p:txBody>
          <a:bodyPr/>
          <a:lstStyle/>
          <a:p>
            <a:fld id="{38997596-1CD3-D44E-AB61-BE52246736E2}" type="datetimeFigureOut">
              <a:rPr lang="en-US" smtClean="0"/>
              <a:t>9/29/20</a:t>
            </a:fld>
            <a:endParaRPr lang="en-US"/>
          </a:p>
        </p:txBody>
      </p:sp>
      <p:sp>
        <p:nvSpPr>
          <p:cNvPr id="4" name="Footer Placeholder 3">
            <a:extLst>
              <a:ext uri="{FF2B5EF4-FFF2-40B4-BE49-F238E27FC236}">
                <a16:creationId xmlns:a16="http://schemas.microsoft.com/office/drawing/2014/main" id="{CC2F574D-3977-6F48-B797-0E73C911678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C87B252-CA83-1B4F-B02C-963D4492257A}"/>
              </a:ext>
            </a:extLst>
          </p:cNvPr>
          <p:cNvSpPr>
            <a:spLocks noGrp="1"/>
          </p:cNvSpPr>
          <p:nvPr>
            <p:ph type="sldNum" sz="quarter" idx="12"/>
          </p:nvPr>
        </p:nvSpPr>
        <p:spPr/>
        <p:txBody>
          <a:bodyPr/>
          <a:lstStyle/>
          <a:p>
            <a:fld id="{CF457123-5172-F74E-A6BD-A6F5214B5CAC}" type="slidenum">
              <a:rPr lang="en-US" smtClean="0"/>
              <a:t>‹#›</a:t>
            </a:fld>
            <a:endParaRPr lang="en-US"/>
          </a:p>
        </p:txBody>
      </p:sp>
    </p:spTree>
    <p:extLst>
      <p:ext uri="{BB962C8B-B14F-4D97-AF65-F5344CB8AC3E}">
        <p14:creationId xmlns:p14="http://schemas.microsoft.com/office/powerpoint/2010/main" val="1915200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8E32B3A-1228-2240-9AF4-9BC645BAE435}"/>
              </a:ext>
            </a:extLst>
          </p:cNvPr>
          <p:cNvSpPr>
            <a:spLocks noGrp="1"/>
          </p:cNvSpPr>
          <p:nvPr>
            <p:ph type="dt" sz="half" idx="10"/>
          </p:nvPr>
        </p:nvSpPr>
        <p:spPr/>
        <p:txBody>
          <a:bodyPr/>
          <a:lstStyle/>
          <a:p>
            <a:fld id="{38997596-1CD3-D44E-AB61-BE52246736E2}" type="datetimeFigureOut">
              <a:rPr lang="en-US" smtClean="0"/>
              <a:t>9/29/20</a:t>
            </a:fld>
            <a:endParaRPr lang="en-US"/>
          </a:p>
        </p:txBody>
      </p:sp>
      <p:sp>
        <p:nvSpPr>
          <p:cNvPr id="3" name="Footer Placeholder 2">
            <a:extLst>
              <a:ext uri="{FF2B5EF4-FFF2-40B4-BE49-F238E27FC236}">
                <a16:creationId xmlns:a16="http://schemas.microsoft.com/office/drawing/2014/main" id="{E08D8C2D-1686-FA4D-AB1D-2C98E697BBD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9267A41-2AAF-7247-ABAC-CB66A5335505}"/>
              </a:ext>
            </a:extLst>
          </p:cNvPr>
          <p:cNvSpPr>
            <a:spLocks noGrp="1"/>
          </p:cNvSpPr>
          <p:nvPr>
            <p:ph type="sldNum" sz="quarter" idx="12"/>
          </p:nvPr>
        </p:nvSpPr>
        <p:spPr/>
        <p:txBody>
          <a:bodyPr/>
          <a:lstStyle/>
          <a:p>
            <a:fld id="{CF457123-5172-F74E-A6BD-A6F5214B5CAC}" type="slidenum">
              <a:rPr lang="en-US" smtClean="0"/>
              <a:t>‹#›</a:t>
            </a:fld>
            <a:endParaRPr lang="en-US"/>
          </a:p>
        </p:txBody>
      </p:sp>
    </p:spTree>
    <p:extLst>
      <p:ext uri="{BB962C8B-B14F-4D97-AF65-F5344CB8AC3E}">
        <p14:creationId xmlns:p14="http://schemas.microsoft.com/office/powerpoint/2010/main" val="3122662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F8F32-C034-1C48-9F34-C829A0D637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D77D4F0-EDFA-644D-97AA-F2B641E1B5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0ABE60C-6E78-6141-922D-EA5882377E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CD6C14-785D-BF4F-89B6-5AB5A44C545E}"/>
              </a:ext>
            </a:extLst>
          </p:cNvPr>
          <p:cNvSpPr>
            <a:spLocks noGrp="1"/>
          </p:cNvSpPr>
          <p:nvPr>
            <p:ph type="dt" sz="half" idx="10"/>
          </p:nvPr>
        </p:nvSpPr>
        <p:spPr/>
        <p:txBody>
          <a:bodyPr/>
          <a:lstStyle/>
          <a:p>
            <a:fld id="{38997596-1CD3-D44E-AB61-BE52246736E2}" type="datetimeFigureOut">
              <a:rPr lang="en-US" smtClean="0"/>
              <a:t>9/29/20</a:t>
            </a:fld>
            <a:endParaRPr lang="en-US"/>
          </a:p>
        </p:txBody>
      </p:sp>
      <p:sp>
        <p:nvSpPr>
          <p:cNvPr id="6" name="Footer Placeholder 5">
            <a:extLst>
              <a:ext uri="{FF2B5EF4-FFF2-40B4-BE49-F238E27FC236}">
                <a16:creationId xmlns:a16="http://schemas.microsoft.com/office/drawing/2014/main" id="{BD79BF6E-6AE1-F942-BD71-9FAF9A996B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B5FF2B-FCC0-E84B-9986-AF0BC95352B6}"/>
              </a:ext>
            </a:extLst>
          </p:cNvPr>
          <p:cNvSpPr>
            <a:spLocks noGrp="1"/>
          </p:cNvSpPr>
          <p:nvPr>
            <p:ph type="sldNum" sz="quarter" idx="12"/>
          </p:nvPr>
        </p:nvSpPr>
        <p:spPr/>
        <p:txBody>
          <a:bodyPr/>
          <a:lstStyle/>
          <a:p>
            <a:fld id="{CF457123-5172-F74E-A6BD-A6F5214B5CAC}" type="slidenum">
              <a:rPr lang="en-US" smtClean="0"/>
              <a:t>‹#›</a:t>
            </a:fld>
            <a:endParaRPr lang="en-US"/>
          </a:p>
        </p:txBody>
      </p:sp>
    </p:spTree>
    <p:extLst>
      <p:ext uri="{BB962C8B-B14F-4D97-AF65-F5344CB8AC3E}">
        <p14:creationId xmlns:p14="http://schemas.microsoft.com/office/powerpoint/2010/main" val="1932107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1A587-B79D-414B-9BB6-EE900561F1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1246E93-4C01-234D-9C46-566327B6A0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32A3C42-37C5-F444-B77B-4F6BB0A8DE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09B2437-7506-AC47-9DFF-4F1C06A24CEE}"/>
              </a:ext>
            </a:extLst>
          </p:cNvPr>
          <p:cNvSpPr>
            <a:spLocks noGrp="1"/>
          </p:cNvSpPr>
          <p:nvPr>
            <p:ph type="dt" sz="half" idx="10"/>
          </p:nvPr>
        </p:nvSpPr>
        <p:spPr/>
        <p:txBody>
          <a:bodyPr/>
          <a:lstStyle/>
          <a:p>
            <a:fld id="{38997596-1CD3-D44E-AB61-BE52246736E2}" type="datetimeFigureOut">
              <a:rPr lang="en-US" smtClean="0"/>
              <a:t>9/29/20</a:t>
            </a:fld>
            <a:endParaRPr lang="en-US"/>
          </a:p>
        </p:txBody>
      </p:sp>
      <p:sp>
        <p:nvSpPr>
          <p:cNvPr id="6" name="Footer Placeholder 5">
            <a:extLst>
              <a:ext uri="{FF2B5EF4-FFF2-40B4-BE49-F238E27FC236}">
                <a16:creationId xmlns:a16="http://schemas.microsoft.com/office/drawing/2014/main" id="{1683A398-BAFE-D14F-B58C-9E9E430EF1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30DA5C-AC66-0344-8418-BADD64E8C2D0}"/>
              </a:ext>
            </a:extLst>
          </p:cNvPr>
          <p:cNvSpPr>
            <a:spLocks noGrp="1"/>
          </p:cNvSpPr>
          <p:nvPr>
            <p:ph type="sldNum" sz="quarter" idx="12"/>
          </p:nvPr>
        </p:nvSpPr>
        <p:spPr/>
        <p:txBody>
          <a:bodyPr/>
          <a:lstStyle/>
          <a:p>
            <a:fld id="{CF457123-5172-F74E-A6BD-A6F5214B5CAC}" type="slidenum">
              <a:rPr lang="en-US" smtClean="0"/>
              <a:t>‹#›</a:t>
            </a:fld>
            <a:endParaRPr lang="en-US"/>
          </a:p>
        </p:txBody>
      </p:sp>
    </p:spTree>
    <p:extLst>
      <p:ext uri="{BB962C8B-B14F-4D97-AF65-F5344CB8AC3E}">
        <p14:creationId xmlns:p14="http://schemas.microsoft.com/office/powerpoint/2010/main" val="1511943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F0D7CB-B04D-F84C-92C3-906B6B9098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DDF2766-A6EA-F744-A511-6ADF24197A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E6CCDB-3ADA-B141-8087-0800218117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997596-1CD3-D44E-AB61-BE52246736E2}" type="datetimeFigureOut">
              <a:rPr lang="en-US" smtClean="0"/>
              <a:t>9/29/20</a:t>
            </a:fld>
            <a:endParaRPr lang="en-US"/>
          </a:p>
        </p:txBody>
      </p:sp>
      <p:sp>
        <p:nvSpPr>
          <p:cNvPr id="5" name="Footer Placeholder 4">
            <a:extLst>
              <a:ext uri="{FF2B5EF4-FFF2-40B4-BE49-F238E27FC236}">
                <a16:creationId xmlns:a16="http://schemas.microsoft.com/office/drawing/2014/main" id="{2398725E-D169-F648-8673-D8CCEC234F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9AE3425-38CC-8346-B6E5-866655B7B0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57123-5172-F74E-A6BD-A6F5214B5CAC}" type="slidenum">
              <a:rPr lang="en-US" smtClean="0"/>
              <a:t>‹#›</a:t>
            </a:fld>
            <a:endParaRPr lang="en-US"/>
          </a:p>
        </p:txBody>
      </p:sp>
    </p:spTree>
    <p:extLst>
      <p:ext uri="{BB962C8B-B14F-4D97-AF65-F5344CB8AC3E}">
        <p14:creationId xmlns:p14="http://schemas.microsoft.com/office/powerpoint/2010/main" val="11376070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sunset over a city&#10;&#10;Description automatically generated">
            <a:extLst>
              <a:ext uri="{FF2B5EF4-FFF2-40B4-BE49-F238E27FC236}">
                <a16:creationId xmlns:a16="http://schemas.microsoft.com/office/drawing/2014/main" id="{1F6D83CA-BBCE-6242-A1ED-445901396C9D}"/>
              </a:ext>
            </a:extLst>
          </p:cNvPr>
          <p:cNvPicPr>
            <a:picLocks noChangeAspect="1"/>
          </p:cNvPicPr>
          <p:nvPr/>
        </p:nvPicPr>
        <p:blipFill rotWithShape="1">
          <a:blip r:embed="rId2"/>
          <a:srcRect l="5074" t="9091" r="24831" b="-1"/>
          <a:stretch/>
        </p:blipFill>
        <p:spPr>
          <a:xfrm>
            <a:off x="3417237" y="0"/>
            <a:ext cx="8668512" cy="6857990"/>
          </a:xfrm>
          <a:prstGeom prst="rect">
            <a:avLst/>
          </a:prstGeom>
        </p:spPr>
      </p:pic>
      <p:sp>
        <p:nvSpPr>
          <p:cNvPr id="12" name="Rectangle 11">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532761B-0F2D-A54B-A891-80BF40AFA81C}"/>
              </a:ext>
            </a:extLst>
          </p:cNvPr>
          <p:cNvSpPr>
            <a:spLocks noGrp="1"/>
          </p:cNvSpPr>
          <p:nvPr>
            <p:ph type="ctrTitle"/>
          </p:nvPr>
        </p:nvSpPr>
        <p:spPr>
          <a:xfrm>
            <a:off x="592280" y="403480"/>
            <a:ext cx="4479783" cy="3196970"/>
          </a:xfrm>
        </p:spPr>
        <p:txBody>
          <a:bodyPr anchor="b">
            <a:noAutofit/>
          </a:bodyPr>
          <a:lstStyle/>
          <a:p>
            <a:pPr algn="l"/>
            <a:r>
              <a:rPr lang="en-US" sz="5400" b="1" i="1" dirty="0">
                <a:latin typeface="Arial" panose="020B0604020202020204" pitchFamily="34" charset="0"/>
                <a:cs typeface="Arial" panose="020B0604020202020204" pitchFamily="34" charset="0"/>
              </a:rPr>
              <a:t>APOSTOLIC KINGDOM FORUM </a:t>
            </a:r>
            <a:br>
              <a:rPr lang="en-US" sz="5400" b="1" i="1" dirty="0">
                <a:latin typeface="Arial" panose="020B0604020202020204" pitchFamily="34" charset="0"/>
                <a:cs typeface="Arial" panose="020B0604020202020204" pitchFamily="34" charset="0"/>
              </a:rPr>
            </a:br>
            <a:r>
              <a:rPr lang="en-US" sz="4400" b="1" dirty="0">
                <a:latin typeface="Arial" panose="020B0604020202020204" pitchFamily="34" charset="0"/>
                <a:cs typeface="Arial" panose="020B0604020202020204" pitchFamily="34" charset="0"/>
              </a:rPr>
              <a:t>Houston, Texas  </a:t>
            </a:r>
          </a:p>
        </p:txBody>
      </p:sp>
      <p:sp>
        <p:nvSpPr>
          <p:cNvPr id="3" name="Subtitle 2">
            <a:extLst>
              <a:ext uri="{FF2B5EF4-FFF2-40B4-BE49-F238E27FC236}">
                <a16:creationId xmlns:a16="http://schemas.microsoft.com/office/drawing/2014/main" id="{2CAA62E3-CEA0-0743-A979-21FA584237E9}"/>
              </a:ext>
            </a:extLst>
          </p:cNvPr>
          <p:cNvSpPr>
            <a:spLocks noGrp="1"/>
          </p:cNvSpPr>
          <p:nvPr>
            <p:ph type="subTitle" idx="1"/>
          </p:nvPr>
        </p:nvSpPr>
        <p:spPr>
          <a:xfrm>
            <a:off x="477980" y="4414838"/>
            <a:ext cx="4479783" cy="1971675"/>
          </a:xfrm>
        </p:spPr>
        <p:txBody>
          <a:bodyPr>
            <a:normAutofit fontScale="25000" lnSpcReduction="20000"/>
          </a:bodyPr>
          <a:lstStyle/>
          <a:p>
            <a:pPr algn="l"/>
            <a:endParaRPr lang="en-US" sz="2000" b="1" dirty="0"/>
          </a:p>
          <a:p>
            <a:pPr algn="l"/>
            <a:r>
              <a:rPr lang="en-US" sz="14400" b="1" dirty="0">
                <a:latin typeface="Brush Script MT" panose="03060802040406070304" pitchFamily="66" charset="-122"/>
                <a:ea typeface="Brush Script MT" panose="03060802040406070304" pitchFamily="66" charset="-122"/>
                <a:cs typeface="Brush Script MT" panose="03060802040406070304" pitchFamily="66" charset="-122"/>
              </a:rPr>
              <a:t>…making all see what is the fellowship (stewardship) of the ministry ….</a:t>
            </a:r>
          </a:p>
          <a:p>
            <a:pPr algn="l"/>
            <a:r>
              <a:rPr lang="en-US" sz="14400" b="1" dirty="0">
                <a:latin typeface="Brush Script MT" panose="03060802040406070304" pitchFamily="66" charset="-122"/>
                <a:ea typeface="Brush Script MT" panose="03060802040406070304" pitchFamily="66" charset="-122"/>
                <a:cs typeface="Brush Script MT" panose="03060802040406070304" pitchFamily="66" charset="-122"/>
              </a:rPr>
              <a:t>Eph. 3:8-10</a:t>
            </a:r>
          </a:p>
        </p:txBody>
      </p:sp>
      <p:sp>
        <p:nvSpPr>
          <p:cNvPr id="14" name="Rectangle 13">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12677B04-B438-2F4A-A495-76DD4FAF765A}"/>
              </a:ext>
            </a:extLst>
          </p:cNvPr>
          <p:cNvSpPr/>
          <p:nvPr/>
        </p:nvSpPr>
        <p:spPr>
          <a:xfrm>
            <a:off x="3439311" y="3244334"/>
            <a:ext cx="5313378" cy="369332"/>
          </a:xfrm>
          <a:prstGeom prst="rect">
            <a:avLst/>
          </a:prstGeom>
        </p:spPr>
        <p:txBody>
          <a:bodyPr wrap="none">
            <a:spAutoFit/>
          </a:bodyPr>
          <a:lstStyle/>
          <a:p>
            <a:r>
              <a:rPr lang="en-US" dirty="0"/>
              <a:t>https://1drv.ms/p/</a:t>
            </a:r>
            <a:r>
              <a:rPr lang="en-US" dirty="0" err="1"/>
              <a:t>s!AlA-x-uwoWicxShTBXAYmMgZZyXJ</a:t>
            </a:r>
            <a:endParaRPr lang="en-US" dirty="0"/>
          </a:p>
        </p:txBody>
      </p:sp>
    </p:spTree>
    <p:extLst>
      <p:ext uri="{BB962C8B-B14F-4D97-AF65-F5344CB8AC3E}">
        <p14:creationId xmlns:p14="http://schemas.microsoft.com/office/powerpoint/2010/main" val="3157716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39935-BD1E-9C4B-9896-B04CB7BFD82D}"/>
              </a:ext>
            </a:extLst>
          </p:cNvPr>
          <p:cNvSpPr>
            <a:spLocks noGrp="1"/>
          </p:cNvSpPr>
          <p:nvPr>
            <p:ph type="ctrTitle"/>
          </p:nvPr>
        </p:nvSpPr>
        <p:spPr>
          <a:xfrm>
            <a:off x="1524000" y="348917"/>
            <a:ext cx="9144000" cy="1130968"/>
          </a:xfrm>
        </p:spPr>
        <p:txBody>
          <a:bodyPr/>
          <a:lstStyle/>
          <a:p>
            <a:r>
              <a:rPr lang="en-US" b="1" dirty="0">
                <a:latin typeface="Arial" panose="020B0604020202020204" pitchFamily="34" charset="0"/>
                <a:cs typeface="Arial" panose="020B0604020202020204" pitchFamily="34" charset="0"/>
              </a:rPr>
              <a:t>The Holy Spirit Supplies</a:t>
            </a:r>
          </a:p>
        </p:txBody>
      </p:sp>
      <p:sp>
        <p:nvSpPr>
          <p:cNvPr id="3" name="Subtitle 2">
            <a:extLst>
              <a:ext uri="{FF2B5EF4-FFF2-40B4-BE49-F238E27FC236}">
                <a16:creationId xmlns:a16="http://schemas.microsoft.com/office/drawing/2014/main" id="{F54CC287-7CD7-CB4F-9677-0D284A7D9EA1}"/>
              </a:ext>
            </a:extLst>
          </p:cNvPr>
          <p:cNvSpPr>
            <a:spLocks noGrp="1"/>
          </p:cNvSpPr>
          <p:nvPr>
            <p:ph type="subTitle" idx="1"/>
          </p:nvPr>
        </p:nvSpPr>
        <p:spPr>
          <a:xfrm>
            <a:off x="1524000" y="1636295"/>
            <a:ext cx="9144000" cy="4872789"/>
          </a:xfrm>
        </p:spPr>
        <p:txBody>
          <a:bodyPr>
            <a:normAutofit fontScale="92500" lnSpcReduction="10000"/>
          </a:bodyPr>
          <a:lstStyle/>
          <a:p>
            <a:pPr algn="l"/>
            <a:r>
              <a:rPr lang="en-US" sz="3200" dirty="0">
                <a:latin typeface="Arial" panose="020B0604020202020204" pitchFamily="34" charset="0"/>
                <a:cs typeface="Arial" panose="020B0604020202020204" pitchFamily="34" charset="0"/>
              </a:rPr>
              <a:t>Galatians 3:5-6 AMPC</a:t>
            </a:r>
          </a:p>
          <a:p>
            <a:pPr algn="l"/>
            <a:r>
              <a:rPr lang="en-US" sz="3200" dirty="0">
                <a:latin typeface="Arial" panose="020B0604020202020204" pitchFamily="34" charset="0"/>
                <a:cs typeface="Arial" panose="020B0604020202020204" pitchFamily="34" charset="0"/>
              </a:rPr>
              <a:t>Then does He who supplies you with His marvelous [Holy] Spirit and works powerfully and miraculously among you do so on [the grounds of your doing] what the Law demands, or because of your believing in and</a:t>
            </a:r>
            <a:r>
              <a:rPr lang="en-US" sz="3200" i="1" dirty="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adhering to and trusting in and</a:t>
            </a:r>
            <a:r>
              <a:rPr lang="en-US" sz="3200" i="1" dirty="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relying on the message that you heard?</a:t>
            </a:r>
          </a:p>
          <a:p>
            <a:pPr algn="l"/>
            <a:r>
              <a:rPr lang="en-US" sz="3200" dirty="0">
                <a:latin typeface="Arial" panose="020B0604020202020204" pitchFamily="34" charset="0"/>
                <a:cs typeface="Arial" panose="020B0604020202020204" pitchFamily="34" charset="0"/>
              </a:rPr>
              <a:t>Thus Abraham believed in and adhered to and trusted in and relied on God, and it was reckoned and placed to his account and credited as righteousness (as conformity to the divine will in purpose, thought, and action). [Gen. 15:6.]</a:t>
            </a:r>
          </a:p>
          <a:p>
            <a:endParaRPr lang="en-US" dirty="0"/>
          </a:p>
        </p:txBody>
      </p:sp>
    </p:spTree>
    <p:extLst>
      <p:ext uri="{BB962C8B-B14F-4D97-AF65-F5344CB8AC3E}">
        <p14:creationId xmlns:p14="http://schemas.microsoft.com/office/powerpoint/2010/main" val="3336841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46F03-12BE-A148-BF2D-76679F5A7BFD}"/>
              </a:ext>
            </a:extLst>
          </p:cNvPr>
          <p:cNvSpPr>
            <a:spLocks noGrp="1"/>
          </p:cNvSpPr>
          <p:nvPr>
            <p:ph type="ctrTitle"/>
          </p:nvPr>
        </p:nvSpPr>
        <p:spPr>
          <a:xfrm>
            <a:off x="1524000" y="312821"/>
            <a:ext cx="9144000" cy="1780674"/>
          </a:xfrm>
        </p:spPr>
        <p:txBody>
          <a:bodyPr/>
          <a:lstStyle/>
          <a:p>
            <a:r>
              <a:rPr lang="en-US" b="1" dirty="0">
                <a:latin typeface="Arial" panose="020B0604020202020204" pitchFamily="34" charset="0"/>
                <a:cs typeface="Arial" panose="020B0604020202020204" pitchFamily="34" charset="0"/>
              </a:rPr>
              <a:t>The Substance With Which God Builds</a:t>
            </a:r>
          </a:p>
        </p:txBody>
      </p:sp>
      <p:sp>
        <p:nvSpPr>
          <p:cNvPr id="3" name="Subtitle 2">
            <a:extLst>
              <a:ext uri="{FF2B5EF4-FFF2-40B4-BE49-F238E27FC236}">
                <a16:creationId xmlns:a16="http://schemas.microsoft.com/office/drawing/2014/main" id="{67AD78E6-067E-A34C-B6A0-B943DBCC51A3}"/>
              </a:ext>
            </a:extLst>
          </p:cNvPr>
          <p:cNvSpPr>
            <a:spLocks noGrp="1"/>
          </p:cNvSpPr>
          <p:nvPr>
            <p:ph type="subTitle" idx="1"/>
          </p:nvPr>
        </p:nvSpPr>
        <p:spPr>
          <a:xfrm>
            <a:off x="1524000" y="2298032"/>
            <a:ext cx="9144000" cy="3826042"/>
          </a:xfrm>
        </p:spPr>
        <p:txBody>
          <a:bodyPr>
            <a:normAutofit/>
          </a:bodyPr>
          <a:lstStyle/>
          <a:p>
            <a:pPr algn="l"/>
            <a:r>
              <a:rPr lang="en-US" sz="3500" dirty="0">
                <a:latin typeface="Arial" panose="020B0604020202020204" pitchFamily="34" charset="0"/>
                <a:cs typeface="Arial" panose="020B0604020202020204" pitchFamily="34" charset="0"/>
              </a:rPr>
              <a:t>Hebrews 11:1</a:t>
            </a:r>
          </a:p>
          <a:p>
            <a:pPr algn="l"/>
            <a:r>
              <a:rPr lang="en-US" sz="3200" dirty="0">
                <a:latin typeface="Arial" panose="020B0604020202020204" pitchFamily="34" charset="0"/>
                <a:cs typeface="Arial" panose="020B0604020202020204" pitchFamily="34" charset="0"/>
              </a:rPr>
              <a:t>NOW FAITH is the assurance (the confirmation, the title deed) (evidence) of the things [we] hope for, being the proof of things [we] do not see and</a:t>
            </a:r>
            <a:r>
              <a:rPr lang="en-US" sz="3200" i="1" dirty="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the conviction of their reality [faith perceiving as real fact what is not revealed to the senses].</a:t>
            </a:r>
          </a:p>
          <a:p>
            <a:pPr algn="l"/>
            <a:r>
              <a:rPr lang="en-US" sz="3200" dirty="0">
                <a:latin typeface="Arial" panose="020B0604020202020204" pitchFamily="34" charset="0"/>
                <a:cs typeface="Arial" panose="020B0604020202020204" pitchFamily="34" charset="0"/>
              </a:rPr>
              <a:t> </a:t>
            </a:r>
          </a:p>
          <a:p>
            <a:endParaRPr lang="en-US" dirty="0"/>
          </a:p>
        </p:txBody>
      </p:sp>
    </p:spTree>
    <p:extLst>
      <p:ext uri="{BB962C8B-B14F-4D97-AF65-F5344CB8AC3E}">
        <p14:creationId xmlns:p14="http://schemas.microsoft.com/office/powerpoint/2010/main" val="11928034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A6401-DD78-5044-95C3-BD760B49CF85}"/>
              </a:ext>
            </a:extLst>
          </p:cNvPr>
          <p:cNvSpPr>
            <a:spLocks noGrp="1"/>
          </p:cNvSpPr>
          <p:nvPr>
            <p:ph type="ctrTitle"/>
          </p:nvPr>
        </p:nvSpPr>
        <p:spPr>
          <a:xfrm>
            <a:off x="1010653" y="-276726"/>
            <a:ext cx="10539663" cy="2348414"/>
          </a:xfrm>
        </p:spPr>
        <p:txBody>
          <a:bodyPr>
            <a:normAutofit/>
          </a:bodyPr>
          <a:lstStyle/>
          <a:p>
            <a:r>
              <a:rPr lang="en-US" b="1" dirty="0">
                <a:latin typeface="Arial" panose="020B0604020202020204" pitchFamily="34" charset="0"/>
                <a:cs typeface="Arial" panose="020B0604020202020204" pitchFamily="34" charset="0"/>
              </a:rPr>
              <a:t>Faith Equips for their</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Intended Purpose</a:t>
            </a:r>
          </a:p>
        </p:txBody>
      </p:sp>
      <p:sp>
        <p:nvSpPr>
          <p:cNvPr id="3" name="Subtitle 2">
            <a:extLst>
              <a:ext uri="{FF2B5EF4-FFF2-40B4-BE49-F238E27FC236}">
                <a16:creationId xmlns:a16="http://schemas.microsoft.com/office/drawing/2014/main" id="{FE0394E9-9401-9043-A6F9-2A4D370F7A33}"/>
              </a:ext>
            </a:extLst>
          </p:cNvPr>
          <p:cNvSpPr>
            <a:spLocks noGrp="1"/>
          </p:cNvSpPr>
          <p:nvPr>
            <p:ph type="subTitle" idx="1"/>
          </p:nvPr>
        </p:nvSpPr>
        <p:spPr>
          <a:xfrm>
            <a:off x="1524000" y="2314575"/>
            <a:ext cx="9144000" cy="4129088"/>
          </a:xfrm>
        </p:spPr>
        <p:txBody>
          <a:bodyPr>
            <a:normAutofit fontScale="85000" lnSpcReduction="20000"/>
          </a:bodyPr>
          <a:lstStyle/>
          <a:p>
            <a:pPr algn="l"/>
            <a:r>
              <a:rPr lang="en-US" sz="4100" dirty="0">
                <a:latin typeface="Arial" panose="020B0604020202020204" pitchFamily="34" charset="0"/>
                <a:cs typeface="Arial" panose="020B0604020202020204" pitchFamily="34" charset="0"/>
              </a:rPr>
              <a:t>Hebrews 11:2-3</a:t>
            </a:r>
          </a:p>
          <a:p>
            <a:pPr algn="l"/>
            <a:r>
              <a:rPr lang="en-US" sz="4100" dirty="0">
                <a:latin typeface="Arial" panose="020B0604020202020204" pitchFamily="34" charset="0"/>
                <a:cs typeface="Arial" panose="020B0604020202020204" pitchFamily="34" charset="0"/>
              </a:rPr>
              <a:t>For by [faith–trust and </a:t>
            </a:r>
            <a:r>
              <a:rPr lang="en-US" sz="4100" b="1" dirty="0">
                <a:latin typeface="Arial" panose="020B0604020202020204" pitchFamily="34" charset="0"/>
                <a:cs typeface="Arial" panose="020B0604020202020204" pitchFamily="34" charset="0"/>
              </a:rPr>
              <a:t>holy fervor born of faith</a:t>
            </a:r>
            <a:r>
              <a:rPr lang="en-US" sz="4100" dirty="0">
                <a:latin typeface="Arial" panose="020B0604020202020204" pitchFamily="34" charset="0"/>
                <a:cs typeface="Arial" panose="020B0604020202020204" pitchFamily="34" charset="0"/>
              </a:rPr>
              <a:t>] the men of old had </a:t>
            </a:r>
            <a:r>
              <a:rPr lang="en-US" sz="4100" b="1" dirty="0">
                <a:latin typeface="Arial" panose="020B0604020202020204" pitchFamily="34" charset="0"/>
                <a:cs typeface="Arial" panose="020B0604020202020204" pitchFamily="34" charset="0"/>
              </a:rPr>
              <a:t>divine testimony </a:t>
            </a:r>
            <a:r>
              <a:rPr lang="en-US" sz="4100" dirty="0">
                <a:latin typeface="Arial" panose="020B0604020202020204" pitchFamily="34" charset="0"/>
                <a:cs typeface="Arial" panose="020B0604020202020204" pitchFamily="34" charset="0"/>
              </a:rPr>
              <a:t>borne to them and obtained a good report.</a:t>
            </a:r>
            <a:endParaRPr lang="en-US" sz="3800" dirty="0">
              <a:latin typeface="Arial" panose="020B0604020202020204" pitchFamily="34" charset="0"/>
              <a:cs typeface="Arial" panose="020B0604020202020204" pitchFamily="34" charset="0"/>
            </a:endParaRPr>
          </a:p>
          <a:p>
            <a:pPr algn="l"/>
            <a:r>
              <a:rPr lang="en-US" sz="3800" dirty="0">
                <a:latin typeface="Arial" panose="020B0604020202020204" pitchFamily="34" charset="0"/>
                <a:cs typeface="Arial" panose="020B0604020202020204" pitchFamily="34" charset="0"/>
              </a:rPr>
              <a:t>By faith we </a:t>
            </a:r>
            <a:r>
              <a:rPr lang="en-US" sz="4100" b="1" dirty="0">
                <a:latin typeface="Arial" panose="020B0604020202020204" pitchFamily="34" charset="0"/>
                <a:cs typeface="Arial" panose="020B0604020202020204" pitchFamily="34" charset="0"/>
              </a:rPr>
              <a:t>understand</a:t>
            </a:r>
            <a:r>
              <a:rPr lang="en-US" sz="4100" b="1" i="1" dirty="0">
                <a:latin typeface="Arial" panose="020B0604020202020204" pitchFamily="34" charset="0"/>
                <a:cs typeface="Arial" panose="020B0604020202020204" pitchFamily="34" charset="0"/>
              </a:rPr>
              <a:t> </a:t>
            </a:r>
            <a:r>
              <a:rPr lang="en-US" sz="3800" dirty="0">
                <a:latin typeface="Arial" panose="020B0604020202020204" pitchFamily="34" charset="0"/>
                <a:cs typeface="Arial" panose="020B0604020202020204" pitchFamily="34" charset="0"/>
              </a:rPr>
              <a:t>that the worlds [during the successive ages] were </a:t>
            </a:r>
            <a:r>
              <a:rPr lang="en-US" sz="3800" b="1" dirty="0">
                <a:latin typeface="Arial" panose="020B0604020202020204" pitchFamily="34" charset="0"/>
                <a:cs typeface="Arial" panose="020B0604020202020204" pitchFamily="34" charset="0"/>
              </a:rPr>
              <a:t>framed (fashioned, put in order, and equipped for their intended purpose) by the word of God,</a:t>
            </a:r>
            <a:r>
              <a:rPr lang="en-US" sz="3800" dirty="0">
                <a:latin typeface="Arial" panose="020B0604020202020204" pitchFamily="34" charset="0"/>
                <a:cs typeface="Arial" panose="020B0604020202020204" pitchFamily="34" charset="0"/>
              </a:rPr>
              <a:t> so that </a:t>
            </a:r>
            <a:r>
              <a:rPr lang="en-US" sz="3800" b="1" dirty="0">
                <a:latin typeface="Arial" panose="020B0604020202020204" pitchFamily="34" charset="0"/>
                <a:cs typeface="Arial" panose="020B0604020202020204" pitchFamily="34" charset="0"/>
              </a:rPr>
              <a:t>what we see was not made out of things which are visible.</a:t>
            </a:r>
          </a:p>
          <a:p>
            <a:endParaRPr lang="en-US" dirty="0"/>
          </a:p>
        </p:txBody>
      </p:sp>
    </p:spTree>
    <p:extLst>
      <p:ext uri="{BB962C8B-B14F-4D97-AF65-F5344CB8AC3E}">
        <p14:creationId xmlns:p14="http://schemas.microsoft.com/office/powerpoint/2010/main" val="23139638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86078-9ED3-544E-A05D-C19DE9730B8C}"/>
              </a:ext>
            </a:extLst>
          </p:cNvPr>
          <p:cNvSpPr>
            <a:spLocks noGrp="1"/>
          </p:cNvSpPr>
          <p:nvPr>
            <p:ph type="ctrTitle"/>
          </p:nvPr>
        </p:nvSpPr>
        <p:spPr>
          <a:xfrm>
            <a:off x="1524000" y="342900"/>
            <a:ext cx="9144000" cy="1185863"/>
          </a:xfrm>
        </p:spPr>
        <p:txBody>
          <a:bodyPr/>
          <a:lstStyle/>
          <a:p>
            <a:r>
              <a:rPr lang="en-US" b="1" dirty="0">
                <a:latin typeface="Arial" panose="020B0604020202020204" pitchFamily="34" charset="0"/>
                <a:cs typeface="Arial" panose="020B0604020202020204" pitchFamily="34" charset="0"/>
              </a:rPr>
              <a:t>“Framed” - </a:t>
            </a:r>
            <a:r>
              <a:rPr lang="en-US" b="1" dirty="0" err="1">
                <a:latin typeface="Arial" panose="020B0604020202020204" pitchFamily="34" charset="0"/>
                <a:cs typeface="Arial" panose="020B0604020202020204" pitchFamily="34" charset="0"/>
              </a:rPr>
              <a:t>Katartizo</a:t>
            </a:r>
            <a:endParaRPr lang="en-US" b="1"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995B02E1-6798-2E41-A63D-6191540E042F}"/>
              </a:ext>
            </a:extLst>
          </p:cNvPr>
          <p:cNvSpPr>
            <a:spLocks noGrp="1"/>
          </p:cNvSpPr>
          <p:nvPr>
            <p:ph type="subTitle" idx="1"/>
          </p:nvPr>
        </p:nvSpPr>
        <p:spPr>
          <a:xfrm>
            <a:off x="1524000" y="1943101"/>
            <a:ext cx="9144000" cy="3900486"/>
          </a:xfrm>
        </p:spPr>
        <p:txBody>
          <a:bodyPr>
            <a:normAutofit fontScale="92500" lnSpcReduction="20000"/>
          </a:bodyPr>
          <a:lstStyle/>
          <a:p>
            <a:pPr algn="l"/>
            <a:r>
              <a:rPr lang="en-US" sz="3900" dirty="0">
                <a:latin typeface="Arial" panose="020B0604020202020204" pitchFamily="34" charset="0"/>
                <a:cs typeface="Arial" panose="020B0604020202020204" pitchFamily="34" charset="0"/>
              </a:rPr>
              <a:t>- To arrange, set in order, equip, adjust, </a:t>
            </a:r>
          </a:p>
          <a:p>
            <a:pPr algn="l"/>
            <a:r>
              <a:rPr lang="en-US" sz="3900" dirty="0">
                <a:latin typeface="Arial" panose="020B0604020202020204" pitchFamily="34" charset="0"/>
                <a:cs typeface="Arial" panose="020B0604020202020204" pitchFamily="34" charset="0"/>
              </a:rPr>
              <a:t>   complete what is lacking, make fully      </a:t>
            </a:r>
          </a:p>
          <a:p>
            <a:pPr algn="l"/>
            <a:r>
              <a:rPr lang="en-US" sz="3900" dirty="0">
                <a:latin typeface="Arial" panose="020B0604020202020204" pitchFamily="34" charset="0"/>
                <a:cs typeface="Arial" panose="020B0604020202020204" pitchFamily="34" charset="0"/>
              </a:rPr>
              <a:t>   ready, repair, prepare.</a:t>
            </a:r>
          </a:p>
          <a:p>
            <a:pPr algn="l"/>
            <a:endParaRPr lang="en-US" sz="3900" dirty="0">
              <a:latin typeface="Arial" panose="020B0604020202020204" pitchFamily="34" charset="0"/>
              <a:cs typeface="Arial" panose="020B0604020202020204" pitchFamily="34" charset="0"/>
            </a:endParaRPr>
          </a:p>
          <a:p>
            <a:pPr marL="342900" indent="-342900" algn="l">
              <a:buFontTx/>
              <a:buChar char="-"/>
            </a:pPr>
            <a:r>
              <a:rPr lang="en-US" sz="3900" dirty="0">
                <a:latin typeface="Arial" panose="020B0604020202020204" pitchFamily="34" charset="0"/>
                <a:cs typeface="Arial" panose="020B0604020202020204" pitchFamily="34" charset="0"/>
              </a:rPr>
              <a:t>Matthew 4:21…</a:t>
            </a:r>
            <a:r>
              <a:rPr lang="en-US" sz="3900" b="1" dirty="0">
                <a:latin typeface="Arial" panose="020B0604020202020204" pitchFamily="34" charset="0"/>
                <a:cs typeface="Arial" panose="020B0604020202020204" pitchFamily="34" charset="0"/>
              </a:rPr>
              <a:t>mending</a:t>
            </a:r>
            <a:r>
              <a:rPr lang="en-US" sz="3900" dirty="0">
                <a:latin typeface="Arial" panose="020B0604020202020204" pitchFamily="34" charset="0"/>
                <a:cs typeface="Arial" panose="020B0604020202020204" pitchFamily="34" charset="0"/>
              </a:rPr>
              <a:t> their nets, He            called them. </a:t>
            </a:r>
          </a:p>
          <a:p>
            <a:pPr marL="342900" indent="-342900" algn="l">
              <a:buFontTx/>
              <a:buChar char="-"/>
            </a:pPr>
            <a:r>
              <a:rPr lang="en-US" sz="3900" dirty="0">
                <a:latin typeface="Arial" panose="020B0604020202020204" pitchFamily="34" charset="0"/>
                <a:cs typeface="Arial" panose="020B0604020202020204" pitchFamily="34" charset="0"/>
              </a:rPr>
              <a:t>Ephesians 4:12..</a:t>
            </a:r>
            <a:r>
              <a:rPr lang="en-US" sz="3900" b="1" dirty="0">
                <a:latin typeface="Arial" panose="020B0604020202020204" pitchFamily="34" charset="0"/>
                <a:cs typeface="Arial" panose="020B0604020202020204" pitchFamily="34" charset="0"/>
              </a:rPr>
              <a:t>equipping</a:t>
            </a:r>
            <a:r>
              <a:rPr lang="en-US" sz="3900" dirty="0">
                <a:latin typeface="Arial" panose="020B0604020202020204" pitchFamily="34" charset="0"/>
                <a:cs typeface="Arial" panose="020B0604020202020204" pitchFamily="34" charset="0"/>
              </a:rPr>
              <a:t> the saints for </a:t>
            </a:r>
            <a:r>
              <a:rPr lang="en-US" sz="3600" dirty="0">
                <a:latin typeface="Arial" panose="020B0604020202020204" pitchFamily="34" charset="0"/>
                <a:cs typeface="Arial" panose="020B0604020202020204" pitchFamily="34" charset="0"/>
              </a:rPr>
              <a:t>service, edifying of the body of Christ.</a:t>
            </a:r>
          </a:p>
        </p:txBody>
      </p:sp>
    </p:spTree>
    <p:extLst>
      <p:ext uri="{BB962C8B-B14F-4D97-AF65-F5344CB8AC3E}">
        <p14:creationId xmlns:p14="http://schemas.microsoft.com/office/powerpoint/2010/main" val="2341922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03A5F-E86E-1F4D-86DB-923320C81DD4}"/>
              </a:ext>
            </a:extLst>
          </p:cNvPr>
          <p:cNvSpPr>
            <a:spLocks noGrp="1"/>
          </p:cNvSpPr>
          <p:nvPr>
            <p:ph type="title"/>
          </p:nvPr>
        </p:nvSpPr>
        <p:spPr>
          <a:xfrm>
            <a:off x="838200" y="114300"/>
            <a:ext cx="10515600" cy="1711325"/>
          </a:xfrm>
        </p:spPr>
        <p:txBody>
          <a:bodyPr>
            <a:noAutofit/>
          </a:bodyPr>
          <a:lstStyle/>
          <a:p>
            <a:pPr algn="ctr"/>
            <a:r>
              <a:rPr lang="en-US" sz="6000" b="1" dirty="0">
                <a:latin typeface="Arial" panose="020B0604020202020204" pitchFamily="34" charset="0"/>
                <a:cs typeface="Arial" panose="020B0604020202020204" pitchFamily="34" charset="0"/>
              </a:rPr>
              <a:t>God is Concerned </a:t>
            </a:r>
            <a:br>
              <a:rPr lang="en-US" sz="6000" b="1" dirty="0">
                <a:latin typeface="Arial" panose="020B0604020202020204" pitchFamily="34" charset="0"/>
                <a:cs typeface="Arial" panose="020B0604020202020204" pitchFamily="34" charset="0"/>
              </a:rPr>
            </a:br>
            <a:r>
              <a:rPr lang="en-US" sz="6000" b="1" dirty="0">
                <a:latin typeface="Arial" panose="020B0604020202020204" pitchFamily="34" charset="0"/>
                <a:cs typeface="Arial" panose="020B0604020202020204" pitchFamily="34" charset="0"/>
              </a:rPr>
              <a:t>How We Build</a:t>
            </a:r>
          </a:p>
        </p:txBody>
      </p:sp>
      <p:sp>
        <p:nvSpPr>
          <p:cNvPr id="3" name="Content Placeholder 2">
            <a:extLst>
              <a:ext uri="{FF2B5EF4-FFF2-40B4-BE49-F238E27FC236}">
                <a16:creationId xmlns:a16="http://schemas.microsoft.com/office/drawing/2014/main" id="{E8CC9F50-696F-1041-A5C2-A64D12E31576}"/>
              </a:ext>
            </a:extLst>
          </p:cNvPr>
          <p:cNvSpPr>
            <a:spLocks noGrp="1"/>
          </p:cNvSpPr>
          <p:nvPr>
            <p:ph idx="1"/>
          </p:nvPr>
        </p:nvSpPr>
        <p:spPr>
          <a:xfrm>
            <a:off x="838200" y="1825625"/>
            <a:ext cx="10515600" cy="5032375"/>
          </a:xfrm>
        </p:spPr>
        <p:txBody>
          <a:bodyPr>
            <a:noAutofit/>
          </a:bodyPr>
          <a:lstStyle/>
          <a:p>
            <a:pPr marL="0" indent="0">
              <a:buNone/>
            </a:pPr>
            <a:r>
              <a:rPr lang="en-US" sz="3200" dirty="0"/>
              <a:t>I Corinthians 3:9-11</a:t>
            </a:r>
          </a:p>
          <a:p>
            <a:pPr marL="0" indent="0">
              <a:buNone/>
            </a:pPr>
            <a:r>
              <a:rPr lang="en-US" sz="3200" dirty="0"/>
              <a:t>For we are fellow workmen (joint promoters, laborers together) with and</a:t>
            </a:r>
            <a:r>
              <a:rPr lang="en-US" sz="3200" i="1" dirty="0"/>
              <a:t> </a:t>
            </a:r>
            <a:r>
              <a:rPr lang="en-US" sz="3200" dirty="0"/>
              <a:t>for God; </a:t>
            </a:r>
            <a:r>
              <a:rPr lang="en-US" sz="3200" i="1" dirty="0"/>
              <a:t>you </a:t>
            </a:r>
            <a:r>
              <a:rPr lang="en-US" sz="3200" dirty="0"/>
              <a:t>are God's garden and</a:t>
            </a:r>
            <a:r>
              <a:rPr lang="en-US" sz="3200" i="1" dirty="0"/>
              <a:t> </a:t>
            </a:r>
            <a:r>
              <a:rPr lang="en-US" sz="3200" dirty="0"/>
              <a:t>vineyard </a:t>
            </a:r>
            <a:r>
              <a:rPr lang="en-US" sz="3200" i="1" dirty="0"/>
              <a:t>and </a:t>
            </a:r>
            <a:r>
              <a:rPr lang="en-US" sz="3200" dirty="0"/>
              <a:t>field under cultivation, [you are] God's building. [Isa. 61:3.] According to the grace (the special endowment for my task) of God bestowed on me, like a skillful architect and master builder I laid [the] foundation, and now another [man] is building upon it. But let each [man] be careful how he builds upon it, For no other foundation can anyone lay than that which is [already] laid, which is Jesus Christ (the Messiah, the Anointed One).</a:t>
            </a:r>
          </a:p>
        </p:txBody>
      </p:sp>
    </p:spTree>
    <p:extLst>
      <p:ext uri="{BB962C8B-B14F-4D97-AF65-F5344CB8AC3E}">
        <p14:creationId xmlns:p14="http://schemas.microsoft.com/office/powerpoint/2010/main" val="28931537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AE714-A9AC-0247-9268-3A52B89FDB22}"/>
              </a:ext>
            </a:extLst>
          </p:cNvPr>
          <p:cNvSpPr>
            <a:spLocks noGrp="1"/>
          </p:cNvSpPr>
          <p:nvPr>
            <p:ph type="ctrTitle"/>
          </p:nvPr>
        </p:nvSpPr>
        <p:spPr>
          <a:xfrm>
            <a:off x="714375" y="471489"/>
            <a:ext cx="10629899" cy="971550"/>
          </a:xfrm>
        </p:spPr>
        <p:txBody>
          <a:bodyPr>
            <a:normAutofit fontScale="90000"/>
          </a:bodyPr>
          <a:lstStyle/>
          <a:p>
            <a:r>
              <a:rPr lang="en-US" b="1" dirty="0">
                <a:latin typeface="Arial" panose="020B0604020202020204" pitchFamily="34" charset="0"/>
                <a:cs typeface="Arial" panose="020B0604020202020204" pitchFamily="34" charset="0"/>
              </a:rPr>
              <a:t>Imparting</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the “Spirit of Faith”</a:t>
            </a:r>
          </a:p>
        </p:txBody>
      </p:sp>
      <p:sp>
        <p:nvSpPr>
          <p:cNvPr id="3" name="Subtitle 2">
            <a:extLst>
              <a:ext uri="{FF2B5EF4-FFF2-40B4-BE49-F238E27FC236}">
                <a16:creationId xmlns:a16="http://schemas.microsoft.com/office/drawing/2014/main" id="{12FDE845-9041-8C45-A8F0-02BF9579455E}"/>
              </a:ext>
            </a:extLst>
          </p:cNvPr>
          <p:cNvSpPr>
            <a:spLocks noGrp="1"/>
          </p:cNvSpPr>
          <p:nvPr>
            <p:ph type="subTitle" idx="1"/>
          </p:nvPr>
        </p:nvSpPr>
        <p:spPr>
          <a:xfrm>
            <a:off x="1523999" y="1685925"/>
            <a:ext cx="9820275" cy="4700586"/>
          </a:xfrm>
        </p:spPr>
        <p:txBody>
          <a:bodyPr>
            <a:normAutofit lnSpcReduction="10000"/>
          </a:bodyPr>
          <a:lstStyle/>
          <a:p>
            <a:pPr algn="l"/>
            <a:r>
              <a:rPr lang="en-US" sz="3500" dirty="0">
                <a:latin typeface="Arial" panose="020B0604020202020204" pitchFamily="34" charset="0"/>
                <a:cs typeface="Arial" panose="020B0604020202020204" pitchFamily="34" charset="0"/>
              </a:rPr>
              <a:t>As Elders we are to impart “His Spirit” maturing the saints for work of service.</a:t>
            </a:r>
          </a:p>
          <a:p>
            <a:pPr marL="342900" indent="-342900" algn="l">
              <a:buFontTx/>
              <a:buChar char="-"/>
            </a:pPr>
            <a:r>
              <a:rPr lang="en-US" sz="3500" dirty="0">
                <a:latin typeface="Arial" panose="020B0604020202020204" pitchFamily="34" charset="0"/>
                <a:cs typeface="Arial" panose="020B0604020202020204" pitchFamily="34" charset="0"/>
              </a:rPr>
              <a:t>To send</a:t>
            </a:r>
          </a:p>
          <a:p>
            <a:pPr marL="342900" indent="-342900" algn="l">
              <a:buFontTx/>
              <a:buChar char="-"/>
            </a:pPr>
            <a:r>
              <a:rPr lang="en-US" sz="3500" dirty="0">
                <a:latin typeface="Arial" panose="020B0604020202020204" pitchFamily="34" charset="0"/>
                <a:cs typeface="Arial" panose="020B0604020202020204" pitchFamily="34" charset="0"/>
              </a:rPr>
              <a:t>To release</a:t>
            </a:r>
          </a:p>
          <a:p>
            <a:pPr algn="l"/>
            <a:r>
              <a:rPr lang="en-US" sz="3500" dirty="0">
                <a:latin typeface="Arial" panose="020B0604020202020204" pitchFamily="34" charset="0"/>
                <a:cs typeface="Arial" panose="020B0604020202020204" pitchFamily="34" charset="0"/>
              </a:rPr>
              <a:t>II Corinthians 3:17 Now the Lord is that Spirit: and where the Spirit of the Lord is there is liberty.</a:t>
            </a:r>
          </a:p>
          <a:p>
            <a:pPr marL="342900" indent="-342900" algn="l">
              <a:buFontTx/>
              <a:buChar char="-"/>
            </a:pPr>
            <a:r>
              <a:rPr lang="en-US" sz="3500" dirty="0">
                <a:latin typeface="Arial" panose="020B0604020202020204" pitchFamily="34" charset="0"/>
                <a:cs typeface="Arial" panose="020B0604020202020204" pitchFamily="34" charset="0"/>
              </a:rPr>
              <a:t>No restraint</a:t>
            </a:r>
          </a:p>
          <a:p>
            <a:pPr marL="342900" indent="-342900" algn="l">
              <a:buFontTx/>
              <a:buChar char="-"/>
            </a:pPr>
            <a:r>
              <a:rPr lang="en-US" sz="3500" dirty="0">
                <a:latin typeface="Arial" panose="020B0604020202020204" pitchFamily="34" charset="0"/>
                <a:cs typeface="Arial" panose="020B0604020202020204" pitchFamily="34" charset="0"/>
              </a:rPr>
              <a:t>No delay</a:t>
            </a:r>
          </a:p>
          <a:p>
            <a:pPr marL="342900" indent="-342900" algn="l">
              <a:buFontTx/>
              <a:buChar char="-"/>
            </a:pPr>
            <a:endParaRPr lang="en-US" dirty="0"/>
          </a:p>
          <a:p>
            <a:pPr algn="l"/>
            <a:endParaRPr lang="en-US" dirty="0"/>
          </a:p>
        </p:txBody>
      </p:sp>
    </p:spTree>
    <p:extLst>
      <p:ext uri="{BB962C8B-B14F-4D97-AF65-F5344CB8AC3E}">
        <p14:creationId xmlns:p14="http://schemas.microsoft.com/office/powerpoint/2010/main" val="40711475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48151-3A9B-7242-BFA7-51B3835CCB39}"/>
              </a:ext>
            </a:extLst>
          </p:cNvPr>
          <p:cNvSpPr>
            <a:spLocks noGrp="1"/>
          </p:cNvSpPr>
          <p:nvPr>
            <p:ph type="ctrTitle"/>
          </p:nvPr>
        </p:nvSpPr>
        <p:spPr>
          <a:xfrm>
            <a:off x="1028699" y="114300"/>
            <a:ext cx="10501313" cy="985838"/>
          </a:xfrm>
        </p:spPr>
        <p:txBody>
          <a:bodyPr>
            <a:normAutofit fontScale="90000"/>
          </a:bodyPr>
          <a:lstStyle/>
          <a:p>
            <a:r>
              <a:rPr lang="en-US" b="1" dirty="0">
                <a:latin typeface="Arial" panose="020B0604020202020204" pitchFamily="34" charset="0"/>
                <a:cs typeface="Arial" panose="020B0604020202020204" pitchFamily="34" charset="0"/>
              </a:rPr>
              <a:t>New Testament Ruling Elders</a:t>
            </a:r>
          </a:p>
        </p:txBody>
      </p:sp>
      <p:sp>
        <p:nvSpPr>
          <p:cNvPr id="3" name="Subtitle 2">
            <a:extLst>
              <a:ext uri="{FF2B5EF4-FFF2-40B4-BE49-F238E27FC236}">
                <a16:creationId xmlns:a16="http://schemas.microsoft.com/office/drawing/2014/main" id="{9B6AFD3D-9AA6-7548-8E8F-A32D97E02E13}"/>
              </a:ext>
            </a:extLst>
          </p:cNvPr>
          <p:cNvSpPr>
            <a:spLocks noGrp="1"/>
          </p:cNvSpPr>
          <p:nvPr>
            <p:ph type="subTitle" idx="1"/>
          </p:nvPr>
        </p:nvSpPr>
        <p:spPr>
          <a:xfrm>
            <a:off x="842963" y="1243013"/>
            <a:ext cx="10687049" cy="5386388"/>
          </a:xfrm>
        </p:spPr>
        <p:txBody>
          <a:bodyPr>
            <a:noAutofit/>
          </a:bodyPr>
          <a:lstStyle/>
          <a:p>
            <a:pPr marL="342900" indent="-342900" algn="l">
              <a:buFontTx/>
              <a:buChar char="-"/>
            </a:pPr>
            <a:r>
              <a:rPr lang="en-US" sz="3000" dirty="0">
                <a:latin typeface="Arial" panose="020B0604020202020204" pitchFamily="34" charset="0"/>
                <a:cs typeface="Arial" panose="020B0604020202020204" pitchFamily="34" charset="0"/>
              </a:rPr>
              <a:t>Elders (</a:t>
            </a:r>
            <a:r>
              <a:rPr lang="en-US" sz="3000" dirty="0" err="1">
                <a:latin typeface="Arial" panose="020B0604020202020204" pitchFamily="34" charset="0"/>
                <a:cs typeface="Arial" panose="020B0604020202020204" pitchFamily="34" charset="0"/>
              </a:rPr>
              <a:t>presbuterio</a:t>
            </a:r>
            <a:r>
              <a:rPr lang="en-US" sz="3000" dirty="0">
                <a:latin typeface="Arial" panose="020B0604020202020204" pitchFamily="34" charset="0"/>
                <a:cs typeface="Arial" panose="020B0604020202020204" pitchFamily="34" charset="0"/>
              </a:rPr>
              <a:t>) means older, mature. Describes the man.</a:t>
            </a:r>
          </a:p>
          <a:p>
            <a:pPr marL="342900" indent="-342900" algn="l">
              <a:buFontTx/>
              <a:buChar char="-"/>
            </a:pPr>
            <a:r>
              <a:rPr lang="en-US" sz="3000" dirty="0">
                <a:latin typeface="Arial" panose="020B0604020202020204" pitchFamily="34" charset="0"/>
                <a:cs typeface="Arial" panose="020B0604020202020204" pitchFamily="34" charset="0"/>
              </a:rPr>
              <a:t>Bishops (</a:t>
            </a:r>
            <a:r>
              <a:rPr lang="en-US" sz="3000" dirty="0" err="1">
                <a:latin typeface="Arial" panose="020B0604020202020204" pitchFamily="34" charset="0"/>
                <a:cs typeface="Arial" panose="020B0604020202020204" pitchFamily="34" charset="0"/>
              </a:rPr>
              <a:t>episkopoi</a:t>
            </a:r>
            <a:r>
              <a:rPr lang="en-US" sz="3000" dirty="0">
                <a:latin typeface="Arial" panose="020B0604020202020204" pitchFamily="34" charset="0"/>
                <a:cs typeface="Arial" panose="020B0604020202020204" pitchFamily="34" charset="0"/>
              </a:rPr>
              <a:t>) means overseer, Describes the office.</a:t>
            </a:r>
          </a:p>
          <a:p>
            <a:pPr marL="342900" indent="-342900" algn="l">
              <a:buFontTx/>
              <a:buChar char="-"/>
            </a:pPr>
            <a:r>
              <a:rPr lang="en-US" sz="3000" dirty="0">
                <a:latin typeface="Arial" panose="020B0604020202020204" pitchFamily="34" charset="0"/>
                <a:cs typeface="Arial" panose="020B0604020202020204" pitchFamily="34" charset="0"/>
              </a:rPr>
              <a:t>Apostle (</a:t>
            </a:r>
            <a:r>
              <a:rPr lang="en-US" sz="3000" dirty="0" err="1">
                <a:latin typeface="Arial" panose="020B0604020202020204" pitchFamily="34" charset="0"/>
                <a:cs typeface="Arial" panose="020B0604020202020204" pitchFamily="34" charset="0"/>
              </a:rPr>
              <a:t>poimen</a:t>
            </a:r>
            <a:r>
              <a:rPr lang="en-US" sz="3000" dirty="0">
                <a:latin typeface="Arial" panose="020B0604020202020204" pitchFamily="34" charset="0"/>
                <a:cs typeface="Arial" panose="020B0604020202020204" pitchFamily="34" charset="0"/>
              </a:rPr>
              <a:t>) means </a:t>
            </a:r>
            <a:r>
              <a:rPr lang="en-US" sz="3000" dirty="0" err="1">
                <a:latin typeface="Arial" panose="020B0604020202020204" pitchFamily="34" charset="0"/>
                <a:cs typeface="Arial" panose="020B0604020202020204" pitchFamily="34" charset="0"/>
              </a:rPr>
              <a:t>sheperd,rule</a:t>
            </a:r>
            <a:r>
              <a:rPr lang="en-US" sz="3000" dirty="0">
                <a:latin typeface="Arial" panose="020B0604020202020204" pitchFamily="34" charset="0"/>
                <a:cs typeface="Arial" panose="020B0604020202020204" pitchFamily="34" charset="0"/>
              </a:rPr>
              <a:t>. The work (role).</a:t>
            </a:r>
          </a:p>
          <a:p>
            <a:pPr marL="342900" indent="-342900" algn="l">
              <a:buFontTx/>
              <a:buChar char="-"/>
            </a:pPr>
            <a:r>
              <a:rPr lang="en-US" sz="3000" dirty="0">
                <a:latin typeface="Arial" panose="020B0604020202020204" pitchFamily="34" charset="0"/>
                <a:cs typeface="Arial" panose="020B0604020202020204" pitchFamily="34" charset="0"/>
              </a:rPr>
              <a:t>Prophet (</a:t>
            </a:r>
            <a:r>
              <a:rPr lang="en-US" sz="3000" dirty="0" err="1">
                <a:latin typeface="Arial" panose="020B0604020202020204" pitchFamily="34" charset="0"/>
                <a:cs typeface="Arial" panose="020B0604020202020204" pitchFamily="34" charset="0"/>
              </a:rPr>
              <a:t>poimen</a:t>
            </a:r>
            <a:r>
              <a:rPr lang="en-US" sz="3000" dirty="0">
                <a:latin typeface="Arial" panose="020B0604020202020204" pitchFamily="34" charset="0"/>
                <a:cs typeface="Arial" panose="020B0604020202020204" pitchFamily="34" charset="0"/>
              </a:rPr>
              <a:t>) means </a:t>
            </a:r>
            <a:r>
              <a:rPr lang="en-US" sz="3000" dirty="0" err="1">
                <a:latin typeface="Arial" panose="020B0604020202020204" pitchFamily="34" charset="0"/>
                <a:cs typeface="Arial" panose="020B0604020202020204" pitchFamily="34" charset="0"/>
              </a:rPr>
              <a:t>sheperd</a:t>
            </a:r>
            <a:r>
              <a:rPr lang="en-US" sz="3000" dirty="0">
                <a:latin typeface="Arial" panose="020B0604020202020204" pitchFamily="34" charset="0"/>
                <a:cs typeface="Arial" panose="020B0604020202020204" pitchFamily="34" charset="0"/>
              </a:rPr>
              <a:t>, rule. The work (role.</a:t>
            </a:r>
          </a:p>
          <a:p>
            <a:pPr marL="342900" indent="-342900" algn="l">
              <a:buFontTx/>
              <a:buChar char="-"/>
            </a:pPr>
            <a:r>
              <a:rPr lang="en-US" sz="3000" dirty="0">
                <a:latin typeface="Arial" panose="020B0604020202020204" pitchFamily="34" charset="0"/>
                <a:cs typeface="Arial" panose="020B0604020202020204" pitchFamily="34" charset="0"/>
              </a:rPr>
              <a:t>Evangelists (</a:t>
            </a:r>
            <a:r>
              <a:rPr lang="en-US" sz="3000" dirty="0" err="1">
                <a:latin typeface="Arial" panose="020B0604020202020204" pitchFamily="34" charset="0"/>
                <a:cs typeface="Arial" panose="020B0604020202020204" pitchFamily="34" charset="0"/>
              </a:rPr>
              <a:t>poimen</a:t>
            </a:r>
            <a:r>
              <a:rPr lang="en-US" sz="3000" dirty="0">
                <a:latin typeface="Arial" panose="020B0604020202020204" pitchFamily="34" charset="0"/>
                <a:cs typeface="Arial" panose="020B0604020202020204" pitchFamily="34" charset="0"/>
              </a:rPr>
              <a:t>) means </a:t>
            </a:r>
            <a:r>
              <a:rPr lang="en-US" sz="3000" dirty="0" err="1">
                <a:latin typeface="Arial" panose="020B0604020202020204" pitchFamily="34" charset="0"/>
                <a:cs typeface="Arial" panose="020B0604020202020204" pitchFamily="34" charset="0"/>
              </a:rPr>
              <a:t>sheperd</a:t>
            </a:r>
            <a:r>
              <a:rPr lang="en-US" sz="3000" dirty="0">
                <a:latin typeface="Arial" panose="020B0604020202020204" pitchFamily="34" charset="0"/>
                <a:cs typeface="Arial" panose="020B0604020202020204" pitchFamily="34" charset="0"/>
              </a:rPr>
              <a:t>, rule. The work (role).</a:t>
            </a:r>
          </a:p>
          <a:p>
            <a:pPr marL="342900" indent="-342900" algn="l">
              <a:buFontTx/>
              <a:buChar char="-"/>
            </a:pPr>
            <a:r>
              <a:rPr lang="en-US" sz="3000" dirty="0">
                <a:latin typeface="Arial" panose="020B0604020202020204" pitchFamily="34" charset="0"/>
                <a:cs typeface="Arial" panose="020B0604020202020204" pitchFamily="34" charset="0"/>
              </a:rPr>
              <a:t>Pastors (</a:t>
            </a:r>
            <a:r>
              <a:rPr lang="en-US" sz="3000" dirty="0" err="1">
                <a:latin typeface="Arial" panose="020B0604020202020204" pitchFamily="34" charset="0"/>
                <a:cs typeface="Arial" panose="020B0604020202020204" pitchFamily="34" charset="0"/>
              </a:rPr>
              <a:t>poimen</a:t>
            </a:r>
            <a:r>
              <a:rPr lang="en-US" sz="3000" dirty="0">
                <a:latin typeface="Arial" panose="020B0604020202020204" pitchFamily="34" charset="0"/>
                <a:cs typeface="Arial" panose="020B0604020202020204" pitchFamily="34" charset="0"/>
              </a:rPr>
              <a:t>) means </a:t>
            </a:r>
            <a:r>
              <a:rPr lang="en-US" sz="3000" dirty="0" err="1">
                <a:latin typeface="Arial" panose="020B0604020202020204" pitchFamily="34" charset="0"/>
                <a:cs typeface="Arial" panose="020B0604020202020204" pitchFamily="34" charset="0"/>
              </a:rPr>
              <a:t>sheperd</a:t>
            </a:r>
            <a:r>
              <a:rPr lang="en-US" sz="3000" dirty="0">
                <a:latin typeface="Arial" panose="020B0604020202020204" pitchFamily="34" charset="0"/>
                <a:cs typeface="Arial" panose="020B0604020202020204" pitchFamily="34" charset="0"/>
              </a:rPr>
              <a:t>, rule. The work (role).</a:t>
            </a:r>
          </a:p>
          <a:p>
            <a:pPr marL="342900" indent="-342900" algn="l">
              <a:buFontTx/>
              <a:buChar char="-"/>
            </a:pPr>
            <a:r>
              <a:rPr lang="en-US" sz="3000" dirty="0">
                <a:latin typeface="Arial" panose="020B0604020202020204" pitchFamily="34" charset="0"/>
                <a:cs typeface="Arial" panose="020B0604020202020204" pitchFamily="34" charset="0"/>
              </a:rPr>
              <a:t>Teachers (</a:t>
            </a:r>
            <a:r>
              <a:rPr lang="en-US" sz="3000" dirty="0" err="1">
                <a:latin typeface="Arial" panose="020B0604020202020204" pitchFamily="34" charset="0"/>
                <a:cs typeface="Arial" panose="020B0604020202020204" pitchFamily="34" charset="0"/>
              </a:rPr>
              <a:t>poimen</a:t>
            </a:r>
            <a:r>
              <a:rPr lang="en-US" sz="3000" dirty="0">
                <a:latin typeface="Arial" panose="020B0604020202020204" pitchFamily="34" charset="0"/>
                <a:cs typeface="Arial" panose="020B0604020202020204" pitchFamily="34" charset="0"/>
              </a:rPr>
              <a:t>) means </a:t>
            </a:r>
            <a:r>
              <a:rPr lang="en-US" sz="3000" dirty="0" err="1">
                <a:latin typeface="Arial" panose="020B0604020202020204" pitchFamily="34" charset="0"/>
                <a:cs typeface="Arial" panose="020B0604020202020204" pitchFamily="34" charset="0"/>
              </a:rPr>
              <a:t>sheperd</a:t>
            </a:r>
            <a:r>
              <a:rPr lang="en-US" sz="3000" dirty="0">
                <a:latin typeface="Arial" panose="020B0604020202020204" pitchFamily="34" charset="0"/>
                <a:cs typeface="Arial" panose="020B0604020202020204" pitchFamily="34" charset="0"/>
              </a:rPr>
              <a:t>, rule. The work (role)</a:t>
            </a:r>
          </a:p>
          <a:p>
            <a:pPr algn="l"/>
            <a:r>
              <a:rPr lang="en-US" sz="3000" dirty="0">
                <a:latin typeface="Arial" panose="020B0604020202020204" pitchFamily="34" charset="0"/>
                <a:cs typeface="Arial" panose="020B0604020202020204" pitchFamily="34" charset="0"/>
              </a:rPr>
              <a:t>Bishops &amp; Elders are broad, general terms</a:t>
            </a:r>
            <a:r>
              <a:rPr lang="en-US" sz="3200" dirty="0">
                <a:latin typeface="Arial" panose="020B0604020202020204" pitchFamily="34" charset="0"/>
                <a:cs typeface="Arial" panose="020B0604020202020204" pitchFamily="34" charset="0"/>
              </a:rPr>
              <a:t> that do not specify the particular type of ministry.</a:t>
            </a:r>
          </a:p>
        </p:txBody>
      </p:sp>
    </p:spTree>
    <p:extLst>
      <p:ext uri="{BB962C8B-B14F-4D97-AF65-F5344CB8AC3E}">
        <p14:creationId xmlns:p14="http://schemas.microsoft.com/office/powerpoint/2010/main" val="29472904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5B19A-5185-0B46-8867-0570D39CC60B}"/>
              </a:ext>
            </a:extLst>
          </p:cNvPr>
          <p:cNvSpPr>
            <a:spLocks noGrp="1"/>
          </p:cNvSpPr>
          <p:nvPr>
            <p:ph type="ctrTitle"/>
          </p:nvPr>
        </p:nvSpPr>
        <p:spPr>
          <a:xfrm>
            <a:off x="1524000" y="444501"/>
            <a:ext cx="9144000" cy="969962"/>
          </a:xfrm>
        </p:spPr>
        <p:txBody>
          <a:bodyPr/>
          <a:lstStyle/>
          <a:p>
            <a:r>
              <a:rPr lang="en-US" b="1" dirty="0">
                <a:latin typeface="Arial" panose="020B0604020202020204" pitchFamily="34" charset="0"/>
                <a:cs typeface="Arial" panose="020B0604020202020204" pitchFamily="34" charset="0"/>
              </a:rPr>
              <a:t>A ”Disciple” of Christ</a:t>
            </a:r>
          </a:p>
        </p:txBody>
      </p:sp>
      <p:sp>
        <p:nvSpPr>
          <p:cNvPr id="3" name="Subtitle 2">
            <a:extLst>
              <a:ext uri="{FF2B5EF4-FFF2-40B4-BE49-F238E27FC236}">
                <a16:creationId xmlns:a16="http://schemas.microsoft.com/office/drawing/2014/main" id="{956BE75A-2D88-A84A-832D-0BDB72B66CD0}"/>
              </a:ext>
            </a:extLst>
          </p:cNvPr>
          <p:cNvSpPr>
            <a:spLocks noGrp="1"/>
          </p:cNvSpPr>
          <p:nvPr>
            <p:ph type="subTitle" idx="1"/>
          </p:nvPr>
        </p:nvSpPr>
        <p:spPr>
          <a:xfrm>
            <a:off x="1524000" y="1857376"/>
            <a:ext cx="9144000" cy="3814762"/>
          </a:xfrm>
        </p:spPr>
        <p:txBody>
          <a:bodyPr>
            <a:normAutofit fontScale="85000" lnSpcReduction="20000"/>
          </a:bodyPr>
          <a:lstStyle/>
          <a:p>
            <a:pPr marL="342900" indent="-342900" algn="l">
              <a:buFontTx/>
              <a:buChar char="-"/>
            </a:pPr>
            <a:r>
              <a:rPr lang="en-US" sz="3600" dirty="0">
                <a:latin typeface="Arial" panose="020B0604020202020204" pitchFamily="34" charset="0"/>
                <a:cs typeface="Arial" panose="020B0604020202020204" pitchFamily="34" charset="0"/>
              </a:rPr>
              <a:t>Understands the word “apostolic”</a:t>
            </a:r>
          </a:p>
          <a:p>
            <a:pPr marL="342900" indent="-342900" algn="l">
              <a:buFontTx/>
              <a:buChar char="-"/>
            </a:pPr>
            <a:r>
              <a:rPr lang="en-US" sz="3600" dirty="0">
                <a:latin typeface="Arial" panose="020B0604020202020204" pitchFamily="34" charset="0"/>
                <a:cs typeface="Arial" panose="020B0604020202020204" pitchFamily="34" charset="0"/>
              </a:rPr>
              <a:t>Is a doer of the Word</a:t>
            </a:r>
          </a:p>
          <a:p>
            <a:pPr marL="342900" indent="-342900" algn="l">
              <a:buFontTx/>
              <a:buChar char="-"/>
            </a:pPr>
            <a:r>
              <a:rPr lang="en-US" sz="3600" dirty="0">
                <a:latin typeface="Arial" panose="020B0604020202020204" pitchFamily="34" charset="0"/>
                <a:cs typeface="Arial" panose="020B0604020202020204" pitchFamily="34" charset="0"/>
              </a:rPr>
              <a:t>They Do what they know</a:t>
            </a:r>
          </a:p>
          <a:p>
            <a:pPr marL="342900" indent="-342900" algn="l">
              <a:buFontTx/>
              <a:buChar char="-"/>
            </a:pPr>
            <a:r>
              <a:rPr lang="en-US" sz="3600" dirty="0">
                <a:latin typeface="Arial" panose="020B0604020202020204" pitchFamily="34" charset="0"/>
                <a:cs typeface="Arial" panose="020B0604020202020204" pitchFamily="34" charset="0"/>
              </a:rPr>
              <a:t>A Follower of Christ</a:t>
            </a:r>
          </a:p>
          <a:p>
            <a:pPr marL="342900" indent="-342900" algn="l">
              <a:buFontTx/>
              <a:buChar char="-"/>
            </a:pPr>
            <a:r>
              <a:rPr lang="en-US" sz="3600" dirty="0">
                <a:latin typeface="Arial" panose="020B0604020202020204" pitchFamily="34" charset="0"/>
                <a:cs typeface="Arial" panose="020B0604020202020204" pitchFamily="34" charset="0"/>
              </a:rPr>
              <a:t>Does what He commanded to do</a:t>
            </a:r>
          </a:p>
          <a:p>
            <a:pPr marL="342900" indent="-342900">
              <a:buFontTx/>
              <a:buChar char="-"/>
            </a:pPr>
            <a:endParaRPr lang="en-US" sz="3600" dirty="0">
              <a:latin typeface="Arial" panose="020B0604020202020204" pitchFamily="34" charset="0"/>
              <a:cs typeface="Arial" panose="020B0604020202020204" pitchFamily="34" charset="0"/>
            </a:endParaRPr>
          </a:p>
          <a:p>
            <a:pPr marL="342900" indent="-342900">
              <a:buFontTx/>
              <a:buChar char="-"/>
            </a:pPr>
            <a:r>
              <a:rPr lang="en-US" sz="3600" b="1" dirty="0">
                <a:latin typeface="Arial" panose="020B0604020202020204" pitchFamily="34" charset="0"/>
                <a:cs typeface="Arial" panose="020B0604020202020204" pitchFamily="34" charset="0"/>
              </a:rPr>
              <a:t>Maturity comes from doing the Word.</a:t>
            </a:r>
          </a:p>
          <a:p>
            <a:r>
              <a:rPr lang="en-US" sz="3600" b="1" dirty="0">
                <a:latin typeface="Arial" panose="020B0604020202020204" pitchFamily="34" charset="0"/>
                <a:cs typeface="Arial" panose="020B0604020202020204" pitchFamily="34" charset="0"/>
              </a:rPr>
              <a:t>Maturity - Meat - A Doer</a:t>
            </a:r>
          </a:p>
          <a:p>
            <a:pPr marL="342900" indent="-342900" algn="l">
              <a:buFontTx/>
              <a:buChar char="-"/>
            </a:pPr>
            <a:endParaRPr lang="en-US" sz="3600" dirty="0">
              <a:latin typeface="Arial" panose="020B0604020202020204" pitchFamily="34" charset="0"/>
              <a:cs typeface="Arial" panose="020B0604020202020204" pitchFamily="34" charset="0"/>
            </a:endParaRPr>
          </a:p>
          <a:p>
            <a:pPr marL="342900" indent="-342900" algn="l">
              <a:buFontTx/>
              <a:buChar char="-"/>
            </a:pPr>
            <a:endParaRPr lang="en-US" dirty="0"/>
          </a:p>
          <a:p>
            <a:pPr marL="342900" indent="-342900" algn="l">
              <a:buFontTx/>
              <a:buChar char="-"/>
            </a:pPr>
            <a:endParaRPr lang="en-US" dirty="0"/>
          </a:p>
        </p:txBody>
      </p:sp>
    </p:spTree>
    <p:extLst>
      <p:ext uri="{BB962C8B-B14F-4D97-AF65-F5344CB8AC3E}">
        <p14:creationId xmlns:p14="http://schemas.microsoft.com/office/powerpoint/2010/main" val="2501957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E3359-9ABF-E941-B26F-CEAEF07D578E}"/>
              </a:ext>
            </a:extLst>
          </p:cNvPr>
          <p:cNvSpPr>
            <a:spLocks noGrp="1"/>
          </p:cNvSpPr>
          <p:nvPr>
            <p:ph type="ctrTitle"/>
          </p:nvPr>
        </p:nvSpPr>
        <p:spPr>
          <a:xfrm>
            <a:off x="1524000" y="242889"/>
            <a:ext cx="9144000" cy="985836"/>
          </a:xfrm>
        </p:spPr>
        <p:txBody>
          <a:bodyPr>
            <a:normAutofit/>
          </a:bodyPr>
          <a:lstStyle/>
          <a:p>
            <a:r>
              <a:rPr lang="en-US" b="1" dirty="0">
                <a:latin typeface="Arial" panose="020B0604020202020204" pitchFamily="34" charset="0"/>
                <a:cs typeface="Arial" panose="020B0604020202020204" pitchFamily="34" charset="0"/>
              </a:rPr>
              <a:t>Regression Direction</a:t>
            </a:r>
          </a:p>
        </p:txBody>
      </p:sp>
      <p:sp>
        <p:nvSpPr>
          <p:cNvPr id="3" name="Subtitle 2">
            <a:extLst>
              <a:ext uri="{FF2B5EF4-FFF2-40B4-BE49-F238E27FC236}">
                <a16:creationId xmlns:a16="http://schemas.microsoft.com/office/drawing/2014/main" id="{FB8F6658-EB34-B743-8B7C-0945BB8D8134}"/>
              </a:ext>
            </a:extLst>
          </p:cNvPr>
          <p:cNvSpPr>
            <a:spLocks noGrp="1"/>
          </p:cNvSpPr>
          <p:nvPr>
            <p:ph type="subTitle" idx="1"/>
          </p:nvPr>
        </p:nvSpPr>
        <p:spPr>
          <a:xfrm>
            <a:off x="1524000" y="1485901"/>
            <a:ext cx="9144000" cy="4872036"/>
          </a:xfrm>
        </p:spPr>
        <p:txBody>
          <a:bodyPr>
            <a:normAutofit fontScale="92500" lnSpcReduction="10000"/>
          </a:bodyPr>
          <a:lstStyle/>
          <a:p>
            <a:pPr algn="l"/>
            <a:r>
              <a:rPr lang="en-US" sz="3200" dirty="0">
                <a:latin typeface="Arial" panose="020B0604020202020204" pitchFamily="34" charset="0"/>
                <a:cs typeface="Arial" panose="020B0604020202020204" pitchFamily="34" charset="0"/>
              </a:rPr>
              <a:t>Romans 8:12-14</a:t>
            </a:r>
          </a:p>
          <a:p>
            <a:pPr algn="l"/>
            <a:r>
              <a:rPr lang="en-US" sz="3200" dirty="0">
                <a:latin typeface="Arial" panose="020B0604020202020204" pitchFamily="34" charset="0"/>
                <a:cs typeface="Arial" panose="020B0604020202020204" pitchFamily="34" charset="0"/>
              </a:rPr>
              <a:t>though </a:t>
            </a:r>
            <a:r>
              <a:rPr lang="en-US" sz="3200" b="1" dirty="0">
                <a:latin typeface="Arial" panose="020B0604020202020204" pitchFamily="34" charset="0"/>
                <a:cs typeface="Arial" panose="020B0604020202020204" pitchFamily="34" charset="0"/>
              </a:rPr>
              <a:t>He was a Son, yet He learned obedience</a:t>
            </a:r>
            <a:r>
              <a:rPr lang="en-US" sz="3200" dirty="0">
                <a:latin typeface="Arial" panose="020B0604020202020204" pitchFamily="34" charset="0"/>
                <a:cs typeface="Arial" panose="020B0604020202020204" pitchFamily="34" charset="0"/>
              </a:rPr>
              <a:t> by the things which He suffered. And </a:t>
            </a:r>
            <a:r>
              <a:rPr lang="en-US" sz="3200" b="1" dirty="0">
                <a:latin typeface="Arial" panose="020B0604020202020204" pitchFamily="34" charset="0"/>
                <a:cs typeface="Arial" panose="020B0604020202020204" pitchFamily="34" charset="0"/>
              </a:rPr>
              <a:t>having been perfected</a:t>
            </a:r>
            <a:r>
              <a:rPr lang="en-US" sz="3200" dirty="0">
                <a:latin typeface="Arial" panose="020B0604020202020204" pitchFamily="34" charset="0"/>
                <a:cs typeface="Arial" panose="020B0604020202020204" pitchFamily="34" charset="0"/>
              </a:rPr>
              <a:t>, He became the author of eternal salvation to all who obey Him, called by God as High Priest “according to the order of </a:t>
            </a:r>
            <a:r>
              <a:rPr lang="en-US" sz="3200" dirty="0" err="1">
                <a:latin typeface="Arial" panose="020B0604020202020204" pitchFamily="34" charset="0"/>
                <a:cs typeface="Arial" panose="020B0604020202020204" pitchFamily="34" charset="0"/>
              </a:rPr>
              <a:t>Melchizedek,”of</a:t>
            </a:r>
            <a:r>
              <a:rPr lang="en-US" sz="3200" dirty="0">
                <a:latin typeface="Arial" panose="020B0604020202020204" pitchFamily="34" charset="0"/>
                <a:cs typeface="Arial" panose="020B0604020202020204" pitchFamily="34" charset="0"/>
              </a:rPr>
              <a:t> whom we have much to say, and hard to explain, since you have become dull of hearing.</a:t>
            </a:r>
          </a:p>
          <a:p>
            <a:pPr algn="l"/>
            <a:r>
              <a:rPr lang="en-US" sz="3200" dirty="0">
                <a:latin typeface="Arial" panose="020B0604020202020204" pitchFamily="34" charset="0"/>
                <a:cs typeface="Arial" panose="020B0604020202020204" pitchFamily="34" charset="0"/>
              </a:rPr>
              <a:t>For though by this time you ought to be teachers, you need someone </a:t>
            </a:r>
            <a:r>
              <a:rPr lang="en-US" sz="3200" b="1" dirty="0">
                <a:latin typeface="Arial" panose="020B0604020202020204" pitchFamily="34" charset="0"/>
                <a:cs typeface="Arial" panose="020B0604020202020204" pitchFamily="34" charset="0"/>
              </a:rPr>
              <a:t>to teach you again </a:t>
            </a:r>
            <a:r>
              <a:rPr lang="en-US" sz="3200" dirty="0">
                <a:latin typeface="Arial" panose="020B0604020202020204" pitchFamily="34" charset="0"/>
                <a:cs typeface="Arial" panose="020B0604020202020204" pitchFamily="34" charset="0"/>
              </a:rPr>
              <a:t>the first principles of the oracles of God; </a:t>
            </a:r>
            <a:r>
              <a:rPr lang="en-US" sz="3200" b="1" dirty="0">
                <a:latin typeface="Arial" panose="020B0604020202020204" pitchFamily="34" charset="0"/>
                <a:cs typeface="Arial" panose="020B0604020202020204" pitchFamily="34" charset="0"/>
              </a:rPr>
              <a:t>and you have come to need </a:t>
            </a:r>
            <a:r>
              <a:rPr lang="en-US" sz="3200" dirty="0">
                <a:latin typeface="Arial" panose="020B0604020202020204" pitchFamily="34" charset="0"/>
                <a:cs typeface="Arial" panose="020B0604020202020204" pitchFamily="34" charset="0"/>
              </a:rPr>
              <a:t>milk and not solid food.</a:t>
            </a:r>
          </a:p>
          <a:p>
            <a:pPr algn="l"/>
            <a:endParaRPr lang="en-US" dirty="0"/>
          </a:p>
        </p:txBody>
      </p:sp>
    </p:spTree>
    <p:extLst>
      <p:ext uri="{BB962C8B-B14F-4D97-AF65-F5344CB8AC3E}">
        <p14:creationId xmlns:p14="http://schemas.microsoft.com/office/powerpoint/2010/main" val="20698194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ADB39-2449-1343-84B9-9726A11A7A24}"/>
              </a:ext>
            </a:extLst>
          </p:cNvPr>
          <p:cNvSpPr>
            <a:spLocks noGrp="1"/>
          </p:cNvSpPr>
          <p:nvPr>
            <p:ph type="ctrTitle"/>
          </p:nvPr>
        </p:nvSpPr>
        <p:spPr>
          <a:xfrm>
            <a:off x="857249" y="271463"/>
            <a:ext cx="10944225" cy="1000125"/>
          </a:xfrm>
        </p:spPr>
        <p:txBody>
          <a:bodyPr>
            <a:normAutofit/>
          </a:bodyPr>
          <a:lstStyle/>
          <a:p>
            <a:r>
              <a:rPr lang="en-US" b="1" dirty="0">
                <a:latin typeface="Arial" panose="020B0604020202020204" pitchFamily="34" charset="0"/>
                <a:cs typeface="Arial" panose="020B0604020202020204" pitchFamily="34" charset="0"/>
              </a:rPr>
              <a:t>Our Advancement or Decline</a:t>
            </a:r>
          </a:p>
        </p:txBody>
      </p:sp>
      <p:sp>
        <p:nvSpPr>
          <p:cNvPr id="3" name="Subtitle 2">
            <a:extLst>
              <a:ext uri="{FF2B5EF4-FFF2-40B4-BE49-F238E27FC236}">
                <a16:creationId xmlns:a16="http://schemas.microsoft.com/office/drawing/2014/main" id="{8957F86F-791C-F14D-8ABE-1791F87FB66E}"/>
              </a:ext>
            </a:extLst>
          </p:cNvPr>
          <p:cNvSpPr>
            <a:spLocks noGrp="1"/>
          </p:cNvSpPr>
          <p:nvPr>
            <p:ph type="subTitle" idx="1"/>
          </p:nvPr>
        </p:nvSpPr>
        <p:spPr>
          <a:xfrm>
            <a:off x="1524000" y="1628776"/>
            <a:ext cx="9144000" cy="4957762"/>
          </a:xfrm>
        </p:spPr>
        <p:txBody>
          <a:bodyPr>
            <a:normAutofit fontScale="92500" lnSpcReduction="20000"/>
          </a:bodyPr>
          <a:lstStyle/>
          <a:p>
            <a:pPr algn="l"/>
            <a:r>
              <a:rPr lang="en-US" sz="3600" dirty="0">
                <a:latin typeface="Arial" panose="020B0604020202020204" pitchFamily="34" charset="0"/>
                <a:cs typeface="Arial" panose="020B0604020202020204" pitchFamily="34" charset="0"/>
              </a:rPr>
              <a:t>Hebrews 5:13-14</a:t>
            </a:r>
          </a:p>
          <a:p>
            <a:pPr algn="l"/>
            <a:r>
              <a:rPr lang="en-US" sz="3600" dirty="0">
                <a:latin typeface="Arial" panose="020B0604020202020204" pitchFamily="34" charset="0"/>
                <a:cs typeface="Arial" panose="020B0604020202020204" pitchFamily="34" charset="0"/>
              </a:rPr>
              <a:t>For everyone who continues to feed on milk is obviously inexperienced an</a:t>
            </a:r>
            <a:r>
              <a:rPr lang="en-US" sz="3600" i="1" dirty="0">
                <a:latin typeface="Arial" panose="020B0604020202020204" pitchFamily="34" charset="0"/>
                <a:cs typeface="Arial" panose="020B0604020202020204" pitchFamily="34" charset="0"/>
              </a:rPr>
              <a:t> </a:t>
            </a:r>
            <a:r>
              <a:rPr lang="en-US" sz="3600" dirty="0">
                <a:latin typeface="Arial" panose="020B0604020202020204" pitchFamily="34" charset="0"/>
                <a:cs typeface="Arial" panose="020B0604020202020204" pitchFamily="34" charset="0"/>
              </a:rPr>
              <a:t>unskilled in the doctrine of righteousness (</a:t>
            </a:r>
            <a:r>
              <a:rPr lang="en-US" sz="3600" b="1" dirty="0">
                <a:latin typeface="Arial" panose="020B0604020202020204" pitchFamily="34" charset="0"/>
                <a:cs typeface="Arial" panose="020B0604020202020204" pitchFamily="34" charset="0"/>
              </a:rPr>
              <a:t>of conformity to the divine will in purpose, thought, and action</a:t>
            </a:r>
            <a:r>
              <a:rPr lang="en-US" sz="3600" dirty="0">
                <a:latin typeface="Arial" panose="020B0604020202020204" pitchFamily="34" charset="0"/>
                <a:cs typeface="Arial" panose="020B0604020202020204" pitchFamily="34" charset="0"/>
              </a:rPr>
              <a:t>), for he is a mere infant [not able to talk yet]!</a:t>
            </a:r>
          </a:p>
          <a:p>
            <a:pPr algn="l"/>
            <a:r>
              <a:rPr lang="en-US" sz="3600" dirty="0">
                <a:latin typeface="Arial" panose="020B0604020202020204" pitchFamily="34" charset="0"/>
                <a:cs typeface="Arial" panose="020B0604020202020204" pitchFamily="34" charset="0"/>
              </a:rPr>
              <a:t>14 But solid food is for full-grown men, for those whose senses and mental faculties </a:t>
            </a:r>
            <a:r>
              <a:rPr lang="en-US" sz="3600" b="1" dirty="0">
                <a:latin typeface="Arial" panose="020B0604020202020204" pitchFamily="34" charset="0"/>
                <a:cs typeface="Arial" panose="020B0604020202020204" pitchFamily="34" charset="0"/>
              </a:rPr>
              <a:t>are trained by practice</a:t>
            </a:r>
            <a:r>
              <a:rPr lang="en-US" sz="3600" dirty="0">
                <a:latin typeface="Arial" panose="020B0604020202020204" pitchFamily="34" charset="0"/>
                <a:cs typeface="Arial" panose="020B0604020202020204" pitchFamily="34" charset="0"/>
              </a:rPr>
              <a:t> to discriminate an</a:t>
            </a:r>
            <a:r>
              <a:rPr lang="en-US" sz="3600" i="1" dirty="0">
                <a:latin typeface="Arial" panose="020B0604020202020204" pitchFamily="34" charset="0"/>
                <a:cs typeface="Arial" panose="020B0604020202020204" pitchFamily="34" charset="0"/>
              </a:rPr>
              <a:t> </a:t>
            </a:r>
            <a:r>
              <a:rPr lang="en-US" sz="3600" dirty="0">
                <a:latin typeface="Arial" panose="020B0604020202020204" pitchFamily="34" charset="0"/>
                <a:cs typeface="Arial" panose="020B0604020202020204" pitchFamily="34" charset="0"/>
              </a:rPr>
              <a:t>distinguish between what is morally good </a:t>
            </a:r>
            <a:r>
              <a:rPr lang="en-US" sz="3600" i="1" dirty="0">
                <a:latin typeface="Arial" panose="020B0604020202020204" pitchFamily="34" charset="0"/>
                <a:cs typeface="Arial" panose="020B0604020202020204" pitchFamily="34" charset="0"/>
              </a:rPr>
              <a:t>and </a:t>
            </a:r>
            <a:r>
              <a:rPr lang="en-US" sz="3600" dirty="0">
                <a:latin typeface="Arial" panose="020B0604020202020204" pitchFamily="34" charset="0"/>
                <a:cs typeface="Arial" panose="020B0604020202020204" pitchFamily="34" charset="0"/>
              </a:rPr>
              <a:t>noble and what is evil an</a:t>
            </a:r>
            <a:r>
              <a:rPr lang="en-US" sz="3600" i="1" dirty="0">
                <a:latin typeface="Arial" panose="020B0604020202020204" pitchFamily="34" charset="0"/>
                <a:cs typeface="Arial" panose="020B0604020202020204" pitchFamily="34" charset="0"/>
              </a:rPr>
              <a:t> </a:t>
            </a:r>
            <a:r>
              <a:rPr lang="en-US" sz="3600" dirty="0">
                <a:latin typeface="Arial" panose="020B0604020202020204" pitchFamily="34" charset="0"/>
                <a:cs typeface="Arial" panose="020B0604020202020204" pitchFamily="34" charset="0"/>
              </a:rPr>
              <a:t>contrary either to divine or human law.</a:t>
            </a:r>
          </a:p>
          <a:p>
            <a:pPr algn="l"/>
            <a:endParaRPr lang="en-US" dirty="0"/>
          </a:p>
        </p:txBody>
      </p:sp>
    </p:spTree>
    <p:extLst>
      <p:ext uri="{BB962C8B-B14F-4D97-AF65-F5344CB8AC3E}">
        <p14:creationId xmlns:p14="http://schemas.microsoft.com/office/powerpoint/2010/main" val="1604095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E2243-0896-604B-8FDC-1214AD0BD4A4}"/>
              </a:ext>
            </a:extLst>
          </p:cNvPr>
          <p:cNvSpPr>
            <a:spLocks noGrp="1"/>
          </p:cNvSpPr>
          <p:nvPr>
            <p:ph type="ctrTitle"/>
          </p:nvPr>
        </p:nvSpPr>
        <p:spPr>
          <a:xfrm>
            <a:off x="457200" y="192505"/>
            <a:ext cx="11417968" cy="1672390"/>
          </a:xfrm>
        </p:spPr>
        <p:txBody>
          <a:bodyPr>
            <a:normAutofit/>
          </a:bodyPr>
          <a:lstStyle/>
          <a:p>
            <a:r>
              <a:rPr lang="en-US" sz="4800" b="1" dirty="0">
                <a:latin typeface="Arial" panose="020B0604020202020204" pitchFamily="34" charset="0"/>
                <a:cs typeface="Arial" panose="020B0604020202020204" pitchFamily="34" charset="0"/>
              </a:rPr>
              <a:t>Apostolic Culture</a:t>
            </a:r>
            <a:br>
              <a:rPr lang="en-US" sz="4800" b="1" dirty="0">
                <a:latin typeface="Arial" panose="020B0604020202020204" pitchFamily="34" charset="0"/>
                <a:cs typeface="Arial" panose="020B0604020202020204" pitchFamily="34" charset="0"/>
              </a:rPr>
            </a:br>
            <a:r>
              <a:rPr lang="en-US" sz="4800" b="1" dirty="0">
                <a:latin typeface="Arial" panose="020B0604020202020204" pitchFamily="34" charset="0"/>
                <a:cs typeface="Arial" panose="020B0604020202020204" pitchFamily="34" charset="0"/>
              </a:rPr>
              <a:t>The Context for Kingdom Activities</a:t>
            </a:r>
          </a:p>
        </p:txBody>
      </p:sp>
      <p:sp>
        <p:nvSpPr>
          <p:cNvPr id="3" name="Subtitle 2">
            <a:extLst>
              <a:ext uri="{FF2B5EF4-FFF2-40B4-BE49-F238E27FC236}">
                <a16:creationId xmlns:a16="http://schemas.microsoft.com/office/drawing/2014/main" id="{8FEE5655-FDE8-0F4E-8006-B07ACD8F38FD}"/>
              </a:ext>
            </a:extLst>
          </p:cNvPr>
          <p:cNvSpPr>
            <a:spLocks noGrp="1"/>
          </p:cNvSpPr>
          <p:nvPr>
            <p:ph type="subTitle" idx="1"/>
          </p:nvPr>
        </p:nvSpPr>
        <p:spPr>
          <a:xfrm>
            <a:off x="1524000" y="2237874"/>
            <a:ext cx="9144000" cy="4078705"/>
          </a:xfrm>
        </p:spPr>
        <p:txBody>
          <a:bodyPr>
            <a:normAutofit lnSpcReduction="10000"/>
          </a:bodyPr>
          <a:lstStyle/>
          <a:p>
            <a:pPr algn="l"/>
            <a:r>
              <a:rPr lang="en-US" sz="2800" dirty="0"/>
              <a:t> </a:t>
            </a:r>
            <a:r>
              <a:rPr lang="en-US" sz="3600" dirty="0">
                <a:latin typeface="Arial" panose="020B0604020202020204" pitchFamily="34" charset="0"/>
                <a:cs typeface="Arial" panose="020B0604020202020204" pitchFamily="34" charset="0"/>
              </a:rPr>
              <a:t>As we will see with culture the first lens through which we view determines what we see and therefore how we behave. To be apostolic first means that we know, who we are, that we are sent, resourced and assigned. When that awareness is placed before everything else it adds to the expression, beliefs, and behavior of every believer.</a:t>
            </a:r>
          </a:p>
          <a:p>
            <a:endParaRPr lang="en-US" sz="2800" dirty="0"/>
          </a:p>
        </p:txBody>
      </p:sp>
    </p:spTree>
    <p:extLst>
      <p:ext uri="{BB962C8B-B14F-4D97-AF65-F5344CB8AC3E}">
        <p14:creationId xmlns:p14="http://schemas.microsoft.com/office/powerpoint/2010/main" val="15638727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4ECF8-00C9-4A4C-9C95-FC8FCB80F107}"/>
              </a:ext>
            </a:extLst>
          </p:cNvPr>
          <p:cNvSpPr>
            <a:spLocks noGrp="1"/>
          </p:cNvSpPr>
          <p:nvPr>
            <p:ph type="ctrTitle"/>
          </p:nvPr>
        </p:nvSpPr>
        <p:spPr>
          <a:xfrm>
            <a:off x="1524000" y="485775"/>
            <a:ext cx="9144000" cy="985838"/>
          </a:xfrm>
        </p:spPr>
        <p:txBody>
          <a:bodyPr/>
          <a:lstStyle/>
          <a:p>
            <a:r>
              <a:rPr lang="en-US" b="1" dirty="0">
                <a:latin typeface="Arial" panose="020B0604020202020204" pitchFamily="34" charset="0"/>
                <a:cs typeface="Arial" panose="020B0604020202020204" pitchFamily="34" charset="0"/>
              </a:rPr>
              <a:t>Maturity of Elders</a:t>
            </a:r>
          </a:p>
        </p:txBody>
      </p:sp>
      <p:sp>
        <p:nvSpPr>
          <p:cNvPr id="3" name="Subtitle 2">
            <a:extLst>
              <a:ext uri="{FF2B5EF4-FFF2-40B4-BE49-F238E27FC236}">
                <a16:creationId xmlns:a16="http://schemas.microsoft.com/office/drawing/2014/main" id="{060F2E9F-29B8-5C48-9F20-F41D39EBCEE5}"/>
              </a:ext>
            </a:extLst>
          </p:cNvPr>
          <p:cNvSpPr>
            <a:spLocks noGrp="1"/>
          </p:cNvSpPr>
          <p:nvPr>
            <p:ph type="subTitle" idx="1"/>
          </p:nvPr>
        </p:nvSpPr>
        <p:spPr>
          <a:xfrm>
            <a:off x="1524000" y="1471613"/>
            <a:ext cx="9144000" cy="5014912"/>
          </a:xfrm>
        </p:spPr>
        <p:txBody>
          <a:bodyPr>
            <a:noAutofit/>
          </a:bodyPr>
          <a:lstStyle/>
          <a:p>
            <a:pPr algn="l"/>
            <a:r>
              <a:rPr lang="en-US" sz="3200" dirty="0">
                <a:latin typeface="Arial" panose="020B0604020202020204" pitchFamily="34" charset="0"/>
                <a:cs typeface="Arial" panose="020B0604020202020204" pitchFamily="34" charset="0"/>
              </a:rPr>
              <a:t>Hebrews 12:14 </a:t>
            </a:r>
          </a:p>
          <a:p>
            <a:pPr algn="l"/>
            <a:r>
              <a:rPr lang="en-US" sz="3200" dirty="0">
                <a:latin typeface="Arial" panose="020B0604020202020204" pitchFamily="34" charset="0"/>
                <a:cs typeface="Arial" panose="020B0604020202020204" pitchFamily="34" charset="0"/>
              </a:rPr>
              <a:t>But solid food is for full-grown men who are “full age” (Mature/Perfect)…..</a:t>
            </a:r>
            <a:r>
              <a:rPr lang="en-US" sz="3200" dirty="0" err="1">
                <a:latin typeface="Arial" panose="020B0604020202020204" pitchFamily="34" charset="0"/>
                <a:cs typeface="Arial" panose="020B0604020202020204" pitchFamily="34" charset="0"/>
              </a:rPr>
              <a:t>Teleious</a:t>
            </a:r>
            <a:r>
              <a:rPr lang="en-US" sz="3200" dirty="0">
                <a:latin typeface="Arial" panose="020B0604020202020204" pitchFamily="34" charset="0"/>
                <a:cs typeface="Arial" panose="020B0604020202020204" pitchFamily="34" charset="0"/>
              </a:rPr>
              <a:t>: </a:t>
            </a:r>
          </a:p>
          <a:p>
            <a:pPr algn="l"/>
            <a:r>
              <a:rPr lang="en-US" sz="3200" dirty="0">
                <a:latin typeface="Arial" panose="020B0604020202020204" pitchFamily="34" charset="0"/>
                <a:cs typeface="Arial" panose="020B0604020202020204" pitchFamily="34" charset="0"/>
              </a:rPr>
              <a:t>-to that which has reached an end, that is finished, complete, perfect</a:t>
            </a:r>
          </a:p>
          <a:p>
            <a:pPr marL="342900" indent="-342900" algn="l">
              <a:buFontTx/>
              <a:buChar char="-"/>
            </a:pPr>
            <a:r>
              <a:rPr lang="en-US" sz="3200" dirty="0">
                <a:latin typeface="Arial" panose="020B0604020202020204" pitchFamily="34" charset="0"/>
                <a:cs typeface="Arial" panose="020B0604020202020204" pitchFamily="34" charset="0"/>
              </a:rPr>
              <a:t>It signifies consummate soundness</a:t>
            </a:r>
          </a:p>
          <a:p>
            <a:pPr marL="342900" indent="-342900" algn="l">
              <a:buFontTx/>
              <a:buChar char="-"/>
            </a:pPr>
            <a:r>
              <a:rPr lang="en-US" sz="3200" dirty="0">
                <a:latin typeface="Arial" panose="020B0604020202020204" pitchFamily="34" charset="0"/>
                <a:cs typeface="Arial" panose="020B0604020202020204" pitchFamily="34" charset="0"/>
              </a:rPr>
              <a:t>It  includes he idea of being whole</a:t>
            </a:r>
          </a:p>
          <a:p>
            <a:pPr marL="342900" indent="-342900" algn="l">
              <a:buFontTx/>
              <a:buChar char="-"/>
            </a:pPr>
            <a:endParaRPr lang="en-US" sz="3200" b="1" dirty="0">
              <a:latin typeface="Arial" panose="020B0604020202020204" pitchFamily="34" charset="0"/>
              <a:cs typeface="Arial" panose="020B0604020202020204" pitchFamily="34" charset="0"/>
            </a:endParaRPr>
          </a:p>
          <a:p>
            <a:pPr marL="342900" indent="-342900" algn="l">
              <a:buFontTx/>
              <a:buChar char="-"/>
            </a:pPr>
            <a:r>
              <a:rPr lang="en-US" sz="3200" dirty="0">
                <a:latin typeface="Arial" panose="020B0604020202020204" pitchFamily="34" charset="0"/>
                <a:cs typeface="Arial" panose="020B0604020202020204" pitchFamily="34" charset="0"/>
              </a:rPr>
              <a:t>When applied to believers it denotes “maturity”</a:t>
            </a:r>
            <a:endParaRPr lang="en-US" sz="3200" dirty="0"/>
          </a:p>
        </p:txBody>
      </p:sp>
    </p:spTree>
    <p:extLst>
      <p:ext uri="{BB962C8B-B14F-4D97-AF65-F5344CB8AC3E}">
        <p14:creationId xmlns:p14="http://schemas.microsoft.com/office/powerpoint/2010/main" val="34727477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D0E96-7CBE-BF46-B784-D472D493D5E0}"/>
              </a:ext>
            </a:extLst>
          </p:cNvPr>
          <p:cNvSpPr>
            <a:spLocks noGrp="1"/>
          </p:cNvSpPr>
          <p:nvPr>
            <p:ph type="ctrTitle"/>
          </p:nvPr>
        </p:nvSpPr>
        <p:spPr>
          <a:xfrm>
            <a:off x="642938" y="271464"/>
            <a:ext cx="11115675" cy="1814511"/>
          </a:xfrm>
        </p:spPr>
        <p:txBody>
          <a:bodyPr>
            <a:normAutofit fontScale="90000"/>
          </a:bodyPr>
          <a:lstStyle/>
          <a:p>
            <a:r>
              <a:rPr lang="en-US" sz="6700" b="1" dirty="0">
                <a:latin typeface="Arial" panose="020B0604020202020204" pitchFamily="34" charset="0"/>
                <a:cs typeface="Arial" panose="020B0604020202020204" pitchFamily="34" charset="0"/>
              </a:rPr>
              <a:t>Apostolic Shift</a:t>
            </a:r>
            <a:br>
              <a:rPr lang="en-US" dirty="0"/>
            </a:br>
            <a:endParaRPr lang="en-US" dirty="0"/>
          </a:p>
        </p:txBody>
      </p:sp>
      <p:sp>
        <p:nvSpPr>
          <p:cNvPr id="3" name="Subtitle 2">
            <a:extLst>
              <a:ext uri="{FF2B5EF4-FFF2-40B4-BE49-F238E27FC236}">
                <a16:creationId xmlns:a16="http://schemas.microsoft.com/office/drawing/2014/main" id="{E5964F58-4690-A740-B7C9-70E1C280F473}"/>
              </a:ext>
            </a:extLst>
          </p:cNvPr>
          <p:cNvSpPr>
            <a:spLocks noGrp="1"/>
          </p:cNvSpPr>
          <p:nvPr>
            <p:ph type="subTitle" idx="1"/>
          </p:nvPr>
        </p:nvSpPr>
        <p:spPr>
          <a:xfrm>
            <a:off x="1524000" y="1543051"/>
            <a:ext cx="9144000" cy="5043486"/>
          </a:xfrm>
        </p:spPr>
        <p:txBody>
          <a:bodyPr>
            <a:normAutofit lnSpcReduction="10000"/>
          </a:bodyPr>
          <a:lstStyle/>
          <a:p>
            <a:pPr marL="457200" indent="-457200" algn="l">
              <a:buFontTx/>
              <a:buChar char="-"/>
            </a:pPr>
            <a:r>
              <a:rPr lang="en-US" sz="3200" b="1" dirty="0">
                <a:latin typeface="Arial" panose="020B0604020202020204" pitchFamily="34" charset="0"/>
                <a:cs typeface="Arial" panose="020B0604020202020204" pitchFamily="34" charset="0"/>
              </a:rPr>
              <a:t>It begins when we are not just hearers only.</a:t>
            </a:r>
          </a:p>
          <a:p>
            <a:pPr marL="457200" indent="-457200" algn="l">
              <a:buFontTx/>
              <a:buChar char="-"/>
            </a:pPr>
            <a:r>
              <a:rPr lang="en-US" sz="3200" b="1" dirty="0">
                <a:latin typeface="Arial" panose="020B0604020202020204" pitchFamily="34" charset="0"/>
                <a:cs typeface="Arial" panose="020B0604020202020204" pitchFamily="34" charset="0"/>
              </a:rPr>
              <a:t>It begins with the doing of what you know.</a:t>
            </a:r>
          </a:p>
          <a:p>
            <a:pPr marL="457200" indent="-457200" algn="l">
              <a:buFontTx/>
              <a:buChar char="-"/>
            </a:pPr>
            <a:r>
              <a:rPr lang="en-US" sz="3200" b="1" dirty="0">
                <a:latin typeface="Arial" panose="020B0604020202020204" pitchFamily="34" charset="0"/>
                <a:cs typeface="Arial" panose="020B0604020202020204" pitchFamily="34" charset="0"/>
              </a:rPr>
              <a:t>It begins when we obey His calling.</a:t>
            </a:r>
          </a:p>
          <a:p>
            <a:pPr marL="457200" indent="-457200" algn="l">
              <a:buFontTx/>
              <a:buChar char="-"/>
            </a:pPr>
            <a:r>
              <a:rPr lang="en-US" sz="3200" b="1" dirty="0">
                <a:latin typeface="Arial" panose="020B0604020202020204" pitchFamily="34" charset="0"/>
                <a:cs typeface="Arial" panose="020B0604020202020204" pitchFamily="34" charset="0"/>
              </a:rPr>
              <a:t>It begins walking in the “Spirit of Faith.”</a:t>
            </a:r>
          </a:p>
          <a:p>
            <a:pPr marL="457200" indent="-457200" algn="l">
              <a:buFontTx/>
              <a:buChar char="-"/>
            </a:pPr>
            <a:r>
              <a:rPr lang="en-US" sz="3200" b="1" dirty="0">
                <a:latin typeface="Arial" panose="020B0604020202020204" pitchFamily="34" charset="0"/>
                <a:cs typeface="Arial" panose="020B0604020202020204" pitchFamily="34" charset="0"/>
              </a:rPr>
              <a:t>Faith equips us for our intended purpose.</a:t>
            </a:r>
          </a:p>
          <a:p>
            <a:pPr marL="457200" indent="-457200" algn="l">
              <a:buFontTx/>
              <a:buChar char="-"/>
            </a:pPr>
            <a:r>
              <a:rPr lang="en-US" sz="3200" b="1" dirty="0">
                <a:latin typeface="Arial" panose="020B0604020202020204" pitchFamily="34" charset="0"/>
                <a:cs typeface="Arial" panose="020B0604020202020204" pitchFamily="34" charset="0"/>
              </a:rPr>
              <a:t>Advancement occurs as we do His Word.</a:t>
            </a:r>
          </a:p>
          <a:p>
            <a:pPr algn="l"/>
            <a:r>
              <a:rPr lang="en-US" sz="3200" b="1" dirty="0">
                <a:latin typeface="Arial" panose="020B0604020202020204" pitchFamily="34" charset="0"/>
                <a:cs typeface="Arial" panose="020B0604020202020204" pitchFamily="34" charset="0"/>
              </a:rPr>
              <a:t>Following the Apostolic shift in our lives in the “Spirit of Faith", occupies cities, regions &amp; nations for Him to legislate His ways in your spere of influence.</a:t>
            </a:r>
          </a:p>
        </p:txBody>
      </p:sp>
    </p:spTree>
    <p:extLst>
      <p:ext uri="{BB962C8B-B14F-4D97-AF65-F5344CB8AC3E}">
        <p14:creationId xmlns:p14="http://schemas.microsoft.com/office/powerpoint/2010/main" val="588966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996196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E2E4D-96E9-1649-932E-B6717EDF2CFE}"/>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97EE6DE1-5F89-3640-A9D4-B6B40BA2C33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438487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84424-2734-1844-A025-8A1EEB816753}"/>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579BD753-949A-C443-BC6F-A1B8672CAB7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6995794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EFDF1-70EE-D84F-8FC1-611C57BB9063}"/>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2DE91766-D84B-0148-9B9E-7C80ECE1AE75}"/>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370193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F68D2-8109-2B4B-8354-84C18588858D}"/>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02061F2F-9A4F-6B48-A3D5-A97D68DFF720}"/>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936629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A2687-5C29-2F43-B386-D76231BD38C0}"/>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D389B27A-DE90-D649-83AD-33D51DDBF8EF}"/>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222779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77499-B383-3440-9976-5CA1E4BE5D6C}"/>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6A2F030-00E5-A849-ABA4-73A7A3389990}"/>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222576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4DFEB-6B8D-6A4E-86E7-9DB51434A9C7}"/>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DD5EA1EA-EEDB-6E49-81C3-A6FC11D35E1C}"/>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988856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6A8DE-3B10-1A40-9065-73837CCA7C96}"/>
              </a:ext>
            </a:extLst>
          </p:cNvPr>
          <p:cNvSpPr>
            <a:spLocks noGrp="1"/>
          </p:cNvSpPr>
          <p:nvPr>
            <p:ph type="ctrTitle"/>
          </p:nvPr>
        </p:nvSpPr>
        <p:spPr>
          <a:xfrm>
            <a:off x="986589" y="132347"/>
            <a:ext cx="10659979" cy="2045369"/>
          </a:xfrm>
        </p:spPr>
        <p:txBody>
          <a:bodyPr>
            <a:noAutofit/>
          </a:bodyPr>
          <a:lstStyle/>
          <a:p>
            <a:r>
              <a:rPr lang="en-US" b="1" dirty="0">
                <a:latin typeface="Arial" panose="020B0604020202020204" pitchFamily="34" charset="0"/>
                <a:cs typeface="Arial" panose="020B0604020202020204" pitchFamily="34" charset="0"/>
              </a:rPr>
              <a:t>Apostolic  Companies Functioning</a:t>
            </a:r>
          </a:p>
        </p:txBody>
      </p:sp>
      <p:sp>
        <p:nvSpPr>
          <p:cNvPr id="3" name="Subtitle 2">
            <a:extLst>
              <a:ext uri="{FF2B5EF4-FFF2-40B4-BE49-F238E27FC236}">
                <a16:creationId xmlns:a16="http://schemas.microsoft.com/office/drawing/2014/main" id="{77CBEBF6-E777-FE4B-BE9D-A1FCDCD1CEA8}"/>
              </a:ext>
            </a:extLst>
          </p:cNvPr>
          <p:cNvSpPr>
            <a:spLocks noGrp="1"/>
          </p:cNvSpPr>
          <p:nvPr>
            <p:ph type="subTitle" idx="1"/>
          </p:nvPr>
        </p:nvSpPr>
        <p:spPr>
          <a:xfrm>
            <a:off x="1379621" y="2261937"/>
            <a:ext cx="9144000" cy="4018546"/>
          </a:xfrm>
        </p:spPr>
        <p:txBody>
          <a:bodyPr>
            <a:noAutofit/>
          </a:bodyPr>
          <a:lstStyle/>
          <a:p>
            <a:pPr algn="l"/>
            <a:r>
              <a:rPr lang="en-US" sz="4800" dirty="0">
                <a:latin typeface="Arial" panose="020B0604020202020204" pitchFamily="34" charset="0"/>
                <a:cs typeface="Arial" panose="020B0604020202020204" pitchFamily="34" charset="0"/>
              </a:rPr>
              <a:t>-   to execute spiritual strategies</a:t>
            </a:r>
          </a:p>
          <a:p>
            <a:pPr marL="685800" indent="-685800" algn="l">
              <a:buFontTx/>
              <a:buChar char="-"/>
            </a:pPr>
            <a:r>
              <a:rPr lang="en-US" sz="4800" dirty="0">
                <a:latin typeface="Arial" panose="020B0604020202020204" pitchFamily="34" charset="0"/>
                <a:cs typeface="Arial" panose="020B0604020202020204" pitchFamily="34" charset="0"/>
              </a:rPr>
              <a:t>advance apostolic culture in         cities, regions, &amp; nations,</a:t>
            </a:r>
          </a:p>
          <a:p>
            <a:pPr algn="l"/>
            <a:r>
              <a:rPr lang="en-US" sz="4800" dirty="0">
                <a:latin typeface="Arial" panose="020B0604020202020204" pitchFamily="34" charset="0"/>
                <a:cs typeface="Arial" panose="020B0604020202020204" pitchFamily="34" charset="0"/>
              </a:rPr>
              <a:t>-   to occupy &amp; legislate God’s</a:t>
            </a:r>
          </a:p>
          <a:p>
            <a:pPr algn="l"/>
            <a:r>
              <a:rPr lang="en-US" sz="4800" dirty="0">
                <a:latin typeface="Arial" panose="020B0604020202020204" pitchFamily="34" charset="0"/>
                <a:cs typeface="Arial" panose="020B0604020202020204" pitchFamily="34" charset="0"/>
              </a:rPr>
              <a:t>    Kingdom rule.</a:t>
            </a:r>
          </a:p>
        </p:txBody>
      </p:sp>
    </p:spTree>
    <p:extLst>
      <p:ext uri="{BB962C8B-B14F-4D97-AF65-F5344CB8AC3E}">
        <p14:creationId xmlns:p14="http://schemas.microsoft.com/office/powerpoint/2010/main" val="18386456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4917E-15BC-5E4F-9D40-0671522A0157}"/>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5ACBF152-816E-5548-9F96-ED215F540172}"/>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6452789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81329-2E97-7242-B6F9-4763B4B8089B}"/>
              </a:ext>
            </a:extLst>
          </p:cNvPr>
          <p:cNvSpPr>
            <a:spLocks noGrp="1"/>
          </p:cNvSpPr>
          <p:nvPr>
            <p:ph type="title"/>
          </p:nvPr>
        </p:nvSpPr>
        <p:spPr/>
        <p:txBody>
          <a:bodyPr/>
          <a:lstStyle/>
          <a:p>
            <a:pPr algn="ctr"/>
            <a:endParaRPr lang="en-US" dirty="0"/>
          </a:p>
        </p:txBody>
      </p:sp>
      <p:sp>
        <p:nvSpPr>
          <p:cNvPr id="3" name="Text Placeholder 2">
            <a:extLst>
              <a:ext uri="{FF2B5EF4-FFF2-40B4-BE49-F238E27FC236}">
                <a16:creationId xmlns:a16="http://schemas.microsoft.com/office/drawing/2014/main" id="{A5E295B4-D80A-0243-9E7A-EB8B57DE219D}"/>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0838775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9CB70-EF9A-9A4F-B9A5-D8FF12C4501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82BEB4F-EB10-5F4F-8C98-C403E4B1DA7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0086595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D1FDF-2A9C-1246-8AAA-E367001CF00D}"/>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1A1ED70B-A405-0946-BBA2-E1DB4B397C80}"/>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669681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FF67D-4CE7-294D-9381-CA0798141B19}"/>
              </a:ext>
            </a:extLst>
          </p:cNvPr>
          <p:cNvSpPr>
            <a:spLocks noGrp="1"/>
          </p:cNvSpPr>
          <p:nvPr>
            <p:ph type="ctrTitle"/>
          </p:nvPr>
        </p:nvSpPr>
        <p:spPr>
          <a:xfrm>
            <a:off x="1524000" y="445169"/>
            <a:ext cx="9144000" cy="818147"/>
          </a:xfrm>
        </p:spPr>
        <p:txBody>
          <a:bodyPr>
            <a:normAutofit fontScale="90000"/>
          </a:bodyPr>
          <a:lstStyle/>
          <a:p>
            <a:r>
              <a:rPr lang="en-US" b="1" dirty="0">
                <a:latin typeface="Arial" panose="020B0604020202020204" pitchFamily="34" charset="0"/>
                <a:cs typeface="Arial" panose="020B0604020202020204" pitchFamily="34" charset="0"/>
              </a:rPr>
              <a:t>Spiritual Strategies</a:t>
            </a:r>
          </a:p>
        </p:txBody>
      </p:sp>
      <p:sp>
        <p:nvSpPr>
          <p:cNvPr id="3" name="Subtitle 2">
            <a:extLst>
              <a:ext uri="{FF2B5EF4-FFF2-40B4-BE49-F238E27FC236}">
                <a16:creationId xmlns:a16="http://schemas.microsoft.com/office/drawing/2014/main" id="{3308512A-813A-794A-A917-875AB47C9000}"/>
              </a:ext>
            </a:extLst>
          </p:cNvPr>
          <p:cNvSpPr>
            <a:spLocks noGrp="1"/>
          </p:cNvSpPr>
          <p:nvPr>
            <p:ph type="subTitle" idx="1"/>
          </p:nvPr>
        </p:nvSpPr>
        <p:spPr>
          <a:xfrm>
            <a:off x="1524000" y="1431759"/>
            <a:ext cx="9144000" cy="4379494"/>
          </a:xfrm>
        </p:spPr>
        <p:txBody>
          <a:bodyPr>
            <a:noAutofit/>
          </a:bodyPr>
          <a:lstStyle/>
          <a:p>
            <a:pPr algn="l"/>
            <a:r>
              <a:rPr lang="en-US" sz="4000" b="1" dirty="0"/>
              <a:t>Ephesians 3:10 to the intent that now the manifold wisdom of God might be made known by the church to the principalities and powers in the heavenly places, according to the eternal purpose which He accomplished in Christ Jesus our Lord, in whom we have boldness and access with confidence through faith in Him. </a:t>
            </a:r>
          </a:p>
        </p:txBody>
      </p:sp>
    </p:spTree>
    <p:extLst>
      <p:ext uri="{BB962C8B-B14F-4D97-AF65-F5344CB8AC3E}">
        <p14:creationId xmlns:p14="http://schemas.microsoft.com/office/powerpoint/2010/main" val="1255233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C6F96-D63B-E34D-B00D-D0518D6F2064}"/>
              </a:ext>
            </a:extLst>
          </p:cNvPr>
          <p:cNvSpPr>
            <a:spLocks noGrp="1"/>
          </p:cNvSpPr>
          <p:nvPr>
            <p:ph type="ctrTitle"/>
          </p:nvPr>
        </p:nvSpPr>
        <p:spPr>
          <a:xfrm>
            <a:off x="1022684" y="509922"/>
            <a:ext cx="10258926" cy="1792705"/>
          </a:xfrm>
        </p:spPr>
        <p:txBody>
          <a:bodyPr/>
          <a:lstStyle/>
          <a:p>
            <a:r>
              <a:rPr lang="en-US" b="1" dirty="0">
                <a:latin typeface="Arial" panose="020B0604020202020204" pitchFamily="34" charset="0"/>
                <a:cs typeface="Arial" panose="020B0604020202020204" pitchFamily="34" charset="0"/>
              </a:rPr>
              <a:t>Occupy &amp; Legislate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God’s Kingdom Rule</a:t>
            </a:r>
          </a:p>
        </p:txBody>
      </p:sp>
      <p:sp>
        <p:nvSpPr>
          <p:cNvPr id="3" name="Subtitle 2">
            <a:extLst>
              <a:ext uri="{FF2B5EF4-FFF2-40B4-BE49-F238E27FC236}">
                <a16:creationId xmlns:a16="http://schemas.microsoft.com/office/drawing/2014/main" id="{8D6A4A9C-5891-7F41-9C7E-B3E1ACC35DC6}"/>
              </a:ext>
            </a:extLst>
          </p:cNvPr>
          <p:cNvSpPr>
            <a:spLocks noGrp="1"/>
          </p:cNvSpPr>
          <p:nvPr>
            <p:ph type="subTitle" idx="1"/>
          </p:nvPr>
        </p:nvSpPr>
        <p:spPr>
          <a:xfrm>
            <a:off x="1580147" y="2601118"/>
            <a:ext cx="9144000" cy="3462797"/>
          </a:xfrm>
        </p:spPr>
        <p:txBody>
          <a:bodyPr>
            <a:normAutofit fontScale="92500" lnSpcReduction="10000"/>
          </a:bodyPr>
          <a:lstStyle/>
          <a:p>
            <a:pPr algn="l"/>
            <a:r>
              <a:rPr lang="en-US" sz="4000" b="1" dirty="0">
                <a:latin typeface="Arial" panose="020B0604020202020204" pitchFamily="34" charset="0"/>
                <a:cs typeface="Arial" panose="020B0604020202020204" pitchFamily="34" charset="0"/>
              </a:rPr>
              <a:t>Luke 19:12-13 He said therefore, A certain nobleman went into a far country to receive for himself a kingdom, and to return.</a:t>
            </a:r>
          </a:p>
          <a:p>
            <a:pPr algn="l"/>
            <a:r>
              <a:rPr lang="en-US" sz="4000" b="1" dirty="0">
                <a:latin typeface="Arial" panose="020B0604020202020204" pitchFamily="34" charset="0"/>
                <a:cs typeface="Arial" panose="020B0604020202020204" pitchFamily="34" charset="0"/>
              </a:rPr>
              <a:t>And he called his ten servants, and delivered them ten pounds, and said unto them, Occupy till I come.</a:t>
            </a:r>
          </a:p>
          <a:p>
            <a:endParaRPr lang="en-US" dirty="0"/>
          </a:p>
        </p:txBody>
      </p:sp>
    </p:spTree>
    <p:extLst>
      <p:ext uri="{BB962C8B-B14F-4D97-AF65-F5344CB8AC3E}">
        <p14:creationId xmlns:p14="http://schemas.microsoft.com/office/powerpoint/2010/main" val="3275020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DEA69-3A0D-4945-AF1D-B7513B5527B3}"/>
              </a:ext>
            </a:extLst>
          </p:cNvPr>
          <p:cNvSpPr>
            <a:spLocks noGrp="1"/>
          </p:cNvSpPr>
          <p:nvPr>
            <p:ph type="ctrTitle"/>
          </p:nvPr>
        </p:nvSpPr>
        <p:spPr>
          <a:xfrm>
            <a:off x="541421" y="204537"/>
            <a:ext cx="11153274" cy="2370221"/>
          </a:xfrm>
        </p:spPr>
        <p:txBody>
          <a:bodyPr>
            <a:noAutofit/>
          </a:bodyPr>
          <a:lstStyle/>
          <a:p>
            <a:r>
              <a:rPr lang="en-US" sz="5400" b="1" dirty="0">
                <a:latin typeface="Arial" panose="020B0604020202020204" pitchFamily="34" charset="0"/>
                <a:cs typeface="Arial" panose="020B0604020202020204" pitchFamily="34" charset="0"/>
              </a:rPr>
              <a:t>EKKLESIA </a:t>
            </a:r>
            <a:br>
              <a:rPr lang="en-US" sz="5400" b="1" dirty="0">
                <a:latin typeface="Arial" panose="020B0604020202020204" pitchFamily="34" charset="0"/>
                <a:cs typeface="Arial" panose="020B0604020202020204" pitchFamily="34" charset="0"/>
              </a:rPr>
            </a:br>
            <a:r>
              <a:rPr lang="en-US" sz="5400" b="1" dirty="0">
                <a:latin typeface="Arial" panose="020B0604020202020204" pitchFamily="34" charset="0"/>
                <a:cs typeface="Arial" panose="020B0604020202020204" pitchFamily="34" charset="0"/>
              </a:rPr>
              <a:t>Legislate God’s Kingdom Rule</a:t>
            </a:r>
            <a:br>
              <a:rPr lang="en-US" sz="5400" b="1" dirty="0">
                <a:latin typeface="Arial" panose="020B0604020202020204" pitchFamily="34" charset="0"/>
                <a:cs typeface="Arial" panose="020B0604020202020204" pitchFamily="34" charset="0"/>
              </a:rPr>
            </a:br>
            <a:endParaRPr lang="en-US" sz="5400" b="1"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2E7186DA-1B76-624C-9A1E-CCDE0CBEBA08}"/>
              </a:ext>
            </a:extLst>
          </p:cNvPr>
          <p:cNvSpPr>
            <a:spLocks noGrp="1"/>
          </p:cNvSpPr>
          <p:nvPr>
            <p:ph type="subTitle" idx="1"/>
          </p:nvPr>
        </p:nvSpPr>
        <p:spPr>
          <a:xfrm>
            <a:off x="1524000" y="2141621"/>
            <a:ext cx="9144000" cy="4379494"/>
          </a:xfrm>
        </p:spPr>
        <p:txBody>
          <a:bodyPr>
            <a:normAutofit fontScale="85000" lnSpcReduction="20000"/>
          </a:bodyPr>
          <a:lstStyle/>
          <a:p>
            <a:pPr algn="l"/>
            <a:r>
              <a:rPr lang="en-US" sz="3600" b="1" dirty="0">
                <a:latin typeface="Arial" panose="020B0604020202020204" pitchFamily="34" charset="0"/>
                <a:cs typeface="Arial" panose="020B0604020202020204" pitchFamily="34" charset="0"/>
              </a:rPr>
              <a:t>Ecclesia defined:</a:t>
            </a:r>
          </a:p>
          <a:p>
            <a:pPr marL="571500" indent="-571500" algn="l">
              <a:buFontTx/>
              <a:buChar char="-"/>
            </a:pPr>
            <a:r>
              <a:rPr lang="en-US" sz="3600" b="1" dirty="0">
                <a:latin typeface="Arial" panose="020B0604020202020204" pitchFamily="34" charset="0"/>
                <a:cs typeface="Arial" panose="020B0604020202020204" pitchFamily="34" charset="0"/>
              </a:rPr>
              <a:t>as an assembly of citizens in the definition of ancient Greece.</a:t>
            </a:r>
          </a:p>
          <a:p>
            <a:pPr marL="571500" indent="-571500" algn="l">
              <a:buFontTx/>
              <a:buChar char="-"/>
            </a:pPr>
            <a:r>
              <a:rPr lang="en-US" sz="3600" b="1" dirty="0">
                <a:latin typeface="Arial" panose="020B0604020202020204" pitchFamily="34" charset="0"/>
                <a:cs typeface="Arial" panose="020B0604020202020204" pitchFamily="34" charset="0"/>
              </a:rPr>
              <a:t>The collective of kingdom citizens of a city or region is an example of an ecclesia.</a:t>
            </a:r>
            <a:endParaRPr lang="en-US" sz="3600" b="1" i="1" dirty="0">
              <a:latin typeface="Arial" panose="020B0604020202020204" pitchFamily="34" charset="0"/>
              <a:cs typeface="Arial" panose="020B0604020202020204" pitchFamily="34" charset="0"/>
            </a:endParaRPr>
          </a:p>
          <a:p>
            <a:pPr algn="l" fontAlgn="base"/>
            <a:r>
              <a:rPr lang="en-US" sz="3600" b="1" dirty="0">
                <a:latin typeface="Arial" panose="020B0604020202020204" pitchFamily="34" charset="0"/>
                <a:cs typeface="Arial" panose="020B0604020202020204" pitchFamily="34" charset="0"/>
              </a:rPr>
              <a:t>Legislate defined:</a:t>
            </a:r>
          </a:p>
          <a:p>
            <a:pPr marL="342900" indent="-342900" algn="l" fontAlgn="base">
              <a:buFontTx/>
              <a:buChar char="-"/>
            </a:pPr>
            <a:r>
              <a:rPr lang="en-US" sz="3600" b="1" dirty="0">
                <a:latin typeface="Arial" panose="020B0604020202020204" pitchFamily="34" charset="0"/>
                <a:cs typeface="Arial" panose="020B0604020202020204" pitchFamily="34" charset="0"/>
              </a:rPr>
              <a:t>  to perform the function of legislation  </a:t>
            </a:r>
          </a:p>
          <a:p>
            <a:pPr algn="l" fontAlgn="base"/>
            <a:r>
              <a:rPr lang="en-US" sz="3600" b="1" dirty="0">
                <a:latin typeface="Arial" panose="020B0604020202020204" pitchFamily="34" charset="0"/>
                <a:cs typeface="Arial" panose="020B0604020202020204" pitchFamily="34" charset="0"/>
              </a:rPr>
              <a:t>-    to enforce &amp; enact laws</a:t>
            </a:r>
            <a:endParaRPr lang="en-US" sz="3600" b="1" i="1" dirty="0">
              <a:latin typeface="Arial" panose="020B0604020202020204" pitchFamily="34" charset="0"/>
              <a:cs typeface="Arial" panose="020B0604020202020204" pitchFamily="34" charset="0"/>
            </a:endParaRPr>
          </a:p>
          <a:p>
            <a:pPr marL="571500" indent="-571500" algn="l" fontAlgn="base">
              <a:buFontTx/>
              <a:buChar char="-"/>
            </a:pPr>
            <a:r>
              <a:rPr lang="en-US" sz="3600" b="1" dirty="0">
                <a:latin typeface="Arial" panose="020B0604020202020204" pitchFamily="34" charset="0"/>
                <a:cs typeface="Arial" panose="020B0604020202020204" pitchFamily="34" charset="0"/>
              </a:rPr>
              <a:t>to mandate, establish, or regulate by or as if </a:t>
            </a:r>
          </a:p>
          <a:p>
            <a:pPr algn="l" fontAlgn="base"/>
            <a:r>
              <a:rPr lang="en-US" sz="3600" b="1" dirty="0">
                <a:latin typeface="Arial" panose="020B0604020202020204" pitchFamily="34" charset="0"/>
                <a:cs typeface="Arial" panose="020B0604020202020204" pitchFamily="34" charset="0"/>
              </a:rPr>
              <a:t>     by legislation            </a:t>
            </a:r>
          </a:p>
          <a:p>
            <a:endParaRPr lang="en-US" dirty="0"/>
          </a:p>
        </p:txBody>
      </p:sp>
    </p:spTree>
    <p:extLst>
      <p:ext uri="{BB962C8B-B14F-4D97-AF65-F5344CB8AC3E}">
        <p14:creationId xmlns:p14="http://schemas.microsoft.com/office/powerpoint/2010/main" val="1072944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D4089-4125-2B4B-ACDC-2CE35F1F12B6}"/>
              </a:ext>
            </a:extLst>
          </p:cNvPr>
          <p:cNvSpPr>
            <a:spLocks noGrp="1"/>
          </p:cNvSpPr>
          <p:nvPr>
            <p:ph type="ctrTitle"/>
          </p:nvPr>
        </p:nvSpPr>
        <p:spPr>
          <a:xfrm>
            <a:off x="1524000" y="360947"/>
            <a:ext cx="9144000" cy="1997242"/>
          </a:xfrm>
        </p:spPr>
        <p:txBody>
          <a:bodyPr/>
          <a:lstStyle/>
          <a:p>
            <a:r>
              <a:rPr lang="en-US" b="1" i="1" dirty="0">
                <a:solidFill>
                  <a:srgbClr val="C00000"/>
                </a:solidFill>
                <a:latin typeface="Arial" panose="020B0604020202020204" pitchFamily="34" charset="0"/>
                <a:cs typeface="Arial" panose="020B0604020202020204" pitchFamily="34" charset="0"/>
              </a:rPr>
              <a:t>THERE IS NOTHING OUR GOD CAN’T DO</a:t>
            </a:r>
          </a:p>
        </p:txBody>
      </p:sp>
      <p:sp>
        <p:nvSpPr>
          <p:cNvPr id="3" name="Subtitle 2">
            <a:extLst>
              <a:ext uri="{FF2B5EF4-FFF2-40B4-BE49-F238E27FC236}">
                <a16:creationId xmlns:a16="http://schemas.microsoft.com/office/drawing/2014/main" id="{E788BB9A-C4DF-594E-8C14-0DB13F5D8E15}"/>
              </a:ext>
            </a:extLst>
          </p:cNvPr>
          <p:cNvSpPr>
            <a:spLocks noGrp="1"/>
          </p:cNvSpPr>
          <p:nvPr>
            <p:ph type="subTitle" idx="1"/>
          </p:nvPr>
        </p:nvSpPr>
        <p:spPr>
          <a:xfrm>
            <a:off x="1138989" y="3229059"/>
            <a:ext cx="10315074" cy="1655762"/>
          </a:xfrm>
        </p:spPr>
        <p:txBody>
          <a:bodyPr>
            <a:noAutofit/>
          </a:bodyPr>
          <a:lstStyle/>
          <a:p>
            <a:r>
              <a:rPr lang="en-US" sz="4800" b="1" dirty="0">
                <a:latin typeface="Arial" panose="020B0604020202020204" pitchFamily="34" charset="0"/>
                <a:cs typeface="Arial" panose="020B0604020202020204" pitchFamily="34" charset="0"/>
              </a:rPr>
              <a:t>I Will Believe for Greater Things</a:t>
            </a:r>
          </a:p>
          <a:p>
            <a:r>
              <a:rPr lang="en-US" sz="4800" b="1" dirty="0">
                <a:latin typeface="Arial" panose="020B0604020202020204" pitchFamily="34" charset="0"/>
                <a:cs typeface="Arial" panose="020B0604020202020204" pitchFamily="34" charset="0"/>
              </a:rPr>
              <a:t>We will believe for Greater Things</a:t>
            </a:r>
          </a:p>
        </p:txBody>
      </p:sp>
    </p:spTree>
    <p:extLst>
      <p:ext uri="{BB962C8B-B14F-4D97-AF65-F5344CB8AC3E}">
        <p14:creationId xmlns:p14="http://schemas.microsoft.com/office/powerpoint/2010/main" val="3556218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159F6-344A-1E42-989F-DE1D006CEE43}"/>
              </a:ext>
            </a:extLst>
          </p:cNvPr>
          <p:cNvSpPr>
            <a:spLocks noGrp="1"/>
          </p:cNvSpPr>
          <p:nvPr>
            <p:ph type="ctrTitle"/>
          </p:nvPr>
        </p:nvSpPr>
        <p:spPr>
          <a:xfrm>
            <a:off x="1524000" y="685801"/>
            <a:ext cx="9144000" cy="517357"/>
          </a:xfrm>
        </p:spPr>
        <p:txBody>
          <a:bodyPr>
            <a:normAutofit fontScale="90000"/>
          </a:bodyPr>
          <a:lstStyle/>
          <a:p>
            <a:r>
              <a:rPr lang="en-US" b="1" dirty="0">
                <a:latin typeface="Arial" panose="020B0604020202020204" pitchFamily="34" charset="0"/>
                <a:cs typeface="Arial" panose="020B0604020202020204" pitchFamily="34" charset="0"/>
              </a:rPr>
              <a:t>Spirit of Faith</a:t>
            </a:r>
          </a:p>
        </p:txBody>
      </p:sp>
      <p:sp>
        <p:nvSpPr>
          <p:cNvPr id="3" name="Subtitle 2">
            <a:extLst>
              <a:ext uri="{FF2B5EF4-FFF2-40B4-BE49-F238E27FC236}">
                <a16:creationId xmlns:a16="http://schemas.microsoft.com/office/drawing/2014/main" id="{A24FAC0B-3E3F-6F4E-A796-7EE022779343}"/>
              </a:ext>
            </a:extLst>
          </p:cNvPr>
          <p:cNvSpPr>
            <a:spLocks noGrp="1"/>
          </p:cNvSpPr>
          <p:nvPr>
            <p:ph type="subTitle" idx="1"/>
          </p:nvPr>
        </p:nvSpPr>
        <p:spPr>
          <a:xfrm>
            <a:off x="1524000" y="1455822"/>
            <a:ext cx="9144000" cy="4716378"/>
          </a:xfrm>
        </p:spPr>
        <p:txBody>
          <a:bodyPr>
            <a:normAutofit fontScale="85000" lnSpcReduction="10000"/>
          </a:bodyPr>
          <a:lstStyle/>
          <a:p>
            <a:pPr algn="l"/>
            <a:r>
              <a:rPr lang="en-US" sz="3600" dirty="0">
                <a:latin typeface="Arial" panose="020B0604020202020204" pitchFamily="34" charset="0"/>
                <a:cs typeface="Arial" panose="020B0604020202020204" pitchFamily="34" charset="0"/>
              </a:rPr>
              <a:t>1 Corinthians 4:12-13 AMPC </a:t>
            </a:r>
          </a:p>
          <a:p>
            <a:pPr algn="l"/>
            <a:r>
              <a:rPr lang="en-US" sz="3600" dirty="0">
                <a:latin typeface="Arial" panose="020B0604020202020204" pitchFamily="34" charset="0"/>
                <a:cs typeface="Arial" panose="020B0604020202020204" pitchFamily="34" charset="0"/>
              </a:rPr>
              <a:t>For we who live are constantly [experiencing] being handed over to death for Jesus' sake, that the [resurrection] life of Jesus also may be evidenced through our flesh which is liable to death.</a:t>
            </a:r>
          </a:p>
          <a:p>
            <a:pPr algn="l"/>
            <a:r>
              <a:rPr lang="en-US" sz="3600" dirty="0">
                <a:latin typeface="Arial" panose="020B0604020202020204" pitchFamily="34" charset="0"/>
                <a:cs typeface="Arial" panose="020B0604020202020204" pitchFamily="34" charset="0"/>
              </a:rPr>
              <a:t>Thus death is actively at work in us, but [it is in order that our] life [may be actively at work] in you.</a:t>
            </a:r>
          </a:p>
          <a:p>
            <a:pPr algn="l"/>
            <a:r>
              <a:rPr lang="en-US" sz="3600" dirty="0">
                <a:latin typeface="Arial" panose="020B0604020202020204" pitchFamily="34" charset="0"/>
                <a:cs typeface="Arial" panose="020B0604020202020204" pitchFamily="34" charset="0"/>
              </a:rPr>
              <a:t>Yet we have </a:t>
            </a:r>
            <a:r>
              <a:rPr lang="en-US" sz="3600" b="1" i="1" dirty="0">
                <a:latin typeface="Arial" panose="020B0604020202020204" pitchFamily="34" charset="0"/>
                <a:cs typeface="Arial" panose="020B0604020202020204" pitchFamily="34" charset="0"/>
              </a:rPr>
              <a:t>the same spirit of faith </a:t>
            </a:r>
            <a:r>
              <a:rPr lang="en-US" sz="3600" dirty="0">
                <a:latin typeface="Arial" panose="020B0604020202020204" pitchFamily="34" charset="0"/>
                <a:cs typeface="Arial" panose="020B0604020202020204" pitchFamily="34" charset="0"/>
              </a:rPr>
              <a:t>as he had who wrote, I have believed, and therefore have I spoken. We too believe, and therefore we speak, [Ps. 116:10.]</a:t>
            </a:r>
          </a:p>
          <a:p>
            <a:endParaRPr lang="en-US" dirty="0"/>
          </a:p>
        </p:txBody>
      </p:sp>
    </p:spTree>
    <p:extLst>
      <p:ext uri="{BB962C8B-B14F-4D97-AF65-F5344CB8AC3E}">
        <p14:creationId xmlns:p14="http://schemas.microsoft.com/office/powerpoint/2010/main" val="1945360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62C23-95AB-C140-A312-05C4ADC18F33}"/>
              </a:ext>
            </a:extLst>
          </p:cNvPr>
          <p:cNvSpPr>
            <a:spLocks noGrp="1"/>
          </p:cNvSpPr>
          <p:nvPr>
            <p:ph type="ctrTitle"/>
          </p:nvPr>
        </p:nvSpPr>
        <p:spPr>
          <a:xfrm>
            <a:off x="1524000" y="120315"/>
            <a:ext cx="9144000" cy="1648327"/>
          </a:xfrm>
        </p:spPr>
        <p:txBody>
          <a:bodyPr>
            <a:normAutofit fontScale="90000"/>
          </a:bodyPr>
          <a:lstStyle/>
          <a:p>
            <a:r>
              <a:rPr lang="en-US" b="1" dirty="0">
                <a:latin typeface="Arial" panose="020B0604020202020204" pitchFamily="34" charset="0"/>
                <a:cs typeface="Arial" panose="020B0604020202020204" pitchFamily="34" charset="0"/>
              </a:rPr>
              <a:t>Walking</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in The Spirit of Faith</a:t>
            </a:r>
          </a:p>
        </p:txBody>
      </p:sp>
      <p:sp>
        <p:nvSpPr>
          <p:cNvPr id="3" name="Subtitle 2">
            <a:extLst>
              <a:ext uri="{FF2B5EF4-FFF2-40B4-BE49-F238E27FC236}">
                <a16:creationId xmlns:a16="http://schemas.microsoft.com/office/drawing/2014/main" id="{A2466FE0-90E8-8F42-8B87-B6E68AEFDE74}"/>
              </a:ext>
            </a:extLst>
          </p:cNvPr>
          <p:cNvSpPr>
            <a:spLocks noGrp="1"/>
          </p:cNvSpPr>
          <p:nvPr>
            <p:ph type="subTitle" idx="1"/>
          </p:nvPr>
        </p:nvSpPr>
        <p:spPr>
          <a:xfrm>
            <a:off x="1524000" y="1949116"/>
            <a:ext cx="9144000" cy="4451683"/>
          </a:xfrm>
        </p:spPr>
        <p:txBody>
          <a:bodyPr>
            <a:normAutofit fontScale="92500" lnSpcReduction="20000"/>
          </a:bodyPr>
          <a:lstStyle/>
          <a:p>
            <a:pPr algn="l"/>
            <a:r>
              <a:rPr lang="en-US" sz="3500" dirty="0">
                <a:latin typeface="Arial" panose="020B0604020202020204" pitchFamily="34" charset="0"/>
                <a:cs typeface="Arial" panose="020B0604020202020204" pitchFamily="34" charset="0"/>
              </a:rPr>
              <a:t>Galatians 3:2 AMPC </a:t>
            </a:r>
          </a:p>
          <a:p>
            <a:pPr algn="l"/>
            <a:r>
              <a:rPr lang="en-US" sz="3500" dirty="0">
                <a:latin typeface="Arial" panose="020B0604020202020204" pitchFamily="34" charset="0"/>
                <a:cs typeface="Arial" panose="020B0604020202020204" pitchFamily="34" charset="0"/>
              </a:rPr>
              <a:t>Let me ask you this one question: Did you receive the [Holy] Spirit as the result of obeying the Law and</a:t>
            </a:r>
            <a:r>
              <a:rPr lang="en-US" sz="3500" i="1" dirty="0">
                <a:latin typeface="Arial" panose="020B0604020202020204" pitchFamily="34" charset="0"/>
                <a:cs typeface="Arial" panose="020B0604020202020204" pitchFamily="34" charset="0"/>
              </a:rPr>
              <a:t> </a:t>
            </a:r>
            <a:r>
              <a:rPr lang="en-US" sz="3500" dirty="0">
                <a:latin typeface="Arial" panose="020B0604020202020204" pitchFamily="34" charset="0"/>
                <a:cs typeface="Arial" panose="020B0604020202020204" pitchFamily="34" charset="0"/>
              </a:rPr>
              <a:t>doing its works, or was it by hearing [the message of the Gospel] and believing [it]? [Was it from observing a law of rituals or from a message of faith?]</a:t>
            </a:r>
          </a:p>
          <a:p>
            <a:pPr algn="l"/>
            <a:r>
              <a:rPr lang="en-US" sz="3500" dirty="0">
                <a:latin typeface="Arial" panose="020B0604020202020204" pitchFamily="34" charset="0"/>
                <a:cs typeface="Arial" panose="020B0604020202020204" pitchFamily="34" charset="0"/>
              </a:rPr>
              <a:t>Are you so foolish and so senseless </a:t>
            </a:r>
            <a:r>
              <a:rPr lang="en-US" sz="3500" i="1" dirty="0">
                <a:latin typeface="Arial" panose="020B0604020202020204" pitchFamily="34" charset="0"/>
                <a:cs typeface="Arial" panose="020B0604020202020204" pitchFamily="34" charset="0"/>
              </a:rPr>
              <a:t>and </a:t>
            </a:r>
            <a:r>
              <a:rPr lang="en-US" sz="3500" dirty="0">
                <a:latin typeface="Arial" panose="020B0604020202020204" pitchFamily="34" charset="0"/>
                <a:cs typeface="Arial" panose="020B0604020202020204" pitchFamily="34" charset="0"/>
              </a:rPr>
              <a:t>so silly? Having begun [your new life spiritually] with the [Holy] Spirit, are you now reaching perfection [by dependence] on the flesh?</a:t>
            </a:r>
          </a:p>
          <a:p>
            <a:endParaRPr lang="en-US" dirty="0"/>
          </a:p>
        </p:txBody>
      </p:sp>
    </p:spTree>
    <p:extLst>
      <p:ext uri="{BB962C8B-B14F-4D97-AF65-F5344CB8AC3E}">
        <p14:creationId xmlns:p14="http://schemas.microsoft.com/office/powerpoint/2010/main" val="20613442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TotalTime>
  <Words>1601</Words>
  <Application>Microsoft Macintosh PowerPoint</Application>
  <PresentationFormat>Widescreen</PresentationFormat>
  <Paragraphs>110</Paragraphs>
  <Slides>33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Brush Script MT</vt:lpstr>
      <vt:lpstr>Arial</vt:lpstr>
      <vt:lpstr>Calibri</vt:lpstr>
      <vt:lpstr>Calibri Light</vt:lpstr>
      <vt:lpstr>Office Theme</vt:lpstr>
      <vt:lpstr>APOSTOLIC KINGDOM FORUM  Houston, Texas  </vt:lpstr>
      <vt:lpstr>Apostolic Culture The Context for Kingdom Activities</vt:lpstr>
      <vt:lpstr>Apostolic  Companies Functioning</vt:lpstr>
      <vt:lpstr>Spiritual Strategies</vt:lpstr>
      <vt:lpstr>Occupy &amp; Legislate  God’s Kingdom Rule</vt:lpstr>
      <vt:lpstr>EKKLESIA  Legislate God’s Kingdom Rule </vt:lpstr>
      <vt:lpstr>THERE IS NOTHING OUR GOD CAN’T DO</vt:lpstr>
      <vt:lpstr>Spirit of Faith</vt:lpstr>
      <vt:lpstr>Walking in The Spirit of Faith</vt:lpstr>
      <vt:lpstr>The Holy Spirit Supplies</vt:lpstr>
      <vt:lpstr>The Substance With Which God Builds</vt:lpstr>
      <vt:lpstr>Faith Equips for their Intended Purpose</vt:lpstr>
      <vt:lpstr>“Framed” - Katartizo</vt:lpstr>
      <vt:lpstr>God is Concerned  How We Build</vt:lpstr>
      <vt:lpstr>Imparting the “Spirit of Faith”</vt:lpstr>
      <vt:lpstr>New Testament Ruling Elders</vt:lpstr>
      <vt:lpstr>A ”Disciple” of Christ</vt:lpstr>
      <vt:lpstr>Regression Direction</vt:lpstr>
      <vt:lpstr>Our Advancement or Decline</vt:lpstr>
      <vt:lpstr>Maturity of Elders</vt:lpstr>
      <vt:lpstr>Apostolic Shift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APOSTOLIC KINGDOM FORUM  Houston, Texas  </dc:title>
  <dc:creator>Allen H. Bickle</dc:creator>
  <cp:lastModifiedBy>Allen H. Bickle</cp:lastModifiedBy>
  <cp:revision>4</cp:revision>
  <dcterms:created xsi:type="dcterms:W3CDTF">2020-09-25T19:27:43Z</dcterms:created>
  <dcterms:modified xsi:type="dcterms:W3CDTF">2020-09-29T17:34:44Z</dcterms:modified>
</cp:coreProperties>
</file>