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6" r:id="rId5"/>
    <p:sldId id="279" r:id="rId6"/>
    <p:sldId id="282" r:id="rId7"/>
    <p:sldId id="290" r:id="rId8"/>
    <p:sldId id="260" r:id="rId9"/>
    <p:sldId id="285" r:id="rId10"/>
    <p:sldId id="294" r:id="rId11"/>
    <p:sldId id="291" r:id="rId12"/>
    <p:sldId id="292" r:id="rId13"/>
    <p:sldId id="311" r:id="rId14"/>
    <p:sldId id="293" r:id="rId15"/>
    <p:sldId id="296" r:id="rId16"/>
    <p:sldId id="295" r:id="rId17"/>
    <p:sldId id="297" r:id="rId18"/>
    <p:sldId id="300" r:id="rId19"/>
    <p:sldId id="301" r:id="rId20"/>
    <p:sldId id="302" r:id="rId21"/>
    <p:sldId id="304" r:id="rId22"/>
    <p:sldId id="306" r:id="rId23"/>
    <p:sldId id="305" r:id="rId24"/>
    <p:sldId id="307" r:id="rId25"/>
    <p:sldId id="309" r:id="rId26"/>
    <p:sldId id="310" r:id="rId27"/>
    <p:sldId id="308" r:id="rId28"/>
    <p:sldId id="286" r:id="rId29"/>
    <p:sldId id="288" r:id="rId30"/>
    <p:sldId id="289" r:id="rId31"/>
    <p:sldId id="27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B3DD"/>
    <a:srgbClr val="D3065B"/>
    <a:srgbClr val="93C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96" d="100"/>
          <a:sy n="96" d="100"/>
        </p:scale>
        <p:origin x="192"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FCB13-82F4-CD4F-9471-285A40FD8B8D}" type="datetimeFigureOut">
              <a:rPr lang="en-US" smtClean="0"/>
              <a:t>10/28/25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A2A48-BB25-E246-82E7-E0E60D579EC1}" type="slidenum">
              <a:rPr lang="en-US" smtClean="0"/>
              <a:t>‹#›</a:t>
            </a:fld>
            <a:endParaRPr lang="en-US"/>
          </a:p>
        </p:txBody>
      </p:sp>
    </p:spTree>
    <p:extLst>
      <p:ext uri="{BB962C8B-B14F-4D97-AF65-F5344CB8AC3E}">
        <p14:creationId xmlns:p14="http://schemas.microsoft.com/office/powerpoint/2010/main" val="50888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E5A0-1D69-D748-9AC5-89D83F1297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FBE39D6-2372-6E47-8588-B2CB68EC5F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20476B7-31F8-0342-9F09-1DCFEF0D7306}"/>
              </a:ext>
            </a:extLst>
          </p:cNvPr>
          <p:cNvSpPr>
            <a:spLocks noGrp="1"/>
          </p:cNvSpPr>
          <p:nvPr>
            <p:ph type="dt" sz="half" idx="10"/>
          </p:nvPr>
        </p:nvSpPr>
        <p:spPr/>
        <p:txBody>
          <a:bodyPr/>
          <a:lstStyle/>
          <a:p>
            <a:fld id="{E414BFAA-2860-B740-B74D-397206E86975}" type="datetimeFigureOut">
              <a:rPr lang="en-US" smtClean="0"/>
              <a:t>10/28/25</a:t>
            </a:fld>
            <a:endParaRPr lang="en-US"/>
          </a:p>
        </p:txBody>
      </p:sp>
      <p:sp>
        <p:nvSpPr>
          <p:cNvPr id="5" name="Footer Placeholder 4">
            <a:extLst>
              <a:ext uri="{FF2B5EF4-FFF2-40B4-BE49-F238E27FC236}">
                <a16:creationId xmlns:a16="http://schemas.microsoft.com/office/drawing/2014/main" id="{80E5BD5B-5CF0-1946-A764-1BC5691A9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7FE43-4E08-454D-974C-FCFCF32DAD26}"/>
              </a:ext>
            </a:extLst>
          </p:cNvPr>
          <p:cNvSpPr>
            <a:spLocks noGrp="1"/>
          </p:cNvSpPr>
          <p:nvPr>
            <p:ph type="sldNum" sz="quarter" idx="12"/>
          </p:nvPr>
        </p:nvSpPr>
        <p:spPr/>
        <p:txBody>
          <a:bodyPr/>
          <a:lstStyle/>
          <a:p>
            <a:fld id="{C914993E-D75D-7D45-B512-8FE82675C3F1}" type="slidenum">
              <a:rPr lang="en-US" smtClean="0"/>
              <a:t>‹#›</a:t>
            </a:fld>
            <a:endParaRPr lang="en-US"/>
          </a:p>
        </p:txBody>
      </p:sp>
    </p:spTree>
    <p:extLst>
      <p:ext uri="{BB962C8B-B14F-4D97-AF65-F5344CB8AC3E}">
        <p14:creationId xmlns:p14="http://schemas.microsoft.com/office/powerpoint/2010/main" val="377612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E671C-811C-5847-BAC4-9791DE5AFD3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6748659-1AAC-7E48-B403-54F75A57EBC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BE477D-2879-524D-934B-4488FBAF4097}"/>
              </a:ext>
            </a:extLst>
          </p:cNvPr>
          <p:cNvSpPr>
            <a:spLocks noGrp="1"/>
          </p:cNvSpPr>
          <p:nvPr>
            <p:ph type="dt" sz="half" idx="10"/>
          </p:nvPr>
        </p:nvSpPr>
        <p:spPr/>
        <p:txBody>
          <a:bodyPr/>
          <a:lstStyle/>
          <a:p>
            <a:fld id="{E414BFAA-2860-B740-B74D-397206E86975}" type="datetimeFigureOut">
              <a:rPr lang="en-US" smtClean="0"/>
              <a:t>10/28/25</a:t>
            </a:fld>
            <a:endParaRPr lang="en-US"/>
          </a:p>
        </p:txBody>
      </p:sp>
      <p:sp>
        <p:nvSpPr>
          <p:cNvPr id="5" name="Footer Placeholder 4">
            <a:extLst>
              <a:ext uri="{FF2B5EF4-FFF2-40B4-BE49-F238E27FC236}">
                <a16:creationId xmlns:a16="http://schemas.microsoft.com/office/drawing/2014/main" id="{5A5FD559-60D0-7048-B94C-E26203A2F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D7A99-9570-0347-9CFA-8773C79B56C8}"/>
              </a:ext>
            </a:extLst>
          </p:cNvPr>
          <p:cNvSpPr>
            <a:spLocks noGrp="1"/>
          </p:cNvSpPr>
          <p:nvPr>
            <p:ph type="sldNum" sz="quarter" idx="12"/>
          </p:nvPr>
        </p:nvSpPr>
        <p:spPr/>
        <p:txBody>
          <a:bodyPr/>
          <a:lstStyle/>
          <a:p>
            <a:fld id="{C914993E-D75D-7D45-B512-8FE82675C3F1}" type="slidenum">
              <a:rPr lang="en-US" smtClean="0"/>
              <a:t>‹#›</a:t>
            </a:fld>
            <a:endParaRPr lang="en-US"/>
          </a:p>
        </p:txBody>
      </p:sp>
    </p:spTree>
    <p:extLst>
      <p:ext uri="{BB962C8B-B14F-4D97-AF65-F5344CB8AC3E}">
        <p14:creationId xmlns:p14="http://schemas.microsoft.com/office/powerpoint/2010/main" val="921638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145C7B-53F4-6246-A957-53690DB298C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9DB2344-DCD2-9245-8E49-14FAFADDD43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FCC076-E306-FA44-8903-6B1DB06E6E87}"/>
              </a:ext>
            </a:extLst>
          </p:cNvPr>
          <p:cNvSpPr>
            <a:spLocks noGrp="1"/>
          </p:cNvSpPr>
          <p:nvPr>
            <p:ph type="dt" sz="half" idx="10"/>
          </p:nvPr>
        </p:nvSpPr>
        <p:spPr/>
        <p:txBody>
          <a:bodyPr/>
          <a:lstStyle/>
          <a:p>
            <a:fld id="{E414BFAA-2860-B740-B74D-397206E86975}" type="datetimeFigureOut">
              <a:rPr lang="en-US" smtClean="0"/>
              <a:t>10/28/25</a:t>
            </a:fld>
            <a:endParaRPr lang="en-US"/>
          </a:p>
        </p:txBody>
      </p:sp>
      <p:sp>
        <p:nvSpPr>
          <p:cNvPr id="5" name="Footer Placeholder 4">
            <a:extLst>
              <a:ext uri="{FF2B5EF4-FFF2-40B4-BE49-F238E27FC236}">
                <a16:creationId xmlns:a16="http://schemas.microsoft.com/office/drawing/2014/main" id="{94CCAFE8-47FE-E949-853D-EE79D5EB0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FA862-C4E9-434E-833A-88755E0BBC8A}"/>
              </a:ext>
            </a:extLst>
          </p:cNvPr>
          <p:cNvSpPr>
            <a:spLocks noGrp="1"/>
          </p:cNvSpPr>
          <p:nvPr>
            <p:ph type="sldNum" sz="quarter" idx="12"/>
          </p:nvPr>
        </p:nvSpPr>
        <p:spPr/>
        <p:txBody>
          <a:bodyPr/>
          <a:lstStyle/>
          <a:p>
            <a:fld id="{C914993E-D75D-7D45-B512-8FE82675C3F1}" type="slidenum">
              <a:rPr lang="en-US" smtClean="0"/>
              <a:t>‹#›</a:t>
            </a:fld>
            <a:endParaRPr lang="en-US"/>
          </a:p>
        </p:txBody>
      </p:sp>
    </p:spTree>
    <p:extLst>
      <p:ext uri="{BB962C8B-B14F-4D97-AF65-F5344CB8AC3E}">
        <p14:creationId xmlns:p14="http://schemas.microsoft.com/office/powerpoint/2010/main" val="1008064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DB79-7350-2D4D-A2D2-A173E177FAE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1C5CA78-D741-3143-9663-D6AC73C318C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DCA3AC-60F0-9846-9D7F-D2DE84727441}"/>
              </a:ext>
            </a:extLst>
          </p:cNvPr>
          <p:cNvSpPr>
            <a:spLocks noGrp="1"/>
          </p:cNvSpPr>
          <p:nvPr>
            <p:ph type="dt" sz="half" idx="10"/>
          </p:nvPr>
        </p:nvSpPr>
        <p:spPr/>
        <p:txBody>
          <a:bodyPr/>
          <a:lstStyle/>
          <a:p>
            <a:fld id="{E414BFAA-2860-B740-B74D-397206E86975}" type="datetimeFigureOut">
              <a:rPr lang="en-US" smtClean="0"/>
              <a:t>10/28/25</a:t>
            </a:fld>
            <a:endParaRPr lang="en-US"/>
          </a:p>
        </p:txBody>
      </p:sp>
      <p:sp>
        <p:nvSpPr>
          <p:cNvPr id="5" name="Footer Placeholder 4">
            <a:extLst>
              <a:ext uri="{FF2B5EF4-FFF2-40B4-BE49-F238E27FC236}">
                <a16:creationId xmlns:a16="http://schemas.microsoft.com/office/drawing/2014/main" id="{19A02E31-6181-9048-BA59-921EC30E60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B440D9-C4D0-B24A-8975-A504A2A5A0B7}"/>
              </a:ext>
            </a:extLst>
          </p:cNvPr>
          <p:cNvSpPr>
            <a:spLocks noGrp="1"/>
          </p:cNvSpPr>
          <p:nvPr>
            <p:ph type="sldNum" sz="quarter" idx="12"/>
          </p:nvPr>
        </p:nvSpPr>
        <p:spPr/>
        <p:txBody>
          <a:bodyPr/>
          <a:lstStyle/>
          <a:p>
            <a:fld id="{C914993E-D75D-7D45-B512-8FE82675C3F1}" type="slidenum">
              <a:rPr lang="en-US" smtClean="0"/>
              <a:t>‹#›</a:t>
            </a:fld>
            <a:endParaRPr lang="en-US"/>
          </a:p>
        </p:txBody>
      </p:sp>
    </p:spTree>
    <p:extLst>
      <p:ext uri="{BB962C8B-B14F-4D97-AF65-F5344CB8AC3E}">
        <p14:creationId xmlns:p14="http://schemas.microsoft.com/office/powerpoint/2010/main" val="563895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E8F4-44F1-8F43-8D4A-B95F88B6A72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BE284CA-B837-0E4D-A2DB-462C780D40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C3CA907-A3F4-F14D-86D0-BC2C12FD7DA3}"/>
              </a:ext>
            </a:extLst>
          </p:cNvPr>
          <p:cNvSpPr>
            <a:spLocks noGrp="1"/>
          </p:cNvSpPr>
          <p:nvPr>
            <p:ph type="dt" sz="half" idx="10"/>
          </p:nvPr>
        </p:nvSpPr>
        <p:spPr/>
        <p:txBody>
          <a:bodyPr/>
          <a:lstStyle/>
          <a:p>
            <a:fld id="{E414BFAA-2860-B740-B74D-397206E86975}" type="datetimeFigureOut">
              <a:rPr lang="en-US" smtClean="0"/>
              <a:t>10/28/25</a:t>
            </a:fld>
            <a:endParaRPr lang="en-US"/>
          </a:p>
        </p:txBody>
      </p:sp>
      <p:sp>
        <p:nvSpPr>
          <p:cNvPr id="5" name="Footer Placeholder 4">
            <a:extLst>
              <a:ext uri="{FF2B5EF4-FFF2-40B4-BE49-F238E27FC236}">
                <a16:creationId xmlns:a16="http://schemas.microsoft.com/office/drawing/2014/main" id="{937C88B6-991B-EF45-836A-A4C563673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43E92-59FE-4F42-BA69-8E0D858F72C4}"/>
              </a:ext>
            </a:extLst>
          </p:cNvPr>
          <p:cNvSpPr>
            <a:spLocks noGrp="1"/>
          </p:cNvSpPr>
          <p:nvPr>
            <p:ph type="sldNum" sz="quarter" idx="12"/>
          </p:nvPr>
        </p:nvSpPr>
        <p:spPr/>
        <p:txBody>
          <a:bodyPr/>
          <a:lstStyle/>
          <a:p>
            <a:fld id="{C914993E-D75D-7D45-B512-8FE82675C3F1}" type="slidenum">
              <a:rPr lang="en-US" smtClean="0"/>
              <a:t>‹#›</a:t>
            </a:fld>
            <a:endParaRPr lang="en-US"/>
          </a:p>
        </p:txBody>
      </p:sp>
    </p:spTree>
    <p:extLst>
      <p:ext uri="{BB962C8B-B14F-4D97-AF65-F5344CB8AC3E}">
        <p14:creationId xmlns:p14="http://schemas.microsoft.com/office/powerpoint/2010/main" val="102554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5710-8AAF-C740-A1D6-0DA2B5E6CF1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9FB2829-CA47-9C40-8FC4-1A0E43655AC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8537E5F-DFC5-064D-A9F8-0134A13AE82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F4AA86E-5115-A542-BD14-61489057C5E7}"/>
              </a:ext>
            </a:extLst>
          </p:cNvPr>
          <p:cNvSpPr>
            <a:spLocks noGrp="1"/>
          </p:cNvSpPr>
          <p:nvPr>
            <p:ph type="dt" sz="half" idx="10"/>
          </p:nvPr>
        </p:nvSpPr>
        <p:spPr/>
        <p:txBody>
          <a:bodyPr/>
          <a:lstStyle/>
          <a:p>
            <a:fld id="{E414BFAA-2860-B740-B74D-397206E86975}" type="datetimeFigureOut">
              <a:rPr lang="en-US" smtClean="0"/>
              <a:t>10/28/25</a:t>
            </a:fld>
            <a:endParaRPr lang="en-US"/>
          </a:p>
        </p:txBody>
      </p:sp>
      <p:sp>
        <p:nvSpPr>
          <p:cNvPr id="6" name="Footer Placeholder 5">
            <a:extLst>
              <a:ext uri="{FF2B5EF4-FFF2-40B4-BE49-F238E27FC236}">
                <a16:creationId xmlns:a16="http://schemas.microsoft.com/office/drawing/2014/main" id="{520F8C27-2280-FA48-818D-44845A1157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BA595D-7229-DC4E-BCB2-547261A9D047}"/>
              </a:ext>
            </a:extLst>
          </p:cNvPr>
          <p:cNvSpPr>
            <a:spLocks noGrp="1"/>
          </p:cNvSpPr>
          <p:nvPr>
            <p:ph type="sldNum" sz="quarter" idx="12"/>
          </p:nvPr>
        </p:nvSpPr>
        <p:spPr/>
        <p:txBody>
          <a:bodyPr/>
          <a:lstStyle/>
          <a:p>
            <a:fld id="{C914993E-D75D-7D45-B512-8FE82675C3F1}" type="slidenum">
              <a:rPr lang="en-US" smtClean="0"/>
              <a:t>‹#›</a:t>
            </a:fld>
            <a:endParaRPr lang="en-US"/>
          </a:p>
        </p:txBody>
      </p:sp>
    </p:spTree>
    <p:extLst>
      <p:ext uri="{BB962C8B-B14F-4D97-AF65-F5344CB8AC3E}">
        <p14:creationId xmlns:p14="http://schemas.microsoft.com/office/powerpoint/2010/main" val="208241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F7824-5EFF-CA45-A707-93A5D7FB749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794F53D-A622-7942-A87E-D4468CAF7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EA39148-044B-4040-89CB-7D57AFDA404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AB019E3-817C-304F-8E01-835D9392D3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2C63F47-2B6E-E94F-BD1E-CA16315C36E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7F63531-C5CE-2640-8298-544F1C2F7109}"/>
              </a:ext>
            </a:extLst>
          </p:cNvPr>
          <p:cNvSpPr>
            <a:spLocks noGrp="1"/>
          </p:cNvSpPr>
          <p:nvPr>
            <p:ph type="dt" sz="half" idx="10"/>
          </p:nvPr>
        </p:nvSpPr>
        <p:spPr/>
        <p:txBody>
          <a:bodyPr/>
          <a:lstStyle/>
          <a:p>
            <a:fld id="{E414BFAA-2860-B740-B74D-397206E86975}" type="datetimeFigureOut">
              <a:rPr lang="en-US" smtClean="0"/>
              <a:t>10/28/25</a:t>
            </a:fld>
            <a:endParaRPr lang="en-US"/>
          </a:p>
        </p:txBody>
      </p:sp>
      <p:sp>
        <p:nvSpPr>
          <p:cNvPr id="8" name="Footer Placeholder 7">
            <a:extLst>
              <a:ext uri="{FF2B5EF4-FFF2-40B4-BE49-F238E27FC236}">
                <a16:creationId xmlns:a16="http://schemas.microsoft.com/office/drawing/2014/main" id="{BF1106F8-5AF7-0242-9627-207B17635D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1531D-8C3A-6D4E-B9B6-E4A8CE019A7B}"/>
              </a:ext>
            </a:extLst>
          </p:cNvPr>
          <p:cNvSpPr>
            <a:spLocks noGrp="1"/>
          </p:cNvSpPr>
          <p:nvPr>
            <p:ph type="sldNum" sz="quarter" idx="12"/>
          </p:nvPr>
        </p:nvSpPr>
        <p:spPr/>
        <p:txBody>
          <a:bodyPr/>
          <a:lstStyle/>
          <a:p>
            <a:fld id="{C914993E-D75D-7D45-B512-8FE82675C3F1}" type="slidenum">
              <a:rPr lang="en-US" smtClean="0"/>
              <a:t>‹#›</a:t>
            </a:fld>
            <a:endParaRPr lang="en-US"/>
          </a:p>
        </p:txBody>
      </p:sp>
    </p:spTree>
    <p:extLst>
      <p:ext uri="{BB962C8B-B14F-4D97-AF65-F5344CB8AC3E}">
        <p14:creationId xmlns:p14="http://schemas.microsoft.com/office/powerpoint/2010/main" val="423405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85F1-A89D-CF44-AB1A-8C08FC928A6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BB1D049-3EE1-6948-B250-B0BB05D8F800}"/>
              </a:ext>
            </a:extLst>
          </p:cNvPr>
          <p:cNvSpPr>
            <a:spLocks noGrp="1"/>
          </p:cNvSpPr>
          <p:nvPr>
            <p:ph type="dt" sz="half" idx="10"/>
          </p:nvPr>
        </p:nvSpPr>
        <p:spPr/>
        <p:txBody>
          <a:bodyPr/>
          <a:lstStyle/>
          <a:p>
            <a:fld id="{E414BFAA-2860-B740-B74D-397206E86975}" type="datetimeFigureOut">
              <a:rPr lang="en-US" smtClean="0"/>
              <a:t>10/28/25</a:t>
            </a:fld>
            <a:endParaRPr lang="en-US"/>
          </a:p>
        </p:txBody>
      </p:sp>
      <p:sp>
        <p:nvSpPr>
          <p:cNvPr id="4" name="Footer Placeholder 3">
            <a:extLst>
              <a:ext uri="{FF2B5EF4-FFF2-40B4-BE49-F238E27FC236}">
                <a16:creationId xmlns:a16="http://schemas.microsoft.com/office/drawing/2014/main" id="{79001928-7B53-8A45-8897-AEF22085B5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0A7544-CD81-D74C-9F34-445356FF85D2}"/>
              </a:ext>
            </a:extLst>
          </p:cNvPr>
          <p:cNvSpPr>
            <a:spLocks noGrp="1"/>
          </p:cNvSpPr>
          <p:nvPr>
            <p:ph type="sldNum" sz="quarter" idx="12"/>
          </p:nvPr>
        </p:nvSpPr>
        <p:spPr/>
        <p:txBody>
          <a:bodyPr/>
          <a:lstStyle/>
          <a:p>
            <a:fld id="{C914993E-D75D-7D45-B512-8FE82675C3F1}" type="slidenum">
              <a:rPr lang="en-US" smtClean="0"/>
              <a:t>‹#›</a:t>
            </a:fld>
            <a:endParaRPr lang="en-US"/>
          </a:p>
        </p:txBody>
      </p:sp>
    </p:spTree>
    <p:extLst>
      <p:ext uri="{BB962C8B-B14F-4D97-AF65-F5344CB8AC3E}">
        <p14:creationId xmlns:p14="http://schemas.microsoft.com/office/powerpoint/2010/main" val="67956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C92461-AC3C-4348-B9C6-B4FE90B0A610}"/>
              </a:ext>
            </a:extLst>
          </p:cNvPr>
          <p:cNvSpPr>
            <a:spLocks noGrp="1"/>
          </p:cNvSpPr>
          <p:nvPr>
            <p:ph type="dt" sz="half" idx="10"/>
          </p:nvPr>
        </p:nvSpPr>
        <p:spPr/>
        <p:txBody>
          <a:bodyPr/>
          <a:lstStyle/>
          <a:p>
            <a:fld id="{E414BFAA-2860-B740-B74D-397206E86975}" type="datetimeFigureOut">
              <a:rPr lang="en-US" smtClean="0"/>
              <a:t>10/28/25</a:t>
            </a:fld>
            <a:endParaRPr lang="en-US"/>
          </a:p>
        </p:txBody>
      </p:sp>
      <p:sp>
        <p:nvSpPr>
          <p:cNvPr id="3" name="Footer Placeholder 2">
            <a:extLst>
              <a:ext uri="{FF2B5EF4-FFF2-40B4-BE49-F238E27FC236}">
                <a16:creationId xmlns:a16="http://schemas.microsoft.com/office/drawing/2014/main" id="{30683263-47A5-7F46-BA3B-4C8697E9D2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0D3C4B-05BE-C44E-BE7A-640B0059C37E}"/>
              </a:ext>
            </a:extLst>
          </p:cNvPr>
          <p:cNvSpPr>
            <a:spLocks noGrp="1"/>
          </p:cNvSpPr>
          <p:nvPr>
            <p:ph type="sldNum" sz="quarter" idx="12"/>
          </p:nvPr>
        </p:nvSpPr>
        <p:spPr/>
        <p:txBody>
          <a:bodyPr/>
          <a:lstStyle/>
          <a:p>
            <a:fld id="{C914993E-D75D-7D45-B512-8FE82675C3F1}" type="slidenum">
              <a:rPr lang="en-US" smtClean="0"/>
              <a:t>‹#›</a:t>
            </a:fld>
            <a:endParaRPr lang="en-US"/>
          </a:p>
        </p:txBody>
      </p:sp>
    </p:spTree>
    <p:extLst>
      <p:ext uri="{BB962C8B-B14F-4D97-AF65-F5344CB8AC3E}">
        <p14:creationId xmlns:p14="http://schemas.microsoft.com/office/powerpoint/2010/main" val="2016933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F036C-FE32-9C43-A03D-C9349811221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C7613A9-EAEA-2540-997B-3878BF0E84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218A0A7-8BFD-6E44-BEDE-C8D0170C98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5857C43-F461-4842-A87D-8CB7648397F9}"/>
              </a:ext>
            </a:extLst>
          </p:cNvPr>
          <p:cNvSpPr>
            <a:spLocks noGrp="1"/>
          </p:cNvSpPr>
          <p:nvPr>
            <p:ph type="dt" sz="half" idx="10"/>
          </p:nvPr>
        </p:nvSpPr>
        <p:spPr/>
        <p:txBody>
          <a:bodyPr/>
          <a:lstStyle/>
          <a:p>
            <a:fld id="{E414BFAA-2860-B740-B74D-397206E86975}" type="datetimeFigureOut">
              <a:rPr lang="en-US" smtClean="0"/>
              <a:t>10/28/25</a:t>
            </a:fld>
            <a:endParaRPr lang="en-US"/>
          </a:p>
        </p:txBody>
      </p:sp>
      <p:sp>
        <p:nvSpPr>
          <p:cNvPr id="6" name="Footer Placeholder 5">
            <a:extLst>
              <a:ext uri="{FF2B5EF4-FFF2-40B4-BE49-F238E27FC236}">
                <a16:creationId xmlns:a16="http://schemas.microsoft.com/office/drawing/2014/main" id="{2BA3F9C1-F7F0-D247-AA22-B24A60E892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72E758-0DA0-384A-B718-7B0701458297}"/>
              </a:ext>
            </a:extLst>
          </p:cNvPr>
          <p:cNvSpPr>
            <a:spLocks noGrp="1"/>
          </p:cNvSpPr>
          <p:nvPr>
            <p:ph type="sldNum" sz="quarter" idx="12"/>
          </p:nvPr>
        </p:nvSpPr>
        <p:spPr/>
        <p:txBody>
          <a:bodyPr/>
          <a:lstStyle/>
          <a:p>
            <a:fld id="{C914993E-D75D-7D45-B512-8FE82675C3F1}" type="slidenum">
              <a:rPr lang="en-US" smtClean="0"/>
              <a:t>‹#›</a:t>
            </a:fld>
            <a:endParaRPr lang="en-US"/>
          </a:p>
        </p:txBody>
      </p:sp>
    </p:spTree>
    <p:extLst>
      <p:ext uri="{BB962C8B-B14F-4D97-AF65-F5344CB8AC3E}">
        <p14:creationId xmlns:p14="http://schemas.microsoft.com/office/powerpoint/2010/main" val="103604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B889A-5764-EE40-AD84-C18541D55D3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C8B2545-7E61-6345-B73F-174FA7F962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AE38FD-8EDE-3442-BE2F-669CF1C8C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B77823-130E-8D4C-B39C-50C49E44F65E}"/>
              </a:ext>
            </a:extLst>
          </p:cNvPr>
          <p:cNvSpPr>
            <a:spLocks noGrp="1"/>
          </p:cNvSpPr>
          <p:nvPr>
            <p:ph type="dt" sz="half" idx="10"/>
          </p:nvPr>
        </p:nvSpPr>
        <p:spPr/>
        <p:txBody>
          <a:bodyPr/>
          <a:lstStyle/>
          <a:p>
            <a:fld id="{E414BFAA-2860-B740-B74D-397206E86975}" type="datetimeFigureOut">
              <a:rPr lang="en-US" smtClean="0"/>
              <a:t>10/28/25</a:t>
            </a:fld>
            <a:endParaRPr lang="en-US"/>
          </a:p>
        </p:txBody>
      </p:sp>
      <p:sp>
        <p:nvSpPr>
          <p:cNvPr id="6" name="Footer Placeholder 5">
            <a:extLst>
              <a:ext uri="{FF2B5EF4-FFF2-40B4-BE49-F238E27FC236}">
                <a16:creationId xmlns:a16="http://schemas.microsoft.com/office/drawing/2014/main" id="{95B9E71E-6D17-B14E-B9EE-C10426CA9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C3E37F-AB65-6149-B7C9-7D24AC456A7F}"/>
              </a:ext>
            </a:extLst>
          </p:cNvPr>
          <p:cNvSpPr>
            <a:spLocks noGrp="1"/>
          </p:cNvSpPr>
          <p:nvPr>
            <p:ph type="sldNum" sz="quarter" idx="12"/>
          </p:nvPr>
        </p:nvSpPr>
        <p:spPr/>
        <p:txBody>
          <a:bodyPr/>
          <a:lstStyle/>
          <a:p>
            <a:fld id="{C914993E-D75D-7D45-B512-8FE82675C3F1}" type="slidenum">
              <a:rPr lang="en-US" smtClean="0"/>
              <a:t>‹#›</a:t>
            </a:fld>
            <a:endParaRPr lang="en-US"/>
          </a:p>
        </p:txBody>
      </p:sp>
    </p:spTree>
    <p:extLst>
      <p:ext uri="{BB962C8B-B14F-4D97-AF65-F5344CB8AC3E}">
        <p14:creationId xmlns:p14="http://schemas.microsoft.com/office/powerpoint/2010/main" val="503761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86FF04-7BEC-234F-9859-231734C04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42B1C7E-D359-EC42-9ECA-795B4DD996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7132AA-A65F-2942-8AB2-7C21EDFF89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4BFAA-2860-B740-B74D-397206E86975}" type="datetimeFigureOut">
              <a:rPr lang="en-US" smtClean="0"/>
              <a:t>10/28/25</a:t>
            </a:fld>
            <a:endParaRPr lang="en-US"/>
          </a:p>
        </p:txBody>
      </p:sp>
      <p:sp>
        <p:nvSpPr>
          <p:cNvPr id="5" name="Footer Placeholder 4">
            <a:extLst>
              <a:ext uri="{FF2B5EF4-FFF2-40B4-BE49-F238E27FC236}">
                <a16:creationId xmlns:a16="http://schemas.microsoft.com/office/drawing/2014/main" id="{45CFF895-2CE6-D24D-9487-57082C34E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6C8ED1-7A88-CF4C-9628-B776C9EBFE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4993E-D75D-7D45-B512-8FE82675C3F1}" type="slidenum">
              <a:rPr lang="en-US" smtClean="0"/>
              <a:t>‹#›</a:t>
            </a:fld>
            <a:endParaRPr lang="en-US"/>
          </a:p>
        </p:txBody>
      </p:sp>
    </p:spTree>
    <p:extLst>
      <p:ext uri="{BB962C8B-B14F-4D97-AF65-F5344CB8AC3E}">
        <p14:creationId xmlns:p14="http://schemas.microsoft.com/office/powerpoint/2010/main" val="3359934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buy.stripe.com/eVafZ7aD4gMkasw7ss"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mailto:services@inspiratus.org.uk" TargetMode="External"/><Relationship Id="rId4" Type="http://schemas.openxmlformats.org/officeDocument/2006/relationships/hyperlink" Target="https://buy.stripe.com/7sIcMVcLc2Vu6cg145"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DB35EC-7B22-C94C-98FA-A445B0EA4A06}"/>
              </a:ext>
            </a:extLst>
          </p:cNvPr>
          <p:cNvPicPr>
            <a:picLocks noChangeAspect="1"/>
          </p:cNvPicPr>
          <p:nvPr/>
        </p:nvPicPr>
        <p:blipFill>
          <a:blip r:embed="rId2"/>
          <a:srcRect/>
          <a:stretch/>
        </p:blipFill>
        <p:spPr>
          <a:xfrm>
            <a:off x="0" y="0"/>
            <a:ext cx="12191999" cy="6858000"/>
          </a:xfrm>
          <a:prstGeom prst="rect">
            <a:avLst/>
          </a:prstGeom>
        </p:spPr>
      </p:pic>
      <p:pic>
        <p:nvPicPr>
          <p:cNvPr id="6" name="Picture 5">
            <a:extLst>
              <a:ext uri="{FF2B5EF4-FFF2-40B4-BE49-F238E27FC236}">
                <a16:creationId xmlns:a16="http://schemas.microsoft.com/office/drawing/2014/main" id="{5E941E00-23D3-3244-A949-96375860BCFE}"/>
              </a:ext>
            </a:extLst>
          </p:cNvPr>
          <p:cNvPicPr>
            <a:picLocks noChangeAspect="1"/>
          </p:cNvPicPr>
          <p:nvPr/>
        </p:nvPicPr>
        <p:blipFill>
          <a:blip r:embed="rId3"/>
          <a:stretch>
            <a:fillRect/>
          </a:stretch>
        </p:blipFill>
        <p:spPr>
          <a:xfrm>
            <a:off x="-1910861" y="3974123"/>
            <a:ext cx="863600" cy="863600"/>
          </a:xfrm>
          <a:prstGeom prst="rect">
            <a:avLst/>
          </a:prstGeom>
        </p:spPr>
      </p:pic>
      <p:pic>
        <p:nvPicPr>
          <p:cNvPr id="7" name="Picture 6">
            <a:extLst>
              <a:ext uri="{FF2B5EF4-FFF2-40B4-BE49-F238E27FC236}">
                <a16:creationId xmlns:a16="http://schemas.microsoft.com/office/drawing/2014/main" id="{6B994D82-1124-8B46-AD63-9D298707A815}"/>
              </a:ext>
            </a:extLst>
          </p:cNvPr>
          <p:cNvPicPr>
            <a:picLocks noChangeAspect="1"/>
          </p:cNvPicPr>
          <p:nvPr/>
        </p:nvPicPr>
        <p:blipFill>
          <a:blip r:embed="rId3"/>
          <a:stretch>
            <a:fillRect/>
          </a:stretch>
        </p:blipFill>
        <p:spPr>
          <a:xfrm>
            <a:off x="5664200" y="-1303213"/>
            <a:ext cx="863600" cy="863600"/>
          </a:xfrm>
          <a:prstGeom prst="rect">
            <a:avLst/>
          </a:prstGeom>
        </p:spPr>
      </p:pic>
      <p:pic>
        <p:nvPicPr>
          <p:cNvPr id="8" name="Picture 7">
            <a:extLst>
              <a:ext uri="{FF2B5EF4-FFF2-40B4-BE49-F238E27FC236}">
                <a16:creationId xmlns:a16="http://schemas.microsoft.com/office/drawing/2014/main" id="{D04C24D5-6DC5-184C-95FF-9B6507C23140}"/>
              </a:ext>
            </a:extLst>
          </p:cNvPr>
          <p:cNvPicPr>
            <a:picLocks noChangeAspect="1"/>
          </p:cNvPicPr>
          <p:nvPr/>
        </p:nvPicPr>
        <p:blipFill>
          <a:blip r:embed="rId3"/>
          <a:stretch>
            <a:fillRect/>
          </a:stretch>
        </p:blipFill>
        <p:spPr>
          <a:xfrm>
            <a:off x="12807461" y="889004"/>
            <a:ext cx="863600" cy="863600"/>
          </a:xfrm>
          <a:prstGeom prst="rect">
            <a:avLst/>
          </a:prstGeom>
        </p:spPr>
      </p:pic>
      <p:pic>
        <p:nvPicPr>
          <p:cNvPr id="9" name="Picture 8">
            <a:extLst>
              <a:ext uri="{FF2B5EF4-FFF2-40B4-BE49-F238E27FC236}">
                <a16:creationId xmlns:a16="http://schemas.microsoft.com/office/drawing/2014/main" id="{CA010AAA-AD6A-4D40-A59E-A621854E2452}"/>
              </a:ext>
            </a:extLst>
          </p:cNvPr>
          <p:cNvPicPr>
            <a:picLocks noChangeAspect="1"/>
          </p:cNvPicPr>
          <p:nvPr/>
        </p:nvPicPr>
        <p:blipFill>
          <a:blip r:embed="rId3"/>
          <a:stretch>
            <a:fillRect/>
          </a:stretch>
        </p:blipFill>
        <p:spPr>
          <a:xfrm>
            <a:off x="12807461" y="3200400"/>
            <a:ext cx="863600" cy="863600"/>
          </a:xfrm>
          <a:prstGeom prst="rect">
            <a:avLst/>
          </a:prstGeom>
        </p:spPr>
      </p:pic>
      <p:pic>
        <p:nvPicPr>
          <p:cNvPr id="10" name="Picture 9">
            <a:extLst>
              <a:ext uri="{FF2B5EF4-FFF2-40B4-BE49-F238E27FC236}">
                <a16:creationId xmlns:a16="http://schemas.microsoft.com/office/drawing/2014/main" id="{E683E49C-24B9-BC44-8DE2-E56D5C3FCDC6}"/>
              </a:ext>
            </a:extLst>
          </p:cNvPr>
          <p:cNvPicPr>
            <a:picLocks noChangeAspect="1"/>
          </p:cNvPicPr>
          <p:nvPr/>
        </p:nvPicPr>
        <p:blipFill>
          <a:blip r:embed="rId3"/>
          <a:stretch>
            <a:fillRect/>
          </a:stretch>
        </p:blipFill>
        <p:spPr>
          <a:xfrm>
            <a:off x="-1479061" y="1320804"/>
            <a:ext cx="863600" cy="863600"/>
          </a:xfrm>
          <a:prstGeom prst="rect">
            <a:avLst/>
          </a:prstGeom>
        </p:spPr>
      </p:pic>
      <p:sp>
        <p:nvSpPr>
          <p:cNvPr id="14" name="TextBox 13">
            <a:extLst>
              <a:ext uri="{FF2B5EF4-FFF2-40B4-BE49-F238E27FC236}">
                <a16:creationId xmlns:a16="http://schemas.microsoft.com/office/drawing/2014/main" id="{37C2B782-F3FF-4192-B210-D8829BE75384}"/>
              </a:ext>
            </a:extLst>
          </p:cNvPr>
          <p:cNvSpPr txBox="1"/>
          <p:nvPr/>
        </p:nvSpPr>
        <p:spPr>
          <a:xfrm>
            <a:off x="7006728" y="4402957"/>
            <a:ext cx="4828433" cy="923330"/>
          </a:xfrm>
          <a:prstGeom prst="rect">
            <a:avLst/>
          </a:prstGeom>
          <a:noFill/>
        </p:spPr>
        <p:txBody>
          <a:bodyPr wrap="square" rtlCol="0">
            <a:spAutoFit/>
          </a:bodyPr>
          <a:lstStyle/>
          <a:p>
            <a:pPr algn="r"/>
            <a:r>
              <a:rPr lang="en-US" sz="5400" b="1" i="1" dirty="0">
                <a:solidFill>
                  <a:srgbClr val="92D050"/>
                </a:solidFill>
              </a:rPr>
              <a:t>RPL Induction</a:t>
            </a:r>
            <a:endParaRPr lang="en-US" sz="5400" dirty="0">
              <a:solidFill>
                <a:srgbClr val="D3065B"/>
              </a:solidFill>
            </a:endParaRPr>
          </a:p>
        </p:txBody>
      </p:sp>
    </p:spTree>
    <p:extLst>
      <p:ext uri="{BB962C8B-B14F-4D97-AF65-F5344CB8AC3E}">
        <p14:creationId xmlns:p14="http://schemas.microsoft.com/office/powerpoint/2010/main" val="4233071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2FFA6-E0B7-47B5-BBD7-FD797E679816}"/>
              </a:ext>
            </a:extLst>
          </p:cNvPr>
          <p:cNvPicPr>
            <a:picLocks noChangeAspect="1"/>
          </p:cNvPicPr>
          <p:nvPr/>
        </p:nvPicPr>
        <p:blipFill rotWithShape="1">
          <a:blip r:embed="rId2"/>
          <a:srcRect l="20003" t="30582" r="20003" b="9923"/>
          <a:stretch/>
        </p:blipFill>
        <p:spPr>
          <a:xfrm>
            <a:off x="5785675" y="2207867"/>
            <a:ext cx="5817258" cy="3244979"/>
          </a:xfrm>
          <a:prstGeom prst="rect">
            <a:avLst/>
          </a:prstGeom>
        </p:spPr>
      </p:pic>
      <p:sp>
        <p:nvSpPr>
          <p:cNvPr id="11" name="Title 1">
            <a:extLst>
              <a:ext uri="{FF2B5EF4-FFF2-40B4-BE49-F238E27FC236}">
                <a16:creationId xmlns:a16="http://schemas.microsoft.com/office/drawing/2014/main" id="{BE1E9264-5C24-8B4E-84F4-4ED260E24A6D}"/>
              </a:ext>
            </a:extLst>
          </p:cNvPr>
          <p:cNvSpPr>
            <a:spLocks noGrp="1"/>
          </p:cNvSpPr>
          <p:nvPr>
            <p:ph type="title"/>
          </p:nvPr>
        </p:nvSpPr>
        <p:spPr>
          <a:xfrm>
            <a:off x="1304756" y="359450"/>
            <a:ext cx="6491985" cy="751708"/>
          </a:xfrm>
        </p:spPr>
        <p:txBody>
          <a:bodyPr>
            <a:normAutofit/>
          </a:bodyPr>
          <a:lstStyle/>
          <a:p>
            <a:r>
              <a:rPr lang="en-US" sz="2800" dirty="0">
                <a:solidFill>
                  <a:srgbClr val="00B0F0"/>
                </a:solidFill>
                <a:latin typeface="+mn-lt"/>
              </a:rPr>
              <a:t>RPL Mapping  </a:t>
            </a:r>
          </a:p>
        </p:txBody>
      </p:sp>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a:off x="1421715" y="1001906"/>
            <a:ext cx="190627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3"/>
          <a:stretch>
            <a:fillRect/>
          </a:stretch>
        </p:blipFill>
        <p:spPr>
          <a:xfrm>
            <a:off x="264632" y="305027"/>
            <a:ext cx="860553" cy="860553"/>
          </a:xfrm>
          <a:prstGeom prst="rect">
            <a:avLst/>
          </a:prstGeom>
        </p:spPr>
      </p:pic>
      <p:sp>
        <p:nvSpPr>
          <p:cNvPr id="32" name="Content Placeholder 2">
            <a:extLst>
              <a:ext uri="{FF2B5EF4-FFF2-40B4-BE49-F238E27FC236}">
                <a16:creationId xmlns:a16="http://schemas.microsoft.com/office/drawing/2014/main" id="{577A33D5-DF8E-43DE-A468-E97D3B8FC703}"/>
              </a:ext>
            </a:extLst>
          </p:cNvPr>
          <p:cNvSpPr txBox="1">
            <a:spLocks/>
          </p:cNvSpPr>
          <p:nvPr/>
        </p:nvSpPr>
        <p:spPr>
          <a:xfrm>
            <a:off x="1304754" y="1612375"/>
            <a:ext cx="10434083" cy="6609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b="1" dirty="0">
                <a:solidFill>
                  <a:schemeClr val="tx1">
                    <a:lumMod val="65000"/>
                    <a:lumOff val="35000"/>
                  </a:schemeClr>
                </a:solidFill>
              </a:rPr>
              <a:t>Please turn to page 3 of your RPL mapping document. </a:t>
            </a:r>
            <a:endParaRPr lang="en-GB" sz="2000" dirty="0">
              <a:solidFill>
                <a:schemeClr val="tx1">
                  <a:lumMod val="65000"/>
                  <a:lumOff val="35000"/>
                </a:schemeClr>
              </a:solidFill>
            </a:endParaRPr>
          </a:p>
        </p:txBody>
      </p:sp>
      <p:pic>
        <p:nvPicPr>
          <p:cNvPr id="24" name="Picture 23">
            <a:extLst>
              <a:ext uri="{FF2B5EF4-FFF2-40B4-BE49-F238E27FC236}">
                <a16:creationId xmlns:a16="http://schemas.microsoft.com/office/drawing/2014/main" id="{75E530BE-8324-4286-9C3E-742A33AC2121}"/>
              </a:ext>
            </a:extLst>
          </p:cNvPr>
          <p:cNvPicPr>
            <a:picLocks noChangeAspect="1"/>
          </p:cNvPicPr>
          <p:nvPr/>
        </p:nvPicPr>
        <p:blipFill>
          <a:blip r:embed="rId3"/>
          <a:stretch>
            <a:fillRect/>
          </a:stretch>
        </p:blipFill>
        <p:spPr>
          <a:xfrm>
            <a:off x="589064" y="1623462"/>
            <a:ext cx="473907" cy="473907"/>
          </a:xfrm>
          <a:prstGeom prst="rect">
            <a:avLst/>
          </a:prstGeom>
        </p:spPr>
      </p:pic>
      <p:sp>
        <p:nvSpPr>
          <p:cNvPr id="16" name="Content Placeholder 2">
            <a:extLst>
              <a:ext uri="{FF2B5EF4-FFF2-40B4-BE49-F238E27FC236}">
                <a16:creationId xmlns:a16="http://schemas.microsoft.com/office/drawing/2014/main" id="{177B0A7F-39FD-4095-BA21-2E38D49CC12E}"/>
              </a:ext>
            </a:extLst>
          </p:cNvPr>
          <p:cNvSpPr txBox="1">
            <a:spLocks/>
          </p:cNvSpPr>
          <p:nvPr/>
        </p:nvSpPr>
        <p:spPr>
          <a:xfrm>
            <a:off x="1304754" y="2384913"/>
            <a:ext cx="3958362" cy="10440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2400" b="1" dirty="0">
                <a:solidFill>
                  <a:schemeClr val="tx1">
                    <a:lumMod val="65000"/>
                    <a:lumOff val="35000"/>
                  </a:schemeClr>
                </a:solidFill>
              </a:rPr>
              <a:t>Complete the declaration and data content form to confirm your Learner Contract</a:t>
            </a:r>
          </a:p>
          <a:p>
            <a:pPr marL="0" indent="0" algn="just" fontAlgn="base">
              <a:buNone/>
            </a:pPr>
            <a:endParaRPr lang="en-GB" sz="2400" b="1" dirty="0">
              <a:solidFill>
                <a:schemeClr val="tx1">
                  <a:lumMod val="65000"/>
                  <a:lumOff val="35000"/>
                </a:schemeClr>
              </a:solidFill>
            </a:endParaRPr>
          </a:p>
        </p:txBody>
      </p:sp>
      <p:pic>
        <p:nvPicPr>
          <p:cNvPr id="19" name="Picture 18">
            <a:extLst>
              <a:ext uri="{FF2B5EF4-FFF2-40B4-BE49-F238E27FC236}">
                <a16:creationId xmlns:a16="http://schemas.microsoft.com/office/drawing/2014/main" id="{05D01D26-E722-419F-A62E-9334D8C868CB}"/>
              </a:ext>
            </a:extLst>
          </p:cNvPr>
          <p:cNvPicPr>
            <a:picLocks noChangeAspect="1"/>
          </p:cNvPicPr>
          <p:nvPr/>
        </p:nvPicPr>
        <p:blipFill>
          <a:blip r:embed="rId3"/>
          <a:stretch>
            <a:fillRect/>
          </a:stretch>
        </p:blipFill>
        <p:spPr>
          <a:xfrm>
            <a:off x="589065" y="2384914"/>
            <a:ext cx="473907" cy="473907"/>
          </a:xfrm>
          <a:prstGeom prst="rect">
            <a:avLst/>
          </a:prstGeom>
        </p:spPr>
      </p:pic>
      <p:sp>
        <p:nvSpPr>
          <p:cNvPr id="21" name="TextBox 20">
            <a:extLst>
              <a:ext uri="{FF2B5EF4-FFF2-40B4-BE49-F238E27FC236}">
                <a16:creationId xmlns:a16="http://schemas.microsoft.com/office/drawing/2014/main" id="{585B6C49-C2D4-40DA-8D25-3A14A670EE70}"/>
              </a:ext>
            </a:extLst>
          </p:cNvPr>
          <p:cNvSpPr txBox="1"/>
          <p:nvPr/>
        </p:nvSpPr>
        <p:spPr>
          <a:xfrm>
            <a:off x="1304756" y="3618013"/>
            <a:ext cx="4085951" cy="830997"/>
          </a:xfrm>
          <a:prstGeom prst="rect">
            <a:avLst/>
          </a:prstGeom>
          <a:noFill/>
        </p:spPr>
        <p:txBody>
          <a:bodyPr wrap="square">
            <a:spAutoFit/>
          </a:bodyPr>
          <a:lstStyle/>
          <a:p>
            <a:pPr marL="0" indent="0" algn="just" fontAlgn="base">
              <a:buNone/>
            </a:pPr>
            <a:r>
              <a:rPr lang="en-GB" sz="2400" b="1" dirty="0">
                <a:solidFill>
                  <a:schemeClr val="tx1">
                    <a:lumMod val="65000"/>
                    <a:lumOff val="35000"/>
                  </a:schemeClr>
                </a:solidFill>
              </a:rPr>
              <a:t>We cannot register you without this being completed.</a:t>
            </a:r>
            <a:endParaRPr lang="en-GB" sz="2400" dirty="0">
              <a:solidFill>
                <a:schemeClr val="tx1">
                  <a:lumMod val="65000"/>
                  <a:lumOff val="35000"/>
                </a:schemeClr>
              </a:solidFill>
            </a:endParaRPr>
          </a:p>
        </p:txBody>
      </p:sp>
      <p:pic>
        <p:nvPicPr>
          <p:cNvPr id="22" name="Picture 21">
            <a:extLst>
              <a:ext uri="{FF2B5EF4-FFF2-40B4-BE49-F238E27FC236}">
                <a16:creationId xmlns:a16="http://schemas.microsoft.com/office/drawing/2014/main" id="{916E5BF4-C8AA-4AD4-9F80-67683543E3DA}"/>
              </a:ext>
            </a:extLst>
          </p:cNvPr>
          <p:cNvPicPr>
            <a:picLocks noChangeAspect="1"/>
          </p:cNvPicPr>
          <p:nvPr/>
        </p:nvPicPr>
        <p:blipFill>
          <a:blip r:embed="rId3"/>
          <a:stretch>
            <a:fillRect/>
          </a:stretch>
        </p:blipFill>
        <p:spPr>
          <a:xfrm>
            <a:off x="589067" y="3551915"/>
            <a:ext cx="473907" cy="473907"/>
          </a:xfrm>
          <a:prstGeom prst="rect">
            <a:avLst/>
          </a:prstGeom>
        </p:spPr>
      </p:pic>
      <p:sp>
        <p:nvSpPr>
          <p:cNvPr id="5" name="Arrow: Down 4">
            <a:extLst>
              <a:ext uri="{FF2B5EF4-FFF2-40B4-BE49-F238E27FC236}">
                <a16:creationId xmlns:a16="http://schemas.microsoft.com/office/drawing/2014/main" id="{F69ECE03-B3E8-494D-A92E-3A23018A7BAD}"/>
              </a:ext>
            </a:extLst>
          </p:cNvPr>
          <p:cNvSpPr/>
          <p:nvPr/>
        </p:nvSpPr>
        <p:spPr>
          <a:xfrm rot="8475758">
            <a:off x="8436539" y="5054919"/>
            <a:ext cx="515531" cy="130708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4807AF1C-3F18-4D82-855F-BBA2EAA2B2BC}"/>
              </a:ext>
            </a:extLst>
          </p:cNvPr>
          <p:cNvSpPr/>
          <p:nvPr/>
        </p:nvSpPr>
        <p:spPr>
          <a:xfrm rot="8475758">
            <a:off x="11130118" y="4920240"/>
            <a:ext cx="515531" cy="130708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8478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500"/>
                                        <p:tgtEl>
                                          <p:spTgt spid="24"/>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dissolve">
                                      <p:cBhvr>
                                        <p:cTn id="29" dur="500"/>
                                        <p:tgtEl>
                                          <p:spTgt spid="19"/>
                                        </p:tgtEl>
                                      </p:cBhvr>
                                    </p:animEffect>
                                  </p:childTnLst>
                                </p:cTn>
                              </p:par>
                              <p:par>
                                <p:cTn id="30" presetID="42" presetClass="entr" presetSubtype="0" fill="hold" nodeType="with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fade">
                                      <p:cBhvr>
                                        <p:cTn id="32" dur="1000"/>
                                        <p:tgtEl>
                                          <p:spTgt spid="16">
                                            <p:txEl>
                                              <p:pRg st="0" end="0"/>
                                            </p:txEl>
                                          </p:spTgt>
                                        </p:tgtEl>
                                      </p:cBhvr>
                                    </p:animEffect>
                                    <p:anim calcmode="lin" valueType="num">
                                      <p:cBhvr>
                                        <p:cTn id="3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21" presetClass="entr" presetSubtype="1"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heel(1)">
                                      <p:cBhvr>
                                        <p:cTn id="43" dur="2000"/>
                                        <p:tgtEl>
                                          <p:spTgt spid="4"/>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fltVal val="0"/>
                                          </p:val>
                                        </p:tav>
                                        <p:tav tm="100000">
                                          <p:val>
                                            <p:strVal val="#ppt_w"/>
                                          </p:val>
                                        </p:tav>
                                      </p:tavLst>
                                    </p:anim>
                                    <p:anim calcmode="lin" valueType="num">
                                      <p:cBhvr>
                                        <p:cTn id="47" dur="1000" fill="hold"/>
                                        <p:tgtEl>
                                          <p:spTgt spid="15"/>
                                        </p:tgtEl>
                                        <p:attrNameLst>
                                          <p:attrName>ppt_h</p:attrName>
                                        </p:attrNameLst>
                                      </p:cBhvr>
                                      <p:tavLst>
                                        <p:tav tm="0">
                                          <p:val>
                                            <p:fltVal val="0"/>
                                          </p:val>
                                        </p:tav>
                                        <p:tav tm="100000">
                                          <p:val>
                                            <p:strVal val="#ppt_h"/>
                                          </p:val>
                                        </p:tav>
                                      </p:tavLst>
                                    </p:anim>
                                    <p:anim calcmode="lin" valueType="num">
                                      <p:cBhvr>
                                        <p:cTn id="48" dur="1000" fill="hold"/>
                                        <p:tgtEl>
                                          <p:spTgt spid="15"/>
                                        </p:tgtEl>
                                        <p:attrNameLst>
                                          <p:attrName>style.rotation</p:attrName>
                                        </p:attrNameLst>
                                      </p:cBhvr>
                                      <p:tavLst>
                                        <p:tav tm="0">
                                          <p:val>
                                            <p:fltVal val="90"/>
                                          </p:val>
                                        </p:tav>
                                        <p:tav tm="100000">
                                          <p:val>
                                            <p:fltVal val="0"/>
                                          </p:val>
                                        </p:tav>
                                      </p:tavLst>
                                    </p:anim>
                                    <p:animEffect transition="in" filter="fade">
                                      <p:cBhvr>
                                        <p:cTn id="49" dur="1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dissolve">
                                      <p:cBhvr>
                                        <p:cTn id="54" dur="500"/>
                                        <p:tgtEl>
                                          <p:spTgt spid="22"/>
                                        </p:tgtEl>
                                      </p:cBhvr>
                                    </p:animEffect>
                                  </p:childTnLst>
                                </p:cTn>
                              </p:par>
                              <p:par>
                                <p:cTn id="55" presetID="42" presetClass="entr" presetSubtype="0" fill="hold" nodeType="withEffect">
                                  <p:stCondLst>
                                    <p:cond delay="0"/>
                                  </p:stCondLst>
                                  <p:childTnLst>
                                    <p:set>
                                      <p:cBhvr>
                                        <p:cTn id="56" dur="1" fill="hold">
                                          <p:stCondLst>
                                            <p:cond delay="0"/>
                                          </p:stCondLst>
                                        </p:cTn>
                                        <p:tgtEl>
                                          <p:spTgt spid="21">
                                            <p:txEl>
                                              <p:pRg st="0" end="0"/>
                                            </p:txEl>
                                          </p:spTgt>
                                        </p:tgtEl>
                                        <p:attrNameLst>
                                          <p:attrName>style.visibility</p:attrName>
                                        </p:attrNameLst>
                                      </p:cBhvr>
                                      <p:to>
                                        <p:strVal val="visible"/>
                                      </p:to>
                                    </p:set>
                                    <p:animEffect transition="in" filter="fade">
                                      <p:cBhvr>
                                        <p:cTn id="57" dur="1000"/>
                                        <p:tgtEl>
                                          <p:spTgt spid="21">
                                            <p:txEl>
                                              <p:pRg st="0" end="0"/>
                                            </p:txEl>
                                          </p:spTgt>
                                        </p:tgtEl>
                                      </p:cBhvr>
                                    </p:animEffect>
                                    <p:anim calcmode="lin" valueType="num">
                                      <p:cBhvr>
                                        <p:cTn id="5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p:bldP spid="5"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1E9264-5C24-8B4E-84F4-4ED260E24A6D}"/>
              </a:ext>
            </a:extLst>
          </p:cNvPr>
          <p:cNvSpPr>
            <a:spLocks noGrp="1"/>
          </p:cNvSpPr>
          <p:nvPr>
            <p:ph type="title"/>
          </p:nvPr>
        </p:nvSpPr>
        <p:spPr>
          <a:xfrm>
            <a:off x="1304756" y="359450"/>
            <a:ext cx="6491985" cy="751708"/>
          </a:xfrm>
        </p:spPr>
        <p:txBody>
          <a:bodyPr>
            <a:normAutofit/>
          </a:bodyPr>
          <a:lstStyle/>
          <a:p>
            <a:r>
              <a:rPr lang="en-US" sz="2800" dirty="0">
                <a:solidFill>
                  <a:srgbClr val="00B0F0"/>
                </a:solidFill>
                <a:latin typeface="+mn-lt"/>
              </a:rPr>
              <a:t>RPL Mapping  </a:t>
            </a:r>
          </a:p>
        </p:txBody>
      </p:sp>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a:off x="1411428" y="1001905"/>
            <a:ext cx="190627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2"/>
          <a:stretch>
            <a:fillRect/>
          </a:stretch>
        </p:blipFill>
        <p:spPr>
          <a:xfrm>
            <a:off x="264632" y="305027"/>
            <a:ext cx="860553" cy="860553"/>
          </a:xfrm>
          <a:prstGeom prst="rect">
            <a:avLst/>
          </a:prstGeom>
        </p:spPr>
      </p:pic>
      <p:sp>
        <p:nvSpPr>
          <p:cNvPr id="32" name="Content Placeholder 2">
            <a:extLst>
              <a:ext uri="{FF2B5EF4-FFF2-40B4-BE49-F238E27FC236}">
                <a16:creationId xmlns:a16="http://schemas.microsoft.com/office/drawing/2014/main" id="{577A33D5-DF8E-43DE-A468-E97D3B8FC703}"/>
              </a:ext>
            </a:extLst>
          </p:cNvPr>
          <p:cNvSpPr txBox="1">
            <a:spLocks/>
          </p:cNvSpPr>
          <p:nvPr/>
        </p:nvSpPr>
        <p:spPr>
          <a:xfrm>
            <a:off x="1304754" y="1637774"/>
            <a:ext cx="10434083" cy="952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b="1" dirty="0">
                <a:solidFill>
                  <a:schemeClr val="tx1">
                    <a:lumMod val="65000"/>
                    <a:lumOff val="35000"/>
                  </a:schemeClr>
                </a:solidFill>
              </a:rPr>
              <a:t>Turn to page 4 to populate your RPL Evidence Profile by listing the evidence of your achievements</a:t>
            </a:r>
            <a:endParaRPr lang="en-GB" dirty="0">
              <a:solidFill>
                <a:schemeClr val="tx1">
                  <a:lumMod val="65000"/>
                  <a:lumOff val="35000"/>
                </a:schemeClr>
              </a:solidFill>
            </a:endParaRPr>
          </a:p>
        </p:txBody>
      </p:sp>
      <p:pic>
        <p:nvPicPr>
          <p:cNvPr id="24" name="Picture 23">
            <a:extLst>
              <a:ext uri="{FF2B5EF4-FFF2-40B4-BE49-F238E27FC236}">
                <a16:creationId xmlns:a16="http://schemas.microsoft.com/office/drawing/2014/main" id="{75E530BE-8324-4286-9C3E-742A33AC2121}"/>
              </a:ext>
            </a:extLst>
          </p:cNvPr>
          <p:cNvPicPr>
            <a:picLocks noChangeAspect="1"/>
          </p:cNvPicPr>
          <p:nvPr/>
        </p:nvPicPr>
        <p:blipFill>
          <a:blip r:embed="rId2"/>
          <a:stretch>
            <a:fillRect/>
          </a:stretch>
        </p:blipFill>
        <p:spPr>
          <a:xfrm>
            <a:off x="589064" y="1657737"/>
            <a:ext cx="622476" cy="622476"/>
          </a:xfrm>
          <a:prstGeom prst="rect">
            <a:avLst/>
          </a:prstGeom>
        </p:spPr>
      </p:pic>
      <p:pic>
        <p:nvPicPr>
          <p:cNvPr id="7" name="Picture 6">
            <a:extLst>
              <a:ext uri="{FF2B5EF4-FFF2-40B4-BE49-F238E27FC236}">
                <a16:creationId xmlns:a16="http://schemas.microsoft.com/office/drawing/2014/main" id="{AC441976-9BBB-4A21-BAB9-4E728E6510DA}"/>
              </a:ext>
            </a:extLst>
          </p:cNvPr>
          <p:cNvPicPr>
            <a:picLocks noChangeAspect="1"/>
          </p:cNvPicPr>
          <p:nvPr/>
        </p:nvPicPr>
        <p:blipFill rotWithShape="1">
          <a:blip r:embed="rId3"/>
          <a:srcRect l="21976" t="23565" r="21512" b="10079"/>
          <a:stretch/>
        </p:blipFill>
        <p:spPr>
          <a:xfrm>
            <a:off x="6298703" y="2430820"/>
            <a:ext cx="5348176" cy="3863654"/>
          </a:xfrm>
          <a:prstGeom prst="rect">
            <a:avLst/>
          </a:prstGeom>
          <a:solidFill>
            <a:schemeClr val="bg1">
              <a:lumMod val="50000"/>
            </a:schemeClr>
          </a:solidFill>
          <a:ln w="38100">
            <a:solidFill>
              <a:schemeClr val="tx1">
                <a:lumMod val="65000"/>
                <a:lumOff val="35000"/>
              </a:schemeClr>
            </a:solidFill>
          </a:ln>
        </p:spPr>
      </p:pic>
      <p:sp>
        <p:nvSpPr>
          <p:cNvPr id="17" name="Content Placeholder 2">
            <a:extLst>
              <a:ext uri="{FF2B5EF4-FFF2-40B4-BE49-F238E27FC236}">
                <a16:creationId xmlns:a16="http://schemas.microsoft.com/office/drawing/2014/main" id="{28D99EF6-86C1-495F-84E7-94917C6EE8D9}"/>
              </a:ext>
            </a:extLst>
          </p:cNvPr>
          <p:cNvSpPr txBox="1">
            <a:spLocks/>
          </p:cNvSpPr>
          <p:nvPr/>
        </p:nvSpPr>
        <p:spPr>
          <a:xfrm>
            <a:off x="1304756" y="2733265"/>
            <a:ext cx="4649477" cy="9524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b="1" dirty="0">
                <a:solidFill>
                  <a:schemeClr val="tx1">
                    <a:lumMod val="65000"/>
                    <a:lumOff val="35000"/>
                  </a:schemeClr>
                </a:solidFill>
              </a:rPr>
              <a:t>You will see that some of the evidence descriptions have been completed to help you. </a:t>
            </a:r>
          </a:p>
        </p:txBody>
      </p:sp>
      <p:pic>
        <p:nvPicPr>
          <p:cNvPr id="18" name="Picture 17">
            <a:extLst>
              <a:ext uri="{FF2B5EF4-FFF2-40B4-BE49-F238E27FC236}">
                <a16:creationId xmlns:a16="http://schemas.microsoft.com/office/drawing/2014/main" id="{C4CD7F67-ABA8-4AE7-873D-265FE48B08F9}"/>
              </a:ext>
            </a:extLst>
          </p:cNvPr>
          <p:cNvPicPr>
            <a:picLocks noChangeAspect="1"/>
          </p:cNvPicPr>
          <p:nvPr/>
        </p:nvPicPr>
        <p:blipFill>
          <a:blip r:embed="rId2"/>
          <a:stretch>
            <a:fillRect/>
          </a:stretch>
        </p:blipFill>
        <p:spPr>
          <a:xfrm>
            <a:off x="545121" y="2772370"/>
            <a:ext cx="710362" cy="710362"/>
          </a:xfrm>
          <a:prstGeom prst="rect">
            <a:avLst/>
          </a:prstGeom>
        </p:spPr>
      </p:pic>
      <p:sp>
        <p:nvSpPr>
          <p:cNvPr id="12" name="TextBox 11">
            <a:extLst>
              <a:ext uri="{FF2B5EF4-FFF2-40B4-BE49-F238E27FC236}">
                <a16:creationId xmlns:a16="http://schemas.microsoft.com/office/drawing/2014/main" id="{3A976316-7CAE-48D8-B2AA-7BDFAC563BE1}"/>
              </a:ext>
            </a:extLst>
          </p:cNvPr>
          <p:cNvSpPr txBox="1"/>
          <p:nvPr/>
        </p:nvSpPr>
        <p:spPr>
          <a:xfrm>
            <a:off x="1411428" y="4275358"/>
            <a:ext cx="4684572" cy="2246769"/>
          </a:xfrm>
          <a:prstGeom prst="rect">
            <a:avLst/>
          </a:prstGeom>
          <a:noFill/>
        </p:spPr>
        <p:txBody>
          <a:bodyPr wrap="square">
            <a:spAutoFit/>
          </a:bodyPr>
          <a:lstStyle/>
          <a:p>
            <a:pPr algn="just"/>
            <a:r>
              <a:rPr lang="en-GB" sz="2800" b="1" dirty="0">
                <a:solidFill>
                  <a:schemeClr val="tx1">
                    <a:lumMod val="65000"/>
                    <a:lumOff val="35000"/>
                  </a:schemeClr>
                </a:solidFill>
              </a:rPr>
              <a:t>This refers to the statements associated with your resume, employer testimonial, client testimonial and client profile and programme.</a:t>
            </a:r>
            <a:endParaRPr lang="en-GB" sz="2800" dirty="0"/>
          </a:p>
        </p:txBody>
      </p:sp>
      <p:pic>
        <p:nvPicPr>
          <p:cNvPr id="14" name="Picture 13">
            <a:extLst>
              <a:ext uri="{FF2B5EF4-FFF2-40B4-BE49-F238E27FC236}">
                <a16:creationId xmlns:a16="http://schemas.microsoft.com/office/drawing/2014/main" id="{9032ED2A-D5E3-4788-B331-92D81CD1DBDD}"/>
              </a:ext>
            </a:extLst>
          </p:cNvPr>
          <p:cNvPicPr>
            <a:picLocks noChangeAspect="1"/>
          </p:cNvPicPr>
          <p:nvPr/>
        </p:nvPicPr>
        <p:blipFill>
          <a:blip r:embed="rId2"/>
          <a:stretch>
            <a:fillRect/>
          </a:stretch>
        </p:blipFill>
        <p:spPr>
          <a:xfrm>
            <a:off x="589064" y="4197039"/>
            <a:ext cx="710362" cy="710362"/>
          </a:xfrm>
          <a:prstGeom prst="rect">
            <a:avLst/>
          </a:prstGeom>
        </p:spPr>
      </p:pic>
      <p:sp>
        <p:nvSpPr>
          <p:cNvPr id="15" name="Arrow: Down 14">
            <a:extLst>
              <a:ext uri="{FF2B5EF4-FFF2-40B4-BE49-F238E27FC236}">
                <a16:creationId xmlns:a16="http://schemas.microsoft.com/office/drawing/2014/main" id="{6BA16DCF-378C-43E1-851B-4C4A79700D81}"/>
              </a:ext>
            </a:extLst>
          </p:cNvPr>
          <p:cNvSpPr/>
          <p:nvPr/>
        </p:nvSpPr>
        <p:spPr>
          <a:xfrm rot="1662405">
            <a:off x="8640255" y="2428303"/>
            <a:ext cx="550948" cy="125928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Down 15">
            <a:extLst>
              <a:ext uri="{FF2B5EF4-FFF2-40B4-BE49-F238E27FC236}">
                <a16:creationId xmlns:a16="http://schemas.microsoft.com/office/drawing/2014/main" id="{9A7872EC-5937-48C9-9E1D-DF08E3D7E202}"/>
              </a:ext>
            </a:extLst>
          </p:cNvPr>
          <p:cNvSpPr/>
          <p:nvPr/>
        </p:nvSpPr>
        <p:spPr>
          <a:xfrm rot="1662405">
            <a:off x="9246102" y="2803624"/>
            <a:ext cx="566678" cy="13046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Down 18">
            <a:extLst>
              <a:ext uri="{FF2B5EF4-FFF2-40B4-BE49-F238E27FC236}">
                <a16:creationId xmlns:a16="http://schemas.microsoft.com/office/drawing/2014/main" id="{5D26CF0C-1D80-4F1D-AC25-B783502D5119}"/>
              </a:ext>
            </a:extLst>
          </p:cNvPr>
          <p:cNvSpPr/>
          <p:nvPr/>
        </p:nvSpPr>
        <p:spPr>
          <a:xfrm rot="1662405">
            <a:off x="9893263" y="3168321"/>
            <a:ext cx="570951" cy="1296461"/>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Arrow: Down 20">
            <a:extLst>
              <a:ext uri="{FF2B5EF4-FFF2-40B4-BE49-F238E27FC236}">
                <a16:creationId xmlns:a16="http://schemas.microsoft.com/office/drawing/2014/main" id="{722EDAE3-BE5E-4BAF-92FE-41D2EFD48C0C}"/>
              </a:ext>
            </a:extLst>
          </p:cNvPr>
          <p:cNvSpPr/>
          <p:nvPr/>
        </p:nvSpPr>
        <p:spPr>
          <a:xfrm rot="1662405">
            <a:off x="10548660" y="3484738"/>
            <a:ext cx="563148" cy="1311323"/>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8792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500"/>
                                        <p:tgtEl>
                                          <p:spTgt spid="24"/>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21" presetClass="entr" presetSubtype="1"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heel(1)">
                                      <p:cBhvr>
                                        <p:cTn id="45" dur="2000"/>
                                        <p:tgtEl>
                                          <p:spTgt spid="15"/>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heel(1)">
                                      <p:cBhvr>
                                        <p:cTn id="48" dur="2000"/>
                                        <p:tgtEl>
                                          <p:spTgt spid="16"/>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heel(1)">
                                      <p:cBhvr>
                                        <p:cTn id="51" dur="2000"/>
                                        <p:tgtEl>
                                          <p:spTgt spid="19"/>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heel(1)">
                                      <p:cBhvr>
                                        <p:cTn id="54" dur="2000"/>
                                        <p:tgtEl>
                                          <p:spTgt spid="21"/>
                                        </p:tgtEl>
                                      </p:cBhvr>
                                    </p:animEffect>
                                  </p:childTnLst>
                                </p:cTn>
                              </p:par>
                              <p:par>
                                <p:cTn id="55" presetID="42"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p:bldP spid="17" grpId="0"/>
      <p:bldP spid="12" grpId="0"/>
      <p:bldP spid="15" grpId="0" animBg="1"/>
      <p:bldP spid="16" grpId="0" animBg="1"/>
      <p:bldP spid="19"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1E9264-5C24-8B4E-84F4-4ED260E24A6D}"/>
              </a:ext>
            </a:extLst>
          </p:cNvPr>
          <p:cNvSpPr>
            <a:spLocks noGrp="1"/>
          </p:cNvSpPr>
          <p:nvPr>
            <p:ph type="title"/>
          </p:nvPr>
        </p:nvSpPr>
        <p:spPr>
          <a:xfrm>
            <a:off x="1304756" y="359450"/>
            <a:ext cx="6491985" cy="751708"/>
          </a:xfrm>
        </p:spPr>
        <p:txBody>
          <a:bodyPr>
            <a:normAutofit/>
          </a:bodyPr>
          <a:lstStyle/>
          <a:p>
            <a:r>
              <a:rPr lang="en-US" sz="2800" dirty="0">
                <a:solidFill>
                  <a:srgbClr val="00B0F0"/>
                </a:solidFill>
                <a:latin typeface="+mn-lt"/>
              </a:rPr>
              <a:t>RPL Mapping  </a:t>
            </a:r>
          </a:p>
        </p:txBody>
      </p:sp>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a:off x="1421714" y="970008"/>
            <a:ext cx="190627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2"/>
          <a:stretch>
            <a:fillRect/>
          </a:stretch>
        </p:blipFill>
        <p:spPr>
          <a:xfrm>
            <a:off x="264632" y="305027"/>
            <a:ext cx="860553" cy="860553"/>
          </a:xfrm>
          <a:prstGeom prst="rect">
            <a:avLst/>
          </a:prstGeom>
        </p:spPr>
      </p:pic>
      <p:sp>
        <p:nvSpPr>
          <p:cNvPr id="32" name="Content Placeholder 2">
            <a:extLst>
              <a:ext uri="{FF2B5EF4-FFF2-40B4-BE49-F238E27FC236}">
                <a16:creationId xmlns:a16="http://schemas.microsoft.com/office/drawing/2014/main" id="{577A33D5-DF8E-43DE-A468-E97D3B8FC703}"/>
              </a:ext>
            </a:extLst>
          </p:cNvPr>
          <p:cNvSpPr txBox="1">
            <a:spLocks/>
          </p:cNvSpPr>
          <p:nvPr/>
        </p:nvSpPr>
        <p:spPr>
          <a:xfrm>
            <a:off x="510364" y="1589326"/>
            <a:ext cx="11228474" cy="10606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2000" b="1" dirty="0">
                <a:solidFill>
                  <a:schemeClr val="tx1">
                    <a:lumMod val="65000"/>
                    <a:lumOff val="35000"/>
                  </a:schemeClr>
                </a:solidFill>
              </a:rPr>
              <a:t>Remain on page 4 of your RPL Mapping Document and populate the boxes provided with information on your </a:t>
            </a:r>
            <a:r>
              <a:rPr lang="en-GB" sz="2000" b="1" dirty="0">
                <a:solidFill>
                  <a:srgbClr val="00B0F0"/>
                </a:solidFill>
              </a:rPr>
              <a:t>substantial and comparable qualification achievement</a:t>
            </a:r>
            <a:r>
              <a:rPr lang="en-GB" sz="2000" b="1" dirty="0">
                <a:solidFill>
                  <a:schemeClr val="tx1">
                    <a:lumMod val="65000"/>
                    <a:lumOff val="35000"/>
                  </a:schemeClr>
                </a:solidFill>
              </a:rPr>
              <a:t>. Here are some examples:</a:t>
            </a:r>
            <a:endParaRPr lang="en-GB" sz="2000" dirty="0">
              <a:solidFill>
                <a:schemeClr val="tx1">
                  <a:lumMod val="65000"/>
                  <a:lumOff val="35000"/>
                </a:schemeClr>
              </a:solidFill>
            </a:endParaRPr>
          </a:p>
        </p:txBody>
      </p:sp>
      <p:graphicFrame>
        <p:nvGraphicFramePr>
          <p:cNvPr id="8" name="Object 7">
            <a:extLst>
              <a:ext uri="{FF2B5EF4-FFF2-40B4-BE49-F238E27FC236}">
                <a16:creationId xmlns:a16="http://schemas.microsoft.com/office/drawing/2014/main" id="{5FBF067B-6996-4422-9150-9037976E1CB0}"/>
              </a:ext>
            </a:extLst>
          </p:cNvPr>
          <p:cNvGraphicFramePr>
            <a:graphicFrameLocks noChangeAspect="1"/>
          </p:cNvGraphicFramePr>
          <p:nvPr/>
        </p:nvGraphicFramePr>
        <p:xfrm>
          <a:off x="624389" y="2348616"/>
          <a:ext cx="11000424" cy="1559138"/>
        </p:xfrm>
        <a:graphic>
          <a:graphicData uri="http://schemas.openxmlformats.org/presentationml/2006/ole">
            <mc:AlternateContent xmlns:mc="http://schemas.openxmlformats.org/markup-compatibility/2006">
              <mc:Choice xmlns:v="urn:schemas-microsoft-com:vml" Requires="v">
                <p:oleObj name="Document" r:id="rId3" imgW="8863518" imgH="1361262" progId="Word.Document.12">
                  <p:embed/>
                </p:oleObj>
              </mc:Choice>
              <mc:Fallback>
                <p:oleObj name="Document" r:id="rId3" imgW="8863518" imgH="1361262" progId="Word.Document.12">
                  <p:embed/>
                  <p:pic>
                    <p:nvPicPr>
                      <p:cNvPr id="8" name="Object 7">
                        <a:extLst>
                          <a:ext uri="{FF2B5EF4-FFF2-40B4-BE49-F238E27FC236}">
                            <a16:creationId xmlns:a16="http://schemas.microsoft.com/office/drawing/2014/main" id="{5FBF067B-6996-4422-9150-9037976E1CB0}"/>
                          </a:ext>
                        </a:extLst>
                      </p:cNvPr>
                      <p:cNvPicPr/>
                      <p:nvPr/>
                    </p:nvPicPr>
                    <p:blipFill>
                      <a:blip r:embed="rId4"/>
                      <a:stretch>
                        <a:fillRect/>
                      </a:stretch>
                    </p:blipFill>
                    <p:spPr>
                      <a:xfrm>
                        <a:off x="624389" y="2348616"/>
                        <a:ext cx="11000424" cy="155913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13A25BF1-04A7-44A5-9809-B9D3E9B800E9}"/>
              </a:ext>
            </a:extLst>
          </p:cNvPr>
          <p:cNvPicPr>
            <a:picLocks noChangeAspect="1"/>
          </p:cNvPicPr>
          <p:nvPr/>
        </p:nvPicPr>
        <p:blipFill>
          <a:blip r:embed="rId5"/>
          <a:stretch>
            <a:fillRect/>
          </a:stretch>
        </p:blipFill>
        <p:spPr>
          <a:xfrm>
            <a:off x="589063" y="3813969"/>
            <a:ext cx="11000425" cy="1561025"/>
          </a:xfrm>
          <a:prstGeom prst="rect">
            <a:avLst/>
          </a:prstGeom>
        </p:spPr>
      </p:pic>
      <p:sp>
        <p:nvSpPr>
          <p:cNvPr id="12" name="TextBox 11">
            <a:extLst>
              <a:ext uri="{FF2B5EF4-FFF2-40B4-BE49-F238E27FC236}">
                <a16:creationId xmlns:a16="http://schemas.microsoft.com/office/drawing/2014/main" id="{7416A043-B8D3-4DB3-88CC-DF66A2931ECE}"/>
              </a:ext>
            </a:extLst>
          </p:cNvPr>
          <p:cNvSpPr txBox="1"/>
          <p:nvPr/>
        </p:nvSpPr>
        <p:spPr>
          <a:xfrm>
            <a:off x="510364" y="5205888"/>
            <a:ext cx="11228474" cy="646331"/>
          </a:xfrm>
          <a:prstGeom prst="rect">
            <a:avLst/>
          </a:prstGeom>
          <a:noFill/>
        </p:spPr>
        <p:txBody>
          <a:bodyPr wrap="square" rtlCol="0">
            <a:spAutoFit/>
          </a:bodyPr>
          <a:lstStyle/>
          <a:p>
            <a:r>
              <a:rPr lang="en-GB" dirty="0"/>
              <a:t>If you have two significant qualifications – simply choose one to populate here and use the CPD space further down the page to add the other. </a:t>
            </a:r>
            <a:r>
              <a:rPr lang="en-GB" b="1" dirty="0">
                <a:solidFill>
                  <a:srgbClr val="00B0F0"/>
                </a:solidFill>
              </a:rPr>
              <a:t>You must always submit a transcript – without this we cannot do the RPL assessment. </a:t>
            </a:r>
          </a:p>
        </p:txBody>
      </p:sp>
      <p:sp>
        <p:nvSpPr>
          <p:cNvPr id="14" name="TextBox 13">
            <a:extLst>
              <a:ext uri="{FF2B5EF4-FFF2-40B4-BE49-F238E27FC236}">
                <a16:creationId xmlns:a16="http://schemas.microsoft.com/office/drawing/2014/main" id="{ABB7D9D1-514C-454B-ACD3-DCE9BFA99551}"/>
              </a:ext>
            </a:extLst>
          </p:cNvPr>
          <p:cNvSpPr txBox="1"/>
          <p:nvPr/>
        </p:nvSpPr>
        <p:spPr>
          <a:xfrm>
            <a:off x="510364" y="5906642"/>
            <a:ext cx="11114448" cy="646331"/>
          </a:xfrm>
          <a:prstGeom prst="rect">
            <a:avLst/>
          </a:prstGeom>
          <a:noFill/>
        </p:spPr>
        <p:txBody>
          <a:bodyPr wrap="square" rtlCol="0">
            <a:spAutoFit/>
          </a:bodyPr>
          <a:lstStyle/>
          <a:p>
            <a:r>
              <a:rPr lang="en-GB" dirty="0"/>
              <a:t>Remember to save an electronic copy of your qualification certificate into a folder ready for submission and label this as EVIDENCE A. Then Save your qualification Transcript and label this as EVIDENCE B</a:t>
            </a:r>
          </a:p>
        </p:txBody>
      </p:sp>
    </p:spTree>
    <p:extLst>
      <p:ext uri="{BB962C8B-B14F-4D97-AF65-F5344CB8AC3E}">
        <p14:creationId xmlns:p14="http://schemas.microsoft.com/office/powerpoint/2010/main" val="1457707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1000"/>
                                        <p:tgtEl>
                                          <p:spTgt spid="32">
                                            <p:txEl>
                                              <p:pRg st="0" end="0"/>
                                            </p:txEl>
                                          </p:spTgt>
                                        </p:tgtEl>
                                      </p:cBhvr>
                                    </p:animEffect>
                                    <p:anim calcmode="lin" valueType="num">
                                      <p:cBhvr>
                                        <p:cTn id="20"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1000"/>
                                        <p:tgtEl>
                                          <p:spTgt spid="12">
                                            <p:txEl>
                                              <p:pRg st="0" end="0"/>
                                            </p:txEl>
                                          </p:spTgt>
                                        </p:tgtEl>
                                      </p:cBhvr>
                                    </p:animEffect>
                                    <p:anim calcmode="lin" valueType="num">
                                      <p:cBhvr>
                                        <p:cTn id="3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1E9264-5C24-8B4E-84F4-4ED260E24A6D}"/>
              </a:ext>
            </a:extLst>
          </p:cNvPr>
          <p:cNvSpPr>
            <a:spLocks noGrp="1"/>
          </p:cNvSpPr>
          <p:nvPr>
            <p:ph type="title"/>
          </p:nvPr>
        </p:nvSpPr>
        <p:spPr>
          <a:xfrm>
            <a:off x="1304756" y="359450"/>
            <a:ext cx="6491985" cy="751708"/>
          </a:xfrm>
        </p:spPr>
        <p:txBody>
          <a:bodyPr>
            <a:normAutofit/>
          </a:bodyPr>
          <a:lstStyle/>
          <a:p>
            <a:r>
              <a:rPr lang="en-US" sz="2800" dirty="0">
                <a:solidFill>
                  <a:srgbClr val="00B0F0"/>
                </a:solidFill>
                <a:latin typeface="+mn-lt"/>
              </a:rPr>
              <a:t>RPL Mapping  </a:t>
            </a:r>
          </a:p>
        </p:txBody>
      </p:sp>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a:off x="1400449" y="980640"/>
            <a:ext cx="190627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2"/>
          <a:stretch>
            <a:fillRect/>
          </a:stretch>
        </p:blipFill>
        <p:spPr>
          <a:xfrm>
            <a:off x="264632" y="305027"/>
            <a:ext cx="860553" cy="860553"/>
          </a:xfrm>
          <a:prstGeom prst="rect">
            <a:avLst/>
          </a:prstGeom>
        </p:spPr>
      </p:pic>
      <p:sp>
        <p:nvSpPr>
          <p:cNvPr id="32" name="Content Placeholder 2">
            <a:extLst>
              <a:ext uri="{FF2B5EF4-FFF2-40B4-BE49-F238E27FC236}">
                <a16:creationId xmlns:a16="http://schemas.microsoft.com/office/drawing/2014/main" id="{577A33D5-DF8E-43DE-A468-E97D3B8FC703}"/>
              </a:ext>
            </a:extLst>
          </p:cNvPr>
          <p:cNvSpPr txBox="1">
            <a:spLocks/>
          </p:cNvSpPr>
          <p:nvPr/>
        </p:nvSpPr>
        <p:spPr>
          <a:xfrm>
            <a:off x="510364" y="1589326"/>
            <a:ext cx="11228474" cy="10606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2000" b="1" dirty="0">
                <a:solidFill>
                  <a:schemeClr val="tx1">
                    <a:lumMod val="65000"/>
                    <a:lumOff val="35000"/>
                  </a:schemeClr>
                </a:solidFill>
              </a:rPr>
              <a:t>Remain on page 4 of your RPL Mapping Document and prepare your </a:t>
            </a:r>
            <a:r>
              <a:rPr lang="en-GB" sz="2000" b="1" dirty="0">
                <a:solidFill>
                  <a:srgbClr val="00B0F0"/>
                </a:solidFill>
              </a:rPr>
              <a:t>resume</a:t>
            </a:r>
            <a:r>
              <a:rPr lang="en-GB" sz="2000" b="1" dirty="0">
                <a:solidFill>
                  <a:schemeClr val="tx1">
                    <a:lumMod val="65000"/>
                    <a:lumOff val="35000"/>
                  </a:schemeClr>
                </a:solidFill>
              </a:rPr>
              <a:t>! Make sure this is current and contains accurate information on your experience as a personal training in the live training environment. Also make sure that any CPD is captured in your resume as confirmed in the statement.</a:t>
            </a:r>
            <a:endParaRPr lang="en-GB" sz="2000" dirty="0">
              <a:solidFill>
                <a:schemeClr val="tx1">
                  <a:lumMod val="65000"/>
                  <a:lumOff val="35000"/>
                </a:schemeClr>
              </a:solidFill>
            </a:endParaRPr>
          </a:p>
        </p:txBody>
      </p:sp>
      <p:sp>
        <p:nvSpPr>
          <p:cNvPr id="14" name="TextBox 13">
            <a:extLst>
              <a:ext uri="{FF2B5EF4-FFF2-40B4-BE49-F238E27FC236}">
                <a16:creationId xmlns:a16="http://schemas.microsoft.com/office/drawing/2014/main" id="{ABB7D9D1-514C-454B-ACD3-DCE9BFA99551}"/>
              </a:ext>
            </a:extLst>
          </p:cNvPr>
          <p:cNvSpPr txBox="1"/>
          <p:nvPr/>
        </p:nvSpPr>
        <p:spPr>
          <a:xfrm>
            <a:off x="510364" y="4860038"/>
            <a:ext cx="11114448" cy="369332"/>
          </a:xfrm>
          <a:prstGeom prst="rect">
            <a:avLst/>
          </a:prstGeom>
          <a:noFill/>
        </p:spPr>
        <p:txBody>
          <a:bodyPr wrap="square" rtlCol="0">
            <a:spAutoFit/>
          </a:bodyPr>
          <a:lstStyle/>
          <a:p>
            <a:r>
              <a:rPr lang="en-GB" dirty="0"/>
              <a:t>Remember to save an electronic copy of your resume into a folder ready for submission and label this as EVIDENCE C. </a:t>
            </a:r>
          </a:p>
        </p:txBody>
      </p:sp>
      <p:graphicFrame>
        <p:nvGraphicFramePr>
          <p:cNvPr id="15" name="Object 14">
            <a:extLst>
              <a:ext uri="{FF2B5EF4-FFF2-40B4-BE49-F238E27FC236}">
                <a16:creationId xmlns:a16="http://schemas.microsoft.com/office/drawing/2014/main" id="{618717BA-C392-494C-86D7-D08ECE48B983}"/>
              </a:ext>
            </a:extLst>
          </p:cNvPr>
          <p:cNvGraphicFramePr>
            <a:graphicFrameLocks noChangeAspect="1"/>
          </p:cNvGraphicFramePr>
          <p:nvPr>
            <p:extLst>
              <p:ext uri="{D42A27DB-BD31-4B8C-83A1-F6EECF244321}">
                <p14:modId xmlns:p14="http://schemas.microsoft.com/office/powerpoint/2010/main" val="3749413385"/>
              </p:ext>
            </p:extLst>
          </p:nvPr>
        </p:nvGraphicFramePr>
        <p:xfrm>
          <a:off x="510364" y="2650017"/>
          <a:ext cx="11344938" cy="2009775"/>
        </p:xfrm>
        <a:graphic>
          <a:graphicData uri="http://schemas.openxmlformats.org/presentationml/2006/ole">
            <mc:AlternateContent xmlns:mc="http://schemas.openxmlformats.org/markup-compatibility/2006">
              <mc:Choice xmlns:v="urn:schemas-microsoft-com:vml" Requires="v">
                <p:oleObj name="Document" r:id="rId3" imgW="8863518" imgH="2010030" progId="Word.Document.12">
                  <p:embed/>
                </p:oleObj>
              </mc:Choice>
              <mc:Fallback>
                <p:oleObj name="Document" r:id="rId3" imgW="8863518" imgH="2010030" progId="Word.Document.12">
                  <p:embed/>
                  <p:pic>
                    <p:nvPicPr>
                      <p:cNvPr id="15" name="Object 14">
                        <a:extLst>
                          <a:ext uri="{FF2B5EF4-FFF2-40B4-BE49-F238E27FC236}">
                            <a16:creationId xmlns:a16="http://schemas.microsoft.com/office/drawing/2014/main" id="{618717BA-C392-494C-86D7-D08ECE48B983}"/>
                          </a:ext>
                        </a:extLst>
                      </p:cNvPr>
                      <p:cNvPicPr/>
                      <p:nvPr/>
                    </p:nvPicPr>
                    <p:blipFill>
                      <a:blip r:embed="rId4"/>
                      <a:stretch>
                        <a:fillRect/>
                      </a:stretch>
                    </p:blipFill>
                    <p:spPr>
                      <a:xfrm>
                        <a:off x="510364" y="2650017"/>
                        <a:ext cx="11344938" cy="2009775"/>
                      </a:xfrm>
                      <a:prstGeom prst="rect">
                        <a:avLst/>
                      </a:prstGeom>
                    </p:spPr>
                  </p:pic>
                </p:oleObj>
              </mc:Fallback>
            </mc:AlternateContent>
          </a:graphicData>
        </a:graphic>
      </p:graphicFrame>
      <p:sp>
        <p:nvSpPr>
          <p:cNvPr id="23" name="Arrow: Down 22">
            <a:extLst>
              <a:ext uri="{FF2B5EF4-FFF2-40B4-BE49-F238E27FC236}">
                <a16:creationId xmlns:a16="http://schemas.microsoft.com/office/drawing/2014/main" id="{B1EF5464-F566-4DDF-BF50-D1DCA6FEF25A}"/>
              </a:ext>
            </a:extLst>
          </p:cNvPr>
          <p:cNvSpPr/>
          <p:nvPr/>
        </p:nvSpPr>
        <p:spPr>
          <a:xfrm rot="2651233">
            <a:off x="9629949" y="2748385"/>
            <a:ext cx="903767" cy="153108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8264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1000"/>
                                        <p:tgtEl>
                                          <p:spTgt spid="32">
                                            <p:txEl>
                                              <p:pRg st="0" end="0"/>
                                            </p:txEl>
                                          </p:spTgt>
                                        </p:tgtEl>
                                      </p:cBhvr>
                                    </p:animEffect>
                                    <p:anim calcmode="lin" valueType="num">
                                      <p:cBhvr>
                                        <p:cTn id="20"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2000"/>
                                        <p:tgtEl>
                                          <p:spTgt spid="15"/>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1000" fill="hold"/>
                                        <p:tgtEl>
                                          <p:spTgt spid="23"/>
                                        </p:tgtEl>
                                        <p:attrNameLst>
                                          <p:attrName>ppt_w</p:attrName>
                                        </p:attrNameLst>
                                      </p:cBhvr>
                                      <p:tavLst>
                                        <p:tav tm="0">
                                          <p:val>
                                            <p:fltVal val="0"/>
                                          </p:val>
                                        </p:tav>
                                        <p:tav tm="100000">
                                          <p:val>
                                            <p:strVal val="#ppt_w"/>
                                          </p:val>
                                        </p:tav>
                                      </p:tavLst>
                                    </p:anim>
                                    <p:anim calcmode="lin" valueType="num">
                                      <p:cBhvr>
                                        <p:cTn id="30" dur="1000" fill="hold"/>
                                        <p:tgtEl>
                                          <p:spTgt spid="23"/>
                                        </p:tgtEl>
                                        <p:attrNameLst>
                                          <p:attrName>ppt_h</p:attrName>
                                        </p:attrNameLst>
                                      </p:cBhvr>
                                      <p:tavLst>
                                        <p:tav tm="0">
                                          <p:val>
                                            <p:fltVal val="0"/>
                                          </p:val>
                                        </p:tav>
                                        <p:tav tm="100000">
                                          <p:val>
                                            <p:strVal val="#ppt_h"/>
                                          </p:val>
                                        </p:tav>
                                      </p:tavLst>
                                    </p:anim>
                                    <p:anim calcmode="lin" valueType="num">
                                      <p:cBhvr>
                                        <p:cTn id="31" dur="1000" fill="hold"/>
                                        <p:tgtEl>
                                          <p:spTgt spid="23"/>
                                        </p:tgtEl>
                                        <p:attrNameLst>
                                          <p:attrName>style.rotation</p:attrName>
                                        </p:attrNameLst>
                                      </p:cBhvr>
                                      <p:tavLst>
                                        <p:tav tm="0">
                                          <p:val>
                                            <p:fltVal val="90"/>
                                          </p:val>
                                        </p:tav>
                                        <p:tav tm="100000">
                                          <p:val>
                                            <p:fltVal val="0"/>
                                          </p:val>
                                        </p:tav>
                                      </p:tavLst>
                                    </p:anim>
                                    <p:animEffect transition="in" filter="fade">
                                      <p:cBhvr>
                                        <p:cTn id="32" dur="1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1E9264-5C24-8B4E-84F4-4ED260E24A6D}"/>
              </a:ext>
            </a:extLst>
          </p:cNvPr>
          <p:cNvSpPr>
            <a:spLocks noGrp="1"/>
          </p:cNvSpPr>
          <p:nvPr>
            <p:ph type="title"/>
          </p:nvPr>
        </p:nvSpPr>
        <p:spPr>
          <a:xfrm>
            <a:off x="1304756" y="359450"/>
            <a:ext cx="6491985" cy="751708"/>
          </a:xfrm>
        </p:spPr>
        <p:txBody>
          <a:bodyPr>
            <a:normAutofit/>
          </a:bodyPr>
          <a:lstStyle/>
          <a:p>
            <a:r>
              <a:rPr lang="en-US" sz="2800" dirty="0">
                <a:solidFill>
                  <a:srgbClr val="00B0F0"/>
                </a:solidFill>
                <a:latin typeface="+mn-lt"/>
              </a:rPr>
              <a:t>RPL Mapping  </a:t>
            </a:r>
          </a:p>
        </p:txBody>
      </p:sp>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a:off x="1411082" y="948743"/>
            <a:ext cx="190627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2"/>
          <a:stretch>
            <a:fillRect/>
          </a:stretch>
        </p:blipFill>
        <p:spPr>
          <a:xfrm>
            <a:off x="264632" y="305027"/>
            <a:ext cx="860553" cy="860553"/>
          </a:xfrm>
          <a:prstGeom prst="rect">
            <a:avLst/>
          </a:prstGeom>
        </p:spPr>
      </p:pic>
      <p:sp>
        <p:nvSpPr>
          <p:cNvPr id="32" name="Content Placeholder 2">
            <a:extLst>
              <a:ext uri="{FF2B5EF4-FFF2-40B4-BE49-F238E27FC236}">
                <a16:creationId xmlns:a16="http://schemas.microsoft.com/office/drawing/2014/main" id="{577A33D5-DF8E-43DE-A468-E97D3B8FC703}"/>
              </a:ext>
            </a:extLst>
          </p:cNvPr>
          <p:cNvSpPr txBox="1">
            <a:spLocks/>
          </p:cNvSpPr>
          <p:nvPr/>
        </p:nvSpPr>
        <p:spPr>
          <a:xfrm>
            <a:off x="376620" y="1399399"/>
            <a:ext cx="11362217" cy="10606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2000" b="1" dirty="0">
                <a:solidFill>
                  <a:schemeClr val="tx1">
                    <a:lumMod val="65000"/>
                    <a:lumOff val="35000"/>
                  </a:schemeClr>
                </a:solidFill>
              </a:rPr>
              <a:t>Remain on page 4 of your RPL Mapping Document and request you employer and client testimonials! If you are a sole trader we will accept a peer testimony from another qualified personal trainer in the industry. </a:t>
            </a:r>
            <a:endParaRPr lang="en-GB" sz="2000" dirty="0">
              <a:solidFill>
                <a:schemeClr val="tx1">
                  <a:lumMod val="65000"/>
                  <a:lumOff val="35000"/>
                </a:schemeClr>
              </a:solidFill>
            </a:endParaRPr>
          </a:p>
        </p:txBody>
      </p:sp>
      <p:sp>
        <p:nvSpPr>
          <p:cNvPr id="14" name="TextBox 13">
            <a:extLst>
              <a:ext uri="{FF2B5EF4-FFF2-40B4-BE49-F238E27FC236}">
                <a16:creationId xmlns:a16="http://schemas.microsoft.com/office/drawing/2014/main" id="{ABB7D9D1-514C-454B-ACD3-DCE9BFA99551}"/>
              </a:ext>
            </a:extLst>
          </p:cNvPr>
          <p:cNvSpPr txBox="1"/>
          <p:nvPr/>
        </p:nvSpPr>
        <p:spPr>
          <a:xfrm>
            <a:off x="490647" y="5057372"/>
            <a:ext cx="11114448" cy="646331"/>
          </a:xfrm>
          <a:prstGeom prst="rect">
            <a:avLst/>
          </a:prstGeom>
          <a:noFill/>
        </p:spPr>
        <p:txBody>
          <a:bodyPr wrap="square" rtlCol="0">
            <a:spAutoFit/>
          </a:bodyPr>
          <a:lstStyle/>
          <a:p>
            <a:pPr algn="just"/>
            <a:r>
              <a:rPr lang="en-GB" dirty="0"/>
              <a:t>Remember to save electronic copies of your testimonials into a folder ready for submission and label these as EVIDENCE D and EVIDENCE E. </a:t>
            </a:r>
          </a:p>
        </p:txBody>
      </p:sp>
      <p:graphicFrame>
        <p:nvGraphicFramePr>
          <p:cNvPr id="2" name="Object 1">
            <a:extLst>
              <a:ext uri="{FF2B5EF4-FFF2-40B4-BE49-F238E27FC236}">
                <a16:creationId xmlns:a16="http://schemas.microsoft.com/office/drawing/2014/main" id="{0F499A28-973F-47FA-8E84-5E55163B47DC}"/>
              </a:ext>
            </a:extLst>
          </p:cNvPr>
          <p:cNvGraphicFramePr>
            <a:graphicFrameLocks noChangeAspect="1"/>
          </p:cNvGraphicFramePr>
          <p:nvPr>
            <p:extLst>
              <p:ext uri="{D42A27DB-BD31-4B8C-83A1-F6EECF244321}">
                <p14:modId xmlns:p14="http://schemas.microsoft.com/office/powerpoint/2010/main" val="2034280864"/>
              </p:ext>
            </p:extLst>
          </p:nvPr>
        </p:nvGraphicFramePr>
        <p:xfrm>
          <a:off x="470930" y="3765555"/>
          <a:ext cx="10835594" cy="1457325"/>
        </p:xfrm>
        <a:graphic>
          <a:graphicData uri="http://schemas.openxmlformats.org/presentationml/2006/ole">
            <mc:AlternateContent xmlns:mc="http://schemas.openxmlformats.org/markup-compatibility/2006">
              <mc:Choice xmlns:v="urn:schemas-microsoft-com:vml" Requires="v">
                <p:oleObj name="Document" r:id="rId3" imgW="8863518" imgH="1457389" progId="Word.Document.12">
                  <p:embed/>
                </p:oleObj>
              </mc:Choice>
              <mc:Fallback>
                <p:oleObj name="Document" r:id="rId3" imgW="8863518" imgH="1457389" progId="Word.Document.12">
                  <p:embed/>
                  <p:pic>
                    <p:nvPicPr>
                      <p:cNvPr id="2" name="Object 1">
                        <a:extLst>
                          <a:ext uri="{FF2B5EF4-FFF2-40B4-BE49-F238E27FC236}">
                            <a16:creationId xmlns:a16="http://schemas.microsoft.com/office/drawing/2014/main" id="{0F499A28-973F-47FA-8E84-5E55163B47DC}"/>
                          </a:ext>
                        </a:extLst>
                      </p:cNvPr>
                      <p:cNvPicPr/>
                      <p:nvPr/>
                    </p:nvPicPr>
                    <p:blipFill>
                      <a:blip r:embed="rId4"/>
                      <a:stretch>
                        <a:fillRect/>
                      </a:stretch>
                    </p:blipFill>
                    <p:spPr>
                      <a:xfrm>
                        <a:off x="470930" y="3765555"/>
                        <a:ext cx="10835594" cy="1457325"/>
                      </a:xfrm>
                      <a:prstGeom prst="rect">
                        <a:avLst/>
                      </a:prstGeom>
                    </p:spPr>
                  </p:pic>
                </p:oleObj>
              </mc:Fallback>
            </mc:AlternateContent>
          </a:graphicData>
        </a:graphic>
      </p:graphicFrame>
      <p:sp>
        <p:nvSpPr>
          <p:cNvPr id="10" name="Arrow: Down 9">
            <a:extLst>
              <a:ext uri="{FF2B5EF4-FFF2-40B4-BE49-F238E27FC236}">
                <a16:creationId xmlns:a16="http://schemas.microsoft.com/office/drawing/2014/main" id="{B31A0735-54D4-4974-A2F0-777E9F818A6A}"/>
              </a:ext>
            </a:extLst>
          </p:cNvPr>
          <p:cNvSpPr/>
          <p:nvPr/>
        </p:nvSpPr>
        <p:spPr>
          <a:xfrm rot="2651233">
            <a:off x="8858757" y="3115030"/>
            <a:ext cx="740662" cy="133486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28EE1CB-D20A-4D3B-A754-F2584C0D376F}"/>
              </a:ext>
            </a:extLst>
          </p:cNvPr>
          <p:cNvSpPr txBox="1"/>
          <p:nvPr/>
        </p:nvSpPr>
        <p:spPr>
          <a:xfrm>
            <a:off x="470930" y="5843150"/>
            <a:ext cx="11267908" cy="646331"/>
          </a:xfrm>
          <a:prstGeom prst="rect">
            <a:avLst/>
          </a:prstGeom>
          <a:noFill/>
        </p:spPr>
        <p:txBody>
          <a:bodyPr wrap="square">
            <a:spAutoFit/>
          </a:bodyPr>
          <a:lstStyle/>
          <a:p>
            <a:r>
              <a:rPr lang="en-GB" dirty="0"/>
              <a:t>If you have two or more copies of testimonials it is recommended that you labels these as EVIDENCE D1, EVIDENCE D2, EVIDENCE E1 and EVIDENCE E2 and so on. </a:t>
            </a:r>
          </a:p>
        </p:txBody>
      </p:sp>
      <p:sp>
        <p:nvSpPr>
          <p:cNvPr id="16" name="Arrow: Down 15">
            <a:extLst>
              <a:ext uri="{FF2B5EF4-FFF2-40B4-BE49-F238E27FC236}">
                <a16:creationId xmlns:a16="http://schemas.microsoft.com/office/drawing/2014/main" id="{0569067E-5C6D-4A41-9A3B-96E8286B42AD}"/>
              </a:ext>
            </a:extLst>
          </p:cNvPr>
          <p:cNvSpPr/>
          <p:nvPr/>
        </p:nvSpPr>
        <p:spPr>
          <a:xfrm rot="2651233">
            <a:off x="9458635" y="3648110"/>
            <a:ext cx="731091" cy="1344707"/>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51D4D5CF-32E1-4820-8A73-25F63BEBBCF0}"/>
              </a:ext>
            </a:extLst>
          </p:cNvPr>
          <p:cNvSpPr txBox="1"/>
          <p:nvPr/>
        </p:nvSpPr>
        <p:spPr>
          <a:xfrm>
            <a:off x="337188" y="2347320"/>
            <a:ext cx="11401649" cy="1200329"/>
          </a:xfrm>
          <a:prstGeom prst="rect">
            <a:avLst/>
          </a:prstGeom>
          <a:noFill/>
        </p:spPr>
        <p:txBody>
          <a:bodyPr wrap="square">
            <a:spAutoFit/>
          </a:bodyPr>
          <a:lstStyle/>
          <a:p>
            <a:pPr algn="just"/>
            <a:r>
              <a:rPr lang="en-GB" sz="1800" b="1" dirty="0">
                <a:solidFill>
                  <a:schemeClr val="tx1">
                    <a:lumMod val="65000"/>
                    <a:lumOff val="35000"/>
                  </a:schemeClr>
                </a:solidFill>
              </a:rPr>
              <a:t>You MUST have a minimum of one employer or peer testimony and one client testimony. If you wish to submit more to make your submission more comprehensive then this is good practice. Your evidence must showcase that you have worked in the industry in the last two years. You must use the testimony templates that we have provided to you as these are already mapped to the qualification skills criteria.</a:t>
            </a:r>
            <a:endParaRPr lang="en-GB" dirty="0"/>
          </a:p>
        </p:txBody>
      </p:sp>
    </p:spTree>
    <p:extLst>
      <p:ext uri="{BB962C8B-B14F-4D97-AF65-F5344CB8AC3E}">
        <p14:creationId xmlns:p14="http://schemas.microsoft.com/office/powerpoint/2010/main" val="3595871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1000"/>
                                        <p:tgtEl>
                                          <p:spTgt spid="32">
                                            <p:txEl>
                                              <p:pRg st="0" end="0"/>
                                            </p:txEl>
                                          </p:spTgt>
                                        </p:tgtEl>
                                      </p:cBhvr>
                                    </p:animEffect>
                                    <p:anim calcmode="lin" valueType="num">
                                      <p:cBhvr>
                                        <p:cTn id="20"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21" presetClass="entr" presetSubtype="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2000"/>
                                        <p:tgtEl>
                                          <p:spTgt spid="10"/>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1)">
                                      <p:cBhvr>
                                        <p:cTn id="34" dur="2000"/>
                                        <p:tgtEl>
                                          <p:spTgt spid="16"/>
                                        </p:tgtEl>
                                      </p:cBhvr>
                                    </p:animEffect>
                                  </p:childTnLst>
                                </p:cTn>
                              </p:par>
                              <p:par>
                                <p:cTn id="35" presetID="21" presetClass="entr" presetSubtype="1"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heel(1)">
                                      <p:cBhvr>
                                        <p:cTn id="37" dur="2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0" grpId="0" animBg="1"/>
      <p:bldP spid="12" grpId="0"/>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1E9264-5C24-8B4E-84F4-4ED260E24A6D}"/>
              </a:ext>
            </a:extLst>
          </p:cNvPr>
          <p:cNvSpPr>
            <a:spLocks noGrp="1"/>
          </p:cNvSpPr>
          <p:nvPr>
            <p:ph type="title"/>
          </p:nvPr>
        </p:nvSpPr>
        <p:spPr>
          <a:xfrm>
            <a:off x="1304756" y="359450"/>
            <a:ext cx="6491985" cy="751708"/>
          </a:xfrm>
        </p:spPr>
        <p:txBody>
          <a:bodyPr>
            <a:normAutofit/>
          </a:bodyPr>
          <a:lstStyle/>
          <a:p>
            <a:r>
              <a:rPr lang="en-US" sz="2800" dirty="0">
                <a:solidFill>
                  <a:srgbClr val="00B0F0"/>
                </a:solidFill>
                <a:latin typeface="+mn-lt"/>
              </a:rPr>
              <a:t>RPL Mapping  </a:t>
            </a:r>
          </a:p>
        </p:txBody>
      </p:sp>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a:off x="1432347" y="959375"/>
            <a:ext cx="190627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2"/>
          <a:stretch>
            <a:fillRect/>
          </a:stretch>
        </p:blipFill>
        <p:spPr>
          <a:xfrm>
            <a:off x="264632" y="305027"/>
            <a:ext cx="860553" cy="860553"/>
          </a:xfrm>
          <a:prstGeom prst="rect">
            <a:avLst/>
          </a:prstGeom>
        </p:spPr>
      </p:pic>
      <p:sp>
        <p:nvSpPr>
          <p:cNvPr id="32" name="Content Placeholder 2">
            <a:extLst>
              <a:ext uri="{FF2B5EF4-FFF2-40B4-BE49-F238E27FC236}">
                <a16:creationId xmlns:a16="http://schemas.microsoft.com/office/drawing/2014/main" id="{577A33D5-DF8E-43DE-A468-E97D3B8FC703}"/>
              </a:ext>
            </a:extLst>
          </p:cNvPr>
          <p:cNvSpPr txBox="1">
            <a:spLocks/>
          </p:cNvSpPr>
          <p:nvPr/>
        </p:nvSpPr>
        <p:spPr>
          <a:xfrm>
            <a:off x="376620" y="1399400"/>
            <a:ext cx="11362217" cy="730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2000" b="1" dirty="0">
                <a:solidFill>
                  <a:schemeClr val="tx1">
                    <a:lumMod val="65000"/>
                    <a:lumOff val="35000"/>
                  </a:schemeClr>
                </a:solidFill>
              </a:rPr>
              <a:t>Remain on page 4 of your RPL Mapping Document and then request populate the spaces provided to showcase any </a:t>
            </a:r>
            <a:r>
              <a:rPr lang="en-GB" sz="2000" b="1" dirty="0">
                <a:solidFill>
                  <a:srgbClr val="00B0F0"/>
                </a:solidFill>
              </a:rPr>
              <a:t>RELEVANT CPD! Here are some examples:</a:t>
            </a:r>
            <a:endParaRPr lang="en-GB" sz="2000" dirty="0">
              <a:solidFill>
                <a:srgbClr val="00B0F0"/>
              </a:solidFill>
            </a:endParaRPr>
          </a:p>
        </p:txBody>
      </p:sp>
      <p:sp>
        <p:nvSpPr>
          <p:cNvPr id="14" name="TextBox 13">
            <a:extLst>
              <a:ext uri="{FF2B5EF4-FFF2-40B4-BE49-F238E27FC236}">
                <a16:creationId xmlns:a16="http://schemas.microsoft.com/office/drawing/2014/main" id="{ABB7D9D1-514C-454B-ACD3-DCE9BFA99551}"/>
              </a:ext>
            </a:extLst>
          </p:cNvPr>
          <p:cNvSpPr txBox="1"/>
          <p:nvPr/>
        </p:nvSpPr>
        <p:spPr>
          <a:xfrm>
            <a:off x="376620" y="4196901"/>
            <a:ext cx="11114448" cy="646331"/>
          </a:xfrm>
          <a:prstGeom prst="rect">
            <a:avLst/>
          </a:prstGeom>
          <a:noFill/>
        </p:spPr>
        <p:txBody>
          <a:bodyPr wrap="square" rtlCol="0">
            <a:spAutoFit/>
          </a:bodyPr>
          <a:lstStyle/>
          <a:p>
            <a:pPr algn="just"/>
            <a:r>
              <a:rPr lang="en-GB" dirty="0"/>
              <a:t>Remember to save electronic copies of your CPD and other evidence into a folder ready for submission and label these as EVIDENCE G, EVIDENCE H, EVIDENCE I and EVIDENCE J </a:t>
            </a:r>
          </a:p>
        </p:txBody>
      </p:sp>
      <p:graphicFrame>
        <p:nvGraphicFramePr>
          <p:cNvPr id="3" name="Table 2">
            <a:extLst>
              <a:ext uri="{FF2B5EF4-FFF2-40B4-BE49-F238E27FC236}">
                <a16:creationId xmlns:a16="http://schemas.microsoft.com/office/drawing/2014/main" id="{B4DC936B-CD5D-4140-B606-9E613C4ECD05}"/>
              </a:ext>
            </a:extLst>
          </p:cNvPr>
          <p:cNvGraphicFramePr>
            <a:graphicFrameLocks noGrp="1"/>
          </p:cNvGraphicFramePr>
          <p:nvPr>
            <p:extLst>
              <p:ext uri="{D42A27DB-BD31-4B8C-83A1-F6EECF244321}">
                <p14:modId xmlns:p14="http://schemas.microsoft.com/office/powerpoint/2010/main" val="1294828529"/>
              </p:ext>
            </p:extLst>
          </p:nvPr>
        </p:nvGraphicFramePr>
        <p:xfrm>
          <a:off x="500504" y="2129414"/>
          <a:ext cx="11114448" cy="1937260"/>
        </p:xfrm>
        <a:graphic>
          <a:graphicData uri="http://schemas.openxmlformats.org/drawingml/2006/table">
            <a:tbl>
              <a:tblPr firstRow="1" firstCol="1" lastRow="1" lastCol="1" bandRow="1" bandCol="1"/>
              <a:tblGrid>
                <a:gridCol w="1540228">
                  <a:extLst>
                    <a:ext uri="{9D8B030D-6E8A-4147-A177-3AD203B41FA5}">
                      <a16:colId xmlns:a16="http://schemas.microsoft.com/office/drawing/2014/main" val="310475151"/>
                    </a:ext>
                  </a:extLst>
                </a:gridCol>
                <a:gridCol w="2337033">
                  <a:extLst>
                    <a:ext uri="{9D8B030D-6E8A-4147-A177-3AD203B41FA5}">
                      <a16:colId xmlns:a16="http://schemas.microsoft.com/office/drawing/2014/main" val="1081933321"/>
                    </a:ext>
                  </a:extLst>
                </a:gridCol>
                <a:gridCol w="5346051">
                  <a:extLst>
                    <a:ext uri="{9D8B030D-6E8A-4147-A177-3AD203B41FA5}">
                      <a16:colId xmlns:a16="http://schemas.microsoft.com/office/drawing/2014/main" val="1106791571"/>
                    </a:ext>
                  </a:extLst>
                </a:gridCol>
                <a:gridCol w="1891136">
                  <a:extLst>
                    <a:ext uri="{9D8B030D-6E8A-4147-A177-3AD203B41FA5}">
                      <a16:colId xmlns:a16="http://schemas.microsoft.com/office/drawing/2014/main" val="1961054611"/>
                    </a:ext>
                  </a:extLst>
                </a:gridCol>
              </a:tblGrid>
              <a:tr h="397690">
                <a:tc>
                  <a:txBody>
                    <a:bodyPr/>
                    <a:lstStyle/>
                    <a:p>
                      <a:pPr>
                        <a:lnSpc>
                          <a:spcPct val="107000"/>
                        </a:lnSpc>
                        <a:spcAft>
                          <a:spcPts val="800"/>
                        </a:spcAft>
                      </a:pPr>
                      <a:r>
                        <a:rPr lang="en-GB"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RPL Evidence 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CPD certificate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Kettlebells Training Certificate safety [state the training company]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Supplementary evidence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524201"/>
                  </a:ext>
                </a:extLst>
              </a:tr>
              <a:tr h="397690">
                <a:tc>
                  <a:txBody>
                    <a:bodyPr/>
                    <a:lstStyle/>
                    <a:p>
                      <a:pPr>
                        <a:lnSpc>
                          <a:spcPct val="107000"/>
                        </a:lnSpc>
                        <a:spcAft>
                          <a:spcPts val="800"/>
                        </a:spcAft>
                      </a:pPr>
                      <a:r>
                        <a:rPr lang="en-GB"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RPL Evidence 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CPD certificate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r>
                        <a:rPr lang="en-GB" sz="1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Safeguarding Certificate </a:t>
                      </a:r>
                      <a:r>
                        <a:rPr lang="en-GB" sz="105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[state the training company]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Supplementary evidence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7099796"/>
                  </a:ext>
                </a:extLst>
              </a:tr>
              <a:tr h="355784">
                <a:tc>
                  <a:txBody>
                    <a:bodyPr/>
                    <a:lstStyle/>
                    <a:p>
                      <a:pPr>
                        <a:lnSpc>
                          <a:spcPct val="107000"/>
                        </a:lnSpc>
                        <a:spcAft>
                          <a:spcPts val="800"/>
                        </a:spcAft>
                      </a:pPr>
                      <a:r>
                        <a:rPr lang="en-GB"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RPL Evidence 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Other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In house training on health and safety [state the actual company]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Supplementary evidence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923647"/>
                  </a:ext>
                </a:extLst>
              </a:tr>
              <a:tr h="397690">
                <a:tc>
                  <a:txBody>
                    <a:bodyPr/>
                    <a:lstStyle/>
                    <a:p>
                      <a:pPr>
                        <a:lnSpc>
                          <a:spcPct val="107000"/>
                        </a:lnSpc>
                        <a:spcAft>
                          <a:spcPts val="800"/>
                        </a:spcAft>
                      </a:pPr>
                      <a:r>
                        <a:rPr lang="en-GB"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RPL Evidence J</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Other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Publication of research into applied physiology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Supplementary evidence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921725"/>
                  </a:ext>
                </a:extLst>
              </a:tr>
            </a:tbl>
          </a:graphicData>
        </a:graphic>
      </p:graphicFrame>
      <p:sp>
        <p:nvSpPr>
          <p:cNvPr id="15" name="TextBox 14">
            <a:extLst>
              <a:ext uri="{FF2B5EF4-FFF2-40B4-BE49-F238E27FC236}">
                <a16:creationId xmlns:a16="http://schemas.microsoft.com/office/drawing/2014/main" id="{0E6DE6D6-A6F2-4520-A9B9-B94D51705C2C}"/>
              </a:ext>
            </a:extLst>
          </p:cNvPr>
          <p:cNvSpPr txBox="1"/>
          <p:nvPr/>
        </p:nvSpPr>
        <p:spPr>
          <a:xfrm>
            <a:off x="376620" y="4843232"/>
            <a:ext cx="11114448" cy="369332"/>
          </a:xfrm>
          <a:prstGeom prst="rect">
            <a:avLst/>
          </a:prstGeom>
          <a:noFill/>
        </p:spPr>
        <p:txBody>
          <a:bodyPr wrap="square" rtlCol="0">
            <a:spAutoFit/>
          </a:bodyPr>
          <a:lstStyle/>
          <a:p>
            <a:pPr algn="just"/>
            <a:r>
              <a:rPr lang="en-GB" dirty="0"/>
              <a:t>If you have more! evidence than spaces provided simply add some more boxes continue the labelling as shown</a:t>
            </a:r>
          </a:p>
        </p:txBody>
      </p:sp>
      <p:graphicFrame>
        <p:nvGraphicFramePr>
          <p:cNvPr id="5" name="Object 4">
            <a:extLst>
              <a:ext uri="{FF2B5EF4-FFF2-40B4-BE49-F238E27FC236}">
                <a16:creationId xmlns:a16="http://schemas.microsoft.com/office/drawing/2014/main" id="{42982385-AE96-415B-9311-BB5A3A769984}"/>
              </a:ext>
            </a:extLst>
          </p:cNvPr>
          <p:cNvGraphicFramePr>
            <a:graphicFrameLocks noChangeAspect="1"/>
          </p:cNvGraphicFramePr>
          <p:nvPr>
            <p:extLst>
              <p:ext uri="{D42A27DB-BD31-4B8C-83A1-F6EECF244321}">
                <p14:modId xmlns:p14="http://schemas.microsoft.com/office/powerpoint/2010/main" val="2478478581"/>
              </p:ext>
            </p:extLst>
          </p:nvPr>
        </p:nvGraphicFramePr>
        <p:xfrm>
          <a:off x="500504" y="5314359"/>
          <a:ext cx="11114448" cy="1457325"/>
        </p:xfrm>
        <a:graphic>
          <a:graphicData uri="http://schemas.openxmlformats.org/presentationml/2006/ole">
            <mc:AlternateContent xmlns:mc="http://schemas.openxmlformats.org/markup-compatibility/2006">
              <mc:Choice xmlns:v="urn:schemas-microsoft-com:vml" Requires="v">
                <p:oleObj name="Document" r:id="rId3" imgW="8863518" imgH="1457389" progId="Word.Document.12">
                  <p:embed/>
                </p:oleObj>
              </mc:Choice>
              <mc:Fallback>
                <p:oleObj name="Document" r:id="rId3" imgW="8863518" imgH="1457389" progId="Word.Document.12">
                  <p:embed/>
                  <p:pic>
                    <p:nvPicPr>
                      <p:cNvPr id="5" name="Object 4">
                        <a:extLst>
                          <a:ext uri="{FF2B5EF4-FFF2-40B4-BE49-F238E27FC236}">
                            <a16:creationId xmlns:a16="http://schemas.microsoft.com/office/drawing/2014/main" id="{42982385-AE96-415B-9311-BB5A3A769984}"/>
                          </a:ext>
                        </a:extLst>
                      </p:cNvPr>
                      <p:cNvPicPr/>
                      <p:nvPr/>
                    </p:nvPicPr>
                    <p:blipFill>
                      <a:blip r:embed="rId4"/>
                      <a:stretch>
                        <a:fillRect/>
                      </a:stretch>
                    </p:blipFill>
                    <p:spPr>
                      <a:xfrm>
                        <a:off x="500504" y="5314359"/>
                        <a:ext cx="11114448" cy="1457325"/>
                      </a:xfrm>
                      <a:prstGeom prst="rect">
                        <a:avLst/>
                      </a:prstGeom>
                    </p:spPr>
                  </p:pic>
                </p:oleObj>
              </mc:Fallback>
            </mc:AlternateContent>
          </a:graphicData>
        </a:graphic>
      </p:graphicFrame>
    </p:spTree>
    <p:extLst>
      <p:ext uri="{BB962C8B-B14F-4D97-AF65-F5344CB8AC3E}">
        <p14:creationId xmlns:p14="http://schemas.microsoft.com/office/powerpoint/2010/main" val="3251146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1000"/>
                                        <p:tgtEl>
                                          <p:spTgt spid="32">
                                            <p:txEl>
                                              <p:pRg st="0" end="0"/>
                                            </p:txEl>
                                          </p:spTgt>
                                        </p:tgtEl>
                                      </p:cBhvr>
                                    </p:animEffect>
                                    <p:anim calcmode="lin" valueType="num">
                                      <p:cBhvr>
                                        <p:cTn id="20"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heel(1)">
                                      <p:cBhvr>
                                        <p:cTn id="26" dur="2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fade">
                                      <p:cBhvr>
                                        <p:cTn id="31" dur="1000"/>
                                        <p:tgtEl>
                                          <p:spTgt spid="14">
                                            <p:txEl>
                                              <p:pRg st="0" end="0"/>
                                            </p:txEl>
                                          </p:spTgt>
                                        </p:tgtEl>
                                      </p:cBhvr>
                                    </p:animEffect>
                                    <p:anim calcmode="lin" valueType="num">
                                      <p:cBhvr>
                                        <p:cTn id="3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heel(1)">
                                      <p:cBhvr>
                                        <p:cTn id="4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1E9264-5C24-8B4E-84F4-4ED260E24A6D}"/>
              </a:ext>
            </a:extLst>
          </p:cNvPr>
          <p:cNvSpPr>
            <a:spLocks noGrp="1"/>
          </p:cNvSpPr>
          <p:nvPr>
            <p:ph type="title"/>
          </p:nvPr>
        </p:nvSpPr>
        <p:spPr>
          <a:xfrm>
            <a:off x="1304756" y="359450"/>
            <a:ext cx="6491985" cy="751708"/>
          </a:xfrm>
        </p:spPr>
        <p:txBody>
          <a:bodyPr>
            <a:normAutofit/>
          </a:bodyPr>
          <a:lstStyle/>
          <a:p>
            <a:r>
              <a:rPr lang="en-US" sz="2800" dirty="0">
                <a:solidFill>
                  <a:srgbClr val="00B0F0"/>
                </a:solidFill>
                <a:latin typeface="+mn-lt"/>
              </a:rPr>
              <a:t>RPL Mapping  </a:t>
            </a:r>
          </a:p>
        </p:txBody>
      </p:sp>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a:off x="1411081" y="970008"/>
            <a:ext cx="190627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2"/>
          <a:stretch>
            <a:fillRect/>
          </a:stretch>
        </p:blipFill>
        <p:spPr>
          <a:xfrm>
            <a:off x="264632" y="305027"/>
            <a:ext cx="860553" cy="860553"/>
          </a:xfrm>
          <a:prstGeom prst="rect">
            <a:avLst/>
          </a:prstGeom>
        </p:spPr>
      </p:pic>
      <p:sp>
        <p:nvSpPr>
          <p:cNvPr id="32" name="Content Placeholder 2">
            <a:extLst>
              <a:ext uri="{FF2B5EF4-FFF2-40B4-BE49-F238E27FC236}">
                <a16:creationId xmlns:a16="http://schemas.microsoft.com/office/drawing/2014/main" id="{577A33D5-DF8E-43DE-A468-E97D3B8FC703}"/>
              </a:ext>
            </a:extLst>
          </p:cNvPr>
          <p:cNvSpPr txBox="1">
            <a:spLocks/>
          </p:cNvSpPr>
          <p:nvPr/>
        </p:nvSpPr>
        <p:spPr>
          <a:xfrm>
            <a:off x="376620" y="1399400"/>
            <a:ext cx="11362217" cy="730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2000" b="1" dirty="0">
                <a:solidFill>
                  <a:schemeClr val="tx1">
                    <a:lumMod val="65000"/>
                    <a:lumOff val="35000"/>
                  </a:schemeClr>
                </a:solidFill>
              </a:rPr>
              <a:t>Remain on page 4 of your RPL Mapping Document to complete the declaration! </a:t>
            </a:r>
            <a:endParaRPr lang="en-GB" sz="2000" dirty="0">
              <a:solidFill>
                <a:srgbClr val="00B0F0"/>
              </a:solidFill>
            </a:endParaRPr>
          </a:p>
        </p:txBody>
      </p:sp>
      <p:graphicFrame>
        <p:nvGraphicFramePr>
          <p:cNvPr id="2" name="Object 1">
            <a:extLst>
              <a:ext uri="{FF2B5EF4-FFF2-40B4-BE49-F238E27FC236}">
                <a16:creationId xmlns:a16="http://schemas.microsoft.com/office/drawing/2014/main" id="{68340F41-1AA0-4BD0-A443-CCC6ADCC4529}"/>
              </a:ext>
            </a:extLst>
          </p:cNvPr>
          <p:cNvGraphicFramePr>
            <a:graphicFrameLocks noChangeAspect="1"/>
          </p:cNvGraphicFramePr>
          <p:nvPr>
            <p:extLst>
              <p:ext uri="{D42A27DB-BD31-4B8C-83A1-F6EECF244321}">
                <p14:modId xmlns:p14="http://schemas.microsoft.com/office/powerpoint/2010/main" val="440757890"/>
              </p:ext>
            </p:extLst>
          </p:nvPr>
        </p:nvGraphicFramePr>
        <p:xfrm>
          <a:off x="453162" y="2129414"/>
          <a:ext cx="11136326" cy="1299586"/>
        </p:xfrm>
        <a:graphic>
          <a:graphicData uri="http://schemas.openxmlformats.org/presentationml/2006/ole">
            <mc:AlternateContent xmlns:mc="http://schemas.openxmlformats.org/markup-compatibility/2006">
              <mc:Choice xmlns:v="urn:schemas-microsoft-com:vml" Requires="v">
                <p:oleObj name="Document" r:id="rId3" imgW="8863518" imgH="1117883" progId="Word.Document.12">
                  <p:embed/>
                </p:oleObj>
              </mc:Choice>
              <mc:Fallback>
                <p:oleObj name="Document" r:id="rId3" imgW="8863518" imgH="1117883" progId="Word.Document.12">
                  <p:embed/>
                  <p:pic>
                    <p:nvPicPr>
                      <p:cNvPr id="2" name="Object 1">
                        <a:extLst>
                          <a:ext uri="{FF2B5EF4-FFF2-40B4-BE49-F238E27FC236}">
                            <a16:creationId xmlns:a16="http://schemas.microsoft.com/office/drawing/2014/main" id="{68340F41-1AA0-4BD0-A443-CCC6ADCC4529}"/>
                          </a:ext>
                        </a:extLst>
                      </p:cNvPr>
                      <p:cNvPicPr/>
                      <p:nvPr/>
                    </p:nvPicPr>
                    <p:blipFill>
                      <a:blip r:embed="rId4"/>
                      <a:stretch>
                        <a:fillRect/>
                      </a:stretch>
                    </p:blipFill>
                    <p:spPr>
                      <a:xfrm>
                        <a:off x="453162" y="2129414"/>
                        <a:ext cx="11136326" cy="1299586"/>
                      </a:xfrm>
                      <a:prstGeom prst="rect">
                        <a:avLst/>
                      </a:prstGeom>
                    </p:spPr>
                  </p:pic>
                </p:oleObj>
              </mc:Fallback>
            </mc:AlternateContent>
          </a:graphicData>
        </a:graphic>
      </p:graphicFrame>
      <p:sp>
        <p:nvSpPr>
          <p:cNvPr id="12" name="Content Placeholder 2">
            <a:extLst>
              <a:ext uri="{FF2B5EF4-FFF2-40B4-BE49-F238E27FC236}">
                <a16:creationId xmlns:a16="http://schemas.microsoft.com/office/drawing/2014/main" id="{19C83E8A-9089-4543-B92E-73712223CB9D}"/>
              </a:ext>
            </a:extLst>
          </p:cNvPr>
          <p:cNvSpPr txBox="1">
            <a:spLocks/>
          </p:cNvSpPr>
          <p:nvPr/>
        </p:nvSpPr>
        <p:spPr>
          <a:xfrm>
            <a:off x="376617" y="3552549"/>
            <a:ext cx="11362217" cy="730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b="1" dirty="0">
                <a:solidFill>
                  <a:schemeClr val="tx1">
                    <a:lumMod val="65000"/>
                    <a:lumOff val="35000"/>
                  </a:schemeClr>
                </a:solidFill>
              </a:rPr>
              <a:t>Well done! You are now ready to commence the mapping of your evidence to the qualification criteria! </a:t>
            </a:r>
            <a:endParaRPr lang="en-GB" dirty="0">
              <a:solidFill>
                <a:srgbClr val="00B0F0"/>
              </a:solidFill>
            </a:endParaRPr>
          </a:p>
        </p:txBody>
      </p:sp>
      <p:sp>
        <p:nvSpPr>
          <p:cNvPr id="16" name="Content Placeholder 2">
            <a:extLst>
              <a:ext uri="{FF2B5EF4-FFF2-40B4-BE49-F238E27FC236}">
                <a16:creationId xmlns:a16="http://schemas.microsoft.com/office/drawing/2014/main" id="{F0E7E17A-5731-4424-9D65-D9B7C835FEE9}"/>
              </a:ext>
            </a:extLst>
          </p:cNvPr>
          <p:cNvSpPr txBox="1">
            <a:spLocks/>
          </p:cNvSpPr>
          <p:nvPr/>
        </p:nvSpPr>
        <p:spPr>
          <a:xfrm>
            <a:off x="376618" y="4581991"/>
            <a:ext cx="11362217" cy="730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3600" b="1" dirty="0">
                <a:solidFill>
                  <a:srgbClr val="00B0F0"/>
                </a:solidFill>
              </a:rPr>
              <a:t>Lets look at how to do this right now!</a:t>
            </a:r>
            <a:endParaRPr lang="en-GB" sz="3600" dirty="0">
              <a:solidFill>
                <a:srgbClr val="00B0F0"/>
              </a:solidFill>
            </a:endParaRPr>
          </a:p>
        </p:txBody>
      </p:sp>
    </p:spTree>
    <p:extLst>
      <p:ext uri="{BB962C8B-B14F-4D97-AF65-F5344CB8AC3E}">
        <p14:creationId xmlns:p14="http://schemas.microsoft.com/office/powerpoint/2010/main" val="3364522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1000"/>
                                        <p:tgtEl>
                                          <p:spTgt spid="32">
                                            <p:txEl>
                                              <p:pRg st="0" end="0"/>
                                            </p:txEl>
                                          </p:spTgt>
                                        </p:tgtEl>
                                      </p:cBhvr>
                                    </p:animEffect>
                                    <p:anim calcmode="lin" valueType="num">
                                      <p:cBhvr>
                                        <p:cTn id="20"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heel(1)">
                                      <p:cBhvr>
                                        <p:cTn id="26" dur="2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fade">
                                      <p:cBhvr>
                                        <p:cTn id="31" dur="1000"/>
                                        <p:tgtEl>
                                          <p:spTgt spid="12">
                                            <p:txEl>
                                              <p:pRg st="0" end="0"/>
                                            </p:txEl>
                                          </p:spTgt>
                                        </p:tgtEl>
                                      </p:cBhvr>
                                    </p:animEffect>
                                    <p:anim calcmode="lin" valueType="num">
                                      <p:cBhvr>
                                        <p:cTn id="3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1000"/>
                                        <p:tgtEl>
                                          <p:spTgt spid="16">
                                            <p:txEl>
                                              <p:pRg st="0" end="0"/>
                                            </p:txEl>
                                          </p:spTgt>
                                        </p:tgtEl>
                                      </p:cBhvr>
                                    </p:animEffect>
                                    <p:anim calcmode="lin" valueType="num">
                                      <p:cBhvr>
                                        <p:cTn id="3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1E9264-5C24-8B4E-84F4-4ED260E24A6D}"/>
              </a:ext>
            </a:extLst>
          </p:cNvPr>
          <p:cNvSpPr>
            <a:spLocks noGrp="1"/>
          </p:cNvSpPr>
          <p:nvPr>
            <p:ph type="title"/>
          </p:nvPr>
        </p:nvSpPr>
        <p:spPr>
          <a:xfrm>
            <a:off x="1304756" y="359450"/>
            <a:ext cx="6491985" cy="751708"/>
          </a:xfrm>
        </p:spPr>
        <p:txBody>
          <a:bodyPr>
            <a:normAutofit/>
          </a:bodyPr>
          <a:lstStyle/>
          <a:p>
            <a:r>
              <a:rPr lang="en-US" sz="2800" dirty="0">
                <a:solidFill>
                  <a:srgbClr val="00B0F0"/>
                </a:solidFill>
                <a:latin typeface="+mn-lt"/>
              </a:rPr>
              <a:t>RPL Mapping  </a:t>
            </a:r>
          </a:p>
        </p:txBody>
      </p:sp>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a:off x="1400449" y="980640"/>
            <a:ext cx="190627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2"/>
          <a:stretch>
            <a:fillRect/>
          </a:stretch>
        </p:blipFill>
        <p:spPr>
          <a:xfrm>
            <a:off x="264632" y="305027"/>
            <a:ext cx="860553" cy="860553"/>
          </a:xfrm>
          <a:prstGeom prst="rect">
            <a:avLst/>
          </a:prstGeom>
        </p:spPr>
      </p:pic>
      <p:sp>
        <p:nvSpPr>
          <p:cNvPr id="32" name="Content Placeholder 2">
            <a:extLst>
              <a:ext uri="{FF2B5EF4-FFF2-40B4-BE49-F238E27FC236}">
                <a16:creationId xmlns:a16="http://schemas.microsoft.com/office/drawing/2014/main" id="{577A33D5-DF8E-43DE-A468-E97D3B8FC703}"/>
              </a:ext>
            </a:extLst>
          </p:cNvPr>
          <p:cNvSpPr txBox="1">
            <a:spLocks/>
          </p:cNvSpPr>
          <p:nvPr/>
        </p:nvSpPr>
        <p:spPr>
          <a:xfrm>
            <a:off x="376620" y="1344977"/>
            <a:ext cx="11362217" cy="11087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GB" sz="2000" b="1" dirty="0">
                <a:solidFill>
                  <a:schemeClr val="tx1">
                    <a:lumMod val="65000"/>
                    <a:lumOff val="35000"/>
                  </a:schemeClr>
                </a:solidFill>
              </a:rPr>
              <a:t>Turn to page 5 of your RPL Mapping Document to commence the mapping exercise!</a:t>
            </a:r>
            <a:endParaRPr lang="en-GB" sz="2000" dirty="0">
              <a:solidFill>
                <a:srgbClr val="00B0F0"/>
              </a:solidFill>
            </a:endParaRPr>
          </a:p>
        </p:txBody>
      </p:sp>
      <p:sp>
        <p:nvSpPr>
          <p:cNvPr id="12" name="Content Placeholder 2">
            <a:extLst>
              <a:ext uri="{FF2B5EF4-FFF2-40B4-BE49-F238E27FC236}">
                <a16:creationId xmlns:a16="http://schemas.microsoft.com/office/drawing/2014/main" id="{19C83E8A-9089-4543-B92E-73712223CB9D}"/>
              </a:ext>
            </a:extLst>
          </p:cNvPr>
          <p:cNvSpPr txBox="1">
            <a:spLocks/>
          </p:cNvSpPr>
          <p:nvPr/>
        </p:nvSpPr>
        <p:spPr>
          <a:xfrm>
            <a:off x="376620" y="1764407"/>
            <a:ext cx="10978952" cy="730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GB" sz="2000" b="1" dirty="0">
                <a:solidFill>
                  <a:schemeClr val="tx1">
                    <a:lumMod val="65000"/>
                    <a:lumOff val="35000"/>
                  </a:schemeClr>
                </a:solidFill>
              </a:rPr>
              <a:t>Read through all of the qualification assessment criteria. Identify which of your evidence showcases when you achieved that criteria by checking the delivery content – then simply map it as shown here!</a:t>
            </a:r>
            <a:endParaRPr lang="en-GB" sz="2000" dirty="0">
              <a:solidFill>
                <a:srgbClr val="00B0F0"/>
              </a:solidFill>
            </a:endParaRPr>
          </a:p>
        </p:txBody>
      </p:sp>
      <p:pic>
        <p:nvPicPr>
          <p:cNvPr id="4" name="Picture 3">
            <a:extLst>
              <a:ext uri="{FF2B5EF4-FFF2-40B4-BE49-F238E27FC236}">
                <a16:creationId xmlns:a16="http://schemas.microsoft.com/office/drawing/2014/main" id="{167D035C-BA73-4502-B8A2-CA96003EB583}"/>
              </a:ext>
            </a:extLst>
          </p:cNvPr>
          <p:cNvPicPr>
            <a:picLocks noChangeAspect="1"/>
          </p:cNvPicPr>
          <p:nvPr/>
        </p:nvPicPr>
        <p:blipFill rotWithShape="1">
          <a:blip r:embed="rId3"/>
          <a:srcRect l="20319" t="29457" r="20118" b="8682"/>
          <a:stretch/>
        </p:blipFill>
        <p:spPr>
          <a:xfrm>
            <a:off x="248315" y="2453703"/>
            <a:ext cx="11362217" cy="4242391"/>
          </a:xfrm>
          <a:prstGeom prst="rect">
            <a:avLst/>
          </a:prstGeom>
        </p:spPr>
      </p:pic>
    </p:spTree>
    <p:extLst>
      <p:ext uri="{BB962C8B-B14F-4D97-AF65-F5344CB8AC3E}">
        <p14:creationId xmlns:p14="http://schemas.microsoft.com/office/powerpoint/2010/main" val="1681163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1000"/>
                                        <p:tgtEl>
                                          <p:spTgt spid="32">
                                            <p:txEl>
                                              <p:pRg st="0" end="0"/>
                                            </p:txEl>
                                          </p:spTgt>
                                        </p:tgtEl>
                                      </p:cBhvr>
                                    </p:animEffect>
                                    <p:anim calcmode="lin" valueType="num">
                                      <p:cBhvr>
                                        <p:cTn id="20"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1000"/>
                                        <p:tgtEl>
                                          <p:spTgt spid="12">
                                            <p:txEl>
                                              <p:pRg st="0" end="0"/>
                                            </p:txEl>
                                          </p:spTgt>
                                        </p:tgtEl>
                                      </p:cBhvr>
                                    </p:animEffect>
                                    <p:anim calcmode="lin" valueType="num">
                                      <p:cBhvr>
                                        <p:cTn id="2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1)">
                                      <p:cBhvr>
                                        <p:cTn id="3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1E9264-5C24-8B4E-84F4-4ED260E24A6D}"/>
              </a:ext>
            </a:extLst>
          </p:cNvPr>
          <p:cNvSpPr>
            <a:spLocks noGrp="1"/>
          </p:cNvSpPr>
          <p:nvPr>
            <p:ph type="title"/>
          </p:nvPr>
        </p:nvSpPr>
        <p:spPr>
          <a:xfrm>
            <a:off x="1304756" y="359450"/>
            <a:ext cx="6491985" cy="751708"/>
          </a:xfrm>
        </p:spPr>
        <p:txBody>
          <a:bodyPr>
            <a:normAutofit/>
          </a:bodyPr>
          <a:lstStyle/>
          <a:p>
            <a:r>
              <a:rPr lang="en-US" sz="2800" dirty="0">
                <a:solidFill>
                  <a:srgbClr val="00B0F0"/>
                </a:solidFill>
                <a:latin typeface="+mn-lt"/>
              </a:rPr>
              <a:t>RPL Mapping  </a:t>
            </a:r>
          </a:p>
        </p:txBody>
      </p:sp>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a:off x="1411081" y="959375"/>
            <a:ext cx="190627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2"/>
          <a:stretch>
            <a:fillRect/>
          </a:stretch>
        </p:blipFill>
        <p:spPr>
          <a:xfrm>
            <a:off x="264632" y="305027"/>
            <a:ext cx="860553" cy="860553"/>
          </a:xfrm>
          <a:prstGeom prst="rect">
            <a:avLst/>
          </a:prstGeom>
        </p:spPr>
      </p:pic>
      <p:pic>
        <p:nvPicPr>
          <p:cNvPr id="12" name="Picture 11">
            <a:extLst>
              <a:ext uri="{FF2B5EF4-FFF2-40B4-BE49-F238E27FC236}">
                <a16:creationId xmlns:a16="http://schemas.microsoft.com/office/drawing/2014/main" id="{6DBED0A8-14FC-4713-BE6D-4D3807C4CDB5}"/>
              </a:ext>
            </a:extLst>
          </p:cNvPr>
          <p:cNvPicPr>
            <a:picLocks noChangeAspect="1"/>
          </p:cNvPicPr>
          <p:nvPr/>
        </p:nvPicPr>
        <p:blipFill>
          <a:blip r:embed="rId2"/>
          <a:stretch>
            <a:fillRect/>
          </a:stretch>
        </p:blipFill>
        <p:spPr>
          <a:xfrm>
            <a:off x="457954" y="1358508"/>
            <a:ext cx="473907" cy="473907"/>
          </a:xfrm>
          <a:prstGeom prst="rect">
            <a:avLst/>
          </a:prstGeom>
        </p:spPr>
      </p:pic>
      <p:sp>
        <p:nvSpPr>
          <p:cNvPr id="16" name="TextBox 15">
            <a:extLst>
              <a:ext uri="{FF2B5EF4-FFF2-40B4-BE49-F238E27FC236}">
                <a16:creationId xmlns:a16="http://schemas.microsoft.com/office/drawing/2014/main" id="{9D3DE5B7-0936-4E85-88DD-755F383F2CAD}"/>
              </a:ext>
            </a:extLst>
          </p:cNvPr>
          <p:cNvSpPr txBox="1"/>
          <p:nvPr/>
        </p:nvSpPr>
        <p:spPr>
          <a:xfrm>
            <a:off x="1125185" y="1358508"/>
            <a:ext cx="10608862" cy="646331"/>
          </a:xfrm>
          <a:prstGeom prst="rect">
            <a:avLst/>
          </a:prstGeom>
          <a:noFill/>
        </p:spPr>
        <p:txBody>
          <a:bodyPr wrap="square">
            <a:spAutoFit/>
          </a:bodyPr>
          <a:lstStyle/>
          <a:p>
            <a:r>
              <a:rPr lang="en-GB" b="1" dirty="0">
                <a:solidFill>
                  <a:schemeClr val="tx1">
                    <a:lumMod val="75000"/>
                    <a:lumOff val="25000"/>
                  </a:schemeClr>
                </a:solidFill>
              </a:rPr>
              <a:t>Units 1 – 6 are knowledge units. It is recommended therefore that you use your evidence from your qualification certificates and transcript to map into the criteria for these units. </a:t>
            </a:r>
            <a:endParaRPr lang="en-GB" dirty="0"/>
          </a:p>
        </p:txBody>
      </p:sp>
      <p:pic>
        <p:nvPicPr>
          <p:cNvPr id="21" name="Picture 20">
            <a:extLst>
              <a:ext uri="{FF2B5EF4-FFF2-40B4-BE49-F238E27FC236}">
                <a16:creationId xmlns:a16="http://schemas.microsoft.com/office/drawing/2014/main" id="{873C014B-62D8-4E4D-806D-6F0A1AF7F932}"/>
              </a:ext>
            </a:extLst>
          </p:cNvPr>
          <p:cNvPicPr>
            <a:picLocks noChangeAspect="1"/>
          </p:cNvPicPr>
          <p:nvPr/>
        </p:nvPicPr>
        <p:blipFill>
          <a:blip r:embed="rId2"/>
          <a:stretch>
            <a:fillRect/>
          </a:stretch>
        </p:blipFill>
        <p:spPr>
          <a:xfrm>
            <a:off x="457953" y="2001132"/>
            <a:ext cx="473907" cy="473907"/>
          </a:xfrm>
          <a:prstGeom prst="rect">
            <a:avLst/>
          </a:prstGeom>
        </p:spPr>
      </p:pic>
      <p:sp>
        <p:nvSpPr>
          <p:cNvPr id="24" name="TextBox 23">
            <a:extLst>
              <a:ext uri="{FF2B5EF4-FFF2-40B4-BE49-F238E27FC236}">
                <a16:creationId xmlns:a16="http://schemas.microsoft.com/office/drawing/2014/main" id="{1AE1B091-50BC-41E9-AEF8-4FDDD99C0E78}"/>
              </a:ext>
            </a:extLst>
          </p:cNvPr>
          <p:cNvSpPr txBox="1"/>
          <p:nvPr/>
        </p:nvSpPr>
        <p:spPr>
          <a:xfrm>
            <a:off x="1125185" y="2065661"/>
            <a:ext cx="10608862" cy="646331"/>
          </a:xfrm>
          <a:prstGeom prst="rect">
            <a:avLst/>
          </a:prstGeom>
          <a:noFill/>
        </p:spPr>
        <p:txBody>
          <a:bodyPr wrap="square">
            <a:spAutoFit/>
          </a:bodyPr>
          <a:lstStyle/>
          <a:p>
            <a:r>
              <a:rPr lang="en-GB" b="1" dirty="0">
                <a:solidFill>
                  <a:schemeClr val="tx1">
                    <a:lumMod val="75000"/>
                    <a:lumOff val="25000"/>
                  </a:schemeClr>
                </a:solidFill>
              </a:rPr>
              <a:t>In some cases you may find that simply stating Evidence B: Module B is enough and clear. For example if you have done an anatomy and physiology in a module in your degree or BTEC programme.</a:t>
            </a:r>
            <a:endParaRPr lang="en-GB" dirty="0"/>
          </a:p>
        </p:txBody>
      </p:sp>
      <p:graphicFrame>
        <p:nvGraphicFramePr>
          <p:cNvPr id="2" name="Object 1">
            <a:extLst>
              <a:ext uri="{FF2B5EF4-FFF2-40B4-BE49-F238E27FC236}">
                <a16:creationId xmlns:a16="http://schemas.microsoft.com/office/drawing/2014/main" id="{4AD3729F-F1B0-4831-8484-18275C6C6BE5}"/>
              </a:ext>
            </a:extLst>
          </p:cNvPr>
          <p:cNvGraphicFramePr>
            <a:graphicFrameLocks noChangeAspect="1"/>
          </p:cNvGraphicFramePr>
          <p:nvPr>
            <p:extLst>
              <p:ext uri="{D42A27DB-BD31-4B8C-83A1-F6EECF244321}">
                <p14:modId xmlns:p14="http://schemas.microsoft.com/office/powerpoint/2010/main" val="2568386889"/>
              </p:ext>
            </p:extLst>
          </p:nvPr>
        </p:nvGraphicFramePr>
        <p:xfrm>
          <a:off x="457953" y="2900363"/>
          <a:ext cx="10823189" cy="3957637"/>
        </p:xfrm>
        <a:graphic>
          <a:graphicData uri="http://schemas.openxmlformats.org/presentationml/2006/ole">
            <mc:AlternateContent xmlns:mc="http://schemas.openxmlformats.org/markup-compatibility/2006">
              <mc:Choice xmlns:v="urn:schemas-microsoft-com:vml" Requires="v">
                <p:oleObj name="Document" r:id="rId3" imgW="8863518" imgH="3957415" progId="Word.Document.12">
                  <p:embed/>
                </p:oleObj>
              </mc:Choice>
              <mc:Fallback>
                <p:oleObj name="Document" r:id="rId3" imgW="8863518" imgH="3957415" progId="Word.Document.12">
                  <p:embed/>
                  <p:pic>
                    <p:nvPicPr>
                      <p:cNvPr id="2" name="Object 1">
                        <a:extLst>
                          <a:ext uri="{FF2B5EF4-FFF2-40B4-BE49-F238E27FC236}">
                            <a16:creationId xmlns:a16="http://schemas.microsoft.com/office/drawing/2014/main" id="{4AD3729F-F1B0-4831-8484-18275C6C6BE5}"/>
                          </a:ext>
                        </a:extLst>
                      </p:cNvPr>
                      <p:cNvPicPr/>
                      <p:nvPr/>
                    </p:nvPicPr>
                    <p:blipFill>
                      <a:blip r:embed="rId4"/>
                      <a:stretch>
                        <a:fillRect/>
                      </a:stretch>
                    </p:blipFill>
                    <p:spPr>
                      <a:xfrm>
                        <a:off x="457953" y="2900363"/>
                        <a:ext cx="10823189" cy="3957637"/>
                      </a:xfrm>
                      <a:prstGeom prst="rect">
                        <a:avLst/>
                      </a:prstGeom>
                    </p:spPr>
                  </p:pic>
                </p:oleObj>
              </mc:Fallback>
            </mc:AlternateContent>
          </a:graphicData>
        </a:graphic>
      </p:graphicFrame>
      <p:sp>
        <p:nvSpPr>
          <p:cNvPr id="28" name="Arrow: Down 27">
            <a:extLst>
              <a:ext uri="{FF2B5EF4-FFF2-40B4-BE49-F238E27FC236}">
                <a16:creationId xmlns:a16="http://schemas.microsoft.com/office/drawing/2014/main" id="{3B5197D4-9518-477E-8267-979016FAFEE9}"/>
              </a:ext>
            </a:extLst>
          </p:cNvPr>
          <p:cNvSpPr/>
          <p:nvPr/>
        </p:nvSpPr>
        <p:spPr>
          <a:xfrm rot="2651233">
            <a:off x="10826288" y="2134945"/>
            <a:ext cx="740662" cy="133486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1657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heel(1)">
                                      <p:cBhvr>
                                        <p:cTn id="39" dur="2000"/>
                                        <p:tgtEl>
                                          <p:spTgt spid="2"/>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heel(1)">
                                      <p:cBhvr>
                                        <p:cTn id="4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4"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1E9264-5C24-8B4E-84F4-4ED260E24A6D}"/>
              </a:ext>
            </a:extLst>
          </p:cNvPr>
          <p:cNvSpPr>
            <a:spLocks noGrp="1"/>
          </p:cNvSpPr>
          <p:nvPr>
            <p:ph type="title"/>
          </p:nvPr>
        </p:nvSpPr>
        <p:spPr>
          <a:xfrm>
            <a:off x="1304756" y="359450"/>
            <a:ext cx="6491985" cy="751708"/>
          </a:xfrm>
        </p:spPr>
        <p:txBody>
          <a:bodyPr>
            <a:normAutofit/>
          </a:bodyPr>
          <a:lstStyle/>
          <a:p>
            <a:r>
              <a:rPr lang="en-US" sz="2800" dirty="0">
                <a:solidFill>
                  <a:srgbClr val="00B0F0"/>
                </a:solidFill>
                <a:latin typeface="+mn-lt"/>
              </a:rPr>
              <a:t>RPL Mapping  </a:t>
            </a:r>
          </a:p>
        </p:txBody>
      </p:sp>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a:off x="1400449" y="980640"/>
            <a:ext cx="190627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2"/>
          <a:stretch>
            <a:fillRect/>
          </a:stretch>
        </p:blipFill>
        <p:spPr>
          <a:xfrm>
            <a:off x="264632" y="305027"/>
            <a:ext cx="860553" cy="860553"/>
          </a:xfrm>
          <a:prstGeom prst="rect">
            <a:avLst/>
          </a:prstGeom>
        </p:spPr>
      </p:pic>
      <p:sp>
        <p:nvSpPr>
          <p:cNvPr id="16" name="TextBox 15">
            <a:extLst>
              <a:ext uri="{FF2B5EF4-FFF2-40B4-BE49-F238E27FC236}">
                <a16:creationId xmlns:a16="http://schemas.microsoft.com/office/drawing/2014/main" id="{9D3DE5B7-0936-4E85-88DD-755F383F2CAD}"/>
              </a:ext>
            </a:extLst>
          </p:cNvPr>
          <p:cNvSpPr txBox="1"/>
          <p:nvPr/>
        </p:nvSpPr>
        <p:spPr>
          <a:xfrm>
            <a:off x="602031" y="1543173"/>
            <a:ext cx="10608862" cy="400110"/>
          </a:xfrm>
          <a:prstGeom prst="rect">
            <a:avLst/>
          </a:prstGeom>
          <a:noFill/>
        </p:spPr>
        <p:txBody>
          <a:bodyPr wrap="square">
            <a:spAutoFit/>
          </a:bodyPr>
          <a:lstStyle/>
          <a:p>
            <a:r>
              <a:rPr lang="en-GB" sz="2000" b="1" dirty="0">
                <a:solidFill>
                  <a:schemeClr val="tx1">
                    <a:lumMod val="75000"/>
                    <a:lumOff val="25000"/>
                  </a:schemeClr>
                </a:solidFill>
              </a:rPr>
              <a:t>You might feel that sometimes you need to add a note for clarity as shown here:</a:t>
            </a:r>
            <a:endParaRPr lang="en-GB" sz="2000" dirty="0"/>
          </a:p>
        </p:txBody>
      </p:sp>
      <p:graphicFrame>
        <p:nvGraphicFramePr>
          <p:cNvPr id="5" name="Object 4">
            <a:extLst>
              <a:ext uri="{FF2B5EF4-FFF2-40B4-BE49-F238E27FC236}">
                <a16:creationId xmlns:a16="http://schemas.microsoft.com/office/drawing/2014/main" id="{6226B26A-28C9-4979-9642-624E71BA02D0}"/>
              </a:ext>
            </a:extLst>
          </p:cNvPr>
          <p:cNvGraphicFramePr>
            <a:graphicFrameLocks noChangeAspect="1"/>
          </p:cNvGraphicFramePr>
          <p:nvPr>
            <p:extLst>
              <p:ext uri="{D42A27DB-BD31-4B8C-83A1-F6EECF244321}">
                <p14:modId xmlns:p14="http://schemas.microsoft.com/office/powerpoint/2010/main" val="2585197326"/>
              </p:ext>
            </p:extLst>
          </p:nvPr>
        </p:nvGraphicFramePr>
        <p:xfrm>
          <a:off x="694908" y="2193265"/>
          <a:ext cx="10720576" cy="2036578"/>
        </p:xfrm>
        <a:graphic>
          <a:graphicData uri="http://schemas.openxmlformats.org/presentationml/2006/ole">
            <mc:AlternateContent xmlns:mc="http://schemas.openxmlformats.org/markup-compatibility/2006">
              <mc:Choice xmlns:v="urn:schemas-microsoft-com:vml" Requires="v">
                <p:oleObj name="Document" r:id="rId3" imgW="8863518" imgH="1637402" progId="Word.Document.12">
                  <p:embed/>
                </p:oleObj>
              </mc:Choice>
              <mc:Fallback>
                <p:oleObj name="Document" r:id="rId3" imgW="8863518" imgH="1637402" progId="Word.Document.12">
                  <p:embed/>
                  <p:pic>
                    <p:nvPicPr>
                      <p:cNvPr id="5" name="Object 4">
                        <a:extLst>
                          <a:ext uri="{FF2B5EF4-FFF2-40B4-BE49-F238E27FC236}">
                            <a16:creationId xmlns:a16="http://schemas.microsoft.com/office/drawing/2014/main" id="{6226B26A-28C9-4979-9642-624E71BA02D0}"/>
                          </a:ext>
                        </a:extLst>
                      </p:cNvPr>
                      <p:cNvPicPr/>
                      <p:nvPr/>
                    </p:nvPicPr>
                    <p:blipFill>
                      <a:blip r:embed="rId4"/>
                      <a:stretch>
                        <a:fillRect/>
                      </a:stretch>
                    </p:blipFill>
                    <p:spPr>
                      <a:xfrm>
                        <a:off x="694908" y="2193265"/>
                        <a:ext cx="10720576" cy="2036578"/>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A78A93B4-B3A1-43F6-87C0-FADF07990A1B}"/>
              </a:ext>
            </a:extLst>
          </p:cNvPr>
          <p:cNvSpPr txBox="1"/>
          <p:nvPr/>
        </p:nvSpPr>
        <p:spPr>
          <a:xfrm>
            <a:off x="602030" y="4324259"/>
            <a:ext cx="10944927" cy="954107"/>
          </a:xfrm>
          <a:prstGeom prst="rect">
            <a:avLst/>
          </a:prstGeom>
          <a:noFill/>
        </p:spPr>
        <p:txBody>
          <a:bodyPr wrap="square">
            <a:spAutoFit/>
          </a:bodyPr>
          <a:lstStyle/>
          <a:p>
            <a:pPr algn="just"/>
            <a:r>
              <a:rPr lang="en-GB" sz="2800" b="1" dirty="0">
                <a:solidFill>
                  <a:schemeClr val="tx1">
                    <a:lumMod val="75000"/>
                    <a:lumOff val="25000"/>
                  </a:schemeClr>
                </a:solidFill>
              </a:rPr>
              <a:t>You should not leave anything to chance – if you feel the need to clarify how you have met the criteria then make sure that you do!</a:t>
            </a:r>
            <a:endParaRPr lang="en-GB" sz="2800" dirty="0"/>
          </a:p>
        </p:txBody>
      </p:sp>
      <p:sp>
        <p:nvSpPr>
          <p:cNvPr id="15" name="Arrow: Down 14">
            <a:extLst>
              <a:ext uri="{FF2B5EF4-FFF2-40B4-BE49-F238E27FC236}">
                <a16:creationId xmlns:a16="http://schemas.microsoft.com/office/drawing/2014/main" id="{0ED2B760-A5AD-40F6-9307-42DA7BB8DBDB}"/>
              </a:ext>
            </a:extLst>
          </p:cNvPr>
          <p:cNvSpPr/>
          <p:nvPr/>
        </p:nvSpPr>
        <p:spPr>
          <a:xfrm rot="2651233">
            <a:off x="10623760" y="1525835"/>
            <a:ext cx="740662" cy="133486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3873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21" presetClass="entr" presetSubtype="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4"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941E00-23D3-3244-A949-96375860BCFE}"/>
              </a:ext>
            </a:extLst>
          </p:cNvPr>
          <p:cNvPicPr>
            <a:picLocks noChangeAspect="1"/>
          </p:cNvPicPr>
          <p:nvPr/>
        </p:nvPicPr>
        <p:blipFill>
          <a:blip r:embed="rId2"/>
          <a:stretch>
            <a:fillRect/>
          </a:stretch>
        </p:blipFill>
        <p:spPr>
          <a:xfrm>
            <a:off x="5664200" y="3794760"/>
            <a:ext cx="863600" cy="863600"/>
          </a:xfrm>
          <a:prstGeom prst="rect">
            <a:avLst/>
          </a:prstGeom>
        </p:spPr>
      </p:pic>
      <p:pic>
        <p:nvPicPr>
          <p:cNvPr id="7" name="Picture 6">
            <a:extLst>
              <a:ext uri="{FF2B5EF4-FFF2-40B4-BE49-F238E27FC236}">
                <a16:creationId xmlns:a16="http://schemas.microsoft.com/office/drawing/2014/main" id="{6B994D82-1124-8B46-AD63-9D298707A815}"/>
              </a:ext>
            </a:extLst>
          </p:cNvPr>
          <p:cNvPicPr>
            <a:picLocks noChangeAspect="1"/>
          </p:cNvPicPr>
          <p:nvPr/>
        </p:nvPicPr>
        <p:blipFill>
          <a:blip r:embed="rId2"/>
          <a:stretch>
            <a:fillRect/>
          </a:stretch>
        </p:blipFill>
        <p:spPr>
          <a:xfrm>
            <a:off x="1058496" y="390772"/>
            <a:ext cx="863600" cy="863600"/>
          </a:xfrm>
          <a:prstGeom prst="rect">
            <a:avLst/>
          </a:prstGeom>
        </p:spPr>
      </p:pic>
      <p:pic>
        <p:nvPicPr>
          <p:cNvPr id="8" name="Picture 7">
            <a:extLst>
              <a:ext uri="{FF2B5EF4-FFF2-40B4-BE49-F238E27FC236}">
                <a16:creationId xmlns:a16="http://schemas.microsoft.com/office/drawing/2014/main" id="{D04C24D5-6DC5-184C-95FF-9B6507C23140}"/>
              </a:ext>
            </a:extLst>
          </p:cNvPr>
          <p:cNvPicPr>
            <a:picLocks noChangeAspect="1"/>
          </p:cNvPicPr>
          <p:nvPr/>
        </p:nvPicPr>
        <p:blipFill>
          <a:blip r:embed="rId2"/>
          <a:stretch>
            <a:fillRect/>
          </a:stretch>
        </p:blipFill>
        <p:spPr>
          <a:xfrm>
            <a:off x="9214827" y="1822847"/>
            <a:ext cx="863600" cy="863600"/>
          </a:xfrm>
          <a:prstGeom prst="rect">
            <a:avLst/>
          </a:prstGeom>
        </p:spPr>
      </p:pic>
      <p:pic>
        <p:nvPicPr>
          <p:cNvPr id="9" name="Picture 8">
            <a:extLst>
              <a:ext uri="{FF2B5EF4-FFF2-40B4-BE49-F238E27FC236}">
                <a16:creationId xmlns:a16="http://schemas.microsoft.com/office/drawing/2014/main" id="{CA010AAA-AD6A-4D40-A59E-A621854E2452}"/>
              </a:ext>
            </a:extLst>
          </p:cNvPr>
          <p:cNvPicPr>
            <a:picLocks noChangeAspect="1"/>
          </p:cNvPicPr>
          <p:nvPr/>
        </p:nvPicPr>
        <p:blipFill>
          <a:blip r:embed="rId2"/>
          <a:stretch>
            <a:fillRect/>
          </a:stretch>
        </p:blipFill>
        <p:spPr>
          <a:xfrm>
            <a:off x="10269903" y="390772"/>
            <a:ext cx="863600" cy="863600"/>
          </a:xfrm>
          <a:prstGeom prst="rect">
            <a:avLst/>
          </a:prstGeom>
        </p:spPr>
      </p:pic>
      <p:pic>
        <p:nvPicPr>
          <p:cNvPr id="10" name="Picture 9">
            <a:extLst>
              <a:ext uri="{FF2B5EF4-FFF2-40B4-BE49-F238E27FC236}">
                <a16:creationId xmlns:a16="http://schemas.microsoft.com/office/drawing/2014/main" id="{E683E49C-24B9-BC44-8DE2-E56D5C3FCDC6}"/>
              </a:ext>
            </a:extLst>
          </p:cNvPr>
          <p:cNvPicPr>
            <a:picLocks noChangeAspect="1"/>
          </p:cNvPicPr>
          <p:nvPr/>
        </p:nvPicPr>
        <p:blipFill>
          <a:blip r:embed="rId2"/>
          <a:stretch>
            <a:fillRect/>
          </a:stretch>
        </p:blipFill>
        <p:spPr>
          <a:xfrm>
            <a:off x="2113573" y="1822847"/>
            <a:ext cx="863600" cy="863600"/>
          </a:xfrm>
          <a:prstGeom prst="rect">
            <a:avLst/>
          </a:prstGeom>
        </p:spPr>
      </p:pic>
      <p:pic>
        <p:nvPicPr>
          <p:cNvPr id="3" name="Picture 2">
            <a:extLst>
              <a:ext uri="{FF2B5EF4-FFF2-40B4-BE49-F238E27FC236}">
                <a16:creationId xmlns:a16="http://schemas.microsoft.com/office/drawing/2014/main" id="{9BAB1554-60CA-DD4C-A7D0-8C90D86A87A1}"/>
              </a:ext>
            </a:extLst>
          </p:cNvPr>
          <p:cNvPicPr>
            <a:picLocks noChangeAspect="1"/>
          </p:cNvPicPr>
          <p:nvPr/>
        </p:nvPicPr>
        <p:blipFill>
          <a:blip r:embed="rId3"/>
          <a:stretch>
            <a:fillRect/>
          </a:stretch>
        </p:blipFill>
        <p:spPr>
          <a:xfrm>
            <a:off x="4032249" y="4157518"/>
            <a:ext cx="4127500" cy="2755900"/>
          </a:xfrm>
          <a:prstGeom prst="rect">
            <a:avLst/>
          </a:prstGeom>
        </p:spPr>
      </p:pic>
      <p:sp>
        <p:nvSpPr>
          <p:cNvPr id="5" name="TextBox 4">
            <a:extLst>
              <a:ext uri="{FF2B5EF4-FFF2-40B4-BE49-F238E27FC236}">
                <a16:creationId xmlns:a16="http://schemas.microsoft.com/office/drawing/2014/main" id="{51DAF6BC-D1F4-0947-A64F-9BAFF43E2556}"/>
              </a:ext>
            </a:extLst>
          </p:cNvPr>
          <p:cNvSpPr txBox="1"/>
          <p:nvPr/>
        </p:nvSpPr>
        <p:spPr>
          <a:xfrm>
            <a:off x="1922095" y="637906"/>
            <a:ext cx="2110154" cy="369332"/>
          </a:xfrm>
          <a:prstGeom prst="rect">
            <a:avLst/>
          </a:prstGeom>
          <a:noFill/>
        </p:spPr>
        <p:txBody>
          <a:bodyPr wrap="square" rtlCol="0">
            <a:spAutoFit/>
          </a:bodyPr>
          <a:lstStyle/>
          <a:p>
            <a:r>
              <a:rPr lang="en-US" dirty="0">
                <a:solidFill>
                  <a:srgbClr val="00B0F0"/>
                </a:solidFill>
              </a:rPr>
              <a:t>Welcome!</a:t>
            </a:r>
            <a:endParaRPr lang="en-US" dirty="0"/>
          </a:p>
        </p:txBody>
      </p:sp>
      <p:sp>
        <p:nvSpPr>
          <p:cNvPr id="11" name="TextBox 10">
            <a:extLst>
              <a:ext uri="{FF2B5EF4-FFF2-40B4-BE49-F238E27FC236}">
                <a16:creationId xmlns:a16="http://schemas.microsoft.com/office/drawing/2014/main" id="{49306F4B-395E-864B-8CDE-E047F4EE51ED}"/>
              </a:ext>
            </a:extLst>
          </p:cNvPr>
          <p:cNvSpPr txBox="1"/>
          <p:nvPr/>
        </p:nvSpPr>
        <p:spPr>
          <a:xfrm>
            <a:off x="4736123" y="390772"/>
            <a:ext cx="2719753" cy="707886"/>
          </a:xfrm>
          <a:prstGeom prst="rect">
            <a:avLst/>
          </a:prstGeom>
          <a:noFill/>
        </p:spPr>
        <p:txBody>
          <a:bodyPr wrap="square" rtlCol="0">
            <a:spAutoFit/>
          </a:bodyPr>
          <a:lstStyle/>
          <a:p>
            <a:pPr algn="ctr"/>
            <a:r>
              <a:rPr lang="en-US" sz="4000" b="1" i="1" dirty="0">
                <a:solidFill>
                  <a:srgbClr val="92D050"/>
                </a:solidFill>
              </a:rPr>
              <a:t>#RPL</a:t>
            </a:r>
            <a:endParaRPr lang="en-US" sz="4000" dirty="0"/>
          </a:p>
        </p:txBody>
      </p:sp>
      <p:sp>
        <p:nvSpPr>
          <p:cNvPr id="13" name="TextBox 12">
            <a:extLst>
              <a:ext uri="{FF2B5EF4-FFF2-40B4-BE49-F238E27FC236}">
                <a16:creationId xmlns:a16="http://schemas.microsoft.com/office/drawing/2014/main" id="{A32E2ACD-72E1-7A40-917D-A764F5003DC4}"/>
              </a:ext>
            </a:extLst>
          </p:cNvPr>
          <p:cNvSpPr txBox="1"/>
          <p:nvPr/>
        </p:nvSpPr>
        <p:spPr>
          <a:xfrm>
            <a:off x="2977172" y="2004356"/>
            <a:ext cx="2110154" cy="369332"/>
          </a:xfrm>
          <a:prstGeom prst="rect">
            <a:avLst/>
          </a:prstGeom>
          <a:noFill/>
        </p:spPr>
        <p:txBody>
          <a:bodyPr wrap="square" rtlCol="0">
            <a:spAutoFit/>
          </a:bodyPr>
          <a:lstStyle/>
          <a:p>
            <a:r>
              <a:rPr lang="en-US" dirty="0">
                <a:solidFill>
                  <a:srgbClr val="00B0F0"/>
                </a:solidFill>
              </a:rPr>
              <a:t>Welcome!</a:t>
            </a:r>
            <a:endParaRPr lang="en-US" dirty="0"/>
          </a:p>
        </p:txBody>
      </p:sp>
      <p:sp>
        <p:nvSpPr>
          <p:cNvPr id="14" name="TextBox 13">
            <a:extLst>
              <a:ext uri="{FF2B5EF4-FFF2-40B4-BE49-F238E27FC236}">
                <a16:creationId xmlns:a16="http://schemas.microsoft.com/office/drawing/2014/main" id="{1792AB9A-57A7-B544-88E7-F9996D034F79}"/>
              </a:ext>
            </a:extLst>
          </p:cNvPr>
          <p:cNvSpPr txBox="1"/>
          <p:nvPr/>
        </p:nvSpPr>
        <p:spPr>
          <a:xfrm>
            <a:off x="5045417" y="3100320"/>
            <a:ext cx="1989945" cy="369332"/>
          </a:xfrm>
          <a:prstGeom prst="rect">
            <a:avLst/>
          </a:prstGeom>
          <a:noFill/>
        </p:spPr>
        <p:txBody>
          <a:bodyPr wrap="square" rtlCol="0">
            <a:spAutoFit/>
          </a:bodyPr>
          <a:lstStyle/>
          <a:p>
            <a:pPr algn="ctr"/>
            <a:r>
              <a:rPr lang="en-US" dirty="0">
                <a:solidFill>
                  <a:srgbClr val="00B0F0"/>
                </a:solidFill>
              </a:rPr>
              <a:t>Welcome!</a:t>
            </a:r>
            <a:endParaRPr lang="en-US" dirty="0"/>
          </a:p>
        </p:txBody>
      </p:sp>
      <p:sp>
        <p:nvSpPr>
          <p:cNvPr id="15" name="TextBox 14">
            <a:extLst>
              <a:ext uri="{FF2B5EF4-FFF2-40B4-BE49-F238E27FC236}">
                <a16:creationId xmlns:a16="http://schemas.microsoft.com/office/drawing/2014/main" id="{83AE2658-FDB5-AA4D-8B0F-69D87718F83A}"/>
              </a:ext>
            </a:extLst>
          </p:cNvPr>
          <p:cNvSpPr txBox="1"/>
          <p:nvPr/>
        </p:nvSpPr>
        <p:spPr>
          <a:xfrm>
            <a:off x="8245522" y="637906"/>
            <a:ext cx="2024381" cy="369332"/>
          </a:xfrm>
          <a:prstGeom prst="rect">
            <a:avLst/>
          </a:prstGeom>
          <a:noFill/>
        </p:spPr>
        <p:txBody>
          <a:bodyPr wrap="square" rtlCol="0">
            <a:spAutoFit/>
          </a:bodyPr>
          <a:lstStyle/>
          <a:p>
            <a:pPr algn="r"/>
            <a:r>
              <a:rPr lang="en-US" dirty="0">
                <a:solidFill>
                  <a:srgbClr val="00B0F0"/>
                </a:solidFill>
              </a:rPr>
              <a:t>Welcome!</a:t>
            </a:r>
            <a:endParaRPr lang="en-US" dirty="0"/>
          </a:p>
        </p:txBody>
      </p:sp>
      <p:sp>
        <p:nvSpPr>
          <p:cNvPr id="16" name="TextBox 15">
            <a:extLst>
              <a:ext uri="{FF2B5EF4-FFF2-40B4-BE49-F238E27FC236}">
                <a16:creationId xmlns:a16="http://schemas.microsoft.com/office/drawing/2014/main" id="{81F8DA65-45F4-EE41-8781-AFE0C7290200}"/>
              </a:ext>
            </a:extLst>
          </p:cNvPr>
          <p:cNvSpPr txBox="1"/>
          <p:nvPr/>
        </p:nvSpPr>
        <p:spPr>
          <a:xfrm>
            <a:off x="6775204" y="2023255"/>
            <a:ext cx="2439623" cy="369332"/>
          </a:xfrm>
          <a:prstGeom prst="rect">
            <a:avLst/>
          </a:prstGeom>
          <a:noFill/>
        </p:spPr>
        <p:txBody>
          <a:bodyPr wrap="square" rtlCol="0">
            <a:spAutoFit/>
          </a:bodyPr>
          <a:lstStyle/>
          <a:p>
            <a:pPr algn="r"/>
            <a:r>
              <a:rPr lang="en-US" dirty="0">
                <a:solidFill>
                  <a:srgbClr val="00B0F0"/>
                </a:solidFill>
              </a:rPr>
              <a:t>Welcome!</a:t>
            </a:r>
            <a:endParaRPr lang="en-US" dirty="0"/>
          </a:p>
        </p:txBody>
      </p:sp>
    </p:spTree>
    <p:extLst>
      <p:ext uri="{BB962C8B-B14F-4D97-AF65-F5344CB8AC3E}">
        <p14:creationId xmlns:p14="http://schemas.microsoft.com/office/powerpoint/2010/main" val="4283955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4"/>
                                        </p:tgtEl>
                                        <p:attrNameLst>
                                          <p:attrName>ppt_y</p:attrName>
                                        </p:attrNameLst>
                                      </p:cBhvr>
                                      <p:tavLst>
                                        <p:tav tm="0">
                                          <p:val>
                                            <p:strVal val="#ppt_y"/>
                                          </p:val>
                                        </p:tav>
                                        <p:tav tm="100000">
                                          <p:val>
                                            <p:strVal val="#ppt_y"/>
                                          </p:val>
                                        </p:tav>
                                      </p:tavLst>
                                    </p:anim>
                                    <p:anim calcmode="lin" valueType="num">
                                      <p:cBhvr>
                                        <p:cTn id="2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4"/>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6"/>
                                        </p:tgtEl>
                                        <p:attrNameLst>
                                          <p:attrName>ppt_y</p:attrName>
                                        </p:attrNameLst>
                                      </p:cBhvr>
                                      <p:tavLst>
                                        <p:tav tm="0">
                                          <p:val>
                                            <p:strVal val="#ppt_y"/>
                                          </p:val>
                                        </p:tav>
                                        <p:tav tm="100000">
                                          <p:val>
                                            <p:strVal val="#ppt_y"/>
                                          </p:val>
                                        </p:tav>
                                      </p:tavLst>
                                    </p:anim>
                                    <p:anim calcmode="lin" valueType="num">
                                      <p:cBhvr>
                                        <p:cTn id="30"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6"/>
                                        </p:tgtEl>
                                      </p:cBhvr>
                                    </p:animEffect>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5"/>
                                        </p:tgtEl>
                                        <p:attrNameLst>
                                          <p:attrName>ppt_y</p:attrName>
                                        </p:attrNameLst>
                                      </p:cBhvr>
                                      <p:tavLst>
                                        <p:tav tm="0">
                                          <p:val>
                                            <p:strVal val="#ppt_y"/>
                                          </p:val>
                                        </p:tav>
                                        <p:tav tm="100000">
                                          <p:val>
                                            <p:strVal val="#ppt_y"/>
                                          </p:val>
                                        </p:tav>
                                      </p:tavLst>
                                    </p:anim>
                                    <p:anim calcmode="lin" valueType="num">
                                      <p:cBhvr>
                                        <p:cTn id="3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1E9264-5C24-8B4E-84F4-4ED260E24A6D}"/>
              </a:ext>
            </a:extLst>
          </p:cNvPr>
          <p:cNvSpPr>
            <a:spLocks noGrp="1"/>
          </p:cNvSpPr>
          <p:nvPr>
            <p:ph type="title"/>
          </p:nvPr>
        </p:nvSpPr>
        <p:spPr>
          <a:xfrm>
            <a:off x="1304756" y="359450"/>
            <a:ext cx="6491985" cy="751708"/>
          </a:xfrm>
        </p:spPr>
        <p:txBody>
          <a:bodyPr>
            <a:normAutofit/>
          </a:bodyPr>
          <a:lstStyle/>
          <a:p>
            <a:r>
              <a:rPr lang="en-US" sz="2800" dirty="0">
                <a:solidFill>
                  <a:srgbClr val="00B0F0"/>
                </a:solidFill>
                <a:latin typeface="+mn-lt"/>
              </a:rPr>
              <a:t>RPL Mapping   </a:t>
            </a:r>
          </a:p>
        </p:txBody>
      </p:sp>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a:off x="1389816" y="1001905"/>
            <a:ext cx="190627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2"/>
          <a:stretch>
            <a:fillRect/>
          </a:stretch>
        </p:blipFill>
        <p:spPr>
          <a:xfrm>
            <a:off x="264632" y="305027"/>
            <a:ext cx="860553" cy="860553"/>
          </a:xfrm>
          <a:prstGeom prst="rect">
            <a:avLst/>
          </a:prstGeom>
        </p:spPr>
      </p:pic>
      <p:sp>
        <p:nvSpPr>
          <p:cNvPr id="16" name="TextBox 15">
            <a:extLst>
              <a:ext uri="{FF2B5EF4-FFF2-40B4-BE49-F238E27FC236}">
                <a16:creationId xmlns:a16="http://schemas.microsoft.com/office/drawing/2014/main" id="{9D3DE5B7-0936-4E85-88DD-755F383F2CAD}"/>
              </a:ext>
            </a:extLst>
          </p:cNvPr>
          <p:cNvSpPr txBox="1"/>
          <p:nvPr/>
        </p:nvSpPr>
        <p:spPr>
          <a:xfrm>
            <a:off x="382772" y="1350517"/>
            <a:ext cx="11351274" cy="646331"/>
          </a:xfrm>
          <a:prstGeom prst="rect">
            <a:avLst/>
          </a:prstGeom>
          <a:noFill/>
        </p:spPr>
        <p:txBody>
          <a:bodyPr wrap="square">
            <a:spAutoFit/>
          </a:bodyPr>
          <a:lstStyle/>
          <a:p>
            <a:pPr algn="just"/>
            <a:r>
              <a:rPr lang="en-GB" b="1" dirty="0">
                <a:solidFill>
                  <a:schemeClr val="tx1">
                    <a:lumMod val="75000"/>
                    <a:lumOff val="25000"/>
                  </a:schemeClr>
                </a:solidFill>
              </a:rPr>
              <a:t>Units 1 – 6 are knowledge units. It is recommended therefore that you use your evidence from your qualification certificates, transcript and CPD training to map into the criteria for these units. </a:t>
            </a:r>
            <a:endParaRPr lang="en-GB" dirty="0"/>
          </a:p>
        </p:txBody>
      </p:sp>
      <p:sp>
        <p:nvSpPr>
          <p:cNvPr id="20" name="TextBox 19">
            <a:extLst>
              <a:ext uri="{FF2B5EF4-FFF2-40B4-BE49-F238E27FC236}">
                <a16:creationId xmlns:a16="http://schemas.microsoft.com/office/drawing/2014/main" id="{F2244964-0476-49DB-8664-23FE61805E08}"/>
              </a:ext>
            </a:extLst>
          </p:cNvPr>
          <p:cNvSpPr txBox="1"/>
          <p:nvPr/>
        </p:nvSpPr>
        <p:spPr>
          <a:xfrm>
            <a:off x="382771" y="2017265"/>
            <a:ext cx="11440633" cy="646331"/>
          </a:xfrm>
          <a:prstGeom prst="rect">
            <a:avLst/>
          </a:prstGeom>
          <a:noFill/>
        </p:spPr>
        <p:txBody>
          <a:bodyPr wrap="square">
            <a:spAutoFit/>
          </a:bodyPr>
          <a:lstStyle/>
          <a:p>
            <a:pPr algn="just"/>
            <a:r>
              <a:rPr lang="en-GB" b="1" dirty="0">
                <a:solidFill>
                  <a:schemeClr val="tx1">
                    <a:lumMod val="75000"/>
                    <a:lumOff val="25000"/>
                  </a:schemeClr>
                </a:solidFill>
              </a:rPr>
              <a:t>Unit 7 is the skills based unit. is recommended therefore that you use your evidence from your employer testimonial and client testimonials and programme! </a:t>
            </a:r>
            <a:endParaRPr lang="en-GB" dirty="0"/>
          </a:p>
        </p:txBody>
      </p:sp>
      <p:graphicFrame>
        <p:nvGraphicFramePr>
          <p:cNvPr id="2" name="Object 1">
            <a:extLst>
              <a:ext uri="{FF2B5EF4-FFF2-40B4-BE49-F238E27FC236}">
                <a16:creationId xmlns:a16="http://schemas.microsoft.com/office/drawing/2014/main" id="{685031C1-2960-499D-B55D-FF11FB7F1E60}"/>
              </a:ext>
            </a:extLst>
          </p:cNvPr>
          <p:cNvGraphicFramePr>
            <a:graphicFrameLocks noChangeAspect="1"/>
          </p:cNvGraphicFramePr>
          <p:nvPr>
            <p:extLst>
              <p:ext uri="{D42A27DB-BD31-4B8C-83A1-F6EECF244321}">
                <p14:modId xmlns:p14="http://schemas.microsoft.com/office/powerpoint/2010/main" val="1974712720"/>
              </p:ext>
            </p:extLst>
          </p:nvPr>
        </p:nvGraphicFramePr>
        <p:xfrm>
          <a:off x="457954" y="2848533"/>
          <a:ext cx="11274535" cy="2879971"/>
        </p:xfrm>
        <a:graphic>
          <a:graphicData uri="http://schemas.openxmlformats.org/presentationml/2006/ole">
            <mc:AlternateContent xmlns:mc="http://schemas.openxmlformats.org/markup-compatibility/2006">
              <mc:Choice xmlns:v="urn:schemas-microsoft-com:vml" Requires="v">
                <p:oleObj name="Document" r:id="rId3" imgW="8863518" imgH="3646712" progId="Word.Document.12">
                  <p:embed/>
                </p:oleObj>
              </mc:Choice>
              <mc:Fallback>
                <p:oleObj name="Document" r:id="rId3" imgW="8863518" imgH="3646712" progId="Word.Document.12">
                  <p:embed/>
                  <p:pic>
                    <p:nvPicPr>
                      <p:cNvPr id="2" name="Object 1">
                        <a:extLst>
                          <a:ext uri="{FF2B5EF4-FFF2-40B4-BE49-F238E27FC236}">
                            <a16:creationId xmlns:a16="http://schemas.microsoft.com/office/drawing/2014/main" id="{685031C1-2960-499D-B55D-FF11FB7F1E60}"/>
                          </a:ext>
                        </a:extLst>
                      </p:cNvPr>
                      <p:cNvPicPr/>
                      <p:nvPr/>
                    </p:nvPicPr>
                    <p:blipFill>
                      <a:blip r:embed="rId4"/>
                      <a:stretch>
                        <a:fillRect/>
                      </a:stretch>
                    </p:blipFill>
                    <p:spPr>
                      <a:xfrm>
                        <a:off x="457954" y="2848533"/>
                        <a:ext cx="11274535" cy="2879971"/>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7CB18F65-3769-4A28-9F97-5A58E3454942}"/>
              </a:ext>
            </a:extLst>
          </p:cNvPr>
          <p:cNvSpPr txBox="1"/>
          <p:nvPr/>
        </p:nvSpPr>
        <p:spPr>
          <a:xfrm>
            <a:off x="382770" y="5728504"/>
            <a:ext cx="11185453" cy="523220"/>
          </a:xfrm>
          <a:prstGeom prst="rect">
            <a:avLst/>
          </a:prstGeom>
          <a:noFill/>
        </p:spPr>
        <p:txBody>
          <a:bodyPr wrap="square">
            <a:spAutoFit/>
          </a:bodyPr>
          <a:lstStyle/>
          <a:p>
            <a:r>
              <a:rPr lang="en-GB" sz="2800" b="1" dirty="0">
                <a:solidFill>
                  <a:srgbClr val="00B0F0"/>
                </a:solidFill>
              </a:rPr>
              <a:t>Don’t forget to map in evidence from your CPD where this is relevant!</a:t>
            </a:r>
            <a:endParaRPr lang="en-GB" sz="2800" dirty="0">
              <a:solidFill>
                <a:srgbClr val="00B0F0"/>
              </a:solidFill>
            </a:endParaRPr>
          </a:p>
        </p:txBody>
      </p:sp>
      <p:sp>
        <p:nvSpPr>
          <p:cNvPr id="21" name="Arrow: Down 20">
            <a:extLst>
              <a:ext uri="{FF2B5EF4-FFF2-40B4-BE49-F238E27FC236}">
                <a16:creationId xmlns:a16="http://schemas.microsoft.com/office/drawing/2014/main" id="{E0CC4CD3-F25A-4655-9F0F-1DDC2B89261F}"/>
              </a:ext>
            </a:extLst>
          </p:cNvPr>
          <p:cNvSpPr/>
          <p:nvPr/>
        </p:nvSpPr>
        <p:spPr>
          <a:xfrm rot="2651233">
            <a:off x="10819458" y="2747853"/>
            <a:ext cx="685693" cy="123793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8144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1000"/>
                                        <p:tgtEl>
                                          <p:spTgt spid="20">
                                            <p:txEl>
                                              <p:pRg st="0" end="0"/>
                                            </p:txEl>
                                          </p:spTgt>
                                        </p:tgtEl>
                                      </p:cBhvr>
                                    </p:animEffect>
                                    <p:anim calcmode="lin" valueType="num">
                                      <p:cBhvr>
                                        <p:cTn id="2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heel(1)">
                                      <p:cBhvr>
                                        <p:cTn id="33" dur="2000"/>
                                        <p:tgtEl>
                                          <p:spTgt spid="2"/>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heel(1)">
                                      <p:cBhvr>
                                        <p:cTn id="36" dur="20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9" grpId="0"/>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1E9264-5C24-8B4E-84F4-4ED260E24A6D}"/>
              </a:ext>
            </a:extLst>
          </p:cNvPr>
          <p:cNvSpPr>
            <a:spLocks noGrp="1"/>
          </p:cNvSpPr>
          <p:nvPr>
            <p:ph type="title"/>
          </p:nvPr>
        </p:nvSpPr>
        <p:spPr>
          <a:xfrm>
            <a:off x="1209063" y="351877"/>
            <a:ext cx="6491985" cy="751708"/>
          </a:xfrm>
        </p:spPr>
        <p:txBody>
          <a:bodyPr>
            <a:normAutofit/>
          </a:bodyPr>
          <a:lstStyle/>
          <a:p>
            <a:r>
              <a:rPr lang="en-US" sz="2800" dirty="0">
                <a:solidFill>
                  <a:srgbClr val="00B0F0"/>
                </a:solidFill>
                <a:latin typeface="+mn-lt"/>
              </a:rPr>
              <a:t>RPL Mapping  </a:t>
            </a:r>
          </a:p>
        </p:txBody>
      </p:sp>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flipV="1">
            <a:off x="1283491" y="993828"/>
            <a:ext cx="2012602" cy="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2"/>
          <a:stretch>
            <a:fillRect/>
          </a:stretch>
        </p:blipFill>
        <p:spPr>
          <a:xfrm>
            <a:off x="264632" y="305027"/>
            <a:ext cx="860553" cy="860553"/>
          </a:xfrm>
          <a:prstGeom prst="rect">
            <a:avLst/>
          </a:prstGeom>
        </p:spPr>
      </p:pic>
      <p:sp>
        <p:nvSpPr>
          <p:cNvPr id="16" name="TextBox 15">
            <a:extLst>
              <a:ext uri="{FF2B5EF4-FFF2-40B4-BE49-F238E27FC236}">
                <a16:creationId xmlns:a16="http://schemas.microsoft.com/office/drawing/2014/main" id="{9D3DE5B7-0936-4E85-88DD-755F383F2CAD}"/>
              </a:ext>
            </a:extLst>
          </p:cNvPr>
          <p:cNvSpPr txBox="1"/>
          <p:nvPr/>
        </p:nvSpPr>
        <p:spPr>
          <a:xfrm>
            <a:off x="602031" y="1543173"/>
            <a:ext cx="10608862" cy="400110"/>
          </a:xfrm>
          <a:prstGeom prst="rect">
            <a:avLst/>
          </a:prstGeom>
          <a:noFill/>
        </p:spPr>
        <p:txBody>
          <a:bodyPr wrap="square">
            <a:spAutoFit/>
          </a:bodyPr>
          <a:lstStyle/>
          <a:p>
            <a:r>
              <a:rPr lang="en-GB" sz="2000" b="1" dirty="0">
                <a:solidFill>
                  <a:schemeClr val="tx1">
                    <a:lumMod val="75000"/>
                    <a:lumOff val="25000"/>
                  </a:schemeClr>
                </a:solidFill>
              </a:rPr>
              <a:t>Unit 8 is the business skills unit. Some learners have found this tricky to evidence. </a:t>
            </a:r>
            <a:endParaRPr lang="en-GB" sz="2000" dirty="0"/>
          </a:p>
        </p:txBody>
      </p:sp>
      <p:sp>
        <p:nvSpPr>
          <p:cNvPr id="10" name="TextBox 9">
            <a:extLst>
              <a:ext uri="{FF2B5EF4-FFF2-40B4-BE49-F238E27FC236}">
                <a16:creationId xmlns:a16="http://schemas.microsoft.com/office/drawing/2014/main" id="{33B39204-5002-4E2B-BBEE-20647DC3C971}"/>
              </a:ext>
            </a:extLst>
          </p:cNvPr>
          <p:cNvSpPr txBox="1"/>
          <p:nvPr/>
        </p:nvSpPr>
        <p:spPr>
          <a:xfrm>
            <a:off x="602030" y="2113925"/>
            <a:ext cx="10796072" cy="707886"/>
          </a:xfrm>
          <a:prstGeom prst="rect">
            <a:avLst/>
          </a:prstGeom>
          <a:noFill/>
        </p:spPr>
        <p:txBody>
          <a:bodyPr wrap="square">
            <a:spAutoFit/>
          </a:bodyPr>
          <a:lstStyle/>
          <a:p>
            <a:pPr algn="just"/>
            <a:r>
              <a:rPr lang="en-GB" sz="2000" b="1" dirty="0">
                <a:solidFill>
                  <a:schemeClr val="tx1">
                    <a:lumMod val="75000"/>
                    <a:lumOff val="25000"/>
                  </a:schemeClr>
                </a:solidFill>
              </a:rPr>
              <a:t>Some people have a business qualification. Others have attended in house training. Others have managed the business, financials and marking and a sole trader. Here is an example:</a:t>
            </a:r>
            <a:endParaRPr lang="en-GB" sz="2000" dirty="0"/>
          </a:p>
        </p:txBody>
      </p:sp>
      <p:graphicFrame>
        <p:nvGraphicFramePr>
          <p:cNvPr id="2" name="Object 1">
            <a:extLst>
              <a:ext uri="{FF2B5EF4-FFF2-40B4-BE49-F238E27FC236}">
                <a16:creationId xmlns:a16="http://schemas.microsoft.com/office/drawing/2014/main" id="{7A055019-E1FF-4E96-B0FE-D9F843B85D0B}"/>
              </a:ext>
            </a:extLst>
          </p:cNvPr>
          <p:cNvGraphicFramePr>
            <a:graphicFrameLocks noChangeAspect="1"/>
          </p:cNvGraphicFramePr>
          <p:nvPr>
            <p:extLst>
              <p:ext uri="{D42A27DB-BD31-4B8C-83A1-F6EECF244321}">
                <p14:modId xmlns:p14="http://schemas.microsoft.com/office/powerpoint/2010/main" val="324169803"/>
              </p:ext>
            </p:extLst>
          </p:nvPr>
        </p:nvGraphicFramePr>
        <p:xfrm>
          <a:off x="602029" y="2995961"/>
          <a:ext cx="10796073" cy="2190750"/>
        </p:xfrm>
        <a:graphic>
          <a:graphicData uri="http://schemas.openxmlformats.org/presentationml/2006/ole">
            <mc:AlternateContent xmlns:mc="http://schemas.openxmlformats.org/markup-compatibility/2006">
              <mc:Choice xmlns:v="urn:schemas-microsoft-com:vml" Requires="v">
                <p:oleObj name="Document" r:id="rId3" imgW="8863518" imgH="2190763" progId="Word.Document.12">
                  <p:embed/>
                </p:oleObj>
              </mc:Choice>
              <mc:Fallback>
                <p:oleObj name="Document" r:id="rId3" imgW="8863518" imgH="2190763" progId="Word.Document.12">
                  <p:embed/>
                  <p:pic>
                    <p:nvPicPr>
                      <p:cNvPr id="2" name="Object 1">
                        <a:extLst>
                          <a:ext uri="{FF2B5EF4-FFF2-40B4-BE49-F238E27FC236}">
                            <a16:creationId xmlns:a16="http://schemas.microsoft.com/office/drawing/2014/main" id="{7A055019-E1FF-4E96-B0FE-D9F843B85D0B}"/>
                          </a:ext>
                        </a:extLst>
                      </p:cNvPr>
                      <p:cNvPicPr/>
                      <p:nvPr/>
                    </p:nvPicPr>
                    <p:blipFill>
                      <a:blip r:embed="rId4"/>
                      <a:stretch>
                        <a:fillRect/>
                      </a:stretch>
                    </p:blipFill>
                    <p:spPr>
                      <a:xfrm>
                        <a:off x="602029" y="2995961"/>
                        <a:ext cx="10796073" cy="219075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F839B2DE-B569-471A-8F26-5E4784C3921C}"/>
              </a:ext>
            </a:extLst>
          </p:cNvPr>
          <p:cNvSpPr txBox="1"/>
          <p:nvPr/>
        </p:nvSpPr>
        <p:spPr>
          <a:xfrm>
            <a:off x="477666" y="5186711"/>
            <a:ext cx="10920436" cy="1200329"/>
          </a:xfrm>
          <a:prstGeom prst="rect">
            <a:avLst/>
          </a:prstGeom>
          <a:noFill/>
        </p:spPr>
        <p:txBody>
          <a:bodyPr wrap="square">
            <a:spAutoFit/>
          </a:bodyPr>
          <a:lstStyle/>
          <a:p>
            <a:pPr algn="just"/>
            <a:r>
              <a:rPr lang="en-GB" sz="2400" b="1" dirty="0">
                <a:solidFill>
                  <a:srgbClr val="00B0F0"/>
                </a:solidFill>
              </a:rPr>
              <a:t>If you do not have business planning evidence, please contact us as we have an assessment and guidance that you can complete and submit as evidence. Failure to request this in advance will lead to additional assessment charges.</a:t>
            </a:r>
            <a:endParaRPr lang="en-GB" sz="2400" dirty="0">
              <a:solidFill>
                <a:srgbClr val="00B0F0"/>
              </a:solidFill>
            </a:endParaRPr>
          </a:p>
        </p:txBody>
      </p:sp>
    </p:spTree>
    <p:extLst>
      <p:ext uri="{BB962C8B-B14F-4D97-AF65-F5344CB8AC3E}">
        <p14:creationId xmlns:p14="http://schemas.microsoft.com/office/powerpoint/2010/main" val="205066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heel(1)">
                                      <p:cBhvr>
                                        <p:cTn id="33" dur="2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a:off x="1389816" y="992910"/>
            <a:ext cx="191691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2"/>
          <a:stretch>
            <a:fillRect/>
          </a:stretch>
        </p:blipFill>
        <p:spPr>
          <a:xfrm>
            <a:off x="264632" y="305027"/>
            <a:ext cx="860553" cy="860553"/>
          </a:xfrm>
          <a:prstGeom prst="rect">
            <a:avLst/>
          </a:prstGeom>
        </p:spPr>
      </p:pic>
      <p:graphicFrame>
        <p:nvGraphicFramePr>
          <p:cNvPr id="4" name="Object 3">
            <a:extLst>
              <a:ext uri="{FF2B5EF4-FFF2-40B4-BE49-F238E27FC236}">
                <a16:creationId xmlns:a16="http://schemas.microsoft.com/office/drawing/2014/main" id="{B5B00196-2C20-4D32-83FF-DDB36ACC2DFD}"/>
              </a:ext>
            </a:extLst>
          </p:cNvPr>
          <p:cNvGraphicFramePr>
            <a:graphicFrameLocks noChangeAspect="1"/>
          </p:cNvGraphicFramePr>
          <p:nvPr>
            <p:extLst>
              <p:ext uri="{D42A27DB-BD31-4B8C-83A1-F6EECF244321}">
                <p14:modId xmlns:p14="http://schemas.microsoft.com/office/powerpoint/2010/main" val="2101716625"/>
              </p:ext>
            </p:extLst>
          </p:nvPr>
        </p:nvGraphicFramePr>
        <p:xfrm>
          <a:off x="466651" y="2410648"/>
          <a:ext cx="11096748" cy="3454442"/>
        </p:xfrm>
        <a:graphic>
          <a:graphicData uri="http://schemas.openxmlformats.org/presentationml/2006/ole">
            <mc:AlternateContent xmlns:mc="http://schemas.openxmlformats.org/markup-compatibility/2006">
              <mc:Choice xmlns:v="urn:schemas-microsoft-com:vml" Requires="v">
                <p:oleObj name="Document" r:id="rId3" imgW="8863518" imgH="2759246" progId="Word.Document.12">
                  <p:embed/>
                </p:oleObj>
              </mc:Choice>
              <mc:Fallback>
                <p:oleObj name="Document" r:id="rId3" imgW="8863518" imgH="2759246" progId="Word.Document.12">
                  <p:embed/>
                  <p:pic>
                    <p:nvPicPr>
                      <p:cNvPr id="4" name="Object 3">
                        <a:extLst>
                          <a:ext uri="{FF2B5EF4-FFF2-40B4-BE49-F238E27FC236}">
                            <a16:creationId xmlns:a16="http://schemas.microsoft.com/office/drawing/2014/main" id="{B5B00196-2C20-4D32-83FF-DDB36ACC2DFD}"/>
                          </a:ext>
                        </a:extLst>
                      </p:cNvPr>
                      <p:cNvPicPr/>
                      <p:nvPr/>
                    </p:nvPicPr>
                    <p:blipFill>
                      <a:blip r:embed="rId4"/>
                      <a:stretch>
                        <a:fillRect/>
                      </a:stretch>
                    </p:blipFill>
                    <p:spPr>
                      <a:xfrm>
                        <a:off x="466651" y="2410648"/>
                        <a:ext cx="11096748" cy="3454442"/>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E9D96489-DAA0-491D-BBC7-39303807AB66}"/>
              </a:ext>
            </a:extLst>
          </p:cNvPr>
          <p:cNvSpPr txBox="1"/>
          <p:nvPr/>
        </p:nvSpPr>
        <p:spPr>
          <a:xfrm>
            <a:off x="466650" y="1541740"/>
            <a:ext cx="9049489" cy="584775"/>
          </a:xfrm>
          <a:prstGeom prst="rect">
            <a:avLst/>
          </a:prstGeom>
          <a:noFill/>
        </p:spPr>
        <p:txBody>
          <a:bodyPr wrap="square">
            <a:spAutoFit/>
          </a:bodyPr>
          <a:lstStyle/>
          <a:p>
            <a:pPr marL="0" indent="0" algn="just" fontAlgn="base">
              <a:buNone/>
            </a:pPr>
            <a:r>
              <a:rPr lang="en-GB" sz="3200" dirty="0">
                <a:solidFill>
                  <a:srgbClr val="00B0F0"/>
                </a:solidFill>
              </a:rPr>
              <a:t>Here are some frequently asked questions!</a:t>
            </a:r>
          </a:p>
        </p:txBody>
      </p:sp>
      <p:sp>
        <p:nvSpPr>
          <p:cNvPr id="19" name="Title 1">
            <a:extLst>
              <a:ext uri="{FF2B5EF4-FFF2-40B4-BE49-F238E27FC236}">
                <a16:creationId xmlns:a16="http://schemas.microsoft.com/office/drawing/2014/main" id="{679C72B3-A3A3-45C1-854B-5732C149CBC7}"/>
              </a:ext>
            </a:extLst>
          </p:cNvPr>
          <p:cNvSpPr>
            <a:spLocks noGrp="1"/>
          </p:cNvSpPr>
          <p:nvPr>
            <p:ph type="title"/>
          </p:nvPr>
        </p:nvSpPr>
        <p:spPr>
          <a:xfrm>
            <a:off x="1304756" y="359450"/>
            <a:ext cx="6491985" cy="751708"/>
          </a:xfrm>
        </p:spPr>
        <p:txBody>
          <a:bodyPr>
            <a:normAutofit/>
          </a:bodyPr>
          <a:lstStyle/>
          <a:p>
            <a:r>
              <a:rPr lang="en-US" sz="2800" dirty="0">
                <a:solidFill>
                  <a:srgbClr val="00B0F0"/>
                </a:solidFill>
                <a:latin typeface="+mn-lt"/>
              </a:rPr>
              <a:t>RPL Mapping </a:t>
            </a:r>
          </a:p>
        </p:txBody>
      </p:sp>
    </p:spTree>
    <p:extLst>
      <p:ext uri="{BB962C8B-B14F-4D97-AF65-F5344CB8AC3E}">
        <p14:creationId xmlns:p14="http://schemas.microsoft.com/office/powerpoint/2010/main" val="3275042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9"/>
                                        </p:tgtEl>
                                        <p:attrNameLst>
                                          <p:attrName>ppt_y</p:attrName>
                                        </p:attrNameLst>
                                      </p:cBhvr>
                                      <p:tavLst>
                                        <p:tav tm="0">
                                          <p:val>
                                            <p:strVal val="#ppt_y"/>
                                          </p:val>
                                        </p:tav>
                                        <p:tav tm="100000">
                                          <p:val>
                                            <p:strVal val="#ppt_y"/>
                                          </p:val>
                                        </p:tav>
                                      </p:tavLst>
                                    </p:anim>
                                    <p:anim calcmode="lin" valueType="num">
                                      <p:cBhvr>
                                        <p:cTn id="1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a:off x="1379184" y="1012538"/>
            <a:ext cx="190627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2"/>
          <a:stretch>
            <a:fillRect/>
          </a:stretch>
        </p:blipFill>
        <p:spPr>
          <a:xfrm>
            <a:off x="264632" y="305027"/>
            <a:ext cx="860553" cy="860553"/>
          </a:xfrm>
          <a:prstGeom prst="rect">
            <a:avLst/>
          </a:prstGeom>
        </p:spPr>
      </p:pic>
      <p:sp>
        <p:nvSpPr>
          <p:cNvPr id="32" name="Content Placeholder 2">
            <a:extLst>
              <a:ext uri="{FF2B5EF4-FFF2-40B4-BE49-F238E27FC236}">
                <a16:creationId xmlns:a16="http://schemas.microsoft.com/office/drawing/2014/main" id="{577A33D5-DF8E-43DE-A468-E97D3B8FC703}"/>
              </a:ext>
            </a:extLst>
          </p:cNvPr>
          <p:cNvSpPr txBox="1">
            <a:spLocks/>
          </p:cNvSpPr>
          <p:nvPr/>
        </p:nvSpPr>
        <p:spPr>
          <a:xfrm>
            <a:off x="382772" y="1841279"/>
            <a:ext cx="11132288" cy="15079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GB" sz="4000" dirty="0">
                <a:solidFill>
                  <a:schemeClr val="tx1">
                    <a:lumMod val="65000"/>
                    <a:lumOff val="35000"/>
                  </a:schemeClr>
                </a:solidFill>
              </a:rPr>
              <a:t>You must map your evidence to 100% of the criteria. </a:t>
            </a:r>
          </a:p>
          <a:p>
            <a:pPr marL="0" indent="0" algn="ctr" fontAlgn="base">
              <a:buNone/>
            </a:pPr>
            <a:endParaRPr lang="en-GB" sz="4000" dirty="0">
              <a:solidFill>
                <a:schemeClr val="tx1">
                  <a:lumMod val="65000"/>
                  <a:lumOff val="35000"/>
                </a:schemeClr>
              </a:solidFill>
            </a:endParaRPr>
          </a:p>
        </p:txBody>
      </p:sp>
      <p:sp>
        <p:nvSpPr>
          <p:cNvPr id="8" name="Title 1">
            <a:extLst>
              <a:ext uri="{FF2B5EF4-FFF2-40B4-BE49-F238E27FC236}">
                <a16:creationId xmlns:a16="http://schemas.microsoft.com/office/drawing/2014/main" id="{01D7CE27-5744-4BF5-B928-24959C3BF0F4}"/>
              </a:ext>
            </a:extLst>
          </p:cNvPr>
          <p:cNvSpPr>
            <a:spLocks noGrp="1"/>
          </p:cNvSpPr>
          <p:nvPr>
            <p:ph type="title"/>
          </p:nvPr>
        </p:nvSpPr>
        <p:spPr>
          <a:xfrm>
            <a:off x="1304756" y="359450"/>
            <a:ext cx="6491985" cy="751708"/>
          </a:xfrm>
        </p:spPr>
        <p:txBody>
          <a:bodyPr>
            <a:normAutofit/>
          </a:bodyPr>
          <a:lstStyle/>
          <a:p>
            <a:r>
              <a:rPr lang="en-US" sz="2800" dirty="0">
                <a:solidFill>
                  <a:srgbClr val="00B0F0"/>
                </a:solidFill>
                <a:latin typeface="+mn-lt"/>
              </a:rPr>
              <a:t>RPL Mapping </a:t>
            </a:r>
          </a:p>
        </p:txBody>
      </p:sp>
      <p:sp>
        <p:nvSpPr>
          <p:cNvPr id="10" name="TextBox 9">
            <a:extLst>
              <a:ext uri="{FF2B5EF4-FFF2-40B4-BE49-F238E27FC236}">
                <a16:creationId xmlns:a16="http://schemas.microsoft.com/office/drawing/2014/main" id="{DBBD1E19-F20B-4BC8-BE07-91E0D1691F02}"/>
              </a:ext>
            </a:extLst>
          </p:cNvPr>
          <p:cNvSpPr txBox="1"/>
          <p:nvPr/>
        </p:nvSpPr>
        <p:spPr>
          <a:xfrm>
            <a:off x="538840" y="3349256"/>
            <a:ext cx="10820152" cy="1754326"/>
          </a:xfrm>
          <a:prstGeom prst="rect">
            <a:avLst/>
          </a:prstGeom>
          <a:noFill/>
        </p:spPr>
        <p:txBody>
          <a:bodyPr wrap="square">
            <a:spAutoFit/>
          </a:bodyPr>
          <a:lstStyle/>
          <a:p>
            <a:pPr marL="0" indent="0" algn="ctr" fontAlgn="base">
              <a:buNone/>
            </a:pPr>
            <a:r>
              <a:rPr lang="en-GB" sz="3600" b="1" dirty="0">
                <a:solidFill>
                  <a:srgbClr val="00B0F0"/>
                </a:solidFill>
              </a:rPr>
              <a:t>This does take time but will ensure that you have the best chance of success to be exempt from any additional assessments</a:t>
            </a:r>
          </a:p>
        </p:txBody>
      </p:sp>
    </p:spTree>
    <p:extLst>
      <p:ext uri="{BB962C8B-B14F-4D97-AF65-F5344CB8AC3E}">
        <p14:creationId xmlns:p14="http://schemas.microsoft.com/office/powerpoint/2010/main" val="4034289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8"/>
                                        </p:tgtEl>
                                        <p:attrNameLst>
                                          <p:attrName>ppt_y</p:attrName>
                                        </p:attrNameLst>
                                      </p:cBhvr>
                                      <p:tavLst>
                                        <p:tav tm="0">
                                          <p:val>
                                            <p:strVal val="#ppt_y"/>
                                          </p:val>
                                        </p:tav>
                                        <p:tav tm="100000">
                                          <p:val>
                                            <p:strVal val="#ppt_y"/>
                                          </p:val>
                                        </p:tav>
                                      </p:tavLst>
                                    </p:anim>
                                    <p:anim calcmode="lin" valueType="num">
                                      <p:cBhvr>
                                        <p:cTn id="1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1000"/>
                                        <p:tgtEl>
                                          <p:spTgt spid="32">
                                            <p:txEl>
                                              <p:pRg st="0" end="0"/>
                                            </p:txEl>
                                          </p:spTgt>
                                        </p:tgtEl>
                                      </p:cBhvr>
                                    </p:animEffect>
                                    <p:anim calcmode="lin" valueType="num">
                                      <p:cBhvr>
                                        <p:cTn id="20"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1E9264-5C24-8B4E-84F4-4ED260E24A6D}"/>
              </a:ext>
            </a:extLst>
          </p:cNvPr>
          <p:cNvSpPr>
            <a:spLocks noGrp="1"/>
          </p:cNvSpPr>
          <p:nvPr>
            <p:ph type="title"/>
          </p:nvPr>
        </p:nvSpPr>
        <p:spPr>
          <a:xfrm>
            <a:off x="1304756" y="359450"/>
            <a:ext cx="6491985" cy="751708"/>
          </a:xfrm>
        </p:spPr>
        <p:txBody>
          <a:bodyPr>
            <a:normAutofit/>
          </a:bodyPr>
          <a:lstStyle/>
          <a:p>
            <a:r>
              <a:rPr lang="en-US" sz="2800" dirty="0">
                <a:solidFill>
                  <a:srgbClr val="00B0F0"/>
                </a:solidFill>
                <a:latin typeface="+mn-lt"/>
              </a:rPr>
              <a:t>RPL Mapping </a:t>
            </a:r>
          </a:p>
        </p:txBody>
      </p:sp>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a:off x="1389816" y="1036342"/>
            <a:ext cx="19594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2"/>
          <a:stretch>
            <a:fillRect/>
          </a:stretch>
        </p:blipFill>
        <p:spPr>
          <a:xfrm>
            <a:off x="264632" y="305027"/>
            <a:ext cx="860553" cy="860553"/>
          </a:xfrm>
          <a:prstGeom prst="rect">
            <a:avLst/>
          </a:prstGeom>
        </p:spPr>
      </p:pic>
      <p:sp>
        <p:nvSpPr>
          <p:cNvPr id="32" name="Content Placeholder 2">
            <a:extLst>
              <a:ext uri="{FF2B5EF4-FFF2-40B4-BE49-F238E27FC236}">
                <a16:creationId xmlns:a16="http://schemas.microsoft.com/office/drawing/2014/main" id="{577A33D5-DF8E-43DE-A468-E97D3B8FC703}"/>
              </a:ext>
            </a:extLst>
          </p:cNvPr>
          <p:cNvSpPr txBox="1">
            <a:spLocks/>
          </p:cNvSpPr>
          <p:nvPr/>
        </p:nvSpPr>
        <p:spPr>
          <a:xfrm>
            <a:off x="1168851" y="1669471"/>
            <a:ext cx="10434083" cy="13428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2400" dirty="0">
                <a:solidFill>
                  <a:schemeClr val="tx1">
                    <a:lumMod val="65000"/>
                    <a:lumOff val="35000"/>
                  </a:schemeClr>
                </a:solidFill>
              </a:rPr>
              <a:t>Having completed the mapping you will see whether you are eligible. You must be able to evidence 100% of the criteria to be exempt from additional assessment and charges.</a:t>
            </a:r>
          </a:p>
        </p:txBody>
      </p:sp>
      <p:sp>
        <p:nvSpPr>
          <p:cNvPr id="3" name="Rectangle 2">
            <a:extLst>
              <a:ext uri="{FF2B5EF4-FFF2-40B4-BE49-F238E27FC236}">
                <a16:creationId xmlns:a16="http://schemas.microsoft.com/office/drawing/2014/main" id="{3247126C-04EA-4B5C-8E87-E5D80CC04880}"/>
              </a:ext>
            </a:extLst>
          </p:cNvPr>
          <p:cNvSpPr/>
          <p:nvPr/>
        </p:nvSpPr>
        <p:spPr>
          <a:xfrm>
            <a:off x="1168850" y="2828835"/>
            <a:ext cx="10434083" cy="1200329"/>
          </a:xfrm>
          <a:prstGeom prst="rect">
            <a:avLst/>
          </a:prstGeom>
        </p:spPr>
        <p:txBody>
          <a:bodyPr wrap="square">
            <a:spAutoFit/>
          </a:bodyPr>
          <a:lstStyle/>
          <a:p>
            <a:pPr algn="just"/>
            <a:r>
              <a:rPr lang="en-GB" sz="2400" dirty="0">
                <a:solidFill>
                  <a:schemeClr val="tx1">
                    <a:lumMod val="65000"/>
                    <a:lumOff val="35000"/>
                  </a:schemeClr>
                </a:solidFill>
              </a:rPr>
              <a:t>If you do not meet the majority of the criteria, please do NOT make an RPL submission and do register onto a full training and assessment programme. </a:t>
            </a:r>
          </a:p>
          <a:p>
            <a:pPr algn="just" fontAlgn="base"/>
            <a:endParaRPr lang="en-US" sz="2400" dirty="0">
              <a:solidFill>
                <a:schemeClr val="tx1">
                  <a:lumMod val="65000"/>
                  <a:lumOff val="35000"/>
                </a:schemeClr>
              </a:solidFill>
              <a:ea typeface="Lato" panose="020F0502020204030203" pitchFamily="34" charset="0"/>
              <a:cs typeface="Lato" panose="020F0502020204030203" pitchFamily="34" charset="0"/>
            </a:endParaRPr>
          </a:p>
        </p:txBody>
      </p:sp>
      <p:pic>
        <p:nvPicPr>
          <p:cNvPr id="76" name="Picture 75">
            <a:extLst>
              <a:ext uri="{FF2B5EF4-FFF2-40B4-BE49-F238E27FC236}">
                <a16:creationId xmlns:a16="http://schemas.microsoft.com/office/drawing/2014/main" id="{5CF5D07C-5C50-43B6-AE87-2296DFBB7DDF}"/>
              </a:ext>
            </a:extLst>
          </p:cNvPr>
          <p:cNvPicPr>
            <a:picLocks noChangeAspect="1"/>
          </p:cNvPicPr>
          <p:nvPr/>
        </p:nvPicPr>
        <p:blipFill>
          <a:blip r:embed="rId2"/>
          <a:stretch>
            <a:fillRect/>
          </a:stretch>
        </p:blipFill>
        <p:spPr>
          <a:xfrm>
            <a:off x="589067" y="2828835"/>
            <a:ext cx="473907" cy="473907"/>
          </a:xfrm>
          <a:prstGeom prst="rect">
            <a:avLst/>
          </a:prstGeom>
        </p:spPr>
      </p:pic>
      <p:pic>
        <p:nvPicPr>
          <p:cNvPr id="24" name="Picture 23">
            <a:extLst>
              <a:ext uri="{FF2B5EF4-FFF2-40B4-BE49-F238E27FC236}">
                <a16:creationId xmlns:a16="http://schemas.microsoft.com/office/drawing/2014/main" id="{75E530BE-8324-4286-9C3E-742A33AC2121}"/>
              </a:ext>
            </a:extLst>
          </p:cNvPr>
          <p:cNvPicPr>
            <a:picLocks noChangeAspect="1"/>
          </p:cNvPicPr>
          <p:nvPr/>
        </p:nvPicPr>
        <p:blipFill>
          <a:blip r:embed="rId2"/>
          <a:stretch>
            <a:fillRect/>
          </a:stretch>
        </p:blipFill>
        <p:spPr>
          <a:xfrm>
            <a:off x="589066" y="1669471"/>
            <a:ext cx="473907" cy="473907"/>
          </a:xfrm>
          <a:prstGeom prst="rect">
            <a:avLst/>
          </a:prstGeom>
        </p:spPr>
      </p:pic>
      <p:sp>
        <p:nvSpPr>
          <p:cNvPr id="10" name="Rectangle 9">
            <a:extLst>
              <a:ext uri="{FF2B5EF4-FFF2-40B4-BE49-F238E27FC236}">
                <a16:creationId xmlns:a16="http://schemas.microsoft.com/office/drawing/2014/main" id="{A74AE2D1-EEB4-452C-9AE4-2B09EA1EE560}"/>
              </a:ext>
            </a:extLst>
          </p:cNvPr>
          <p:cNvSpPr/>
          <p:nvPr/>
        </p:nvSpPr>
        <p:spPr>
          <a:xfrm>
            <a:off x="1168849" y="3848661"/>
            <a:ext cx="10434083" cy="1200329"/>
          </a:xfrm>
          <a:prstGeom prst="rect">
            <a:avLst/>
          </a:prstGeom>
        </p:spPr>
        <p:txBody>
          <a:bodyPr wrap="square">
            <a:spAutoFit/>
          </a:bodyPr>
          <a:lstStyle/>
          <a:p>
            <a:pPr algn="just"/>
            <a:r>
              <a:rPr lang="en-GB" sz="2400" dirty="0">
                <a:solidFill>
                  <a:schemeClr val="tx1">
                    <a:lumMod val="65000"/>
                    <a:lumOff val="35000"/>
                  </a:schemeClr>
                </a:solidFill>
              </a:rPr>
              <a:t>If you are confident in that your mapping exercise showcases how you meet the criteria </a:t>
            </a:r>
            <a:r>
              <a:rPr lang="en-GB" sz="2400" b="1" dirty="0">
                <a:solidFill>
                  <a:schemeClr val="tx1">
                    <a:lumMod val="65000"/>
                    <a:lumOff val="35000"/>
                  </a:schemeClr>
                </a:solidFill>
              </a:rPr>
              <a:t>it is your decision to make a payment and submission. Payments are not refundable. </a:t>
            </a:r>
            <a:endParaRPr lang="en-US" sz="2400" dirty="0">
              <a:solidFill>
                <a:schemeClr val="tx1">
                  <a:lumMod val="65000"/>
                  <a:lumOff val="35000"/>
                </a:schemeClr>
              </a:solidFill>
              <a:ea typeface="Lato" panose="020F0502020204030203" pitchFamily="34" charset="0"/>
              <a:cs typeface="Lato" panose="020F0502020204030203" pitchFamily="34" charset="0"/>
            </a:endParaRPr>
          </a:p>
        </p:txBody>
      </p:sp>
      <p:pic>
        <p:nvPicPr>
          <p:cNvPr id="12" name="Picture 11">
            <a:extLst>
              <a:ext uri="{FF2B5EF4-FFF2-40B4-BE49-F238E27FC236}">
                <a16:creationId xmlns:a16="http://schemas.microsoft.com/office/drawing/2014/main" id="{37412365-B9E1-4451-A9E5-4B3274A9EA5E}"/>
              </a:ext>
            </a:extLst>
          </p:cNvPr>
          <p:cNvPicPr>
            <a:picLocks noChangeAspect="1"/>
          </p:cNvPicPr>
          <p:nvPr/>
        </p:nvPicPr>
        <p:blipFill>
          <a:blip r:embed="rId2"/>
          <a:stretch>
            <a:fillRect/>
          </a:stretch>
        </p:blipFill>
        <p:spPr>
          <a:xfrm>
            <a:off x="589066" y="3848661"/>
            <a:ext cx="473907" cy="473907"/>
          </a:xfrm>
          <a:prstGeom prst="rect">
            <a:avLst/>
          </a:prstGeom>
        </p:spPr>
      </p:pic>
      <p:sp>
        <p:nvSpPr>
          <p:cNvPr id="14" name="Rectangle 13">
            <a:extLst>
              <a:ext uri="{FF2B5EF4-FFF2-40B4-BE49-F238E27FC236}">
                <a16:creationId xmlns:a16="http://schemas.microsoft.com/office/drawing/2014/main" id="{06B3EB1D-4D7A-4E61-979D-84A85975CBCC}"/>
              </a:ext>
            </a:extLst>
          </p:cNvPr>
          <p:cNvSpPr/>
          <p:nvPr/>
        </p:nvSpPr>
        <p:spPr>
          <a:xfrm>
            <a:off x="1215373" y="5008025"/>
            <a:ext cx="10434083" cy="830997"/>
          </a:xfrm>
          <a:prstGeom prst="rect">
            <a:avLst/>
          </a:prstGeom>
        </p:spPr>
        <p:txBody>
          <a:bodyPr wrap="square">
            <a:spAutoFit/>
          </a:bodyPr>
          <a:lstStyle/>
          <a:p>
            <a:pPr algn="just"/>
            <a:r>
              <a:rPr lang="en-GB" sz="2400" dirty="0">
                <a:solidFill>
                  <a:srgbClr val="00B0F0"/>
                </a:solidFill>
              </a:rPr>
              <a:t>We will now describe the RPL Assessment process for those who wish to proceed. </a:t>
            </a:r>
          </a:p>
          <a:p>
            <a:pPr algn="just" fontAlgn="base"/>
            <a:endParaRPr lang="en-US" sz="2400" dirty="0">
              <a:solidFill>
                <a:schemeClr val="tx1">
                  <a:lumMod val="65000"/>
                  <a:lumOff val="35000"/>
                </a:schemeClr>
              </a:solidFill>
              <a:ea typeface="Lato" panose="020F0502020204030203" pitchFamily="34" charset="0"/>
              <a:cs typeface="Lato" panose="020F0502020204030203" pitchFamily="34" charset="0"/>
            </a:endParaRPr>
          </a:p>
        </p:txBody>
      </p:sp>
      <p:pic>
        <p:nvPicPr>
          <p:cNvPr id="15" name="Picture 14">
            <a:extLst>
              <a:ext uri="{FF2B5EF4-FFF2-40B4-BE49-F238E27FC236}">
                <a16:creationId xmlns:a16="http://schemas.microsoft.com/office/drawing/2014/main" id="{A411945F-29F6-4B60-8608-432DCB95E418}"/>
              </a:ext>
            </a:extLst>
          </p:cNvPr>
          <p:cNvPicPr>
            <a:picLocks noChangeAspect="1"/>
          </p:cNvPicPr>
          <p:nvPr/>
        </p:nvPicPr>
        <p:blipFill>
          <a:blip r:embed="rId2"/>
          <a:stretch>
            <a:fillRect/>
          </a:stretch>
        </p:blipFill>
        <p:spPr>
          <a:xfrm>
            <a:off x="635590" y="5008025"/>
            <a:ext cx="473907" cy="473907"/>
          </a:xfrm>
          <a:prstGeom prst="rect">
            <a:avLst/>
          </a:prstGeom>
        </p:spPr>
      </p:pic>
    </p:spTree>
    <p:extLst>
      <p:ext uri="{BB962C8B-B14F-4D97-AF65-F5344CB8AC3E}">
        <p14:creationId xmlns:p14="http://schemas.microsoft.com/office/powerpoint/2010/main" val="1292018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500"/>
                                        <p:tgtEl>
                                          <p:spTgt spid="24"/>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dissolve">
                                      <p:cBhvr>
                                        <p:cTn id="29" dur="500"/>
                                        <p:tgtEl>
                                          <p:spTgt spid="76"/>
                                        </p:tgtEl>
                                      </p:cBhvr>
                                    </p:animEffect>
                                  </p:childTnLst>
                                </p:cTn>
                              </p:par>
                              <p:par>
                                <p:cTn id="30" presetID="42" presetClass="entr" presetSubtype="0" fill="hold" nodeType="with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500"/>
                                        <p:tgtEl>
                                          <p:spTgt spid="12"/>
                                        </p:tgtEl>
                                      </p:cBhvr>
                                    </p:animEffect>
                                  </p:childTnLst>
                                </p:cTn>
                              </p:par>
                              <p:par>
                                <p:cTn id="40" presetID="42" presetClass="entr" presetSubtype="0" fill="hold" nodeType="with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anim calcmode="lin" valueType="num">
                                      <p:cBhvr>
                                        <p:cTn id="4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dissolve">
                                      <p:cBhvr>
                                        <p:cTn id="49" dur="500"/>
                                        <p:tgtEl>
                                          <p:spTgt spid="15"/>
                                        </p:tgtEl>
                                      </p:cBhvr>
                                    </p:animEffect>
                                  </p:childTnLst>
                                </p:cTn>
                              </p:par>
                              <p:par>
                                <p:cTn id="50" presetID="42" presetClass="entr" presetSubtype="0" fill="hold" nodeType="with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fade">
                                      <p:cBhvr>
                                        <p:cTn id="52" dur="1000"/>
                                        <p:tgtEl>
                                          <p:spTgt spid="14">
                                            <p:txEl>
                                              <p:pRg st="0" end="0"/>
                                            </p:txEl>
                                          </p:spTgt>
                                        </p:tgtEl>
                                      </p:cBhvr>
                                    </p:animEffect>
                                    <p:anim calcmode="lin" valueType="num">
                                      <p:cBhvr>
                                        <p:cTn id="5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a:off x="1304756" y="1129496"/>
            <a:ext cx="190627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2"/>
          <a:stretch>
            <a:fillRect/>
          </a:stretch>
        </p:blipFill>
        <p:spPr>
          <a:xfrm>
            <a:off x="264632" y="305027"/>
            <a:ext cx="860553" cy="860553"/>
          </a:xfrm>
          <a:prstGeom prst="rect">
            <a:avLst/>
          </a:prstGeom>
        </p:spPr>
      </p:pic>
      <p:graphicFrame>
        <p:nvGraphicFramePr>
          <p:cNvPr id="4" name="Table 3">
            <a:extLst>
              <a:ext uri="{FF2B5EF4-FFF2-40B4-BE49-F238E27FC236}">
                <a16:creationId xmlns:a16="http://schemas.microsoft.com/office/drawing/2014/main" id="{6890FF2F-E49B-440D-A19B-ED1C0AB33C37}"/>
              </a:ext>
            </a:extLst>
          </p:cNvPr>
          <p:cNvGraphicFramePr>
            <a:graphicFrameLocks noGrp="1"/>
          </p:cNvGraphicFramePr>
          <p:nvPr>
            <p:extLst>
              <p:ext uri="{D42A27DB-BD31-4B8C-83A1-F6EECF244321}">
                <p14:modId xmlns:p14="http://schemas.microsoft.com/office/powerpoint/2010/main" val="3495272199"/>
              </p:ext>
            </p:extLst>
          </p:nvPr>
        </p:nvGraphicFramePr>
        <p:xfrm>
          <a:off x="629174" y="1388482"/>
          <a:ext cx="10753933" cy="5343208"/>
        </p:xfrm>
        <a:graphic>
          <a:graphicData uri="http://schemas.openxmlformats.org/drawingml/2006/table">
            <a:tbl>
              <a:tblPr firstRow="1" firstCol="1" bandRow="1"/>
              <a:tblGrid>
                <a:gridCol w="1696923">
                  <a:extLst>
                    <a:ext uri="{9D8B030D-6E8A-4147-A177-3AD203B41FA5}">
                      <a16:colId xmlns:a16="http://schemas.microsoft.com/office/drawing/2014/main" val="913922644"/>
                    </a:ext>
                  </a:extLst>
                </a:gridCol>
                <a:gridCol w="9057010">
                  <a:extLst>
                    <a:ext uri="{9D8B030D-6E8A-4147-A177-3AD203B41FA5}">
                      <a16:colId xmlns:a16="http://schemas.microsoft.com/office/drawing/2014/main" val="2657043277"/>
                    </a:ext>
                  </a:extLst>
                </a:gridCol>
              </a:tblGrid>
              <a:tr h="4802592">
                <a:tc>
                  <a:txBody>
                    <a:bodyPr/>
                    <a:lstStyle/>
                    <a:p>
                      <a:pPr>
                        <a:lnSpc>
                          <a:spcPct val="107000"/>
                        </a:lnSpc>
                        <a:spcAft>
                          <a:spcPts val="800"/>
                        </a:spcAft>
                      </a:pPr>
                      <a:r>
                        <a:rPr lang="en-GB" sz="18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STEP 01:</a:t>
                      </a:r>
                      <a:r>
                        <a:rPr lang="en-GB" sz="18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RPL Payment and submission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262626"/>
                      </a:solidFill>
                      <a:prstDash val="solid"/>
                      <a:round/>
                      <a:headEnd type="none" w="med" len="med"/>
                      <a:tailEnd type="none" w="med" len="med"/>
                    </a:lnL>
                    <a:lnR w="28575" cap="flat" cmpd="sng" algn="ctr">
                      <a:solidFill>
                        <a:srgbClr val="262626"/>
                      </a:solidFill>
                      <a:prstDash val="solid"/>
                      <a:round/>
                      <a:headEnd type="none" w="med" len="med"/>
                      <a:tailEnd type="none" w="med" len="med"/>
                    </a:lnR>
                    <a:lnT w="28575" cap="flat" cmpd="sng" algn="ctr">
                      <a:solidFill>
                        <a:srgbClr val="262626"/>
                      </a:solidFill>
                      <a:prstDash val="solid"/>
                      <a:round/>
                      <a:headEnd type="none" w="med" len="med"/>
                      <a:tailEnd type="none" w="med" len="med"/>
                    </a:lnT>
                    <a:lnB w="28575" cap="flat" cmpd="sng" algn="ctr">
                      <a:solidFill>
                        <a:srgbClr val="262626"/>
                      </a:solidFill>
                      <a:prstDash val="solid"/>
                      <a:round/>
                      <a:headEnd type="none" w="med" len="med"/>
                      <a:tailEnd type="none" w="med" len="med"/>
                    </a:lnB>
                    <a:solidFill>
                      <a:srgbClr val="404040"/>
                    </a:solidFill>
                  </a:tcPr>
                </a:tc>
                <a:tc>
                  <a:txBody>
                    <a:bodyPr/>
                    <a:lstStyle/>
                    <a:p>
                      <a:pPr algn="just">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To commence the RPL process please make sure that you are eligible. If you have a comparable or higher-level qualification AND current industry experience and you can evidence this in your mapping activities, then you are eligible. The fee for the RPL process is £180. This pays for your registration onto the qualification, RPL Assessment and the moderation procedures. If you require the additional Unit 8 assessment, payment will be £240.</a:t>
                      </a:r>
                    </a:p>
                    <a:p>
                      <a:pPr algn="just">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If you wish to proceed, you can use the secure STRIPE payment link (please use the same email address that we have responded to):</a:t>
                      </a:r>
                    </a:p>
                    <a:p>
                      <a:pPr algn="just">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£180 - </a:t>
                      </a:r>
                      <a:r>
                        <a:rPr lang="en-GB" sz="1400" dirty="0">
                          <a:effectLst/>
                          <a:latin typeface="Calibri" panose="020F0502020204030204" pitchFamily="34" charset="0"/>
                          <a:ea typeface="Calibri" panose="020F0502020204030204" pitchFamily="34" charset="0"/>
                          <a:cs typeface="Calibri" panose="020F0502020204030204" pitchFamily="34" charset="0"/>
                          <a:hlinkClick r:id="rId3"/>
                        </a:rPr>
                        <a:t>https://buy.stripe.com/eVafZ7aD4gMkasw7ss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£240 - </a:t>
                      </a:r>
                      <a:r>
                        <a:rPr lang="en-GB" sz="1400" dirty="0">
                          <a:effectLst/>
                          <a:latin typeface="Calibri" panose="020F0502020204030204" pitchFamily="34" charset="0"/>
                          <a:ea typeface="Calibri" panose="020F0502020204030204" pitchFamily="34" charset="0"/>
                          <a:cs typeface="Calibri" panose="020F0502020204030204" pitchFamily="34" charset="0"/>
                          <a:hlinkClick r:id="rId4"/>
                        </a:rPr>
                        <a:t>https://buy.stripe.com/7sIcMVcLc2Vu6cg145</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Alternatively please make a BACS payment to INSPIRATUS TRAINING LTD as your training provider. Please use your first initial, surname name and CIMSPA as a reference </a:t>
                      </a:r>
                      <a:r>
                        <a:rPr lang="en-GB" sz="1400" dirty="0" err="1">
                          <a:effectLst/>
                          <a:latin typeface="Calibri" panose="020F0502020204030204" pitchFamily="34" charset="0"/>
                          <a:ea typeface="Calibri" panose="020F0502020204030204" pitchFamily="34" charset="0"/>
                          <a:cs typeface="Calibri" panose="020F0502020204030204" pitchFamily="34" charset="0"/>
                        </a:rPr>
                        <a:t>i.e</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J.BloggsCIMSPA</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Sort Code:  16 58 10</a:t>
                      </a:r>
                    </a:p>
                    <a:p>
                      <a:pPr algn="just">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Account Number 20318626</a:t>
                      </a:r>
                    </a:p>
                    <a:p>
                      <a:pPr algn="just">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The fees are </a:t>
                      </a:r>
                      <a:r>
                        <a:rPr lang="en-GB" sz="1400" b="1" u="sng" dirty="0">
                          <a:effectLst/>
                          <a:latin typeface="Calibri" panose="020F0502020204030204" pitchFamily="34" charset="0"/>
                          <a:ea typeface="Calibri" panose="020F0502020204030204" pitchFamily="34" charset="0"/>
                          <a:cs typeface="Calibri" panose="020F0502020204030204" pitchFamily="34" charset="0"/>
                        </a:rPr>
                        <a:t>non-returnable. </a:t>
                      </a:r>
                      <a:r>
                        <a:rPr lang="en-GB" sz="1400" dirty="0">
                          <a:effectLst/>
                          <a:latin typeface="Calibri" panose="020F0502020204030204" pitchFamily="34" charset="0"/>
                          <a:ea typeface="Calibri" panose="020F0502020204030204" pitchFamily="34" charset="0"/>
                          <a:cs typeface="Calibri" panose="020F0502020204030204" pitchFamily="34" charset="0"/>
                        </a:rPr>
                        <a:t>And in making the payment you are automatically agreeing to comply with the Learning Contract outlined on page 4 of the RPL Mapping Report.</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sz="1400" dirty="0">
                          <a:effectLst/>
                          <a:latin typeface="Calibri" panose="020F0502020204030204" pitchFamily="34" charset="0"/>
                          <a:ea typeface="Calibri" panose="020F0502020204030204" pitchFamily="34" charset="0"/>
                          <a:cs typeface="Calibri" panose="020F0502020204030204" pitchFamily="34" charset="0"/>
                        </a:rPr>
                        <a:t>Having made the payment, PLEASE email </a:t>
                      </a:r>
                      <a:r>
                        <a:rPr lang="en-GB" sz="1400" b="1" dirty="0">
                          <a:solidFill>
                            <a:srgbClr val="00B0F0"/>
                          </a:solidFill>
                          <a:effectLst/>
                          <a:latin typeface="Calibri" panose="020F0502020204030204" pitchFamily="34" charset="0"/>
                          <a:ea typeface="Calibri" panose="020F0502020204030204" pitchFamily="34" charset="0"/>
                          <a:cs typeface="Calibri" panose="020F0502020204030204" pitchFamily="34" charset="0"/>
                          <a:hlinkClick r:id="rId5"/>
                        </a:rPr>
                        <a:t>services@inspiratus.org.uk</a:t>
                      </a:r>
                      <a:r>
                        <a:rPr lang="en-GB" sz="140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r>
                        <a:rPr lang="en-GB" sz="1400">
                          <a:effectLst/>
                          <a:latin typeface="Calibri" panose="020F0502020204030204" pitchFamily="34" charset="0"/>
                          <a:ea typeface="Calibri" panose="020F0502020204030204" pitchFamily="34" charset="0"/>
                          <a:cs typeface="Calibri" panose="020F0502020204030204" pitchFamily="34" charset="0"/>
                        </a:rPr>
                        <a:t>who </a:t>
                      </a:r>
                      <a:r>
                        <a:rPr lang="en-GB" sz="1400" dirty="0">
                          <a:effectLst/>
                          <a:latin typeface="Calibri" panose="020F0502020204030204" pitchFamily="34" charset="0"/>
                          <a:ea typeface="Calibri" panose="020F0502020204030204" pitchFamily="34" charset="0"/>
                          <a:cs typeface="Calibri" panose="020F0502020204030204" pitchFamily="34" charset="0"/>
                        </a:rPr>
                        <a:t>will send you a personalised link to submit your RPL Mapping Report and all evidence.</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sz="1400" dirty="0">
                          <a:effectLst/>
                          <a:latin typeface="Calibri" panose="020F0502020204030204" pitchFamily="34" charset="0"/>
                          <a:ea typeface="Calibri" panose="020F0502020204030204" pitchFamily="34" charset="0"/>
                          <a:cs typeface="Calibri" panose="020F0502020204030204" pitchFamily="34" charset="0"/>
                        </a:rPr>
                        <a:t>If you require additional assessments due to failure to submit enough or inaccurate evidence, you will be charged for additional assessments as outlined in the next slide.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GB"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28575" cap="flat" cmpd="sng" algn="ctr">
                      <a:solidFill>
                        <a:srgbClr val="262626"/>
                      </a:solidFill>
                      <a:prstDash val="solid"/>
                      <a:round/>
                      <a:headEnd type="none" w="med" len="med"/>
                      <a:tailEnd type="none" w="med" len="med"/>
                    </a:lnL>
                    <a:lnR w="28575" cap="flat" cmpd="sng" algn="ctr">
                      <a:solidFill>
                        <a:srgbClr val="262626"/>
                      </a:solidFill>
                      <a:prstDash val="solid"/>
                      <a:round/>
                      <a:headEnd type="none" w="med" len="med"/>
                      <a:tailEnd type="none" w="med" len="med"/>
                    </a:lnR>
                    <a:lnT w="28575" cap="flat" cmpd="sng" algn="ctr">
                      <a:solidFill>
                        <a:srgbClr val="262626"/>
                      </a:solidFill>
                      <a:prstDash val="solid"/>
                      <a:round/>
                      <a:headEnd type="none" w="med" len="med"/>
                      <a:tailEnd type="none" w="med" len="med"/>
                    </a:lnT>
                    <a:lnB w="28575" cap="flat" cmpd="sng" algn="ctr">
                      <a:solidFill>
                        <a:srgbClr val="262626"/>
                      </a:solidFill>
                      <a:prstDash val="solid"/>
                      <a:round/>
                      <a:headEnd type="none" w="med" len="med"/>
                      <a:tailEnd type="none" w="med" len="med"/>
                    </a:lnB>
                  </a:tcPr>
                </a:tc>
                <a:extLst>
                  <a:ext uri="{0D108BD9-81ED-4DB2-BD59-A6C34878D82A}">
                    <a16:rowId xmlns:a16="http://schemas.microsoft.com/office/drawing/2014/main" val="1417965782"/>
                  </a:ext>
                </a:extLst>
              </a:tr>
            </a:tbl>
          </a:graphicData>
        </a:graphic>
      </p:graphicFrame>
      <p:sp>
        <p:nvSpPr>
          <p:cNvPr id="8" name="Title 1">
            <a:extLst>
              <a:ext uri="{FF2B5EF4-FFF2-40B4-BE49-F238E27FC236}">
                <a16:creationId xmlns:a16="http://schemas.microsoft.com/office/drawing/2014/main" id="{C63C6637-487F-42EB-A4F9-3338099EB436}"/>
              </a:ext>
            </a:extLst>
          </p:cNvPr>
          <p:cNvSpPr>
            <a:spLocks noGrp="1"/>
          </p:cNvSpPr>
          <p:nvPr>
            <p:ph type="title"/>
          </p:nvPr>
        </p:nvSpPr>
        <p:spPr>
          <a:xfrm>
            <a:off x="1230328" y="502827"/>
            <a:ext cx="6491985" cy="751708"/>
          </a:xfrm>
        </p:spPr>
        <p:txBody>
          <a:bodyPr>
            <a:normAutofit/>
          </a:bodyPr>
          <a:lstStyle/>
          <a:p>
            <a:r>
              <a:rPr lang="en-US" sz="3200" dirty="0">
                <a:solidFill>
                  <a:srgbClr val="00B0F0"/>
                </a:solidFill>
                <a:latin typeface="+mn-lt"/>
              </a:rPr>
              <a:t>RPL Process </a:t>
            </a:r>
          </a:p>
        </p:txBody>
      </p:sp>
    </p:spTree>
    <p:extLst>
      <p:ext uri="{BB962C8B-B14F-4D97-AF65-F5344CB8AC3E}">
        <p14:creationId xmlns:p14="http://schemas.microsoft.com/office/powerpoint/2010/main" val="4125482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1E9264-5C24-8B4E-84F4-4ED260E24A6D}"/>
              </a:ext>
            </a:extLst>
          </p:cNvPr>
          <p:cNvSpPr>
            <a:spLocks noGrp="1"/>
          </p:cNvSpPr>
          <p:nvPr>
            <p:ph type="title"/>
          </p:nvPr>
        </p:nvSpPr>
        <p:spPr>
          <a:xfrm>
            <a:off x="1304756" y="359450"/>
            <a:ext cx="6491985" cy="751708"/>
          </a:xfrm>
        </p:spPr>
        <p:txBody>
          <a:bodyPr>
            <a:normAutofit/>
          </a:bodyPr>
          <a:lstStyle/>
          <a:p>
            <a:r>
              <a:rPr lang="en-US" sz="3200" dirty="0">
                <a:solidFill>
                  <a:srgbClr val="00B0F0"/>
                </a:solidFill>
                <a:latin typeface="+mn-lt"/>
              </a:rPr>
              <a:t>RPL Process </a:t>
            </a:r>
          </a:p>
        </p:txBody>
      </p:sp>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a:off x="1411081" y="1001905"/>
            <a:ext cx="200197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2"/>
          <a:stretch>
            <a:fillRect/>
          </a:stretch>
        </p:blipFill>
        <p:spPr>
          <a:xfrm>
            <a:off x="264632" y="305027"/>
            <a:ext cx="860553" cy="860553"/>
          </a:xfrm>
          <a:prstGeom prst="rect">
            <a:avLst/>
          </a:prstGeom>
        </p:spPr>
      </p:pic>
      <p:graphicFrame>
        <p:nvGraphicFramePr>
          <p:cNvPr id="3" name="Table 2">
            <a:extLst>
              <a:ext uri="{FF2B5EF4-FFF2-40B4-BE49-F238E27FC236}">
                <a16:creationId xmlns:a16="http://schemas.microsoft.com/office/drawing/2014/main" id="{9314C5F3-44AB-49A4-8E00-52C34C0D664D}"/>
              </a:ext>
            </a:extLst>
          </p:cNvPr>
          <p:cNvGraphicFramePr>
            <a:graphicFrameLocks noGrp="1"/>
          </p:cNvGraphicFramePr>
          <p:nvPr>
            <p:extLst>
              <p:ext uri="{D42A27DB-BD31-4B8C-83A1-F6EECF244321}">
                <p14:modId xmlns:p14="http://schemas.microsoft.com/office/powerpoint/2010/main" val="3713195837"/>
              </p:ext>
            </p:extLst>
          </p:nvPr>
        </p:nvGraphicFramePr>
        <p:xfrm>
          <a:off x="524037" y="1550853"/>
          <a:ext cx="11316271" cy="4606925"/>
        </p:xfrm>
        <a:graphic>
          <a:graphicData uri="http://schemas.openxmlformats.org/drawingml/2006/table">
            <a:tbl>
              <a:tblPr firstRow="1" firstCol="1" bandRow="1"/>
              <a:tblGrid>
                <a:gridCol w="1350645">
                  <a:extLst>
                    <a:ext uri="{9D8B030D-6E8A-4147-A177-3AD203B41FA5}">
                      <a16:colId xmlns:a16="http://schemas.microsoft.com/office/drawing/2014/main" val="342716672"/>
                    </a:ext>
                  </a:extLst>
                </a:gridCol>
                <a:gridCol w="9965626">
                  <a:extLst>
                    <a:ext uri="{9D8B030D-6E8A-4147-A177-3AD203B41FA5}">
                      <a16:colId xmlns:a16="http://schemas.microsoft.com/office/drawing/2014/main" val="3772387129"/>
                    </a:ext>
                  </a:extLst>
                </a:gridCol>
              </a:tblGrid>
              <a:tr h="0">
                <a:tc>
                  <a:txBody>
                    <a:bodyPr/>
                    <a:lstStyle/>
                    <a:p>
                      <a:pPr>
                        <a:lnSpc>
                          <a:spcPct val="107000"/>
                        </a:lnSpc>
                        <a:spcAft>
                          <a:spcPts val="800"/>
                        </a:spcAft>
                      </a:pPr>
                      <a:r>
                        <a:rPr lang="en-GB" sz="14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STEP 02:</a:t>
                      </a:r>
                      <a:r>
                        <a:rPr lang="en-GB" sz="16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RPL assessment and results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262626"/>
                      </a:solidFill>
                      <a:prstDash val="solid"/>
                      <a:round/>
                      <a:headEnd type="none" w="med" len="med"/>
                      <a:tailEnd type="none" w="med" len="med"/>
                    </a:lnL>
                    <a:lnR w="28575" cap="flat" cmpd="sng" algn="ctr">
                      <a:solidFill>
                        <a:srgbClr val="262626"/>
                      </a:solidFill>
                      <a:prstDash val="solid"/>
                      <a:round/>
                      <a:headEnd type="none" w="med" len="med"/>
                      <a:tailEnd type="none" w="med" len="med"/>
                    </a:lnR>
                    <a:lnT w="28575" cap="flat" cmpd="sng" algn="ctr">
                      <a:solidFill>
                        <a:srgbClr val="262626"/>
                      </a:solidFill>
                      <a:prstDash val="solid"/>
                      <a:round/>
                      <a:headEnd type="none" w="med" len="med"/>
                      <a:tailEnd type="none" w="med" len="med"/>
                    </a:lnT>
                    <a:lnB w="28575" cap="flat" cmpd="sng" algn="ctr">
                      <a:solidFill>
                        <a:srgbClr val="262626"/>
                      </a:solidFill>
                      <a:prstDash val="solid"/>
                      <a:round/>
                      <a:headEnd type="none" w="med" len="med"/>
                      <a:tailEnd type="none" w="med" len="med"/>
                    </a:lnB>
                    <a:solidFill>
                      <a:srgbClr val="404040"/>
                    </a:solidFill>
                  </a:tcPr>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Upon receipt of RPL Mapping Report and supporting evidence the </a:t>
                      </a:r>
                      <a:r>
                        <a:rPr lang="en-GB" sz="1400" b="1" dirty="0">
                          <a:effectLst/>
                          <a:latin typeface="Calibri" panose="020F0502020204030204" pitchFamily="34" charset="0"/>
                          <a:ea typeface="Calibri" panose="020F0502020204030204" pitchFamily="34" charset="0"/>
                          <a:cs typeface="Calibri" panose="020F0502020204030204" pitchFamily="34" charset="0"/>
                        </a:rPr>
                        <a:t>INSPIRATUS</a:t>
                      </a:r>
                      <a:r>
                        <a:rPr lang="en-GB" sz="1400" dirty="0">
                          <a:effectLst/>
                          <a:latin typeface="Calibri" panose="020F0502020204030204" pitchFamily="34" charset="0"/>
                          <a:ea typeface="Calibri" panose="020F0502020204030204" pitchFamily="34" charset="0"/>
                          <a:cs typeface="Calibri" panose="020F0502020204030204" pitchFamily="34" charset="0"/>
                        </a:rPr>
                        <a:t> will conduct the RPL Assessment as your recognised centre. Outcomes will be subject to internal moderation. The assessment and internal moderation processes can take up to </a:t>
                      </a:r>
                      <a:r>
                        <a:rPr lang="en-GB" sz="1400" b="1" u="sng" dirty="0">
                          <a:effectLst/>
                          <a:latin typeface="Calibri" panose="020F0502020204030204" pitchFamily="34" charset="0"/>
                          <a:ea typeface="Calibri" panose="020F0502020204030204" pitchFamily="34" charset="0"/>
                          <a:cs typeface="Calibri" panose="020F0502020204030204" pitchFamily="34" charset="0"/>
                        </a:rPr>
                        <a:t>2 calendar months.</a:t>
                      </a:r>
                      <a:r>
                        <a:rPr lang="en-GB" sz="1400" dirty="0">
                          <a:effectLst/>
                          <a:latin typeface="Calibri" panose="020F0502020204030204" pitchFamily="34" charset="0"/>
                          <a:ea typeface="Calibri" panose="020F0502020204030204" pitchFamily="34" charset="0"/>
                          <a:cs typeface="Calibri" panose="020F0502020204030204" pitchFamily="34" charset="0"/>
                        </a:rPr>
                        <a:t> Upon completion,  one of the following outcomes will be confirmed: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sz="1400" b="1" dirty="0">
                          <a:solidFill>
                            <a:srgbClr val="16B3DD"/>
                          </a:solidFill>
                          <a:effectLst/>
                          <a:latin typeface="Calibri" panose="020F0502020204030204" pitchFamily="34" charset="0"/>
                          <a:ea typeface="Calibri" panose="020F0502020204030204" pitchFamily="34" charset="0"/>
                          <a:cs typeface="Calibri" panose="020F0502020204030204" pitchFamily="34" charset="0"/>
                        </a:rPr>
                        <a:t>Outcome 1: Qualification Achieved.</a:t>
                      </a:r>
                      <a:r>
                        <a:rPr lang="en-GB" sz="14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GB" sz="1400" b="1" dirty="0">
                          <a:effectLst/>
                          <a:latin typeface="Calibri" panose="020F0502020204030204" pitchFamily="34" charset="0"/>
                          <a:ea typeface="Calibri" panose="020F0502020204030204" pitchFamily="34" charset="0"/>
                          <a:cs typeface="Calibri" panose="020F0502020204030204" pitchFamily="34" charset="0"/>
                        </a:rPr>
                        <a:t>INSPIRATUS </a:t>
                      </a:r>
                      <a:r>
                        <a:rPr lang="en-GB" sz="1400" b="0" dirty="0">
                          <a:effectLst/>
                          <a:latin typeface="Calibri" panose="020F0502020204030204" pitchFamily="34" charset="0"/>
                          <a:ea typeface="Calibri" panose="020F0502020204030204" pitchFamily="34" charset="0"/>
                          <a:cs typeface="Calibri" panose="020F0502020204030204" pitchFamily="34" charset="0"/>
                        </a:rPr>
                        <a:t>will submit results</a:t>
                      </a:r>
                      <a:r>
                        <a:rPr lang="en-GB" sz="1400" dirty="0">
                          <a:effectLst/>
                          <a:latin typeface="Calibri" panose="020F0502020204030204" pitchFamily="34" charset="0"/>
                          <a:ea typeface="Calibri" panose="020F0502020204030204" pitchFamily="34" charset="0"/>
                          <a:cs typeface="Calibri" panose="020F0502020204030204" pitchFamily="34" charset="0"/>
                        </a:rPr>
                        <a:t> to Transcend as the awarding organisation. External moderation will be completed by Transcend and results or </a:t>
                      </a:r>
                      <a:r>
                        <a:rPr lang="en-GB" sz="1400" dirty="0" err="1">
                          <a:effectLst/>
                          <a:latin typeface="Calibri" panose="020F0502020204030204" pitchFamily="34" charset="0"/>
                          <a:ea typeface="Calibri" panose="020F0502020204030204" pitchFamily="34" charset="0"/>
                          <a:cs typeface="Calibri" panose="020F0502020204030204" pitchFamily="34" charset="0"/>
                        </a:rPr>
                        <a:t>eCertficates</a:t>
                      </a:r>
                      <a:r>
                        <a:rPr lang="en-GB" sz="1400" dirty="0">
                          <a:effectLst/>
                          <a:latin typeface="Calibri" panose="020F0502020204030204" pitchFamily="34" charset="0"/>
                          <a:ea typeface="Calibri" panose="020F0502020204030204" pitchFamily="34" charset="0"/>
                          <a:cs typeface="Calibri" panose="020F0502020204030204" pitchFamily="34" charset="0"/>
                        </a:rPr>
                        <a:t> will be released. External quality assurance and certification can take up to a further </a:t>
                      </a:r>
                      <a:r>
                        <a:rPr lang="en-GB" sz="1400" b="1" u="sng" dirty="0">
                          <a:effectLst/>
                          <a:latin typeface="Calibri" panose="020F0502020204030204" pitchFamily="34" charset="0"/>
                          <a:ea typeface="Calibri" panose="020F0502020204030204" pitchFamily="34" charset="0"/>
                          <a:cs typeface="Calibri" panose="020F0502020204030204" pitchFamily="34" charset="0"/>
                        </a:rPr>
                        <a:t>2 calendar months. </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sz="1400" b="1" dirty="0">
                          <a:solidFill>
                            <a:srgbClr val="16B3DD"/>
                          </a:solidFill>
                          <a:effectLst/>
                          <a:latin typeface="Calibri" panose="020F0502020204030204" pitchFamily="34" charset="0"/>
                          <a:ea typeface="Calibri" panose="020F0502020204030204" pitchFamily="34" charset="0"/>
                          <a:cs typeface="Calibri" panose="020F0502020204030204" pitchFamily="34" charset="0"/>
                        </a:rPr>
                        <a:t>Outcome 2: Qualification Part Achieved. </a:t>
                      </a:r>
                      <a:r>
                        <a:rPr lang="en-GB" sz="1400" b="1" dirty="0">
                          <a:effectLst/>
                          <a:latin typeface="Calibri" panose="020F0502020204030204" pitchFamily="34" charset="0"/>
                          <a:ea typeface="Calibri" panose="020F0502020204030204" pitchFamily="34" charset="0"/>
                          <a:cs typeface="Calibri" panose="020F0502020204030204" pitchFamily="34" charset="0"/>
                        </a:rPr>
                        <a:t>INSPIRATUS</a:t>
                      </a:r>
                      <a:r>
                        <a:rPr lang="en-GB" sz="1400" dirty="0">
                          <a:effectLst/>
                          <a:latin typeface="Calibri" panose="020F0502020204030204" pitchFamily="34" charset="0"/>
                          <a:ea typeface="Calibri" panose="020F0502020204030204" pitchFamily="34" charset="0"/>
                          <a:cs typeface="Calibri" panose="020F0502020204030204" pitchFamily="34" charset="0"/>
                        </a:rPr>
                        <a:t> will notify you via email to confirm that your RPL mapping and portfolio of evidence has met more than 50% but less than 100% of the qualification criteria. You will be asked to complete a programme of learning and assessment for the criteria which you have not met. You will be charged at £60 per qualification unit where there are outstanding gaps.  In the event that a practical observation is required in the live personal training environment with a real client this will be charged at £300 per observation plus travel fees for the assessor. Upon successful completion of the re-assessment all evidence will be submitted for internal moderation prior to confirmation of results. </a:t>
                      </a:r>
                      <a:r>
                        <a:rPr lang="en-GB" sz="1400" b="1" dirty="0">
                          <a:effectLst/>
                          <a:latin typeface="Calibri" panose="020F0502020204030204" pitchFamily="34" charset="0"/>
                          <a:ea typeface="Calibri" panose="020F0502020204030204" pitchFamily="34" charset="0"/>
                          <a:cs typeface="Calibri" panose="020F0502020204030204" pitchFamily="34" charset="0"/>
                        </a:rPr>
                        <a:t>INSPIRATUS </a:t>
                      </a:r>
                      <a:r>
                        <a:rPr lang="en-GB" sz="1400" b="0" dirty="0">
                          <a:effectLst/>
                          <a:latin typeface="Calibri" panose="020F0502020204030204" pitchFamily="34" charset="0"/>
                          <a:ea typeface="Calibri" panose="020F0502020204030204" pitchFamily="34" charset="0"/>
                          <a:cs typeface="Calibri" panose="020F0502020204030204" pitchFamily="34" charset="0"/>
                        </a:rPr>
                        <a:t>will submit results to</a:t>
                      </a:r>
                      <a:r>
                        <a:rPr lang="en-GB" sz="1400" dirty="0">
                          <a:effectLst/>
                          <a:latin typeface="Calibri" panose="020F0502020204030204" pitchFamily="34" charset="0"/>
                          <a:ea typeface="Calibri" panose="020F0502020204030204" pitchFamily="34" charset="0"/>
                          <a:cs typeface="Calibri" panose="020F0502020204030204" pitchFamily="34" charset="0"/>
                        </a:rPr>
                        <a:t> Transcend as the awarding organsiation. External moderation will be completed by the Transcend and results or </a:t>
                      </a:r>
                      <a:r>
                        <a:rPr lang="en-GB" sz="1400" dirty="0" err="1">
                          <a:effectLst/>
                          <a:latin typeface="Calibri" panose="020F0502020204030204" pitchFamily="34" charset="0"/>
                          <a:ea typeface="Calibri" panose="020F0502020204030204" pitchFamily="34" charset="0"/>
                          <a:cs typeface="Calibri" panose="020F0502020204030204" pitchFamily="34" charset="0"/>
                        </a:rPr>
                        <a:t>eCertficates</a:t>
                      </a:r>
                      <a:r>
                        <a:rPr lang="en-GB" sz="1400" dirty="0">
                          <a:effectLst/>
                          <a:latin typeface="Calibri" panose="020F0502020204030204" pitchFamily="34" charset="0"/>
                          <a:ea typeface="Calibri" panose="020F0502020204030204" pitchFamily="34" charset="0"/>
                          <a:cs typeface="Calibri" panose="020F0502020204030204" pitchFamily="34" charset="0"/>
                        </a:rPr>
                        <a:t> will be released. External quality assurance and certification can take up to </a:t>
                      </a:r>
                      <a:r>
                        <a:rPr lang="en-GB" sz="1400" b="1" u="sng" dirty="0">
                          <a:effectLst/>
                          <a:latin typeface="Calibri" panose="020F0502020204030204" pitchFamily="34" charset="0"/>
                          <a:ea typeface="Calibri" panose="020F0502020204030204" pitchFamily="34" charset="0"/>
                          <a:cs typeface="Calibri" panose="020F0502020204030204" pitchFamily="34" charset="0"/>
                        </a:rPr>
                        <a:t>2 calendar months. </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sz="1400" b="1" dirty="0">
                          <a:solidFill>
                            <a:srgbClr val="16B3DD"/>
                          </a:solidFill>
                          <a:effectLst/>
                          <a:latin typeface="Calibri" panose="020F0502020204030204" pitchFamily="34" charset="0"/>
                          <a:ea typeface="Calibri" panose="020F0502020204030204" pitchFamily="34" charset="0"/>
                          <a:cs typeface="Calibri" panose="020F0502020204030204" pitchFamily="34" charset="0"/>
                        </a:rPr>
                        <a:t>Outcome 3: Qualification Not Achieved.</a:t>
                      </a:r>
                      <a:r>
                        <a:rPr lang="en-GB" sz="1400" dirty="0">
                          <a:solidFill>
                            <a:srgbClr val="16B3DD"/>
                          </a:solidFill>
                          <a:effectLst/>
                          <a:latin typeface="Calibri" panose="020F0502020204030204" pitchFamily="34" charset="0"/>
                          <a:ea typeface="Calibri" panose="020F0502020204030204" pitchFamily="34" charset="0"/>
                          <a:cs typeface="Calibri" panose="020F0502020204030204" pitchFamily="34" charset="0"/>
                        </a:rPr>
                        <a:t> </a:t>
                      </a:r>
                      <a:r>
                        <a:rPr lang="en-GB" sz="1400" b="1" dirty="0">
                          <a:effectLst/>
                          <a:latin typeface="Calibri" panose="020F0502020204030204" pitchFamily="34" charset="0"/>
                          <a:ea typeface="Calibri" panose="020F0502020204030204" pitchFamily="34" charset="0"/>
                          <a:cs typeface="Calibri" panose="020F0502020204030204" pitchFamily="34" charset="0"/>
                        </a:rPr>
                        <a:t>INSPIRATUS</a:t>
                      </a:r>
                      <a:r>
                        <a:rPr lang="en-GB" sz="1400" dirty="0">
                          <a:effectLst/>
                          <a:latin typeface="Calibri" panose="020F0502020204030204" pitchFamily="34" charset="0"/>
                          <a:ea typeface="Calibri" panose="020F0502020204030204" pitchFamily="34" charset="0"/>
                          <a:cs typeface="Calibri" panose="020F0502020204030204" pitchFamily="34" charset="0"/>
                        </a:rPr>
                        <a:t> will notify you via email to confirm that you have not been successful. We will recommend that you attend a full programme of learning and assessment to complete the qualification. </a:t>
                      </a:r>
                    </a:p>
                    <a:p>
                      <a:pPr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262626"/>
                      </a:solidFill>
                      <a:prstDash val="solid"/>
                      <a:round/>
                      <a:headEnd type="none" w="med" len="med"/>
                      <a:tailEnd type="none" w="med" len="med"/>
                    </a:lnL>
                    <a:lnR w="28575" cap="flat" cmpd="sng" algn="ctr">
                      <a:solidFill>
                        <a:srgbClr val="262626"/>
                      </a:solidFill>
                      <a:prstDash val="solid"/>
                      <a:round/>
                      <a:headEnd type="none" w="med" len="med"/>
                      <a:tailEnd type="none" w="med" len="med"/>
                    </a:lnR>
                    <a:lnT w="28575" cap="flat" cmpd="sng" algn="ctr">
                      <a:solidFill>
                        <a:srgbClr val="262626"/>
                      </a:solidFill>
                      <a:prstDash val="solid"/>
                      <a:round/>
                      <a:headEnd type="none" w="med" len="med"/>
                      <a:tailEnd type="none" w="med" len="med"/>
                    </a:lnT>
                    <a:lnB w="28575" cap="flat" cmpd="sng" algn="ctr">
                      <a:solidFill>
                        <a:srgbClr val="262626"/>
                      </a:solidFill>
                      <a:prstDash val="solid"/>
                      <a:round/>
                      <a:headEnd type="none" w="med" len="med"/>
                      <a:tailEnd type="none" w="med" len="med"/>
                    </a:lnB>
                  </a:tcPr>
                </a:tc>
                <a:extLst>
                  <a:ext uri="{0D108BD9-81ED-4DB2-BD59-A6C34878D82A}">
                    <a16:rowId xmlns:a16="http://schemas.microsoft.com/office/drawing/2014/main" val="2538125480"/>
                  </a:ext>
                </a:extLst>
              </a:tr>
            </a:tbl>
          </a:graphicData>
        </a:graphic>
      </p:graphicFrame>
    </p:spTree>
    <p:extLst>
      <p:ext uri="{BB962C8B-B14F-4D97-AF65-F5344CB8AC3E}">
        <p14:creationId xmlns:p14="http://schemas.microsoft.com/office/powerpoint/2010/main" val="3054008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1E9264-5C24-8B4E-84F4-4ED260E24A6D}"/>
              </a:ext>
            </a:extLst>
          </p:cNvPr>
          <p:cNvSpPr>
            <a:spLocks noGrp="1"/>
          </p:cNvSpPr>
          <p:nvPr>
            <p:ph type="title"/>
          </p:nvPr>
        </p:nvSpPr>
        <p:spPr>
          <a:xfrm>
            <a:off x="1304756" y="359450"/>
            <a:ext cx="6491985" cy="751708"/>
          </a:xfrm>
        </p:spPr>
        <p:txBody>
          <a:bodyPr>
            <a:normAutofit/>
          </a:bodyPr>
          <a:lstStyle/>
          <a:p>
            <a:r>
              <a:rPr lang="en-US" sz="2800" dirty="0">
                <a:solidFill>
                  <a:srgbClr val="00B0F0"/>
                </a:solidFill>
                <a:latin typeface="+mn-lt"/>
              </a:rPr>
              <a:t>CIMSPA Membership</a:t>
            </a:r>
            <a:endParaRPr lang="en-US" sz="2000" dirty="0">
              <a:solidFill>
                <a:srgbClr val="00B0F0"/>
              </a:solidFill>
              <a:latin typeface="+mn-lt"/>
            </a:endParaRPr>
          </a:p>
        </p:txBody>
      </p:sp>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a:off x="1411082" y="1023170"/>
            <a:ext cx="302269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2"/>
          <a:stretch>
            <a:fillRect/>
          </a:stretch>
        </p:blipFill>
        <p:spPr>
          <a:xfrm>
            <a:off x="264632" y="305027"/>
            <a:ext cx="860553" cy="860553"/>
          </a:xfrm>
          <a:prstGeom prst="rect">
            <a:avLst/>
          </a:prstGeom>
        </p:spPr>
      </p:pic>
      <p:sp>
        <p:nvSpPr>
          <p:cNvPr id="32" name="Content Placeholder 2">
            <a:extLst>
              <a:ext uri="{FF2B5EF4-FFF2-40B4-BE49-F238E27FC236}">
                <a16:creationId xmlns:a16="http://schemas.microsoft.com/office/drawing/2014/main" id="{577A33D5-DF8E-43DE-A468-E97D3B8FC703}"/>
              </a:ext>
            </a:extLst>
          </p:cNvPr>
          <p:cNvSpPr txBox="1">
            <a:spLocks/>
          </p:cNvSpPr>
          <p:nvPr/>
        </p:nvSpPr>
        <p:spPr>
          <a:xfrm>
            <a:off x="694908" y="2362275"/>
            <a:ext cx="10434083" cy="2964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GB" sz="4000" dirty="0">
                <a:solidFill>
                  <a:schemeClr val="tx1">
                    <a:lumMod val="65000"/>
                    <a:lumOff val="35000"/>
                  </a:schemeClr>
                </a:solidFill>
              </a:rPr>
              <a:t>Upon successful achievement of the</a:t>
            </a:r>
            <a:r>
              <a:rPr lang="en-GB" sz="4000" dirty="0">
                <a:solidFill>
                  <a:srgbClr val="00B0F0"/>
                </a:solidFill>
              </a:rPr>
              <a:t> </a:t>
            </a:r>
          </a:p>
          <a:p>
            <a:pPr marL="0" indent="0" algn="ctr" fontAlgn="base">
              <a:buNone/>
            </a:pPr>
            <a:r>
              <a:rPr lang="en-GB" sz="4000" dirty="0">
                <a:solidFill>
                  <a:srgbClr val="00B0F0"/>
                </a:solidFill>
              </a:rPr>
              <a:t>Transcend Level 3 Diploma in Personal Training </a:t>
            </a:r>
            <a:r>
              <a:rPr lang="en-GB" sz="4000" dirty="0">
                <a:solidFill>
                  <a:schemeClr val="tx1">
                    <a:lumMod val="65000"/>
                    <a:lumOff val="35000"/>
                  </a:schemeClr>
                </a:solidFill>
              </a:rPr>
              <a:t>you can submit your </a:t>
            </a:r>
            <a:r>
              <a:rPr lang="en-GB" sz="4000" dirty="0" err="1">
                <a:solidFill>
                  <a:schemeClr val="tx1">
                    <a:lumMod val="65000"/>
                    <a:lumOff val="35000"/>
                  </a:schemeClr>
                </a:solidFill>
              </a:rPr>
              <a:t>eCertificate</a:t>
            </a:r>
            <a:r>
              <a:rPr lang="en-GB" sz="4000" dirty="0">
                <a:solidFill>
                  <a:schemeClr val="tx1">
                    <a:lumMod val="65000"/>
                    <a:lumOff val="35000"/>
                  </a:schemeClr>
                </a:solidFill>
              </a:rPr>
              <a:t> to CIMSPA to support your application for CIMSPA membership. </a:t>
            </a:r>
          </a:p>
        </p:txBody>
      </p:sp>
    </p:spTree>
    <p:extLst>
      <p:ext uri="{BB962C8B-B14F-4D97-AF65-F5344CB8AC3E}">
        <p14:creationId xmlns:p14="http://schemas.microsoft.com/office/powerpoint/2010/main" val="3686449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941E00-23D3-3244-A949-96375860BCFE}"/>
              </a:ext>
            </a:extLst>
          </p:cNvPr>
          <p:cNvPicPr>
            <a:picLocks noChangeAspect="1"/>
          </p:cNvPicPr>
          <p:nvPr/>
        </p:nvPicPr>
        <p:blipFill>
          <a:blip r:embed="rId2"/>
          <a:stretch>
            <a:fillRect/>
          </a:stretch>
        </p:blipFill>
        <p:spPr>
          <a:xfrm>
            <a:off x="5664200" y="3794760"/>
            <a:ext cx="863600" cy="863600"/>
          </a:xfrm>
          <a:prstGeom prst="rect">
            <a:avLst/>
          </a:prstGeom>
        </p:spPr>
      </p:pic>
      <p:pic>
        <p:nvPicPr>
          <p:cNvPr id="7" name="Picture 6">
            <a:extLst>
              <a:ext uri="{FF2B5EF4-FFF2-40B4-BE49-F238E27FC236}">
                <a16:creationId xmlns:a16="http://schemas.microsoft.com/office/drawing/2014/main" id="{6B994D82-1124-8B46-AD63-9D298707A815}"/>
              </a:ext>
            </a:extLst>
          </p:cNvPr>
          <p:cNvPicPr>
            <a:picLocks noChangeAspect="1"/>
          </p:cNvPicPr>
          <p:nvPr/>
        </p:nvPicPr>
        <p:blipFill>
          <a:blip r:embed="rId2"/>
          <a:stretch>
            <a:fillRect/>
          </a:stretch>
        </p:blipFill>
        <p:spPr>
          <a:xfrm>
            <a:off x="1058496" y="390772"/>
            <a:ext cx="863600" cy="863600"/>
          </a:xfrm>
          <a:prstGeom prst="rect">
            <a:avLst/>
          </a:prstGeom>
        </p:spPr>
      </p:pic>
      <p:pic>
        <p:nvPicPr>
          <p:cNvPr id="8" name="Picture 7">
            <a:extLst>
              <a:ext uri="{FF2B5EF4-FFF2-40B4-BE49-F238E27FC236}">
                <a16:creationId xmlns:a16="http://schemas.microsoft.com/office/drawing/2014/main" id="{D04C24D5-6DC5-184C-95FF-9B6507C23140}"/>
              </a:ext>
            </a:extLst>
          </p:cNvPr>
          <p:cNvPicPr>
            <a:picLocks noChangeAspect="1"/>
          </p:cNvPicPr>
          <p:nvPr/>
        </p:nvPicPr>
        <p:blipFill>
          <a:blip r:embed="rId2"/>
          <a:stretch>
            <a:fillRect/>
          </a:stretch>
        </p:blipFill>
        <p:spPr>
          <a:xfrm>
            <a:off x="9214827" y="1822847"/>
            <a:ext cx="863600" cy="863600"/>
          </a:xfrm>
          <a:prstGeom prst="rect">
            <a:avLst/>
          </a:prstGeom>
        </p:spPr>
      </p:pic>
      <p:pic>
        <p:nvPicPr>
          <p:cNvPr id="9" name="Picture 8">
            <a:extLst>
              <a:ext uri="{FF2B5EF4-FFF2-40B4-BE49-F238E27FC236}">
                <a16:creationId xmlns:a16="http://schemas.microsoft.com/office/drawing/2014/main" id="{CA010AAA-AD6A-4D40-A59E-A621854E2452}"/>
              </a:ext>
            </a:extLst>
          </p:cNvPr>
          <p:cNvPicPr>
            <a:picLocks noChangeAspect="1"/>
          </p:cNvPicPr>
          <p:nvPr/>
        </p:nvPicPr>
        <p:blipFill>
          <a:blip r:embed="rId2"/>
          <a:stretch>
            <a:fillRect/>
          </a:stretch>
        </p:blipFill>
        <p:spPr>
          <a:xfrm>
            <a:off x="10269903" y="390772"/>
            <a:ext cx="863600" cy="863600"/>
          </a:xfrm>
          <a:prstGeom prst="rect">
            <a:avLst/>
          </a:prstGeom>
        </p:spPr>
      </p:pic>
      <p:pic>
        <p:nvPicPr>
          <p:cNvPr id="10" name="Picture 9">
            <a:extLst>
              <a:ext uri="{FF2B5EF4-FFF2-40B4-BE49-F238E27FC236}">
                <a16:creationId xmlns:a16="http://schemas.microsoft.com/office/drawing/2014/main" id="{E683E49C-24B9-BC44-8DE2-E56D5C3FCDC6}"/>
              </a:ext>
            </a:extLst>
          </p:cNvPr>
          <p:cNvPicPr>
            <a:picLocks noChangeAspect="1"/>
          </p:cNvPicPr>
          <p:nvPr/>
        </p:nvPicPr>
        <p:blipFill>
          <a:blip r:embed="rId2"/>
          <a:stretch>
            <a:fillRect/>
          </a:stretch>
        </p:blipFill>
        <p:spPr>
          <a:xfrm>
            <a:off x="2113573" y="1822847"/>
            <a:ext cx="863600" cy="863600"/>
          </a:xfrm>
          <a:prstGeom prst="rect">
            <a:avLst/>
          </a:prstGeom>
        </p:spPr>
      </p:pic>
      <p:pic>
        <p:nvPicPr>
          <p:cNvPr id="3" name="Picture 2">
            <a:extLst>
              <a:ext uri="{FF2B5EF4-FFF2-40B4-BE49-F238E27FC236}">
                <a16:creationId xmlns:a16="http://schemas.microsoft.com/office/drawing/2014/main" id="{9BAB1554-60CA-DD4C-A7D0-8C90D86A87A1}"/>
              </a:ext>
            </a:extLst>
          </p:cNvPr>
          <p:cNvPicPr>
            <a:picLocks noChangeAspect="1"/>
          </p:cNvPicPr>
          <p:nvPr/>
        </p:nvPicPr>
        <p:blipFill>
          <a:blip r:embed="rId3"/>
          <a:stretch>
            <a:fillRect/>
          </a:stretch>
        </p:blipFill>
        <p:spPr>
          <a:xfrm>
            <a:off x="4032249" y="4157518"/>
            <a:ext cx="4127500" cy="2755900"/>
          </a:xfrm>
          <a:prstGeom prst="rect">
            <a:avLst/>
          </a:prstGeom>
        </p:spPr>
      </p:pic>
      <p:sp>
        <p:nvSpPr>
          <p:cNvPr id="5" name="TextBox 4">
            <a:extLst>
              <a:ext uri="{FF2B5EF4-FFF2-40B4-BE49-F238E27FC236}">
                <a16:creationId xmlns:a16="http://schemas.microsoft.com/office/drawing/2014/main" id="{51DAF6BC-D1F4-0947-A64F-9BAFF43E2556}"/>
              </a:ext>
            </a:extLst>
          </p:cNvPr>
          <p:cNvSpPr txBox="1"/>
          <p:nvPr/>
        </p:nvSpPr>
        <p:spPr>
          <a:xfrm>
            <a:off x="1922095" y="637906"/>
            <a:ext cx="2110154" cy="369332"/>
          </a:xfrm>
          <a:prstGeom prst="rect">
            <a:avLst/>
          </a:prstGeom>
          <a:noFill/>
        </p:spPr>
        <p:txBody>
          <a:bodyPr wrap="square" rtlCol="0">
            <a:spAutoFit/>
          </a:bodyPr>
          <a:lstStyle/>
          <a:p>
            <a:r>
              <a:rPr lang="en-US" dirty="0">
                <a:solidFill>
                  <a:srgbClr val="00B0F0"/>
                </a:solidFill>
              </a:rPr>
              <a:t>Thank you!</a:t>
            </a:r>
            <a:endParaRPr lang="en-US" dirty="0"/>
          </a:p>
        </p:txBody>
      </p:sp>
      <p:sp>
        <p:nvSpPr>
          <p:cNvPr id="11" name="TextBox 10">
            <a:extLst>
              <a:ext uri="{FF2B5EF4-FFF2-40B4-BE49-F238E27FC236}">
                <a16:creationId xmlns:a16="http://schemas.microsoft.com/office/drawing/2014/main" id="{49306F4B-395E-864B-8CDE-E047F4EE51ED}"/>
              </a:ext>
            </a:extLst>
          </p:cNvPr>
          <p:cNvSpPr txBox="1"/>
          <p:nvPr/>
        </p:nvSpPr>
        <p:spPr>
          <a:xfrm>
            <a:off x="4736123" y="390772"/>
            <a:ext cx="2719753" cy="707886"/>
          </a:xfrm>
          <a:prstGeom prst="rect">
            <a:avLst/>
          </a:prstGeom>
          <a:noFill/>
        </p:spPr>
        <p:txBody>
          <a:bodyPr wrap="square" rtlCol="0">
            <a:spAutoFit/>
          </a:bodyPr>
          <a:lstStyle/>
          <a:p>
            <a:pPr algn="ctr"/>
            <a:r>
              <a:rPr lang="en-US" sz="4000" b="1" i="1" dirty="0">
                <a:solidFill>
                  <a:srgbClr val="92D050"/>
                </a:solidFill>
              </a:rPr>
              <a:t>#RPL</a:t>
            </a:r>
            <a:endParaRPr lang="en-US" sz="4000" dirty="0"/>
          </a:p>
        </p:txBody>
      </p:sp>
      <p:sp>
        <p:nvSpPr>
          <p:cNvPr id="13" name="TextBox 12">
            <a:extLst>
              <a:ext uri="{FF2B5EF4-FFF2-40B4-BE49-F238E27FC236}">
                <a16:creationId xmlns:a16="http://schemas.microsoft.com/office/drawing/2014/main" id="{A32E2ACD-72E1-7A40-917D-A764F5003DC4}"/>
              </a:ext>
            </a:extLst>
          </p:cNvPr>
          <p:cNvSpPr txBox="1"/>
          <p:nvPr/>
        </p:nvSpPr>
        <p:spPr>
          <a:xfrm>
            <a:off x="2977172" y="2004356"/>
            <a:ext cx="2110154" cy="369332"/>
          </a:xfrm>
          <a:prstGeom prst="rect">
            <a:avLst/>
          </a:prstGeom>
          <a:noFill/>
        </p:spPr>
        <p:txBody>
          <a:bodyPr wrap="square" rtlCol="0">
            <a:spAutoFit/>
          </a:bodyPr>
          <a:lstStyle/>
          <a:p>
            <a:r>
              <a:rPr lang="en-US" dirty="0">
                <a:solidFill>
                  <a:srgbClr val="00B0F0"/>
                </a:solidFill>
              </a:rPr>
              <a:t>Thank you!</a:t>
            </a:r>
            <a:endParaRPr lang="en-US" dirty="0"/>
          </a:p>
        </p:txBody>
      </p:sp>
      <p:sp>
        <p:nvSpPr>
          <p:cNvPr id="14" name="TextBox 13">
            <a:extLst>
              <a:ext uri="{FF2B5EF4-FFF2-40B4-BE49-F238E27FC236}">
                <a16:creationId xmlns:a16="http://schemas.microsoft.com/office/drawing/2014/main" id="{1792AB9A-57A7-B544-88E7-F9996D034F79}"/>
              </a:ext>
            </a:extLst>
          </p:cNvPr>
          <p:cNvSpPr txBox="1"/>
          <p:nvPr/>
        </p:nvSpPr>
        <p:spPr>
          <a:xfrm>
            <a:off x="5045417" y="3100320"/>
            <a:ext cx="1989945" cy="369332"/>
          </a:xfrm>
          <a:prstGeom prst="rect">
            <a:avLst/>
          </a:prstGeom>
          <a:noFill/>
        </p:spPr>
        <p:txBody>
          <a:bodyPr wrap="square" rtlCol="0">
            <a:spAutoFit/>
          </a:bodyPr>
          <a:lstStyle/>
          <a:p>
            <a:pPr algn="ctr"/>
            <a:r>
              <a:rPr lang="en-US" dirty="0">
                <a:solidFill>
                  <a:srgbClr val="00B0F0"/>
                </a:solidFill>
              </a:rPr>
              <a:t>Thank you!</a:t>
            </a:r>
            <a:endParaRPr lang="en-US" dirty="0"/>
          </a:p>
        </p:txBody>
      </p:sp>
      <p:sp>
        <p:nvSpPr>
          <p:cNvPr id="15" name="TextBox 14">
            <a:extLst>
              <a:ext uri="{FF2B5EF4-FFF2-40B4-BE49-F238E27FC236}">
                <a16:creationId xmlns:a16="http://schemas.microsoft.com/office/drawing/2014/main" id="{83AE2658-FDB5-AA4D-8B0F-69D87718F83A}"/>
              </a:ext>
            </a:extLst>
          </p:cNvPr>
          <p:cNvSpPr txBox="1"/>
          <p:nvPr/>
        </p:nvSpPr>
        <p:spPr>
          <a:xfrm>
            <a:off x="8245522" y="637906"/>
            <a:ext cx="2024381" cy="369332"/>
          </a:xfrm>
          <a:prstGeom prst="rect">
            <a:avLst/>
          </a:prstGeom>
          <a:noFill/>
        </p:spPr>
        <p:txBody>
          <a:bodyPr wrap="square" rtlCol="0">
            <a:spAutoFit/>
          </a:bodyPr>
          <a:lstStyle/>
          <a:p>
            <a:pPr algn="r"/>
            <a:r>
              <a:rPr lang="en-US" dirty="0">
                <a:solidFill>
                  <a:srgbClr val="00B0F0"/>
                </a:solidFill>
              </a:rPr>
              <a:t>Thank you!</a:t>
            </a:r>
            <a:endParaRPr lang="en-US" dirty="0"/>
          </a:p>
        </p:txBody>
      </p:sp>
      <p:sp>
        <p:nvSpPr>
          <p:cNvPr id="16" name="TextBox 15">
            <a:extLst>
              <a:ext uri="{FF2B5EF4-FFF2-40B4-BE49-F238E27FC236}">
                <a16:creationId xmlns:a16="http://schemas.microsoft.com/office/drawing/2014/main" id="{81F8DA65-45F4-EE41-8781-AFE0C7290200}"/>
              </a:ext>
            </a:extLst>
          </p:cNvPr>
          <p:cNvSpPr txBox="1"/>
          <p:nvPr/>
        </p:nvSpPr>
        <p:spPr>
          <a:xfrm>
            <a:off x="6775204" y="2023255"/>
            <a:ext cx="2439623" cy="369332"/>
          </a:xfrm>
          <a:prstGeom prst="rect">
            <a:avLst/>
          </a:prstGeom>
          <a:noFill/>
        </p:spPr>
        <p:txBody>
          <a:bodyPr wrap="square" rtlCol="0">
            <a:spAutoFit/>
          </a:bodyPr>
          <a:lstStyle/>
          <a:p>
            <a:pPr algn="r"/>
            <a:r>
              <a:rPr lang="en-US" dirty="0">
                <a:solidFill>
                  <a:srgbClr val="00B0F0"/>
                </a:solidFill>
              </a:rPr>
              <a:t>Thank you!</a:t>
            </a:r>
            <a:endParaRPr lang="en-US" dirty="0"/>
          </a:p>
        </p:txBody>
      </p:sp>
    </p:spTree>
    <p:extLst>
      <p:ext uri="{BB962C8B-B14F-4D97-AF65-F5344CB8AC3E}">
        <p14:creationId xmlns:p14="http://schemas.microsoft.com/office/powerpoint/2010/main" val="3063896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4"/>
                                        </p:tgtEl>
                                        <p:attrNameLst>
                                          <p:attrName>ppt_y</p:attrName>
                                        </p:attrNameLst>
                                      </p:cBhvr>
                                      <p:tavLst>
                                        <p:tav tm="0">
                                          <p:val>
                                            <p:strVal val="#ppt_y"/>
                                          </p:val>
                                        </p:tav>
                                        <p:tav tm="100000">
                                          <p:val>
                                            <p:strVal val="#ppt_y"/>
                                          </p:val>
                                        </p:tav>
                                      </p:tavLst>
                                    </p:anim>
                                    <p:anim calcmode="lin" valueType="num">
                                      <p:cBhvr>
                                        <p:cTn id="2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4"/>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6"/>
                                        </p:tgtEl>
                                        <p:attrNameLst>
                                          <p:attrName>ppt_y</p:attrName>
                                        </p:attrNameLst>
                                      </p:cBhvr>
                                      <p:tavLst>
                                        <p:tav tm="0">
                                          <p:val>
                                            <p:strVal val="#ppt_y"/>
                                          </p:val>
                                        </p:tav>
                                        <p:tav tm="100000">
                                          <p:val>
                                            <p:strVal val="#ppt_y"/>
                                          </p:val>
                                        </p:tav>
                                      </p:tavLst>
                                    </p:anim>
                                    <p:anim calcmode="lin" valueType="num">
                                      <p:cBhvr>
                                        <p:cTn id="30"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6"/>
                                        </p:tgtEl>
                                      </p:cBhvr>
                                    </p:animEffect>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5"/>
                                        </p:tgtEl>
                                        <p:attrNameLst>
                                          <p:attrName>ppt_y</p:attrName>
                                        </p:attrNameLst>
                                      </p:cBhvr>
                                      <p:tavLst>
                                        <p:tav tm="0">
                                          <p:val>
                                            <p:strVal val="#ppt_y"/>
                                          </p:val>
                                        </p:tav>
                                        <p:tav tm="100000">
                                          <p:val>
                                            <p:strVal val="#ppt_y"/>
                                          </p:val>
                                        </p:tav>
                                      </p:tavLst>
                                    </p:anim>
                                    <p:anim calcmode="lin" valueType="num">
                                      <p:cBhvr>
                                        <p:cTn id="3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941E00-23D3-3244-A949-96375860BCFE}"/>
              </a:ext>
            </a:extLst>
          </p:cNvPr>
          <p:cNvPicPr>
            <a:picLocks noChangeAspect="1"/>
          </p:cNvPicPr>
          <p:nvPr/>
        </p:nvPicPr>
        <p:blipFill>
          <a:blip r:embed="rId2"/>
          <a:stretch>
            <a:fillRect/>
          </a:stretch>
        </p:blipFill>
        <p:spPr>
          <a:xfrm>
            <a:off x="13318994" y="4654886"/>
            <a:ext cx="1447199" cy="1447199"/>
          </a:xfrm>
          <a:prstGeom prst="rect">
            <a:avLst/>
          </a:prstGeom>
        </p:spPr>
      </p:pic>
      <p:pic>
        <p:nvPicPr>
          <p:cNvPr id="7" name="Picture 6">
            <a:extLst>
              <a:ext uri="{FF2B5EF4-FFF2-40B4-BE49-F238E27FC236}">
                <a16:creationId xmlns:a16="http://schemas.microsoft.com/office/drawing/2014/main" id="{6B994D82-1124-8B46-AD63-9D298707A815}"/>
              </a:ext>
            </a:extLst>
          </p:cNvPr>
          <p:cNvPicPr>
            <a:picLocks noChangeAspect="1"/>
          </p:cNvPicPr>
          <p:nvPr/>
        </p:nvPicPr>
        <p:blipFill>
          <a:blip r:embed="rId2"/>
          <a:stretch>
            <a:fillRect/>
          </a:stretch>
        </p:blipFill>
        <p:spPr>
          <a:xfrm>
            <a:off x="-1939886" y="312915"/>
            <a:ext cx="1447199" cy="1447199"/>
          </a:xfrm>
          <a:prstGeom prst="rect">
            <a:avLst/>
          </a:prstGeom>
        </p:spPr>
      </p:pic>
      <p:pic>
        <p:nvPicPr>
          <p:cNvPr id="8" name="Picture 7">
            <a:extLst>
              <a:ext uri="{FF2B5EF4-FFF2-40B4-BE49-F238E27FC236}">
                <a16:creationId xmlns:a16="http://schemas.microsoft.com/office/drawing/2014/main" id="{D04C24D5-6DC5-184C-95FF-9B6507C23140}"/>
              </a:ext>
            </a:extLst>
          </p:cNvPr>
          <p:cNvPicPr>
            <a:picLocks noChangeAspect="1"/>
          </p:cNvPicPr>
          <p:nvPr/>
        </p:nvPicPr>
        <p:blipFill>
          <a:blip r:embed="rId2"/>
          <a:stretch>
            <a:fillRect/>
          </a:stretch>
        </p:blipFill>
        <p:spPr>
          <a:xfrm>
            <a:off x="13318994" y="1865355"/>
            <a:ext cx="1447199" cy="1447199"/>
          </a:xfrm>
          <a:prstGeom prst="rect">
            <a:avLst/>
          </a:prstGeom>
        </p:spPr>
      </p:pic>
      <p:pic>
        <p:nvPicPr>
          <p:cNvPr id="9" name="Picture 8">
            <a:extLst>
              <a:ext uri="{FF2B5EF4-FFF2-40B4-BE49-F238E27FC236}">
                <a16:creationId xmlns:a16="http://schemas.microsoft.com/office/drawing/2014/main" id="{CA010AAA-AD6A-4D40-A59E-A621854E2452}"/>
              </a:ext>
            </a:extLst>
          </p:cNvPr>
          <p:cNvPicPr>
            <a:picLocks noChangeAspect="1"/>
          </p:cNvPicPr>
          <p:nvPr/>
        </p:nvPicPr>
        <p:blipFill>
          <a:blip r:embed="rId2"/>
          <a:stretch>
            <a:fillRect/>
          </a:stretch>
        </p:blipFill>
        <p:spPr>
          <a:xfrm>
            <a:off x="1334328" y="2196740"/>
            <a:ext cx="1447199" cy="1447199"/>
          </a:xfrm>
          <a:prstGeom prst="rect">
            <a:avLst/>
          </a:prstGeom>
        </p:spPr>
      </p:pic>
      <p:pic>
        <p:nvPicPr>
          <p:cNvPr id="10" name="Picture 9">
            <a:extLst>
              <a:ext uri="{FF2B5EF4-FFF2-40B4-BE49-F238E27FC236}">
                <a16:creationId xmlns:a16="http://schemas.microsoft.com/office/drawing/2014/main" id="{E683E49C-24B9-BC44-8DE2-E56D5C3FCDC6}"/>
              </a:ext>
            </a:extLst>
          </p:cNvPr>
          <p:cNvPicPr>
            <a:picLocks noChangeAspect="1"/>
          </p:cNvPicPr>
          <p:nvPr/>
        </p:nvPicPr>
        <p:blipFill>
          <a:blip r:embed="rId2"/>
          <a:stretch>
            <a:fillRect/>
          </a:stretch>
        </p:blipFill>
        <p:spPr>
          <a:xfrm>
            <a:off x="-2013929" y="2297155"/>
            <a:ext cx="1447199" cy="1447199"/>
          </a:xfrm>
          <a:prstGeom prst="rect">
            <a:avLst/>
          </a:prstGeom>
        </p:spPr>
      </p:pic>
      <p:pic>
        <p:nvPicPr>
          <p:cNvPr id="3" name="Picture 2">
            <a:extLst>
              <a:ext uri="{FF2B5EF4-FFF2-40B4-BE49-F238E27FC236}">
                <a16:creationId xmlns:a16="http://schemas.microsoft.com/office/drawing/2014/main" id="{9BAB1554-60CA-DD4C-A7D0-8C90D86A87A1}"/>
              </a:ext>
            </a:extLst>
          </p:cNvPr>
          <p:cNvPicPr>
            <a:picLocks noChangeAspect="1"/>
          </p:cNvPicPr>
          <p:nvPr/>
        </p:nvPicPr>
        <p:blipFill>
          <a:blip r:embed="rId3"/>
          <a:stretch>
            <a:fillRect/>
          </a:stretch>
        </p:blipFill>
        <p:spPr>
          <a:xfrm>
            <a:off x="3976639" y="8325481"/>
            <a:ext cx="4127500" cy="2755900"/>
          </a:xfrm>
          <a:prstGeom prst="rect">
            <a:avLst/>
          </a:prstGeom>
        </p:spPr>
      </p:pic>
      <p:sp>
        <p:nvSpPr>
          <p:cNvPr id="11" name="TextBox 10">
            <a:extLst>
              <a:ext uri="{FF2B5EF4-FFF2-40B4-BE49-F238E27FC236}">
                <a16:creationId xmlns:a16="http://schemas.microsoft.com/office/drawing/2014/main" id="{49306F4B-395E-864B-8CDE-E047F4EE51ED}"/>
              </a:ext>
            </a:extLst>
          </p:cNvPr>
          <p:cNvSpPr txBox="1"/>
          <p:nvPr/>
        </p:nvSpPr>
        <p:spPr>
          <a:xfrm>
            <a:off x="1251432" y="730588"/>
            <a:ext cx="5237552" cy="707886"/>
          </a:xfrm>
          <a:prstGeom prst="rect">
            <a:avLst/>
          </a:prstGeom>
          <a:noFill/>
        </p:spPr>
        <p:txBody>
          <a:bodyPr wrap="square" rtlCol="0">
            <a:spAutoFit/>
          </a:bodyPr>
          <a:lstStyle/>
          <a:p>
            <a:r>
              <a:rPr lang="en-US" sz="4000" b="1" i="1" dirty="0">
                <a:solidFill>
                  <a:srgbClr val="92D050"/>
                </a:solidFill>
              </a:rPr>
              <a:t>#RPL Assessment</a:t>
            </a:r>
            <a:endParaRPr lang="en-US" sz="4000" dirty="0"/>
          </a:p>
        </p:txBody>
      </p:sp>
      <p:cxnSp>
        <p:nvCxnSpPr>
          <p:cNvPr id="18" name="Straight Connector 17">
            <a:extLst>
              <a:ext uri="{FF2B5EF4-FFF2-40B4-BE49-F238E27FC236}">
                <a16:creationId xmlns:a16="http://schemas.microsoft.com/office/drawing/2014/main" id="{4AD2D0CB-8FC1-BF44-9905-97B4FB1B54C1}"/>
              </a:ext>
            </a:extLst>
          </p:cNvPr>
          <p:cNvCxnSpPr>
            <a:cxnSpLocks/>
          </p:cNvCxnSpPr>
          <p:nvPr/>
        </p:nvCxnSpPr>
        <p:spPr>
          <a:xfrm>
            <a:off x="3071987" y="2455198"/>
            <a:ext cx="515761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2F28B512-3166-7C46-A7DB-888DC2D425D3}"/>
              </a:ext>
            </a:extLst>
          </p:cNvPr>
          <p:cNvSpPr txBox="1">
            <a:spLocks/>
          </p:cNvSpPr>
          <p:nvPr/>
        </p:nvSpPr>
        <p:spPr>
          <a:xfrm>
            <a:off x="2135586" y="1129635"/>
            <a:ext cx="6901505"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92D050"/>
                </a:solidFill>
                <a:latin typeface="+mn-lt"/>
              </a:rPr>
              <a:t>Your Learning Objectives</a:t>
            </a:r>
          </a:p>
        </p:txBody>
      </p:sp>
      <p:sp>
        <p:nvSpPr>
          <p:cNvPr id="25" name="Rectangle 24">
            <a:extLst>
              <a:ext uri="{FF2B5EF4-FFF2-40B4-BE49-F238E27FC236}">
                <a16:creationId xmlns:a16="http://schemas.microsoft.com/office/drawing/2014/main" id="{B194ED2C-8794-F647-A864-5D626F212825}"/>
              </a:ext>
            </a:extLst>
          </p:cNvPr>
          <p:cNvSpPr/>
          <p:nvPr/>
        </p:nvSpPr>
        <p:spPr>
          <a:xfrm>
            <a:off x="2866587" y="3485167"/>
            <a:ext cx="8704229" cy="461665"/>
          </a:xfrm>
          <a:prstGeom prst="rect">
            <a:avLst/>
          </a:prstGeom>
        </p:spPr>
        <p:txBody>
          <a:bodyPr wrap="square">
            <a:spAutoFit/>
          </a:bodyPr>
          <a:lstStyle/>
          <a:p>
            <a:pPr lvl="0">
              <a:defRPr/>
            </a:pPr>
            <a:r>
              <a:rPr lang="en-GB" sz="2400" dirty="0">
                <a:solidFill>
                  <a:srgbClr val="92D050"/>
                </a:solidFill>
              </a:rPr>
              <a:t>To understand your RPL eligibility and the mapping process</a:t>
            </a:r>
          </a:p>
        </p:txBody>
      </p:sp>
      <p:sp>
        <p:nvSpPr>
          <p:cNvPr id="23" name="Rectangle 22">
            <a:extLst>
              <a:ext uri="{FF2B5EF4-FFF2-40B4-BE49-F238E27FC236}">
                <a16:creationId xmlns:a16="http://schemas.microsoft.com/office/drawing/2014/main" id="{F2E9CCE3-33AE-8D41-95AA-887615993996}"/>
              </a:ext>
            </a:extLst>
          </p:cNvPr>
          <p:cNvSpPr/>
          <p:nvPr/>
        </p:nvSpPr>
        <p:spPr>
          <a:xfrm>
            <a:off x="2848459" y="2780725"/>
            <a:ext cx="8951495" cy="461665"/>
          </a:xfrm>
          <a:prstGeom prst="rect">
            <a:avLst/>
          </a:prstGeom>
        </p:spPr>
        <p:txBody>
          <a:bodyPr wrap="square">
            <a:spAutoFit/>
          </a:bodyPr>
          <a:lstStyle/>
          <a:p>
            <a:pPr lvl="0">
              <a:defRPr/>
            </a:pPr>
            <a:r>
              <a:rPr lang="en-GB" sz="2400" dirty="0">
                <a:solidFill>
                  <a:srgbClr val="92D050"/>
                </a:solidFill>
                <a:latin typeface="Calibri" panose="020F0502020204030204"/>
              </a:rPr>
              <a:t>To understand the definition of RPL</a:t>
            </a:r>
            <a:endParaRPr kumimoji="0" lang="en-GB" sz="2400" b="0" i="0" u="none" strike="noStrike" kern="1200" cap="none" spc="0" normalizeH="0" baseline="0" noProof="0" dirty="0">
              <a:ln>
                <a:noFill/>
              </a:ln>
              <a:solidFill>
                <a:srgbClr val="92D050"/>
              </a:solidFill>
              <a:effectLst/>
              <a:uLnTx/>
              <a:uFillTx/>
              <a:latin typeface="Calibri" panose="020F0502020204030204"/>
            </a:endParaRPr>
          </a:p>
        </p:txBody>
      </p:sp>
      <p:sp>
        <p:nvSpPr>
          <p:cNvPr id="22" name="Rectangle 21">
            <a:extLst>
              <a:ext uri="{FF2B5EF4-FFF2-40B4-BE49-F238E27FC236}">
                <a16:creationId xmlns:a16="http://schemas.microsoft.com/office/drawing/2014/main" id="{AA250072-2BD4-4D0F-AE08-43C4209E89F6}"/>
              </a:ext>
            </a:extLst>
          </p:cNvPr>
          <p:cNvSpPr/>
          <p:nvPr/>
        </p:nvSpPr>
        <p:spPr>
          <a:xfrm>
            <a:off x="2864015" y="4219349"/>
            <a:ext cx="8704229" cy="461665"/>
          </a:xfrm>
          <a:prstGeom prst="rect">
            <a:avLst/>
          </a:prstGeom>
        </p:spPr>
        <p:txBody>
          <a:bodyPr wrap="square">
            <a:spAutoFit/>
          </a:bodyPr>
          <a:lstStyle/>
          <a:p>
            <a:pPr lvl="0">
              <a:defRPr/>
            </a:pPr>
            <a:r>
              <a:rPr lang="en-GB" sz="2400" dirty="0">
                <a:solidFill>
                  <a:srgbClr val="92D050"/>
                </a:solidFill>
              </a:rPr>
              <a:t>To understand the fees associated with RPL</a:t>
            </a:r>
          </a:p>
        </p:txBody>
      </p:sp>
      <p:sp>
        <p:nvSpPr>
          <p:cNvPr id="24" name="Rectangle 23">
            <a:extLst>
              <a:ext uri="{FF2B5EF4-FFF2-40B4-BE49-F238E27FC236}">
                <a16:creationId xmlns:a16="http://schemas.microsoft.com/office/drawing/2014/main" id="{98A211B7-E4AA-4325-AC4C-1529621C7329}"/>
              </a:ext>
            </a:extLst>
          </p:cNvPr>
          <p:cNvSpPr/>
          <p:nvPr/>
        </p:nvSpPr>
        <p:spPr>
          <a:xfrm>
            <a:off x="2890319" y="4927248"/>
            <a:ext cx="9707557" cy="461665"/>
          </a:xfrm>
          <a:prstGeom prst="rect">
            <a:avLst/>
          </a:prstGeom>
        </p:spPr>
        <p:txBody>
          <a:bodyPr wrap="square">
            <a:spAutoFit/>
          </a:bodyPr>
          <a:lstStyle/>
          <a:p>
            <a:pPr lvl="0">
              <a:defRPr/>
            </a:pPr>
            <a:r>
              <a:rPr lang="en-GB" sz="2400" dirty="0">
                <a:solidFill>
                  <a:srgbClr val="92D050"/>
                </a:solidFill>
              </a:rPr>
              <a:t>To understand the RPL Assessment process</a:t>
            </a:r>
          </a:p>
        </p:txBody>
      </p:sp>
      <p:pic>
        <p:nvPicPr>
          <p:cNvPr id="4" name="Graphic 3" descr="Badge Tick">
            <a:extLst>
              <a:ext uri="{FF2B5EF4-FFF2-40B4-BE49-F238E27FC236}">
                <a16:creationId xmlns:a16="http://schemas.microsoft.com/office/drawing/2014/main" id="{F70C8FF7-64CF-4871-BD42-3250E70461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67247" y="2584104"/>
            <a:ext cx="754876" cy="754876"/>
          </a:xfrm>
          <a:prstGeom prst="rect">
            <a:avLst/>
          </a:prstGeom>
        </p:spPr>
      </p:pic>
      <p:pic>
        <p:nvPicPr>
          <p:cNvPr id="37" name="Graphic 36" descr="Badge Tick">
            <a:extLst>
              <a:ext uri="{FF2B5EF4-FFF2-40B4-BE49-F238E27FC236}">
                <a16:creationId xmlns:a16="http://schemas.microsoft.com/office/drawing/2014/main" id="{0EDDED45-6191-41FE-8BE0-85FE7FCD30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67247" y="3358752"/>
            <a:ext cx="754876" cy="754876"/>
          </a:xfrm>
          <a:prstGeom prst="rect">
            <a:avLst/>
          </a:prstGeom>
        </p:spPr>
      </p:pic>
      <p:pic>
        <p:nvPicPr>
          <p:cNvPr id="38" name="Graphic 37" descr="Badge Tick">
            <a:extLst>
              <a:ext uri="{FF2B5EF4-FFF2-40B4-BE49-F238E27FC236}">
                <a16:creationId xmlns:a16="http://schemas.microsoft.com/office/drawing/2014/main" id="{3C9400AE-4336-429E-A0BA-8E33BF7AE5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67145" y="4095968"/>
            <a:ext cx="754876" cy="754876"/>
          </a:xfrm>
          <a:prstGeom prst="rect">
            <a:avLst/>
          </a:prstGeom>
        </p:spPr>
      </p:pic>
      <p:pic>
        <p:nvPicPr>
          <p:cNvPr id="39" name="Graphic 38" descr="Badge Tick">
            <a:extLst>
              <a:ext uri="{FF2B5EF4-FFF2-40B4-BE49-F238E27FC236}">
                <a16:creationId xmlns:a16="http://schemas.microsoft.com/office/drawing/2014/main" id="{BB8011D6-995D-4B32-A97D-3B0120D820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50266" y="4801009"/>
            <a:ext cx="754876" cy="754876"/>
          </a:xfrm>
          <a:prstGeom prst="rect">
            <a:avLst/>
          </a:prstGeom>
        </p:spPr>
      </p:pic>
    </p:spTree>
    <p:extLst>
      <p:ext uri="{BB962C8B-B14F-4D97-AF65-F5344CB8AC3E}">
        <p14:creationId xmlns:p14="http://schemas.microsoft.com/office/powerpoint/2010/main" val="2542792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2.77556E-17 -4.44444E-6 L -0.02214 -0.2743 " pathEditMode="relative" rAng="0" ptsTypes="AA">
                                      <p:cBhvr>
                                        <p:cTn id="6" dur="2000" fill="hold"/>
                                        <p:tgtEl>
                                          <p:spTgt spid="9"/>
                                        </p:tgtEl>
                                        <p:attrNameLst>
                                          <p:attrName>ppt_x</p:attrName>
                                          <p:attrName>ppt_y</p:attrName>
                                        </p:attrNameLst>
                                      </p:cBhvr>
                                      <p:rCtr x="-1107" y="-13727"/>
                                    </p:animMotion>
                                  </p:childTnLst>
                                </p:cTn>
                              </p:par>
                              <p:par>
                                <p:cTn id="7" presetID="64" presetClass="path" presetSubtype="0" accel="50000" decel="50000" fill="hold" grpId="0" nodeType="withEffect">
                                  <p:stCondLst>
                                    <p:cond delay="0"/>
                                  </p:stCondLst>
                                  <p:childTnLst>
                                    <p:animMotion origin="layout" path="M -4.58333E-6 2.22222E-6 L -0.0013 -0.33496 " pathEditMode="relative" rAng="0" ptsTypes="AA">
                                      <p:cBhvr>
                                        <p:cTn id="8" dur="2000" fill="hold"/>
                                        <p:tgtEl>
                                          <p:spTgt spid="11"/>
                                        </p:tgtEl>
                                        <p:attrNameLst>
                                          <p:attrName>ppt_x</p:attrName>
                                          <p:attrName>ppt_y</p:attrName>
                                        </p:attrNameLst>
                                      </p:cBhvr>
                                      <p:rCtr x="-65" y="-16759"/>
                                    </p:animMotion>
                                  </p:childTnLst>
                                </p:cTn>
                              </p:par>
                              <p:par>
                                <p:cTn id="9" presetID="9" presetClass="entr" presetSubtype="0" fill="hold" grpId="0" nodeType="withEffect">
                                  <p:stCondLst>
                                    <p:cond delay="75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par>
                                <p:cTn id="12" presetID="16" presetClass="entr" presetSubtype="21" fill="hold" nodeType="withEffect">
                                  <p:stCondLst>
                                    <p:cond delay="100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animEffect transition="in" filter="fade">
                                      <p:cBhvr>
                                        <p:cTn id="57" dur="500"/>
                                        <p:tgtEl>
                                          <p:spTgt spid="3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5" grpId="0"/>
      <p:bldP spid="23" grpId="0"/>
      <p:bldP spid="22"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1E9264-5C24-8B4E-84F4-4ED260E24A6D}"/>
              </a:ext>
            </a:extLst>
          </p:cNvPr>
          <p:cNvSpPr>
            <a:spLocks noGrp="1"/>
          </p:cNvSpPr>
          <p:nvPr>
            <p:ph type="title"/>
          </p:nvPr>
        </p:nvSpPr>
        <p:spPr>
          <a:xfrm>
            <a:off x="1304756" y="359450"/>
            <a:ext cx="6491985" cy="751708"/>
          </a:xfrm>
        </p:spPr>
        <p:txBody>
          <a:bodyPr>
            <a:normAutofit/>
          </a:bodyPr>
          <a:lstStyle/>
          <a:p>
            <a:r>
              <a:rPr lang="en-US" sz="2800" dirty="0">
                <a:solidFill>
                  <a:srgbClr val="00B0F0"/>
                </a:solidFill>
                <a:latin typeface="+mn-lt"/>
              </a:rPr>
              <a:t>The industry explained  </a:t>
            </a:r>
          </a:p>
        </p:txBody>
      </p:sp>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flipV="1">
            <a:off x="1421714" y="987464"/>
            <a:ext cx="3341672" cy="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2"/>
          <a:stretch>
            <a:fillRect/>
          </a:stretch>
        </p:blipFill>
        <p:spPr>
          <a:xfrm>
            <a:off x="264632" y="305027"/>
            <a:ext cx="860553" cy="860553"/>
          </a:xfrm>
          <a:prstGeom prst="rect">
            <a:avLst/>
          </a:prstGeom>
        </p:spPr>
      </p:pic>
      <p:sp>
        <p:nvSpPr>
          <p:cNvPr id="32" name="Content Placeholder 2">
            <a:extLst>
              <a:ext uri="{FF2B5EF4-FFF2-40B4-BE49-F238E27FC236}">
                <a16:creationId xmlns:a16="http://schemas.microsoft.com/office/drawing/2014/main" id="{577A33D5-DF8E-43DE-A468-E97D3B8FC703}"/>
              </a:ext>
            </a:extLst>
          </p:cNvPr>
          <p:cNvSpPr txBox="1">
            <a:spLocks/>
          </p:cNvSpPr>
          <p:nvPr/>
        </p:nvSpPr>
        <p:spPr>
          <a:xfrm>
            <a:off x="1287453" y="1705289"/>
            <a:ext cx="10434083" cy="7517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2000" dirty="0">
                <a:solidFill>
                  <a:schemeClr val="tx1">
                    <a:lumMod val="65000"/>
                    <a:lumOff val="35000"/>
                  </a:schemeClr>
                </a:solidFill>
              </a:rPr>
              <a:t>CIMSPA is responsible for the professional standards which underpin job roles. These are developed in collaboration with industry employers. </a:t>
            </a:r>
          </a:p>
        </p:txBody>
      </p:sp>
      <p:sp>
        <p:nvSpPr>
          <p:cNvPr id="3" name="Rectangle 2">
            <a:extLst>
              <a:ext uri="{FF2B5EF4-FFF2-40B4-BE49-F238E27FC236}">
                <a16:creationId xmlns:a16="http://schemas.microsoft.com/office/drawing/2014/main" id="{3247126C-04EA-4B5C-8E87-E5D80CC04880}"/>
              </a:ext>
            </a:extLst>
          </p:cNvPr>
          <p:cNvSpPr/>
          <p:nvPr/>
        </p:nvSpPr>
        <p:spPr>
          <a:xfrm>
            <a:off x="1270184" y="4467077"/>
            <a:ext cx="10434083" cy="1015663"/>
          </a:xfrm>
          <a:prstGeom prst="rect">
            <a:avLst/>
          </a:prstGeom>
        </p:spPr>
        <p:txBody>
          <a:bodyPr wrap="square">
            <a:spAutoFit/>
          </a:bodyPr>
          <a:lstStyle/>
          <a:p>
            <a:pPr algn="just"/>
            <a:r>
              <a:rPr lang="en-GB" sz="2000" dirty="0">
                <a:solidFill>
                  <a:schemeClr val="tx1">
                    <a:lumMod val="65000"/>
                    <a:lumOff val="35000"/>
                  </a:schemeClr>
                </a:solidFill>
              </a:rPr>
              <a:t>Transcend is an Ofqual regulated Awarding Organisation. Transcend is a CIMSPA awarding organisation partner. Transcends industry qualifications are endorsed by CIMSPA and recognised by employers.   </a:t>
            </a:r>
          </a:p>
        </p:txBody>
      </p:sp>
      <p:pic>
        <p:nvPicPr>
          <p:cNvPr id="24" name="Picture 23">
            <a:extLst>
              <a:ext uri="{FF2B5EF4-FFF2-40B4-BE49-F238E27FC236}">
                <a16:creationId xmlns:a16="http://schemas.microsoft.com/office/drawing/2014/main" id="{75E530BE-8324-4286-9C3E-742A33AC2121}"/>
              </a:ext>
            </a:extLst>
          </p:cNvPr>
          <p:cNvPicPr>
            <a:picLocks noChangeAspect="1"/>
          </p:cNvPicPr>
          <p:nvPr/>
        </p:nvPicPr>
        <p:blipFill>
          <a:blip r:embed="rId2"/>
          <a:stretch>
            <a:fillRect/>
          </a:stretch>
        </p:blipFill>
        <p:spPr>
          <a:xfrm>
            <a:off x="453162" y="1652122"/>
            <a:ext cx="617126" cy="617126"/>
          </a:xfrm>
          <a:prstGeom prst="rect">
            <a:avLst/>
          </a:prstGeom>
        </p:spPr>
      </p:pic>
      <p:sp>
        <p:nvSpPr>
          <p:cNvPr id="14" name="TextBox 13">
            <a:extLst>
              <a:ext uri="{FF2B5EF4-FFF2-40B4-BE49-F238E27FC236}">
                <a16:creationId xmlns:a16="http://schemas.microsoft.com/office/drawing/2014/main" id="{D9C9AD2A-C94F-4F60-A955-17105F4A40A3}"/>
              </a:ext>
            </a:extLst>
          </p:cNvPr>
          <p:cNvSpPr txBox="1"/>
          <p:nvPr/>
        </p:nvSpPr>
        <p:spPr>
          <a:xfrm>
            <a:off x="1287453" y="2434233"/>
            <a:ext cx="10468682" cy="1015663"/>
          </a:xfrm>
          <a:prstGeom prst="rect">
            <a:avLst/>
          </a:prstGeom>
          <a:noFill/>
        </p:spPr>
        <p:txBody>
          <a:bodyPr wrap="square">
            <a:spAutoFit/>
          </a:bodyPr>
          <a:lstStyle/>
          <a:p>
            <a:pPr algn="just"/>
            <a:r>
              <a:rPr lang="en-GB" sz="2000" dirty="0">
                <a:solidFill>
                  <a:schemeClr val="tx1">
                    <a:lumMod val="65000"/>
                    <a:lumOff val="35000"/>
                  </a:schemeClr>
                </a:solidFill>
              </a:rPr>
              <a:t>Awarding Organisations develop regulated vocational qualifications to  align to the CIMSPA professional standards. These are endorsed by CIMSPA as licence to practice certificates if they meet all the criteria.</a:t>
            </a:r>
            <a:endParaRPr lang="en-GB" sz="2000" dirty="0"/>
          </a:p>
        </p:txBody>
      </p:sp>
      <p:sp>
        <p:nvSpPr>
          <p:cNvPr id="15" name="TextBox 14">
            <a:extLst>
              <a:ext uri="{FF2B5EF4-FFF2-40B4-BE49-F238E27FC236}">
                <a16:creationId xmlns:a16="http://schemas.microsoft.com/office/drawing/2014/main" id="{33238316-3CD3-4E6F-AD31-591B62D63175}"/>
              </a:ext>
            </a:extLst>
          </p:cNvPr>
          <p:cNvSpPr txBox="1"/>
          <p:nvPr/>
        </p:nvSpPr>
        <p:spPr>
          <a:xfrm>
            <a:off x="1270184" y="3594206"/>
            <a:ext cx="10434083" cy="707886"/>
          </a:xfrm>
          <a:prstGeom prst="rect">
            <a:avLst/>
          </a:prstGeom>
          <a:noFill/>
        </p:spPr>
        <p:txBody>
          <a:bodyPr wrap="square">
            <a:spAutoFit/>
          </a:bodyPr>
          <a:lstStyle/>
          <a:p>
            <a:pPr algn="just"/>
            <a:r>
              <a:rPr lang="en-GB" sz="2000" dirty="0">
                <a:solidFill>
                  <a:schemeClr val="tx1">
                    <a:lumMod val="65000"/>
                    <a:lumOff val="35000"/>
                  </a:schemeClr>
                </a:solidFill>
              </a:rPr>
              <a:t>Qualification certificates can then be used to support CIMSPA membership which is recognised by employers in their minimum operating standards. </a:t>
            </a:r>
            <a:endParaRPr lang="en-GB" sz="2000" dirty="0"/>
          </a:p>
        </p:txBody>
      </p:sp>
      <p:pic>
        <p:nvPicPr>
          <p:cNvPr id="17" name="Picture 16">
            <a:extLst>
              <a:ext uri="{FF2B5EF4-FFF2-40B4-BE49-F238E27FC236}">
                <a16:creationId xmlns:a16="http://schemas.microsoft.com/office/drawing/2014/main" id="{B4086BAB-CF07-4A5C-B55B-607F036F6B84}"/>
              </a:ext>
            </a:extLst>
          </p:cNvPr>
          <p:cNvPicPr>
            <a:picLocks noChangeAspect="1"/>
          </p:cNvPicPr>
          <p:nvPr/>
        </p:nvPicPr>
        <p:blipFill>
          <a:blip r:embed="rId2"/>
          <a:stretch>
            <a:fillRect/>
          </a:stretch>
        </p:blipFill>
        <p:spPr>
          <a:xfrm>
            <a:off x="453162" y="2503645"/>
            <a:ext cx="617126" cy="617126"/>
          </a:xfrm>
          <a:prstGeom prst="rect">
            <a:avLst/>
          </a:prstGeom>
        </p:spPr>
      </p:pic>
      <p:pic>
        <p:nvPicPr>
          <p:cNvPr id="18" name="Picture 17">
            <a:extLst>
              <a:ext uri="{FF2B5EF4-FFF2-40B4-BE49-F238E27FC236}">
                <a16:creationId xmlns:a16="http://schemas.microsoft.com/office/drawing/2014/main" id="{AF3ED1AC-DEBB-4A14-8F7D-60B351FB0377}"/>
              </a:ext>
            </a:extLst>
          </p:cNvPr>
          <p:cNvPicPr>
            <a:picLocks noChangeAspect="1"/>
          </p:cNvPicPr>
          <p:nvPr/>
        </p:nvPicPr>
        <p:blipFill>
          <a:blip r:embed="rId2"/>
          <a:stretch>
            <a:fillRect/>
          </a:stretch>
        </p:blipFill>
        <p:spPr>
          <a:xfrm>
            <a:off x="435865" y="3441860"/>
            <a:ext cx="617126" cy="617126"/>
          </a:xfrm>
          <a:prstGeom prst="rect">
            <a:avLst/>
          </a:prstGeom>
        </p:spPr>
      </p:pic>
      <p:pic>
        <p:nvPicPr>
          <p:cNvPr id="19" name="Picture 18">
            <a:extLst>
              <a:ext uri="{FF2B5EF4-FFF2-40B4-BE49-F238E27FC236}">
                <a16:creationId xmlns:a16="http://schemas.microsoft.com/office/drawing/2014/main" id="{4E30C5C1-D786-4C08-A246-C81F8DF66CF6}"/>
              </a:ext>
            </a:extLst>
          </p:cNvPr>
          <p:cNvPicPr>
            <a:picLocks noChangeAspect="1"/>
          </p:cNvPicPr>
          <p:nvPr/>
        </p:nvPicPr>
        <p:blipFill>
          <a:blip r:embed="rId2"/>
          <a:stretch>
            <a:fillRect/>
          </a:stretch>
        </p:blipFill>
        <p:spPr>
          <a:xfrm>
            <a:off x="435865" y="4503820"/>
            <a:ext cx="617126" cy="617126"/>
          </a:xfrm>
          <a:prstGeom prst="rect">
            <a:avLst/>
          </a:prstGeom>
        </p:spPr>
      </p:pic>
      <p:sp>
        <p:nvSpPr>
          <p:cNvPr id="20" name="Rectangle 19">
            <a:extLst>
              <a:ext uri="{FF2B5EF4-FFF2-40B4-BE49-F238E27FC236}">
                <a16:creationId xmlns:a16="http://schemas.microsoft.com/office/drawing/2014/main" id="{575172A8-03EF-4581-A253-37E73D871591}"/>
              </a:ext>
            </a:extLst>
          </p:cNvPr>
          <p:cNvSpPr/>
          <p:nvPr/>
        </p:nvSpPr>
        <p:spPr>
          <a:xfrm>
            <a:off x="1270182" y="5526254"/>
            <a:ext cx="10434083" cy="707886"/>
          </a:xfrm>
          <a:prstGeom prst="rect">
            <a:avLst/>
          </a:prstGeom>
        </p:spPr>
        <p:txBody>
          <a:bodyPr wrap="square">
            <a:spAutoFit/>
          </a:bodyPr>
          <a:lstStyle/>
          <a:p>
            <a:pPr algn="just"/>
            <a:r>
              <a:rPr lang="en-GB" sz="2000" dirty="0">
                <a:solidFill>
                  <a:schemeClr val="tx1">
                    <a:lumMod val="65000"/>
                    <a:lumOff val="35000"/>
                  </a:schemeClr>
                </a:solidFill>
              </a:rPr>
              <a:t>Transcend qualifications are delivered to learners through reputable education providers. </a:t>
            </a:r>
            <a:r>
              <a:rPr lang="en-GB" sz="2000" b="1" dirty="0">
                <a:solidFill>
                  <a:srgbClr val="00B0F0"/>
                </a:solidFill>
              </a:rPr>
              <a:t>INSPIRATUS</a:t>
            </a:r>
            <a:r>
              <a:rPr lang="en-GB" sz="2000" dirty="0">
                <a:solidFill>
                  <a:schemeClr val="tx1">
                    <a:lumMod val="65000"/>
                    <a:lumOff val="35000"/>
                  </a:schemeClr>
                </a:solidFill>
              </a:rPr>
              <a:t> is the training provider that is recognised by Transcend to deliver RPL services. </a:t>
            </a:r>
          </a:p>
        </p:txBody>
      </p:sp>
      <p:pic>
        <p:nvPicPr>
          <p:cNvPr id="21" name="Picture 20">
            <a:extLst>
              <a:ext uri="{FF2B5EF4-FFF2-40B4-BE49-F238E27FC236}">
                <a16:creationId xmlns:a16="http://schemas.microsoft.com/office/drawing/2014/main" id="{61BD4C4D-57FF-4E32-8FA4-28D901D552D2}"/>
              </a:ext>
            </a:extLst>
          </p:cNvPr>
          <p:cNvPicPr>
            <a:picLocks noChangeAspect="1"/>
          </p:cNvPicPr>
          <p:nvPr/>
        </p:nvPicPr>
        <p:blipFill>
          <a:blip r:embed="rId2"/>
          <a:stretch>
            <a:fillRect/>
          </a:stretch>
        </p:blipFill>
        <p:spPr>
          <a:xfrm>
            <a:off x="428078" y="5430522"/>
            <a:ext cx="617126" cy="617126"/>
          </a:xfrm>
          <a:prstGeom prst="rect">
            <a:avLst/>
          </a:prstGeom>
        </p:spPr>
      </p:pic>
      <p:sp>
        <p:nvSpPr>
          <p:cNvPr id="4" name="TextBox 3">
            <a:extLst>
              <a:ext uri="{FF2B5EF4-FFF2-40B4-BE49-F238E27FC236}">
                <a16:creationId xmlns:a16="http://schemas.microsoft.com/office/drawing/2014/main" id="{7C5515FD-53B2-461E-A9E6-973A5EFFC2D0}"/>
              </a:ext>
            </a:extLst>
          </p:cNvPr>
          <p:cNvSpPr txBox="1"/>
          <p:nvPr/>
        </p:nvSpPr>
        <p:spPr>
          <a:xfrm>
            <a:off x="5415049" y="352255"/>
            <a:ext cx="6341086" cy="646331"/>
          </a:xfrm>
          <a:prstGeom prst="rect">
            <a:avLst/>
          </a:prstGeom>
          <a:noFill/>
        </p:spPr>
        <p:txBody>
          <a:bodyPr wrap="square" rtlCol="0">
            <a:spAutoFit/>
          </a:bodyPr>
          <a:lstStyle/>
          <a:p>
            <a:pPr algn="ctr"/>
            <a:r>
              <a:rPr lang="en-GB" b="1" dirty="0">
                <a:solidFill>
                  <a:srgbClr val="00B0F0"/>
                </a:solidFill>
              </a:rPr>
              <a:t>Before we introduce you to the RPL process. It is important for you to understand the organisations involved and their roles.</a:t>
            </a:r>
          </a:p>
        </p:txBody>
      </p:sp>
    </p:spTree>
    <p:extLst>
      <p:ext uri="{BB962C8B-B14F-4D97-AF65-F5344CB8AC3E}">
        <p14:creationId xmlns:p14="http://schemas.microsoft.com/office/powerpoint/2010/main" val="2899849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1"/>
                                        </p:tgtEl>
                                        <p:attrNameLst>
                                          <p:attrName>ppt_y</p:attrName>
                                        </p:attrNameLst>
                                      </p:cBhvr>
                                      <p:tavLst>
                                        <p:tav tm="0">
                                          <p:val>
                                            <p:strVal val="#ppt_y"/>
                                          </p:val>
                                        </p:tav>
                                        <p:tav tm="100000">
                                          <p:val>
                                            <p:strVal val="#ppt_y"/>
                                          </p:val>
                                        </p:tav>
                                      </p:tavLst>
                                    </p:anim>
                                    <p:anim calcmode="lin" valueType="num">
                                      <p:cBhvr>
                                        <p:cTn id="1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dissolve">
                                      <p:cBhvr>
                                        <p:cTn id="24" dur="500"/>
                                        <p:tgtEl>
                                          <p:spTgt spid="24"/>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dissolve">
                                      <p:cBhvr>
                                        <p:cTn id="44" dur="500"/>
                                        <p:tgtEl>
                                          <p:spTgt spid="18"/>
                                        </p:tgtEl>
                                      </p:cBhvr>
                                    </p:animEffect>
                                  </p:childTnLst>
                                </p:cTn>
                              </p:par>
                              <p:par>
                                <p:cTn id="45" presetID="42" presetClass="entr" presetSubtype="0" fill="hold" nodeType="with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fade">
                                      <p:cBhvr>
                                        <p:cTn id="47" dur="1000"/>
                                        <p:tgtEl>
                                          <p:spTgt spid="15">
                                            <p:txEl>
                                              <p:pRg st="0" end="0"/>
                                            </p:txEl>
                                          </p:spTgt>
                                        </p:tgtEl>
                                      </p:cBhvr>
                                    </p:animEffect>
                                    <p:anim calcmode="lin" valueType="num">
                                      <p:cBhvr>
                                        <p:cTn id="4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0" end="0"/>
                                            </p:txEl>
                                          </p:spTgt>
                                        </p:tgtEl>
                                        <p:attrNameLst>
                                          <p:attrName>style.visibility</p:attrName>
                                        </p:attrNameLst>
                                      </p:cBhvr>
                                      <p:to>
                                        <p:strVal val="visible"/>
                                      </p:to>
                                    </p:set>
                                    <p:animEffect transition="in" filter="fade">
                                      <p:cBhvr>
                                        <p:cTn id="54" dur="1000"/>
                                        <p:tgtEl>
                                          <p:spTgt spid="3">
                                            <p:txEl>
                                              <p:pRg st="0" end="0"/>
                                            </p:txEl>
                                          </p:spTgt>
                                        </p:tgtEl>
                                      </p:cBhvr>
                                    </p:animEffect>
                                    <p:anim calcmode="lin" valueType="num">
                                      <p:cBhvr>
                                        <p:cTn id="5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57" presetID="9"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dissolve">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dissolve">
                                      <p:cBhvr>
                                        <p:cTn id="64" dur="500"/>
                                        <p:tgtEl>
                                          <p:spTgt spid="21"/>
                                        </p:tgtEl>
                                      </p:cBhvr>
                                    </p:animEffect>
                                  </p:childTnLst>
                                </p:cTn>
                              </p:par>
                              <p:par>
                                <p:cTn id="65" presetID="42" presetClass="entr" presetSubtype="0" fill="hold" nodeType="withEffect">
                                  <p:stCondLst>
                                    <p:cond delay="0"/>
                                  </p:stCondLst>
                                  <p:childTnLst>
                                    <p:set>
                                      <p:cBhvr>
                                        <p:cTn id="66" dur="1" fill="hold">
                                          <p:stCondLst>
                                            <p:cond delay="0"/>
                                          </p:stCondLst>
                                        </p:cTn>
                                        <p:tgtEl>
                                          <p:spTgt spid="20">
                                            <p:txEl>
                                              <p:pRg st="0" end="0"/>
                                            </p:txEl>
                                          </p:spTgt>
                                        </p:tgtEl>
                                        <p:attrNameLst>
                                          <p:attrName>style.visibility</p:attrName>
                                        </p:attrNameLst>
                                      </p:cBhvr>
                                      <p:to>
                                        <p:strVal val="visible"/>
                                      </p:to>
                                    </p:set>
                                    <p:animEffect transition="in" filter="fade">
                                      <p:cBhvr>
                                        <p:cTn id="67" dur="1000"/>
                                        <p:tgtEl>
                                          <p:spTgt spid="20">
                                            <p:txEl>
                                              <p:pRg st="0" end="0"/>
                                            </p:txEl>
                                          </p:spTgt>
                                        </p:tgtEl>
                                      </p:cBhvr>
                                    </p:animEffect>
                                    <p:anim calcmode="lin" valueType="num">
                                      <p:cBhvr>
                                        <p:cTn id="6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p:bldP spid="14"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1E9264-5C24-8B4E-84F4-4ED260E24A6D}"/>
              </a:ext>
            </a:extLst>
          </p:cNvPr>
          <p:cNvSpPr>
            <a:spLocks noGrp="1"/>
          </p:cNvSpPr>
          <p:nvPr>
            <p:ph type="title"/>
          </p:nvPr>
        </p:nvSpPr>
        <p:spPr>
          <a:xfrm>
            <a:off x="1304756" y="359450"/>
            <a:ext cx="6491985" cy="751708"/>
          </a:xfrm>
        </p:spPr>
        <p:txBody>
          <a:bodyPr>
            <a:normAutofit/>
          </a:bodyPr>
          <a:lstStyle/>
          <a:p>
            <a:r>
              <a:rPr lang="en-US" sz="2800" dirty="0">
                <a:solidFill>
                  <a:srgbClr val="00B0F0"/>
                </a:solidFill>
                <a:latin typeface="+mn-lt"/>
              </a:rPr>
              <a:t>RPL Defined </a:t>
            </a:r>
          </a:p>
        </p:txBody>
      </p:sp>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a:off x="1432347" y="948743"/>
            <a:ext cx="190627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2"/>
          <a:stretch>
            <a:fillRect/>
          </a:stretch>
        </p:blipFill>
        <p:spPr>
          <a:xfrm>
            <a:off x="264632" y="305027"/>
            <a:ext cx="860553" cy="860553"/>
          </a:xfrm>
          <a:prstGeom prst="rect">
            <a:avLst/>
          </a:prstGeom>
        </p:spPr>
      </p:pic>
      <p:sp>
        <p:nvSpPr>
          <p:cNvPr id="32" name="Content Placeholder 2">
            <a:extLst>
              <a:ext uri="{FF2B5EF4-FFF2-40B4-BE49-F238E27FC236}">
                <a16:creationId xmlns:a16="http://schemas.microsoft.com/office/drawing/2014/main" id="{577A33D5-DF8E-43DE-A468-E97D3B8FC703}"/>
              </a:ext>
            </a:extLst>
          </p:cNvPr>
          <p:cNvSpPr txBox="1">
            <a:spLocks/>
          </p:cNvSpPr>
          <p:nvPr/>
        </p:nvSpPr>
        <p:spPr>
          <a:xfrm>
            <a:off x="1168851" y="1669471"/>
            <a:ext cx="10434083" cy="13428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2400" dirty="0">
                <a:solidFill>
                  <a:schemeClr val="tx1">
                    <a:lumMod val="65000"/>
                    <a:lumOff val="35000"/>
                  </a:schemeClr>
                </a:solidFill>
              </a:rPr>
              <a:t>Recognition of prior learning is the evidencable submission of learning you have completed, skills you have developed and your certificates of achievement ­prior to  registering onto a new qualification. These attainments must be directly relevant and comparable to  the knowledge and skills which would be assessed as part of the new qualification. </a:t>
            </a:r>
          </a:p>
        </p:txBody>
      </p:sp>
      <p:sp>
        <p:nvSpPr>
          <p:cNvPr id="3" name="Rectangle 2">
            <a:extLst>
              <a:ext uri="{FF2B5EF4-FFF2-40B4-BE49-F238E27FC236}">
                <a16:creationId xmlns:a16="http://schemas.microsoft.com/office/drawing/2014/main" id="{3247126C-04EA-4B5C-8E87-E5D80CC04880}"/>
              </a:ext>
            </a:extLst>
          </p:cNvPr>
          <p:cNvSpPr/>
          <p:nvPr/>
        </p:nvSpPr>
        <p:spPr>
          <a:xfrm>
            <a:off x="1125185" y="3571631"/>
            <a:ext cx="10434083" cy="2308324"/>
          </a:xfrm>
          <a:prstGeom prst="rect">
            <a:avLst/>
          </a:prstGeom>
        </p:spPr>
        <p:txBody>
          <a:bodyPr wrap="square">
            <a:spAutoFit/>
          </a:bodyPr>
          <a:lstStyle/>
          <a:p>
            <a:pPr algn="just"/>
            <a:r>
              <a:rPr lang="en-GB" sz="2400" dirty="0">
                <a:solidFill>
                  <a:schemeClr val="tx1">
                    <a:lumMod val="65000"/>
                    <a:lumOff val="35000"/>
                  </a:schemeClr>
                </a:solidFill>
              </a:rPr>
              <a:t>The purpose of RPL is to create the opportunity to recognise your achievements, map these to the new qualification and enable you to be exempt from some or all of the assessment criteria. An effective RPL process means that you do not have to repeat learning or assessment and commit more time to the new qualification than is necessary. </a:t>
            </a:r>
          </a:p>
          <a:p>
            <a:pPr algn="just" fontAlgn="base"/>
            <a:endParaRPr lang="en-US" sz="2400" dirty="0">
              <a:solidFill>
                <a:schemeClr val="tx1">
                  <a:lumMod val="65000"/>
                  <a:lumOff val="35000"/>
                </a:schemeClr>
              </a:solidFill>
              <a:ea typeface="Lato" panose="020F0502020204030203" pitchFamily="34" charset="0"/>
              <a:cs typeface="Lato" panose="020F0502020204030203" pitchFamily="34" charset="0"/>
            </a:endParaRPr>
          </a:p>
        </p:txBody>
      </p:sp>
      <p:pic>
        <p:nvPicPr>
          <p:cNvPr id="76" name="Picture 75">
            <a:extLst>
              <a:ext uri="{FF2B5EF4-FFF2-40B4-BE49-F238E27FC236}">
                <a16:creationId xmlns:a16="http://schemas.microsoft.com/office/drawing/2014/main" id="{5CF5D07C-5C50-43B6-AE87-2296DFBB7DDF}"/>
              </a:ext>
            </a:extLst>
          </p:cNvPr>
          <p:cNvPicPr>
            <a:picLocks noChangeAspect="1"/>
          </p:cNvPicPr>
          <p:nvPr/>
        </p:nvPicPr>
        <p:blipFill>
          <a:blip r:embed="rId2"/>
          <a:stretch>
            <a:fillRect/>
          </a:stretch>
        </p:blipFill>
        <p:spPr>
          <a:xfrm>
            <a:off x="589065" y="3571631"/>
            <a:ext cx="473907" cy="473907"/>
          </a:xfrm>
          <a:prstGeom prst="rect">
            <a:avLst/>
          </a:prstGeom>
        </p:spPr>
      </p:pic>
      <p:pic>
        <p:nvPicPr>
          <p:cNvPr id="24" name="Picture 23">
            <a:extLst>
              <a:ext uri="{FF2B5EF4-FFF2-40B4-BE49-F238E27FC236}">
                <a16:creationId xmlns:a16="http://schemas.microsoft.com/office/drawing/2014/main" id="{75E530BE-8324-4286-9C3E-742A33AC2121}"/>
              </a:ext>
            </a:extLst>
          </p:cNvPr>
          <p:cNvPicPr>
            <a:picLocks noChangeAspect="1"/>
          </p:cNvPicPr>
          <p:nvPr/>
        </p:nvPicPr>
        <p:blipFill>
          <a:blip r:embed="rId2"/>
          <a:stretch>
            <a:fillRect/>
          </a:stretch>
        </p:blipFill>
        <p:spPr>
          <a:xfrm>
            <a:off x="589066" y="1669471"/>
            <a:ext cx="473907" cy="473907"/>
          </a:xfrm>
          <a:prstGeom prst="rect">
            <a:avLst/>
          </a:prstGeom>
        </p:spPr>
      </p:pic>
    </p:spTree>
    <p:extLst>
      <p:ext uri="{BB962C8B-B14F-4D97-AF65-F5344CB8AC3E}">
        <p14:creationId xmlns:p14="http://schemas.microsoft.com/office/powerpoint/2010/main" val="2000705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500"/>
                                        <p:tgtEl>
                                          <p:spTgt spid="24"/>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dissolve">
                                      <p:cBhvr>
                                        <p:cTn id="29" dur="500"/>
                                        <p:tgtEl>
                                          <p:spTgt spid="76"/>
                                        </p:tgtEl>
                                      </p:cBhvr>
                                    </p:animEffect>
                                  </p:childTnLst>
                                </p:cTn>
                              </p:par>
                              <p:par>
                                <p:cTn id="30" presetID="42" presetClass="entr" presetSubtype="0" fill="hold" nodeType="with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1E9264-5C24-8B4E-84F4-4ED260E24A6D}"/>
              </a:ext>
            </a:extLst>
          </p:cNvPr>
          <p:cNvSpPr>
            <a:spLocks noGrp="1"/>
          </p:cNvSpPr>
          <p:nvPr>
            <p:ph type="title"/>
          </p:nvPr>
        </p:nvSpPr>
        <p:spPr>
          <a:xfrm>
            <a:off x="1304756" y="359450"/>
            <a:ext cx="6491985" cy="751708"/>
          </a:xfrm>
        </p:spPr>
        <p:txBody>
          <a:bodyPr>
            <a:normAutofit/>
          </a:bodyPr>
          <a:lstStyle/>
          <a:p>
            <a:r>
              <a:rPr lang="en-US" sz="2800" dirty="0">
                <a:solidFill>
                  <a:srgbClr val="00B0F0"/>
                </a:solidFill>
                <a:latin typeface="+mn-lt"/>
              </a:rPr>
              <a:t>RPL Eligibility </a:t>
            </a:r>
          </a:p>
        </p:txBody>
      </p:sp>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a:off x="1411082" y="948742"/>
            <a:ext cx="190627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2"/>
          <a:stretch>
            <a:fillRect/>
          </a:stretch>
        </p:blipFill>
        <p:spPr>
          <a:xfrm>
            <a:off x="264632" y="305027"/>
            <a:ext cx="860553" cy="860553"/>
          </a:xfrm>
          <a:prstGeom prst="rect">
            <a:avLst/>
          </a:prstGeom>
        </p:spPr>
      </p:pic>
      <p:sp>
        <p:nvSpPr>
          <p:cNvPr id="32" name="Content Placeholder 2">
            <a:extLst>
              <a:ext uri="{FF2B5EF4-FFF2-40B4-BE49-F238E27FC236}">
                <a16:creationId xmlns:a16="http://schemas.microsoft.com/office/drawing/2014/main" id="{577A33D5-DF8E-43DE-A468-E97D3B8FC703}"/>
              </a:ext>
            </a:extLst>
          </p:cNvPr>
          <p:cNvSpPr txBox="1">
            <a:spLocks/>
          </p:cNvSpPr>
          <p:nvPr/>
        </p:nvSpPr>
        <p:spPr>
          <a:xfrm>
            <a:off x="1304756" y="1421571"/>
            <a:ext cx="10434083" cy="5203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b="1" dirty="0">
                <a:solidFill>
                  <a:schemeClr val="tx1">
                    <a:lumMod val="65000"/>
                    <a:lumOff val="35000"/>
                  </a:schemeClr>
                </a:solidFill>
              </a:rPr>
              <a:t>Not everyone is eligible to complete the Transcend RPL process.</a:t>
            </a:r>
            <a:endParaRPr lang="en-GB" sz="2000" dirty="0">
              <a:solidFill>
                <a:schemeClr val="tx1">
                  <a:lumMod val="65000"/>
                  <a:lumOff val="35000"/>
                </a:schemeClr>
              </a:solidFill>
            </a:endParaRPr>
          </a:p>
        </p:txBody>
      </p:sp>
      <p:sp>
        <p:nvSpPr>
          <p:cNvPr id="3" name="Rectangle 2">
            <a:extLst>
              <a:ext uri="{FF2B5EF4-FFF2-40B4-BE49-F238E27FC236}">
                <a16:creationId xmlns:a16="http://schemas.microsoft.com/office/drawing/2014/main" id="{3247126C-04EA-4B5C-8E87-E5D80CC04880}"/>
              </a:ext>
            </a:extLst>
          </p:cNvPr>
          <p:cNvSpPr/>
          <p:nvPr/>
        </p:nvSpPr>
        <p:spPr>
          <a:xfrm>
            <a:off x="1304756" y="2127419"/>
            <a:ext cx="10434083" cy="646331"/>
          </a:xfrm>
          <a:prstGeom prst="rect">
            <a:avLst/>
          </a:prstGeom>
        </p:spPr>
        <p:txBody>
          <a:bodyPr wrap="square">
            <a:spAutoFit/>
          </a:bodyPr>
          <a:lstStyle/>
          <a:p>
            <a:pPr algn="just"/>
            <a:r>
              <a:rPr lang="en-GB" dirty="0">
                <a:solidFill>
                  <a:schemeClr val="tx1">
                    <a:lumMod val="75000"/>
                    <a:lumOff val="25000"/>
                  </a:schemeClr>
                </a:solidFill>
              </a:rPr>
              <a:t>Some learners have achieved qualifications which have not been mapped to the new professional standards. Other learners have a wealth of experience having operated in the </a:t>
            </a:r>
            <a:r>
              <a:rPr lang="en-GB" b="1" dirty="0">
                <a:solidFill>
                  <a:srgbClr val="00B0F0"/>
                </a:solidFill>
              </a:rPr>
              <a:t>personal training </a:t>
            </a:r>
            <a:r>
              <a:rPr lang="en-GB" dirty="0">
                <a:solidFill>
                  <a:schemeClr val="tx1">
                    <a:lumMod val="75000"/>
                    <a:lumOff val="25000"/>
                  </a:schemeClr>
                </a:solidFill>
              </a:rPr>
              <a:t>industry for many years. </a:t>
            </a:r>
            <a:endParaRPr lang="en-US" sz="2400" dirty="0">
              <a:solidFill>
                <a:schemeClr val="tx1">
                  <a:lumMod val="75000"/>
                  <a:lumOff val="25000"/>
                </a:schemeClr>
              </a:solidFill>
              <a:ea typeface="Lato" panose="020F0502020204030203" pitchFamily="34" charset="0"/>
              <a:cs typeface="Lato" panose="020F0502020204030203" pitchFamily="34" charset="0"/>
            </a:endParaRPr>
          </a:p>
        </p:txBody>
      </p:sp>
      <p:pic>
        <p:nvPicPr>
          <p:cNvPr id="76" name="Picture 75">
            <a:extLst>
              <a:ext uri="{FF2B5EF4-FFF2-40B4-BE49-F238E27FC236}">
                <a16:creationId xmlns:a16="http://schemas.microsoft.com/office/drawing/2014/main" id="{5CF5D07C-5C50-43B6-AE87-2296DFBB7DDF}"/>
              </a:ext>
            </a:extLst>
          </p:cNvPr>
          <p:cNvPicPr>
            <a:picLocks noChangeAspect="1"/>
          </p:cNvPicPr>
          <p:nvPr/>
        </p:nvPicPr>
        <p:blipFill>
          <a:blip r:embed="rId2"/>
          <a:stretch>
            <a:fillRect/>
          </a:stretch>
        </p:blipFill>
        <p:spPr>
          <a:xfrm>
            <a:off x="589068" y="2093720"/>
            <a:ext cx="473907" cy="473907"/>
          </a:xfrm>
          <a:prstGeom prst="rect">
            <a:avLst/>
          </a:prstGeom>
        </p:spPr>
      </p:pic>
      <p:pic>
        <p:nvPicPr>
          <p:cNvPr id="24" name="Picture 23">
            <a:extLst>
              <a:ext uri="{FF2B5EF4-FFF2-40B4-BE49-F238E27FC236}">
                <a16:creationId xmlns:a16="http://schemas.microsoft.com/office/drawing/2014/main" id="{75E530BE-8324-4286-9C3E-742A33AC2121}"/>
              </a:ext>
            </a:extLst>
          </p:cNvPr>
          <p:cNvPicPr>
            <a:picLocks noChangeAspect="1"/>
          </p:cNvPicPr>
          <p:nvPr/>
        </p:nvPicPr>
        <p:blipFill>
          <a:blip r:embed="rId2"/>
          <a:stretch>
            <a:fillRect/>
          </a:stretch>
        </p:blipFill>
        <p:spPr>
          <a:xfrm>
            <a:off x="589067" y="1432518"/>
            <a:ext cx="473907" cy="473907"/>
          </a:xfrm>
          <a:prstGeom prst="rect">
            <a:avLst/>
          </a:prstGeom>
        </p:spPr>
      </p:pic>
      <p:sp>
        <p:nvSpPr>
          <p:cNvPr id="10" name="Rectangle 9">
            <a:extLst>
              <a:ext uri="{FF2B5EF4-FFF2-40B4-BE49-F238E27FC236}">
                <a16:creationId xmlns:a16="http://schemas.microsoft.com/office/drawing/2014/main" id="{A84DEF79-7972-4BA8-A366-E2E8267391B7}"/>
              </a:ext>
            </a:extLst>
          </p:cNvPr>
          <p:cNvSpPr/>
          <p:nvPr/>
        </p:nvSpPr>
        <p:spPr>
          <a:xfrm>
            <a:off x="1304752" y="4169218"/>
            <a:ext cx="10434083" cy="646331"/>
          </a:xfrm>
          <a:prstGeom prst="rect">
            <a:avLst/>
          </a:prstGeom>
        </p:spPr>
        <p:txBody>
          <a:bodyPr wrap="square">
            <a:spAutoFit/>
          </a:bodyPr>
          <a:lstStyle/>
          <a:p>
            <a:pPr algn="just"/>
            <a:r>
              <a:rPr lang="en-GB" dirty="0">
                <a:solidFill>
                  <a:schemeClr val="tx1">
                    <a:lumMod val="75000"/>
                    <a:lumOff val="25000"/>
                  </a:schemeClr>
                </a:solidFill>
              </a:rPr>
              <a:t>The RPL process is therefore </a:t>
            </a:r>
            <a:r>
              <a:rPr lang="en-GB" b="1" dirty="0">
                <a:solidFill>
                  <a:schemeClr val="tx1">
                    <a:lumMod val="75000"/>
                    <a:lumOff val="25000"/>
                  </a:schemeClr>
                </a:solidFill>
              </a:rPr>
              <a:t>ONLY</a:t>
            </a:r>
            <a:r>
              <a:rPr lang="en-GB" dirty="0">
                <a:solidFill>
                  <a:schemeClr val="tx1">
                    <a:lumMod val="75000"/>
                    <a:lumOff val="25000"/>
                  </a:schemeClr>
                </a:solidFill>
              </a:rPr>
              <a:t> available to learners who have achieved a comparable substantial qualification</a:t>
            </a:r>
            <a:r>
              <a:rPr lang="en-GB" b="1" dirty="0">
                <a:solidFill>
                  <a:schemeClr val="tx1">
                    <a:lumMod val="75000"/>
                    <a:lumOff val="25000"/>
                  </a:schemeClr>
                </a:solidFill>
              </a:rPr>
              <a:t> OR </a:t>
            </a:r>
            <a:r>
              <a:rPr lang="en-GB" dirty="0">
                <a:solidFill>
                  <a:schemeClr val="tx1">
                    <a:lumMod val="75000"/>
                    <a:lumOff val="25000"/>
                  </a:schemeClr>
                </a:solidFill>
              </a:rPr>
              <a:t>a higher-level qualification </a:t>
            </a:r>
            <a:r>
              <a:rPr lang="en-GB" b="1" dirty="0">
                <a:solidFill>
                  <a:schemeClr val="tx1">
                    <a:lumMod val="75000"/>
                    <a:lumOff val="25000"/>
                  </a:schemeClr>
                </a:solidFill>
              </a:rPr>
              <a:t>AND</a:t>
            </a:r>
            <a:r>
              <a:rPr lang="en-GB" dirty="0">
                <a:solidFill>
                  <a:schemeClr val="tx1">
                    <a:lumMod val="75000"/>
                    <a:lumOff val="25000"/>
                  </a:schemeClr>
                </a:solidFill>
              </a:rPr>
              <a:t> have extensive industry experience in a relevant job role.</a:t>
            </a:r>
          </a:p>
        </p:txBody>
      </p:sp>
      <p:pic>
        <p:nvPicPr>
          <p:cNvPr id="12" name="Picture 11">
            <a:extLst>
              <a:ext uri="{FF2B5EF4-FFF2-40B4-BE49-F238E27FC236}">
                <a16:creationId xmlns:a16="http://schemas.microsoft.com/office/drawing/2014/main" id="{6DBED0A8-14FC-4713-BE6D-4D3807C4CDB5}"/>
              </a:ext>
            </a:extLst>
          </p:cNvPr>
          <p:cNvPicPr>
            <a:picLocks noChangeAspect="1"/>
          </p:cNvPicPr>
          <p:nvPr/>
        </p:nvPicPr>
        <p:blipFill>
          <a:blip r:embed="rId2"/>
          <a:stretch>
            <a:fillRect/>
          </a:stretch>
        </p:blipFill>
        <p:spPr>
          <a:xfrm>
            <a:off x="589067" y="4121498"/>
            <a:ext cx="473907" cy="473907"/>
          </a:xfrm>
          <a:prstGeom prst="rect">
            <a:avLst/>
          </a:prstGeom>
        </p:spPr>
      </p:pic>
      <p:sp>
        <p:nvSpPr>
          <p:cNvPr id="14" name="Rectangle 13">
            <a:extLst>
              <a:ext uri="{FF2B5EF4-FFF2-40B4-BE49-F238E27FC236}">
                <a16:creationId xmlns:a16="http://schemas.microsoft.com/office/drawing/2014/main" id="{9EDB2041-13BA-466D-B960-199F8B5E3374}"/>
              </a:ext>
            </a:extLst>
          </p:cNvPr>
          <p:cNvSpPr/>
          <p:nvPr/>
        </p:nvSpPr>
        <p:spPr>
          <a:xfrm>
            <a:off x="1304753" y="5056150"/>
            <a:ext cx="10434083" cy="369332"/>
          </a:xfrm>
          <a:prstGeom prst="rect">
            <a:avLst/>
          </a:prstGeom>
        </p:spPr>
        <p:txBody>
          <a:bodyPr wrap="square">
            <a:spAutoFit/>
          </a:bodyPr>
          <a:lstStyle/>
          <a:p>
            <a:r>
              <a:rPr lang="en-GB" b="1" dirty="0">
                <a:solidFill>
                  <a:schemeClr val="tx1">
                    <a:lumMod val="75000"/>
                    <a:lumOff val="25000"/>
                  </a:schemeClr>
                </a:solidFill>
              </a:rPr>
              <a:t>All other learners are required to attend and register onto a full programme of learning and assessment. </a:t>
            </a:r>
            <a:endParaRPr lang="en-GB" dirty="0">
              <a:solidFill>
                <a:schemeClr val="tx1">
                  <a:lumMod val="75000"/>
                  <a:lumOff val="25000"/>
                </a:schemeClr>
              </a:solidFill>
            </a:endParaRPr>
          </a:p>
        </p:txBody>
      </p:sp>
      <p:pic>
        <p:nvPicPr>
          <p:cNvPr id="15" name="Picture 14">
            <a:extLst>
              <a:ext uri="{FF2B5EF4-FFF2-40B4-BE49-F238E27FC236}">
                <a16:creationId xmlns:a16="http://schemas.microsoft.com/office/drawing/2014/main" id="{5BE44599-9626-4718-A42F-7FCA4CDAE3D5}"/>
              </a:ext>
            </a:extLst>
          </p:cNvPr>
          <p:cNvPicPr>
            <a:picLocks noChangeAspect="1"/>
          </p:cNvPicPr>
          <p:nvPr/>
        </p:nvPicPr>
        <p:blipFill>
          <a:blip r:embed="rId2"/>
          <a:stretch>
            <a:fillRect/>
          </a:stretch>
        </p:blipFill>
        <p:spPr>
          <a:xfrm>
            <a:off x="589068" y="4951575"/>
            <a:ext cx="473907" cy="473907"/>
          </a:xfrm>
          <a:prstGeom prst="rect">
            <a:avLst/>
          </a:prstGeom>
        </p:spPr>
      </p:pic>
      <p:sp>
        <p:nvSpPr>
          <p:cNvPr id="16" name="TextBox 15">
            <a:extLst>
              <a:ext uri="{FF2B5EF4-FFF2-40B4-BE49-F238E27FC236}">
                <a16:creationId xmlns:a16="http://schemas.microsoft.com/office/drawing/2014/main" id="{A5CDB46A-E911-465F-AE71-F47E840EE559}"/>
              </a:ext>
            </a:extLst>
          </p:cNvPr>
          <p:cNvSpPr txBox="1"/>
          <p:nvPr/>
        </p:nvSpPr>
        <p:spPr>
          <a:xfrm>
            <a:off x="1304748" y="2991620"/>
            <a:ext cx="10434087" cy="923330"/>
          </a:xfrm>
          <a:prstGeom prst="rect">
            <a:avLst/>
          </a:prstGeom>
          <a:noFill/>
        </p:spPr>
        <p:txBody>
          <a:bodyPr wrap="square">
            <a:spAutoFit/>
          </a:bodyPr>
          <a:lstStyle/>
          <a:p>
            <a:pPr algn="just"/>
            <a:r>
              <a:rPr lang="en-GB" dirty="0">
                <a:solidFill>
                  <a:schemeClr val="tx1">
                    <a:lumMod val="75000"/>
                    <a:lumOff val="25000"/>
                  </a:schemeClr>
                </a:solidFill>
              </a:rPr>
              <a:t>The RPL process will enable those with a similar substantial qualifications </a:t>
            </a:r>
            <a:r>
              <a:rPr lang="en-GB" b="1" dirty="0">
                <a:solidFill>
                  <a:schemeClr val="tx1">
                    <a:lumMod val="75000"/>
                    <a:lumOff val="25000"/>
                  </a:schemeClr>
                </a:solidFill>
              </a:rPr>
              <a:t>AND</a:t>
            </a:r>
            <a:r>
              <a:rPr lang="en-GB" dirty="0">
                <a:solidFill>
                  <a:schemeClr val="tx1">
                    <a:lumMod val="75000"/>
                    <a:lumOff val="25000"/>
                  </a:schemeClr>
                </a:solidFill>
              </a:rPr>
              <a:t> industry experience to achieve the </a:t>
            </a:r>
            <a:r>
              <a:rPr lang="en-GB" b="1" dirty="0">
                <a:solidFill>
                  <a:schemeClr val="tx1">
                    <a:lumMod val="75000"/>
                    <a:lumOff val="25000"/>
                  </a:schemeClr>
                </a:solidFill>
              </a:rPr>
              <a:t>Transcend Level 3 Diploma in Personal Training </a:t>
            </a:r>
            <a:r>
              <a:rPr lang="en-GB" dirty="0">
                <a:solidFill>
                  <a:schemeClr val="tx1">
                    <a:lumMod val="75000"/>
                    <a:lumOff val="25000"/>
                  </a:schemeClr>
                </a:solidFill>
              </a:rPr>
              <a:t>and associated CIMSPA professional standards. This is achieved by completing a comprehensive mapping exercise which must be supported by valid evidence.</a:t>
            </a:r>
            <a:endParaRPr lang="en-GB" dirty="0"/>
          </a:p>
        </p:txBody>
      </p:sp>
      <p:pic>
        <p:nvPicPr>
          <p:cNvPr id="19" name="Picture 18">
            <a:extLst>
              <a:ext uri="{FF2B5EF4-FFF2-40B4-BE49-F238E27FC236}">
                <a16:creationId xmlns:a16="http://schemas.microsoft.com/office/drawing/2014/main" id="{D12C3450-C55C-4A79-B085-BB06D0B0C9A7}"/>
              </a:ext>
            </a:extLst>
          </p:cNvPr>
          <p:cNvPicPr>
            <a:picLocks noChangeAspect="1"/>
          </p:cNvPicPr>
          <p:nvPr/>
        </p:nvPicPr>
        <p:blipFill>
          <a:blip r:embed="rId2"/>
          <a:stretch>
            <a:fillRect/>
          </a:stretch>
        </p:blipFill>
        <p:spPr>
          <a:xfrm>
            <a:off x="616061" y="2927486"/>
            <a:ext cx="473907" cy="473907"/>
          </a:xfrm>
          <a:prstGeom prst="rect">
            <a:avLst/>
          </a:prstGeom>
        </p:spPr>
      </p:pic>
    </p:spTree>
    <p:extLst>
      <p:ext uri="{BB962C8B-B14F-4D97-AF65-F5344CB8AC3E}">
        <p14:creationId xmlns:p14="http://schemas.microsoft.com/office/powerpoint/2010/main" val="3098170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500"/>
                                        <p:tgtEl>
                                          <p:spTgt spid="24"/>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dissolve">
                                      <p:cBhvr>
                                        <p:cTn id="29" dur="500"/>
                                        <p:tgtEl>
                                          <p:spTgt spid="76"/>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dissolve">
                                      <p:cBhvr>
                                        <p:cTn id="39" dur="500"/>
                                        <p:tgtEl>
                                          <p:spTgt spid="19"/>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ssolve">
                                      <p:cBhvr>
                                        <p:cTn id="49" dur="500"/>
                                        <p:tgtEl>
                                          <p:spTgt spid="12"/>
                                        </p:tgtEl>
                                      </p:cBhvr>
                                    </p:animEffect>
                                  </p:childTnLst>
                                </p:cTn>
                              </p:par>
                              <p:par>
                                <p:cTn id="50" presetID="42" presetClass="entr" presetSubtype="0" fill="hold" nodeType="with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1000"/>
                                        <p:tgtEl>
                                          <p:spTgt spid="10">
                                            <p:txEl>
                                              <p:pRg st="0" end="0"/>
                                            </p:txEl>
                                          </p:spTgt>
                                        </p:tgtEl>
                                      </p:cBhvr>
                                    </p:animEffect>
                                    <p:anim calcmode="lin" valueType="num">
                                      <p:cBhvr>
                                        <p:cTn id="5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dissolve">
                                      <p:cBhvr>
                                        <p:cTn id="59" dur="500"/>
                                        <p:tgtEl>
                                          <p:spTgt spid="15"/>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p:bldP spid="3"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1E9264-5C24-8B4E-84F4-4ED260E24A6D}"/>
              </a:ext>
            </a:extLst>
          </p:cNvPr>
          <p:cNvSpPr>
            <a:spLocks noGrp="1"/>
          </p:cNvSpPr>
          <p:nvPr>
            <p:ph type="title"/>
          </p:nvPr>
        </p:nvSpPr>
        <p:spPr>
          <a:xfrm>
            <a:off x="1304756" y="359450"/>
            <a:ext cx="6491985" cy="751708"/>
          </a:xfrm>
        </p:spPr>
        <p:txBody>
          <a:bodyPr>
            <a:normAutofit/>
          </a:bodyPr>
          <a:lstStyle/>
          <a:p>
            <a:r>
              <a:rPr lang="en-US" sz="2800" dirty="0">
                <a:solidFill>
                  <a:srgbClr val="00B0F0"/>
                </a:solidFill>
                <a:latin typeface="+mn-lt"/>
              </a:rPr>
              <a:t>RPL evidence  </a:t>
            </a:r>
          </a:p>
        </p:txBody>
      </p:sp>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a:off x="1411082" y="948742"/>
            <a:ext cx="190627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2"/>
          <a:stretch>
            <a:fillRect/>
          </a:stretch>
        </p:blipFill>
        <p:spPr>
          <a:xfrm>
            <a:off x="264632" y="305027"/>
            <a:ext cx="860553" cy="860553"/>
          </a:xfrm>
          <a:prstGeom prst="rect">
            <a:avLst/>
          </a:prstGeom>
        </p:spPr>
      </p:pic>
      <p:sp>
        <p:nvSpPr>
          <p:cNvPr id="32" name="Content Placeholder 2">
            <a:extLst>
              <a:ext uri="{FF2B5EF4-FFF2-40B4-BE49-F238E27FC236}">
                <a16:creationId xmlns:a16="http://schemas.microsoft.com/office/drawing/2014/main" id="{577A33D5-DF8E-43DE-A468-E97D3B8FC703}"/>
              </a:ext>
            </a:extLst>
          </p:cNvPr>
          <p:cNvSpPr txBox="1">
            <a:spLocks/>
          </p:cNvSpPr>
          <p:nvPr/>
        </p:nvSpPr>
        <p:spPr>
          <a:xfrm>
            <a:off x="264632" y="1538036"/>
            <a:ext cx="11296464" cy="6463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2000" b="1" dirty="0">
                <a:solidFill>
                  <a:schemeClr val="tx1">
                    <a:lumMod val="65000"/>
                    <a:lumOff val="35000"/>
                  </a:schemeClr>
                </a:solidFill>
              </a:rPr>
              <a:t>The evidence required to be mapped and submitted for the </a:t>
            </a:r>
            <a:r>
              <a:rPr lang="en-GB" sz="2000" b="1" dirty="0">
                <a:solidFill>
                  <a:srgbClr val="00B0F0"/>
                </a:solidFill>
              </a:rPr>
              <a:t>Transcend Level 3 Diploma in Personal Training </a:t>
            </a:r>
            <a:r>
              <a:rPr lang="en-GB" sz="2000" b="1" dirty="0">
                <a:solidFill>
                  <a:schemeClr val="tx1">
                    <a:lumMod val="65000"/>
                    <a:lumOff val="35000"/>
                  </a:schemeClr>
                </a:solidFill>
              </a:rPr>
              <a:t>as a MINIMUM:</a:t>
            </a:r>
            <a:endParaRPr lang="en-GB" sz="2000" dirty="0">
              <a:solidFill>
                <a:schemeClr val="tx1">
                  <a:lumMod val="65000"/>
                  <a:lumOff val="35000"/>
                </a:schemeClr>
              </a:solidFill>
            </a:endParaRPr>
          </a:p>
        </p:txBody>
      </p:sp>
      <p:pic>
        <p:nvPicPr>
          <p:cNvPr id="12" name="Picture 11">
            <a:extLst>
              <a:ext uri="{FF2B5EF4-FFF2-40B4-BE49-F238E27FC236}">
                <a16:creationId xmlns:a16="http://schemas.microsoft.com/office/drawing/2014/main" id="{6DBED0A8-14FC-4713-BE6D-4D3807C4CDB5}"/>
              </a:ext>
            </a:extLst>
          </p:cNvPr>
          <p:cNvPicPr>
            <a:picLocks noChangeAspect="1"/>
          </p:cNvPicPr>
          <p:nvPr/>
        </p:nvPicPr>
        <p:blipFill>
          <a:blip r:embed="rId2"/>
          <a:stretch>
            <a:fillRect/>
          </a:stretch>
        </p:blipFill>
        <p:spPr>
          <a:xfrm>
            <a:off x="457954" y="2574707"/>
            <a:ext cx="473907" cy="473907"/>
          </a:xfrm>
          <a:prstGeom prst="rect">
            <a:avLst/>
          </a:prstGeom>
        </p:spPr>
      </p:pic>
      <p:pic>
        <p:nvPicPr>
          <p:cNvPr id="15" name="Picture 14">
            <a:extLst>
              <a:ext uri="{FF2B5EF4-FFF2-40B4-BE49-F238E27FC236}">
                <a16:creationId xmlns:a16="http://schemas.microsoft.com/office/drawing/2014/main" id="{5BE44599-9626-4718-A42F-7FCA4CDAE3D5}"/>
              </a:ext>
            </a:extLst>
          </p:cNvPr>
          <p:cNvPicPr>
            <a:picLocks noChangeAspect="1"/>
          </p:cNvPicPr>
          <p:nvPr/>
        </p:nvPicPr>
        <p:blipFill>
          <a:blip r:embed="rId2"/>
          <a:stretch>
            <a:fillRect/>
          </a:stretch>
        </p:blipFill>
        <p:spPr>
          <a:xfrm>
            <a:off x="457954" y="3101656"/>
            <a:ext cx="473907" cy="473907"/>
          </a:xfrm>
          <a:prstGeom prst="rect">
            <a:avLst/>
          </a:prstGeom>
        </p:spPr>
      </p:pic>
      <p:pic>
        <p:nvPicPr>
          <p:cNvPr id="17" name="Picture 16">
            <a:extLst>
              <a:ext uri="{FF2B5EF4-FFF2-40B4-BE49-F238E27FC236}">
                <a16:creationId xmlns:a16="http://schemas.microsoft.com/office/drawing/2014/main" id="{6A1F4BE7-1D77-427C-A79E-52BFF3229E8F}"/>
              </a:ext>
            </a:extLst>
          </p:cNvPr>
          <p:cNvPicPr>
            <a:picLocks noChangeAspect="1"/>
          </p:cNvPicPr>
          <p:nvPr/>
        </p:nvPicPr>
        <p:blipFill>
          <a:blip r:embed="rId2"/>
          <a:stretch>
            <a:fillRect/>
          </a:stretch>
        </p:blipFill>
        <p:spPr>
          <a:xfrm>
            <a:off x="457951" y="3599403"/>
            <a:ext cx="473907" cy="473907"/>
          </a:xfrm>
          <a:prstGeom prst="rect">
            <a:avLst/>
          </a:prstGeom>
        </p:spPr>
      </p:pic>
      <p:sp>
        <p:nvSpPr>
          <p:cNvPr id="18" name="TextBox 17">
            <a:extLst>
              <a:ext uri="{FF2B5EF4-FFF2-40B4-BE49-F238E27FC236}">
                <a16:creationId xmlns:a16="http://schemas.microsoft.com/office/drawing/2014/main" id="{E2E3067B-265C-407B-9D83-175ED6C80BCD}"/>
              </a:ext>
            </a:extLst>
          </p:cNvPr>
          <p:cNvSpPr txBox="1"/>
          <p:nvPr/>
        </p:nvSpPr>
        <p:spPr>
          <a:xfrm>
            <a:off x="264632" y="4974327"/>
            <a:ext cx="10434083" cy="369332"/>
          </a:xfrm>
          <a:prstGeom prst="rect">
            <a:avLst/>
          </a:prstGeom>
          <a:noFill/>
        </p:spPr>
        <p:txBody>
          <a:bodyPr wrap="square">
            <a:spAutoFit/>
          </a:bodyPr>
          <a:lstStyle/>
          <a:p>
            <a:pPr algn="ctr"/>
            <a:r>
              <a:rPr lang="en-GB" b="1" dirty="0">
                <a:solidFill>
                  <a:srgbClr val="00B0F0"/>
                </a:solidFill>
              </a:rPr>
              <a:t>For those who completed their qualifications years before, evidence of CPD certificates must be provided. </a:t>
            </a:r>
            <a:endParaRPr lang="en-GB" dirty="0">
              <a:solidFill>
                <a:srgbClr val="00B0F0"/>
              </a:solidFill>
            </a:endParaRPr>
          </a:p>
        </p:txBody>
      </p:sp>
      <p:sp>
        <p:nvSpPr>
          <p:cNvPr id="16" name="TextBox 15">
            <a:extLst>
              <a:ext uri="{FF2B5EF4-FFF2-40B4-BE49-F238E27FC236}">
                <a16:creationId xmlns:a16="http://schemas.microsoft.com/office/drawing/2014/main" id="{9D3DE5B7-0936-4E85-88DD-755F383F2CAD}"/>
              </a:ext>
            </a:extLst>
          </p:cNvPr>
          <p:cNvSpPr txBox="1"/>
          <p:nvPr/>
        </p:nvSpPr>
        <p:spPr>
          <a:xfrm>
            <a:off x="1130804" y="3142010"/>
            <a:ext cx="8125141" cy="369332"/>
          </a:xfrm>
          <a:prstGeom prst="rect">
            <a:avLst/>
          </a:prstGeom>
          <a:noFill/>
        </p:spPr>
        <p:txBody>
          <a:bodyPr wrap="square">
            <a:spAutoFit/>
          </a:bodyPr>
          <a:lstStyle/>
          <a:p>
            <a:r>
              <a:rPr lang="en-GB" b="1" dirty="0">
                <a:solidFill>
                  <a:schemeClr val="tx1">
                    <a:lumMod val="75000"/>
                    <a:lumOff val="25000"/>
                  </a:schemeClr>
                </a:solidFill>
              </a:rPr>
              <a:t>Copies of valid regulated qualification certificates and transcripts</a:t>
            </a:r>
            <a:endParaRPr lang="en-GB" dirty="0"/>
          </a:p>
        </p:txBody>
      </p:sp>
      <p:sp>
        <p:nvSpPr>
          <p:cNvPr id="19" name="TextBox 18">
            <a:extLst>
              <a:ext uri="{FF2B5EF4-FFF2-40B4-BE49-F238E27FC236}">
                <a16:creationId xmlns:a16="http://schemas.microsoft.com/office/drawing/2014/main" id="{E58A3EED-E8BA-4928-AB77-AB10DC9869D2}"/>
              </a:ext>
            </a:extLst>
          </p:cNvPr>
          <p:cNvSpPr txBox="1"/>
          <p:nvPr/>
        </p:nvSpPr>
        <p:spPr>
          <a:xfrm>
            <a:off x="1130804" y="3635424"/>
            <a:ext cx="8359531" cy="369332"/>
          </a:xfrm>
          <a:prstGeom prst="rect">
            <a:avLst/>
          </a:prstGeom>
          <a:noFill/>
        </p:spPr>
        <p:txBody>
          <a:bodyPr wrap="square">
            <a:spAutoFit/>
          </a:bodyPr>
          <a:lstStyle/>
          <a:p>
            <a:r>
              <a:rPr lang="en-GB" b="1" dirty="0">
                <a:solidFill>
                  <a:schemeClr val="tx1">
                    <a:lumMod val="75000"/>
                    <a:lumOff val="25000"/>
                  </a:schemeClr>
                </a:solidFill>
              </a:rPr>
              <a:t>Employer and client testimonials using the templates that we have designed for you</a:t>
            </a:r>
            <a:endParaRPr lang="en-GB" dirty="0"/>
          </a:p>
        </p:txBody>
      </p:sp>
      <p:sp>
        <p:nvSpPr>
          <p:cNvPr id="20" name="TextBox 19">
            <a:extLst>
              <a:ext uri="{FF2B5EF4-FFF2-40B4-BE49-F238E27FC236}">
                <a16:creationId xmlns:a16="http://schemas.microsoft.com/office/drawing/2014/main" id="{F2244964-0476-49DB-8664-23FE61805E08}"/>
              </a:ext>
            </a:extLst>
          </p:cNvPr>
          <p:cNvSpPr txBox="1"/>
          <p:nvPr/>
        </p:nvSpPr>
        <p:spPr>
          <a:xfrm>
            <a:off x="1130804" y="2622748"/>
            <a:ext cx="7821809" cy="369332"/>
          </a:xfrm>
          <a:prstGeom prst="rect">
            <a:avLst/>
          </a:prstGeom>
          <a:noFill/>
        </p:spPr>
        <p:txBody>
          <a:bodyPr wrap="square">
            <a:spAutoFit/>
          </a:bodyPr>
          <a:lstStyle/>
          <a:p>
            <a:r>
              <a:rPr lang="en-GB" b="1" dirty="0">
                <a:solidFill>
                  <a:schemeClr val="tx1">
                    <a:lumMod val="75000"/>
                    <a:lumOff val="25000"/>
                  </a:schemeClr>
                </a:solidFill>
              </a:rPr>
              <a:t>A comprehensive resume showcasing your industry experience  </a:t>
            </a:r>
            <a:endParaRPr lang="en-GB" dirty="0"/>
          </a:p>
        </p:txBody>
      </p:sp>
      <p:sp>
        <p:nvSpPr>
          <p:cNvPr id="22" name="TextBox 21">
            <a:extLst>
              <a:ext uri="{FF2B5EF4-FFF2-40B4-BE49-F238E27FC236}">
                <a16:creationId xmlns:a16="http://schemas.microsoft.com/office/drawing/2014/main" id="{5B63710F-8CDE-488F-B51F-B14E83084A0F}"/>
              </a:ext>
            </a:extLst>
          </p:cNvPr>
          <p:cNvSpPr txBox="1"/>
          <p:nvPr/>
        </p:nvSpPr>
        <p:spPr>
          <a:xfrm>
            <a:off x="1127013" y="4146317"/>
            <a:ext cx="10434083" cy="646331"/>
          </a:xfrm>
          <a:prstGeom prst="rect">
            <a:avLst/>
          </a:prstGeom>
          <a:noFill/>
        </p:spPr>
        <p:txBody>
          <a:bodyPr wrap="square">
            <a:spAutoFit/>
          </a:bodyPr>
          <a:lstStyle/>
          <a:p>
            <a:pPr algn="just"/>
            <a:r>
              <a:rPr lang="en-GB" b="1" dirty="0">
                <a:solidFill>
                  <a:schemeClr val="tx1">
                    <a:lumMod val="75000"/>
                    <a:lumOff val="25000"/>
                  </a:schemeClr>
                </a:solidFill>
              </a:rPr>
              <a:t>Evidence of working with a real participant in a live personal training environment through a documented client profile and progressive programme that shows how your client improved. </a:t>
            </a:r>
            <a:endParaRPr lang="en-GB" dirty="0"/>
          </a:p>
        </p:txBody>
      </p:sp>
      <p:pic>
        <p:nvPicPr>
          <p:cNvPr id="23" name="Picture 22">
            <a:extLst>
              <a:ext uri="{FF2B5EF4-FFF2-40B4-BE49-F238E27FC236}">
                <a16:creationId xmlns:a16="http://schemas.microsoft.com/office/drawing/2014/main" id="{42B7DF6F-6B61-4487-B86A-3637E5CDC022}"/>
              </a:ext>
            </a:extLst>
          </p:cNvPr>
          <p:cNvPicPr>
            <a:picLocks noChangeAspect="1"/>
          </p:cNvPicPr>
          <p:nvPr/>
        </p:nvPicPr>
        <p:blipFill>
          <a:blip r:embed="rId2"/>
          <a:stretch>
            <a:fillRect/>
          </a:stretch>
        </p:blipFill>
        <p:spPr>
          <a:xfrm>
            <a:off x="457954" y="4138154"/>
            <a:ext cx="473907" cy="473907"/>
          </a:xfrm>
          <a:prstGeom prst="rect">
            <a:avLst/>
          </a:prstGeom>
        </p:spPr>
      </p:pic>
    </p:spTree>
    <p:extLst>
      <p:ext uri="{BB962C8B-B14F-4D97-AF65-F5344CB8AC3E}">
        <p14:creationId xmlns:p14="http://schemas.microsoft.com/office/powerpoint/2010/main" val="1306358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par>
                                <p:cTn id="27" presetID="42" presetClass="entr" presetSubtype="0" fill="hold" nodeType="with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fade">
                                      <p:cBhvr>
                                        <p:cTn id="29" dur="1000"/>
                                        <p:tgtEl>
                                          <p:spTgt spid="20">
                                            <p:txEl>
                                              <p:pRg st="0" end="0"/>
                                            </p:txEl>
                                          </p:spTgt>
                                        </p:tgtEl>
                                      </p:cBhvr>
                                    </p:animEffect>
                                    <p:anim calcmode="lin" valueType="num">
                                      <p:cBhvr>
                                        <p:cTn id="30"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dissolve">
                                      <p:cBhvr>
                                        <p:cTn id="46" dur="500"/>
                                        <p:tgtEl>
                                          <p:spTgt spid="17"/>
                                        </p:tgtEl>
                                      </p:cBhvr>
                                    </p:animEffect>
                                  </p:childTnLst>
                                </p:cTn>
                              </p:par>
                            </p:childTnLst>
                          </p:cTn>
                        </p:par>
                        <p:par>
                          <p:cTn id="47" fill="hold">
                            <p:stCondLst>
                              <p:cond delay="500"/>
                            </p:stCondLst>
                            <p:childTnLst>
                              <p:par>
                                <p:cTn id="48" presetID="42" presetClass="entr" presetSubtype="0" fill="hold" nodeType="afterEffect">
                                  <p:stCondLst>
                                    <p:cond delay="0"/>
                                  </p:stCondLst>
                                  <p:childTnLst>
                                    <p:set>
                                      <p:cBhvr>
                                        <p:cTn id="49" dur="1" fill="hold">
                                          <p:stCondLst>
                                            <p:cond delay="0"/>
                                          </p:stCondLst>
                                        </p:cTn>
                                        <p:tgtEl>
                                          <p:spTgt spid="19">
                                            <p:txEl>
                                              <p:pRg st="0" end="0"/>
                                            </p:txEl>
                                          </p:spTgt>
                                        </p:tgtEl>
                                        <p:attrNameLst>
                                          <p:attrName>style.visibility</p:attrName>
                                        </p:attrNameLst>
                                      </p:cBhvr>
                                      <p:to>
                                        <p:strVal val="visible"/>
                                      </p:to>
                                    </p:set>
                                    <p:animEffect transition="in" filter="fade">
                                      <p:cBhvr>
                                        <p:cTn id="50" dur="1000"/>
                                        <p:tgtEl>
                                          <p:spTgt spid="19">
                                            <p:txEl>
                                              <p:pRg st="0" end="0"/>
                                            </p:txEl>
                                          </p:spTgt>
                                        </p:tgtEl>
                                      </p:cBhvr>
                                    </p:animEffect>
                                    <p:anim calcmode="lin" valueType="num">
                                      <p:cBhvr>
                                        <p:cTn id="51"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dissolv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anim calcmode="lin" valueType="num">
                                      <p:cBhvr>
                                        <p:cTn id="61" dur="1000" fill="hold"/>
                                        <p:tgtEl>
                                          <p:spTgt spid="22"/>
                                        </p:tgtEl>
                                        <p:attrNameLst>
                                          <p:attrName>ppt_x</p:attrName>
                                        </p:attrNameLst>
                                      </p:cBhvr>
                                      <p:tavLst>
                                        <p:tav tm="0">
                                          <p:val>
                                            <p:strVal val="#ppt_x"/>
                                          </p:val>
                                        </p:tav>
                                        <p:tav tm="100000">
                                          <p:val>
                                            <p:strVal val="#ppt_x"/>
                                          </p:val>
                                        </p:tav>
                                      </p:tavLst>
                                    </p:anim>
                                    <p:anim calcmode="lin" valueType="num">
                                      <p:cBhvr>
                                        <p:cTn id="6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fade">
                                      <p:cBhvr>
                                        <p:cTn id="67" dur="1000"/>
                                        <p:tgtEl>
                                          <p:spTgt spid="18">
                                            <p:txEl>
                                              <p:pRg st="0" end="0"/>
                                            </p:txEl>
                                          </p:spTgt>
                                        </p:tgtEl>
                                      </p:cBhvr>
                                    </p:animEffect>
                                    <p:anim calcmode="lin" valueType="num">
                                      <p:cBhvr>
                                        <p:cTn id="6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p:bldP spid="16"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1E9264-5C24-8B4E-84F4-4ED260E24A6D}"/>
              </a:ext>
            </a:extLst>
          </p:cNvPr>
          <p:cNvSpPr>
            <a:spLocks noGrp="1"/>
          </p:cNvSpPr>
          <p:nvPr>
            <p:ph type="title"/>
          </p:nvPr>
        </p:nvSpPr>
        <p:spPr>
          <a:xfrm>
            <a:off x="1304756" y="359450"/>
            <a:ext cx="6491985" cy="751708"/>
          </a:xfrm>
        </p:spPr>
        <p:txBody>
          <a:bodyPr>
            <a:normAutofit/>
          </a:bodyPr>
          <a:lstStyle/>
          <a:p>
            <a:r>
              <a:rPr lang="en-US" sz="2800" dirty="0">
                <a:solidFill>
                  <a:srgbClr val="00B0F0"/>
                </a:solidFill>
                <a:latin typeface="+mn-lt"/>
              </a:rPr>
              <a:t>RPL Mapping  </a:t>
            </a:r>
          </a:p>
        </p:txBody>
      </p:sp>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a:off x="1411081" y="1023170"/>
            <a:ext cx="190627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2"/>
          <a:stretch>
            <a:fillRect/>
          </a:stretch>
        </p:blipFill>
        <p:spPr>
          <a:xfrm>
            <a:off x="264632" y="305027"/>
            <a:ext cx="860553" cy="860553"/>
          </a:xfrm>
          <a:prstGeom prst="rect">
            <a:avLst/>
          </a:prstGeom>
        </p:spPr>
      </p:pic>
      <p:sp>
        <p:nvSpPr>
          <p:cNvPr id="32" name="Content Placeholder 2">
            <a:extLst>
              <a:ext uri="{FF2B5EF4-FFF2-40B4-BE49-F238E27FC236}">
                <a16:creationId xmlns:a16="http://schemas.microsoft.com/office/drawing/2014/main" id="{577A33D5-DF8E-43DE-A468-E97D3B8FC703}"/>
              </a:ext>
            </a:extLst>
          </p:cNvPr>
          <p:cNvSpPr txBox="1">
            <a:spLocks/>
          </p:cNvSpPr>
          <p:nvPr/>
        </p:nvSpPr>
        <p:spPr>
          <a:xfrm>
            <a:off x="1304756" y="1412405"/>
            <a:ext cx="10434083" cy="9851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b="1" dirty="0">
                <a:solidFill>
                  <a:schemeClr val="tx1">
                    <a:lumMod val="65000"/>
                    <a:lumOff val="35000"/>
                  </a:schemeClr>
                </a:solidFill>
              </a:rPr>
              <a:t>To determine your eligibility for RPL you should collate all of your evidence and map this to the criteria in the qualification.  </a:t>
            </a:r>
            <a:endParaRPr lang="en-GB" sz="2000" dirty="0">
              <a:solidFill>
                <a:schemeClr val="tx1">
                  <a:lumMod val="65000"/>
                  <a:lumOff val="35000"/>
                </a:schemeClr>
              </a:solidFill>
            </a:endParaRPr>
          </a:p>
        </p:txBody>
      </p:sp>
      <p:pic>
        <p:nvPicPr>
          <p:cNvPr id="24" name="Picture 23">
            <a:extLst>
              <a:ext uri="{FF2B5EF4-FFF2-40B4-BE49-F238E27FC236}">
                <a16:creationId xmlns:a16="http://schemas.microsoft.com/office/drawing/2014/main" id="{75E530BE-8324-4286-9C3E-742A33AC2121}"/>
              </a:ext>
            </a:extLst>
          </p:cNvPr>
          <p:cNvPicPr>
            <a:picLocks noChangeAspect="1"/>
          </p:cNvPicPr>
          <p:nvPr/>
        </p:nvPicPr>
        <p:blipFill>
          <a:blip r:embed="rId2"/>
          <a:stretch>
            <a:fillRect/>
          </a:stretch>
        </p:blipFill>
        <p:spPr>
          <a:xfrm>
            <a:off x="589067" y="1432518"/>
            <a:ext cx="473907" cy="473907"/>
          </a:xfrm>
          <a:prstGeom prst="rect">
            <a:avLst/>
          </a:prstGeom>
        </p:spPr>
      </p:pic>
      <p:sp>
        <p:nvSpPr>
          <p:cNvPr id="16" name="Content Placeholder 2">
            <a:extLst>
              <a:ext uri="{FF2B5EF4-FFF2-40B4-BE49-F238E27FC236}">
                <a16:creationId xmlns:a16="http://schemas.microsoft.com/office/drawing/2014/main" id="{177B0A7F-39FD-4095-BA21-2E38D49CC12E}"/>
              </a:ext>
            </a:extLst>
          </p:cNvPr>
          <p:cNvSpPr txBox="1">
            <a:spLocks/>
          </p:cNvSpPr>
          <p:nvPr/>
        </p:nvSpPr>
        <p:spPr>
          <a:xfrm>
            <a:off x="1304754" y="2551067"/>
            <a:ext cx="4263160" cy="14018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b="1" dirty="0">
                <a:solidFill>
                  <a:schemeClr val="tx1">
                    <a:lumMod val="65000"/>
                    <a:lumOff val="35000"/>
                  </a:schemeClr>
                </a:solidFill>
              </a:rPr>
              <a:t>Please open your RPL Mapping document to commence the process. </a:t>
            </a:r>
          </a:p>
          <a:p>
            <a:pPr marL="0" indent="0" algn="just" fontAlgn="base">
              <a:buNone/>
            </a:pPr>
            <a:endParaRPr lang="en-GB" b="1" dirty="0">
              <a:solidFill>
                <a:schemeClr val="tx1">
                  <a:lumMod val="65000"/>
                  <a:lumOff val="35000"/>
                </a:schemeClr>
              </a:solidFill>
            </a:endParaRPr>
          </a:p>
        </p:txBody>
      </p:sp>
      <p:pic>
        <p:nvPicPr>
          <p:cNvPr id="19" name="Picture 18">
            <a:extLst>
              <a:ext uri="{FF2B5EF4-FFF2-40B4-BE49-F238E27FC236}">
                <a16:creationId xmlns:a16="http://schemas.microsoft.com/office/drawing/2014/main" id="{05D01D26-E722-419F-A62E-9334D8C868CB}"/>
              </a:ext>
            </a:extLst>
          </p:cNvPr>
          <p:cNvPicPr>
            <a:picLocks noChangeAspect="1"/>
          </p:cNvPicPr>
          <p:nvPr/>
        </p:nvPicPr>
        <p:blipFill>
          <a:blip r:embed="rId2"/>
          <a:stretch>
            <a:fillRect/>
          </a:stretch>
        </p:blipFill>
        <p:spPr>
          <a:xfrm>
            <a:off x="589065" y="2525266"/>
            <a:ext cx="473907" cy="473907"/>
          </a:xfrm>
          <a:prstGeom prst="rect">
            <a:avLst/>
          </a:prstGeom>
        </p:spPr>
      </p:pic>
      <p:pic>
        <p:nvPicPr>
          <p:cNvPr id="4" name="Picture 3">
            <a:extLst>
              <a:ext uri="{FF2B5EF4-FFF2-40B4-BE49-F238E27FC236}">
                <a16:creationId xmlns:a16="http://schemas.microsoft.com/office/drawing/2014/main" id="{C913FA67-9EA1-460E-9380-E4DC2B24F07A}"/>
              </a:ext>
            </a:extLst>
          </p:cNvPr>
          <p:cNvPicPr>
            <a:picLocks noChangeAspect="1"/>
          </p:cNvPicPr>
          <p:nvPr/>
        </p:nvPicPr>
        <p:blipFill rotWithShape="1">
          <a:blip r:embed="rId3"/>
          <a:srcRect l="15087" t="21815" r="50000" b="36179"/>
          <a:stretch/>
        </p:blipFill>
        <p:spPr>
          <a:xfrm>
            <a:off x="5975498" y="2481187"/>
            <a:ext cx="5355759" cy="3624670"/>
          </a:xfrm>
          <a:prstGeom prst="rect">
            <a:avLst/>
          </a:prstGeom>
          <a:ln w="15875">
            <a:solidFill>
              <a:schemeClr val="tx1">
                <a:lumMod val="65000"/>
                <a:lumOff val="35000"/>
              </a:schemeClr>
            </a:solidFill>
          </a:ln>
        </p:spPr>
      </p:pic>
      <p:sp>
        <p:nvSpPr>
          <p:cNvPr id="21" name="TextBox 20">
            <a:extLst>
              <a:ext uri="{FF2B5EF4-FFF2-40B4-BE49-F238E27FC236}">
                <a16:creationId xmlns:a16="http://schemas.microsoft.com/office/drawing/2014/main" id="{585B6C49-C2D4-40DA-8D25-3A14A670EE70}"/>
              </a:ext>
            </a:extLst>
          </p:cNvPr>
          <p:cNvSpPr txBox="1"/>
          <p:nvPr/>
        </p:nvSpPr>
        <p:spPr>
          <a:xfrm>
            <a:off x="1304756" y="4022835"/>
            <a:ext cx="4263160" cy="954107"/>
          </a:xfrm>
          <a:prstGeom prst="rect">
            <a:avLst/>
          </a:prstGeom>
          <a:noFill/>
        </p:spPr>
        <p:txBody>
          <a:bodyPr wrap="square">
            <a:spAutoFit/>
          </a:bodyPr>
          <a:lstStyle/>
          <a:p>
            <a:pPr marL="0" indent="0" algn="just" fontAlgn="base">
              <a:buNone/>
            </a:pPr>
            <a:r>
              <a:rPr lang="en-GB" sz="2800" b="1" dirty="0">
                <a:solidFill>
                  <a:schemeClr val="tx1">
                    <a:lumMod val="65000"/>
                    <a:lumOff val="35000"/>
                  </a:schemeClr>
                </a:solidFill>
              </a:rPr>
              <a:t>We will walk you through this right now!</a:t>
            </a:r>
            <a:endParaRPr lang="en-GB" sz="2800" dirty="0">
              <a:solidFill>
                <a:schemeClr val="tx1">
                  <a:lumMod val="65000"/>
                  <a:lumOff val="35000"/>
                </a:schemeClr>
              </a:solidFill>
            </a:endParaRPr>
          </a:p>
        </p:txBody>
      </p:sp>
      <p:pic>
        <p:nvPicPr>
          <p:cNvPr id="22" name="Picture 21">
            <a:extLst>
              <a:ext uri="{FF2B5EF4-FFF2-40B4-BE49-F238E27FC236}">
                <a16:creationId xmlns:a16="http://schemas.microsoft.com/office/drawing/2014/main" id="{916E5BF4-C8AA-4AD4-9F80-67683543E3DA}"/>
              </a:ext>
            </a:extLst>
          </p:cNvPr>
          <p:cNvPicPr>
            <a:picLocks noChangeAspect="1"/>
          </p:cNvPicPr>
          <p:nvPr/>
        </p:nvPicPr>
        <p:blipFill>
          <a:blip r:embed="rId2"/>
          <a:stretch>
            <a:fillRect/>
          </a:stretch>
        </p:blipFill>
        <p:spPr>
          <a:xfrm>
            <a:off x="651278" y="3895632"/>
            <a:ext cx="473907" cy="473907"/>
          </a:xfrm>
          <a:prstGeom prst="rect">
            <a:avLst/>
          </a:prstGeom>
        </p:spPr>
      </p:pic>
    </p:spTree>
    <p:extLst>
      <p:ext uri="{BB962C8B-B14F-4D97-AF65-F5344CB8AC3E}">
        <p14:creationId xmlns:p14="http://schemas.microsoft.com/office/powerpoint/2010/main" val="706526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500"/>
                                        <p:tgtEl>
                                          <p:spTgt spid="24"/>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dissolve">
                                      <p:cBhvr>
                                        <p:cTn id="29" dur="500"/>
                                        <p:tgtEl>
                                          <p:spTgt spid="19"/>
                                        </p:tgtEl>
                                      </p:cBhvr>
                                    </p:animEffect>
                                  </p:childTnLst>
                                </p:cTn>
                              </p:par>
                              <p:par>
                                <p:cTn id="30" presetID="42" presetClass="entr" presetSubtype="0" fill="hold" nodeType="with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fade">
                                      <p:cBhvr>
                                        <p:cTn id="32" dur="1000"/>
                                        <p:tgtEl>
                                          <p:spTgt spid="16">
                                            <p:txEl>
                                              <p:pRg st="0" end="0"/>
                                            </p:txEl>
                                          </p:spTgt>
                                        </p:tgtEl>
                                      </p:cBhvr>
                                    </p:animEffect>
                                    <p:anim calcmode="lin" valueType="num">
                                      <p:cBhvr>
                                        <p:cTn id="3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21" presetClass="entr" presetSubtype="1"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heel(1)">
                                      <p:cBhvr>
                                        <p:cTn id="42" dur="2000"/>
                                        <p:tgtEl>
                                          <p:spTgt spid="4"/>
                                        </p:tgtEl>
                                      </p:cBhvr>
                                    </p:animEffect>
                                  </p:childTnLst>
                                </p:cTn>
                              </p:par>
                              <p:par>
                                <p:cTn id="43" presetID="42" presetClass="entr" presetSubtype="0" fill="hold" nodeType="withEffect">
                                  <p:stCondLst>
                                    <p:cond delay="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fade">
                                      <p:cBhvr>
                                        <p:cTn id="45" dur="1000"/>
                                        <p:tgtEl>
                                          <p:spTgt spid="21">
                                            <p:txEl>
                                              <p:pRg st="0" end="0"/>
                                            </p:txEl>
                                          </p:spTgt>
                                        </p:tgtEl>
                                      </p:cBhvr>
                                    </p:animEffect>
                                    <p:anim calcmode="lin" valueType="num">
                                      <p:cBhvr>
                                        <p:cTn id="46"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F01FDF-C6D1-4F7D-B3CE-AE69CF2F7C15}"/>
              </a:ext>
            </a:extLst>
          </p:cNvPr>
          <p:cNvPicPr>
            <a:picLocks noChangeAspect="1"/>
          </p:cNvPicPr>
          <p:nvPr/>
        </p:nvPicPr>
        <p:blipFill rotWithShape="1">
          <a:blip r:embed="rId2"/>
          <a:srcRect l="20003" t="21394" r="18982" b="9147"/>
          <a:stretch/>
        </p:blipFill>
        <p:spPr>
          <a:xfrm>
            <a:off x="6096000" y="2434382"/>
            <a:ext cx="5595763" cy="3583173"/>
          </a:xfrm>
          <a:prstGeom prst="rect">
            <a:avLst/>
          </a:prstGeom>
          <a:ln w="25400">
            <a:solidFill>
              <a:schemeClr val="tx1">
                <a:lumMod val="65000"/>
                <a:lumOff val="35000"/>
              </a:schemeClr>
            </a:solidFill>
          </a:ln>
        </p:spPr>
      </p:pic>
      <p:sp>
        <p:nvSpPr>
          <p:cNvPr id="11" name="Title 1">
            <a:extLst>
              <a:ext uri="{FF2B5EF4-FFF2-40B4-BE49-F238E27FC236}">
                <a16:creationId xmlns:a16="http://schemas.microsoft.com/office/drawing/2014/main" id="{BE1E9264-5C24-8B4E-84F4-4ED260E24A6D}"/>
              </a:ext>
            </a:extLst>
          </p:cNvPr>
          <p:cNvSpPr>
            <a:spLocks noGrp="1"/>
          </p:cNvSpPr>
          <p:nvPr>
            <p:ph type="title"/>
          </p:nvPr>
        </p:nvSpPr>
        <p:spPr>
          <a:xfrm>
            <a:off x="1304756" y="359450"/>
            <a:ext cx="6491985" cy="751708"/>
          </a:xfrm>
        </p:spPr>
        <p:txBody>
          <a:bodyPr>
            <a:normAutofit/>
          </a:bodyPr>
          <a:lstStyle/>
          <a:p>
            <a:r>
              <a:rPr lang="en-US" sz="2800" dirty="0">
                <a:solidFill>
                  <a:srgbClr val="00B0F0"/>
                </a:solidFill>
                <a:latin typeface="+mn-lt"/>
              </a:rPr>
              <a:t>RPL Mapping  </a:t>
            </a:r>
          </a:p>
        </p:txBody>
      </p:sp>
      <p:cxnSp>
        <p:nvCxnSpPr>
          <p:cNvPr id="13" name="Straight Connector 12">
            <a:extLst>
              <a:ext uri="{FF2B5EF4-FFF2-40B4-BE49-F238E27FC236}">
                <a16:creationId xmlns:a16="http://schemas.microsoft.com/office/drawing/2014/main" id="{9359C08F-AEA2-9B46-ABE0-5A6FC0055880}"/>
              </a:ext>
            </a:extLst>
          </p:cNvPr>
          <p:cNvCxnSpPr>
            <a:cxnSpLocks/>
          </p:cNvCxnSpPr>
          <p:nvPr/>
        </p:nvCxnSpPr>
        <p:spPr>
          <a:xfrm>
            <a:off x="1421715" y="1001906"/>
            <a:ext cx="190627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060C-9B21-054D-ADC6-290D1484E1A0}"/>
              </a:ext>
            </a:extLst>
          </p:cNvPr>
          <p:cNvPicPr>
            <a:picLocks noChangeAspect="1"/>
          </p:cNvPicPr>
          <p:nvPr/>
        </p:nvPicPr>
        <p:blipFill>
          <a:blip r:embed="rId3"/>
          <a:stretch>
            <a:fillRect/>
          </a:stretch>
        </p:blipFill>
        <p:spPr>
          <a:xfrm>
            <a:off x="264632" y="305027"/>
            <a:ext cx="860553" cy="860553"/>
          </a:xfrm>
          <a:prstGeom prst="rect">
            <a:avLst/>
          </a:prstGeom>
        </p:spPr>
      </p:pic>
      <p:sp>
        <p:nvSpPr>
          <p:cNvPr id="32" name="Content Placeholder 2">
            <a:extLst>
              <a:ext uri="{FF2B5EF4-FFF2-40B4-BE49-F238E27FC236}">
                <a16:creationId xmlns:a16="http://schemas.microsoft.com/office/drawing/2014/main" id="{577A33D5-DF8E-43DE-A468-E97D3B8FC703}"/>
              </a:ext>
            </a:extLst>
          </p:cNvPr>
          <p:cNvSpPr txBox="1">
            <a:spLocks/>
          </p:cNvSpPr>
          <p:nvPr/>
        </p:nvSpPr>
        <p:spPr>
          <a:xfrm>
            <a:off x="1304754" y="1612375"/>
            <a:ext cx="10434083" cy="6609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b="1" dirty="0">
                <a:solidFill>
                  <a:schemeClr val="tx1">
                    <a:lumMod val="65000"/>
                    <a:lumOff val="35000"/>
                  </a:schemeClr>
                </a:solidFill>
              </a:rPr>
              <a:t>Please turn to page 2 of your RPL mapping document. </a:t>
            </a:r>
            <a:endParaRPr lang="en-GB" sz="2000" dirty="0">
              <a:solidFill>
                <a:schemeClr val="tx1">
                  <a:lumMod val="65000"/>
                  <a:lumOff val="35000"/>
                </a:schemeClr>
              </a:solidFill>
            </a:endParaRPr>
          </a:p>
        </p:txBody>
      </p:sp>
      <p:pic>
        <p:nvPicPr>
          <p:cNvPr id="24" name="Picture 23">
            <a:extLst>
              <a:ext uri="{FF2B5EF4-FFF2-40B4-BE49-F238E27FC236}">
                <a16:creationId xmlns:a16="http://schemas.microsoft.com/office/drawing/2014/main" id="{75E530BE-8324-4286-9C3E-742A33AC2121}"/>
              </a:ext>
            </a:extLst>
          </p:cNvPr>
          <p:cNvPicPr>
            <a:picLocks noChangeAspect="1"/>
          </p:cNvPicPr>
          <p:nvPr/>
        </p:nvPicPr>
        <p:blipFill>
          <a:blip r:embed="rId3"/>
          <a:stretch>
            <a:fillRect/>
          </a:stretch>
        </p:blipFill>
        <p:spPr>
          <a:xfrm>
            <a:off x="589064" y="1623462"/>
            <a:ext cx="473907" cy="473907"/>
          </a:xfrm>
          <a:prstGeom prst="rect">
            <a:avLst/>
          </a:prstGeom>
        </p:spPr>
      </p:pic>
      <p:sp>
        <p:nvSpPr>
          <p:cNvPr id="16" name="Content Placeholder 2">
            <a:extLst>
              <a:ext uri="{FF2B5EF4-FFF2-40B4-BE49-F238E27FC236}">
                <a16:creationId xmlns:a16="http://schemas.microsoft.com/office/drawing/2014/main" id="{177B0A7F-39FD-4095-BA21-2E38D49CC12E}"/>
              </a:ext>
            </a:extLst>
          </p:cNvPr>
          <p:cNvSpPr txBox="1">
            <a:spLocks/>
          </p:cNvSpPr>
          <p:nvPr/>
        </p:nvSpPr>
        <p:spPr>
          <a:xfrm>
            <a:off x="1304754" y="2384913"/>
            <a:ext cx="3958362" cy="47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2400" b="1" dirty="0">
                <a:solidFill>
                  <a:schemeClr val="tx1">
                    <a:lumMod val="65000"/>
                    <a:lumOff val="35000"/>
                  </a:schemeClr>
                </a:solidFill>
              </a:rPr>
              <a:t>Insert your personal details. </a:t>
            </a:r>
          </a:p>
          <a:p>
            <a:pPr marL="0" indent="0" algn="just" fontAlgn="base">
              <a:buNone/>
            </a:pPr>
            <a:endParaRPr lang="en-GB" sz="2400" b="1" dirty="0">
              <a:solidFill>
                <a:schemeClr val="tx1">
                  <a:lumMod val="65000"/>
                  <a:lumOff val="35000"/>
                </a:schemeClr>
              </a:solidFill>
            </a:endParaRPr>
          </a:p>
        </p:txBody>
      </p:sp>
      <p:pic>
        <p:nvPicPr>
          <p:cNvPr id="19" name="Picture 18">
            <a:extLst>
              <a:ext uri="{FF2B5EF4-FFF2-40B4-BE49-F238E27FC236}">
                <a16:creationId xmlns:a16="http://schemas.microsoft.com/office/drawing/2014/main" id="{05D01D26-E722-419F-A62E-9334D8C868CB}"/>
              </a:ext>
            </a:extLst>
          </p:cNvPr>
          <p:cNvPicPr>
            <a:picLocks noChangeAspect="1"/>
          </p:cNvPicPr>
          <p:nvPr/>
        </p:nvPicPr>
        <p:blipFill>
          <a:blip r:embed="rId3"/>
          <a:stretch>
            <a:fillRect/>
          </a:stretch>
        </p:blipFill>
        <p:spPr>
          <a:xfrm>
            <a:off x="589065" y="2384914"/>
            <a:ext cx="473907" cy="473907"/>
          </a:xfrm>
          <a:prstGeom prst="rect">
            <a:avLst/>
          </a:prstGeom>
        </p:spPr>
      </p:pic>
      <p:sp>
        <p:nvSpPr>
          <p:cNvPr id="21" name="TextBox 20">
            <a:extLst>
              <a:ext uri="{FF2B5EF4-FFF2-40B4-BE49-F238E27FC236}">
                <a16:creationId xmlns:a16="http://schemas.microsoft.com/office/drawing/2014/main" id="{585B6C49-C2D4-40DA-8D25-3A14A670EE70}"/>
              </a:ext>
            </a:extLst>
          </p:cNvPr>
          <p:cNvSpPr txBox="1"/>
          <p:nvPr/>
        </p:nvSpPr>
        <p:spPr>
          <a:xfrm>
            <a:off x="1304756" y="3266372"/>
            <a:ext cx="4085951" cy="1569660"/>
          </a:xfrm>
          <a:prstGeom prst="rect">
            <a:avLst/>
          </a:prstGeom>
          <a:noFill/>
        </p:spPr>
        <p:txBody>
          <a:bodyPr wrap="square">
            <a:spAutoFit/>
          </a:bodyPr>
          <a:lstStyle/>
          <a:p>
            <a:pPr marL="0" indent="0" algn="just" fontAlgn="base">
              <a:buNone/>
            </a:pPr>
            <a:r>
              <a:rPr lang="en-GB" sz="2400" b="1" dirty="0">
                <a:solidFill>
                  <a:schemeClr val="tx1">
                    <a:lumMod val="65000"/>
                    <a:lumOff val="35000"/>
                  </a:schemeClr>
                </a:solidFill>
              </a:rPr>
              <a:t>This is required to be able to register you onto the qualification if you decide to proceed with the RPL process.</a:t>
            </a:r>
            <a:endParaRPr lang="en-GB" sz="2400" dirty="0">
              <a:solidFill>
                <a:schemeClr val="tx1">
                  <a:lumMod val="65000"/>
                  <a:lumOff val="35000"/>
                </a:schemeClr>
              </a:solidFill>
            </a:endParaRPr>
          </a:p>
        </p:txBody>
      </p:sp>
      <p:pic>
        <p:nvPicPr>
          <p:cNvPr id="22" name="Picture 21">
            <a:extLst>
              <a:ext uri="{FF2B5EF4-FFF2-40B4-BE49-F238E27FC236}">
                <a16:creationId xmlns:a16="http://schemas.microsoft.com/office/drawing/2014/main" id="{916E5BF4-C8AA-4AD4-9F80-67683543E3DA}"/>
              </a:ext>
            </a:extLst>
          </p:cNvPr>
          <p:cNvPicPr>
            <a:picLocks noChangeAspect="1"/>
          </p:cNvPicPr>
          <p:nvPr/>
        </p:nvPicPr>
        <p:blipFill>
          <a:blip r:embed="rId3"/>
          <a:stretch>
            <a:fillRect/>
          </a:stretch>
        </p:blipFill>
        <p:spPr>
          <a:xfrm>
            <a:off x="589067" y="3381060"/>
            <a:ext cx="473907" cy="473907"/>
          </a:xfrm>
          <a:prstGeom prst="rect">
            <a:avLst/>
          </a:prstGeom>
        </p:spPr>
      </p:pic>
      <p:sp>
        <p:nvSpPr>
          <p:cNvPr id="5" name="Arrow: Down 4">
            <a:extLst>
              <a:ext uri="{FF2B5EF4-FFF2-40B4-BE49-F238E27FC236}">
                <a16:creationId xmlns:a16="http://schemas.microsoft.com/office/drawing/2014/main" id="{F69ECE03-B3E8-494D-A92E-3A23018A7BAD}"/>
              </a:ext>
            </a:extLst>
          </p:cNvPr>
          <p:cNvSpPr/>
          <p:nvPr/>
        </p:nvSpPr>
        <p:spPr>
          <a:xfrm>
            <a:off x="9190358" y="2615516"/>
            <a:ext cx="903767" cy="153108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6728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500"/>
                                        <p:tgtEl>
                                          <p:spTgt spid="24"/>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dissolve">
                                      <p:cBhvr>
                                        <p:cTn id="29" dur="500"/>
                                        <p:tgtEl>
                                          <p:spTgt spid="19"/>
                                        </p:tgtEl>
                                      </p:cBhvr>
                                    </p:animEffect>
                                  </p:childTnLst>
                                </p:cTn>
                              </p:par>
                              <p:par>
                                <p:cTn id="30" presetID="42" presetClass="entr" presetSubtype="0" fill="hold" nodeType="with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fade">
                                      <p:cBhvr>
                                        <p:cTn id="32" dur="1000"/>
                                        <p:tgtEl>
                                          <p:spTgt spid="16">
                                            <p:txEl>
                                              <p:pRg st="0" end="0"/>
                                            </p:txEl>
                                          </p:spTgt>
                                        </p:tgtEl>
                                      </p:cBhvr>
                                    </p:animEffect>
                                    <p:anim calcmode="lin" valueType="num">
                                      <p:cBhvr>
                                        <p:cTn id="3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21" presetClass="entr" presetSubtype="1"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dissolve">
                                      <p:cBhvr>
                                        <p:cTn id="48" dur="500"/>
                                        <p:tgtEl>
                                          <p:spTgt spid="22"/>
                                        </p:tgtEl>
                                      </p:cBhvr>
                                    </p:animEffect>
                                  </p:childTnLst>
                                </p:cTn>
                              </p:par>
                              <p:par>
                                <p:cTn id="49" presetID="42" presetClass="entr" presetSubtype="0" fill="hold" nodeType="with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Effect transition="in" filter="fade">
                                      <p:cBhvr>
                                        <p:cTn id="51" dur="1000"/>
                                        <p:tgtEl>
                                          <p:spTgt spid="21">
                                            <p:txEl>
                                              <p:pRg st="0" end="0"/>
                                            </p:txEl>
                                          </p:spTgt>
                                        </p:tgtEl>
                                      </p:cBhvr>
                                    </p:animEffect>
                                    <p:anim calcmode="lin" valueType="num">
                                      <p:cBhvr>
                                        <p:cTn id="5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5D76B2C370214FA5A5B07CB36968E8" ma:contentTypeVersion="15" ma:contentTypeDescription="Create a new document." ma:contentTypeScope="" ma:versionID="0d7f6828fe0bed66340d7593aa778b13">
  <xsd:schema xmlns:xsd="http://www.w3.org/2001/XMLSchema" xmlns:xs="http://www.w3.org/2001/XMLSchema" xmlns:p="http://schemas.microsoft.com/office/2006/metadata/properties" xmlns:ns1="http://schemas.microsoft.com/sharepoint/v3" xmlns:ns2="241b6d36-8906-41ea-a9cc-d7c4409f83c4" xmlns:ns3="bd47d350-0baf-48e0-a38a-80cb732211ea" targetNamespace="http://schemas.microsoft.com/office/2006/metadata/properties" ma:root="true" ma:fieldsID="800a240c7feb2dcdced2e645f7ebbecf" ns1:_="" ns2:_="" ns3:_="">
    <xsd:import namespace="http://schemas.microsoft.com/sharepoint/v3"/>
    <xsd:import namespace="241b6d36-8906-41ea-a9cc-d7c4409f83c4"/>
    <xsd:import namespace="bd47d350-0baf-48e0-a38a-80cb732211e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1b6d36-8906-41ea-a9cc-d7c4409f83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47d350-0baf-48e0-a38a-80cb732211e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7BFEE4-B03D-4129-8528-7345BCAFF4C9}">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281B4242-8255-443A-B27F-2A42B8DC04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41b6d36-8906-41ea-a9cc-d7c4409f83c4"/>
    <ds:schemaRef ds:uri="bd47d350-0baf-48e0-a38a-80cb732211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D13541-9E02-45CE-BB21-496D42B8B8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3013</TotalTime>
  <Words>2435</Words>
  <Application>Microsoft Macintosh PowerPoint</Application>
  <PresentationFormat>Widescreen</PresentationFormat>
  <Paragraphs>161</Paragraphs>
  <Slides>28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Calibri</vt:lpstr>
      <vt:lpstr>Calibri Light</vt:lpstr>
      <vt:lpstr>Lato</vt:lpstr>
      <vt:lpstr>Office Theme</vt:lpstr>
      <vt:lpstr>Document</vt:lpstr>
      <vt:lpstr>PowerPoint Presentation</vt:lpstr>
      <vt:lpstr>PowerPoint Presentation</vt:lpstr>
      <vt:lpstr>PowerPoint Presentation</vt:lpstr>
      <vt:lpstr>The industry explained  </vt:lpstr>
      <vt:lpstr>RPL Defined </vt:lpstr>
      <vt:lpstr>RPL Eligibility </vt:lpstr>
      <vt:lpstr>RPL evidence  </vt:lpstr>
      <vt:lpstr>RPL Mapping  </vt:lpstr>
      <vt:lpstr>RPL Mapping  </vt:lpstr>
      <vt:lpstr>RPL Mapping  </vt:lpstr>
      <vt:lpstr>RPL Mapping  </vt:lpstr>
      <vt:lpstr>RPL Mapping  </vt:lpstr>
      <vt:lpstr>RPL Mapping  </vt:lpstr>
      <vt:lpstr>RPL Mapping  </vt:lpstr>
      <vt:lpstr>RPL Mapping  </vt:lpstr>
      <vt:lpstr>RPL Mapping  </vt:lpstr>
      <vt:lpstr>RPL Mapping  </vt:lpstr>
      <vt:lpstr>RPL Mapping  </vt:lpstr>
      <vt:lpstr>RPL Mapping  </vt:lpstr>
      <vt:lpstr>RPL Mapping   </vt:lpstr>
      <vt:lpstr>RPL Mapping  </vt:lpstr>
      <vt:lpstr>RPL Mapping </vt:lpstr>
      <vt:lpstr>RPL Mapping </vt:lpstr>
      <vt:lpstr>RPL Mapping </vt:lpstr>
      <vt:lpstr>RPL Process </vt:lpstr>
      <vt:lpstr>RPL Process </vt:lpstr>
      <vt:lpstr>CIMSPA Membership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smith</dc:creator>
  <cp:lastModifiedBy>Victoria Smith</cp:lastModifiedBy>
  <cp:revision>49</cp:revision>
  <dcterms:created xsi:type="dcterms:W3CDTF">2020-05-01T21:25:50Z</dcterms:created>
  <dcterms:modified xsi:type="dcterms:W3CDTF">2025-10-28T16:39:59Z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0x010100725D76B2C370214FA5A5B07CB36968E8</vt:lpwstr>
  </property>
</Properties>
</file>