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8" r:id="rId4"/>
    <p:sldId id="259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4"/>
    <p:restoredTop sz="61633"/>
  </p:normalViewPr>
  <p:slideViewPr>
    <p:cSldViewPr snapToGrid="0">
      <p:cViewPr varScale="1">
        <p:scale>
          <a:sx n="76" d="100"/>
          <a:sy n="76" d="100"/>
        </p:scale>
        <p:origin x="11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6B77BA-A1A0-D54B-9FAE-6ABF7588EAB9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D3DD59-0BF6-2D44-9631-BD12FF0528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2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was asked to talk about my experience of being involved in the co-creation workshops</a:t>
            </a:r>
          </a:p>
          <a:p>
            <a:r>
              <a:rPr lang="en-US" dirty="0"/>
              <a:t>I was fortunate enough to be involved in four workshops</a:t>
            </a:r>
          </a:p>
          <a:p>
            <a:r>
              <a:rPr lang="en-US" dirty="0"/>
              <a:t>3 in 2022 and 1 in 2023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3DD59-0BF6-2D44-9631-BD12FF0528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76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My background as a </a:t>
            </a:r>
            <a:r>
              <a:rPr lang="en-US" sz="1400" dirty="0" err="1"/>
              <a:t>Paediatirc</a:t>
            </a:r>
            <a:r>
              <a:rPr lang="en-US" sz="1400" dirty="0"/>
              <a:t> Neurosurgeon</a:t>
            </a:r>
          </a:p>
          <a:p>
            <a:r>
              <a:rPr lang="en-US" sz="1400" dirty="0"/>
              <a:t>Main focus of research was really looking at Neonatal Intraventricular Haemorrhage and post haemorrhagic hydrocephalus</a:t>
            </a:r>
          </a:p>
          <a:p>
            <a:r>
              <a:rPr lang="en-US" sz="1400" dirty="0"/>
              <a:t>In truth since Yamanaka discovered his factors I’ve been really interested in the potential for this therapy to improve outcome</a:t>
            </a:r>
          </a:p>
          <a:p>
            <a:endParaRPr lang="en-US" sz="1400" dirty="0"/>
          </a:p>
          <a:p>
            <a:r>
              <a:rPr lang="en-US" sz="1400" dirty="0"/>
              <a:t>My PhD thesis was looking at the used of neural stem cells as therapeutic targets in germinal matrix haemorrhage</a:t>
            </a:r>
          </a:p>
          <a:p>
            <a:endParaRPr lang="en-US" sz="1400" dirty="0"/>
          </a:p>
          <a:p>
            <a:r>
              <a:rPr lang="en-US" sz="1400" dirty="0"/>
              <a:t>Its really encouraging to see how far the field has come and it is a real </a:t>
            </a:r>
            <a:r>
              <a:rPr lang="en-US" sz="1400" dirty="0" err="1"/>
              <a:t>honour</a:t>
            </a:r>
            <a:r>
              <a:rPr lang="en-US" sz="1400" dirty="0"/>
              <a:t> to be a small part of this conference so thank you to Hannah and the </a:t>
            </a:r>
            <a:r>
              <a:rPr lang="en-US" sz="1400" dirty="0" err="1"/>
              <a:t>organisers</a:t>
            </a:r>
            <a:r>
              <a:rPr lang="en-US" sz="1400" dirty="0"/>
              <a:t> for giving me this opportunity</a:t>
            </a:r>
          </a:p>
          <a:p>
            <a:endParaRPr lang="en-US" sz="1400" dirty="0"/>
          </a:p>
          <a:p>
            <a:r>
              <a:rPr lang="en-US" sz="1400" dirty="0"/>
              <a:t>So I guess going into the process I was keen to be involved – this is an area close to my heart so anything that helps to build towards this goal feels worthwhile</a:t>
            </a:r>
          </a:p>
          <a:p>
            <a:endParaRPr lang="en-US" sz="1400" dirty="0"/>
          </a:p>
          <a:p>
            <a:r>
              <a:rPr lang="en-US" sz="1400" dirty="0"/>
              <a:t>I have some experience with Patient and public engagement activities through the work I’ve done in setting up clinical trails but I’d never participated in a co-creation workshop before – or if I’m honest what the process would involve..</a:t>
            </a:r>
          </a:p>
          <a:p>
            <a:endParaRPr lang="en-US" sz="1400" dirty="0"/>
          </a:p>
          <a:p>
            <a:r>
              <a:rPr lang="en-US" sz="1400" dirty="0"/>
              <a:t>To be brutally honest I did have some reservations – request of funder or truly a useful exercise – I think as a clinician scientist we tend to think we already know what we need to know and – better off just getting on with the science – these exercises are to show willing rather than actually being a useful outcome driven process.</a:t>
            </a:r>
          </a:p>
          <a:p>
            <a:endParaRPr lang="en-US" sz="1400" dirty="0"/>
          </a:p>
          <a:p>
            <a:r>
              <a:rPr lang="en-US" sz="1400" dirty="0"/>
              <a:t>In short, would this be a tick-box exercise or time well spent 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3DD59-0BF6-2D44-9631-BD12FF0528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meetings were online and as I said I was fortunate enough to attend 4 workshops</a:t>
            </a:r>
          </a:p>
          <a:p>
            <a:r>
              <a:rPr lang="en-US" dirty="0"/>
              <a:t>We all had to use </a:t>
            </a:r>
            <a:r>
              <a:rPr lang="en-US" dirty="0" err="1"/>
              <a:t>alias’</a:t>
            </a:r>
            <a:r>
              <a:rPr lang="en-US" dirty="0"/>
              <a:t> which was quite funny when you didn’t </a:t>
            </a:r>
            <a:r>
              <a:rPr lang="en-US" dirty="0" err="1"/>
              <a:t>realise</a:t>
            </a:r>
            <a:r>
              <a:rPr lang="en-US" dirty="0"/>
              <a:t> someone was talking to you.. But we muddled through..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All sessions began with an empathic story – this was grounding and sobering and gave context and import to the work</a:t>
            </a:r>
          </a:p>
          <a:p>
            <a:r>
              <a:rPr lang="en-US" dirty="0"/>
              <a:t>My main lasting impression was really the skill and patience of the facilitating team</a:t>
            </a:r>
          </a:p>
          <a:p>
            <a:r>
              <a:rPr lang="en-US" dirty="0"/>
              <a:t>I think achieving this in person is difficult but achieving this on-line was really an impassive feat – so I caveat my response by saying that I think we had an expert facilitator which made a big difference – my concern would be what the value of the process would be </a:t>
            </a:r>
          </a:p>
          <a:p>
            <a:endParaRPr lang="en-US" dirty="0"/>
          </a:p>
          <a:p>
            <a:r>
              <a:rPr lang="en-US" dirty="0"/>
              <a:t>Everything was designed to facilitate an open forum for discussion</a:t>
            </a:r>
          </a:p>
          <a:p>
            <a:endParaRPr lang="en-US" dirty="0"/>
          </a:p>
          <a:p>
            <a:r>
              <a:rPr lang="en-US" dirty="0"/>
              <a:t>I think we all internally role out eyes when we’re asked to participate – but I this was integral to the process and I have to admit that I did come to enjoy it..</a:t>
            </a:r>
          </a:p>
          <a:p>
            <a:endParaRPr lang="en-US" dirty="0"/>
          </a:p>
          <a:p>
            <a:r>
              <a:rPr lang="en-US" dirty="0"/>
              <a:t>Overall I think that I benefited from the process – I think it was expertly facilitated and really highlights the need to have a third party – level hierarchy with someone else leading I think is important.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3DD59-0BF6-2D44-9631-BD12FF0528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466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So difficult to quantify what came out of the workshops..?</a:t>
            </a:r>
          </a:p>
          <a:p>
            <a:endParaRPr lang="en-US" dirty="0"/>
          </a:p>
          <a:p>
            <a:r>
              <a:rPr lang="en-US" dirty="0"/>
              <a:t>Specifically to this trial</a:t>
            </a:r>
          </a:p>
          <a:p>
            <a:endParaRPr lang="en-US" dirty="0"/>
          </a:p>
          <a:p>
            <a:r>
              <a:rPr lang="en-US" dirty="0"/>
              <a:t>Language that we use </a:t>
            </a:r>
          </a:p>
          <a:p>
            <a:r>
              <a:rPr lang="en-US" dirty="0"/>
              <a:t>Overcoming our intrinsic bias whilst remaining enthusiastic about the trial</a:t>
            </a:r>
          </a:p>
          <a:p>
            <a:r>
              <a:rPr lang="en-US" dirty="0"/>
              <a:t>Balancing supportive care and giving parents time against being patronizing </a:t>
            </a:r>
          </a:p>
          <a:p>
            <a:r>
              <a:rPr lang="en-US" dirty="0"/>
              <a:t>Broader learnings from the process</a:t>
            </a:r>
          </a:p>
          <a:p>
            <a:endParaRPr lang="en-US" dirty="0"/>
          </a:p>
          <a:p>
            <a:r>
              <a:rPr lang="en-US" dirty="0"/>
              <a:t>Developing an understanding of the regulatory steps that need to be overcome</a:t>
            </a:r>
          </a:p>
          <a:p>
            <a:r>
              <a:rPr lang="en-US" dirty="0"/>
              <a:t>The number of stakeholders involved</a:t>
            </a:r>
          </a:p>
          <a:p>
            <a:endParaRPr lang="en-US" dirty="0"/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power of public and patient engagement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Brought home the reality of what is needed to bring this therapy into mainstream practice.. I guess the proof here is the quality of the therapy – if it works it will be adopted widely?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was some </a:t>
            </a:r>
            <a:r>
              <a:rPr lang="en-GB" sz="12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realistion</a:t>
            </a: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of the task ahead and how difficult introducing this new therapy might be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 what did I learn – profoundly I learned that PPIE is not a one way process – I like to think of myself as empathic and cognisant of others and their beliefs and expectations.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 on the language that we use and what this means to parents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Reality of paying for the glasses (retinopathy of prematurity) – which I must profess I’d never really considered..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need to care for the parents as well as the child – especially important for the scientists involved in the field – two way process to really see the benefit of the work being done.. 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Sadly there is a perception of PPIE being a tick box exercise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GB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Coincided with PPIE work I was doing which showed the importance of assessing outcomes in shunt trials..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Participatory research</a:t>
            </a:r>
          </a:p>
          <a:p>
            <a:pPr lvl="1"/>
            <a:r>
              <a:rPr lang="en-US" dirty="0"/>
              <a:t>Community-Based Participatory Research – asking the public what they want / need in their area</a:t>
            </a:r>
          </a:p>
          <a:p>
            <a:pPr lvl="1"/>
            <a:r>
              <a:rPr lang="en-US" dirty="0"/>
              <a:t>Patient advocacy movements – HIV/AIDS demanding inclusion</a:t>
            </a:r>
          </a:p>
          <a:p>
            <a:r>
              <a:rPr lang="en-US" dirty="0"/>
              <a:t>Citizen science</a:t>
            </a:r>
          </a:p>
          <a:p>
            <a:r>
              <a:rPr lang="en-US" dirty="0"/>
              <a:t>Patient-centered healthcare</a:t>
            </a:r>
          </a:p>
          <a:p>
            <a:r>
              <a:rPr lang="en-US" dirty="0"/>
              <a:t>INVOLVE 1996 – pushed for patient and public involvement in science</a:t>
            </a:r>
          </a:p>
          <a:p>
            <a:r>
              <a:rPr lang="en-US" dirty="0"/>
              <a:t>Patients as collaborators rather than passive recipients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en-GB" sz="1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3DD59-0BF6-2D44-9631-BD12FF0528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86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Undoubtably time well spent</a:t>
            </a:r>
          </a:p>
          <a:p>
            <a:r>
              <a:rPr lang="en-US" dirty="0"/>
              <a:t>Bringing this therapy into </a:t>
            </a:r>
            <a:r>
              <a:rPr lang="en-US" dirty="0" err="1"/>
              <a:t>mainsteam</a:t>
            </a:r>
            <a:r>
              <a:rPr lang="en-US" dirty="0"/>
              <a:t> practice will need more than good science. </a:t>
            </a:r>
          </a:p>
          <a:p>
            <a:r>
              <a:rPr lang="en-US" dirty="0"/>
              <a:t>Highly recommend to all stakeholders to engage</a:t>
            </a:r>
          </a:p>
          <a:p>
            <a:r>
              <a:rPr lang="en-US" dirty="0"/>
              <a:t>We had an expert facilitator – what would happen in the facilitator wasn’t as expert?</a:t>
            </a:r>
          </a:p>
          <a:p>
            <a:endParaRPr lang="en-US" dirty="0"/>
          </a:p>
          <a:p>
            <a:r>
              <a:rPr lang="en-US" dirty="0"/>
              <a:t>Tick box or time well spent – definitely from a personal perspective this was time well spent</a:t>
            </a:r>
          </a:p>
          <a:p>
            <a:r>
              <a:rPr lang="en-US" dirty="0"/>
              <a:t>Not real science – it’s over to you.. I think the sessions were as productive and engaging as this method can achieve ..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3DD59-0BF6-2D44-9631-BD12FF0528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8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3E01-4706-760D-24C0-698AF26DB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A7B1B-BD05-A83D-0027-8CA74ADEC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F4479-BEFC-6FED-1790-0118B3290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9022B-95EC-4E42-AF0A-814E582C6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9669C-3856-7D33-519E-6B0A171D9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9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6D3B8-4229-C4B6-C6E2-A99F6833E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4819C0-3D88-01DE-47FA-FEA8191F4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A672B-B4EC-EE0E-2C78-B1C438D1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D29575-64B8-430D-D0B6-43CBB959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EE06-FC0F-5AE2-134C-7E5DDBE00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7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2E5C9B-B43C-3C3B-6329-F4FAD54C90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EDC0C-3079-507E-E652-F032C67D19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0F80E-7B55-7091-BB15-D7FB6327B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3D7C8-0CCE-6809-B340-C81C6248A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40C38-3CDE-415E-F70C-8E614500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89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D0BB-C111-5EF3-DD36-2F67C17E2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49B0A-C98C-0EFF-48F5-FBF483B99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A5327-69A7-34DF-55D5-F7834E762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F354C-4D21-0D05-BD8F-830530DC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049B6-8654-9E8C-E7A1-298169E1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9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7755-A1AF-0CC3-19D9-9C85A4DF5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633D4-152B-F7AC-0342-77DD6B3EB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FA868-2F04-A5FF-728D-CA8FBDB6A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6C02C-C01C-2FE0-B458-525D7791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5BBC4-9027-98B4-796E-E5BA7A7E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4C5AE-1AC6-CF94-A44E-88FD5CEF8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8CD7B-5764-1B97-E56A-578AD3C8DB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A34041-4706-B1B5-8FA9-82E1D3B35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4DB5E-FE47-9A47-E792-7EB3F9FC6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1D75F-85A4-BA17-80BF-47DCA795C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744EF-9B73-52C7-4AC3-7D150C6C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3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DE389-DC9C-71D9-DC31-6ED7BFA4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D4D0F-1650-1E3E-AFCE-C6EB48D7E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2BE9D-798D-DF04-9902-DA0166438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7DF1A3-3A71-D5C2-2FF8-9132B4B2AB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65D6E9-B491-076C-8DCC-79DEAE685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E93C89-F0D8-6904-233B-6268116CB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DB26C8-2FC2-43E0-F797-F0082890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B1164-67F8-1B41-8768-A2A07EE47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1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36878-0488-CC29-62A4-2D8B16118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1605E9-657A-B31A-11C4-D115F9C7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A33F1-B023-2E2E-362F-57AE9A5F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9C888-B579-166F-D1AC-9FF5F7AB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9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40658-5FA4-00A2-F592-1F1C5033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901A78-D51C-86B0-ED60-B9BF198ED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8B1FF3-0434-C7FD-AC3B-518E74E8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6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61D12-E77A-2143-DC83-EC71BE63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DB711-B790-01C1-E320-6E005CC2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F89B8-4915-784F-099E-146737CE5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556AE-5B09-D02D-5341-2C988A87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D85B6-E9AD-B96F-68E7-5BF1AAC9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89C7C-8096-B116-2C66-29218E0E6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4FAB9-B378-98D7-2B7E-A6D7D476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F666C7-6E24-78D3-88D5-FA9B1534DF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BDD7E3-A07B-7988-EC69-5A8DD54A7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541F1E-9640-8A03-D372-50DBE9767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A42B5-BFDF-E407-6567-7ADEB25BA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19D1B-7D1A-F930-88E1-71FC83CC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99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1A1BE4-5946-C7A2-5024-88AAB014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994BB-0F34-7D1B-346E-436692264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7995F-9E8A-E58B-A1DD-85BC195B4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26A808-E9B3-D64F-A2EC-507FE0AC1087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F9173-AAD5-AC94-A1AC-C9922BAF2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5624A-297A-E7E4-B7C0-4735EF8F4F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217292-1612-834F-9AA3-EE3159993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4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EMSTEM homepage - PREMSTEM">
            <a:extLst>
              <a:ext uri="{FF2B5EF4-FFF2-40B4-BE49-F238E27FC236}">
                <a16:creationId xmlns:a16="http://schemas.microsoft.com/office/drawing/2014/main" id="{C7ADC9F4-AB98-4E32-AD85-A64FA4520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45" y="204130"/>
            <a:ext cx="8421511" cy="6103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4B26C17-50AF-A95E-310E-FC0A11C15263}"/>
              </a:ext>
            </a:extLst>
          </p:cNvPr>
          <p:cNvSpPr/>
          <p:nvPr/>
        </p:nvSpPr>
        <p:spPr>
          <a:xfrm>
            <a:off x="2191407" y="428978"/>
            <a:ext cx="7809186" cy="4021796"/>
          </a:xfrm>
          <a:prstGeom prst="roundRect">
            <a:avLst/>
          </a:prstGeom>
          <a:gradFill flip="none" rotWithShape="1">
            <a:gsLst>
              <a:gs pos="0">
                <a:schemeClr val="bg1">
                  <a:alpha val="22000"/>
                </a:schemeClr>
              </a:gs>
              <a:gs pos="5000">
                <a:schemeClr val="bg1">
                  <a:lumMod val="85000"/>
                </a:schemeClr>
              </a:gs>
              <a:gs pos="48000">
                <a:schemeClr val="bg1">
                  <a:lumMod val="95000"/>
                  <a:alpha val="34000"/>
                </a:schemeClr>
              </a:gs>
              <a:gs pos="100000">
                <a:schemeClr val="bg1">
                  <a:alpha val="25094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BF10CB-AEA6-92DF-9338-D6F789C924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0391"/>
            <a:ext cx="9144000" cy="2387600"/>
          </a:xfrm>
        </p:spPr>
        <p:txBody>
          <a:bodyPr>
            <a:normAutofit/>
          </a:bodyPr>
          <a:lstStyle/>
          <a:p>
            <a:r>
              <a:rPr lang="en-US" sz="7200" dirty="0" err="1"/>
              <a:t>PremStem</a:t>
            </a:r>
            <a:r>
              <a:rPr lang="en-US" sz="7200" dirty="0"/>
              <a:t> </a:t>
            </a:r>
            <a:br>
              <a:rPr lang="en-US" sz="7200" dirty="0"/>
            </a:br>
            <a:r>
              <a:rPr lang="en-US" sz="7200" dirty="0"/>
              <a:t>Co-creation Workshops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EB9BDA-7EEC-CB35-DD1D-36A62CCB6A1F}"/>
              </a:ext>
            </a:extLst>
          </p:cNvPr>
          <p:cNvSpPr/>
          <p:nvPr/>
        </p:nvSpPr>
        <p:spPr>
          <a:xfrm>
            <a:off x="1524000" y="4428196"/>
            <a:ext cx="9144000" cy="22096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C3A8D5-6E5F-CFE7-FD9E-8124956559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9867" y="4450774"/>
            <a:ext cx="10193865" cy="794986"/>
          </a:xfrm>
          <a:gradFill flip="none" rotWithShape="1">
            <a:gsLst>
              <a:gs pos="0">
                <a:schemeClr val="tx1"/>
              </a:gs>
              <a:gs pos="50000">
                <a:schemeClr val="bg1">
                  <a:lumMod val="75000"/>
                </a:schemeClr>
              </a:gs>
              <a:gs pos="99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Reflections of a Clinical Stakeholder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874421-0AC0-CF66-0B8E-B555BFA12E98}"/>
              </a:ext>
            </a:extLst>
          </p:cNvPr>
          <p:cNvSpPr txBox="1"/>
          <p:nvPr/>
        </p:nvSpPr>
        <p:spPr>
          <a:xfrm>
            <a:off x="3658962" y="5554560"/>
            <a:ext cx="81153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Thursday 15</a:t>
            </a:r>
            <a:r>
              <a:rPr lang="en-US" sz="2000" baseline="30000" dirty="0"/>
              <a:t>th</a:t>
            </a:r>
            <a:r>
              <a:rPr lang="en-US" sz="2000" dirty="0"/>
              <a:t> May 2025</a:t>
            </a:r>
          </a:p>
          <a:p>
            <a:pPr algn="r"/>
            <a:r>
              <a:rPr lang="en-US" sz="2000" dirty="0" err="1"/>
              <a:t>PremStem</a:t>
            </a:r>
            <a:r>
              <a:rPr lang="en-US" sz="2000" dirty="0"/>
              <a:t> Conference Barcelona</a:t>
            </a:r>
          </a:p>
          <a:p>
            <a:pPr algn="r"/>
            <a:r>
              <a:rPr lang="en-US" sz="2000" dirty="0" err="1"/>
              <a:t>Mr</a:t>
            </a:r>
            <a:r>
              <a:rPr lang="en-US" sz="2000" dirty="0"/>
              <a:t> William Dawes FRCS (SN) PhD</a:t>
            </a:r>
          </a:p>
        </p:txBody>
      </p:sp>
    </p:spTree>
    <p:extLst>
      <p:ext uri="{BB962C8B-B14F-4D97-AF65-F5344CB8AC3E}">
        <p14:creationId xmlns:p14="http://schemas.microsoft.com/office/powerpoint/2010/main" val="3833474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99386-439F-AE9E-010E-8863F061D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Brief..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0ED86-C856-C6BE-0662-67B5B32B3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5682"/>
            <a:ext cx="10515600" cy="28424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“lay the foundations for societal and professional acceptance to perform clinical trials with stem cells in clinically fragile infants” </a:t>
            </a:r>
          </a:p>
        </p:txBody>
      </p:sp>
    </p:spTree>
    <p:extLst>
      <p:ext uri="{BB962C8B-B14F-4D97-AF65-F5344CB8AC3E}">
        <p14:creationId xmlns:p14="http://schemas.microsoft.com/office/powerpoint/2010/main" val="3078853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DD8561-1D29-9698-9316-CB0814BCC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2051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75FA24-F961-2677-846A-B70C597C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Going into the process</a:t>
            </a:r>
          </a:p>
        </p:txBody>
      </p:sp>
      <p:sp>
        <p:nvSpPr>
          <p:cNvPr id="205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B0DC2-C49A-5D78-4090-74FE3BE6C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8" y="2071316"/>
            <a:ext cx="7336990" cy="4119172"/>
          </a:xfrm>
        </p:spPr>
        <p:txBody>
          <a:bodyPr anchor="t">
            <a:normAutofit/>
          </a:bodyPr>
          <a:lstStyle/>
          <a:p>
            <a:r>
              <a:rPr lang="en-US" sz="3200" dirty="0"/>
              <a:t>Keen to be involved </a:t>
            </a:r>
          </a:p>
          <a:p>
            <a:r>
              <a:rPr lang="en-US" sz="3200" dirty="0"/>
              <a:t>Skeptical.. but went with an open mind</a:t>
            </a:r>
          </a:p>
          <a:p>
            <a:r>
              <a:rPr lang="en-US" sz="3200" dirty="0"/>
              <a:t>Tick box or time well spent?</a:t>
            </a:r>
          </a:p>
        </p:txBody>
      </p:sp>
      <p:pic>
        <p:nvPicPr>
          <p:cNvPr id="2050" name="Picture 2" descr="Co creation workshop workshop - Free marketing icons">
            <a:extLst>
              <a:ext uri="{FF2B5EF4-FFF2-40B4-BE49-F238E27FC236}">
                <a16:creationId xmlns:a16="http://schemas.microsoft.com/office/drawing/2014/main" id="{0AE21DCC-DD18-8F23-F084-2DFFEBEB5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1" r="1625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Box-Ticking: The Management Strategy That's Killing your Productivity | by  Mark Dappollone | Medium">
            <a:extLst>
              <a:ext uri="{FF2B5EF4-FFF2-40B4-BE49-F238E27FC236}">
                <a16:creationId xmlns:a16="http://schemas.microsoft.com/office/drawing/2014/main" id="{CEECB5C4-AD33-D6CC-0A70-8B9B6F123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343" y="4226955"/>
            <a:ext cx="2297289" cy="2297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47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77C59BEC-C4CC-4741-B975-08C543178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081" name="Arc 3080">
            <a:extLst>
              <a:ext uri="{FF2B5EF4-FFF2-40B4-BE49-F238E27FC236}">
                <a16:creationId xmlns:a16="http://schemas.microsoft.com/office/drawing/2014/main" id="{72DEF309-605D-4117-9340-6D589B6C3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986173" flipV="1">
            <a:off x="3930947" y="651615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4A8EC-C4DE-82FF-29FB-1ED7A893C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>
            <a:normAutofit/>
          </a:bodyPr>
          <a:lstStyle/>
          <a:p>
            <a:r>
              <a:rPr lang="en-US" dirty="0"/>
              <a:t>Experience of being involved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7A3FC-BC07-FBC2-14DB-AF3604B63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9480"/>
            <a:ext cx="5393361" cy="4351338"/>
          </a:xfrm>
        </p:spPr>
        <p:txBody>
          <a:bodyPr>
            <a:normAutofit/>
          </a:bodyPr>
          <a:lstStyle/>
          <a:p>
            <a:r>
              <a:rPr lang="en-US" dirty="0"/>
              <a:t>Motivating and thought provoking</a:t>
            </a:r>
          </a:p>
          <a:p>
            <a:r>
              <a:rPr lang="en-US" dirty="0"/>
              <a:t>Surprisingly emotional</a:t>
            </a:r>
          </a:p>
          <a:p>
            <a:r>
              <a:rPr lang="en-US" dirty="0"/>
              <a:t>Independent facilitator was key </a:t>
            </a:r>
          </a:p>
          <a:p>
            <a:r>
              <a:rPr lang="en-US" b="1" dirty="0"/>
              <a:t>No hierarchy of stakeholders</a:t>
            </a:r>
          </a:p>
        </p:txBody>
      </p:sp>
      <p:sp>
        <p:nvSpPr>
          <p:cNvPr id="3083" name="Oval 3082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77008" y="5228027"/>
            <a:ext cx="1107241" cy="10772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co creation workshop Icon - Free PNG &amp; SVG 342946 - Noun Project">
            <a:extLst>
              <a:ext uri="{FF2B5EF4-FFF2-40B4-BE49-F238E27FC236}">
                <a16:creationId xmlns:a16="http://schemas.microsoft.com/office/drawing/2014/main" id="{12CE2C95-2CAC-D9D6-D7FA-E67294D51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54703" y="0"/>
            <a:ext cx="2190624" cy="2190624"/>
          </a:xfrm>
          <a:custGeom>
            <a:avLst/>
            <a:gdLst/>
            <a:ahLst/>
            <a:cxnLst/>
            <a:rect l="l" t="t" r="r" b="b"/>
            <a:pathLst>
              <a:path w="4221597" h="4303912">
                <a:moveTo>
                  <a:pt x="126986" y="0"/>
                </a:moveTo>
                <a:lnTo>
                  <a:pt x="4094611" y="0"/>
                </a:lnTo>
                <a:cubicBezTo>
                  <a:pt x="4164743" y="0"/>
                  <a:pt x="4221597" y="56854"/>
                  <a:pt x="4221597" y="126986"/>
                </a:cubicBezTo>
                <a:lnTo>
                  <a:pt x="4221597" y="4176926"/>
                </a:lnTo>
                <a:cubicBezTo>
                  <a:pt x="4221597" y="4247058"/>
                  <a:pt x="4164743" y="4303912"/>
                  <a:pt x="4094611" y="4303912"/>
                </a:cubicBezTo>
                <a:lnTo>
                  <a:pt x="126986" y="4303912"/>
                </a:lnTo>
                <a:cubicBezTo>
                  <a:pt x="56854" y="4303912"/>
                  <a:pt x="0" y="4247058"/>
                  <a:pt x="0" y="4176926"/>
                </a:cubicBezTo>
                <a:lnTo>
                  <a:pt x="0" y="126986"/>
                </a:lnTo>
                <a:cubicBezTo>
                  <a:pt x="0" y="56854"/>
                  <a:pt x="56854" y="0"/>
                  <a:pt x="126986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Stakeholder Icons &amp; Symbols">
            <a:extLst>
              <a:ext uri="{FF2B5EF4-FFF2-40B4-BE49-F238E27FC236}">
                <a16:creationId xmlns:a16="http://schemas.microsoft.com/office/drawing/2014/main" id="{2053FA9D-DA12-E3A7-2A9A-4714F5B70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68" y="2055813"/>
            <a:ext cx="4003826" cy="400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06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B is for Barter... - The Revenue Club">
            <a:extLst>
              <a:ext uri="{FF2B5EF4-FFF2-40B4-BE49-F238E27FC236}">
                <a16:creationId xmlns:a16="http://schemas.microsoft.com/office/drawing/2014/main" id="{318F1B43-9A84-9BF2-7B58-5653B416D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000" y="4064000"/>
            <a:ext cx="2794000" cy="279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Scientist Looking To Clipboard | Great PowerPoint ClipArt for Presentations  - PresenterMedia.com">
            <a:extLst>
              <a:ext uri="{FF2B5EF4-FFF2-40B4-BE49-F238E27FC236}">
                <a16:creationId xmlns:a16="http://schemas.microsoft.com/office/drawing/2014/main" id="{764A49D2-5A36-63F5-4CC2-188E6338F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157600"/>
            <a:ext cx="2920725" cy="519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192406-6ED4-0716-0586-5A0B05F6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724" y="365125"/>
            <a:ext cx="8433075" cy="899759"/>
          </a:xfrm>
        </p:spPr>
        <p:txBody>
          <a:bodyPr>
            <a:normAutofit/>
          </a:bodyPr>
          <a:lstStyle/>
          <a:p>
            <a:r>
              <a:rPr lang="en-US" sz="5400"/>
              <a:t>What I learned..</a:t>
            </a:r>
            <a:endParaRPr lang="en-US" sz="5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B382BE-5C88-EDB6-1529-FFA62678F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96444" y="1636889"/>
            <a:ext cx="8985956" cy="4517496"/>
          </a:xfrm>
        </p:spPr>
        <p:txBody>
          <a:bodyPr>
            <a:normAutofit/>
          </a:bodyPr>
          <a:lstStyle/>
          <a:p>
            <a:r>
              <a:rPr lang="en-GB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Patient and Public Involvement and Engagement is not a one-way process</a:t>
            </a:r>
          </a:p>
          <a:p>
            <a:r>
              <a:rPr lang="en-GB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Disconnect felt by scientists</a:t>
            </a:r>
          </a:p>
          <a:p>
            <a:r>
              <a:rPr lang="en-GB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Reflecting on the language used</a:t>
            </a:r>
          </a:p>
          <a:p>
            <a:r>
              <a:rPr lang="en-GB" sz="3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More than just the science</a:t>
            </a:r>
          </a:p>
          <a:p>
            <a:endParaRPr lang="en-GB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9510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96CF35-BEBF-9751-5DCA-E06B1FEA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in summary..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1F06FB-DC57-D32C-AA6C-79BA57105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personally benefitted from the process</a:t>
            </a:r>
          </a:p>
          <a:p>
            <a:r>
              <a:rPr lang="en-US" dirty="0"/>
              <a:t>Would the process be as meaningful without an expert facilitator?</a:t>
            </a:r>
          </a:p>
          <a:p>
            <a:r>
              <a:rPr lang="en-US" dirty="0"/>
              <a:t>Did we achieve our brief..?</a:t>
            </a:r>
          </a:p>
        </p:txBody>
      </p:sp>
    </p:spTree>
    <p:extLst>
      <p:ext uri="{BB962C8B-B14F-4D97-AF65-F5344CB8AC3E}">
        <p14:creationId xmlns:p14="http://schemas.microsoft.com/office/powerpoint/2010/main" val="2784021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3579</TotalTime>
  <Words>1029</Words>
  <Application>Microsoft Macintosh PowerPoint</Application>
  <PresentationFormat>Widescreen</PresentationFormat>
  <Paragraphs>98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Symbol</vt:lpstr>
      <vt:lpstr>Office Theme</vt:lpstr>
      <vt:lpstr>PremStem  Co-creation Workshops</vt:lpstr>
      <vt:lpstr>Brief..</vt:lpstr>
      <vt:lpstr>Going into the process</vt:lpstr>
      <vt:lpstr>Experience of being involved</vt:lpstr>
      <vt:lpstr>What I learned..</vt:lpstr>
      <vt:lpstr>So in summary..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Dawes, William (RTH) OUH</dc:creator>
  <cp:lastModifiedBy>DAWES, William (BARTS HEALTH NHS TRUST)</cp:lastModifiedBy>
  <cp:revision>2</cp:revision>
  <dcterms:created xsi:type="dcterms:W3CDTF">2025-05-06T15:14:46Z</dcterms:created>
  <dcterms:modified xsi:type="dcterms:W3CDTF">2026-03-17T09:53:56Z</dcterms:modified>
</cp:coreProperties>
</file>