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7"/>
  </p:sldMasterIdLst>
  <p:sldIdLst>
    <p:sldId id="256" r:id="rId8"/>
    <p:sldId id="259" r:id="rId9"/>
    <p:sldId id="263" r:id="rId10"/>
    <p:sldId id="265" r:id="rId11"/>
    <p:sldId id="266" r:id="rId12"/>
    <p:sldId id="267" r:id="rId13"/>
    <p:sldId id="268" r:id="rId14"/>
    <p:sldId id="269" r:id="rId15"/>
    <p:sldId id="270" r:id="rId16"/>
    <p:sldId id="271" r:id="rId17"/>
    <p:sldId id="272" r:id="rId18"/>
    <p:sldId id="277" r:id="rId19"/>
    <p:sldId id="273" r:id="rId20"/>
    <p:sldId id="274" r:id="rId21"/>
    <p:sldId id="279" r:id="rId22"/>
    <p:sldId id="275" r:id="rId23"/>
    <p:sldId id="27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B4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60"/>
    <p:restoredTop sz="96405"/>
  </p:normalViewPr>
  <p:slideViewPr>
    <p:cSldViewPr snapToGrid="0" snapToObjects="1">
      <p:cViewPr varScale="1">
        <p:scale>
          <a:sx n="125" d="100"/>
          <a:sy n="125" d="100"/>
        </p:scale>
        <p:origin x="98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559B44-2326-4EEB-B752-3F0BC2625EF9}"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95C5E94E-D007-4282-A713-C150D72DA3B2}">
      <dgm:prSet/>
      <dgm:spPr/>
      <dgm:t>
        <a:bodyPr/>
        <a:lstStyle/>
        <a:p>
          <a:r>
            <a:rPr lang="en-US"/>
            <a:t>Homeowners</a:t>
          </a:r>
        </a:p>
      </dgm:t>
    </dgm:pt>
    <dgm:pt modelId="{5ED6A691-CA91-4378-9422-A70E6863C770}" type="parTrans" cxnId="{E671E97F-A049-41D6-BEDA-7CA9A1E4F9D8}">
      <dgm:prSet/>
      <dgm:spPr/>
      <dgm:t>
        <a:bodyPr/>
        <a:lstStyle/>
        <a:p>
          <a:endParaRPr lang="en-US"/>
        </a:p>
      </dgm:t>
    </dgm:pt>
    <dgm:pt modelId="{33334508-255D-43AB-B264-2E1C2C50AF9A}" type="sibTrans" cxnId="{E671E97F-A049-41D6-BEDA-7CA9A1E4F9D8}">
      <dgm:prSet/>
      <dgm:spPr/>
      <dgm:t>
        <a:bodyPr/>
        <a:lstStyle/>
        <a:p>
          <a:endParaRPr lang="en-US"/>
        </a:p>
      </dgm:t>
    </dgm:pt>
    <dgm:pt modelId="{F0C32EA6-185B-425F-BE65-DB5475DC75A0}">
      <dgm:prSet/>
      <dgm:spPr/>
      <dgm:t>
        <a:bodyPr/>
        <a:lstStyle/>
        <a:p>
          <a:r>
            <a:rPr lang="en-US"/>
            <a:t>Homebuyers</a:t>
          </a:r>
        </a:p>
      </dgm:t>
    </dgm:pt>
    <dgm:pt modelId="{FAFCFB20-7D64-4679-97A7-0D86A639B0BA}" type="parTrans" cxnId="{8BAE9277-5E6C-4DBF-9EC5-F5E025A4CEC3}">
      <dgm:prSet/>
      <dgm:spPr/>
      <dgm:t>
        <a:bodyPr/>
        <a:lstStyle/>
        <a:p>
          <a:endParaRPr lang="en-US"/>
        </a:p>
      </dgm:t>
    </dgm:pt>
    <dgm:pt modelId="{B8616FE7-05DF-461C-999D-21E7B46FF8DB}" type="sibTrans" cxnId="{8BAE9277-5E6C-4DBF-9EC5-F5E025A4CEC3}">
      <dgm:prSet/>
      <dgm:spPr/>
      <dgm:t>
        <a:bodyPr/>
        <a:lstStyle/>
        <a:p>
          <a:endParaRPr lang="en-US"/>
        </a:p>
      </dgm:t>
    </dgm:pt>
    <dgm:pt modelId="{3D3884AB-92D8-4460-B91E-3C5D60E9CCD4}">
      <dgm:prSet/>
      <dgm:spPr/>
      <dgm:t>
        <a:bodyPr/>
        <a:lstStyle/>
        <a:p>
          <a:r>
            <a:rPr lang="en-US"/>
            <a:t>Realtors</a:t>
          </a:r>
        </a:p>
      </dgm:t>
    </dgm:pt>
    <dgm:pt modelId="{EA8FDEB3-971B-4F35-8D86-52367F3C0456}" type="parTrans" cxnId="{A7E0B7F2-6367-4B9E-99DD-8A2E392ADF46}">
      <dgm:prSet/>
      <dgm:spPr/>
      <dgm:t>
        <a:bodyPr/>
        <a:lstStyle/>
        <a:p>
          <a:endParaRPr lang="en-US"/>
        </a:p>
      </dgm:t>
    </dgm:pt>
    <dgm:pt modelId="{9188169F-4F5C-4BA2-AC97-9E1394357666}" type="sibTrans" cxnId="{A7E0B7F2-6367-4B9E-99DD-8A2E392ADF46}">
      <dgm:prSet/>
      <dgm:spPr/>
      <dgm:t>
        <a:bodyPr/>
        <a:lstStyle/>
        <a:p>
          <a:endParaRPr lang="en-US"/>
        </a:p>
      </dgm:t>
    </dgm:pt>
    <dgm:pt modelId="{8D5DA564-AE35-42C7-AE3F-2ADD7F4B647C}">
      <dgm:prSet/>
      <dgm:spPr/>
      <dgm:t>
        <a:bodyPr/>
        <a:lstStyle/>
        <a:p>
          <a:r>
            <a:rPr lang="en-US"/>
            <a:t>Contractors</a:t>
          </a:r>
        </a:p>
      </dgm:t>
    </dgm:pt>
    <dgm:pt modelId="{0E9AFA68-1B1F-4D28-9105-70F0E34B0638}" type="parTrans" cxnId="{3FB1DE06-4A2F-4B4E-9127-212011E0C0A4}">
      <dgm:prSet/>
      <dgm:spPr/>
      <dgm:t>
        <a:bodyPr/>
        <a:lstStyle/>
        <a:p>
          <a:endParaRPr lang="en-US"/>
        </a:p>
      </dgm:t>
    </dgm:pt>
    <dgm:pt modelId="{DA212A0D-105A-4531-8B70-9A50E27C389F}" type="sibTrans" cxnId="{3FB1DE06-4A2F-4B4E-9127-212011E0C0A4}">
      <dgm:prSet/>
      <dgm:spPr/>
      <dgm:t>
        <a:bodyPr/>
        <a:lstStyle/>
        <a:p>
          <a:endParaRPr lang="en-US"/>
        </a:p>
      </dgm:t>
    </dgm:pt>
    <dgm:pt modelId="{BF3BC7F1-C16F-4975-879F-4E5ACE643CBD}">
      <dgm:prSet/>
      <dgm:spPr/>
      <dgm:t>
        <a:bodyPr/>
        <a:lstStyle/>
        <a:p>
          <a:r>
            <a:rPr lang="en-US"/>
            <a:t>Lenders</a:t>
          </a:r>
        </a:p>
      </dgm:t>
    </dgm:pt>
    <dgm:pt modelId="{40A7E5A8-B904-4347-B24A-58DFB65BF20A}" type="parTrans" cxnId="{047594FC-E6BB-47EC-A0C7-0E8B66EC681A}">
      <dgm:prSet/>
      <dgm:spPr/>
      <dgm:t>
        <a:bodyPr/>
        <a:lstStyle/>
        <a:p>
          <a:endParaRPr lang="en-US"/>
        </a:p>
      </dgm:t>
    </dgm:pt>
    <dgm:pt modelId="{BD9758F3-07C8-4A2E-941C-500121DD53BA}" type="sibTrans" cxnId="{047594FC-E6BB-47EC-A0C7-0E8B66EC681A}">
      <dgm:prSet/>
      <dgm:spPr/>
      <dgm:t>
        <a:bodyPr/>
        <a:lstStyle/>
        <a:p>
          <a:endParaRPr lang="en-US"/>
        </a:p>
      </dgm:t>
    </dgm:pt>
    <dgm:pt modelId="{C0118C6F-0567-4733-B4C7-AC9B1EA790B5}" type="pres">
      <dgm:prSet presAssocID="{54559B44-2326-4EEB-B752-3F0BC2625EF9}" presName="diagram" presStyleCnt="0">
        <dgm:presLayoutVars>
          <dgm:dir/>
          <dgm:resizeHandles val="exact"/>
        </dgm:presLayoutVars>
      </dgm:prSet>
      <dgm:spPr/>
    </dgm:pt>
    <dgm:pt modelId="{2CD10836-89A9-43B1-AA1C-B023666D6146}" type="pres">
      <dgm:prSet presAssocID="{95C5E94E-D007-4282-A713-C150D72DA3B2}" presName="node" presStyleLbl="node1" presStyleIdx="0" presStyleCnt="5">
        <dgm:presLayoutVars>
          <dgm:bulletEnabled val="1"/>
        </dgm:presLayoutVars>
      </dgm:prSet>
      <dgm:spPr/>
    </dgm:pt>
    <dgm:pt modelId="{B382C020-A62C-4525-8A0D-1F039D5018DB}" type="pres">
      <dgm:prSet presAssocID="{33334508-255D-43AB-B264-2E1C2C50AF9A}" presName="sibTrans" presStyleCnt="0"/>
      <dgm:spPr/>
    </dgm:pt>
    <dgm:pt modelId="{5DFF7076-41D2-4F43-BFEA-519D9C955673}" type="pres">
      <dgm:prSet presAssocID="{F0C32EA6-185B-425F-BE65-DB5475DC75A0}" presName="node" presStyleLbl="node1" presStyleIdx="1" presStyleCnt="5">
        <dgm:presLayoutVars>
          <dgm:bulletEnabled val="1"/>
        </dgm:presLayoutVars>
      </dgm:prSet>
      <dgm:spPr/>
    </dgm:pt>
    <dgm:pt modelId="{85A48426-2C22-42F2-8A9F-C0693440E18F}" type="pres">
      <dgm:prSet presAssocID="{B8616FE7-05DF-461C-999D-21E7B46FF8DB}" presName="sibTrans" presStyleCnt="0"/>
      <dgm:spPr/>
    </dgm:pt>
    <dgm:pt modelId="{F0B20DAB-8095-409F-B174-9E9B0AF943B8}" type="pres">
      <dgm:prSet presAssocID="{3D3884AB-92D8-4460-B91E-3C5D60E9CCD4}" presName="node" presStyleLbl="node1" presStyleIdx="2" presStyleCnt="5">
        <dgm:presLayoutVars>
          <dgm:bulletEnabled val="1"/>
        </dgm:presLayoutVars>
      </dgm:prSet>
      <dgm:spPr/>
    </dgm:pt>
    <dgm:pt modelId="{F146FCBD-ADA6-4C4D-99DC-69714526D99C}" type="pres">
      <dgm:prSet presAssocID="{9188169F-4F5C-4BA2-AC97-9E1394357666}" presName="sibTrans" presStyleCnt="0"/>
      <dgm:spPr/>
    </dgm:pt>
    <dgm:pt modelId="{301B4B22-7635-4401-920F-710EB2C31204}" type="pres">
      <dgm:prSet presAssocID="{8D5DA564-AE35-42C7-AE3F-2ADD7F4B647C}" presName="node" presStyleLbl="node1" presStyleIdx="3" presStyleCnt="5">
        <dgm:presLayoutVars>
          <dgm:bulletEnabled val="1"/>
        </dgm:presLayoutVars>
      </dgm:prSet>
      <dgm:spPr/>
    </dgm:pt>
    <dgm:pt modelId="{A27C3F27-CE77-4361-92C5-03360B5B73F9}" type="pres">
      <dgm:prSet presAssocID="{DA212A0D-105A-4531-8B70-9A50E27C389F}" presName="sibTrans" presStyleCnt="0"/>
      <dgm:spPr/>
    </dgm:pt>
    <dgm:pt modelId="{6E6601E0-5CD5-40EF-9E28-7E7B26613F43}" type="pres">
      <dgm:prSet presAssocID="{BF3BC7F1-C16F-4975-879F-4E5ACE643CBD}" presName="node" presStyleLbl="node1" presStyleIdx="4" presStyleCnt="5">
        <dgm:presLayoutVars>
          <dgm:bulletEnabled val="1"/>
        </dgm:presLayoutVars>
      </dgm:prSet>
      <dgm:spPr/>
    </dgm:pt>
  </dgm:ptLst>
  <dgm:cxnLst>
    <dgm:cxn modelId="{3FB1DE06-4A2F-4B4E-9127-212011E0C0A4}" srcId="{54559B44-2326-4EEB-B752-3F0BC2625EF9}" destId="{8D5DA564-AE35-42C7-AE3F-2ADD7F4B647C}" srcOrd="3" destOrd="0" parTransId="{0E9AFA68-1B1F-4D28-9105-70F0E34B0638}" sibTransId="{DA212A0D-105A-4531-8B70-9A50E27C389F}"/>
    <dgm:cxn modelId="{A1BDE82F-167E-4B5F-8322-21057985F7A5}" type="presOf" srcId="{54559B44-2326-4EEB-B752-3F0BC2625EF9}" destId="{C0118C6F-0567-4733-B4C7-AC9B1EA790B5}" srcOrd="0" destOrd="0" presId="urn:microsoft.com/office/officeart/2005/8/layout/default"/>
    <dgm:cxn modelId="{8BAE9277-5E6C-4DBF-9EC5-F5E025A4CEC3}" srcId="{54559B44-2326-4EEB-B752-3F0BC2625EF9}" destId="{F0C32EA6-185B-425F-BE65-DB5475DC75A0}" srcOrd="1" destOrd="0" parTransId="{FAFCFB20-7D64-4679-97A7-0D86A639B0BA}" sibTransId="{B8616FE7-05DF-461C-999D-21E7B46FF8DB}"/>
    <dgm:cxn modelId="{E671E97F-A049-41D6-BEDA-7CA9A1E4F9D8}" srcId="{54559B44-2326-4EEB-B752-3F0BC2625EF9}" destId="{95C5E94E-D007-4282-A713-C150D72DA3B2}" srcOrd="0" destOrd="0" parTransId="{5ED6A691-CA91-4378-9422-A70E6863C770}" sibTransId="{33334508-255D-43AB-B264-2E1C2C50AF9A}"/>
    <dgm:cxn modelId="{306443AA-D44C-41DF-9ECA-1F87D804D6F6}" type="presOf" srcId="{95C5E94E-D007-4282-A713-C150D72DA3B2}" destId="{2CD10836-89A9-43B1-AA1C-B023666D6146}" srcOrd="0" destOrd="0" presId="urn:microsoft.com/office/officeart/2005/8/layout/default"/>
    <dgm:cxn modelId="{F88342D7-3978-4092-A3A1-9E73711A3426}" type="presOf" srcId="{3D3884AB-92D8-4460-B91E-3C5D60E9CCD4}" destId="{F0B20DAB-8095-409F-B174-9E9B0AF943B8}" srcOrd="0" destOrd="0" presId="urn:microsoft.com/office/officeart/2005/8/layout/default"/>
    <dgm:cxn modelId="{E014E8E5-6FE1-41F2-A137-933F4C7B2D23}" type="presOf" srcId="{BF3BC7F1-C16F-4975-879F-4E5ACE643CBD}" destId="{6E6601E0-5CD5-40EF-9E28-7E7B26613F43}" srcOrd="0" destOrd="0" presId="urn:microsoft.com/office/officeart/2005/8/layout/default"/>
    <dgm:cxn modelId="{5F578CE8-0E3E-4201-9D77-0C1F1BCEE2B5}" type="presOf" srcId="{8D5DA564-AE35-42C7-AE3F-2ADD7F4B647C}" destId="{301B4B22-7635-4401-920F-710EB2C31204}" srcOrd="0" destOrd="0" presId="urn:microsoft.com/office/officeart/2005/8/layout/default"/>
    <dgm:cxn modelId="{424E40EC-D962-4C11-AF80-71C1C74B536B}" type="presOf" srcId="{F0C32EA6-185B-425F-BE65-DB5475DC75A0}" destId="{5DFF7076-41D2-4F43-BFEA-519D9C955673}" srcOrd="0" destOrd="0" presId="urn:microsoft.com/office/officeart/2005/8/layout/default"/>
    <dgm:cxn modelId="{A7E0B7F2-6367-4B9E-99DD-8A2E392ADF46}" srcId="{54559B44-2326-4EEB-B752-3F0BC2625EF9}" destId="{3D3884AB-92D8-4460-B91E-3C5D60E9CCD4}" srcOrd="2" destOrd="0" parTransId="{EA8FDEB3-971B-4F35-8D86-52367F3C0456}" sibTransId="{9188169F-4F5C-4BA2-AC97-9E1394357666}"/>
    <dgm:cxn modelId="{047594FC-E6BB-47EC-A0C7-0E8B66EC681A}" srcId="{54559B44-2326-4EEB-B752-3F0BC2625EF9}" destId="{BF3BC7F1-C16F-4975-879F-4E5ACE643CBD}" srcOrd="4" destOrd="0" parTransId="{40A7E5A8-B904-4347-B24A-58DFB65BF20A}" sibTransId="{BD9758F3-07C8-4A2E-941C-500121DD53BA}"/>
    <dgm:cxn modelId="{009D2285-FCD1-44A6-9176-F1C75D63FC8A}" type="presParOf" srcId="{C0118C6F-0567-4733-B4C7-AC9B1EA790B5}" destId="{2CD10836-89A9-43B1-AA1C-B023666D6146}" srcOrd="0" destOrd="0" presId="urn:microsoft.com/office/officeart/2005/8/layout/default"/>
    <dgm:cxn modelId="{F33F5D01-2331-4310-B643-D606BA8F8CB5}" type="presParOf" srcId="{C0118C6F-0567-4733-B4C7-AC9B1EA790B5}" destId="{B382C020-A62C-4525-8A0D-1F039D5018DB}" srcOrd="1" destOrd="0" presId="urn:microsoft.com/office/officeart/2005/8/layout/default"/>
    <dgm:cxn modelId="{4DF10003-909B-49AD-A904-C621C983F8AA}" type="presParOf" srcId="{C0118C6F-0567-4733-B4C7-AC9B1EA790B5}" destId="{5DFF7076-41D2-4F43-BFEA-519D9C955673}" srcOrd="2" destOrd="0" presId="urn:microsoft.com/office/officeart/2005/8/layout/default"/>
    <dgm:cxn modelId="{C14249AD-60D7-4DD7-A45C-A32263FC75E0}" type="presParOf" srcId="{C0118C6F-0567-4733-B4C7-AC9B1EA790B5}" destId="{85A48426-2C22-42F2-8A9F-C0693440E18F}" srcOrd="3" destOrd="0" presId="urn:microsoft.com/office/officeart/2005/8/layout/default"/>
    <dgm:cxn modelId="{745CD01A-BD5F-4C5A-98F2-3BCA6FDB265C}" type="presParOf" srcId="{C0118C6F-0567-4733-B4C7-AC9B1EA790B5}" destId="{F0B20DAB-8095-409F-B174-9E9B0AF943B8}" srcOrd="4" destOrd="0" presId="urn:microsoft.com/office/officeart/2005/8/layout/default"/>
    <dgm:cxn modelId="{B306C3BE-895A-430A-BE19-7F41B696A6FE}" type="presParOf" srcId="{C0118C6F-0567-4733-B4C7-AC9B1EA790B5}" destId="{F146FCBD-ADA6-4C4D-99DC-69714526D99C}" srcOrd="5" destOrd="0" presId="urn:microsoft.com/office/officeart/2005/8/layout/default"/>
    <dgm:cxn modelId="{5BC9AAEE-6626-4AEB-A11E-395E8946188E}" type="presParOf" srcId="{C0118C6F-0567-4733-B4C7-AC9B1EA790B5}" destId="{301B4B22-7635-4401-920F-710EB2C31204}" srcOrd="6" destOrd="0" presId="urn:microsoft.com/office/officeart/2005/8/layout/default"/>
    <dgm:cxn modelId="{1BFF2A6B-5853-434D-B34A-45BDDF80CCC4}" type="presParOf" srcId="{C0118C6F-0567-4733-B4C7-AC9B1EA790B5}" destId="{A27C3F27-CE77-4361-92C5-03360B5B73F9}" srcOrd="7" destOrd="0" presId="urn:microsoft.com/office/officeart/2005/8/layout/default"/>
    <dgm:cxn modelId="{15817E52-2B02-414C-875E-13BBB115048A}" type="presParOf" srcId="{C0118C6F-0567-4733-B4C7-AC9B1EA790B5}" destId="{6E6601E0-5CD5-40EF-9E28-7E7B26613F4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D10836-89A9-43B1-AA1C-B023666D6146}">
      <dsp:nvSpPr>
        <dsp:cNvPr id="0" name=""/>
        <dsp:cNvSpPr/>
      </dsp:nvSpPr>
      <dsp:spPr>
        <a:xfrm>
          <a:off x="630" y="213666"/>
          <a:ext cx="2458890" cy="14753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Homeowners</a:t>
          </a:r>
        </a:p>
      </dsp:txBody>
      <dsp:txXfrm>
        <a:off x="630" y="213666"/>
        <a:ext cx="2458890" cy="1475334"/>
      </dsp:txXfrm>
    </dsp:sp>
    <dsp:sp modelId="{5DFF7076-41D2-4F43-BFEA-519D9C955673}">
      <dsp:nvSpPr>
        <dsp:cNvPr id="0" name=""/>
        <dsp:cNvSpPr/>
      </dsp:nvSpPr>
      <dsp:spPr>
        <a:xfrm>
          <a:off x="2705410" y="213666"/>
          <a:ext cx="2458890" cy="14753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Homebuyers</a:t>
          </a:r>
        </a:p>
      </dsp:txBody>
      <dsp:txXfrm>
        <a:off x="2705410" y="213666"/>
        <a:ext cx="2458890" cy="1475334"/>
      </dsp:txXfrm>
    </dsp:sp>
    <dsp:sp modelId="{F0B20DAB-8095-409F-B174-9E9B0AF943B8}">
      <dsp:nvSpPr>
        <dsp:cNvPr id="0" name=""/>
        <dsp:cNvSpPr/>
      </dsp:nvSpPr>
      <dsp:spPr>
        <a:xfrm>
          <a:off x="630" y="1934889"/>
          <a:ext cx="2458890" cy="14753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Realtors</a:t>
          </a:r>
        </a:p>
      </dsp:txBody>
      <dsp:txXfrm>
        <a:off x="630" y="1934889"/>
        <a:ext cx="2458890" cy="1475334"/>
      </dsp:txXfrm>
    </dsp:sp>
    <dsp:sp modelId="{301B4B22-7635-4401-920F-710EB2C31204}">
      <dsp:nvSpPr>
        <dsp:cNvPr id="0" name=""/>
        <dsp:cNvSpPr/>
      </dsp:nvSpPr>
      <dsp:spPr>
        <a:xfrm>
          <a:off x="2705410" y="1934889"/>
          <a:ext cx="2458890" cy="14753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Contractors</a:t>
          </a:r>
        </a:p>
      </dsp:txBody>
      <dsp:txXfrm>
        <a:off x="2705410" y="1934889"/>
        <a:ext cx="2458890" cy="1475334"/>
      </dsp:txXfrm>
    </dsp:sp>
    <dsp:sp modelId="{6E6601E0-5CD5-40EF-9E28-7E7B26613F43}">
      <dsp:nvSpPr>
        <dsp:cNvPr id="0" name=""/>
        <dsp:cNvSpPr/>
      </dsp:nvSpPr>
      <dsp:spPr>
        <a:xfrm>
          <a:off x="1353020" y="3656112"/>
          <a:ext cx="2458890" cy="14753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a:t>Lenders</a:t>
          </a:r>
        </a:p>
      </dsp:txBody>
      <dsp:txXfrm>
        <a:off x="1353020" y="3656112"/>
        <a:ext cx="2458890" cy="147533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44C5AD-B485-2D44-8516-36A0D4C1F46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730590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44C5AD-B485-2D44-8516-36A0D4C1F46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2927891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44C5AD-B485-2D44-8516-36A0D4C1F46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794108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44C5AD-B485-2D44-8516-36A0D4C1F46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2478925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44C5AD-B485-2D44-8516-36A0D4C1F466}" type="datetimeFigureOut">
              <a:rPr lang="en-US" smtClean="0"/>
              <a:t>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385858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44C5AD-B485-2D44-8516-36A0D4C1F466}"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2141580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44C5AD-B485-2D44-8516-36A0D4C1F466}" type="datetimeFigureOut">
              <a:rPr lang="en-US" smtClean="0"/>
              <a:t>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4108171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44C5AD-B485-2D44-8516-36A0D4C1F466}" type="datetimeFigureOut">
              <a:rPr lang="en-US" smtClean="0"/>
              <a:t>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1891946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44C5AD-B485-2D44-8516-36A0D4C1F466}" type="datetimeFigureOut">
              <a:rPr lang="en-US" smtClean="0"/>
              <a:t>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1670437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44C5AD-B485-2D44-8516-36A0D4C1F466}"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2435090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44C5AD-B485-2D44-8516-36A0D4C1F466}" type="datetimeFigureOut">
              <a:rPr lang="en-US" smtClean="0"/>
              <a:t>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618246-BC51-6E45-AB1D-C0246C91C04C}" type="slidenum">
              <a:rPr lang="en-US" smtClean="0"/>
              <a:t>‹#›</a:t>
            </a:fld>
            <a:endParaRPr lang="en-US"/>
          </a:p>
        </p:txBody>
      </p:sp>
    </p:spTree>
    <p:extLst>
      <p:ext uri="{BB962C8B-B14F-4D97-AF65-F5344CB8AC3E}">
        <p14:creationId xmlns:p14="http://schemas.microsoft.com/office/powerpoint/2010/main" val="117295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44C5AD-B485-2D44-8516-36A0D4C1F466}" type="datetimeFigureOut">
              <a:rPr lang="en-US" smtClean="0"/>
              <a:t>1/8/2025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18246-BC51-6E45-AB1D-C0246C91C04C}" type="slidenum">
              <a:rPr lang="en-US" smtClean="0"/>
              <a:t>‹#›</a:t>
            </a:fld>
            <a:endParaRPr lang="en-US"/>
          </a:p>
        </p:txBody>
      </p:sp>
    </p:spTree>
    <p:extLst>
      <p:ext uri="{BB962C8B-B14F-4D97-AF65-F5344CB8AC3E}">
        <p14:creationId xmlns:p14="http://schemas.microsoft.com/office/powerpoint/2010/main" val="9139043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ezplans.com/multi-famil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ezplans.com/blog/2024/01/05/2024-guide-to-the-new-adu-laws-in-california/" TargetMode="External"/><Relationship Id="rId7" Type="http://schemas.openxmlformats.org/officeDocument/2006/relationships/hyperlink" Target="https://cayimby.org/legislation/sb-1211/" TargetMode="External"/><Relationship Id="rId2" Type="http://schemas.openxmlformats.org/officeDocument/2006/relationships/hyperlink" Target="https://symbium.com/research/california-adu/ventura" TargetMode="External"/><Relationship Id="rId1" Type="http://schemas.openxmlformats.org/officeDocument/2006/relationships/slideLayout" Target="../slideLayouts/slideLayout2.xml"/><Relationship Id="rId6" Type="http://schemas.openxmlformats.org/officeDocument/2006/relationships/hyperlink" Target="https://nationalmortgageprofessional.com/news/adus-can-now-be-sold-separately-california" TargetMode="External"/><Relationship Id="rId5" Type="http://schemas.openxmlformats.org/officeDocument/2006/relationships/hyperlink" Target="https://www.ventura.org/residents/housing/" TargetMode="External"/><Relationship Id="rId4" Type="http://schemas.openxmlformats.org/officeDocument/2006/relationships/hyperlink" Target="https://cayimby.org/legislation/sb-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midsection of a person holding a miniature house">
            <a:extLst>
              <a:ext uri="{FF2B5EF4-FFF2-40B4-BE49-F238E27FC236}">
                <a16:creationId xmlns:a16="http://schemas.microsoft.com/office/drawing/2014/main" id="{EA9A502C-EF86-7047-874F-4A48241E5B8E}"/>
              </a:ext>
            </a:extLst>
          </p:cNvPr>
          <p:cNvPicPr>
            <a:picLocks noChangeAspect="1"/>
          </p:cNvPicPr>
          <p:nvPr/>
        </p:nvPicPr>
        <p:blipFill>
          <a:blip r:embed="rId2"/>
          <a:srcRect l="12048" r="28227" b="-1"/>
          <a:stretch/>
        </p:blipFill>
        <p:spPr>
          <a:xfrm>
            <a:off x="2642616" y="10"/>
            <a:ext cx="6501384" cy="6857990"/>
          </a:xfrm>
          <a:prstGeom prst="rect">
            <a:avLst/>
          </a:prstGeom>
        </p:spPr>
      </p:pic>
      <p:sp>
        <p:nvSpPr>
          <p:cNvPr id="10" name="Rectangle 9">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7004404"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E50D00A-04F6-3247-9B27-B9396F0E4E1C}"/>
              </a:ext>
            </a:extLst>
          </p:cNvPr>
          <p:cNvSpPr>
            <a:spLocks noGrp="1"/>
          </p:cNvSpPr>
          <p:nvPr>
            <p:ph type="ctrTitle"/>
          </p:nvPr>
        </p:nvSpPr>
        <p:spPr>
          <a:xfrm>
            <a:off x="358485" y="1122363"/>
            <a:ext cx="3017520" cy="3204134"/>
          </a:xfrm>
        </p:spPr>
        <p:txBody>
          <a:bodyPr anchor="b">
            <a:normAutofit/>
          </a:bodyPr>
          <a:lstStyle/>
          <a:p>
            <a:pPr algn="l"/>
            <a:br>
              <a:rPr lang="en-US" sz="2900" b="1">
                <a:solidFill>
                  <a:schemeClr val="bg1"/>
                </a:solidFill>
                <a:latin typeface="Arial" panose="020B0604020202020204" pitchFamily="34" charset="0"/>
                <a:cs typeface="Arial" panose="020B0604020202020204" pitchFamily="34" charset="0"/>
              </a:rPr>
            </a:br>
            <a:br>
              <a:rPr lang="en-US" sz="2900" b="1">
                <a:solidFill>
                  <a:schemeClr val="bg1"/>
                </a:solidFill>
                <a:latin typeface="Arial" panose="020B0604020202020204" pitchFamily="34" charset="0"/>
                <a:cs typeface="Arial" panose="020B0604020202020204" pitchFamily="34" charset="0"/>
              </a:rPr>
            </a:br>
            <a:r>
              <a:rPr lang="en-US" sz="2900" b="1">
                <a:solidFill>
                  <a:schemeClr val="bg1"/>
                </a:solidFill>
                <a:latin typeface="Arial" panose="020B0604020202020204" pitchFamily="34" charset="0"/>
                <a:cs typeface="Arial" panose="020B0604020202020204" pitchFamily="34" charset="0"/>
              </a:rPr>
              <a:t>Accessory Dwelling Unit’s</a:t>
            </a:r>
            <a:br>
              <a:rPr lang="en-US" sz="2900" b="1">
                <a:solidFill>
                  <a:schemeClr val="bg1"/>
                </a:solidFill>
                <a:latin typeface="Arial" panose="020B0604020202020204" pitchFamily="34" charset="0"/>
                <a:cs typeface="Arial" panose="020B0604020202020204" pitchFamily="34" charset="0"/>
              </a:rPr>
            </a:br>
            <a:br>
              <a:rPr lang="en-US" sz="2900" b="1">
                <a:solidFill>
                  <a:schemeClr val="bg1"/>
                </a:solidFill>
                <a:latin typeface="Arial" panose="020B0604020202020204" pitchFamily="34" charset="0"/>
                <a:cs typeface="Arial" panose="020B0604020202020204" pitchFamily="34" charset="0"/>
              </a:rPr>
            </a:br>
            <a:r>
              <a:rPr lang="en-US" sz="2900" b="1">
                <a:solidFill>
                  <a:schemeClr val="bg1"/>
                </a:solidFill>
                <a:latin typeface="Arial" panose="020B0604020202020204" pitchFamily="34" charset="0"/>
                <a:cs typeface="Arial" panose="020B0604020202020204" pitchFamily="34" charset="0"/>
              </a:rPr>
              <a:t>ADU’s &amp; You</a:t>
            </a:r>
          </a:p>
        </p:txBody>
      </p:sp>
      <p:sp>
        <p:nvSpPr>
          <p:cNvPr id="12" name="Rectangle 11">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1653" y="434802"/>
            <a:ext cx="146304" cy="5280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0771" y="4546920"/>
            <a:ext cx="298323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764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4657" y="2026340"/>
            <a:ext cx="391570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1044500" y="2398957"/>
            <a:ext cx="7054999" cy="3526144"/>
          </a:xfrm>
        </p:spPr>
        <p:txBody>
          <a:bodyPr>
            <a:normAutofit/>
          </a:bodyPr>
          <a:lstStyle/>
          <a:p>
            <a:pPr marL="0" marR="0" lvl="0" indent="0" defTabSz="914400" rtl="0" eaLnBrk="1" fontAlgn="auto" latinLnBrk="0" hangingPunct="1">
              <a:spcBef>
                <a:spcPts val="1000"/>
              </a:spcBef>
              <a:spcAft>
                <a:spcPts val="0"/>
              </a:spcAft>
              <a:buClr>
                <a:srgbClr val="B71E42"/>
              </a:buClr>
              <a:buSzPct val="100000"/>
              <a:buNone/>
              <a:tabLst/>
              <a:defRPr/>
            </a:pPr>
            <a:endParaRPr lang="en-US" sz="1700" u="sng">
              <a:solidFill>
                <a:schemeClr val="bg1"/>
              </a:solidFill>
            </a:endParaRPr>
          </a:p>
          <a:p>
            <a:pPr marL="0" marR="0" lvl="0" indent="0" defTabSz="914400" rtl="0" eaLnBrk="1" fontAlgn="auto" latinLnBrk="0" hangingPunct="1">
              <a:spcBef>
                <a:spcPts val="1000"/>
              </a:spcBef>
              <a:spcAft>
                <a:spcPts val="0"/>
              </a:spcAft>
              <a:buClr>
                <a:srgbClr val="B71E42"/>
              </a:buClr>
              <a:buSzPct val="100000"/>
              <a:buNone/>
              <a:tabLst/>
              <a:defRPr/>
            </a:pPr>
            <a:r>
              <a:rPr lang="en-US" sz="1700" u="sng">
                <a:solidFill>
                  <a:schemeClr val="bg1"/>
                </a:solidFill>
              </a:rPr>
              <a:t>Final Steps</a:t>
            </a:r>
          </a:p>
          <a:p>
            <a:r>
              <a:rPr lang="en-US" sz="1700">
                <a:solidFill>
                  <a:schemeClr val="bg1"/>
                </a:solidFill>
              </a:rPr>
              <a:t>Once all plans are approved,  it is time to complete the sale of your new unit! </a:t>
            </a:r>
          </a:p>
          <a:p>
            <a:r>
              <a:rPr lang="en-US" sz="1700">
                <a:solidFill>
                  <a:schemeClr val="bg1"/>
                </a:solidFill>
              </a:rPr>
              <a:t>You will want to open escrow with the title company that helped prepare the legal description for the deed. </a:t>
            </a:r>
          </a:p>
          <a:p>
            <a:r>
              <a:rPr lang="en-US" sz="1700">
                <a:solidFill>
                  <a:schemeClr val="bg1"/>
                </a:solidFill>
              </a:rPr>
              <a:t>Upon funding the sale, title will record the deed with the county recorder and the transaction will be complete. </a:t>
            </a:r>
          </a:p>
          <a:p>
            <a:pPr marL="0" marR="0" lvl="0" indent="0" defTabSz="914400" rtl="0" eaLnBrk="1" fontAlgn="auto" latinLnBrk="0" hangingPunct="1">
              <a:spcBef>
                <a:spcPts val="1000"/>
              </a:spcBef>
              <a:spcAft>
                <a:spcPts val="0"/>
              </a:spcAft>
              <a:buClr>
                <a:srgbClr val="B71E42"/>
              </a:buClr>
              <a:buSzPct val="100000"/>
              <a:buNone/>
              <a:tabLst/>
              <a:defRPr/>
            </a:pPr>
            <a:endParaRPr kumimoji="0" lang="en-US" sz="1700" b="0" i="0" u="sng" strike="noStrike" kern="1200" cap="none" spc="0" normalizeH="0" baseline="0" noProof="0">
              <a:ln>
                <a:noFill/>
              </a:ln>
              <a:solidFill>
                <a:schemeClr val="bg1"/>
              </a:solidFill>
              <a:effectLst/>
              <a:uLnTx/>
              <a:uFillTx/>
              <a:latin typeface="Gill Sans MT" panose="020B0502020104020203"/>
              <a:ea typeface="+mn-ea"/>
              <a:cs typeface="+mn-cs"/>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54" y="115193"/>
            <a:ext cx="8954691"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0041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5705"/>
            <a:ext cx="9143993"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9143992"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638" y="2010758"/>
            <a:ext cx="342892"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866661" y="2010758"/>
            <a:ext cx="7410669" cy="4626262"/>
          </a:xfrm>
        </p:spPr>
        <p:txBody>
          <a:bodyPr>
            <a:normAutofit/>
          </a:bodyPr>
          <a:lstStyle/>
          <a:p>
            <a:pPr marL="0" marR="0" lvl="0" indent="0" defTabSz="914400" rtl="0" eaLnBrk="1" fontAlgn="auto" latinLnBrk="0" hangingPunct="1">
              <a:spcBef>
                <a:spcPts val="1000"/>
              </a:spcBef>
              <a:spcAft>
                <a:spcPts val="0"/>
              </a:spcAft>
              <a:buClr>
                <a:srgbClr val="B71E42"/>
              </a:buClr>
              <a:buSzPct val="100000"/>
              <a:buNone/>
              <a:tabLst/>
              <a:defRPr/>
            </a:pPr>
            <a:r>
              <a:rPr kumimoji="0" lang="en-US" b="1" i="0" u="none" strike="noStrike" kern="1200" cap="all" spc="0" normalizeH="0" baseline="0" noProof="0" dirty="0">
                <a:ln>
                  <a:noFill/>
                </a:ln>
                <a:effectLst/>
                <a:uLnTx/>
                <a:uFillTx/>
                <a:latin typeface="Posterama"/>
                <a:ea typeface="+mj-ea"/>
                <a:cs typeface="+mj-cs"/>
              </a:rPr>
              <a:t>SB 9</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1000" b="1" i="0" u="none" strike="noStrike" kern="1200" cap="none" spc="0" normalizeH="0" baseline="0" noProof="0" dirty="0">
                <a:ln>
                  <a:noFill/>
                </a:ln>
                <a:effectLst/>
                <a:uLnTx/>
                <a:uFillTx/>
                <a:latin typeface="Posterama"/>
                <a:ea typeface="+mn-ea"/>
                <a:cs typeface="+mn-cs"/>
              </a:rPr>
              <a:t>Senate Bill 9</a:t>
            </a:r>
            <a:r>
              <a:rPr kumimoji="0" lang="en-US" sz="1000" b="0" i="0" u="none" strike="noStrike" kern="1200" cap="none" spc="0" normalizeH="0" baseline="0" noProof="0" dirty="0">
                <a:ln>
                  <a:noFill/>
                </a:ln>
                <a:effectLst/>
                <a:uLnTx/>
                <a:uFillTx/>
                <a:latin typeface="Posterama"/>
                <a:ea typeface="+mn-ea"/>
                <a:cs typeface="+mn-cs"/>
              </a:rPr>
              <a:t>. This relates to </a:t>
            </a:r>
            <a:r>
              <a:rPr kumimoji="0" lang="en-US" sz="1000" b="0" i="0" u="none" strike="noStrike" kern="1200" cap="none" spc="0" normalizeH="0" baseline="0" noProof="0" dirty="0">
                <a:ln>
                  <a:noFill/>
                </a:ln>
                <a:effectLst/>
                <a:uLnTx/>
                <a:uFillTx/>
                <a:latin typeface="Posterama"/>
                <a:ea typeface="+mn-ea"/>
                <a:cs typeface="+mn-cs"/>
                <a:hlinkClick r:id="rId2"/>
              </a:rPr>
              <a:t>duplexes and lot splits</a:t>
            </a:r>
            <a:r>
              <a:rPr kumimoji="0" lang="en-US" sz="1000" b="0" i="0" u="none" strike="noStrike" kern="1200" cap="none" spc="0" normalizeH="0" baseline="0" noProof="0" dirty="0">
                <a:ln>
                  <a:noFill/>
                </a:ln>
                <a:effectLst/>
                <a:uLnTx/>
                <a:uFillTx/>
                <a:latin typeface="Posterama"/>
                <a:ea typeface="+mn-ea"/>
                <a:cs typeface="+mn-cs"/>
              </a:rPr>
              <a:t>. SB 9 provides for the ministerial approval of converting existing homes occupied by a homeowner into a duplex if certain eligibility restrictions are satisfied. It also allows a single-family home lot to be split into two lots, and a duplex to be built on each lot, provided that the initial home is occupied by the owner as their primary residence for at least three years.</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effectLst/>
                <a:uLnTx/>
                <a:uFillTx/>
                <a:latin typeface="Posterama"/>
                <a:ea typeface="+mn-ea"/>
                <a:cs typeface="+mn-cs"/>
              </a:rPr>
              <a:t>Some key points of </a:t>
            </a:r>
            <a:r>
              <a:rPr kumimoji="0" lang="en-US" sz="1000" b="1" i="0" u="none" strike="noStrike" kern="1200" cap="none" spc="0" normalizeH="0" baseline="0" noProof="0" dirty="0">
                <a:ln>
                  <a:noFill/>
                </a:ln>
                <a:effectLst/>
                <a:uLnTx/>
                <a:uFillTx/>
                <a:latin typeface="Posterama"/>
                <a:ea typeface="+mn-ea"/>
                <a:cs typeface="+mn-cs"/>
              </a:rPr>
              <a:t>SB 9:</a:t>
            </a:r>
            <a:endParaRPr kumimoji="0" lang="en-US" sz="1000" b="0" i="0" u="none" strike="noStrike" kern="1200" cap="none" spc="0" normalizeH="0" baseline="0" noProof="0" dirty="0">
              <a:ln>
                <a:noFill/>
              </a:ln>
              <a:effectLst/>
              <a:uLnTx/>
              <a:uFillTx/>
              <a:latin typeface="Posterama"/>
              <a:ea typeface="+mn-ea"/>
              <a:cs typeface="+mn-cs"/>
            </a:endParaRP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effectLst/>
                <a:uLnTx/>
                <a:uFillTx/>
                <a:latin typeface="Posterama"/>
                <a:ea typeface="+mn-ea"/>
                <a:cs typeface="+mn-cs"/>
              </a:rPr>
              <a:t>Projects must be for residential use only.</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effectLst/>
                <a:uLnTx/>
                <a:uFillTx/>
                <a:latin typeface="Posterama"/>
                <a:ea typeface="+mn-ea"/>
                <a:cs typeface="+mn-cs"/>
              </a:rPr>
              <a:t>Properties are within an urbanized area designated by the City and are not within agricultural, historic, and very high fire severity zones.</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effectLst/>
                <a:uLnTx/>
                <a:uFillTx/>
                <a:latin typeface="Posterama"/>
                <a:ea typeface="+mn-ea"/>
                <a:cs typeface="+mn-cs"/>
              </a:rPr>
              <a:t>Parking requirements need to be met unless ½ mile from a public transportation stop.</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effectLst/>
                <a:uLnTx/>
                <a:uFillTx/>
                <a:latin typeface="Posterama"/>
                <a:ea typeface="+mn-ea"/>
                <a:cs typeface="+mn-cs"/>
              </a:rPr>
              <a:t>The project will be subject to local short-term rental requirements.</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effectLst/>
                <a:uLnTx/>
                <a:uFillTx/>
                <a:latin typeface="Posterama"/>
                <a:ea typeface="+mn-ea"/>
                <a:cs typeface="+mn-cs"/>
              </a:rPr>
              <a:t>May include connected structures (duplex) if they comply with building code safety standards.</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effectLst/>
                <a:uLnTx/>
                <a:uFillTx/>
                <a:latin typeface="Posterama"/>
                <a:ea typeface="+mn-ea"/>
                <a:cs typeface="+mn-cs"/>
              </a:rPr>
              <a:t>If a lot is split, the project may be subject to City or County easements and must be roughly split in half.</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effectLst/>
                <a:uLnTx/>
                <a:uFillTx/>
                <a:latin typeface="Posterama"/>
                <a:ea typeface="+mn-ea"/>
                <a:cs typeface="+mn-cs"/>
              </a:rPr>
              <a:t>Lots must meet minimum size requirements for a lot split.</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000" b="0" i="0" u="none" strike="noStrike" kern="1200" cap="none" spc="0" normalizeH="0" baseline="0" noProof="0" dirty="0">
                <a:ln>
                  <a:noFill/>
                </a:ln>
                <a:effectLst/>
                <a:uLnTx/>
                <a:uFillTx/>
                <a:latin typeface="Posterama"/>
                <a:ea typeface="+mn-ea"/>
                <a:cs typeface="+mn-cs"/>
              </a:rPr>
              <a:t>The lot cannot be adjacent to another lot that has been split using SB 9.</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1000" b="0" i="0" u="none" strike="noStrike" kern="1200" cap="none" spc="0" normalizeH="0" baseline="0" noProof="0" dirty="0">
                <a:ln>
                  <a:noFill/>
                </a:ln>
                <a:effectLst/>
                <a:uLnTx/>
                <a:uFillTx/>
                <a:latin typeface="Posterama"/>
                <a:ea typeface="+mn-ea"/>
                <a:cs typeface="+mn-cs"/>
              </a:rPr>
              <a:t>Please keep in mind there are exceptions and restrictions to SB 9 that need to be fully understood.</a:t>
            </a:r>
          </a:p>
          <a:p>
            <a:pPr marL="0" marR="0" lvl="0" indent="0" defTabSz="914400" rtl="0" eaLnBrk="1" fontAlgn="auto" latinLnBrk="0" hangingPunct="1">
              <a:spcBef>
                <a:spcPts val="1000"/>
              </a:spcBef>
              <a:spcAft>
                <a:spcPts val="0"/>
              </a:spcAft>
              <a:buClr>
                <a:srgbClr val="B71E42"/>
              </a:buClr>
              <a:buSzPct val="100000"/>
              <a:buNone/>
              <a:tabLst/>
              <a:defRPr/>
            </a:pPr>
            <a:endParaRPr lang="en-US" sz="1000" b="1" cap="all" dirty="0">
              <a:latin typeface="Posterama"/>
              <a:ea typeface="+mj-ea"/>
              <a:cs typeface="+mj-cs"/>
            </a:endParaRPr>
          </a:p>
        </p:txBody>
      </p:sp>
    </p:spTree>
    <p:extLst>
      <p:ext uri="{BB962C8B-B14F-4D97-AF65-F5344CB8AC3E}">
        <p14:creationId xmlns:p14="http://schemas.microsoft.com/office/powerpoint/2010/main" val="1062821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Content Placeholder 1">
            <a:extLst>
              <a:ext uri="{FF2B5EF4-FFF2-40B4-BE49-F238E27FC236}">
                <a16:creationId xmlns:a16="http://schemas.microsoft.com/office/drawing/2014/main" id="{9B6ED0F2-7A81-D801-445B-9689B838E7B4}"/>
              </a:ext>
            </a:extLst>
          </p:cNvPr>
          <p:cNvPicPr>
            <a:picLocks noGrp="1" noChangeAspect="1"/>
          </p:cNvPicPr>
          <p:nvPr>
            <p:ph idx="1"/>
          </p:nvPr>
        </p:nvPicPr>
        <p:blipFill>
          <a:blip r:embed="rId2"/>
          <a:srcRect l="3343" r="17324"/>
          <a:stretch/>
        </p:blipFill>
        <p:spPr>
          <a:xfrm>
            <a:off x="20" y="10"/>
            <a:ext cx="9319240" cy="6857990"/>
          </a:xfrm>
          <a:prstGeom prst="rect">
            <a:avLst/>
          </a:prstGeom>
        </p:spPr>
      </p:pic>
    </p:spTree>
    <p:extLst>
      <p:ext uri="{BB962C8B-B14F-4D97-AF65-F5344CB8AC3E}">
        <p14:creationId xmlns:p14="http://schemas.microsoft.com/office/powerpoint/2010/main" val="2171214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Content Placeholder 1">
            <a:extLst>
              <a:ext uri="{FF2B5EF4-FFF2-40B4-BE49-F238E27FC236}">
                <a16:creationId xmlns:a16="http://schemas.microsoft.com/office/drawing/2014/main" id="{AC738CE6-7868-0EDE-CA62-C6DC0AD12EDE}"/>
              </a:ext>
            </a:extLst>
          </p:cNvPr>
          <p:cNvPicPr>
            <a:picLocks noGrp="1" noChangeAspect="1"/>
          </p:cNvPicPr>
          <p:nvPr>
            <p:ph idx="1"/>
          </p:nvPr>
        </p:nvPicPr>
        <p:blipFill>
          <a:blip r:embed="rId2"/>
          <a:stretch>
            <a:fillRect/>
          </a:stretch>
        </p:blipFill>
        <p:spPr>
          <a:xfrm>
            <a:off x="628650" y="673246"/>
            <a:ext cx="7886700" cy="5214646"/>
          </a:xfrm>
          <a:prstGeom prst="rect">
            <a:avLst/>
          </a:prstGeom>
        </p:spPr>
      </p:pic>
    </p:spTree>
    <p:extLst>
      <p:ext uri="{BB962C8B-B14F-4D97-AF65-F5344CB8AC3E}">
        <p14:creationId xmlns:p14="http://schemas.microsoft.com/office/powerpoint/2010/main" val="3670958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628650" y="106680"/>
            <a:ext cx="7886700" cy="6454139"/>
          </a:xfrm>
        </p:spPr>
        <p:txBody>
          <a:bodyPr>
            <a:normAutofit lnSpcReduction="10000"/>
          </a:bodyPr>
          <a:lstStyle/>
          <a:p>
            <a:pPr marL="0" marR="0" lvl="0" indent="0" algn="l" defTabSz="914400" rtl="0" eaLnBrk="1" fontAlgn="auto" latinLnBrk="0" hangingPunct="1">
              <a:lnSpc>
                <a:spcPct val="120000"/>
              </a:lnSpc>
              <a:spcBef>
                <a:spcPts val="1000"/>
              </a:spcBef>
              <a:spcAft>
                <a:spcPts val="0"/>
              </a:spcAft>
              <a:buClr>
                <a:srgbClr val="B71E42"/>
              </a:buClr>
              <a:buSzPct val="100000"/>
              <a:buNone/>
              <a:tabLst/>
              <a:defRPr/>
            </a:pPr>
            <a:r>
              <a:rPr kumimoji="0" lang="en-US" b="1" i="0" u="sng" strike="noStrike" kern="1200" cap="none" spc="0" normalizeH="0" baseline="0" noProof="0" dirty="0">
                <a:ln>
                  <a:noFill/>
                </a:ln>
                <a:solidFill>
                  <a:prstClr val="black"/>
                </a:solidFill>
                <a:effectLst/>
                <a:uLnTx/>
                <a:uFillTx/>
                <a:latin typeface="Gill Sans MT" panose="020B0502020104020203"/>
                <a:ea typeface="+mn-ea"/>
                <a:cs typeface="+mn-cs"/>
              </a:rPr>
              <a:t>Lenders and lot splits.</a:t>
            </a:r>
          </a:p>
          <a:p>
            <a:pPr marL="0" marR="0" lvl="0" indent="0" algn="l" defTabSz="914400" rtl="0" eaLnBrk="1" fontAlgn="auto" latinLnBrk="0" hangingPunct="1">
              <a:lnSpc>
                <a:spcPct val="120000"/>
              </a:lnSpc>
              <a:spcBef>
                <a:spcPts val="1000"/>
              </a:spcBef>
              <a:spcAft>
                <a:spcPts val="0"/>
              </a:spcAft>
              <a:buClr>
                <a:srgbClr val="B71E42"/>
              </a:buClr>
              <a:buSzPct val="100000"/>
              <a:buNone/>
              <a:tabLst/>
              <a:defRPr/>
            </a:pPr>
            <a:endParaRPr lang="en-US" sz="2000" dirty="0">
              <a:solidFill>
                <a:prstClr val="black"/>
              </a:solidFill>
              <a:latin typeface="Gill Sans MT" panose="020B0502020104020203"/>
            </a:endParaRPr>
          </a:p>
          <a:p>
            <a:pPr marL="0" marR="0" lvl="0" indent="0" algn="l" defTabSz="914400" rtl="0" eaLnBrk="1" fontAlgn="auto" latinLnBrk="0" hangingPunct="1">
              <a:lnSpc>
                <a:spcPct val="120000"/>
              </a:lnSpc>
              <a:spcBef>
                <a:spcPts val="1000"/>
              </a:spcBef>
              <a:spcAft>
                <a:spcPts val="0"/>
              </a:spcAft>
              <a:buClr>
                <a:srgbClr val="B71E42"/>
              </a:buClr>
              <a:buSzPct val="100000"/>
              <a:buNone/>
              <a:tabLst/>
              <a:defRPr/>
            </a:pPr>
            <a:r>
              <a:rPr kumimoji="0" lang="en-US" sz="2000" b="0" i="0" strike="noStrike" kern="1200" cap="none" spc="0" normalizeH="0" baseline="0" noProof="0" dirty="0">
                <a:ln>
                  <a:noFill/>
                </a:ln>
                <a:solidFill>
                  <a:prstClr val="black"/>
                </a:solidFill>
                <a:effectLst/>
                <a:uLnTx/>
                <a:uFillTx/>
                <a:latin typeface="Gill Sans MT" panose="020B0502020104020203"/>
                <a:ea typeface="+mn-ea"/>
                <a:cs typeface="+mn-cs"/>
              </a:rPr>
              <a:t>FNMA, FHLMC, FHA and VA will allow a partial release which allows for lot splits.  Each one has slightly different requirements.  The servicer may also have </a:t>
            </a:r>
            <a:r>
              <a:rPr lang="en-US" sz="2000" dirty="0">
                <a:solidFill>
                  <a:prstClr val="black"/>
                </a:solidFill>
                <a:latin typeface="Gill Sans MT" panose="020B0502020104020203"/>
              </a:rPr>
              <a:t>additional </a:t>
            </a:r>
            <a:r>
              <a:rPr kumimoji="0" lang="en-US" sz="2000" b="0" i="0" strike="noStrike" kern="1200" cap="none" spc="0" normalizeH="0" baseline="0" noProof="0" dirty="0">
                <a:ln>
                  <a:noFill/>
                </a:ln>
                <a:solidFill>
                  <a:prstClr val="black"/>
                </a:solidFill>
                <a:effectLst/>
                <a:uLnTx/>
                <a:uFillTx/>
                <a:latin typeface="Gill Sans MT" panose="020B0502020104020203"/>
                <a:ea typeface="+mn-ea"/>
                <a:cs typeface="+mn-cs"/>
              </a:rPr>
              <a:t>requirements.</a:t>
            </a:r>
          </a:p>
          <a:p>
            <a:pPr marL="0" marR="0" lvl="0" indent="0" algn="l" defTabSz="914400" rtl="0" eaLnBrk="1" fontAlgn="auto" latinLnBrk="0" hangingPunct="1">
              <a:lnSpc>
                <a:spcPct val="120000"/>
              </a:lnSpc>
              <a:spcBef>
                <a:spcPts val="1000"/>
              </a:spcBef>
              <a:spcAft>
                <a:spcPts val="0"/>
              </a:spcAft>
              <a:buClr>
                <a:srgbClr val="B71E42"/>
              </a:buClr>
              <a:buSzPct val="100000"/>
              <a:buNone/>
              <a:tabLst/>
              <a:defRPr/>
            </a:pPr>
            <a:endParaRPr lang="en-US" sz="2000" dirty="0">
              <a:solidFill>
                <a:prstClr val="black"/>
              </a:solidFill>
              <a:latin typeface="Gill Sans MT" panose="020B0502020104020203"/>
            </a:endParaRPr>
          </a:p>
          <a:p>
            <a:pPr marL="0" marR="0" lvl="0" indent="0" algn="l" defTabSz="914400" rtl="0" eaLnBrk="1" fontAlgn="auto" latinLnBrk="0" hangingPunct="1">
              <a:lnSpc>
                <a:spcPct val="120000"/>
              </a:lnSpc>
              <a:spcBef>
                <a:spcPts val="1000"/>
              </a:spcBef>
              <a:spcAft>
                <a:spcPts val="0"/>
              </a:spcAft>
              <a:buClr>
                <a:srgbClr val="B71E42"/>
              </a:buClr>
              <a:buSzPct val="100000"/>
              <a:buNone/>
              <a:tabLst/>
              <a:defRPr/>
            </a:pPr>
            <a:r>
              <a:rPr kumimoji="0" lang="en-US" sz="2400" b="1" i="0" u="sng" strike="noStrike" kern="1200" cap="none" spc="0" normalizeH="0" baseline="0" noProof="0" dirty="0">
                <a:ln>
                  <a:noFill/>
                </a:ln>
                <a:solidFill>
                  <a:prstClr val="black"/>
                </a:solidFill>
                <a:effectLst/>
                <a:uLnTx/>
                <a:uFillTx/>
                <a:latin typeface="Gill Sans MT" panose="020B0502020104020203"/>
                <a:ea typeface="+mn-ea"/>
                <a:cs typeface="+mn-cs"/>
              </a:rPr>
              <a:t>Items required by First Bank:</a:t>
            </a:r>
          </a:p>
          <a:p>
            <a:pPr>
              <a:lnSpc>
                <a:spcPct val="120000"/>
              </a:lnSpc>
              <a:buClr>
                <a:srgbClr val="B71E42"/>
              </a:buClr>
              <a:buSzPct val="100000"/>
              <a:defRPr/>
            </a:pPr>
            <a:r>
              <a:rPr lang="en-US" sz="1600" dirty="0">
                <a:solidFill>
                  <a:prstClr val="black"/>
                </a:solidFill>
                <a:latin typeface="Gill Sans MT" panose="020B0502020104020203"/>
              </a:rPr>
              <a:t>Current appraisal (ordered by lender/servicer) reflecting value of property before and after the release.</a:t>
            </a:r>
          </a:p>
          <a:p>
            <a:pPr>
              <a:lnSpc>
                <a:spcPct val="120000"/>
              </a:lnSpc>
              <a:buClr>
                <a:srgbClr val="B71E42"/>
              </a:buClr>
              <a:buSzPct val="100000"/>
              <a:defRPr/>
            </a:pPr>
            <a:r>
              <a:rPr kumimoji="0" lang="en-US" sz="1600" b="0" i="0" strike="noStrike" kern="1200" cap="none" spc="0" normalizeH="0" baseline="0" noProof="0" dirty="0">
                <a:ln>
                  <a:noFill/>
                </a:ln>
                <a:solidFill>
                  <a:prstClr val="black"/>
                </a:solidFill>
                <a:effectLst/>
                <a:uLnTx/>
                <a:uFillTx/>
                <a:latin typeface="Gill Sans MT" panose="020B0502020104020203"/>
                <a:ea typeface="+mn-ea"/>
                <a:cs typeface="+mn-cs"/>
              </a:rPr>
              <a:t>A survey of the full property reflecting the land to be released showing location of any structures.</a:t>
            </a:r>
          </a:p>
          <a:p>
            <a:pPr>
              <a:lnSpc>
                <a:spcPct val="120000"/>
              </a:lnSpc>
              <a:buClr>
                <a:srgbClr val="B71E42"/>
              </a:buClr>
              <a:buSzPct val="100000"/>
              <a:defRPr/>
            </a:pPr>
            <a:r>
              <a:rPr lang="en-US" sz="1600" dirty="0">
                <a:solidFill>
                  <a:prstClr val="black"/>
                </a:solidFill>
                <a:latin typeface="Gill Sans MT" panose="020B0502020104020203"/>
              </a:rPr>
              <a:t>Copy of the purchase contract if applicable</a:t>
            </a:r>
          </a:p>
          <a:p>
            <a:pPr>
              <a:lnSpc>
                <a:spcPct val="120000"/>
              </a:lnSpc>
              <a:buClr>
                <a:srgbClr val="B71E42"/>
              </a:buClr>
              <a:buSzPct val="100000"/>
              <a:defRPr/>
            </a:pPr>
            <a:r>
              <a:rPr kumimoji="0" lang="en-US" sz="1600" b="0" i="0" strike="noStrike" kern="1200" cap="none" spc="0" normalizeH="0" baseline="0" noProof="0" dirty="0">
                <a:ln>
                  <a:noFill/>
                </a:ln>
                <a:solidFill>
                  <a:prstClr val="black"/>
                </a:solidFill>
                <a:effectLst/>
                <a:uLnTx/>
                <a:uFillTx/>
                <a:latin typeface="Gill Sans MT" panose="020B0502020104020203"/>
                <a:ea typeface="+mn-ea"/>
                <a:cs typeface="+mn-cs"/>
              </a:rPr>
              <a:t>Updated legal description of land to be released and land to be retained</a:t>
            </a:r>
          </a:p>
          <a:p>
            <a:pPr>
              <a:lnSpc>
                <a:spcPct val="120000"/>
              </a:lnSpc>
              <a:buClr>
                <a:srgbClr val="B71E42"/>
              </a:buClr>
              <a:buSzPct val="100000"/>
              <a:defRPr/>
            </a:pPr>
            <a:r>
              <a:rPr lang="en-US" sz="1600" dirty="0">
                <a:solidFill>
                  <a:prstClr val="black"/>
                </a:solidFill>
                <a:latin typeface="Gill Sans MT" panose="020B0502020104020203"/>
              </a:rPr>
              <a:t>Partial release document to be prepared by an attorney or title company.</a:t>
            </a:r>
          </a:p>
          <a:p>
            <a:pPr marL="0" indent="0">
              <a:lnSpc>
                <a:spcPct val="120000"/>
              </a:lnSpc>
              <a:buClr>
                <a:srgbClr val="B71E42"/>
              </a:buClr>
              <a:buSzPct val="100000"/>
              <a:buNone/>
              <a:defRPr/>
            </a:pPr>
            <a:endParaRPr kumimoji="0" lang="en-US" sz="1600" b="0" i="1" strike="noStrike" kern="1200" cap="none" spc="0" normalizeH="0" baseline="0" noProof="0" dirty="0">
              <a:ln>
                <a:noFill/>
              </a:ln>
              <a:solidFill>
                <a:prstClr val="black"/>
              </a:solidFill>
              <a:effectLst/>
              <a:uLnTx/>
              <a:uFillTx/>
              <a:latin typeface="Gill Sans MT" panose="020B0502020104020203"/>
              <a:ea typeface="+mn-ea"/>
              <a:cs typeface="+mn-cs"/>
            </a:endParaRPr>
          </a:p>
          <a:p>
            <a:pPr marL="0" indent="0">
              <a:lnSpc>
                <a:spcPct val="120000"/>
              </a:lnSpc>
              <a:buClr>
                <a:srgbClr val="B71E42"/>
              </a:buClr>
              <a:buSzPct val="100000"/>
              <a:buNone/>
              <a:defRPr/>
            </a:pPr>
            <a:r>
              <a:rPr kumimoji="0" lang="en-US" sz="1600" b="0" i="1" strike="noStrike" kern="1200" cap="none" spc="0" normalizeH="0" baseline="0" noProof="0" dirty="0">
                <a:ln>
                  <a:noFill/>
                </a:ln>
                <a:solidFill>
                  <a:prstClr val="black"/>
                </a:solidFill>
                <a:effectLst/>
                <a:uLnTx/>
                <a:uFillTx/>
                <a:latin typeface="Gill Sans MT" panose="020B0502020104020203"/>
                <a:ea typeface="+mn-ea"/>
                <a:cs typeface="+mn-cs"/>
              </a:rPr>
              <a:t>*Items above subject to change by agencies or First Bank.</a:t>
            </a:r>
          </a:p>
        </p:txBody>
      </p:sp>
    </p:spTree>
    <p:extLst>
      <p:ext uri="{BB962C8B-B14F-4D97-AF65-F5344CB8AC3E}">
        <p14:creationId xmlns:p14="http://schemas.microsoft.com/office/powerpoint/2010/main" val="1632652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842746A4-032B-AE5A-423B-4966A36C4EF0}"/>
              </a:ext>
            </a:extLst>
          </p:cNvPr>
          <p:cNvSpPr>
            <a:spLocks noGrp="1"/>
          </p:cNvSpPr>
          <p:nvPr>
            <p:ph type="title"/>
          </p:nvPr>
        </p:nvSpPr>
        <p:spPr>
          <a:xfrm>
            <a:off x="628650" y="669925"/>
            <a:ext cx="3381709" cy="1325563"/>
          </a:xfrm>
        </p:spPr>
        <p:txBody>
          <a:bodyPr anchor="b">
            <a:normAutofit/>
          </a:bodyPr>
          <a:lstStyle/>
          <a:p>
            <a:pPr algn="r"/>
            <a:r>
              <a:rPr lang="en-US" b="1">
                <a:solidFill>
                  <a:schemeClr val="bg1"/>
                </a:solidFill>
              </a:rPr>
              <a:t>SB 1211</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4657" y="2026340"/>
            <a:ext cx="391570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59FEF6E-34E5-693F-56D6-B157AC2537CD}"/>
              </a:ext>
            </a:extLst>
          </p:cNvPr>
          <p:cNvSpPr>
            <a:spLocks noGrp="1"/>
          </p:cNvSpPr>
          <p:nvPr>
            <p:ph idx="1"/>
          </p:nvPr>
        </p:nvSpPr>
        <p:spPr>
          <a:xfrm>
            <a:off x="1044500" y="2398957"/>
            <a:ext cx="7054999" cy="3526144"/>
          </a:xfrm>
        </p:spPr>
        <p:txBody>
          <a:bodyPr>
            <a:normAutofit/>
          </a:bodyPr>
          <a:lstStyle/>
          <a:p>
            <a:pPr marL="0" indent="0">
              <a:buNone/>
            </a:pPr>
            <a:r>
              <a:rPr lang="en-US" sz="1400" b="1" i="0">
                <a:solidFill>
                  <a:schemeClr val="bg1"/>
                </a:solidFill>
                <a:effectLst/>
                <a:latin typeface="elza-text"/>
              </a:rPr>
              <a:t>SB 1211 will continue this trend and encourage more ADUs on multifamily properties by removing common barriers to their construction.</a:t>
            </a:r>
            <a:endParaRPr lang="en-US" sz="1400" b="0" i="0">
              <a:solidFill>
                <a:schemeClr val="bg1"/>
              </a:solidFill>
              <a:effectLst/>
              <a:latin typeface="elza-text"/>
            </a:endParaRPr>
          </a:p>
          <a:p>
            <a:r>
              <a:rPr lang="en-US" sz="1400" b="0" i="0">
                <a:solidFill>
                  <a:schemeClr val="bg1"/>
                </a:solidFill>
                <a:effectLst/>
                <a:latin typeface="elza-text"/>
              </a:rPr>
              <a:t>Current law allows up to two detached ADUs on properties with multi-family housing, as well as additional interior ADUs – example, they are built within the existing building, such as in a basement or garage. </a:t>
            </a:r>
          </a:p>
          <a:p>
            <a:r>
              <a:rPr lang="en-US" sz="1400" b="0" i="0">
                <a:solidFill>
                  <a:schemeClr val="bg1"/>
                </a:solidFill>
                <a:effectLst/>
                <a:latin typeface="elza-text"/>
              </a:rPr>
              <a:t>This restriction on the number of detached ADUs, combined with the requirement that additional homes may only be built within existing structures, means that many properties cannot legally accommodate more homes – even if they have room to build them.</a:t>
            </a:r>
          </a:p>
          <a:p>
            <a:r>
              <a:rPr lang="en-US" sz="1400" b="0" i="0">
                <a:solidFill>
                  <a:schemeClr val="bg1"/>
                </a:solidFill>
                <a:effectLst/>
                <a:latin typeface="elza-text"/>
              </a:rPr>
              <a:t>SB 1211 increases the current restriction on the number of ADUs on a multifamily property that can be detached from 2 to up to 8, depending on the existing number of multifamily units on the site. SB 1211 also prohibits local governments from requiring replacement of surface parking spaces when existing parking is repurposed for ADUs.</a:t>
            </a:r>
          </a:p>
          <a:p>
            <a:r>
              <a:rPr lang="en-US" sz="1400">
                <a:solidFill>
                  <a:schemeClr val="bg1"/>
                </a:solidFill>
                <a:latin typeface="elza-text"/>
              </a:rPr>
              <a:t>The number of ADU’s cannot exceed the number of units.  For example, a 5-unit property is limited to 5 ADU’s.</a:t>
            </a:r>
            <a:endParaRPr lang="en-US" sz="1400" b="0" i="0">
              <a:solidFill>
                <a:schemeClr val="bg1"/>
              </a:solidFill>
              <a:effectLst/>
              <a:latin typeface="elza-text"/>
            </a:endParaRPr>
          </a:p>
          <a:p>
            <a:pPr marL="0" indent="0">
              <a:buNone/>
            </a:pPr>
            <a:endParaRPr lang="en-US" sz="1400">
              <a:solidFill>
                <a:schemeClr val="bg1"/>
              </a:solidFill>
            </a:endParaRPr>
          </a:p>
          <a:p>
            <a:pPr marL="0" indent="0">
              <a:buNone/>
            </a:pPr>
            <a:endParaRPr lang="en-US" sz="1400">
              <a:solidFill>
                <a:schemeClr val="bg1"/>
              </a:solidFill>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54" y="115193"/>
            <a:ext cx="8954691"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5755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4657" y="2026340"/>
            <a:ext cx="391570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1044500" y="2141534"/>
            <a:ext cx="7054999" cy="4251646"/>
          </a:xfrm>
        </p:spPr>
        <p:txBody>
          <a:bodyPr>
            <a:normAutofit/>
          </a:bodyPr>
          <a:lstStyle/>
          <a:p>
            <a:pPr marL="0" marR="0" lvl="0" indent="0" defTabSz="914400" rtl="0" eaLnBrk="1" fontAlgn="auto" latinLnBrk="0" hangingPunct="1">
              <a:spcBef>
                <a:spcPts val="1000"/>
              </a:spcBef>
              <a:spcAft>
                <a:spcPts val="0"/>
              </a:spcAft>
              <a:buClr>
                <a:srgbClr val="B71E42"/>
              </a:buClr>
              <a:buSzPct val="100000"/>
              <a:buNone/>
              <a:tabLst/>
              <a:defRPr/>
            </a:pPr>
            <a:r>
              <a:rPr kumimoji="0" lang="en-US" sz="1400" b="1" i="0" u="none" strike="noStrike" kern="1200" cap="all" spc="0" normalizeH="0" baseline="0" noProof="0" dirty="0">
                <a:ln>
                  <a:noFill/>
                </a:ln>
                <a:solidFill>
                  <a:schemeClr val="bg1"/>
                </a:solidFill>
                <a:effectLst/>
                <a:uLnTx/>
                <a:uFillTx/>
                <a:latin typeface="Posterama"/>
                <a:ea typeface="+mj-ea"/>
                <a:cs typeface="+mj-cs"/>
              </a:rPr>
              <a:t>Financing</a:t>
            </a:r>
          </a:p>
          <a:p>
            <a:pPr marL="0" marR="0" lvl="0" indent="0" defTabSz="914400" rtl="0" eaLnBrk="1" fontAlgn="auto" latinLnBrk="0" hangingPunct="1">
              <a:spcBef>
                <a:spcPts val="1000"/>
              </a:spcBef>
              <a:spcAft>
                <a:spcPts val="0"/>
              </a:spcAft>
              <a:buClr>
                <a:srgbClr val="B71E42"/>
              </a:buClr>
              <a:buSzPct val="100000"/>
              <a:buNone/>
              <a:tabLst/>
              <a:defRPr/>
            </a:pPr>
            <a:endParaRPr lang="en-US" sz="1300" b="1" cap="all" dirty="0">
              <a:solidFill>
                <a:schemeClr val="bg1"/>
              </a:solidFill>
              <a:latin typeface="Posterama"/>
              <a:ea typeface="+mj-ea"/>
              <a:cs typeface="+mj-cs"/>
            </a:endParaRPr>
          </a:p>
          <a:p>
            <a:pPr marL="457200" marR="0" lvl="0" indent="-45720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300" b="1" i="0" u="none" strike="noStrike" kern="1200" cap="none" spc="0" normalizeH="0" baseline="0" noProof="0" dirty="0">
                <a:ln>
                  <a:noFill/>
                </a:ln>
                <a:solidFill>
                  <a:schemeClr val="bg1"/>
                </a:solidFill>
                <a:effectLst/>
                <a:uLnTx/>
                <a:uFillTx/>
                <a:latin typeface="Avenir Next LT Pro Light"/>
                <a:ea typeface="+mn-ea"/>
                <a:cs typeface="+mn-cs"/>
              </a:rPr>
              <a:t>HELOC’s</a:t>
            </a:r>
          </a:p>
          <a:p>
            <a:pPr marL="457200" marR="0" lvl="0" indent="-457200" defTabSz="914400" rtl="0" eaLnBrk="1" fontAlgn="auto" latinLnBrk="0" hangingPunct="1">
              <a:spcBef>
                <a:spcPts val="1000"/>
              </a:spcBef>
              <a:spcAft>
                <a:spcPts val="0"/>
              </a:spcAft>
              <a:buClrTx/>
              <a:buSzTx/>
              <a:buFont typeface="Arial" panose="020B0604020202020204" pitchFamily="34" charset="0"/>
              <a:buChar char="•"/>
              <a:tabLst/>
              <a:defRPr/>
            </a:pPr>
            <a:endParaRPr kumimoji="0" lang="en-US" sz="1300" b="1" i="0" u="none" strike="noStrike" kern="1200" cap="none" spc="0" normalizeH="0" baseline="0" noProof="0" dirty="0">
              <a:ln>
                <a:noFill/>
              </a:ln>
              <a:solidFill>
                <a:schemeClr val="bg1"/>
              </a:solidFill>
              <a:effectLst/>
              <a:uLnTx/>
              <a:uFillTx/>
              <a:latin typeface="Avenir Next LT Pro Light"/>
              <a:ea typeface="+mn-ea"/>
              <a:cs typeface="+mn-cs"/>
            </a:endParaRPr>
          </a:p>
          <a:p>
            <a:pPr marL="457200" marR="0" lvl="0" indent="-45720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300" b="1" i="0" u="none" strike="noStrike" kern="1200" cap="none" spc="0" normalizeH="0" baseline="0" noProof="0" dirty="0">
                <a:ln>
                  <a:noFill/>
                </a:ln>
                <a:solidFill>
                  <a:schemeClr val="bg1"/>
                </a:solidFill>
                <a:effectLst/>
                <a:uLnTx/>
                <a:uFillTx/>
                <a:latin typeface="Avenir Next LT Pro Light"/>
                <a:ea typeface="+mn-ea"/>
                <a:cs typeface="+mn-cs"/>
              </a:rPr>
              <a:t>Cash-Out Refinance</a:t>
            </a:r>
          </a:p>
          <a:p>
            <a:pPr marL="457200" marR="0" lvl="0" indent="-457200" defTabSz="914400" rtl="0" eaLnBrk="1" fontAlgn="auto" latinLnBrk="0" hangingPunct="1">
              <a:spcBef>
                <a:spcPts val="1000"/>
              </a:spcBef>
              <a:spcAft>
                <a:spcPts val="0"/>
              </a:spcAft>
              <a:buClrTx/>
              <a:buSzTx/>
              <a:buFont typeface="Arial" panose="020B0604020202020204" pitchFamily="34" charset="0"/>
              <a:buChar char="•"/>
              <a:tabLst/>
              <a:defRPr/>
            </a:pPr>
            <a:endParaRPr kumimoji="0" lang="en-US" sz="1300" b="1" i="0" u="none" strike="noStrike" kern="1200" cap="none" spc="0" normalizeH="0" baseline="0" noProof="0" dirty="0">
              <a:ln>
                <a:noFill/>
              </a:ln>
              <a:solidFill>
                <a:schemeClr val="bg1"/>
              </a:solidFill>
              <a:effectLst/>
              <a:uLnTx/>
              <a:uFillTx/>
              <a:latin typeface="Avenir Next LT Pro Light"/>
              <a:ea typeface="+mn-ea"/>
              <a:cs typeface="+mn-cs"/>
            </a:endParaRPr>
          </a:p>
          <a:p>
            <a:pPr marL="457200" marR="0" lvl="0" indent="-45720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300" b="1" i="0" u="none" strike="noStrike" kern="1200" cap="none" spc="0" normalizeH="0" baseline="0" noProof="0" dirty="0">
                <a:ln>
                  <a:noFill/>
                </a:ln>
                <a:solidFill>
                  <a:schemeClr val="bg1"/>
                </a:solidFill>
                <a:effectLst/>
                <a:uLnTx/>
                <a:uFillTx/>
                <a:latin typeface="Avenir Next LT Pro Light"/>
                <a:ea typeface="+mn-ea"/>
                <a:cs typeface="+mn-cs"/>
              </a:rPr>
              <a:t>Construction Loans</a:t>
            </a:r>
          </a:p>
          <a:p>
            <a:pPr marL="457200" marR="0" lvl="0" indent="-457200" defTabSz="914400" rtl="0" eaLnBrk="1" fontAlgn="auto" latinLnBrk="0" hangingPunct="1">
              <a:spcBef>
                <a:spcPts val="1000"/>
              </a:spcBef>
              <a:spcAft>
                <a:spcPts val="0"/>
              </a:spcAft>
              <a:buClrTx/>
              <a:buSzTx/>
              <a:buFont typeface="Arial" panose="020B0604020202020204" pitchFamily="34" charset="0"/>
              <a:buChar char="•"/>
              <a:tabLst/>
              <a:defRPr/>
            </a:pPr>
            <a:endParaRPr kumimoji="0" lang="en-US" sz="1300" b="1" i="0" u="none" strike="noStrike" kern="1200" cap="none" spc="0" normalizeH="0" baseline="0" noProof="0" dirty="0">
              <a:ln>
                <a:noFill/>
              </a:ln>
              <a:solidFill>
                <a:schemeClr val="bg1"/>
              </a:solidFill>
              <a:effectLst/>
              <a:uLnTx/>
              <a:uFillTx/>
              <a:latin typeface="Avenir Next LT Pro Light"/>
              <a:ea typeface="+mn-ea"/>
              <a:cs typeface="+mn-cs"/>
            </a:endParaRPr>
          </a:p>
          <a:p>
            <a:pPr marL="457200" marR="0" lvl="0" indent="-45720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1300" b="1" i="0" u="none" strike="noStrike" kern="1200" cap="none" spc="0" normalizeH="0" baseline="0" noProof="0" dirty="0">
                <a:ln>
                  <a:noFill/>
                </a:ln>
                <a:solidFill>
                  <a:schemeClr val="bg1"/>
                </a:solidFill>
                <a:effectLst/>
                <a:uLnTx/>
                <a:uFillTx/>
                <a:latin typeface="Avenir Next LT Pro Light"/>
                <a:ea typeface="+mn-ea"/>
                <a:cs typeface="+mn-cs"/>
              </a:rPr>
              <a:t>Home Improvement Loans</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endParaRPr kumimoji="0" lang="en-US" sz="1300" b="0" i="0" u="none" strike="noStrike" kern="1200" cap="none" spc="0" normalizeH="0" baseline="0" noProof="0" dirty="0">
              <a:ln>
                <a:noFill/>
              </a:ln>
              <a:solidFill>
                <a:schemeClr val="bg1"/>
              </a:solidFill>
              <a:effectLst/>
              <a:uLnTx/>
              <a:uFillTx/>
              <a:latin typeface="Avenir Next LT Pro Light"/>
              <a:ea typeface="+mn-ea"/>
              <a:cs typeface="+mn-cs"/>
            </a:endParaRP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1300" b="1" i="0" u="none" strike="noStrike" kern="1200" cap="none" spc="0" normalizeH="0" baseline="0" noProof="0" dirty="0">
                <a:ln>
                  <a:noFill/>
                </a:ln>
                <a:solidFill>
                  <a:schemeClr val="bg1"/>
                </a:solidFill>
                <a:effectLst/>
                <a:uLnTx/>
                <a:uFillTx/>
                <a:latin typeface="Avenir Next LT Pro Light"/>
                <a:ea typeface="+mn-ea"/>
                <a:cs typeface="+mn-cs"/>
              </a:rPr>
              <a:t>*Caution – Although the state allows 2 ADU’s per property.  The financing agencies only allow 1.  FNMA, FHLMC, FHA &amp; VA.</a:t>
            </a:r>
          </a:p>
          <a:p>
            <a:pPr marL="0" marR="0" lvl="0" indent="0" defTabSz="914400" rtl="0" eaLnBrk="1" fontAlgn="auto" latinLnBrk="0" hangingPunct="1">
              <a:spcBef>
                <a:spcPts val="1000"/>
              </a:spcBef>
              <a:spcAft>
                <a:spcPts val="0"/>
              </a:spcAft>
              <a:buClr>
                <a:srgbClr val="B71E42"/>
              </a:buClr>
              <a:buSzPct val="100000"/>
              <a:buNone/>
              <a:tabLst/>
              <a:defRPr/>
            </a:pPr>
            <a:endParaRPr kumimoji="0" lang="en-US" sz="1300" b="0" i="0" u="sng" strike="noStrike" kern="1200" cap="none" spc="0" normalizeH="0" baseline="0" noProof="0" dirty="0">
              <a:ln>
                <a:noFill/>
              </a:ln>
              <a:solidFill>
                <a:schemeClr val="bg1"/>
              </a:solidFill>
              <a:effectLst/>
              <a:uLnTx/>
              <a:uFillTx/>
              <a:latin typeface="Gill Sans MT" panose="020B0502020104020203"/>
              <a:ea typeface="+mn-ea"/>
              <a:cs typeface="+mn-cs"/>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54" y="115193"/>
            <a:ext cx="8954691"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3850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609600" y="0"/>
            <a:ext cx="7886700" cy="6560819"/>
          </a:xfrm>
        </p:spPr>
        <p:txBody>
          <a:bodyPr>
            <a:normAutofit/>
          </a:bodyPr>
          <a:lstStyle/>
          <a:p>
            <a:pPr marL="0" marR="0" lvl="0" indent="0" algn="l" defTabSz="914400" rtl="0" eaLnBrk="1" fontAlgn="auto" latinLnBrk="0" hangingPunct="1">
              <a:lnSpc>
                <a:spcPct val="120000"/>
              </a:lnSpc>
              <a:spcBef>
                <a:spcPts val="1000"/>
              </a:spcBef>
              <a:spcAft>
                <a:spcPts val="0"/>
              </a:spcAft>
              <a:buClr>
                <a:srgbClr val="B71E42"/>
              </a:buClr>
              <a:buSzPct val="100000"/>
              <a:buNone/>
              <a:tabLst/>
              <a:defRPr/>
            </a:pPr>
            <a:r>
              <a:rPr kumimoji="0" lang="en-US" sz="4000" b="1" i="0" u="none" strike="noStrike" kern="1200" cap="all" spc="0" normalizeH="0" baseline="0" noProof="0" dirty="0">
                <a:ln>
                  <a:noFill/>
                </a:ln>
                <a:solidFill>
                  <a:prstClr val="black"/>
                </a:solidFill>
                <a:effectLst/>
                <a:uLnTx/>
                <a:uFillTx/>
                <a:latin typeface="Posterama"/>
                <a:ea typeface="+mj-ea"/>
                <a:cs typeface="+mj-cs"/>
              </a:rPr>
              <a:t>Resources</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1900" b="0" i="0" u="none" strike="noStrike" kern="1200" cap="none" spc="0" normalizeH="0" baseline="0" noProof="0" dirty="0">
                <a:ln>
                  <a:noFill/>
                </a:ln>
                <a:solidFill>
                  <a:prstClr val="black"/>
                </a:solidFill>
                <a:effectLst/>
                <a:uLnTx/>
                <a:uFillTx/>
                <a:latin typeface="Avenir Next LT Pro Light"/>
                <a:ea typeface="+mn-ea"/>
                <a:cs typeface="+mn-cs"/>
                <a:hlinkClick r:id="rId2"/>
              </a:rPr>
              <a:t>https://symbium.com/research/california-adu/ventura</a:t>
            </a: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1900" b="0" i="0" u="none" strike="noStrike" kern="1200" cap="none" spc="0" normalizeH="0" baseline="0" noProof="0" dirty="0">
                <a:ln>
                  <a:noFill/>
                </a:ln>
                <a:solidFill>
                  <a:prstClr val="black"/>
                </a:solidFill>
                <a:effectLst/>
                <a:uLnTx/>
                <a:uFillTx/>
                <a:latin typeface="Avenir Next LT Pro Light"/>
                <a:ea typeface="+mn-ea"/>
                <a:cs typeface="+mn-cs"/>
                <a:hlinkClick r:id="rId3"/>
              </a:rPr>
              <a:t>https://www.ezplans.com/blog/2024/01/05/2024-guide-to-the-new-adu-laws-in-california/</a:t>
            </a: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1900" b="0" i="0" u="none" strike="noStrike" kern="1200" cap="none" spc="0" normalizeH="0" baseline="0" noProof="0" dirty="0">
                <a:ln>
                  <a:noFill/>
                </a:ln>
                <a:solidFill>
                  <a:prstClr val="black"/>
                </a:solidFill>
                <a:effectLst/>
                <a:uLnTx/>
                <a:uFillTx/>
                <a:latin typeface="Avenir Next LT Pro Light"/>
                <a:ea typeface="+mn-ea"/>
                <a:cs typeface="+mn-cs"/>
                <a:hlinkClick r:id="rId4"/>
              </a:rPr>
              <a:t>https://cayimby.org/legislation/sb-9/</a:t>
            </a: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1900" b="0" i="0" u="none" strike="noStrike" kern="1200" cap="none" spc="0" normalizeH="0" baseline="0" noProof="0" dirty="0">
                <a:ln>
                  <a:noFill/>
                </a:ln>
                <a:solidFill>
                  <a:prstClr val="black"/>
                </a:solidFill>
                <a:effectLst/>
                <a:uLnTx/>
                <a:uFillTx/>
                <a:latin typeface="Avenir Next LT Pro Light"/>
                <a:ea typeface="+mn-ea"/>
                <a:cs typeface="+mn-cs"/>
                <a:hlinkClick r:id="rId5"/>
              </a:rPr>
              <a:t>https://www.ventura.org/residents/housing/</a:t>
            </a: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1900" b="0" i="0" u="none" strike="noStrike" kern="1200" cap="none" spc="0" normalizeH="0" baseline="0" noProof="0" dirty="0">
                <a:ln>
                  <a:noFill/>
                </a:ln>
                <a:solidFill>
                  <a:prstClr val="black"/>
                </a:solidFill>
                <a:effectLst/>
                <a:uLnTx/>
                <a:uFillTx/>
                <a:latin typeface="Avenir Next LT Pro Light"/>
                <a:ea typeface="+mn-ea"/>
                <a:cs typeface="+mn-cs"/>
                <a:hlinkClick r:id="rId6"/>
              </a:rPr>
              <a:t>https://nationalmortgageprofessional.com/news/adus-can-now-be-sold-separately-california</a:t>
            </a: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lang="en-US" sz="1900" dirty="0">
              <a:solidFill>
                <a:prstClr val="black"/>
              </a:solidFill>
              <a:latin typeface="Avenir Next LT Pro Light"/>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kumimoji="0" lang="en-US" sz="1900" b="0" i="0" u="none" strike="noStrike" kern="1200" cap="none" spc="0" normalizeH="0" baseline="0" noProof="0" dirty="0">
                <a:ln>
                  <a:noFill/>
                </a:ln>
                <a:solidFill>
                  <a:prstClr val="black"/>
                </a:solidFill>
                <a:effectLst/>
                <a:uLnTx/>
                <a:uFillTx/>
                <a:latin typeface="Avenir Next LT Pro Light"/>
                <a:ea typeface="+mn-ea"/>
                <a:cs typeface="+mn-cs"/>
                <a:hlinkClick r:id="rId7"/>
              </a:rPr>
              <a:t>https://cayimby.org/legislation/sb-1211/</a:t>
            </a: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endParaRPr kumimoji="0" lang="en-US" sz="1900" b="0" i="0" u="none" strike="noStrike" kern="1200" cap="none" spc="0" normalizeH="0" baseline="0" noProof="0" dirty="0">
              <a:ln>
                <a:noFill/>
              </a:ln>
              <a:solidFill>
                <a:prstClr val="black"/>
              </a:solidFill>
              <a:effectLst/>
              <a:uLnTx/>
              <a:uFillTx/>
              <a:latin typeface="Avenir Next LT Pro Light"/>
              <a:ea typeface="+mn-ea"/>
              <a:cs typeface="+mn-cs"/>
            </a:endParaRPr>
          </a:p>
          <a:p>
            <a:pPr marL="0" marR="0" lvl="0" indent="0" algn="l" defTabSz="914400" rtl="0" eaLnBrk="1" fontAlgn="auto" latinLnBrk="0" hangingPunct="1">
              <a:lnSpc>
                <a:spcPct val="120000"/>
              </a:lnSpc>
              <a:spcBef>
                <a:spcPts val="1000"/>
              </a:spcBef>
              <a:spcAft>
                <a:spcPts val="0"/>
              </a:spcAft>
              <a:buClr>
                <a:srgbClr val="B71E42"/>
              </a:buClr>
              <a:buSzPct val="100000"/>
              <a:buNone/>
              <a:tabLst/>
              <a:defRPr/>
            </a:pPr>
            <a:endParaRPr lang="en-US" sz="4000" b="1" cap="all" dirty="0">
              <a:solidFill>
                <a:prstClr val="black"/>
              </a:solidFill>
              <a:latin typeface="Posterama"/>
              <a:ea typeface="+mj-ea"/>
              <a:cs typeface="+mj-cs"/>
            </a:endParaRPr>
          </a:p>
          <a:p>
            <a:pPr marL="0" marR="0" lvl="0" indent="0" algn="l" defTabSz="914400" rtl="0" eaLnBrk="1" fontAlgn="auto" latinLnBrk="0" hangingPunct="1">
              <a:lnSpc>
                <a:spcPct val="120000"/>
              </a:lnSpc>
              <a:spcBef>
                <a:spcPts val="1000"/>
              </a:spcBef>
              <a:spcAft>
                <a:spcPts val="0"/>
              </a:spcAft>
              <a:buClr>
                <a:srgbClr val="B71E42"/>
              </a:buClr>
              <a:buSzPct val="100000"/>
              <a:buNone/>
              <a:tabLst/>
              <a:defRPr/>
            </a:pPr>
            <a:endParaRPr kumimoji="0" lang="en-US" sz="2000" b="0" i="0" u="sng" strike="noStrike" kern="1200" cap="none" spc="0" normalizeH="0" baseline="0" noProof="0" dirty="0">
              <a:ln>
                <a:noFill/>
              </a:ln>
              <a:solidFill>
                <a:prstClr val="black"/>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306949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9339D84C-F105-FC42-A0A5-0C7BCE56461D}"/>
              </a:ext>
            </a:extLst>
          </p:cNvPr>
          <p:cNvSpPr>
            <a:spLocks noGrp="1"/>
          </p:cNvSpPr>
          <p:nvPr>
            <p:ph type="title"/>
          </p:nvPr>
        </p:nvSpPr>
        <p:spPr>
          <a:xfrm>
            <a:off x="760605" y="1450655"/>
            <a:ext cx="2949023" cy="3956690"/>
          </a:xfrm>
        </p:spPr>
        <p:txBody>
          <a:bodyPr anchor="ctr">
            <a:normAutofit/>
          </a:bodyPr>
          <a:lstStyle/>
          <a:p>
            <a:r>
              <a:rPr kumimoji="0" lang="en-US" sz="2800" b="1" i="0" u="none" strike="noStrike" kern="1200" cap="all" spc="0" normalizeH="0" baseline="0" noProof="0">
                <a:ln>
                  <a:noFill/>
                </a:ln>
                <a:solidFill>
                  <a:schemeClr val="bg1"/>
                </a:solidFill>
                <a:effectLst/>
                <a:uLnTx/>
                <a:uFillTx/>
                <a:latin typeface="Posterama"/>
                <a:ea typeface="+mj-ea"/>
                <a:cs typeface="+mj-cs"/>
              </a:rPr>
              <a:t>California’s housing Challenge</a:t>
            </a:r>
            <a:endParaRPr lang="en-US" sz="2800" b="1">
              <a:solidFill>
                <a:schemeClr val="bg1"/>
              </a:solidFill>
              <a:latin typeface="Arial" panose="020B0604020202020204" pitchFamily="34" charset="0"/>
            </a:endParaRPr>
          </a:p>
        </p:txBody>
      </p:sp>
      <p:cxnSp>
        <p:nvCxnSpPr>
          <p:cNvPr id="10"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60605" y="1450655"/>
            <a:ext cx="29490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60605" y="5408571"/>
            <a:ext cx="29490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4572000" y="1108061"/>
            <a:ext cx="3756675" cy="4571972"/>
          </a:xfrm>
        </p:spPr>
        <p:txBody>
          <a:bodyPr anchor="ctr">
            <a:normAutofit/>
          </a:bodyPr>
          <a:lstStyle/>
          <a:p>
            <a:r>
              <a:rPr lang="en-US" sz="1700" b="1">
                <a:solidFill>
                  <a:schemeClr val="bg1"/>
                </a:solidFill>
                <a:latin typeface="Arial" panose="020B0604020202020204" pitchFamily="34" charset="0"/>
              </a:rPr>
              <a:t>Inventory</a:t>
            </a:r>
          </a:p>
          <a:p>
            <a:endParaRPr lang="en-US" sz="1700" b="1">
              <a:solidFill>
                <a:schemeClr val="bg1"/>
              </a:solidFill>
              <a:latin typeface="Arial" panose="020B0604020202020204" pitchFamily="34" charset="0"/>
            </a:endParaRPr>
          </a:p>
          <a:p>
            <a:endParaRPr lang="en-US" sz="1700" b="1">
              <a:solidFill>
                <a:schemeClr val="bg1"/>
              </a:solidFill>
              <a:latin typeface="Arial" panose="020B0604020202020204" pitchFamily="34" charset="0"/>
            </a:endParaRPr>
          </a:p>
          <a:p>
            <a:r>
              <a:rPr lang="en-US" sz="1700" b="1">
                <a:solidFill>
                  <a:schemeClr val="bg1"/>
                </a:solidFill>
                <a:latin typeface="Arial" panose="020B0604020202020204" pitchFamily="34" charset="0"/>
              </a:rPr>
              <a:t>Affordability </a:t>
            </a:r>
          </a:p>
          <a:p>
            <a:endParaRPr lang="en-US" sz="1700" b="1">
              <a:solidFill>
                <a:schemeClr val="bg1"/>
              </a:solidFill>
              <a:latin typeface="Arial" panose="020B0604020202020204" pitchFamily="34" charset="0"/>
            </a:endParaRPr>
          </a:p>
          <a:p>
            <a:endParaRPr lang="en-US" sz="1700" b="1">
              <a:solidFill>
                <a:schemeClr val="bg1"/>
              </a:solidFill>
              <a:latin typeface="Arial" panose="020B0604020202020204" pitchFamily="34" charset="0"/>
            </a:endParaRPr>
          </a:p>
          <a:p>
            <a:r>
              <a:rPr lang="en-US" sz="1700" b="1">
                <a:solidFill>
                  <a:schemeClr val="bg1"/>
                </a:solidFill>
                <a:latin typeface="Arial" panose="020B0604020202020204" pitchFamily="34" charset="0"/>
              </a:rPr>
              <a:t>Rising Rents</a:t>
            </a:r>
          </a:p>
        </p:txBody>
      </p:sp>
    </p:spTree>
    <p:extLst>
      <p:ext uri="{BB962C8B-B14F-4D97-AF65-F5344CB8AC3E}">
        <p14:creationId xmlns:p14="http://schemas.microsoft.com/office/powerpoint/2010/main" val="296398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9339D84C-F105-FC42-A0A5-0C7BCE56461D}"/>
              </a:ext>
            </a:extLst>
          </p:cNvPr>
          <p:cNvSpPr>
            <a:spLocks noGrp="1"/>
          </p:cNvSpPr>
          <p:nvPr>
            <p:ph type="title"/>
          </p:nvPr>
        </p:nvSpPr>
        <p:spPr>
          <a:xfrm>
            <a:off x="628650" y="669925"/>
            <a:ext cx="3381709" cy="1325563"/>
          </a:xfrm>
        </p:spPr>
        <p:txBody>
          <a:bodyPr anchor="b">
            <a:normAutofit/>
          </a:bodyPr>
          <a:lstStyle/>
          <a:p>
            <a:pPr algn="r"/>
            <a:r>
              <a:rPr kumimoji="0" lang="en-US" sz="3400" b="1" i="0" u="none" strike="noStrike" kern="1200" cap="all" spc="0" normalizeH="0" baseline="0" noProof="0">
                <a:ln>
                  <a:noFill/>
                </a:ln>
                <a:solidFill>
                  <a:schemeClr val="bg1"/>
                </a:solidFill>
                <a:effectLst/>
                <a:uLnTx/>
                <a:uFillTx/>
                <a:latin typeface="Posterama"/>
                <a:ea typeface="+mj-ea"/>
                <a:cs typeface="+mj-cs"/>
              </a:rPr>
              <a:t>California’s Solution</a:t>
            </a:r>
            <a:endParaRPr lang="en-US" sz="3400" b="1">
              <a:solidFill>
                <a:schemeClr val="bg1"/>
              </a:solidFill>
              <a:latin typeface="Arial" panose="020B0604020202020204" pitchFamily="34"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4657" y="2026340"/>
            <a:ext cx="391570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1044500" y="2398957"/>
            <a:ext cx="7054999" cy="3526144"/>
          </a:xfrm>
        </p:spPr>
        <p:txBody>
          <a:bodyPr>
            <a:normAutofit/>
          </a:bodyPr>
          <a:lstStyle/>
          <a:p>
            <a:pPr marL="0" indent="0">
              <a:buNone/>
            </a:pPr>
            <a:r>
              <a:rPr kumimoji="0" lang="en-US" sz="1600" b="0" i="0" u="none" strike="noStrike" kern="1200" cap="all" spc="0" normalizeH="0" baseline="0" noProof="0">
                <a:ln>
                  <a:noFill/>
                </a:ln>
                <a:solidFill>
                  <a:schemeClr val="bg1"/>
                </a:solidFill>
                <a:effectLst/>
                <a:uLnTx/>
                <a:uFillTx/>
                <a:latin typeface="Posterama"/>
                <a:ea typeface="+mj-ea"/>
                <a:cs typeface="+mj-cs"/>
              </a:rPr>
              <a:t>Assembly Bill 68 &amp; 434 (AB 68 &amp; AB 434)</a:t>
            </a:r>
          </a:p>
          <a:p>
            <a:pPr marL="0" indent="0">
              <a:buNone/>
            </a:pPr>
            <a:r>
              <a:rPr lang="en-US" sz="1600" cap="all" noProof="0">
                <a:solidFill>
                  <a:schemeClr val="bg1"/>
                </a:solidFill>
                <a:latin typeface="Posterama"/>
                <a:ea typeface="+mj-ea"/>
                <a:cs typeface="+mj-cs"/>
              </a:rPr>
              <a:t>	</a:t>
            </a:r>
          </a:p>
          <a:p>
            <a:pPr marL="0" indent="0">
              <a:buNone/>
            </a:pPr>
            <a:endParaRPr kumimoji="0" lang="en-US" sz="1600" b="0" i="0" u="none" strike="noStrike" kern="1200" cap="all" spc="0" normalizeH="0" baseline="0">
              <a:ln>
                <a:noFill/>
              </a:ln>
              <a:solidFill>
                <a:schemeClr val="bg1"/>
              </a:solidFill>
              <a:effectLst/>
              <a:uLnTx/>
              <a:uFillTx/>
              <a:latin typeface="Posterama"/>
              <a:ea typeface="+mj-ea"/>
              <a:cs typeface="+mj-cs"/>
            </a:endParaRPr>
          </a:p>
          <a:p>
            <a:pPr marL="0" indent="0">
              <a:buNone/>
            </a:pPr>
            <a:r>
              <a:rPr kumimoji="0" lang="en-US" sz="1600" b="0" i="0" u="none" strike="noStrike" kern="1200" cap="all" spc="0" normalizeH="0" baseline="0" noProof="0">
                <a:ln>
                  <a:noFill/>
                </a:ln>
                <a:solidFill>
                  <a:schemeClr val="bg1"/>
                </a:solidFill>
                <a:effectLst/>
                <a:uLnTx/>
                <a:uFillTx/>
                <a:latin typeface="Posterama"/>
                <a:ea typeface="+mj-ea"/>
                <a:cs typeface="+mj-cs"/>
              </a:rPr>
              <a:t>Assembly Bill 1033 (ab 1033)</a:t>
            </a:r>
          </a:p>
          <a:p>
            <a:pPr marL="0" indent="0">
              <a:buNone/>
            </a:pPr>
            <a:endParaRPr lang="en-US" sz="1600" cap="all">
              <a:solidFill>
                <a:schemeClr val="bg1"/>
              </a:solidFill>
              <a:latin typeface="Posterama"/>
              <a:ea typeface="+mj-ea"/>
              <a:cs typeface="+mj-cs"/>
            </a:endParaRPr>
          </a:p>
          <a:p>
            <a:pPr marL="0" indent="0">
              <a:buNone/>
            </a:pPr>
            <a:endParaRPr kumimoji="0" lang="en-US" sz="1600" b="0" i="0" u="none" strike="noStrike" kern="1200" cap="all" spc="0" normalizeH="0" baseline="0" noProof="0">
              <a:ln>
                <a:noFill/>
              </a:ln>
              <a:solidFill>
                <a:schemeClr val="bg1"/>
              </a:solidFill>
              <a:effectLst/>
              <a:uLnTx/>
              <a:uFillTx/>
              <a:latin typeface="Posterama"/>
              <a:ea typeface="+mj-ea"/>
              <a:cs typeface="+mj-cs"/>
            </a:endParaRPr>
          </a:p>
          <a:p>
            <a:pPr marL="0" indent="0">
              <a:buNone/>
            </a:pPr>
            <a:r>
              <a:rPr kumimoji="0" lang="en-US" sz="1600" b="0" i="0" u="none" strike="noStrike" kern="1200" cap="all" spc="0" normalizeH="0" baseline="0" noProof="0">
                <a:ln>
                  <a:noFill/>
                </a:ln>
                <a:solidFill>
                  <a:schemeClr val="bg1"/>
                </a:solidFill>
                <a:effectLst/>
                <a:uLnTx/>
                <a:uFillTx/>
                <a:latin typeface="Posterama"/>
                <a:ea typeface="+mj-ea"/>
                <a:cs typeface="+mj-cs"/>
              </a:rPr>
              <a:t>Senate Bill 9 (sb 9)</a:t>
            </a:r>
          </a:p>
          <a:p>
            <a:pPr marL="0" indent="0">
              <a:buNone/>
            </a:pPr>
            <a:endParaRPr lang="en-US" sz="1600" cap="all">
              <a:solidFill>
                <a:schemeClr val="bg1"/>
              </a:solidFill>
              <a:latin typeface="Posterama"/>
              <a:ea typeface="+mj-ea"/>
              <a:cs typeface="+mj-cs"/>
            </a:endParaRPr>
          </a:p>
          <a:p>
            <a:pPr marL="0" indent="0">
              <a:buNone/>
            </a:pPr>
            <a:endParaRPr lang="en-US" sz="1600">
              <a:solidFill>
                <a:schemeClr val="bg1"/>
              </a:solidFill>
              <a:latin typeface="Arial" panose="020B0604020202020204" pitchFamily="34" charset="0"/>
            </a:endParaRPr>
          </a:p>
          <a:p>
            <a:pPr marL="0" indent="0">
              <a:buNone/>
            </a:pPr>
            <a:r>
              <a:rPr lang="en-US" sz="1600">
                <a:solidFill>
                  <a:schemeClr val="bg1"/>
                </a:solidFill>
                <a:latin typeface="Arial" panose="020B0604020202020204" pitchFamily="34" charset="0"/>
              </a:rPr>
              <a:t>SENATE BILL 1211(SB 1211)</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54" y="115193"/>
            <a:ext cx="8954691"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7003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9339D84C-F105-FC42-A0A5-0C7BCE56461D}"/>
              </a:ext>
            </a:extLst>
          </p:cNvPr>
          <p:cNvSpPr>
            <a:spLocks noGrp="1"/>
          </p:cNvSpPr>
          <p:nvPr>
            <p:ph type="title"/>
          </p:nvPr>
        </p:nvSpPr>
        <p:spPr>
          <a:xfrm>
            <a:off x="760605" y="1450655"/>
            <a:ext cx="2949023" cy="3956690"/>
          </a:xfrm>
        </p:spPr>
        <p:txBody>
          <a:bodyPr anchor="ctr">
            <a:normAutofit/>
          </a:bodyPr>
          <a:lstStyle/>
          <a:p>
            <a:r>
              <a:rPr kumimoji="0" lang="en-US" sz="2300" b="1" i="0" u="none" strike="noStrike" kern="1200" cap="all" spc="0" normalizeH="0" baseline="0" noProof="0">
                <a:ln>
                  <a:noFill/>
                </a:ln>
                <a:solidFill>
                  <a:schemeClr val="bg1"/>
                </a:solidFill>
                <a:effectLst/>
                <a:uLnTx/>
                <a:uFillTx/>
                <a:latin typeface="Posterama"/>
                <a:ea typeface="+mj-ea"/>
                <a:cs typeface="+mj-cs"/>
              </a:rPr>
              <a:t>Opportunities created</a:t>
            </a:r>
            <a:endParaRPr lang="en-US" sz="2300" b="1">
              <a:solidFill>
                <a:schemeClr val="bg1"/>
              </a:solidFill>
              <a:latin typeface="Arial" panose="020B0604020202020204" pitchFamily="34" charset="0"/>
            </a:endParaRPr>
          </a:p>
        </p:txBody>
      </p:sp>
      <p:cxnSp>
        <p:nvCxnSpPr>
          <p:cNvPr id="10"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60605" y="1450655"/>
            <a:ext cx="29490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60605" y="5408571"/>
            <a:ext cx="294902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4572000" y="1108061"/>
            <a:ext cx="3756675" cy="4571972"/>
          </a:xfrm>
        </p:spPr>
        <p:txBody>
          <a:bodyPr anchor="ctr">
            <a:normAutofit/>
          </a:bodyPr>
          <a:lstStyle/>
          <a:p>
            <a:pPr marL="457200" indent="-457200">
              <a:buFont typeface="Arial" panose="020B0604020202020204" pitchFamily="34" charset="0"/>
              <a:buChar char="•"/>
            </a:pPr>
            <a:r>
              <a:rPr lang="en-US" sz="1700">
                <a:solidFill>
                  <a:schemeClr val="bg1"/>
                </a:solidFill>
              </a:rPr>
              <a:t>Increased housing supply</a:t>
            </a:r>
          </a:p>
          <a:p>
            <a:pPr marL="457200" indent="-457200">
              <a:buFont typeface="Arial" panose="020B0604020202020204" pitchFamily="34" charset="0"/>
              <a:buChar char="•"/>
            </a:pPr>
            <a:endParaRPr lang="en-US" sz="1700">
              <a:solidFill>
                <a:schemeClr val="bg1"/>
              </a:solidFill>
            </a:endParaRPr>
          </a:p>
          <a:p>
            <a:pPr marL="457200" indent="-457200">
              <a:buFont typeface="Arial" panose="020B0604020202020204" pitchFamily="34" charset="0"/>
              <a:buChar char="•"/>
            </a:pPr>
            <a:r>
              <a:rPr lang="en-US" sz="1700">
                <a:solidFill>
                  <a:schemeClr val="bg1"/>
                </a:solidFill>
              </a:rPr>
              <a:t>Increased affordability/qualification</a:t>
            </a:r>
          </a:p>
          <a:p>
            <a:pPr marL="457200" indent="-457200">
              <a:buFont typeface="Arial" panose="020B0604020202020204" pitchFamily="34" charset="0"/>
              <a:buChar char="•"/>
            </a:pPr>
            <a:endParaRPr lang="en-US" sz="1700">
              <a:solidFill>
                <a:schemeClr val="bg1"/>
              </a:solidFill>
            </a:endParaRPr>
          </a:p>
          <a:p>
            <a:pPr marL="457200" indent="-457200">
              <a:buFont typeface="Arial" panose="020B0604020202020204" pitchFamily="34" charset="0"/>
              <a:buChar char="•"/>
            </a:pPr>
            <a:r>
              <a:rPr lang="en-US" sz="1700">
                <a:solidFill>
                  <a:schemeClr val="bg1"/>
                </a:solidFill>
              </a:rPr>
              <a:t>Additional Income</a:t>
            </a:r>
          </a:p>
          <a:p>
            <a:pPr marL="457200" indent="-457200">
              <a:buFont typeface="Arial" panose="020B0604020202020204" pitchFamily="34" charset="0"/>
              <a:buChar char="•"/>
            </a:pPr>
            <a:endParaRPr lang="en-US" sz="1700">
              <a:solidFill>
                <a:schemeClr val="bg1"/>
              </a:solidFill>
            </a:endParaRPr>
          </a:p>
          <a:p>
            <a:pPr marL="457200" indent="-457200">
              <a:buFont typeface="Arial" panose="020B0604020202020204" pitchFamily="34" charset="0"/>
              <a:buChar char="•"/>
            </a:pPr>
            <a:r>
              <a:rPr lang="en-US" sz="1700">
                <a:solidFill>
                  <a:schemeClr val="bg1"/>
                </a:solidFill>
              </a:rPr>
              <a:t>Multi-generational living</a:t>
            </a:r>
          </a:p>
          <a:p>
            <a:pPr marL="457200" indent="-457200">
              <a:buFont typeface="Arial" panose="020B0604020202020204" pitchFamily="34" charset="0"/>
              <a:buChar char="•"/>
            </a:pPr>
            <a:endParaRPr lang="en-US" sz="1700">
              <a:solidFill>
                <a:schemeClr val="bg1"/>
              </a:solidFill>
            </a:endParaRPr>
          </a:p>
          <a:p>
            <a:pPr marL="457200" indent="-457200">
              <a:buFont typeface="Arial" panose="020B0604020202020204" pitchFamily="34" charset="0"/>
              <a:buChar char="•"/>
            </a:pPr>
            <a:r>
              <a:rPr lang="en-US" sz="1700">
                <a:solidFill>
                  <a:schemeClr val="bg1"/>
                </a:solidFill>
              </a:rPr>
              <a:t>Increased Property Value</a:t>
            </a:r>
          </a:p>
          <a:p>
            <a:pPr marL="0" indent="0">
              <a:buNone/>
            </a:pPr>
            <a:endParaRPr lang="en-US" sz="1700" b="1">
              <a:solidFill>
                <a:schemeClr val="bg1"/>
              </a:solidFill>
              <a:latin typeface="Arial" panose="020B0604020202020204" pitchFamily="34" charset="0"/>
            </a:endParaRPr>
          </a:p>
        </p:txBody>
      </p:sp>
    </p:spTree>
    <p:extLst>
      <p:ext uri="{BB962C8B-B14F-4D97-AF65-F5344CB8AC3E}">
        <p14:creationId xmlns:p14="http://schemas.microsoft.com/office/powerpoint/2010/main" val="3012034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9339D84C-F105-FC42-A0A5-0C7BCE56461D}"/>
              </a:ext>
            </a:extLst>
          </p:cNvPr>
          <p:cNvSpPr>
            <a:spLocks noGrp="1"/>
          </p:cNvSpPr>
          <p:nvPr>
            <p:ph type="title"/>
          </p:nvPr>
        </p:nvSpPr>
        <p:spPr>
          <a:xfrm>
            <a:off x="6051687" y="669925"/>
            <a:ext cx="2667368" cy="4812755"/>
          </a:xfrm>
        </p:spPr>
        <p:txBody>
          <a:bodyPr anchor="b">
            <a:normAutofit/>
          </a:bodyPr>
          <a:lstStyle/>
          <a:p>
            <a:r>
              <a:rPr kumimoji="0" lang="en-US" sz="3600" b="1" i="0" u="none" strike="noStrike" kern="1200" cap="all" spc="0" normalizeH="0" baseline="0" noProof="0">
                <a:ln>
                  <a:noFill/>
                </a:ln>
                <a:solidFill>
                  <a:schemeClr val="bg1"/>
                </a:solidFill>
                <a:effectLst/>
                <a:uLnTx/>
                <a:uFillTx/>
                <a:latin typeface="Posterama"/>
                <a:ea typeface="+mj-ea"/>
                <a:cs typeface="+mj-cs"/>
              </a:rPr>
              <a:t>Who benefits?</a:t>
            </a:r>
            <a:endParaRPr lang="en-US" sz="3600" b="1">
              <a:solidFill>
                <a:schemeClr val="bg1"/>
              </a:solidFill>
              <a:latin typeface="Arial" panose="020B0604020202020204" pitchFamily="34" charset="0"/>
            </a:endParaRPr>
          </a:p>
        </p:txBody>
      </p:sp>
      <p:cxnSp>
        <p:nvCxnSpPr>
          <p:cNvPr id="11" name="Straight Connector 10">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051687" y="5597879"/>
            <a:ext cx="300572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54" y="115193"/>
            <a:ext cx="8954691"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1D0DB6A-5563-7427-E827-BFCBF4F3C7E1}"/>
              </a:ext>
            </a:extLst>
          </p:cNvPr>
          <p:cNvGraphicFramePr>
            <a:graphicFrameLocks noGrp="1"/>
          </p:cNvGraphicFramePr>
          <p:nvPr>
            <p:ph idx="1"/>
            <p:extLst>
              <p:ext uri="{D42A27DB-BD31-4B8C-83A1-F6EECF244321}">
                <p14:modId xmlns:p14="http://schemas.microsoft.com/office/powerpoint/2010/main" val="1336552770"/>
              </p:ext>
            </p:extLst>
          </p:nvPr>
        </p:nvGraphicFramePr>
        <p:xfrm>
          <a:off x="490537" y="669925"/>
          <a:ext cx="5164931" cy="5345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4032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9339D84C-F105-FC42-A0A5-0C7BCE56461D}"/>
              </a:ext>
            </a:extLst>
          </p:cNvPr>
          <p:cNvSpPr>
            <a:spLocks noGrp="1"/>
          </p:cNvSpPr>
          <p:nvPr>
            <p:ph type="title"/>
          </p:nvPr>
        </p:nvSpPr>
        <p:spPr>
          <a:xfrm>
            <a:off x="628650" y="669925"/>
            <a:ext cx="3381709" cy="1325563"/>
          </a:xfrm>
        </p:spPr>
        <p:txBody>
          <a:bodyPr anchor="b">
            <a:normAutofit/>
          </a:bodyPr>
          <a:lstStyle/>
          <a:p>
            <a:pPr algn="r"/>
            <a:r>
              <a:rPr kumimoji="0" lang="en-US" b="1" i="0" u="none" strike="noStrike" kern="1200" cap="all" spc="0" normalizeH="0" baseline="0" noProof="0">
                <a:ln>
                  <a:noFill/>
                </a:ln>
                <a:solidFill>
                  <a:schemeClr val="bg1"/>
                </a:solidFill>
                <a:effectLst/>
                <a:uLnTx/>
                <a:uFillTx/>
                <a:latin typeface="Posterama"/>
                <a:ea typeface="+mj-ea"/>
                <a:cs typeface="+mj-cs"/>
              </a:rPr>
              <a:t>AB 68 &amp; 434</a:t>
            </a:r>
            <a:endParaRPr lang="en-US" b="1">
              <a:solidFill>
                <a:schemeClr val="bg1"/>
              </a:solidFill>
              <a:latin typeface="Arial" panose="020B0604020202020204" pitchFamily="34" charset="0"/>
            </a:endParaRP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4657" y="2026340"/>
            <a:ext cx="3915702"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1044500" y="2398957"/>
            <a:ext cx="7054999" cy="3526144"/>
          </a:xfrm>
        </p:spPr>
        <p:txBody>
          <a:bodyPr>
            <a:normAutofit/>
          </a:bodyPr>
          <a:lstStyle/>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Assembly Bill 68 allows landlords and homeowners to add 2 more units – an ADU and a Junior Accessory Dwelling Unit (JADU) – on any residential lot. This means you can legally create a triplex on every single lot (if your lot meets size and setback requirements) according to the 2024 ADU laws in California.</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Additional units can be added to existing multi-family buildings like apartment complexes. Building owners can convert any non-habitable rooms, like attics, basements, garages, etc. into legal additional units.</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Under AB 68, municipalities will be required to approve the following:</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Single Family Homes:</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One ADU (up to 1,200 sq. ft.) and one Junior ADU (a unit of not more than 500 sq. ft. and contained entirely within an existing single-family structure) per lot.</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One detached ADU (up to 1,200 sq. ft.) that is new construction, existing structure, or the same footprint as the existing structure, along with one JADU.</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Multifamily Dwellings</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Multiple ADUs within existing multifamily structures.</a:t>
            </a:r>
          </a:p>
          <a:p>
            <a:pPr marL="0" marR="0" lvl="0" indent="0" defTabSz="914400" rtl="0" eaLnBrk="1" fontAlgn="auto" latinLnBrk="0" hangingPunct="1">
              <a:spcBef>
                <a:spcPts val="1000"/>
              </a:spcBef>
              <a:spcAft>
                <a:spcPts val="0"/>
              </a:spcAft>
              <a:buClrTx/>
              <a:buSzTx/>
              <a:buFont typeface="Arial" panose="020B0604020202020204" pitchFamily="34" charset="0"/>
              <a:buChar char="•"/>
              <a:tabLst/>
              <a:defRPr/>
            </a:pPr>
            <a:r>
              <a:rPr kumimoji="0" lang="en-US" sz="900" b="1" i="0" u="none" strike="noStrike" kern="1200" cap="none" spc="0" normalizeH="0" baseline="0" noProof="0">
                <a:ln>
                  <a:noFill/>
                </a:ln>
                <a:solidFill>
                  <a:schemeClr val="bg1"/>
                </a:solidFill>
                <a:effectLst/>
                <a:uLnTx/>
                <a:uFillTx/>
                <a:latin typeface="Posterama" panose="020B0502040204020203" pitchFamily="34" charset="0"/>
                <a:ea typeface="+mn-ea"/>
                <a:cs typeface="Posterama" panose="020B0502040204020203" pitchFamily="34" charset="0"/>
              </a:rPr>
              <a:t>Two detached ADUs on a multi-family lot.</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900" b="1" i="0" u="none" strike="noStrike" kern="1200" cap="none" spc="0" normalizeH="0" baseline="0" noProof="0">
                <a:ln>
                  <a:noFill/>
                </a:ln>
                <a:solidFill>
                  <a:schemeClr val="bg1"/>
                </a:solidFill>
                <a:effectLst/>
                <a:uLnTx/>
                <a:uFillTx/>
                <a:latin typeface="Posterama"/>
                <a:ea typeface="+mn-ea"/>
                <a:cs typeface="+mn-cs"/>
              </a:rPr>
              <a:t>Assembly Bill 434 requires all California cities and municipalities to have a pre-approved ADU plan scheme in place by January 1, 2025. In order for plans to be pre-approved for use by applicants or other property owners in the future, cities must review and accept submissions for them, typically by an architect. Cities may choose to charge a fee to access the designs, and for processing, as well as for modifications required to meet property-specific requirements.</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endParaRPr kumimoji="0" lang="en-US" sz="900" b="0" i="0" u="none" strike="noStrike" kern="1200" cap="none" spc="0" normalizeH="0" baseline="0" noProof="0">
              <a:ln>
                <a:noFill/>
              </a:ln>
              <a:solidFill>
                <a:schemeClr val="bg1"/>
              </a:solidFill>
              <a:effectLst/>
              <a:uLnTx/>
              <a:uFillTx/>
              <a:latin typeface="Posterama"/>
              <a:ea typeface="+mn-ea"/>
              <a:cs typeface="+mn-cs"/>
            </a:endParaRPr>
          </a:p>
          <a:p>
            <a:pPr marL="0" indent="0">
              <a:buNone/>
            </a:pPr>
            <a:endParaRPr lang="en-US" sz="900" b="1">
              <a:solidFill>
                <a:schemeClr val="bg1"/>
              </a:solidFill>
              <a:latin typeface="Arial" panose="020B0604020202020204" pitchFamily="34" charset="0"/>
            </a:endParaRP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654" y="115193"/>
            <a:ext cx="8954691"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3909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9339D84C-F105-FC42-A0A5-0C7BCE56461D}"/>
              </a:ext>
            </a:extLst>
          </p:cNvPr>
          <p:cNvSpPr>
            <a:spLocks noGrp="1"/>
          </p:cNvSpPr>
          <p:nvPr>
            <p:ph type="title"/>
          </p:nvPr>
        </p:nvSpPr>
        <p:spPr>
          <a:xfrm>
            <a:off x="691976" y="1250575"/>
            <a:ext cx="3453205" cy="4163210"/>
          </a:xfrm>
        </p:spPr>
        <p:txBody>
          <a:bodyPr anchor="ctr">
            <a:normAutofit/>
          </a:bodyPr>
          <a:lstStyle/>
          <a:p>
            <a:r>
              <a:rPr kumimoji="0" lang="en-US" sz="7000" b="1" i="0" u="none" strike="noStrike" kern="1200" cap="all" spc="0" normalizeH="0" baseline="0" noProof="0">
                <a:ln>
                  <a:noFill/>
                </a:ln>
                <a:solidFill>
                  <a:schemeClr val="bg1"/>
                </a:solidFill>
                <a:effectLst/>
                <a:uLnTx/>
                <a:uFillTx/>
                <a:latin typeface="Posterama"/>
                <a:ea typeface="+mj-ea"/>
                <a:cs typeface="+mj-cs"/>
              </a:rPr>
              <a:t>AB 1033</a:t>
            </a:r>
            <a:endParaRPr lang="en-US" sz="7000" b="1">
              <a:solidFill>
                <a:schemeClr val="bg1"/>
              </a:solidFill>
              <a:latin typeface="Arial" panose="020B0604020202020204" pitchFamily="34" charset="0"/>
            </a:endParaRPr>
          </a:p>
        </p:txBody>
      </p:sp>
      <p:sp>
        <p:nvSpPr>
          <p:cNvPr id="10" name="Rectangle 9">
            <a:extLst>
              <a:ext uri="{FF2B5EF4-FFF2-40B4-BE49-F238E27FC236}">
                <a16:creationId xmlns:a16="http://schemas.microsoft.com/office/drawing/2014/main" id="{C2C57604-0CFD-4023-B9BD-107166A253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857" y="1100949"/>
            <a:ext cx="3747444" cy="4462463"/>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4719918" y="860612"/>
            <a:ext cx="3598431" cy="5023821"/>
          </a:xfrm>
        </p:spPr>
        <p:txBody>
          <a:bodyPr anchor="ctr">
            <a:normAutofit/>
          </a:bodyPr>
          <a:lstStyle/>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1400" b="1" i="0" u="none" strike="noStrike" kern="1200" cap="none" spc="0" normalizeH="0" baseline="0" noProof="0">
                <a:ln>
                  <a:noFill/>
                </a:ln>
                <a:solidFill>
                  <a:schemeClr val="bg1"/>
                </a:solidFill>
                <a:effectLst/>
                <a:uLnTx/>
                <a:uFillTx/>
                <a:latin typeface="Posterama"/>
                <a:ea typeface="+mn-ea"/>
                <a:cs typeface="+mn-cs"/>
              </a:rPr>
              <a:t>New Law - AB 1033</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a:ln>
                  <a:noFill/>
                </a:ln>
                <a:solidFill>
                  <a:schemeClr val="bg1"/>
                </a:solidFill>
                <a:effectLst/>
                <a:uLnTx/>
                <a:uFillTx/>
                <a:latin typeface="Posterama"/>
                <a:ea typeface="+mn-ea"/>
                <a:cs typeface="+mn-cs"/>
              </a:rPr>
              <a:t>California has historically allowed local agencies to prohibit the separate sale of ADUs from the primary dwelling for owners, investors, and developers. </a:t>
            </a:r>
            <a:r>
              <a:rPr kumimoji="0" lang="en-US" sz="1400" b="1" i="0" u="none" strike="noStrike" kern="1200" cap="none" spc="0" normalizeH="0" baseline="0" noProof="0">
                <a:ln>
                  <a:noFill/>
                </a:ln>
                <a:solidFill>
                  <a:schemeClr val="bg1"/>
                </a:solidFill>
                <a:effectLst/>
                <a:uLnTx/>
                <a:uFillTx/>
                <a:latin typeface="Posterama"/>
                <a:ea typeface="+mn-ea"/>
                <a:cs typeface="+mn-cs"/>
              </a:rPr>
              <a:t>Assembly Bill 1033 will allow homeowners to sell one or more ADUs separately from their primary residence.</a:t>
            </a:r>
            <a:r>
              <a:rPr kumimoji="0" lang="en-US" sz="1400" b="0" i="0" u="none" strike="noStrike" kern="1200" cap="none" spc="0" normalizeH="0" baseline="0" noProof="0">
                <a:ln>
                  <a:noFill/>
                </a:ln>
                <a:solidFill>
                  <a:schemeClr val="bg1"/>
                </a:solidFill>
                <a:effectLst/>
                <a:uLnTx/>
                <a:uFillTx/>
                <a:latin typeface="Posterama"/>
                <a:ea typeface="+mn-ea"/>
                <a:cs typeface="+mn-cs"/>
              </a:rPr>
              <a:t> The law authorizes (but does not require) local agencies to adopt local ordinances allowing ADUs to be sold as condominiums separately from the primary dwelling with approval from the California Department of Real Estate. Homeowners may consider creating a Homeowners Association (HOA) between the primary residence and the ADU to manage the common property.</a:t>
            </a:r>
          </a:p>
          <a:p>
            <a:pPr marL="0" indent="0">
              <a:buNone/>
            </a:pPr>
            <a:endParaRPr lang="en-US" sz="1400" b="1">
              <a:solidFill>
                <a:schemeClr val="bg1"/>
              </a:solidFill>
              <a:latin typeface="Arial" panose="020B0604020202020204" pitchFamily="34" charset="0"/>
            </a:endParaRPr>
          </a:p>
          <a:p>
            <a:pPr marL="0" indent="0">
              <a:buNone/>
            </a:pPr>
            <a:endParaRPr lang="en-US" sz="1400" b="1">
              <a:solidFill>
                <a:schemeClr val="bg1"/>
              </a:solidFill>
              <a:latin typeface="Arial" panose="020B0604020202020204" pitchFamily="34" charset="0"/>
            </a:endParaRPr>
          </a:p>
        </p:txBody>
      </p:sp>
    </p:spTree>
    <p:extLst>
      <p:ext uri="{BB962C8B-B14F-4D97-AF65-F5344CB8AC3E}">
        <p14:creationId xmlns:p14="http://schemas.microsoft.com/office/powerpoint/2010/main" val="3559679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5705"/>
            <a:ext cx="9143993"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9143992"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7638" y="2010758"/>
            <a:ext cx="342892"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866661" y="2217343"/>
            <a:ext cx="7410669" cy="3959619"/>
          </a:xfrm>
        </p:spPr>
        <p:txBody>
          <a:bodyPr>
            <a:normAutofit/>
          </a:bodyPr>
          <a:lstStyle/>
          <a:p>
            <a:pPr marL="0" indent="0">
              <a:buNone/>
            </a:pPr>
            <a:r>
              <a:rPr lang="en-US" sz="1900" u="sng"/>
              <a:t>Zoning and Land Use</a:t>
            </a:r>
          </a:p>
          <a:p>
            <a:pPr marL="0" indent="0">
              <a:buClr>
                <a:srgbClr val="B71E42"/>
              </a:buClr>
              <a:buSzPct val="100000"/>
              <a:buNone/>
              <a:defRPr/>
            </a:pPr>
            <a:r>
              <a:rPr kumimoji="0" lang="en-US" sz="1900" b="0" i="0" u="none" strike="noStrike" kern="1200" cap="none" spc="0" normalizeH="0" baseline="0" noProof="0">
                <a:ln>
                  <a:noFill/>
                </a:ln>
                <a:effectLst/>
                <a:uLnTx/>
                <a:uFillTx/>
                <a:latin typeface="Gill Sans MT" panose="020B0502020104020203"/>
                <a:ea typeface="+mn-ea"/>
                <a:cs typeface="+mn-cs"/>
              </a:rPr>
              <a:t>Double check zoning requirement and ensure condominium conversions are allowed. </a:t>
            </a:r>
          </a:p>
          <a:p>
            <a:pPr marL="0" indent="0">
              <a:buClr>
                <a:srgbClr val="B71E42"/>
              </a:buClr>
              <a:buSzPct val="100000"/>
              <a:buNone/>
              <a:defRPr/>
            </a:pPr>
            <a:r>
              <a:rPr kumimoji="0" lang="en-US" sz="1900" b="0" i="0" u="none" strike="noStrike" kern="1200" cap="none" spc="0" normalizeH="0" baseline="0" noProof="0">
                <a:ln>
                  <a:noFill/>
                </a:ln>
                <a:effectLst/>
                <a:uLnTx/>
                <a:uFillTx/>
                <a:latin typeface="Gill Sans MT" panose="020B0502020104020203"/>
                <a:ea typeface="+mn-ea"/>
                <a:cs typeface="+mn-cs"/>
              </a:rPr>
              <a:t>Submit application to local planning department for land use approval. </a:t>
            </a:r>
          </a:p>
          <a:p>
            <a:pPr marL="0" indent="0">
              <a:buNone/>
            </a:pPr>
            <a:endParaRPr lang="en-US" sz="1900" b="1">
              <a:latin typeface="Arial" panose="020B0604020202020204" pitchFamily="34" charset="0"/>
            </a:endParaRPr>
          </a:p>
          <a:p>
            <a:pPr marL="0" indent="0">
              <a:buNone/>
            </a:pPr>
            <a:r>
              <a:rPr lang="en-US" sz="1900" u="sng"/>
              <a:t>Condominium Plan</a:t>
            </a:r>
          </a:p>
          <a:p>
            <a:pPr marL="0" marR="0" lvl="0" indent="0" defTabSz="914400" rtl="0" eaLnBrk="1" fontAlgn="auto" latinLnBrk="0" hangingPunct="1">
              <a:spcBef>
                <a:spcPts val="1000"/>
              </a:spcBef>
              <a:spcAft>
                <a:spcPts val="0"/>
              </a:spcAft>
              <a:buClr>
                <a:srgbClr val="B71E42"/>
              </a:buClr>
              <a:buSzPct val="100000"/>
              <a:buNone/>
              <a:tabLst/>
              <a:defRPr/>
            </a:pPr>
            <a:r>
              <a:rPr kumimoji="0" lang="en-US" sz="1900" b="0" i="0" u="none" strike="noStrike" kern="1200" cap="none" spc="0" normalizeH="0" baseline="0" noProof="0">
                <a:ln>
                  <a:noFill/>
                </a:ln>
                <a:effectLst/>
                <a:uLnTx/>
                <a:uFillTx/>
                <a:latin typeface="Gill Sans MT" panose="020B0502020104020203"/>
                <a:ea typeface="+mn-ea"/>
                <a:cs typeface="+mn-cs"/>
              </a:rPr>
              <a:t>Set up an association to manage the new condominium(s). </a:t>
            </a:r>
          </a:p>
          <a:p>
            <a:pPr marL="0" marR="0" lvl="0" indent="0" defTabSz="914400" rtl="0" eaLnBrk="1" fontAlgn="auto" latinLnBrk="0" hangingPunct="1">
              <a:spcBef>
                <a:spcPts val="1000"/>
              </a:spcBef>
              <a:spcAft>
                <a:spcPts val="0"/>
              </a:spcAft>
              <a:buClr>
                <a:srgbClr val="B71E42"/>
              </a:buClr>
              <a:buSzPct val="100000"/>
              <a:buNone/>
              <a:tabLst/>
              <a:defRPr/>
            </a:pPr>
            <a:r>
              <a:rPr kumimoji="0" lang="en-US" sz="1900" b="0" i="0" u="none" strike="noStrike" kern="1200" cap="none" spc="0" normalizeH="0" baseline="0" noProof="0">
                <a:ln>
                  <a:noFill/>
                </a:ln>
                <a:effectLst/>
                <a:uLnTx/>
                <a:uFillTx/>
                <a:latin typeface="Gill Sans MT" panose="020B0502020104020203"/>
                <a:ea typeface="+mn-ea"/>
                <a:cs typeface="+mn-cs"/>
              </a:rPr>
              <a:t>Have a public report prepared detailing information on the property, the units and the association.</a:t>
            </a:r>
          </a:p>
          <a:p>
            <a:pPr marL="0" marR="0" lvl="0" indent="0" defTabSz="914400" rtl="0" eaLnBrk="1" fontAlgn="auto" latinLnBrk="0" hangingPunct="1">
              <a:spcBef>
                <a:spcPts val="1000"/>
              </a:spcBef>
              <a:spcAft>
                <a:spcPts val="0"/>
              </a:spcAft>
              <a:buClr>
                <a:srgbClr val="B71E42"/>
              </a:buClr>
              <a:buSzPct val="100000"/>
              <a:buNone/>
              <a:tabLst/>
              <a:defRPr/>
            </a:pPr>
            <a:r>
              <a:rPr kumimoji="0" lang="en-US" sz="1900" b="0" i="0" u="none" strike="noStrike" kern="1200" cap="none" spc="0" normalizeH="0" baseline="0" noProof="0">
                <a:ln>
                  <a:noFill/>
                </a:ln>
                <a:effectLst/>
                <a:uLnTx/>
                <a:uFillTx/>
                <a:latin typeface="Gill Sans MT" panose="020B0502020104020203"/>
                <a:ea typeface="+mn-ea"/>
                <a:cs typeface="+mn-cs"/>
              </a:rPr>
              <a:t>Have a new plat map drawn, legally defining the divided units and common areas.  </a:t>
            </a:r>
          </a:p>
          <a:p>
            <a:pPr marL="0" indent="0">
              <a:buNone/>
            </a:pPr>
            <a:endParaRPr lang="en-US" sz="1900" b="1" u="sng">
              <a:latin typeface="Arial" panose="020B0604020202020204" pitchFamily="34" charset="0"/>
            </a:endParaRPr>
          </a:p>
        </p:txBody>
      </p:sp>
    </p:spTree>
    <p:extLst>
      <p:ext uri="{BB962C8B-B14F-4D97-AF65-F5344CB8AC3E}">
        <p14:creationId xmlns:p14="http://schemas.microsoft.com/office/powerpoint/2010/main" val="1888969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8DDA986-B6EE-4642-AC60-0490373E6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0B62878-12EF-4E97-A284-47BAFC30D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D79188D-1ED5-4705-B8C7-5D6FB7670A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1635" y="685800"/>
            <a:ext cx="8100729"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66C3C01-4C74-074E-A743-7FD52FA3DB75}"/>
              </a:ext>
            </a:extLst>
          </p:cNvPr>
          <p:cNvSpPr>
            <a:spLocks noGrp="1"/>
          </p:cNvSpPr>
          <p:nvPr>
            <p:ph idx="1"/>
          </p:nvPr>
        </p:nvSpPr>
        <p:spPr>
          <a:xfrm>
            <a:off x="1212040" y="1424940"/>
            <a:ext cx="6719919" cy="4171925"/>
          </a:xfrm>
        </p:spPr>
        <p:txBody>
          <a:bodyPr anchor="t">
            <a:normAutofit/>
          </a:bodyPr>
          <a:lstStyle/>
          <a:p>
            <a:pPr marL="0" marR="0" lvl="0" indent="0" defTabSz="914400" rtl="0" eaLnBrk="1" fontAlgn="auto" latinLnBrk="0" hangingPunct="1">
              <a:spcBef>
                <a:spcPts val="1000"/>
              </a:spcBef>
              <a:spcAft>
                <a:spcPts val="0"/>
              </a:spcAft>
              <a:buClr>
                <a:srgbClr val="B71E42"/>
              </a:buClr>
              <a:buSzPct val="100000"/>
              <a:buNone/>
              <a:tabLst/>
              <a:defRPr/>
            </a:pPr>
            <a:r>
              <a:rPr lang="en-US" sz="1050" u="sng" dirty="0">
                <a:solidFill>
                  <a:schemeClr val="bg1"/>
                </a:solidFill>
              </a:rPr>
              <a:t>Legal Documents</a:t>
            </a:r>
          </a:p>
          <a:p>
            <a:r>
              <a:rPr lang="en-US" sz="1050" dirty="0">
                <a:solidFill>
                  <a:schemeClr val="bg1"/>
                </a:solidFill>
              </a:rPr>
              <a:t>Covenants, Conditions and Restrictions, (CC&amp;Rs), need to be drawn for the association. </a:t>
            </a:r>
          </a:p>
          <a:p>
            <a:r>
              <a:rPr lang="en-US" sz="1050" dirty="0">
                <a:solidFill>
                  <a:schemeClr val="bg1"/>
                </a:solidFill>
              </a:rPr>
              <a:t>A Homeowner’s Association (HOA) needs to be established to manage rules, dues and recurring expenses. </a:t>
            </a:r>
          </a:p>
          <a:p>
            <a:pPr marL="0" marR="0" lvl="0" indent="0" defTabSz="914400" rtl="0" eaLnBrk="1" fontAlgn="auto" latinLnBrk="0" hangingPunct="1">
              <a:spcBef>
                <a:spcPts val="1000"/>
              </a:spcBef>
              <a:spcAft>
                <a:spcPts val="0"/>
              </a:spcAft>
              <a:buClr>
                <a:srgbClr val="B71E42"/>
              </a:buClr>
              <a:buSzPct val="100000"/>
              <a:buNone/>
              <a:tabLst/>
              <a:defRPr/>
            </a:pPr>
            <a:r>
              <a:rPr lang="en-US" sz="1050" u="sng" dirty="0">
                <a:solidFill>
                  <a:schemeClr val="bg1"/>
                </a:solidFill>
              </a:rPr>
              <a:t>Title work</a:t>
            </a:r>
          </a:p>
          <a:p>
            <a:r>
              <a:rPr lang="en-US" sz="1050" dirty="0">
                <a:solidFill>
                  <a:schemeClr val="bg1"/>
                </a:solidFill>
              </a:rPr>
              <a:t>The title company will work on preparing new legal descriptions and setting up new parcel number(s) with the tax assessor. </a:t>
            </a:r>
          </a:p>
          <a:p>
            <a:r>
              <a:rPr lang="en-US" sz="1050" dirty="0">
                <a:solidFill>
                  <a:schemeClr val="bg1"/>
                </a:solidFill>
              </a:rPr>
              <a:t>Next a deed will need to be drawn for each individual unit.  </a:t>
            </a:r>
          </a:p>
          <a:p>
            <a:pPr marL="0" marR="0" lvl="0" indent="0" defTabSz="914400" rtl="0" eaLnBrk="1" fontAlgn="auto" latinLnBrk="0" hangingPunct="1">
              <a:spcBef>
                <a:spcPts val="1000"/>
              </a:spcBef>
              <a:spcAft>
                <a:spcPts val="0"/>
              </a:spcAft>
              <a:buClr>
                <a:srgbClr val="B71E42"/>
              </a:buClr>
              <a:buSzPct val="100000"/>
              <a:buNone/>
              <a:tabLst/>
              <a:defRPr/>
            </a:pPr>
            <a:r>
              <a:rPr lang="en-US" sz="1050" u="sng" dirty="0">
                <a:solidFill>
                  <a:schemeClr val="bg1"/>
                </a:solidFill>
              </a:rPr>
              <a:t>Local approval</a:t>
            </a:r>
          </a:p>
          <a:p>
            <a:r>
              <a:rPr lang="en-US" sz="1050" dirty="0">
                <a:solidFill>
                  <a:schemeClr val="bg1"/>
                </a:solidFill>
              </a:rPr>
              <a:t>Once documents are completed, they will need to be submitted to the city or municipality for approval.  </a:t>
            </a:r>
          </a:p>
          <a:p>
            <a:r>
              <a:rPr lang="en-US" sz="1050" dirty="0">
                <a:solidFill>
                  <a:schemeClr val="bg1"/>
                </a:solidFill>
              </a:rPr>
              <a:t>The local government will approve the Final Map and the Condominium Plan</a:t>
            </a:r>
          </a:p>
          <a:p>
            <a:pPr marL="0" marR="0" lvl="0" indent="0" defTabSz="914400" rtl="0" eaLnBrk="1" fontAlgn="auto" latinLnBrk="0" hangingPunct="1">
              <a:spcBef>
                <a:spcPts val="1000"/>
              </a:spcBef>
              <a:spcAft>
                <a:spcPts val="0"/>
              </a:spcAft>
              <a:buClr>
                <a:srgbClr val="B71E42"/>
              </a:buClr>
              <a:buSzPct val="100000"/>
              <a:buNone/>
              <a:tabLst/>
              <a:defRPr/>
            </a:pPr>
            <a:r>
              <a:rPr lang="en-US" sz="1050" u="sng" dirty="0">
                <a:solidFill>
                  <a:schemeClr val="bg1"/>
                </a:solidFill>
              </a:rPr>
              <a:t>State Approval</a:t>
            </a:r>
          </a:p>
          <a:p>
            <a:r>
              <a:rPr lang="en-US" sz="1050" dirty="0">
                <a:solidFill>
                  <a:schemeClr val="bg1"/>
                </a:solidFill>
              </a:rPr>
              <a:t>AB1033 removed the statewide prohibition regarding conversion of an ADU to a condominium.  </a:t>
            </a:r>
          </a:p>
          <a:p>
            <a:r>
              <a:rPr lang="en-US" sz="1050" dirty="0">
                <a:solidFill>
                  <a:schemeClr val="bg1"/>
                </a:solidFill>
              </a:rPr>
              <a:t>This does not mean your new condominium is automatically approved. </a:t>
            </a:r>
          </a:p>
          <a:p>
            <a:r>
              <a:rPr lang="en-US" sz="1050" dirty="0">
                <a:solidFill>
                  <a:schemeClr val="bg1"/>
                </a:solidFill>
              </a:rPr>
              <a:t>An application will need to be submitted to The Department of Real Estate (DRE) for a Public Report aka Subdivision Public Report. </a:t>
            </a:r>
          </a:p>
          <a:p>
            <a:r>
              <a:rPr lang="en-US" sz="1050" dirty="0">
                <a:solidFill>
                  <a:schemeClr val="bg1"/>
                </a:solidFill>
              </a:rPr>
              <a:t>The DRE will also review the plan for compliance with Consumer Protection laws. </a:t>
            </a:r>
          </a:p>
          <a:p>
            <a:pPr marL="0" marR="0" lvl="0" indent="0" defTabSz="914400" rtl="0" eaLnBrk="1" fontAlgn="auto" latinLnBrk="0" hangingPunct="1">
              <a:spcBef>
                <a:spcPts val="1000"/>
              </a:spcBef>
              <a:spcAft>
                <a:spcPts val="0"/>
              </a:spcAft>
              <a:buClr>
                <a:srgbClr val="B71E42"/>
              </a:buClr>
              <a:buSzPct val="100000"/>
              <a:buNone/>
              <a:tabLst/>
              <a:defRPr/>
            </a:pPr>
            <a:endParaRPr kumimoji="0" lang="en-US" sz="700" b="0" i="0" u="sng" strike="noStrike" kern="1200" cap="none" spc="0" normalizeH="0" baseline="0" noProof="0" dirty="0">
              <a:ln>
                <a:noFill/>
              </a:ln>
              <a:solidFill>
                <a:schemeClr val="bg1"/>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10324673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p:properties xmlns:p="http://schemas.microsoft.com/office/2006/metadata/properties" xmlns:xsi="http://www.w3.org/2001/XMLSchema-instance" xmlns:pc="http://schemas.microsoft.com/office/infopath/2007/PartnerControls">
  <documentManagement>
    <ImageCreateDate xmlns="http://schemas.microsoft.com/sharepoint/v3/fields" xsi:nil="true"/>
    <wic_System_Copyright xmlns="http://schemas.microsoft.com/sharepoint/v3/fields" xsi:nil="true"/>
    <_dlc_ExpireDateSaved xmlns="http://schemas.microsoft.com/sharepoint/v3" xsi:nil="true"/>
    <_dlc_ExpireDate xmlns="http://schemas.microsoft.com/sharepoint/v3">2021-12-02T19:26:26+00:00</_dlc_ExpireDate>
  </documentManagement>
</p:properties>
</file>

<file path=customXml/item2.xml><?xml version="1.0" encoding="utf-8"?>
<?mso-contentType ?>
<p:Policy xmlns:p="office.server.policy" id="" local="true">
  <p:Name>FB Image</p:Name>
  <p:Description/>
  <p:Statement/>
  <p:PolicyItems>
    <p:PolicyItem featureId="Microsoft.Office.RecordsManagement.PolicyFeatures.Expiration" staticId="0x0101009148F5A04DDD49CBA7127AADA5FB792B00AADE34325A8B49CDA8BB4DB53328F21400D343D184CC0643179AA8682CB3827AF9|627008902" UniqueId="93bc9815-5b2b-46ff-a19f-ea90a14ca81f">
      <p:Name>Retention</p:Name>
      <p:Description>Automatic scheduling of content for processing, and performing a retention action on content that has reached its due date.</p:Description>
      <p:CustomData>
        <Schedules xmlns="" nextStageId="2">
          <Schedule type="Default">
            <stages>
              <data stageId="1">
                <formula id="Microsoft.Office.RecordsManagement.PolicyFeatures.Expiration.Formula.BuiltIn">
                  <number>90</number>
                  <property>Modified</property>
                  <propertyId>28cf69c5-fa48-462a-b5cd-27b6f9d2bd5f</propertyId>
                  <period>days</period>
                </formula>
                <action type="action" id="Microsoft.Office.RecordsManagement.PolicyFeatures.Expiration.Action.DeletePreviousDrafts"/>
              </data>
            </stages>
          </Schedule>
        </Schedules>
      </p:CustomData>
    </p:PolicyItem>
  </p:PolicyItems>
</p:Policy>
</file>

<file path=customXml/item3.xml><?xml version="1.0" encoding="utf-8"?>
<?mso-contentType ?>
<SharedContentType xmlns="Microsoft.SharePoint.Taxonomy.ContentTypeSync" SourceId="b12082d5-6bdc-41e9-bbac-77ec6af1c4f9" ContentTypeId="0x0101009148F5A04DDD49CBA7127AADA5FB792B00AADE34325A8B49CDA8BB4DB53328F21400D343D184CC0643179AA8682CB3827AF9" PreviousValue="true"/>
</file>

<file path=customXml/item4.xml><?xml version="1.0" encoding="utf-8"?>
<?mso-contentType ?>
<spe:Receivers xmlns:spe="http://schemas.microsoft.com/sharepoint/events">
  <Receiver xmlns="">
    <Name>Microsoft.Office.RecordsManagement.PolicyFeatures.ExpirationEventReceiver</Name>
    <Synchronization>Synchronous</Synchronization>
    <Type>10001</Type>
    <SequenceNumber>101</SequenceNumber>
    <Assembly>Microsoft.Office.Policy, Version=14.0.0.0, Culture=neutral, PublicKeyToken=71e9bce111e9429c</Assembly>
    <Class>Microsoft.Office.RecordsManagement.Internal.UpdateExpireDate</Class>
    <Data/>
    <Filter/>
  </Receiver>
  <Receiver xmlns="">
    <Name>Microsoft.Office.RecordsManagement.PolicyFeatures.ExpirationEventReceiver</Name>
    <Synchronization>Synchronous</Synchronization>
    <Type>10002</Type>
    <SequenceNumber>102</SequenceNumber>
    <Assembly>Microsoft.Office.Policy, Version=14.0.0.0, Culture=neutral, PublicKeyToken=71e9bce111e9429c</Assembly>
    <Class>Microsoft.Office.RecordsManagement.Internal.UpdateExpireDate</Class>
    <Data/>
    <Filter/>
  </Receiver>
  <Receiver xmlns="">
    <Name>Microsoft.Office.RecordsManagement.PolicyFeatures.ExpirationEventReceiver</Name>
    <Synchronization>Synchronous</Synchronization>
    <Type>10004</Type>
    <SequenceNumber>103</SequenceNumber>
    <Assembly>Microsoft.Office.Policy, Version=14.0.0.0, Culture=neutral, PublicKeyToken=71e9bce111e9429c</Assembly>
    <Class>Microsoft.Office.RecordsManagement.Internal.UpdateExpireDate</Class>
    <Data/>
    <Filter/>
  </Receiver>
  <Receiver xmlns="">
    <Name>Microsoft.Office.RecordsManagement.PolicyFeatures.ExpirationEventReceiver</Name>
    <Synchronization>Synchronous</Synchronization>
    <Type>10006</Type>
    <SequenceNumber>104</SequenceNumber>
    <Assembly>Microsoft.Office.Policy, Version=14.0.0.0, Culture=neutral, PublicKeyToken=71e9bce111e9429c</Assembly>
    <Class>Microsoft.Office.RecordsManagement.Internal.UpdateExpireDate</Class>
    <Data/>
    <Filter/>
  </Receiver>
  <Receiver xmlns="">
    <Name>Microsoft.Office.RecordsManagement.PolicyFeatures.ExpirationEventReceiver</Name>
    <Synchronization>Synchronous</Synchronization>
    <Type>10009</Type>
    <SequenceNumber>105</SequenceNumber>
    <Assembly>Microsoft.Office.Policy, Version=14.0.0.0, Culture=neutral, PublicKeyToken=71e9bce111e9429c</Assembly>
    <Class>Microsoft.Office.RecordsManagement.Internal.UpdateExpireDate</Class>
    <Data/>
    <Filter/>
  </Receiver>
</spe:Receivers>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ct:contentTypeSchema xmlns:ct="http://schemas.microsoft.com/office/2006/metadata/contentType" xmlns:ma="http://schemas.microsoft.com/office/2006/metadata/properties/metaAttributes" ct:_="" ma:_="" ma:contentTypeName="FB Image" ma:contentTypeID="0x0101009148F5A04DDD49CBA7127AADA5FB792B00AADE34325A8B49CDA8BB4DB53328F21400A2D6F842282B8E46BD18FA4B3D1907C90074CE4F49EF7409459629C66C0251E28C" ma:contentTypeVersion="7" ma:contentTypeDescription="This content type is to be used to identify First Bank corporate image content." ma:contentTypeScope="" ma:versionID="d9ab0614784c891e03f974e15e30a3da">
  <xsd:schema xmlns:xsd="http://www.w3.org/2001/XMLSchema" xmlns:xs="http://www.w3.org/2001/XMLSchema" xmlns:p="http://schemas.microsoft.com/office/2006/metadata/properties" xmlns:ns1="http://schemas.microsoft.com/sharepoint/v3" xmlns:ns2="http://schemas.microsoft.com/sharepoint/v3/fields" xmlns:ns3="2056fe1a-4c16-4840-a81f-bd85f597525f" targetNamespace="http://schemas.microsoft.com/office/2006/metadata/properties" ma:root="true" ma:fieldsID="5f5612d51b7bb0b8f3f2354ffbb259b4" ns1:_="" ns2:_="" ns3:_="">
    <xsd:import namespace="http://schemas.microsoft.com/sharepoint/v3"/>
    <xsd:import namespace="http://schemas.microsoft.com/sharepoint/v3/fields"/>
    <xsd:import namespace="2056fe1a-4c16-4840-a81f-bd85f597525f"/>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1:ThumbnailExists" minOccurs="0"/>
                <xsd:element ref="ns1:PreviewExists" minOccurs="0"/>
                <xsd:element ref="ns2:ImageWidth" minOccurs="0"/>
                <xsd:element ref="ns2:ImageHeight" minOccurs="0"/>
                <xsd:element ref="ns2:ImageCreateDate" minOccurs="0"/>
                <xsd:element ref="ns2:wic_System_Copyright" minOccurs="0"/>
                <xsd:element ref="ns3:FB_x0020_ScheduledReviewDate" minOccurs="0"/>
                <xsd:element ref="ns1:_dlc_Exempt" minOccurs="0"/>
                <xsd:element ref="ns1:_dlc_ExpireDateSaved" minOccurs="0"/>
                <xsd:element ref="ns1:_dlc_Expire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_dlc_Exempt" ma:index="28" nillable="true" ma:displayName="Exempt from Policy" ma:hidden="true" ma:internalName="_dlc_Exempt" ma:readOnly="true">
      <xsd:simpleType>
        <xsd:restriction base="dms:Unknown"/>
      </xsd:simpleType>
    </xsd:element>
    <xsd:element name="_dlc_ExpireDateSaved" ma:index="29" nillable="true" ma:displayName="Original Expiration Date" ma:hidden="true" ma:internalName="_dlc_ExpireDateSaved" ma:readOnly="true">
      <xsd:simpleType>
        <xsd:restriction base="dms:DateTime"/>
      </xsd:simpleType>
    </xsd:element>
    <xsd:element name="_dlc_ExpireDate" ma:index="30" nillable="true" ma:displayName="Expiration Date"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ImageWidth" ma:index="20" nillable="true" ma:displayName="Picture Width" ma:internalName="ImageWidth" ma:readOnly="true">
      <xsd:simpleType>
        <xsd:restriction base="dms:Unknown"/>
      </xsd:simpleType>
    </xsd:element>
    <xsd:element name="ImageHeight" ma:index="22" nillable="true" ma:displayName="Picture 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56fe1a-4c16-4840-a81f-bd85f597525f" elementFormDefault="qualified">
    <xsd:import namespace="http://schemas.microsoft.com/office/2006/documentManagement/types"/>
    <xsd:import namespace="http://schemas.microsoft.com/office/infopath/2007/PartnerControls"/>
    <xsd:element name="FB_x0020_ScheduledReviewDate" ma:index="27" nillable="true" ma:displayName="Scheduled Review Date" ma:description="Date this document should be reviewed and modified." ma:format="DateOnly" ma:internalName="FB_x0020_ScheduledReview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FDC283-54A8-4397-99F5-90BE0630ACAB}">
  <ds:schemaRefs>
    <ds:schemaRef ds:uri="http://schemas.microsoft.com/office/2006/metadata/properties"/>
    <ds:schemaRef ds:uri="http://schemas.microsoft.com/office/infopath/2007/PartnerControls"/>
    <ds:schemaRef ds:uri="http://schemas.microsoft.com/sharepoint/v3/fields"/>
    <ds:schemaRef ds:uri="http://schemas.microsoft.com/sharepoint/v3"/>
  </ds:schemaRefs>
</ds:datastoreItem>
</file>

<file path=customXml/itemProps2.xml><?xml version="1.0" encoding="utf-8"?>
<ds:datastoreItem xmlns:ds="http://schemas.openxmlformats.org/officeDocument/2006/customXml" ds:itemID="{EAD52BC7-3AB1-4FC1-A994-97EC038D4398}">
  <ds:schemaRefs>
    <ds:schemaRef ds:uri="office.server.policy"/>
    <ds:schemaRef ds:uri=""/>
  </ds:schemaRefs>
</ds:datastoreItem>
</file>

<file path=customXml/itemProps3.xml><?xml version="1.0" encoding="utf-8"?>
<ds:datastoreItem xmlns:ds="http://schemas.openxmlformats.org/officeDocument/2006/customXml" ds:itemID="{C1CC1A8D-0138-48B7-8E73-94CA29E04702}">
  <ds:schemaRefs>
    <ds:schemaRef ds:uri="Microsoft.SharePoint.Taxonomy.ContentTypeSync"/>
  </ds:schemaRefs>
</ds:datastoreItem>
</file>

<file path=customXml/itemProps4.xml><?xml version="1.0" encoding="utf-8"?>
<ds:datastoreItem xmlns:ds="http://schemas.openxmlformats.org/officeDocument/2006/customXml" ds:itemID="{2819B111-DAA7-47E8-AA71-27779E577FB8}">
  <ds:schemaRefs>
    <ds:schemaRef ds:uri="http://schemas.microsoft.com/sharepoint/events"/>
    <ds:schemaRef ds:uri=""/>
  </ds:schemaRefs>
</ds:datastoreItem>
</file>

<file path=customXml/itemProps5.xml><?xml version="1.0" encoding="utf-8"?>
<ds:datastoreItem xmlns:ds="http://schemas.openxmlformats.org/officeDocument/2006/customXml" ds:itemID="{0755D5C8-25D4-4B0D-BD36-676A0DCE0F8B}">
  <ds:schemaRefs>
    <ds:schemaRef ds:uri="http://schemas.microsoft.com/sharepoint/v3/contenttype/forms"/>
  </ds:schemaRefs>
</ds:datastoreItem>
</file>

<file path=customXml/itemProps6.xml><?xml version="1.0" encoding="utf-8"?>
<ds:datastoreItem xmlns:ds="http://schemas.openxmlformats.org/officeDocument/2006/customXml" ds:itemID="{72DE524D-F41A-42E0-9C18-7FE65CDC18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2056fe1a-4c16-4840-a81f-bd85f59752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320</TotalTime>
  <Words>1437</Words>
  <Application>Microsoft Office PowerPoint</Application>
  <PresentationFormat>On-screen Show (4:3)</PresentationFormat>
  <Paragraphs>131</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Avenir Next LT Pro Light</vt:lpstr>
      <vt:lpstr>Calibri</vt:lpstr>
      <vt:lpstr>Calibri Light</vt:lpstr>
      <vt:lpstr>elza-text</vt:lpstr>
      <vt:lpstr>Gill Sans MT</vt:lpstr>
      <vt:lpstr>Posterama</vt:lpstr>
      <vt:lpstr>Office Theme</vt:lpstr>
      <vt:lpstr>  Accessory Dwelling Unit’s  ADU’s &amp; You</vt:lpstr>
      <vt:lpstr>California’s housing Challenge</vt:lpstr>
      <vt:lpstr>California’s Solution</vt:lpstr>
      <vt:lpstr>Opportunities created</vt:lpstr>
      <vt:lpstr>Who benefits?</vt:lpstr>
      <vt:lpstr>AB 68 &amp; 434</vt:lpstr>
      <vt:lpstr>AB 1033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SB 1211</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Name/Title</dc:title>
  <dc:creator>Tim Randazzo</dc:creator>
  <cp:lastModifiedBy>Mike Horn</cp:lastModifiedBy>
  <cp:revision>26</cp:revision>
  <dcterms:created xsi:type="dcterms:W3CDTF">2021-08-05T20:36:15Z</dcterms:created>
  <dcterms:modified xsi:type="dcterms:W3CDTF">2025-01-08T18:59:30Z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307a888-8b6f-4728-9872-4e6acfd57325_Enabled">
    <vt:lpwstr>true</vt:lpwstr>
  </property>
  <property fmtid="{D5CDD505-2E9C-101B-9397-08002B2CF9AE}" pid="3" name="MSIP_Label_8307a888-8b6f-4728-9872-4e6acfd57325_SetDate">
    <vt:lpwstr>2021-08-06T15:56:52Z</vt:lpwstr>
  </property>
  <property fmtid="{D5CDD505-2E9C-101B-9397-08002B2CF9AE}" pid="4" name="MSIP_Label_8307a888-8b6f-4728-9872-4e6acfd57325_Method">
    <vt:lpwstr>Privileged</vt:lpwstr>
  </property>
  <property fmtid="{D5CDD505-2E9C-101B-9397-08002B2CF9AE}" pid="5" name="MSIP_Label_8307a888-8b6f-4728-9872-4e6acfd57325_Name">
    <vt:lpwstr>8307a888-8b6f-4728-9872-4e6acfd57325</vt:lpwstr>
  </property>
  <property fmtid="{D5CDD505-2E9C-101B-9397-08002B2CF9AE}" pid="6" name="MSIP_Label_8307a888-8b6f-4728-9872-4e6acfd57325_SiteId">
    <vt:lpwstr>360cbd8d-d8bd-4a8d-ba4a-2e358864c62a</vt:lpwstr>
  </property>
  <property fmtid="{D5CDD505-2E9C-101B-9397-08002B2CF9AE}" pid="7" name="MSIP_Label_8307a888-8b6f-4728-9872-4e6acfd57325_ActionId">
    <vt:lpwstr>8bbfbd4b-76dd-4f5f-ad81-21b0933e7633</vt:lpwstr>
  </property>
  <property fmtid="{D5CDD505-2E9C-101B-9397-08002B2CF9AE}" pid="8" name="MSIP_Label_8307a888-8b6f-4728-9872-4e6acfd57325_ContentBits">
    <vt:lpwstr>0</vt:lpwstr>
  </property>
  <property fmtid="{D5CDD505-2E9C-101B-9397-08002B2CF9AE}" pid="9" name="ContentTypeId">
    <vt:lpwstr>0x0101009148F5A04DDD49CBA7127AADA5FB792B00AADE34325A8B49CDA8BB4DB53328F21400A2D6F842282B8E46BD18FA4B3D1907C90074CE4F49EF7409459629C66C0251E28C</vt:lpwstr>
  </property>
  <property fmtid="{D5CDD505-2E9C-101B-9397-08002B2CF9AE}" pid="10" name="_dlc_policyId">
    <vt:lpwstr>0x0101009148F5A04DDD49CBA7127AADA5FB792B00AADE34325A8B49CDA8BB4DB53328F21400D343D184CC0643179AA8682CB3827AF9|627008902</vt:lpwstr>
  </property>
  <property fmtid="{D5CDD505-2E9C-101B-9397-08002B2CF9AE}" pid="11" name="ItemRetentionFormula">
    <vt:lpwstr>&lt;formula id="Microsoft.Office.RecordsManagement.PolicyFeatures.Expiration.Formula.BuiltIn"&gt;&lt;number&gt;90&lt;/number&gt;&lt;property&gt;Modified&lt;/property&gt;&lt;propertyId&gt;28cf69c5-fa48-462a-b5cd-27b6f9d2bd5f&lt;/propertyId&gt;&lt;period&gt;days&lt;/period&gt;&lt;/formula&gt;</vt:lpwstr>
  </property>
</Properties>
</file>