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7772400" cy="10058400"/>
  <p:notesSz cx="6858000" cy="9144000"/>
  <p:embeddedFontLst>
    <p:embeddedFont>
      <p:font typeface="Gotham Bold Italics" charset="1" panose="02000000000000000000"/>
      <p:regular r:id="rId19"/>
    </p:embeddedFont>
    <p:embeddedFont>
      <p:font typeface="Inter" charset="1" panose="020B0502030000000004"/>
      <p:regular r:id="rId20"/>
    </p:embeddedFont>
    <p:embeddedFont>
      <p:font typeface="Poppins" charset="1" panose="00000500000000000000"/>
      <p:regular r:id="rId21"/>
    </p:embeddedFont>
    <p:embeddedFont>
      <p:font typeface="Poppins Bold" charset="1" panose="00000800000000000000"/>
      <p:regular r:id="rId22"/>
    </p:embeddedFont>
    <p:embeddedFont>
      <p:font typeface="Inter Bold Italics" charset="1" panose="020B0802030000000004"/>
      <p:regular r:id="rId23"/>
    </p:embeddedFont>
    <p:embeddedFont>
      <p:font typeface="Gotham Bold" charset="1" panose="0000000000000000000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7772400" cy="10058400"/>
          </a:xfrm>
          <a:custGeom>
            <a:avLst/>
            <a:gdLst/>
            <a:ahLst/>
            <a:cxnLst/>
            <a:rect r="r" b="b" t="t" l="l"/>
            <a:pathLst>
              <a:path h="10058400" w="7772400">
                <a:moveTo>
                  <a:pt x="0" y="0"/>
                </a:moveTo>
                <a:lnTo>
                  <a:pt x="7772400" y="0"/>
                </a:lnTo>
                <a:lnTo>
                  <a:pt x="7772400" y="10058400"/>
                </a:lnTo>
                <a:lnTo>
                  <a:pt x="0" y="10058400"/>
                </a:lnTo>
                <a:lnTo>
                  <a:pt x="0" y="0"/>
                </a:lnTo>
                <a:close/>
              </a:path>
            </a:pathLst>
          </a:custGeom>
          <a:blipFill>
            <a:blip r:embed="rId2"/>
            <a:stretch>
              <a:fillRect l="-47864" t="-1136" r="-47864" b="-1136"/>
            </a:stretch>
          </a:blipFill>
        </p:spPr>
      </p:sp>
      <p:grpSp>
        <p:nvGrpSpPr>
          <p:cNvPr name="Group 3" id="3"/>
          <p:cNvGrpSpPr>
            <a:grpSpLocks noChangeAspect="true"/>
          </p:cNvGrpSpPr>
          <p:nvPr/>
        </p:nvGrpSpPr>
        <p:grpSpPr>
          <a:xfrm rot="0">
            <a:off x="2318520" y="-242622"/>
            <a:ext cx="5453880" cy="6569731"/>
            <a:chOff x="0" y="0"/>
            <a:chExt cx="7157771" cy="8622233"/>
          </a:xfrm>
        </p:grpSpPr>
        <p:sp>
          <p:nvSpPr>
            <p:cNvPr name="Freeform 4" id="4"/>
            <p:cNvSpPr/>
            <p:nvPr/>
          </p:nvSpPr>
          <p:spPr>
            <a:xfrm flipH="false" flipV="false" rot="0">
              <a:off x="0" y="0"/>
              <a:ext cx="7157720" cy="8622284"/>
            </a:xfrm>
            <a:custGeom>
              <a:avLst/>
              <a:gdLst/>
              <a:ahLst/>
              <a:cxnLst/>
              <a:rect r="r" b="b" t="t" l="l"/>
              <a:pathLst>
                <a:path h="8622284" w="7157720">
                  <a:moveTo>
                    <a:pt x="3916553" y="0"/>
                  </a:moveTo>
                  <a:lnTo>
                    <a:pt x="400685" y="2761869"/>
                  </a:lnTo>
                  <a:cubicBezTo>
                    <a:pt x="165481" y="2946527"/>
                    <a:pt x="31877" y="3205480"/>
                    <a:pt x="0" y="3474466"/>
                  </a:cubicBezTo>
                  <a:lnTo>
                    <a:pt x="0" y="3728212"/>
                  </a:lnTo>
                  <a:cubicBezTo>
                    <a:pt x="31877" y="3997198"/>
                    <a:pt x="165481" y="4256151"/>
                    <a:pt x="400685" y="4440936"/>
                  </a:cubicBezTo>
                  <a:lnTo>
                    <a:pt x="5430520" y="8392160"/>
                  </a:lnTo>
                  <a:cubicBezTo>
                    <a:pt x="5632450" y="8550783"/>
                    <a:pt x="5861431" y="8622284"/>
                    <a:pt x="6085205" y="8622284"/>
                  </a:cubicBezTo>
                  <a:cubicBezTo>
                    <a:pt x="6637655" y="8622284"/>
                    <a:pt x="7157720" y="8186674"/>
                    <a:pt x="7157720" y="7552689"/>
                  </a:cubicBezTo>
                  <a:lnTo>
                    <a:pt x="7157720" y="0"/>
                  </a:lnTo>
                  <a:close/>
                </a:path>
              </a:pathLst>
            </a:custGeom>
            <a:blipFill>
              <a:blip r:embed="rId3"/>
              <a:stretch>
                <a:fillRect l="-23707" t="0" r="-24729" b="-64298"/>
              </a:stretch>
            </a:blipFill>
          </p:spPr>
        </p:sp>
      </p:grpSp>
      <p:sp>
        <p:nvSpPr>
          <p:cNvPr name="Freeform 5" id="5"/>
          <p:cNvSpPr/>
          <p:nvPr/>
        </p:nvSpPr>
        <p:spPr>
          <a:xfrm flipH="false" flipV="false" rot="0">
            <a:off x="1218299" y="711200"/>
            <a:ext cx="473535" cy="374593"/>
          </a:xfrm>
          <a:custGeom>
            <a:avLst/>
            <a:gdLst/>
            <a:ahLst/>
            <a:cxnLst/>
            <a:rect r="r" b="b" t="t" l="l"/>
            <a:pathLst>
              <a:path h="374593" w="473535">
                <a:moveTo>
                  <a:pt x="0" y="0"/>
                </a:moveTo>
                <a:lnTo>
                  <a:pt x="473535" y="0"/>
                </a:lnTo>
                <a:lnTo>
                  <a:pt x="473535" y="374593"/>
                </a:lnTo>
                <a:lnTo>
                  <a:pt x="0" y="37459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4635696" y="6974809"/>
            <a:ext cx="3329072" cy="3688723"/>
          </a:xfrm>
          <a:custGeom>
            <a:avLst/>
            <a:gdLst/>
            <a:ahLst/>
            <a:cxnLst/>
            <a:rect r="r" b="b" t="t" l="l"/>
            <a:pathLst>
              <a:path h="3688723" w="3329072">
                <a:moveTo>
                  <a:pt x="0" y="0"/>
                </a:moveTo>
                <a:lnTo>
                  <a:pt x="3329072" y="0"/>
                </a:lnTo>
                <a:lnTo>
                  <a:pt x="3329072" y="3688723"/>
                </a:lnTo>
                <a:lnTo>
                  <a:pt x="0" y="368872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1041400" y="5632459"/>
            <a:ext cx="4737306" cy="522224"/>
          </a:xfrm>
          <a:prstGeom prst="rect">
            <a:avLst/>
          </a:prstGeom>
        </p:spPr>
        <p:txBody>
          <a:bodyPr anchor="t" rtlCol="false" tIns="0" lIns="0" bIns="0" rIns="0">
            <a:spAutoFit/>
          </a:bodyPr>
          <a:lstStyle/>
          <a:p>
            <a:pPr algn="just">
              <a:lnSpc>
                <a:spcPts val="4290"/>
              </a:lnSpc>
              <a:spcBef>
                <a:spcPct val="0"/>
              </a:spcBef>
            </a:pPr>
            <a:r>
              <a:rPr lang="en-US" b="true" sz="3064" i="true">
                <a:solidFill>
                  <a:srgbClr val="F6FEFF"/>
                </a:solidFill>
                <a:latin typeface="Gotham Bold Italics"/>
                <a:ea typeface="Gotham Bold Italics"/>
                <a:cs typeface="Gotham Bold Italics"/>
                <a:sym typeface="Gotham Bold Italics"/>
              </a:rPr>
              <a:t>FIVE POINT CAMPAIGN</a:t>
            </a:r>
          </a:p>
        </p:txBody>
      </p:sp>
      <p:sp>
        <p:nvSpPr>
          <p:cNvPr name="TextBox 8" id="8"/>
          <p:cNvSpPr txBox="true"/>
          <p:nvPr/>
        </p:nvSpPr>
        <p:spPr>
          <a:xfrm rot="0">
            <a:off x="258440" y="1112376"/>
            <a:ext cx="2482942" cy="779437"/>
          </a:xfrm>
          <a:prstGeom prst="rect">
            <a:avLst/>
          </a:prstGeom>
        </p:spPr>
        <p:txBody>
          <a:bodyPr anchor="t" rtlCol="false" tIns="0" lIns="0" bIns="0" rIns="0">
            <a:spAutoFit/>
          </a:bodyPr>
          <a:lstStyle/>
          <a:p>
            <a:pPr algn="just">
              <a:lnSpc>
                <a:spcPts val="2107"/>
              </a:lnSpc>
            </a:pPr>
            <a:r>
              <a:rPr lang="en-US" sz="1505" spc="170">
                <a:solidFill>
                  <a:srgbClr val="FFFFFF"/>
                </a:solidFill>
                <a:latin typeface="Inter"/>
                <a:ea typeface="Inter"/>
                <a:cs typeface="Inter"/>
                <a:sym typeface="Inter"/>
              </a:rPr>
              <a:t>WATSO FOR AURORA CITY COUNCIL</a:t>
            </a:r>
          </a:p>
          <a:p>
            <a:pPr algn="just">
              <a:lnSpc>
                <a:spcPts val="2107"/>
              </a:lnSpc>
              <a:spcBef>
                <a:spcPct val="0"/>
              </a:spcBef>
            </a:pPr>
            <a:r>
              <a:rPr lang="en-US" sz="1505" spc="170">
                <a:solidFill>
                  <a:srgbClr val="FFFFFF"/>
                </a:solidFill>
                <a:latin typeface="Inter"/>
                <a:ea typeface="Inter"/>
                <a:cs typeface="Inter"/>
                <a:sym typeface="Inter"/>
              </a:rPr>
              <a:t>AT LARGE</a:t>
            </a:r>
            <a:r>
              <a:rPr lang="en-US" sz="1505" spc="170">
                <a:solidFill>
                  <a:srgbClr val="FFFFFF"/>
                </a:solidFill>
                <a:latin typeface="Inter"/>
                <a:ea typeface="Inter"/>
                <a:cs typeface="Inter"/>
                <a:sym typeface="Inter"/>
              </a:rPr>
              <a:t> </a:t>
            </a:r>
          </a:p>
        </p:txBody>
      </p:sp>
      <p:sp>
        <p:nvSpPr>
          <p:cNvPr name="TextBox 9" id="9"/>
          <p:cNvSpPr txBox="true"/>
          <p:nvPr/>
        </p:nvSpPr>
        <p:spPr>
          <a:xfrm rot="0">
            <a:off x="1041400" y="6144734"/>
            <a:ext cx="4392682" cy="512996"/>
          </a:xfrm>
          <a:prstGeom prst="rect">
            <a:avLst/>
          </a:prstGeom>
        </p:spPr>
        <p:txBody>
          <a:bodyPr anchor="t" rtlCol="false" tIns="0" lIns="0" bIns="0" rIns="0">
            <a:spAutoFit/>
          </a:bodyPr>
          <a:lstStyle/>
          <a:p>
            <a:pPr algn="just">
              <a:lnSpc>
                <a:spcPts val="4274"/>
              </a:lnSpc>
              <a:spcBef>
                <a:spcPct val="0"/>
              </a:spcBef>
            </a:pPr>
            <a:r>
              <a:rPr lang="en-US" b="true" sz="3053" i="true">
                <a:solidFill>
                  <a:srgbClr val="FFFFFF"/>
                </a:solidFill>
                <a:latin typeface="Gotham Bold Italics"/>
                <a:ea typeface="Gotham Bold Italics"/>
                <a:cs typeface="Gotham Bold Italics"/>
                <a:sym typeface="Gotham Bold Italics"/>
              </a:rPr>
              <a:t>PROPOSAL</a:t>
            </a:r>
          </a:p>
        </p:txBody>
      </p:sp>
      <p:sp>
        <p:nvSpPr>
          <p:cNvPr name="TextBox 10" id="10"/>
          <p:cNvSpPr txBox="true"/>
          <p:nvPr/>
        </p:nvSpPr>
        <p:spPr>
          <a:xfrm rot="0">
            <a:off x="1041400" y="7633232"/>
            <a:ext cx="1983108" cy="340901"/>
          </a:xfrm>
          <a:prstGeom prst="rect">
            <a:avLst/>
          </a:prstGeom>
        </p:spPr>
        <p:txBody>
          <a:bodyPr anchor="t" rtlCol="false" tIns="0" lIns="0" bIns="0" rIns="0">
            <a:spAutoFit/>
          </a:bodyPr>
          <a:lstStyle/>
          <a:p>
            <a:pPr algn="l">
              <a:lnSpc>
                <a:spcPts val="2634"/>
              </a:lnSpc>
              <a:spcBef>
                <a:spcPct val="0"/>
              </a:spcBef>
            </a:pPr>
            <a:r>
              <a:rPr lang="en-US" sz="1881">
                <a:solidFill>
                  <a:srgbClr val="FFFFFF"/>
                </a:solidFill>
                <a:latin typeface="Poppins"/>
                <a:ea typeface="Poppins"/>
                <a:cs typeface="Poppins"/>
                <a:sym typeface="Poppins"/>
              </a:rPr>
              <a:t>Prepared By</a:t>
            </a:r>
          </a:p>
        </p:txBody>
      </p:sp>
      <p:sp>
        <p:nvSpPr>
          <p:cNvPr name="TextBox 11" id="11"/>
          <p:cNvSpPr txBox="true"/>
          <p:nvPr/>
        </p:nvSpPr>
        <p:spPr>
          <a:xfrm rot="0">
            <a:off x="1041400" y="7916983"/>
            <a:ext cx="2049163" cy="340901"/>
          </a:xfrm>
          <a:prstGeom prst="rect">
            <a:avLst/>
          </a:prstGeom>
        </p:spPr>
        <p:txBody>
          <a:bodyPr anchor="t" rtlCol="false" tIns="0" lIns="0" bIns="0" rIns="0">
            <a:spAutoFit/>
          </a:bodyPr>
          <a:lstStyle/>
          <a:p>
            <a:pPr algn="l">
              <a:lnSpc>
                <a:spcPts val="2634"/>
              </a:lnSpc>
              <a:spcBef>
                <a:spcPct val="0"/>
              </a:spcBef>
            </a:pPr>
            <a:r>
              <a:rPr lang="en-US" sz="1881" b="true">
                <a:solidFill>
                  <a:srgbClr val="FFFFFF"/>
                </a:solidFill>
                <a:latin typeface="Poppins Bold"/>
                <a:ea typeface="Poppins Bold"/>
                <a:cs typeface="Poppins Bold"/>
                <a:sym typeface="Poppins Bold"/>
              </a:rPr>
              <a:t>WATSON GOMES</a:t>
            </a:r>
          </a:p>
        </p:txBody>
      </p:sp>
      <p:sp>
        <p:nvSpPr>
          <p:cNvPr name="TextBox 12" id="12"/>
          <p:cNvSpPr txBox="true"/>
          <p:nvPr/>
        </p:nvSpPr>
        <p:spPr>
          <a:xfrm rot="0">
            <a:off x="1039453" y="8865594"/>
            <a:ext cx="2909202" cy="222090"/>
          </a:xfrm>
          <a:prstGeom prst="rect">
            <a:avLst/>
          </a:prstGeom>
        </p:spPr>
        <p:txBody>
          <a:bodyPr anchor="t" rtlCol="false" tIns="0" lIns="0" bIns="0" rIns="0">
            <a:spAutoFit/>
          </a:bodyPr>
          <a:lstStyle/>
          <a:p>
            <a:pPr algn="l">
              <a:lnSpc>
                <a:spcPts val="1712"/>
              </a:lnSpc>
              <a:spcBef>
                <a:spcPct val="0"/>
              </a:spcBef>
            </a:pPr>
            <a:r>
              <a:rPr lang="en-US" sz="1222">
                <a:solidFill>
                  <a:srgbClr val="FFFFFF"/>
                </a:solidFill>
                <a:latin typeface="Inter"/>
                <a:ea typeface="Inter"/>
                <a:cs typeface="Inter"/>
                <a:sym typeface="Inter"/>
              </a:rPr>
              <a:t>AURORA, Colorado </a:t>
            </a:r>
          </a:p>
        </p:txBody>
      </p:sp>
      <p:sp>
        <p:nvSpPr>
          <p:cNvPr name="TextBox 13" id="13"/>
          <p:cNvSpPr txBox="true"/>
          <p:nvPr/>
        </p:nvSpPr>
        <p:spPr>
          <a:xfrm rot="0">
            <a:off x="1039453" y="9125110"/>
            <a:ext cx="2438480" cy="222090"/>
          </a:xfrm>
          <a:prstGeom prst="rect">
            <a:avLst/>
          </a:prstGeom>
        </p:spPr>
        <p:txBody>
          <a:bodyPr anchor="t" rtlCol="false" tIns="0" lIns="0" bIns="0" rIns="0">
            <a:spAutoFit/>
          </a:bodyPr>
          <a:lstStyle/>
          <a:p>
            <a:pPr algn="l">
              <a:lnSpc>
                <a:spcPts val="1712"/>
              </a:lnSpc>
              <a:spcBef>
                <a:spcPct val="0"/>
              </a:spcBef>
            </a:pPr>
            <a:r>
              <a:rPr lang="en-US" b="true" sz="1222" i="true">
                <a:solidFill>
                  <a:srgbClr val="FFFFFF"/>
                </a:solidFill>
                <a:latin typeface="Inter Bold Italics"/>
                <a:ea typeface="Inter Bold Italics"/>
                <a:cs typeface="Inter Bold Italics"/>
                <a:sym typeface="Inter Bold Italics"/>
              </a:rPr>
              <a:t>www.watsonforaurora.com</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3909734" y="-382019"/>
            <a:ext cx="3802839" cy="4580890"/>
            <a:chOff x="0" y="0"/>
            <a:chExt cx="7157771" cy="8622233"/>
          </a:xfrm>
        </p:grpSpPr>
        <p:sp>
          <p:nvSpPr>
            <p:cNvPr name="Freeform 3" id="3"/>
            <p:cNvSpPr/>
            <p:nvPr/>
          </p:nvSpPr>
          <p:spPr>
            <a:xfrm flipH="false" flipV="false" rot="0">
              <a:off x="0" y="0"/>
              <a:ext cx="7157720" cy="8622284"/>
            </a:xfrm>
            <a:custGeom>
              <a:avLst/>
              <a:gdLst/>
              <a:ahLst/>
              <a:cxnLst/>
              <a:rect r="r" b="b" t="t" l="l"/>
              <a:pathLst>
                <a:path h="8622284" w="7157720">
                  <a:moveTo>
                    <a:pt x="3916553" y="0"/>
                  </a:moveTo>
                  <a:lnTo>
                    <a:pt x="400685" y="2761869"/>
                  </a:lnTo>
                  <a:cubicBezTo>
                    <a:pt x="165481" y="2946527"/>
                    <a:pt x="31877" y="3205480"/>
                    <a:pt x="0" y="3474466"/>
                  </a:cubicBezTo>
                  <a:lnTo>
                    <a:pt x="0" y="3728212"/>
                  </a:lnTo>
                  <a:cubicBezTo>
                    <a:pt x="31877" y="3997198"/>
                    <a:pt x="165481" y="4256151"/>
                    <a:pt x="400685" y="4440936"/>
                  </a:cubicBezTo>
                  <a:lnTo>
                    <a:pt x="5430520" y="8392160"/>
                  </a:lnTo>
                  <a:cubicBezTo>
                    <a:pt x="5632450" y="8550783"/>
                    <a:pt x="5861431" y="8622284"/>
                    <a:pt x="6085205" y="8622284"/>
                  </a:cubicBezTo>
                  <a:cubicBezTo>
                    <a:pt x="6637655" y="8622284"/>
                    <a:pt x="7157720" y="8186674"/>
                    <a:pt x="7157720" y="7552689"/>
                  </a:cubicBezTo>
                  <a:lnTo>
                    <a:pt x="7157720" y="0"/>
                  </a:lnTo>
                  <a:close/>
                </a:path>
              </a:pathLst>
            </a:custGeom>
            <a:blipFill>
              <a:blip r:embed="rId2"/>
              <a:stretch>
                <a:fillRect l="-21927" t="0" r="-25680" b="-63380"/>
              </a:stretch>
            </a:blipFill>
          </p:spPr>
        </p:sp>
      </p:grpSp>
      <p:grpSp>
        <p:nvGrpSpPr>
          <p:cNvPr name="Group 4" id="4"/>
          <p:cNvGrpSpPr/>
          <p:nvPr/>
        </p:nvGrpSpPr>
        <p:grpSpPr>
          <a:xfrm rot="0">
            <a:off x="59827" y="4706952"/>
            <a:ext cx="7652746" cy="5927335"/>
            <a:chOff x="0" y="0"/>
            <a:chExt cx="2915332" cy="2258032"/>
          </a:xfrm>
        </p:grpSpPr>
        <p:sp>
          <p:nvSpPr>
            <p:cNvPr name="Freeform 5" id="5"/>
            <p:cNvSpPr/>
            <p:nvPr/>
          </p:nvSpPr>
          <p:spPr>
            <a:xfrm flipH="false" flipV="false" rot="0">
              <a:off x="0" y="0"/>
              <a:ext cx="2915332" cy="2258033"/>
            </a:xfrm>
            <a:custGeom>
              <a:avLst/>
              <a:gdLst/>
              <a:ahLst/>
              <a:cxnLst/>
              <a:rect r="r" b="b" t="t" l="l"/>
              <a:pathLst>
                <a:path h="2258033" w="2915332">
                  <a:moveTo>
                    <a:pt x="70816" y="0"/>
                  </a:moveTo>
                  <a:lnTo>
                    <a:pt x="2844516" y="0"/>
                  </a:lnTo>
                  <a:cubicBezTo>
                    <a:pt x="2863298" y="0"/>
                    <a:pt x="2881310" y="7461"/>
                    <a:pt x="2894590" y="20741"/>
                  </a:cubicBezTo>
                  <a:cubicBezTo>
                    <a:pt x="2907871" y="34022"/>
                    <a:pt x="2915332" y="52034"/>
                    <a:pt x="2915332" y="70816"/>
                  </a:cubicBezTo>
                  <a:lnTo>
                    <a:pt x="2915332" y="2187217"/>
                  </a:lnTo>
                  <a:cubicBezTo>
                    <a:pt x="2915332" y="2226327"/>
                    <a:pt x="2883627" y="2258033"/>
                    <a:pt x="2844516" y="2258033"/>
                  </a:cubicBezTo>
                  <a:lnTo>
                    <a:pt x="70816" y="2258033"/>
                  </a:lnTo>
                  <a:cubicBezTo>
                    <a:pt x="52034" y="2258033"/>
                    <a:pt x="34022" y="2250572"/>
                    <a:pt x="20741" y="2237291"/>
                  </a:cubicBezTo>
                  <a:cubicBezTo>
                    <a:pt x="7461" y="2224011"/>
                    <a:pt x="0" y="2205998"/>
                    <a:pt x="0" y="2187217"/>
                  </a:cubicBezTo>
                  <a:lnTo>
                    <a:pt x="0" y="70816"/>
                  </a:lnTo>
                  <a:cubicBezTo>
                    <a:pt x="0" y="52034"/>
                    <a:pt x="7461" y="34022"/>
                    <a:pt x="20741" y="20741"/>
                  </a:cubicBezTo>
                  <a:cubicBezTo>
                    <a:pt x="34022" y="7461"/>
                    <a:pt x="52034" y="0"/>
                    <a:pt x="70816" y="0"/>
                  </a:cubicBezTo>
                  <a:close/>
                </a:path>
              </a:pathLst>
            </a:custGeom>
            <a:solidFill>
              <a:srgbClr val="F6FEFF"/>
            </a:solidFill>
          </p:spPr>
        </p:sp>
        <p:sp>
          <p:nvSpPr>
            <p:cNvPr name="TextBox 6" id="6"/>
            <p:cNvSpPr txBox="true"/>
            <p:nvPr/>
          </p:nvSpPr>
          <p:spPr>
            <a:xfrm>
              <a:off x="0" y="-38100"/>
              <a:ext cx="2915332" cy="2296132"/>
            </a:xfrm>
            <a:prstGeom prst="rect">
              <a:avLst/>
            </a:prstGeom>
          </p:spPr>
          <p:txBody>
            <a:bodyPr anchor="ctr" rtlCol="false" tIns="47790" lIns="47790" bIns="47790" rIns="47790"/>
            <a:lstStyle/>
            <a:p>
              <a:pPr algn="ctr">
                <a:lnSpc>
                  <a:spcPts val="1843"/>
                </a:lnSpc>
              </a:pPr>
            </a:p>
          </p:txBody>
        </p:sp>
      </p:grpSp>
      <p:sp>
        <p:nvSpPr>
          <p:cNvPr name="Freeform 7" id="7"/>
          <p:cNvSpPr/>
          <p:nvPr/>
        </p:nvSpPr>
        <p:spPr>
          <a:xfrm flipH="false" flipV="false" rot="0">
            <a:off x="1218299" y="711200"/>
            <a:ext cx="473535" cy="374593"/>
          </a:xfrm>
          <a:custGeom>
            <a:avLst/>
            <a:gdLst/>
            <a:ahLst/>
            <a:cxnLst/>
            <a:rect r="r" b="b" t="t" l="l"/>
            <a:pathLst>
              <a:path h="374593" w="473535">
                <a:moveTo>
                  <a:pt x="0" y="0"/>
                </a:moveTo>
                <a:lnTo>
                  <a:pt x="473535" y="0"/>
                </a:lnTo>
                <a:lnTo>
                  <a:pt x="473535" y="374593"/>
                </a:lnTo>
                <a:lnTo>
                  <a:pt x="0" y="37459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367434" y="3578704"/>
            <a:ext cx="4634108" cy="265551"/>
          </a:xfrm>
          <a:prstGeom prst="rect">
            <a:avLst/>
          </a:prstGeom>
        </p:spPr>
        <p:txBody>
          <a:bodyPr anchor="t" rtlCol="false" tIns="0" lIns="0" bIns="0" rIns="0">
            <a:spAutoFit/>
          </a:bodyPr>
          <a:lstStyle/>
          <a:p>
            <a:pPr algn="l">
              <a:lnSpc>
                <a:spcPts val="2163"/>
              </a:lnSpc>
              <a:spcBef>
                <a:spcPct val="0"/>
              </a:spcBef>
            </a:pPr>
            <a:r>
              <a:rPr lang="en-US" b="true" sz="1545">
                <a:solidFill>
                  <a:srgbClr val="00174C"/>
                </a:solidFill>
                <a:latin typeface="Gotham Bold"/>
                <a:ea typeface="Gotham Bold"/>
                <a:cs typeface="Gotham Bold"/>
                <a:sym typeface="Gotham Bold"/>
              </a:rPr>
              <a:t>CHILDCARE ACCESS</a:t>
            </a:r>
          </a:p>
        </p:txBody>
      </p:sp>
      <p:sp>
        <p:nvSpPr>
          <p:cNvPr name="TextBox 9" id="9"/>
          <p:cNvSpPr txBox="true"/>
          <p:nvPr/>
        </p:nvSpPr>
        <p:spPr>
          <a:xfrm rot="0">
            <a:off x="367434" y="4034905"/>
            <a:ext cx="6881788" cy="5915495"/>
          </a:xfrm>
          <a:prstGeom prst="rect">
            <a:avLst/>
          </a:prstGeom>
        </p:spPr>
        <p:txBody>
          <a:bodyPr anchor="t" rtlCol="false" tIns="0" lIns="0" bIns="0" rIns="0">
            <a:spAutoFit/>
          </a:bodyPr>
          <a:lstStyle/>
          <a:p>
            <a:pPr algn="l">
              <a:lnSpc>
                <a:spcPts val="2074"/>
              </a:lnSpc>
            </a:pPr>
            <a:r>
              <a:rPr lang="en-US" sz="1481">
                <a:solidFill>
                  <a:srgbClr val="00174C"/>
                </a:solidFill>
                <a:latin typeface="Poppins"/>
                <a:ea typeface="Poppins"/>
                <a:cs typeface="Poppins"/>
                <a:sym typeface="Poppins"/>
              </a:rPr>
              <a:t>Every family in Aurora deserves access to safe, high-quality childcare, irrespective of income or work schedule. We must take bold actions to provide families with extended hours and financial support.</a:t>
            </a:r>
          </a:p>
          <a:p>
            <a:pPr algn="l">
              <a:lnSpc>
                <a:spcPts val="2074"/>
              </a:lnSpc>
            </a:pPr>
            <a:r>
              <a:rPr lang="en-US" sz="1481" b="true">
                <a:solidFill>
                  <a:srgbClr val="00174C"/>
                </a:solidFill>
                <a:latin typeface="Poppins Bold"/>
                <a:ea typeface="Poppins Bold"/>
                <a:cs typeface="Poppins Bold"/>
                <a:sym typeface="Poppins Bold"/>
              </a:rPr>
              <a:t>Collaborate with Community Organizations</a:t>
            </a:r>
          </a:p>
          <a:p>
            <a:pPr algn="l" marL="319854" indent="-159927" lvl="1">
              <a:lnSpc>
                <a:spcPts val="2074"/>
              </a:lnSpc>
              <a:buFont typeface="Arial"/>
              <a:buChar char="•"/>
            </a:pPr>
            <a:r>
              <a:rPr lang="en-US" sz="1481">
                <a:solidFill>
                  <a:srgbClr val="00174C"/>
                </a:solidFill>
                <a:latin typeface="Poppins"/>
                <a:ea typeface="Poppins"/>
                <a:cs typeface="Poppins"/>
                <a:sym typeface="Poppins"/>
              </a:rPr>
              <a:t>Increase capacity by partnering with trusted local nonprofits and offering microgrants for childcare programs.</a:t>
            </a:r>
          </a:p>
          <a:p>
            <a:pPr algn="l">
              <a:lnSpc>
                <a:spcPts val="2074"/>
              </a:lnSpc>
            </a:pPr>
            <a:r>
              <a:rPr lang="en-US" sz="1481" b="true">
                <a:solidFill>
                  <a:srgbClr val="00174C"/>
                </a:solidFill>
                <a:latin typeface="Poppins Bold"/>
                <a:ea typeface="Poppins Bold"/>
                <a:cs typeface="Poppins Bold"/>
                <a:sym typeface="Poppins Bold"/>
              </a:rPr>
              <a:t>Strengthen Access to State Assistance</a:t>
            </a:r>
          </a:p>
          <a:p>
            <a:pPr algn="l" marL="319854" indent="-159927" lvl="1">
              <a:lnSpc>
                <a:spcPts val="2074"/>
              </a:lnSpc>
              <a:buFont typeface="Arial"/>
              <a:buChar char="•"/>
            </a:pPr>
            <a:r>
              <a:rPr lang="en-US" sz="1481">
                <a:solidFill>
                  <a:srgbClr val="00174C"/>
                </a:solidFill>
                <a:latin typeface="Poppins"/>
                <a:ea typeface="Poppins"/>
                <a:cs typeface="Poppins"/>
                <a:sym typeface="Poppins"/>
              </a:rPr>
              <a:t>Establish a task force to help families navigate child care assistance programs.</a:t>
            </a:r>
          </a:p>
          <a:p>
            <a:pPr algn="l">
              <a:lnSpc>
                <a:spcPts val="2074"/>
              </a:lnSpc>
            </a:pPr>
            <a:r>
              <a:rPr lang="en-US" sz="1481" b="true">
                <a:solidFill>
                  <a:srgbClr val="00174C"/>
                </a:solidFill>
                <a:latin typeface="Poppins Bold"/>
                <a:ea typeface="Poppins Bold"/>
                <a:cs typeface="Poppins Bold"/>
                <a:sym typeface="Poppins Bold"/>
              </a:rPr>
              <a:t>Expand Aurora Public Schools’ Early Childhood Offerings</a:t>
            </a:r>
          </a:p>
          <a:p>
            <a:pPr algn="l" marL="319854" indent="-159927" lvl="1">
              <a:lnSpc>
                <a:spcPts val="2074"/>
              </a:lnSpc>
              <a:buFont typeface="Arial"/>
              <a:buChar char="•"/>
            </a:pPr>
            <a:r>
              <a:rPr lang="en-US" sz="1481">
                <a:solidFill>
                  <a:srgbClr val="00174C"/>
                </a:solidFill>
                <a:latin typeface="Poppins"/>
                <a:ea typeface="Poppins"/>
                <a:cs typeface="Poppins"/>
                <a:sym typeface="Poppins"/>
              </a:rPr>
              <a:t>Advocate for extended hours and increased city investment in before- and after-care services.</a:t>
            </a:r>
          </a:p>
          <a:p>
            <a:pPr algn="l">
              <a:lnSpc>
                <a:spcPts val="2074"/>
              </a:lnSpc>
            </a:pPr>
            <a:r>
              <a:rPr lang="en-US" sz="1481" b="true">
                <a:solidFill>
                  <a:srgbClr val="00174C"/>
                </a:solidFill>
                <a:latin typeface="Poppins Bold"/>
                <a:ea typeface="Poppins Bold"/>
                <a:cs typeface="Poppins Bold"/>
                <a:sym typeface="Poppins Bold"/>
              </a:rPr>
              <a:t>Support Cooperative Childcare Networks</a:t>
            </a:r>
          </a:p>
          <a:p>
            <a:pPr algn="l" marL="319854" indent="-159927" lvl="1">
              <a:lnSpc>
                <a:spcPts val="2074"/>
              </a:lnSpc>
              <a:buFont typeface="Arial"/>
              <a:buChar char="•"/>
            </a:pPr>
            <a:r>
              <a:rPr lang="en-US" sz="1481">
                <a:solidFill>
                  <a:srgbClr val="00174C"/>
                </a:solidFill>
                <a:latin typeface="Poppins"/>
                <a:ea typeface="Poppins"/>
                <a:cs typeface="Poppins"/>
                <a:sym typeface="Poppins"/>
              </a:rPr>
              <a:t>Facilitate the formation of licensed micro co-ops to reduce costs.</a:t>
            </a:r>
          </a:p>
          <a:p>
            <a:pPr algn="l">
              <a:lnSpc>
                <a:spcPts val="2074"/>
              </a:lnSpc>
            </a:pPr>
            <a:r>
              <a:rPr lang="en-US" sz="1481" b="true">
                <a:solidFill>
                  <a:srgbClr val="00174C"/>
                </a:solidFill>
                <a:latin typeface="Poppins Bold"/>
                <a:ea typeface="Poppins Bold"/>
                <a:cs typeface="Poppins Bold"/>
                <a:sym typeface="Poppins Bold"/>
              </a:rPr>
              <a:t>Extend Operating Hours for Daycare Services</a:t>
            </a:r>
          </a:p>
          <a:p>
            <a:pPr algn="l" marL="319854" indent="-159927" lvl="1">
              <a:lnSpc>
                <a:spcPts val="2074"/>
              </a:lnSpc>
              <a:buFont typeface="Arial"/>
              <a:buChar char="•"/>
            </a:pPr>
            <a:r>
              <a:rPr lang="en-US" sz="1481">
                <a:solidFill>
                  <a:srgbClr val="00174C"/>
                </a:solidFill>
                <a:latin typeface="Poppins"/>
                <a:ea typeface="Poppins"/>
                <a:cs typeface="Poppins"/>
                <a:sym typeface="Poppins"/>
              </a:rPr>
              <a:t>Partner with providers to offer extended care hours for working families.</a:t>
            </a:r>
          </a:p>
          <a:p>
            <a:pPr algn="l">
              <a:lnSpc>
                <a:spcPts val="2074"/>
              </a:lnSpc>
            </a:pPr>
            <a:r>
              <a:rPr lang="en-US" sz="1481" b="true">
                <a:solidFill>
                  <a:srgbClr val="00174C"/>
                </a:solidFill>
                <a:latin typeface="Poppins Bold"/>
                <a:ea typeface="Poppins Bold"/>
                <a:cs typeface="Poppins Bold"/>
                <a:sym typeface="Poppins Bold"/>
              </a:rPr>
              <a:t>Create an Online Resource Hub</a:t>
            </a:r>
          </a:p>
          <a:p>
            <a:pPr algn="l" marL="319854" indent="-159927" lvl="1">
              <a:lnSpc>
                <a:spcPts val="2074"/>
              </a:lnSpc>
              <a:buFont typeface="Arial"/>
              <a:buChar char="•"/>
            </a:pPr>
            <a:r>
              <a:rPr lang="en-US" sz="1481">
                <a:solidFill>
                  <a:srgbClr val="00174C"/>
                </a:solidFill>
                <a:latin typeface="Poppins"/>
                <a:ea typeface="Poppins"/>
                <a:cs typeface="Poppins"/>
                <a:sym typeface="Poppins"/>
              </a:rPr>
              <a:t>Develop a centralized portal for affordable childcare information in multiple languages.</a:t>
            </a:r>
          </a:p>
          <a:p>
            <a:pPr algn="l">
              <a:lnSpc>
                <a:spcPts val="2074"/>
              </a:lnSpc>
            </a:pPr>
          </a:p>
          <a:p>
            <a:pPr algn="l">
              <a:lnSpc>
                <a:spcPts val="2074"/>
              </a:lnSpc>
            </a:pPr>
          </a:p>
          <a:p>
            <a:pPr algn="l">
              <a:lnSpc>
                <a:spcPts val="2074"/>
              </a:lnSpc>
              <a:spcBef>
                <a:spcPct val="0"/>
              </a:spcBef>
            </a:pPr>
          </a:p>
        </p:txBody>
      </p:sp>
      <p:sp>
        <p:nvSpPr>
          <p:cNvPr name="TextBox 10" id="10"/>
          <p:cNvSpPr txBox="true"/>
          <p:nvPr/>
        </p:nvSpPr>
        <p:spPr>
          <a:xfrm rot="0">
            <a:off x="367434" y="1112376"/>
            <a:ext cx="3399668" cy="1039293"/>
          </a:xfrm>
          <a:prstGeom prst="rect">
            <a:avLst/>
          </a:prstGeom>
        </p:spPr>
        <p:txBody>
          <a:bodyPr anchor="t" rtlCol="false" tIns="0" lIns="0" bIns="0" rIns="0">
            <a:spAutoFit/>
          </a:bodyPr>
          <a:lstStyle/>
          <a:p>
            <a:pPr algn="just">
              <a:lnSpc>
                <a:spcPts val="2107"/>
              </a:lnSpc>
            </a:pPr>
            <a:r>
              <a:rPr lang="en-US" sz="1505" spc="170">
                <a:solidFill>
                  <a:srgbClr val="00174D"/>
                </a:solidFill>
                <a:latin typeface="Inter"/>
                <a:ea typeface="Inter"/>
                <a:cs typeface="Inter"/>
                <a:sym typeface="Inter"/>
              </a:rPr>
              <a:t>WATSO FOR AURORA CITY COUNCIL</a:t>
            </a:r>
          </a:p>
          <a:p>
            <a:pPr algn="just">
              <a:lnSpc>
                <a:spcPts val="2107"/>
              </a:lnSpc>
            </a:pPr>
            <a:r>
              <a:rPr lang="en-US" sz="1505" spc="170">
                <a:solidFill>
                  <a:srgbClr val="00174D"/>
                </a:solidFill>
                <a:latin typeface="Inter"/>
                <a:ea typeface="Inter"/>
                <a:cs typeface="Inter"/>
                <a:sym typeface="Inter"/>
              </a:rPr>
              <a:t>At LARGE </a:t>
            </a:r>
          </a:p>
          <a:p>
            <a:pPr algn="just">
              <a:lnSpc>
                <a:spcPts val="2107"/>
              </a:lnSpc>
              <a:spcBef>
                <a:spcPct val="0"/>
              </a:spcBef>
            </a:pPr>
          </a:p>
        </p:txBody>
      </p:sp>
      <p:sp>
        <p:nvSpPr>
          <p:cNvPr name="TextBox 11" id="11"/>
          <p:cNvSpPr txBox="true"/>
          <p:nvPr/>
        </p:nvSpPr>
        <p:spPr>
          <a:xfrm rot="0">
            <a:off x="367434" y="2767053"/>
            <a:ext cx="4322697" cy="430651"/>
          </a:xfrm>
          <a:prstGeom prst="rect">
            <a:avLst/>
          </a:prstGeom>
        </p:spPr>
        <p:txBody>
          <a:bodyPr anchor="t" rtlCol="false" tIns="0" lIns="0" bIns="0" rIns="0">
            <a:spAutoFit/>
          </a:bodyPr>
          <a:lstStyle/>
          <a:p>
            <a:pPr algn="l">
              <a:lnSpc>
                <a:spcPts val="3563"/>
              </a:lnSpc>
              <a:spcBef>
                <a:spcPct val="0"/>
              </a:spcBef>
            </a:pPr>
            <a:r>
              <a:rPr lang="en-US" b="true" sz="2545">
                <a:solidFill>
                  <a:srgbClr val="00174C"/>
                </a:solidFill>
                <a:latin typeface="Gotham Bold"/>
                <a:ea typeface="Gotham Bold"/>
                <a:cs typeface="Gotham Bold"/>
                <a:sym typeface="Gotham Bold"/>
              </a:rPr>
              <a:t>SOLUTION: 3</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3909734" y="-382019"/>
            <a:ext cx="3802839" cy="4580890"/>
            <a:chOff x="0" y="0"/>
            <a:chExt cx="7157771" cy="8622233"/>
          </a:xfrm>
        </p:grpSpPr>
        <p:sp>
          <p:nvSpPr>
            <p:cNvPr name="Freeform 3" id="3"/>
            <p:cNvSpPr/>
            <p:nvPr/>
          </p:nvSpPr>
          <p:spPr>
            <a:xfrm flipH="false" flipV="false" rot="0">
              <a:off x="0" y="0"/>
              <a:ext cx="7157720" cy="8622284"/>
            </a:xfrm>
            <a:custGeom>
              <a:avLst/>
              <a:gdLst/>
              <a:ahLst/>
              <a:cxnLst/>
              <a:rect r="r" b="b" t="t" l="l"/>
              <a:pathLst>
                <a:path h="8622284" w="7157720">
                  <a:moveTo>
                    <a:pt x="3916553" y="0"/>
                  </a:moveTo>
                  <a:lnTo>
                    <a:pt x="400685" y="2761869"/>
                  </a:lnTo>
                  <a:cubicBezTo>
                    <a:pt x="165481" y="2946527"/>
                    <a:pt x="31877" y="3205480"/>
                    <a:pt x="0" y="3474466"/>
                  </a:cubicBezTo>
                  <a:lnTo>
                    <a:pt x="0" y="3728212"/>
                  </a:lnTo>
                  <a:cubicBezTo>
                    <a:pt x="31877" y="3997198"/>
                    <a:pt x="165481" y="4256151"/>
                    <a:pt x="400685" y="4440936"/>
                  </a:cubicBezTo>
                  <a:lnTo>
                    <a:pt x="5430520" y="8392160"/>
                  </a:lnTo>
                  <a:cubicBezTo>
                    <a:pt x="5632450" y="8550783"/>
                    <a:pt x="5861431" y="8622284"/>
                    <a:pt x="6085205" y="8622284"/>
                  </a:cubicBezTo>
                  <a:cubicBezTo>
                    <a:pt x="6637655" y="8622284"/>
                    <a:pt x="7157720" y="8186674"/>
                    <a:pt x="7157720" y="7552689"/>
                  </a:cubicBezTo>
                  <a:lnTo>
                    <a:pt x="7157720" y="0"/>
                  </a:lnTo>
                  <a:close/>
                </a:path>
              </a:pathLst>
            </a:custGeom>
            <a:blipFill>
              <a:blip r:embed="rId2"/>
              <a:stretch>
                <a:fillRect l="-21763" t="0" r="-28377" b="-66184"/>
              </a:stretch>
            </a:blipFill>
          </p:spPr>
        </p:sp>
      </p:grpSp>
      <p:grpSp>
        <p:nvGrpSpPr>
          <p:cNvPr name="Group 4" id="4"/>
          <p:cNvGrpSpPr/>
          <p:nvPr/>
        </p:nvGrpSpPr>
        <p:grpSpPr>
          <a:xfrm rot="0">
            <a:off x="59827" y="4706952"/>
            <a:ext cx="7652746" cy="5927335"/>
            <a:chOff x="0" y="0"/>
            <a:chExt cx="2915332" cy="2258032"/>
          </a:xfrm>
        </p:grpSpPr>
        <p:sp>
          <p:nvSpPr>
            <p:cNvPr name="Freeform 5" id="5"/>
            <p:cNvSpPr/>
            <p:nvPr/>
          </p:nvSpPr>
          <p:spPr>
            <a:xfrm flipH="false" flipV="false" rot="0">
              <a:off x="0" y="0"/>
              <a:ext cx="2915332" cy="2258033"/>
            </a:xfrm>
            <a:custGeom>
              <a:avLst/>
              <a:gdLst/>
              <a:ahLst/>
              <a:cxnLst/>
              <a:rect r="r" b="b" t="t" l="l"/>
              <a:pathLst>
                <a:path h="2258033" w="2915332">
                  <a:moveTo>
                    <a:pt x="70816" y="0"/>
                  </a:moveTo>
                  <a:lnTo>
                    <a:pt x="2844516" y="0"/>
                  </a:lnTo>
                  <a:cubicBezTo>
                    <a:pt x="2863298" y="0"/>
                    <a:pt x="2881310" y="7461"/>
                    <a:pt x="2894590" y="20741"/>
                  </a:cubicBezTo>
                  <a:cubicBezTo>
                    <a:pt x="2907871" y="34022"/>
                    <a:pt x="2915332" y="52034"/>
                    <a:pt x="2915332" y="70816"/>
                  </a:cubicBezTo>
                  <a:lnTo>
                    <a:pt x="2915332" y="2187217"/>
                  </a:lnTo>
                  <a:cubicBezTo>
                    <a:pt x="2915332" y="2226327"/>
                    <a:pt x="2883627" y="2258033"/>
                    <a:pt x="2844516" y="2258033"/>
                  </a:cubicBezTo>
                  <a:lnTo>
                    <a:pt x="70816" y="2258033"/>
                  </a:lnTo>
                  <a:cubicBezTo>
                    <a:pt x="52034" y="2258033"/>
                    <a:pt x="34022" y="2250572"/>
                    <a:pt x="20741" y="2237291"/>
                  </a:cubicBezTo>
                  <a:cubicBezTo>
                    <a:pt x="7461" y="2224011"/>
                    <a:pt x="0" y="2205998"/>
                    <a:pt x="0" y="2187217"/>
                  </a:cubicBezTo>
                  <a:lnTo>
                    <a:pt x="0" y="70816"/>
                  </a:lnTo>
                  <a:cubicBezTo>
                    <a:pt x="0" y="52034"/>
                    <a:pt x="7461" y="34022"/>
                    <a:pt x="20741" y="20741"/>
                  </a:cubicBezTo>
                  <a:cubicBezTo>
                    <a:pt x="34022" y="7461"/>
                    <a:pt x="52034" y="0"/>
                    <a:pt x="70816" y="0"/>
                  </a:cubicBezTo>
                  <a:close/>
                </a:path>
              </a:pathLst>
            </a:custGeom>
            <a:solidFill>
              <a:srgbClr val="F6FEFF"/>
            </a:solidFill>
          </p:spPr>
        </p:sp>
        <p:sp>
          <p:nvSpPr>
            <p:cNvPr name="TextBox 6" id="6"/>
            <p:cNvSpPr txBox="true"/>
            <p:nvPr/>
          </p:nvSpPr>
          <p:spPr>
            <a:xfrm>
              <a:off x="0" y="-38100"/>
              <a:ext cx="2915332" cy="2296132"/>
            </a:xfrm>
            <a:prstGeom prst="rect">
              <a:avLst/>
            </a:prstGeom>
          </p:spPr>
          <p:txBody>
            <a:bodyPr anchor="ctr" rtlCol="false" tIns="47790" lIns="47790" bIns="47790" rIns="47790"/>
            <a:lstStyle/>
            <a:p>
              <a:pPr algn="ctr">
                <a:lnSpc>
                  <a:spcPts val="1843"/>
                </a:lnSpc>
              </a:pPr>
            </a:p>
          </p:txBody>
        </p:sp>
      </p:grpSp>
      <p:sp>
        <p:nvSpPr>
          <p:cNvPr name="Freeform 7" id="7"/>
          <p:cNvSpPr/>
          <p:nvPr/>
        </p:nvSpPr>
        <p:spPr>
          <a:xfrm flipH="false" flipV="false" rot="0">
            <a:off x="1218299" y="711200"/>
            <a:ext cx="473535" cy="374593"/>
          </a:xfrm>
          <a:custGeom>
            <a:avLst/>
            <a:gdLst/>
            <a:ahLst/>
            <a:cxnLst/>
            <a:rect r="r" b="b" t="t" l="l"/>
            <a:pathLst>
              <a:path h="374593" w="473535">
                <a:moveTo>
                  <a:pt x="0" y="0"/>
                </a:moveTo>
                <a:lnTo>
                  <a:pt x="473535" y="0"/>
                </a:lnTo>
                <a:lnTo>
                  <a:pt x="473535" y="374593"/>
                </a:lnTo>
                <a:lnTo>
                  <a:pt x="0" y="37459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227299" y="3122266"/>
            <a:ext cx="5241361" cy="798951"/>
          </a:xfrm>
          <a:prstGeom prst="rect">
            <a:avLst/>
          </a:prstGeom>
        </p:spPr>
        <p:txBody>
          <a:bodyPr anchor="t" rtlCol="false" tIns="0" lIns="0" bIns="0" rIns="0">
            <a:spAutoFit/>
          </a:bodyPr>
          <a:lstStyle/>
          <a:p>
            <a:pPr algn="l">
              <a:lnSpc>
                <a:spcPts val="2163"/>
              </a:lnSpc>
            </a:pPr>
            <a:r>
              <a:rPr lang="en-US" sz="1545" b="true">
                <a:solidFill>
                  <a:srgbClr val="00174C"/>
                </a:solidFill>
                <a:latin typeface="Gotham Bold"/>
                <a:ea typeface="Gotham Bold"/>
                <a:cs typeface="Gotham Bold"/>
                <a:sym typeface="Gotham Bold"/>
              </a:rPr>
              <a:t>PUBLIC SAFETY WITH COMMUNITY ACCOUNTABILITY</a:t>
            </a:r>
          </a:p>
          <a:p>
            <a:pPr algn="l">
              <a:lnSpc>
                <a:spcPts val="2163"/>
              </a:lnSpc>
              <a:spcBef>
                <a:spcPct val="0"/>
              </a:spcBef>
            </a:pPr>
          </a:p>
        </p:txBody>
      </p:sp>
      <p:sp>
        <p:nvSpPr>
          <p:cNvPr name="TextBox 9" id="9"/>
          <p:cNvSpPr txBox="true"/>
          <p:nvPr/>
        </p:nvSpPr>
        <p:spPr>
          <a:xfrm rot="0">
            <a:off x="326208" y="3883117"/>
            <a:ext cx="6881788" cy="5658320"/>
          </a:xfrm>
          <a:prstGeom prst="rect">
            <a:avLst/>
          </a:prstGeom>
        </p:spPr>
        <p:txBody>
          <a:bodyPr anchor="t" rtlCol="false" tIns="0" lIns="0" bIns="0" rIns="0">
            <a:spAutoFit/>
          </a:bodyPr>
          <a:lstStyle/>
          <a:p>
            <a:pPr algn="l">
              <a:lnSpc>
                <a:spcPts val="2074"/>
              </a:lnSpc>
            </a:pPr>
            <a:r>
              <a:rPr lang="en-US" sz="1481">
                <a:solidFill>
                  <a:srgbClr val="00174C"/>
                </a:solidFill>
                <a:latin typeface="Poppins"/>
                <a:ea typeface="Poppins"/>
                <a:cs typeface="Poppins"/>
                <a:sym typeface="Poppins"/>
              </a:rPr>
              <a:t>Public safety must be grounded in justice and collaboration. As your councilmember, I will advocate for a system where residents are protected by law enforcement, fostering trust within our communities.</a:t>
            </a:r>
          </a:p>
          <a:p>
            <a:pPr algn="l">
              <a:lnSpc>
                <a:spcPts val="2074"/>
              </a:lnSpc>
            </a:pPr>
            <a:r>
              <a:rPr lang="en-US" sz="1481" b="true">
                <a:solidFill>
                  <a:srgbClr val="00174C"/>
                </a:solidFill>
                <a:latin typeface="Poppins Bold"/>
                <a:ea typeface="Poppins Bold"/>
                <a:cs typeface="Poppins Bold"/>
                <a:sym typeface="Poppins Bold"/>
              </a:rPr>
              <a:t>Establish a Community Public Safety Council</a:t>
            </a:r>
          </a:p>
          <a:p>
            <a:pPr algn="l" marL="319854" indent="-159927" lvl="1">
              <a:lnSpc>
                <a:spcPts val="2074"/>
              </a:lnSpc>
              <a:buFont typeface="Arial"/>
              <a:buChar char="•"/>
            </a:pPr>
            <a:r>
              <a:rPr lang="en-US" sz="1481">
                <a:solidFill>
                  <a:srgbClr val="00174C"/>
                </a:solidFill>
                <a:latin typeface="Poppins"/>
                <a:ea typeface="Poppins"/>
                <a:cs typeface="Poppins"/>
                <a:sym typeface="Poppins"/>
              </a:rPr>
              <a:t>Create a permanent advisory council composed of diverse community members to influence safety policies.</a:t>
            </a:r>
          </a:p>
          <a:p>
            <a:pPr algn="l">
              <a:lnSpc>
                <a:spcPts val="2074"/>
              </a:lnSpc>
            </a:pPr>
            <a:r>
              <a:rPr lang="en-US" sz="1481" b="true">
                <a:solidFill>
                  <a:srgbClr val="00174C"/>
                </a:solidFill>
                <a:latin typeface="Poppins Bold"/>
                <a:ea typeface="Poppins Bold"/>
                <a:cs typeface="Poppins Bold"/>
                <a:sym typeface="Poppins Bold"/>
              </a:rPr>
              <a:t>Enhance Civilian Oversight and Accountability</a:t>
            </a:r>
          </a:p>
          <a:p>
            <a:pPr algn="l" marL="319854" indent="-159927" lvl="1">
              <a:lnSpc>
                <a:spcPts val="2074"/>
              </a:lnSpc>
              <a:buFont typeface="Arial"/>
              <a:buChar char="•"/>
            </a:pPr>
            <a:r>
              <a:rPr lang="en-US" sz="1481">
                <a:solidFill>
                  <a:srgbClr val="00174C"/>
                </a:solidFill>
                <a:latin typeface="Poppins"/>
                <a:ea typeface="Poppins"/>
                <a:cs typeface="Poppins"/>
                <a:sym typeface="Poppins"/>
              </a:rPr>
              <a:t>Strengthen the powers of oversight bodies to investigate misconduct and require public reporting.</a:t>
            </a:r>
          </a:p>
          <a:p>
            <a:pPr algn="l">
              <a:lnSpc>
                <a:spcPts val="2074"/>
              </a:lnSpc>
            </a:pPr>
            <a:r>
              <a:rPr lang="en-US" sz="1481" b="true">
                <a:solidFill>
                  <a:srgbClr val="00174C"/>
                </a:solidFill>
                <a:latin typeface="Poppins Bold"/>
                <a:ea typeface="Poppins Bold"/>
                <a:cs typeface="Poppins Bold"/>
                <a:sym typeface="Poppins Bold"/>
              </a:rPr>
              <a:t>Implement a Restorative Justice Initiative</a:t>
            </a:r>
          </a:p>
          <a:p>
            <a:pPr algn="l" marL="319854" indent="-159927" lvl="1">
              <a:lnSpc>
                <a:spcPts val="2074"/>
              </a:lnSpc>
              <a:buFont typeface="Arial"/>
              <a:buChar char="•"/>
            </a:pPr>
            <a:r>
              <a:rPr lang="en-US" sz="1481">
                <a:solidFill>
                  <a:srgbClr val="00174C"/>
                </a:solidFill>
                <a:latin typeface="Poppins"/>
                <a:ea typeface="Poppins"/>
                <a:cs typeface="Poppins"/>
                <a:sym typeface="Poppins"/>
              </a:rPr>
              <a:t>Offer alternatives to arrest for non-violent offenses through community mediation and restorative sessions.</a:t>
            </a:r>
          </a:p>
          <a:p>
            <a:pPr algn="l">
              <a:lnSpc>
                <a:spcPts val="2074"/>
              </a:lnSpc>
            </a:pPr>
            <a:r>
              <a:rPr lang="en-US" sz="1481" b="true">
                <a:solidFill>
                  <a:srgbClr val="00174C"/>
                </a:solidFill>
                <a:latin typeface="Poppins Bold"/>
                <a:ea typeface="Poppins Bold"/>
                <a:cs typeface="Poppins Bold"/>
                <a:sym typeface="Poppins Bold"/>
              </a:rPr>
              <a:t>Improve Officer Training and Involvement</a:t>
            </a:r>
          </a:p>
          <a:p>
            <a:pPr algn="l" marL="319854" indent="-159927" lvl="1">
              <a:lnSpc>
                <a:spcPts val="2074"/>
              </a:lnSpc>
              <a:buFont typeface="Arial"/>
              <a:buChar char="•"/>
            </a:pPr>
            <a:r>
              <a:rPr lang="en-US" sz="1481">
                <a:solidFill>
                  <a:srgbClr val="00174C"/>
                </a:solidFill>
                <a:latin typeface="Poppins"/>
                <a:ea typeface="Poppins"/>
                <a:cs typeface="Poppins"/>
                <a:sym typeface="Poppins"/>
              </a:rPr>
              <a:t>Equip officers with de-escalation and cultural competency training, while encouraging community engagement.</a:t>
            </a:r>
          </a:p>
          <a:p>
            <a:pPr algn="l">
              <a:lnSpc>
                <a:spcPts val="2074"/>
              </a:lnSpc>
            </a:pPr>
            <a:r>
              <a:rPr lang="en-US" sz="1481" b="true">
                <a:solidFill>
                  <a:srgbClr val="00174C"/>
                </a:solidFill>
                <a:latin typeface="Poppins Bold"/>
                <a:ea typeface="Poppins Bold"/>
                <a:cs typeface="Poppins Bold"/>
                <a:sym typeface="Poppins Bold"/>
              </a:rPr>
              <a:t>Ensure Transparent Data Access</a:t>
            </a:r>
          </a:p>
          <a:p>
            <a:pPr algn="l" marL="319854" indent="-159927" lvl="1">
              <a:lnSpc>
                <a:spcPts val="2074"/>
              </a:lnSpc>
              <a:buFont typeface="Arial"/>
              <a:buChar char="•"/>
            </a:pPr>
            <a:r>
              <a:rPr lang="en-US" sz="1481">
                <a:solidFill>
                  <a:srgbClr val="00174C"/>
                </a:solidFill>
                <a:latin typeface="Poppins"/>
                <a:ea typeface="Poppins"/>
                <a:cs typeface="Poppins"/>
                <a:sym typeface="Poppins"/>
              </a:rPr>
              <a:t>Develop a dashboard to track public safety data and hold regular community discussions.</a:t>
            </a:r>
          </a:p>
          <a:p>
            <a:pPr algn="l">
              <a:lnSpc>
                <a:spcPts val="2074"/>
              </a:lnSpc>
            </a:pPr>
            <a:r>
              <a:rPr lang="en-US" sz="1481">
                <a:solidFill>
                  <a:srgbClr val="00174C"/>
                </a:solidFill>
                <a:latin typeface="Poppins"/>
                <a:ea typeface="Poppins"/>
                <a:cs typeface="Poppins"/>
                <a:sym typeface="Poppins"/>
              </a:rPr>
              <a:t>I</a:t>
            </a:r>
            <a:r>
              <a:rPr lang="en-US" sz="1481" b="true">
                <a:solidFill>
                  <a:srgbClr val="00174C"/>
                </a:solidFill>
                <a:latin typeface="Poppins Bold"/>
                <a:ea typeface="Poppins Bold"/>
                <a:cs typeface="Poppins Bold"/>
                <a:sym typeface="Poppins Bold"/>
              </a:rPr>
              <a:t>nvest in Violence Prevention Programs</a:t>
            </a:r>
          </a:p>
          <a:p>
            <a:pPr algn="l" marL="319854" indent="-159927" lvl="1">
              <a:lnSpc>
                <a:spcPts val="2074"/>
              </a:lnSpc>
              <a:buFont typeface="Arial"/>
              <a:buChar char="•"/>
            </a:pPr>
            <a:r>
              <a:rPr lang="en-US" sz="1481">
                <a:solidFill>
                  <a:srgbClr val="00174C"/>
                </a:solidFill>
                <a:latin typeface="Poppins"/>
                <a:ea typeface="Poppins"/>
                <a:cs typeface="Poppins"/>
                <a:sym typeface="Poppins"/>
              </a:rPr>
              <a:t>Fund community-based initiatives to address the root causes of crime.</a:t>
            </a:r>
          </a:p>
          <a:p>
            <a:pPr algn="l">
              <a:lnSpc>
                <a:spcPts val="2074"/>
              </a:lnSpc>
              <a:spcBef>
                <a:spcPct val="0"/>
              </a:spcBef>
            </a:pPr>
          </a:p>
        </p:txBody>
      </p:sp>
      <p:sp>
        <p:nvSpPr>
          <p:cNvPr name="TextBox 10" id="10"/>
          <p:cNvSpPr txBox="true"/>
          <p:nvPr/>
        </p:nvSpPr>
        <p:spPr>
          <a:xfrm rot="0">
            <a:off x="367434" y="1112376"/>
            <a:ext cx="3399668" cy="1039293"/>
          </a:xfrm>
          <a:prstGeom prst="rect">
            <a:avLst/>
          </a:prstGeom>
        </p:spPr>
        <p:txBody>
          <a:bodyPr anchor="t" rtlCol="false" tIns="0" lIns="0" bIns="0" rIns="0">
            <a:spAutoFit/>
          </a:bodyPr>
          <a:lstStyle/>
          <a:p>
            <a:pPr algn="just">
              <a:lnSpc>
                <a:spcPts val="2107"/>
              </a:lnSpc>
            </a:pPr>
            <a:r>
              <a:rPr lang="en-US" sz="1505" spc="170">
                <a:solidFill>
                  <a:srgbClr val="00174D"/>
                </a:solidFill>
                <a:latin typeface="Inter"/>
                <a:ea typeface="Inter"/>
                <a:cs typeface="Inter"/>
                <a:sym typeface="Inter"/>
              </a:rPr>
              <a:t>WATSO FOR AURORA CITY COUNCIL</a:t>
            </a:r>
          </a:p>
          <a:p>
            <a:pPr algn="just">
              <a:lnSpc>
                <a:spcPts val="2107"/>
              </a:lnSpc>
            </a:pPr>
            <a:r>
              <a:rPr lang="en-US" sz="1505" spc="170">
                <a:solidFill>
                  <a:srgbClr val="00174D"/>
                </a:solidFill>
                <a:latin typeface="Inter"/>
                <a:ea typeface="Inter"/>
                <a:cs typeface="Inter"/>
                <a:sym typeface="Inter"/>
              </a:rPr>
              <a:t>At LARGE </a:t>
            </a:r>
          </a:p>
          <a:p>
            <a:pPr algn="just">
              <a:lnSpc>
                <a:spcPts val="2107"/>
              </a:lnSpc>
              <a:spcBef>
                <a:spcPct val="0"/>
              </a:spcBef>
            </a:pPr>
          </a:p>
        </p:txBody>
      </p:sp>
      <p:sp>
        <p:nvSpPr>
          <p:cNvPr name="TextBox 11" id="11"/>
          <p:cNvSpPr txBox="true"/>
          <p:nvPr/>
        </p:nvSpPr>
        <p:spPr>
          <a:xfrm rot="0">
            <a:off x="326208" y="2323456"/>
            <a:ext cx="4322697" cy="430651"/>
          </a:xfrm>
          <a:prstGeom prst="rect">
            <a:avLst/>
          </a:prstGeom>
        </p:spPr>
        <p:txBody>
          <a:bodyPr anchor="t" rtlCol="false" tIns="0" lIns="0" bIns="0" rIns="0">
            <a:spAutoFit/>
          </a:bodyPr>
          <a:lstStyle/>
          <a:p>
            <a:pPr algn="l">
              <a:lnSpc>
                <a:spcPts val="3563"/>
              </a:lnSpc>
              <a:spcBef>
                <a:spcPct val="0"/>
              </a:spcBef>
            </a:pPr>
            <a:r>
              <a:rPr lang="en-US" b="true" sz="2545">
                <a:solidFill>
                  <a:srgbClr val="00174C"/>
                </a:solidFill>
                <a:latin typeface="Gotham Bold"/>
                <a:ea typeface="Gotham Bold"/>
                <a:cs typeface="Gotham Bold"/>
                <a:sym typeface="Gotham Bold"/>
              </a:rPr>
              <a:t>SOLUTION: 4</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3909734" y="-382019"/>
            <a:ext cx="3802839" cy="4580890"/>
            <a:chOff x="0" y="0"/>
            <a:chExt cx="7157771" cy="8622233"/>
          </a:xfrm>
        </p:grpSpPr>
        <p:sp>
          <p:nvSpPr>
            <p:cNvPr name="Freeform 3" id="3"/>
            <p:cNvSpPr/>
            <p:nvPr/>
          </p:nvSpPr>
          <p:spPr>
            <a:xfrm flipH="false" flipV="false" rot="0">
              <a:off x="0" y="0"/>
              <a:ext cx="7157720" cy="8622284"/>
            </a:xfrm>
            <a:custGeom>
              <a:avLst/>
              <a:gdLst/>
              <a:ahLst/>
              <a:cxnLst/>
              <a:rect r="r" b="b" t="t" l="l"/>
              <a:pathLst>
                <a:path h="8622284" w="7157720">
                  <a:moveTo>
                    <a:pt x="3916553" y="0"/>
                  </a:moveTo>
                  <a:lnTo>
                    <a:pt x="400685" y="2761869"/>
                  </a:lnTo>
                  <a:cubicBezTo>
                    <a:pt x="165481" y="2946527"/>
                    <a:pt x="31877" y="3205480"/>
                    <a:pt x="0" y="3474466"/>
                  </a:cubicBezTo>
                  <a:lnTo>
                    <a:pt x="0" y="3728212"/>
                  </a:lnTo>
                  <a:cubicBezTo>
                    <a:pt x="31877" y="3997198"/>
                    <a:pt x="165481" y="4256151"/>
                    <a:pt x="400685" y="4440936"/>
                  </a:cubicBezTo>
                  <a:lnTo>
                    <a:pt x="5430520" y="8392160"/>
                  </a:lnTo>
                  <a:cubicBezTo>
                    <a:pt x="5632450" y="8550783"/>
                    <a:pt x="5861431" y="8622284"/>
                    <a:pt x="6085205" y="8622284"/>
                  </a:cubicBezTo>
                  <a:cubicBezTo>
                    <a:pt x="6637655" y="8622284"/>
                    <a:pt x="7157720" y="8186674"/>
                    <a:pt x="7157720" y="7552689"/>
                  </a:cubicBezTo>
                  <a:lnTo>
                    <a:pt x="7157720" y="0"/>
                  </a:lnTo>
                  <a:close/>
                </a:path>
              </a:pathLst>
            </a:custGeom>
            <a:blipFill>
              <a:blip r:embed="rId2"/>
              <a:stretch>
                <a:fillRect l="-25374" t="0" r="-32915" b="-75203"/>
              </a:stretch>
            </a:blipFill>
          </p:spPr>
        </p:sp>
      </p:grpSp>
      <p:grpSp>
        <p:nvGrpSpPr>
          <p:cNvPr name="Group 4" id="4"/>
          <p:cNvGrpSpPr/>
          <p:nvPr/>
        </p:nvGrpSpPr>
        <p:grpSpPr>
          <a:xfrm rot="0">
            <a:off x="59827" y="4706952"/>
            <a:ext cx="7652746" cy="5927335"/>
            <a:chOff x="0" y="0"/>
            <a:chExt cx="2915332" cy="2258032"/>
          </a:xfrm>
        </p:grpSpPr>
        <p:sp>
          <p:nvSpPr>
            <p:cNvPr name="Freeform 5" id="5"/>
            <p:cNvSpPr/>
            <p:nvPr/>
          </p:nvSpPr>
          <p:spPr>
            <a:xfrm flipH="false" flipV="false" rot="0">
              <a:off x="0" y="0"/>
              <a:ext cx="2915332" cy="2258033"/>
            </a:xfrm>
            <a:custGeom>
              <a:avLst/>
              <a:gdLst/>
              <a:ahLst/>
              <a:cxnLst/>
              <a:rect r="r" b="b" t="t" l="l"/>
              <a:pathLst>
                <a:path h="2258033" w="2915332">
                  <a:moveTo>
                    <a:pt x="70816" y="0"/>
                  </a:moveTo>
                  <a:lnTo>
                    <a:pt x="2844516" y="0"/>
                  </a:lnTo>
                  <a:cubicBezTo>
                    <a:pt x="2863298" y="0"/>
                    <a:pt x="2881310" y="7461"/>
                    <a:pt x="2894590" y="20741"/>
                  </a:cubicBezTo>
                  <a:cubicBezTo>
                    <a:pt x="2907871" y="34022"/>
                    <a:pt x="2915332" y="52034"/>
                    <a:pt x="2915332" y="70816"/>
                  </a:cubicBezTo>
                  <a:lnTo>
                    <a:pt x="2915332" y="2187217"/>
                  </a:lnTo>
                  <a:cubicBezTo>
                    <a:pt x="2915332" y="2226327"/>
                    <a:pt x="2883627" y="2258033"/>
                    <a:pt x="2844516" y="2258033"/>
                  </a:cubicBezTo>
                  <a:lnTo>
                    <a:pt x="70816" y="2258033"/>
                  </a:lnTo>
                  <a:cubicBezTo>
                    <a:pt x="52034" y="2258033"/>
                    <a:pt x="34022" y="2250572"/>
                    <a:pt x="20741" y="2237291"/>
                  </a:cubicBezTo>
                  <a:cubicBezTo>
                    <a:pt x="7461" y="2224011"/>
                    <a:pt x="0" y="2205998"/>
                    <a:pt x="0" y="2187217"/>
                  </a:cubicBezTo>
                  <a:lnTo>
                    <a:pt x="0" y="70816"/>
                  </a:lnTo>
                  <a:cubicBezTo>
                    <a:pt x="0" y="52034"/>
                    <a:pt x="7461" y="34022"/>
                    <a:pt x="20741" y="20741"/>
                  </a:cubicBezTo>
                  <a:cubicBezTo>
                    <a:pt x="34022" y="7461"/>
                    <a:pt x="52034" y="0"/>
                    <a:pt x="70816" y="0"/>
                  </a:cubicBezTo>
                  <a:close/>
                </a:path>
              </a:pathLst>
            </a:custGeom>
            <a:solidFill>
              <a:srgbClr val="F6FEFF"/>
            </a:solidFill>
          </p:spPr>
        </p:sp>
        <p:sp>
          <p:nvSpPr>
            <p:cNvPr name="TextBox 6" id="6"/>
            <p:cNvSpPr txBox="true"/>
            <p:nvPr/>
          </p:nvSpPr>
          <p:spPr>
            <a:xfrm>
              <a:off x="0" y="-38100"/>
              <a:ext cx="2915332" cy="2296132"/>
            </a:xfrm>
            <a:prstGeom prst="rect">
              <a:avLst/>
            </a:prstGeom>
          </p:spPr>
          <p:txBody>
            <a:bodyPr anchor="ctr" rtlCol="false" tIns="47790" lIns="47790" bIns="47790" rIns="47790"/>
            <a:lstStyle/>
            <a:p>
              <a:pPr algn="ctr">
                <a:lnSpc>
                  <a:spcPts val="1843"/>
                </a:lnSpc>
              </a:pPr>
            </a:p>
          </p:txBody>
        </p:sp>
      </p:grpSp>
      <p:sp>
        <p:nvSpPr>
          <p:cNvPr name="Freeform 7" id="7"/>
          <p:cNvSpPr/>
          <p:nvPr/>
        </p:nvSpPr>
        <p:spPr>
          <a:xfrm flipH="false" flipV="false" rot="0">
            <a:off x="1218299" y="711200"/>
            <a:ext cx="473535" cy="374593"/>
          </a:xfrm>
          <a:custGeom>
            <a:avLst/>
            <a:gdLst/>
            <a:ahLst/>
            <a:cxnLst/>
            <a:rect r="r" b="b" t="t" l="l"/>
            <a:pathLst>
              <a:path h="374593" w="473535">
                <a:moveTo>
                  <a:pt x="0" y="0"/>
                </a:moveTo>
                <a:lnTo>
                  <a:pt x="473535" y="0"/>
                </a:lnTo>
                <a:lnTo>
                  <a:pt x="473535" y="374593"/>
                </a:lnTo>
                <a:lnTo>
                  <a:pt x="0" y="37459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227299" y="3112741"/>
            <a:ext cx="5241361" cy="374136"/>
          </a:xfrm>
          <a:prstGeom prst="rect">
            <a:avLst/>
          </a:prstGeom>
        </p:spPr>
        <p:txBody>
          <a:bodyPr anchor="t" rtlCol="false" tIns="0" lIns="0" bIns="0" rIns="0">
            <a:spAutoFit/>
          </a:bodyPr>
          <a:lstStyle/>
          <a:p>
            <a:pPr algn="l">
              <a:lnSpc>
                <a:spcPts val="3003"/>
              </a:lnSpc>
              <a:spcBef>
                <a:spcPct val="0"/>
              </a:spcBef>
            </a:pPr>
            <a:r>
              <a:rPr lang="en-US" b="true" sz="2145">
                <a:solidFill>
                  <a:srgbClr val="00174C"/>
                </a:solidFill>
                <a:latin typeface="Gotham Bold"/>
                <a:ea typeface="Gotham Bold"/>
                <a:cs typeface="Gotham Bold"/>
                <a:sym typeface="Gotham Bold"/>
              </a:rPr>
              <a:t>JOB CREATION </a:t>
            </a:r>
          </a:p>
        </p:txBody>
      </p:sp>
      <p:sp>
        <p:nvSpPr>
          <p:cNvPr name="TextBox 9" id="9"/>
          <p:cNvSpPr txBox="true"/>
          <p:nvPr/>
        </p:nvSpPr>
        <p:spPr>
          <a:xfrm rot="0">
            <a:off x="326208" y="3883117"/>
            <a:ext cx="6881788" cy="5401145"/>
          </a:xfrm>
          <a:prstGeom prst="rect">
            <a:avLst/>
          </a:prstGeom>
        </p:spPr>
        <p:txBody>
          <a:bodyPr anchor="t" rtlCol="false" tIns="0" lIns="0" bIns="0" rIns="0">
            <a:spAutoFit/>
          </a:bodyPr>
          <a:lstStyle/>
          <a:p>
            <a:pPr algn="l">
              <a:lnSpc>
                <a:spcPts val="2074"/>
              </a:lnSpc>
            </a:pPr>
            <a:r>
              <a:rPr lang="en-US" sz="1481">
                <a:solidFill>
                  <a:srgbClr val="00174C"/>
                </a:solidFill>
                <a:latin typeface="Poppins"/>
                <a:ea typeface="Poppins"/>
                <a:cs typeface="Poppins"/>
                <a:sym typeface="Poppins"/>
              </a:rPr>
              <a:t>A safer, stronger Aurora begins with job creation. My plan aims to generate quality, community-centered jobs through investments in childcare, public safety, and restorative services.</a:t>
            </a:r>
          </a:p>
          <a:p>
            <a:pPr algn="l">
              <a:lnSpc>
                <a:spcPts val="2074"/>
              </a:lnSpc>
            </a:pPr>
            <a:r>
              <a:rPr lang="en-US" sz="1481" b="true">
                <a:solidFill>
                  <a:srgbClr val="00174C"/>
                </a:solidFill>
                <a:latin typeface="Poppins Bold"/>
                <a:ea typeface="Poppins Bold"/>
                <a:cs typeface="Poppins Bold"/>
                <a:sym typeface="Poppins Bold"/>
              </a:rPr>
              <a:t>Initiate a Community Jobs Corps</a:t>
            </a:r>
          </a:p>
          <a:p>
            <a:pPr algn="l" marL="319854" indent="-159927" lvl="1">
              <a:lnSpc>
                <a:spcPts val="2074"/>
              </a:lnSpc>
              <a:buFont typeface="Arial"/>
              <a:buChar char="•"/>
            </a:pPr>
            <a:r>
              <a:rPr lang="en-US" sz="1481">
                <a:solidFill>
                  <a:srgbClr val="00174C"/>
                </a:solidFill>
                <a:latin typeface="Poppins"/>
                <a:ea typeface="Poppins"/>
                <a:cs typeface="Poppins"/>
                <a:sym typeface="Poppins"/>
              </a:rPr>
              <a:t>Create a program to hire local residents for essential public service roles, focusing on safety and equity.</a:t>
            </a:r>
          </a:p>
          <a:p>
            <a:pPr algn="l">
              <a:lnSpc>
                <a:spcPts val="2074"/>
              </a:lnSpc>
            </a:pPr>
            <a:r>
              <a:rPr lang="en-US" sz="1481" b="true">
                <a:solidFill>
                  <a:srgbClr val="00174C"/>
                </a:solidFill>
                <a:latin typeface="Poppins Bold"/>
                <a:ea typeface="Poppins Bold"/>
                <a:cs typeface="Poppins Bold"/>
                <a:sym typeface="Poppins Bold"/>
              </a:rPr>
              <a:t>Invest in the Childcare Workforce</a:t>
            </a:r>
          </a:p>
          <a:p>
            <a:pPr algn="l" marL="319854" indent="-159927" lvl="1">
              <a:lnSpc>
                <a:spcPts val="2074"/>
              </a:lnSpc>
              <a:buFont typeface="Arial"/>
              <a:buChar char="•"/>
            </a:pPr>
            <a:r>
              <a:rPr lang="en-US" sz="1481">
                <a:solidFill>
                  <a:srgbClr val="00174C"/>
                </a:solidFill>
                <a:latin typeface="Poppins"/>
                <a:ea typeface="Poppins"/>
                <a:cs typeface="Poppins"/>
                <a:sym typeface="Poppins"/>
              </a:rPr>
              <a:t>Expand and elevate the childcare workforce while ensuring better wages and standards.</a:t>
            </a:r>
          </a:p>
          <a:p>
            <a:pPr algn="l">
              <a:lnSpc>
                <a:spcPts val="2074"/>
              </a:lnSpc>
            </a:pPr>
            <a:r>
              <a:rPr lang="en-US" sz="1481" b="true">
                <a:solidFill>
                  <a:srgbClr val="00174C"/>
                </a:solidFill>
                <a:latin typeface="Poppins Bold"/>
                <a:ea typeface="Poppins Bold"/>
                <a:cs typeface="Poppins Bold"/>
                <a:sym typeface="Poppins Bold"/>
              </a:rPr>
              <a:t>Grow Public Safety Jobs with Accountability</a:t>
            </a:r>
          </a:p>
          <a:p>
            <a:pPr algn="l" marL="319854" indent="-159927" lvl="1">
              <a:lnSpc>
                <a:spcPts val="2074"/>
              </a:lnSpc>
              <a:buFont typeface="Arial"/>
              <a:buChar char="•"/>
            </a:pPr>
            <a:r>
              <a:rPr lang="en-US" sz="1481">
                <a:solidFill>
                  <a:srgbClr val="00174C"/>
                </a:solidFill>
                <a:latin typeface="Poppins"/>
                <a:ea typeface="Poppins"/>
                <a:cs typeface="Poppins"/>
                <a:sym typeface="Poppins"/>
              </a:rPr>
              <a:t>Redirect resources to create community safety roles that foster trust.</a:t>
            </a:r>
          </a:p>
          <a:p>
            <a:pPr algn="l">
              <a:lnSpc>
                <a:spcPts val="2074"/>
              </a:lnSpc>
            </a:pPr>
            <a:r>
              <a:rPr lang="en-US" sz="1481" b="true">
                <a:solidFill>
                  <a:srgbClr val="00174C"/>
                </a:solidFill>
                <a:latin typeface="Poppins Bold"/>
                <a:ea typeface="Poppins Bold"/>
                <a:cs typeface="Poppins Bold"/>
                <a:sym typeface="Poppins Bold"/>
              </a:rPr>
              <a:t>Enhance Mental Health and Crisis Response Jobs</a:t>
            </a:r>
          </a:p>
          <a:p>
            <a:pPr algn="l" marL="319854" indent="-159927" lvl="1">
              <a:lnSpc>
                <a:spcPts val="2074"/>
              </a:lnSpc>
              <a:buFont typeface="Arial"/>
              <a:buChar char="•"/>
            </a:pPr>
            <a:r>
              <a:rPr lang="en-US" sz="1481">
                <a:solidFill>
                  <a:srgbClr val="00174C"/>
                </a:solidFill>
                <a:latin typeface="Poppins"/>
                <a:ea typeface="Poppins"/>
                <a:cs typeface="Poppins"/>
                <a:sym typeface="Poppins"/>
              </a:rPr>
              <a:t>Hire skilled non-law enforcement responders to manage crisis situations effectively.</a:t>
            </a:r>
          </a:p>
          <a:p>
            <a:pPr algn="l">
              <a:lnSpc>
                <a:spcPts val="2074"/>
              </a:lnSpc>
            </a:pPr>
            <a:r>
              <a:rPr lang="en-US" sz="1481" b="true">
                <a:solidFill>
                  <a:srgbClr val="00174C"/>
                </a:solidFill>
                <a:latin typeface="Poppins Bold"/>
                <a:ea typeface="Poppins Bold"/>
                <a:cs typeface="Poppins Bold"/>
                <a:sym typeface="Poppins Bold"/>
              </a:rPr>
              <a:t>Develop a Digital Job Hub</a:t>
            </a:r>
          </a:p>
          <a:p>
            <a:pPr algn="l" marL="319854" indent="-159927" lvl="1">
              <a:lnSpc>
                <a:spcPts val="2074"/>
              </a:lnSpc>
              <a:buFont typeface="Arial"/>
              <a:buChar char="•"/>
            </a:pPr>
            <a:r>
              <a:rPr lang="en-US" sz="1481">
                <a:solidFill>
                  <a:srgbClr val="00174C"/>
                </a:solidFill>
                <a:latin typeface="Poppins"/>
                <a:ea typeface="Poppins"/>
                <a:cs typeface="Poppins"/>
                <a:sym typeface="Poppins"/>
              </a:rPr>
              <a:t>Launch an online portal to connect residents with job opportunities created through city initiatives.</a:t>
            </a:r>
          </a:p>
          <a:p>
            <a:pPr algn="l">
              <a:lnSpc>
                <a:spcPts val="2074"/>
              </a:lnSpc>
            </a:pPr>
            <a:r>
              <a:rPr lang="en-US" sz="1481" b="true">
                <a:solidFill>
                  <a:srgbClr val="00174C"/>
                </a:solidFill>
                <a:latin typeface="Poppins Bold"/>
                <a:ea typeface="Poppins Bold"/>
                <a:cs typeface="Poppins Bold"/>
                <a:sym typeface="Poppins Bold"/>
              </a:rPr>
              <a:t>Support Small Business Growth</a:t>
            </a:r>
          </a:p>
          <a:p>
            <a:pPr algn="l" marL="319854" indent="-159927" lvl="1">
              <a:lnSpc>
                <a:spcPts val="2074"/>
              </a:lnSpc>
              <a:buFont typeface="Arial"/>
              <a:buChar char="•"/>
            </a:pPr>
            <a:r>
              <a:rPr lang="en-US" sz="1481">
                <a:solidFill>
                  <a:srgbClr val="00174C"/>
                </a:solidFill>
                <a:latin typeface="Poppins"/>
                <a:ea typeface="Poppins"/>
                <a:cs typeface="Poppins"/>
                <a:sym typeface="Poppins"/>
              </a:rPr>
              <a:t>Provide grants and resources to fuel local entrepreneurship and job creation.</a:t>
            </a:r>
          </a:p>
          <a:p>
            <a:pPr algn="l">
              <a:lnSpc>
                <a:spcPts val="2074"/>
              </a:lnSpc>
              <a:spcBef>
                <a:spcPct val="0"/>
              </a:spcBef>
            </a:pPr>
          </a:p>
        </p:txBody>
      </p:sp>
      <p:sp>
        <p:nvSpPr>
          <p:cNvPr name="TextBox 10" id="10"/>
          <p:cNvSpPr txBox="true"/>
          <p:nvPr/>
        </p:nvSpPr>
        <p:spPr>
          <a:xfrm rot="0">
            <a:off x="367434" y="1112376"/>
            <a:ext cx="3399668" cy="1039293"/>
          </a:xfrm>
          <a:prstGeom prst="rect">
            <a:avLst/>
          </a:prstGeom>
        </p:spPr>
        <p:txBody>
          <a:bodyPr anchor="t" rtlCol="false" tIns="0" lIns="0" bIns="0" rIns="0">
            <a:spAutoFit/>
          </a:bodyPr>
          <a:lstStyle/>
          <a:p>
            <a:pPr algn="just">
              <a:lnSpc>
                <a:spcPts val="2107"/>
              </a:lnSpc>
            </a:pPr>
            <a:r>
              <a:rPr lang="en-US" sz="1505" spc="170">
                <a:solidFill>
                  <a:srgbClr val="00174D"/>
                </a:solidFill>
                <a:latin typeface="Inter"/>
                <a:ea typeface="Inter"/>
                <a:cs typeface="Inter"/>
                <a:sym typeface="Inter"/>
              </a:rPr>
              <a:t>WATSO FOR AURORA CITY COUNCIL</a:t>
            </a:r>
          </a:p>
          <a:p>
            <a:pPr algn="just">
              <a:lnSpc>
                <a:spcPts val="2107"/>
              </a:lnSpc>
            </a:pPr>
            <a:r>
              <a:rPr lang="en-US" sz="1505" spc="170">
                <a:solidFill>
                  <a:srgbClr val="00174D"/>
                </a:solidFill>
                <a:latin typeface="Inter"/>
                <a:ea typeface="Inter"/>
                <a:cs typeface="Inter"/>
                <a:sym typeface="Inter"/>
              </a:rPr>
              <a:t>At LARGE </a:t>
            </a:r>
          </a:p>
          <a:p>
            <a:pPr algn="just">
              <a:lnSpc>
                <a:spcPts val="2107"/>
              </a:lnSpc>
              <a:spcBef>
                <a:spcPct val="0"/>
              </a:spcBef>
            </a:pPr>
          </a:p>
        </p:txBody>
      </p:sp>
      <p:sp>
        <p:nvSpPr>
          <p:cNvPr name="TextBox 11" id="11"/>
          <p:cNvSpPr txBox="true"/>
          <p:nvPr/>
        </p:nvSpPr>
        <p:spPr>
          <a:xfrm rot="0">
            <a:off x="326208" y="2323456"/>
            <a:ext cx="4322697" cy="430651"/>
          </a:xfrm>
          <a:prstGeom prst="rect">
            <a:avLst/>
          </a:prstGeom>
        </p:spPr>
        <p:txBody>
          <a:bodyPr anchor="t" rtlCol="false" tIns="0" lIns="0" bIns="0" rIns="0">
            <a:spAutoFit/>
          </a:bodyPr>
          <a:lstStyle/>
          <a:p>
            <a:pPr algn="l">
              <a:lnSpc>
                <a:spcPts val="3563"/>
              </a:lnSpc>
              <a:spcBef>
                <a:spcPct val="0"/>
              </a:spcBef>
            </a:pPr>
            <a:r>
              <a:rPr lang="en-US" b="true" sz="2545">
                <a:solidFill>
                  <a:srgbClr val="00174C"/>
                </a:solidFill>
                <a:latin typeface="Gotham Bold"/>
                <a:ea typeface="Gotham Bold"/>
                <a:cs typeface="Gotham Bold"/>
                <a:sym typeface="Gotham Bold"/>
              </a:rPr>
              <a:t>SOLUTION: 5</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215752" y="7170278"/>
            <a:ext cx="6094030" cy="809427"/>
          </a:xfrm>
          <a:prstGeom prst="rect">
            <a:avLst/>
          </a:prstGeom>
        </p:spPr>
        <p:txBody>
          <a:bodyPr anchor="t" rtlCol="false" tIns="0" lIns="0" bIns="0" rIns="0">
            <a:spAutoFit/>
          </a:bodyPr>
          <a:lstStyle/>
          <a:p>
            <a:pPr algn="l">
              <a:lnSpc>
                <a:spcPts val="3160"/>
              </a:lnSpc>
              <a:spcBef>
                <a:spcPct val="0"/>
              </a:spcBef>
            </a:pPr>
            <a:r>
              <a:rPr lang="en-US" b="true" sz="2257" u="sng">
                <a:solidFill>
                  <a:srgbClr val="00174C"/>
                </a:solidFill>
                <a:latin typeface="Poppins Bold"/>
                <a:ea typeface="Poppins Bold"/>
                <a:cs typeface="Poppins Bold"/>
                <a:sym typeface="Poppins Bold"/>
              </a:rPr>
              <a:t>GO TO https://watsonforaurora.com/donate</a:t>
            </a:r>
          </a:p>
        </p:txBody>
      </p:sp>
      <p:grpSp>
        <p:nvGrpSpPr>
          <p:cNvPr name="Group 3" id="3"/>
          <p:cNvGrpSpPr>
            <a:grpSpLocks noChangeAspect="true"/>
          </p:cNvGrpSpPr>
          <p:nvPr/>
        </p:nvGrpSpPr>
        <p:grpSpPr>
          <a:xfrm rot="0">
            <a:off x="4986473" y="3038205"/>
            <a:ext cx="2646620" cy="5212896"/>
            <a:chOff x="0" y="0"/>
            <a:chExt cx="7314095" cy="14406156"/>
          </a:xfrm>
        </p:grpSpPr>
        <p:sp>
          <p:nvSpPr>
            <p:cNvPr name="Freeform 4" id="4"/>
            <p:cNvSpPr/>
            <p:nvPr/>
          </p:nvSpPr>
          <p:spPr>
            <a:xfrm flipH="false" flipV="false" rot="0">
              <a:off x="0" y="0"/>
              <a:ext cx="7314184" cy="14406246"/>
            </a:xfrm>
            <a:custGeom>
              <a:avLst/>
              <a:gdLst/>
              <a:ahLst/>
              <a:cxnLst/>
              <a:rect r="r" b="b" t="t" l="l"/>
              <a:pathLst>
                <a:path h="14406246" w="7314184">
                  <a:moveTo>
                    <a:pt x="5540248" y="0"/>
                  </a:moveTo>
                  <a:cubicBezTo>
                    <a:pt x="4970653" y="0"/>
                    <a:pt x="4436745" y="277876"/>
                    <a:pt x="4109720" y="744601"/>
                  </a:cubicBezTo>
                  <a:lnTo>
                    <a:pt x="316103" y="6160389"/>
                  </a:lnTo>
                  <a:cubicBezTo>
                    <a:pt x="105791" y="6460490"/>
                    <a:pt x="381" y="6810502"/>
                    <a:pt x="0" y="7160641"/>
                  </a:cubicBezTo>
                  <a:lnTo>
                    <a:pt x="0" y="7164198"/>
                  </a:lnTo>
                  <a:cubicBezTo>
                    <a:pt x="381" y="7510907"/>
                    <a:pt x="103632" y="7857744"/>
                    <a:pt x="310261" y="8156322"/>
                  </a:cubicBezTo>
                  <a:cubicBezTo>
                    <a:pt x="1577721" y="9988551"/>
                    <a:pt x="2845181" y="11820779"/>
                    <a:pt x="4112641" y="13653008"/>
                  </a:cubicBezTo>
                  <a:cubicBezTo>
                    <a:pt x="4438777" y="14124560"/>
                    <a:pt x="4975606" y="14405992"/>
                    <a:pt x="5549011" y="14406119"/>
                  </a:cubicBezTo>
                  <a:lnTo>
                    <a:pt x="6832727" y="14406246"/>
                  </a:lnTo>
                  <a:lnTo>
                    <a:pt x="7314184" y="14406246"/>
                  </a:lnTo>
                  <a:lnTo>
                    <a:pt x="7314184" y="6223"/>
                  </a:lnTo>
                  <a:lnTo>
                    <a:pt x="5546598" y="0"/>
                  </a:lnTo>
                  <a:cubicBezTo>
                    <a:pt x="5544566" y="0"/>
                    <a:pt x="5542407" y="0"/>
                    <a:pt x="5540375" y="0"/>
                  </a:cubicBezTo>
                  <a:close/>
                </a:path>
              </a:pathLst>
            </a:custGeom>
            <a:blipFill>
              <a:blip r:embed="rId2"/>
              <a:stretch>
                <a:fillRect l="-88280" t="0" r="-119745" b="-108517"/>
              </a:stretch>
            </a:blipFill>
          </p:spPr>
        </p:sp>
      </p:grpSp>
      <p:sp>
        <p:nvSpPr>
          <p:cNvPr name="TextBox 5" id="5"/>
          <p:cNvSpPr txBox="true"/>
          <p:nvPr/>
        </p:nvSpPr>
        <p:spPr>
          <a:xfrm rot="0">
            <a:off x="381037" y="186049"/>
            <a:ext cx="2034240" cy="730885"/>
          </a:xfrm>
          <a:prstGeom prst="rect">
            <a:avLst/>
          </a:prstGeom>
        </p:spPr>
        <p:txBody>
          <a:bodyPr anchor="t" rtlCol="false" tIns="0" lIns="0" bIns="0" rIns="0">
            <a:spAutoFit/>
          </a:bodyPr>
          <a:lstStyle/>
          <a:p>
            <a:pPr algn="l">
              <a:lnSpc>
                <a:spcPts val="5926"/>
              </a:lnSpc>
              <a:spcBef>
                <a:spcPct val="0"/>
              </a:spcBef>
            </a:pPr>
            <a:r>
              <a:rPr lang="en-US" b="true" sz="4233">
                <a:solidFill>
                  <a:srgbClr val="00174C"/>
                </a:solidFill>
                <a:latin typeface="Gotham Bold"/>
                <a:ea typeface="Gotham Bold"/>
                <a:cs typeface="Gotham Bold"/>
                <a:sym typeface="Gotham Bold"/>
              </a:rPr>
              <a:t>VOTE  </a:t>
            </a:r>
          </a:p>
        </p:txBody>
      </p:sp>
      <p:sp>
        <p:nvSpPr>
          <p:cNvPr name="TextBox 6" id="6"/>
          <p:cNvSpPr txBox="true"/>
          <p:nvPr/>
        </p:nvSpPr>
        <p:spPr>
          <a:xfrm rot="0">
            <a:off x="381037" y="850259"/>
            <a:ext cx="4221704" cy="553701"/>
          </a:xfrm>
          <a:prstGeom prst="rect">
            <a:avLst/>
          </a:prstGeom>
        </p:spPr>
        <p:txBody>
          <a:bodyPr anchor="t" rtlCol="false" tIns="0" lIns="0" bIns="0" rIns="0">
            <a:spAutoFit/>
          </a:bodyPr>
          <a:lstStyle/>
          <a:p>
            <a:pPr algn="l">
              <a:lnSpc>
                <a:spcPts val="4473"/>
              </a:lnSpc>
              <a:spcBef>
                <a:spcPct val="0"/>
              </a:spcBef>
            </a:pPr>
            <a:r>
              <a:rPr lang="en-US" b="true" sz="3195" i="true">
                <a:solidFill>
                  <a:srgbClr val="00174C"/>
                </a:solidFill>
                <a:latin typeface="Gotham Bold Italics"/>
                <a:ea typeface="Gotham Bold Italics"/>
                <a:cs typeface="Gotham Bold Italics"/>
                <a:sym typeface="Gotham Bold Italics"/>
              </a:rPr>
              <a:t>WATSON GOMES </a:t>
            </a:r>
          </a:p>
        </p:txBody>
      </p:sp>
      <p:sp>
        <p:nvSpPr>
          <p:cNvPr name="TextBox 7" id="7"/>
          <p:cNvSpPr txBox="true"/>
          <p:nvPr/>
        </p:nvSpPr>
        <p:spPr>
          <a:xfrm rot="0">
            <a:off x="215752" y="5407781"/>
            <a:ext cx="2385711" cy="667254"/>
          </a:xfrm>
          <a:prstGeom prst="rect">
            <a:avLst/>
          </a:prstGeom>
        </p:spPr>
        <p:txBody>
          <a:bodyPr anchor="t" rtlCol="false" tIns="0" lIns="0" bIns="0" rIns="0">
            <a:spAutoFit/>
          </a:bodyPr>
          <a:lstStyle/>
          <a:p>
            <a:pPr algn="l">
              <a:lnSpc>
                <a:spcPts val="3087"/>
              </a:lnSpc>
            </a:pPr>
            <a:r>
              <a:rPr lang="en-US" sz="2205" b="true">
                <a:solidFill>
                  <a:srgbClr val="00174C"/>
                </a:solidFill>
                <a:latin typeface="Poppins Bold"/>
                <a:ea typeface="Poppins Bold"/>
                <a:cs typeface="Poppins Bold"/>
                <a:sym typeface="Poppins Bold"/>
              </a:rPr>
              <a:t>HELP OUR CAUSE</a:t>
            </a:r>
          </a:p>
          <a:p>
            <a:pPr algn="l">
              <a:lnSpc>
                <a:spcPts val="2107"/>
              </a:lnSpc>
              <a:spcBef>
                <a:spcPct val="0"/>
              </a:spcBef>
            </a:pPr>
          </a:p>
        </p:txBody>
      </p:sp>
      <p:sp>
        <p:nvSpPr>
          <p:cNvPr name="TextBox 8" id="8"/>
          <p:cNvSpPr txBox="true"/>
          <p:nvPr/>
        </p:nvSpPr>
        <p:spPr>
          <a:xfrm rot="0">
            <a:off x="381037" y="2066008"/>
            <a:ext cx="5254327" cy="3266289"/>
          </a:xfrm>
          <a:prstGeom prst="rect">
            <a:avLst/>
          </a:prstGeom>
        </p:spPr>
        <p:txBody>
          <a:bodyPr anchor="t" rtlCol="false" tIns="0" lIns="0" bIns="0" rIns="0">
            <a:spAutoFit/>
          </a:bodyPr>
          <a:lstStyle/>
          <a:p>
            <a:pPr algn="l">
              <a:lnSpc>
                <a:spcPts val="1843"/>
              </a:lnSpc>
            </a:pPr>
            <a:r>
              <a:rPr lang="en-US" sz="1317">
                <a:solidFill>
                  <a:srgbClr val="00174C"/>
                </a:solidFill>
                <a:latin typeface="Poppins"/>
                <a:ea typeface="Poppins"/>
                <a:cs typeface="Poppins"/>
                <a:sym typeface="Poppins"/>
              </a:rPr>
              <a:t> </a:t>
            </a:r>
            <a:r>
              <a:rPr lang="en-US" sz="1317">
                <a:solidFill>
                  <a:srgbClr val="00174C"/>
                </a:solidFill>
                <a:latin typeface="Poppins"/>
                <a:ea typeface="Poppins"/>
                <a:cs typeface="Poppins"/>
                <a:sym typeface="Poppins"/>
              </a:rPr>
              <a:t>Childcare is essential infrastructure. As your City Council member, I will advocate for working families and ensure every child in Aurora receives the best possible start.</a:t>
            </a:r>
          </a:p>
          <a:p>
            <a:pPr algn="l">
              <a:lnSpc>
                <a:spcPts val="1843"/>
              </a:lnSpc>
            </a:pPr>
          </a:p>
          <a:p>
            <a:pPr algn="l">
              <a:lnSpc>
                <a:spcPts val="1843"/>
              </a:lnSpc>
            </a:pPr>
            <a:r>
              <a:rPr lang="en-US" sz="1317">
                <a:solidFill>
                  <a:srgbClr val="00174C"/>
                </a:solidFill>
                <a:latin typeface="Poppins"/>
                <a:ea typeface="Poppins"/>
                <a:cs typeface="Poppins"/>
                <a:sym typeface="Poppins"/>
              </a:rPr>
              <a:t> This is more than a jobs plan; it’s a vision for community prosperity. By investing in essential services, we will build a city where every resident has access to opportunities and a pathway forward. Let’s ensure Aurora works for everyone.</a:t>
            </a:r>
          </a:p>
          <a:p>
            <a:pPr algn="l">
              <a:lnSpc>
                <a:spcPts val="1843"/>
              </a:lnSpc>
            </a:pPr>
          </a:p>
          <a:p>
            <a:pPr algn="l">
              <a:lnSpc>
                <a:spcPts val="1843"/>
              </a:lnSpc>
            </a:pPr>
            <a:r>
              <a:rPr lang="en-US" sz="1317">
                <a:solidFill>
                  <a:srgbClr val="00174C"/>
                </a:solidFill>
                <a:latin typeface="Poppins"/>
                <a:ea typeface="Poppins"/>
                <a:cs typeface="Poppins"/>
                <a:sym typeface="Poppins"/>
              </a:rPr>
              <a:t>Justice must be a foundational principle, not an option. With your support, I will work to create a public safety system that prioritizes community voices and protects all residents with dignity and transparency.</a:t>
            </a:r>
          </a:p>
          <a:p>
            <a:pPr algn="l">
              <a:lnSpc>
                <a:spcPts val="1843"/>
              </a:lnSpc>
              <a:spcBef>
                <a:spcPct val="0"/>
              </a:spcBef>
            </a:pPr>
          </a:p>
        </p:txBody>
      </p:sp>
      <p:sp>
        <p:nvSpPr>
          <p:cNvPr name="TextBox 9" id="9"/>
          <p:cNvSpPr txBox="true"/>
          <p:nvPr/>
        </p:nvSpPr>
        <p:spPr>
          <a:xfrm rot="0">
            <a:off x="324747" y="1325111"/>
            <a:ext cx="7062237" cy="507474"/>
          </a:xfrm>
          <a:prstGeom prst="rect">
            <a:avLst/>
          </a:prstGeom>
        </p:spPr>
        <p:txBody>
          <a:bodyPr anchor="t" rtlCol="false" tIns="0" lIns="0" bIns="0" rIns="0">
            <a:spAutoFit/>
          </a:bodyPr>
          <a:lstStyle/>
          <a:p>
            <a:pPr algn="l">
              <a:lnSpc>
                <a:spcPts val="4053"/>
              </a:lnSpc>
              <a:spcBef>
                <a:spcPct val="0"/>
              </a:spcBef>
            </a:pPr>
            <a:r>
              <a:rPr lang="en-US" b="true" sz="2895" i="true">
                <a:solidFill>
                  <a:srgbClr val="00174C"/>
                </a:solidFill>
                <a:latin typeface="Gotham Bold Italics"/>
                <a:ea typeface="Gotham Bold Italics"/>
                <a:cs typeface="Gotham Bold Italics"/>
                <a:sym typeface="Gotham Bold Italics"/>
              </a:rPr>
              <a:t> AURORA CITY COUNCIL AT LARGE </a:t>
            </a:r>
          </a:p>
        </p:txBody>
      </p:sp>
      <p:sp>
        <p:nvSpPr>
          <p:cNvPr name="TextBox 10" id="10"/>
          <p:cNvSpPr txBox="true"/>
          <p:nvPr/>
        </p:nvSpPr>
        <p:spPr>
          <a:xfrm rot="0">
            <a:off x="108000" y="6027409"/>
            <a:ext cx="5280599" cy="1076193"/>
          </a:xfrm>
          <a:prstGeom prst="rect">
            <a:avLst/>
          </a:prstGeom>
        </p:spPr>
        <p:txBody>
          <a:bodyPr anchor="t" rtlCol="false" tIns="0" lIns="0" bIns="0" rIns="0">
            <a:spAutoFit/>
          </a:bodyPr>
          <a:lstStyle/>
          <a:p>
            <a:pPr algn="l">
              <a:lnSpc>
                <a:spcPts val="2107"/>
              </a:lnSpc>
            </a:pPr>
            <a:r>
              <a:rPr lang="en-US" sz="1505">
                <a:solidFill>
                  <a:srgbClr val="00174C"/>
                </a:solidFill>
                <a:latin typeface="Poppins"/>
                <a:ea typeface="Poppins"/>
                <a:cs typeface="Poppins"/>
                <a:sym typeface="Poppins"/>
              </a:rPr>
              <a:t>Your support and contributions will enable us to meet our goals and fund our initiatives to create a brighter future for our students and community.</a:t>
            </a:r>
          </a:p>
          <a:p>
            <a:pPr algn="l">
              <a:lnSpc>
                <a:spcPts val="2107"/>
              </a:lnSpc>
              <a:spcBef>
                <a:spcPct val="0"/>
              </a:spcBef>
            </a:pPr>
          </a:p>
        </p:txBody>
      </p:sp>
      <p:sp>
        <p:nvSpPr>
          <p:cNvPr name="TextBox 11" id="11"/>
          <p:cNvSpPr txBox="true"/>
          <p:nvPr/>
        </p:nvSpPr>
        <p:spPr>
          <a:xfrm rot="0">
            <a:off x="381037" y="8339946"/>
            <a:ext cx="6614123" cy="1209477"/>
          </a:xfrm>
          <a:prstGeom prst="rect">
            <a:avLst/>
          </a:prstGeom>
        </p:spPr>
        <p:txBody>
          <a:bodyPr anchor="t" rtlCol="false" tIns="0" lIns="0" bIns="0" rIns="0">
            <a:spAutoFit/>
          </a:bodyPr>
          <a:lstStyle/>
          <a:p>
            <a:pPr algn="l">
              <a:lnSpc>
                <a:spcPts val="3160"/>
              </a:lnSpc>
            </a:pPr>
            <a:r>
              <a:rPr lang="en-US" b="true" sz="2257" spc="255" u="sng">
                <a:solidFill>
                  <a:srgbClr val="00174C"/>
                </a:solidFill>
                <a:latin typeface="Poppins Bold"/>
                <a:ea typeface="Poppins Bold"/>
                <a:cs typeface="Poppins Bold"/>
                <a:sym typeface="Poppins Bold"/>
              </a:rPr>
              <a:t>Watson for Aurora city council</a:t>
            </a:r>
          </a:p>
          <a:p>
            <a:pPr algn="l">
              <a:lnSpc>
                <a:spcPts val="3160"/>
              </a:lnSpc>
            </a:pPr>
            <a:r>
              <a:rPr lang="en-US" sz="2257" u="sng" b="true">
                <a:solidFill>
                  <a:srgbClr val="00174C"/>
                </a:solidFill>
                <a:latin typeface="Poppins Bold"/>
                <a:ea typeface="Poppins Bold"/>
                <a:cs typeface="Poppins Bold"/>
                <a:sym typeface="Poppins Bold"/>
              </a:rPr>
              <a:t>At LARGE </a:t>
            </a:r>
          </a:p>
          <a:p>
            <a:pPr algn="l">
              <a:lnSpc>
                <a:spcPts val="3160"/>
              </a:lnSpc>
              <a:spcBef>
                <a:spcPct val="0"/>
              </a:spcBef>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6FEFF"/>
        </a:solidFill>
      </p:bgPr>
    </p:bg>
    <p:spTree>
      <p:nvGrpSpPr>
        <p:cNvPr id="1" name=""/>
        <p:cNvGrpSpPr/>
        <p:nvPr/>
      </p:nvGrpSpPr>
      <p:grpSpPr>
        <a:xfrm>
          <a:off x="0" y="0"/>
          <a:ext cx="0" cy="0"/>
          <a:chOff x="0" y="0"/>
          <a:chExt cx="0" cy="0"/>
        </a:xfrm>
      </p:grpSpPr>
      <p:grpSp>
        <p:nvGrpSpPr>
          <p:cNvPr name="Group 2" id="2"/>
          <p:cNvGrpSpPr/>
          <p:nvPr/>
        </p:nvGrpSpPr>
        <p:grpSpPr>
          <a:xfrm rot="0">
            <a:off x="3171" y="-355600"/>
            <a:ext cx="7766059" cy="3095565"/>
            <a:chOff x="0" y="0"/>
            <a:chExt cx="2958499" cy="1179263"/>
          </a:xfrm>
        </p:grpSpPr>
        <p:sp>
          <p:nvSpPr>
            <p:cNvPr name="Freeform 3" id="3"/>
            <p:cNvSpPr/>
            <p:nvPr/>
          </p:nvSpPr>
          <p:spPr>
            <a:xfrm flipH="false" flipV="false" rot="0">
              <a:off x="0" y="0"/>
              <a:ext cx="2958499" cy="1179263"/>
            </a:xfrm>
            <a:custGeom>
              <a:avLst/>
              <a:gdLst/>
              <a:ahLst/>
              <a:cxnLst/>
              <a:rect r="r" b="b" t="t" l="l"/>
              <a:pathLst>
                <a:path h="1179263" w="2958499">
                  <a:moveTo>
                    <a:pt x="0" y="0"/>
                  </a:moveTo>
                  <a:lnTo>
                    <a:pt x="2958499" y="0"/>
                  </a:lnTo>
                  <a:lnTo>
                    <a:pt x="2958499" y="1179263"/>
                  </a:lnTo>
                  <a:lnTo>
                    <a:pt x="0" y="1179263"/>
                  </a:lnTo>
                  <a:close/>
                </a:path>
              </a:pathLst>
            </a:custGeom>
            <a:solidFill>
              <a:srgbClr val="00174D"/>
            </a:solidFill>
          </p:spPr>
        </p:sp>
        <p:sp>
          <p:nvSpPr>
            <p:cNvPr name="TextBox 4" id="4"/>
            <p:cNvSpPr txBox="true"/>
            <p:nvPr/>
          </p:nvSpPr>
          <p:spPr>
            <a:xfrm>
              <a:off x="0" y="-38100"/>
              <a:ext cx="2958499" cy="1217363"/>
            </a:xfrm>
            <a:prstGeom prst="rect">
              <a:avLst/>
            </a:prstGeom>
          </p:spPr>
          <p:txBody>
            <a:bodyPr anchor="ctr" rtlCol="false" tIns="47790" lIns="47790" bIns="47790" rIns="47790"/>
            <a:lstStyle/>
            <a:p>
              <a:pPr algn="ctr">
                <a:lnSpc>
                  <a:spcPts val="1843"/>
                </a:lnSpc>
              </a:pPr>
            </a:p>
          </p:txBody>
        </p:sp>
      </p:grpSp>
      <p:grpSp>
        <p:nvGrpSpPr>
          <p:cNvPr name="Group 5" id="5"/>
          <p:cNvGrpSpPr>
            <a:grpSpLocks noChangeAspect="true"/>
          </p:cNvGrpSpPr>
          <p:nvPr/>
        </p:nvGrpSpPr>
        <p:grpSpPr>
          <a:xfrm rot="0">
            <a:off x="1041400" y="832313"/>
            <a:ext cx="5689600" cy="3200360"/>
            <a:chOff x="0" y="0"/>
            <a:chExt cx="11289030" cy="6350000"/>
          </a:xfrm>
        </p:grpSpPr>
        <p:sp>
          <p:nvSpPr>
            <p:cNvPr name="Freeform 6" id="6"/>
            <p:cNvSpPr/>
            <p:nvPr/>
          </p:nvSpPr>
          <p:spPr>
            <a:xfrm flipH="false" flipV="false" rot="0">
              <a:off x="0" y="0"/>
              <a:ext cx="11287761" cy="6350000"/>
            </a:xfrm>
            <a:custGeom>
              <a:avLst/>
              <a:gdLst/>
              <a:ahLst/>
              <a:cxnLst/>
              <a:rect r="r" b="b" t="t" l="l"/>
              <a:pathLst>
                <a:path h="6350000" w="11287761">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2"/>
              <a:stretch>
                <a:fillRect l="-11469" t="0" r="-11469" b="0"/>
              </a:stretch>
            </a:blipFill>
          </p:spPr>
        </p:sp>
      </p:grpSp>
      <p:sp>
        <p:nvSpPr>
          <p:cNvPr name="TextBox 7" id="7"/>
          <p:cNvSpPr txBox="true"/>
          <p:nvPr/>
        </p:nvSpPr>
        <p:spPr>
          <a:xfrm rot="0">
            <a:off x="1041400" y="4448739"/>
            <a:ext cx="4717754" cy="702598"/>
          </a:xfrm>
          <a:prstGeom prst="rect">
            <a:avLst/>
          </a:prstGeom>
        </p:spPr>
        <p:txBody>
          <a:bodyPr anchor="t" rtlCol="false" tIns="0" lIns="0" bIns="0" rIns="0">
            <a:spAutoFit/>
          </a:bodyPr>
          <a:lstStyle/>
          <a:p>
            <a:pPr algn="l">
              <a:lnSpc>
                <a:spcPts val="5701"/>
              </a:lnSpc>
              <a:spcBef>
                <a:spcPct val="0"/>
              </a:spcBef>
            </a:pPr>
            <a:r>
              <a:rPr lang="en-US" b="true" sz="4072">
                <a:solidFill>
                  <a:srgbClr val="00174C"/>
                </a:solidFill>
                <a:latin typeface="Gotham Bold"/>
                <a:ea typeface="Gotham Bold"/>
                <a:cs typeface="Gotham Bold"/>
                <a:sym typeface="Gotham Bold"/>
              </a:rPr>
              <a:t>INTRODUCTION</a:t>
            </a:r>
          </a:p>
        </p:txBody>
      </p:sp>
      <p:sp>
        <p:nvSpPr>
          <p:cNvPr name="TextBox 8" id="8"/>
          <p:cNvSpPr txBox="true"/>
          <p:nvPr/>
        </p:nvSpPr>
        <p:spPr>
          <a:xfrm rot="0">
            <a:off x="1041400" y="5612572"/>
            <a:ext cx="5689600" cy="936545"/>
          </a:xfrm>
          <a:prstGeom prst="rect">
            <a:avLst/>
          </a:prstGeom>
        </p:spPr>
        <p:txBody>
          <a:bodyPr anchor="t" rtlCol="false" tIns="0" lIns="0" bIns="0" rIns="0">
            <a:spAutoFit/>
          </a:bodyPr>
          <a:lstStyle/>
          <a:p>
            <a:pPr algn="just">
              <a:lnSpc>
                <a:spcPts val="1843"/>
              </a:lnSpc>
              <a:spcBef>
                <a:spcPct val="0"/>
              </a:spcBef>
            </a:pPr>
            <a:r>
              <a:rPr lang="en-US" sz="1317">
                <a:solidFill>
                  <a:srgbClr val="00174C"/>
                </a:solidFill>
                <a:latin typeface="Poppins"/>
                <a:ea typeface="Poppins"/>
                <a:cs typeface="Poppins"/>
                <a:sym typeface="Poppins"/>
              </a:rPr>
              <a:t>This campaign proposal outlines a comprehensive vision for Aurora, focusing on affordable housing, education, childcare, public safety, and job creation. The objective is to foster inclusive, sustainable communities where every family can thrive.</a:t>
            </a:r>
          </a:p>
        </p:txBody>
      </p:sp>
      <p:sp>
        <p:nvSpPr>
          <p:cNvPr name="TextBox 9" id="9"/>
          <p:cNvSpPr txBox="true"/>
          <p:nvPr/>
        </p:nvSpPr>
        <p:spPr>
          <a:xfrm rot="0">
            <a:off x="916835" y="6949167"/>
            <a:ext cx="5689600" cy="2421458"/>
          </a:xfrm>
          <a:prstGeom prst="rect">
            <a:avLst/>
          </a:prstGeom>
        </p:spPr>
        <p:txBody>
          <a:bodyPr anchor="t" rtlCol="false" tIns="0" lIns="0" bIns="0" rIns="0">
            <a:spAutoFit/>
          </a:bodyPr>
          <a:lstStyle/>
          <a:p>
            <a:pPr algn="just">
              <a:lnSpc>
                <a:spcPts val="6323"/>
              </a:lnSpc>
            </a:pPr>
            <a:r>
              <a:rPr lang="en-US" sz="4516" b="true">
                <a:solidFill>
                  <a:srgbClr val="00174C"/>
                </a:solidFill>
                <a:latin typeface="Gotham Bold"/>
                <a:ea typeface="Gotham Bold"/>
                <a:cs typeface="Gotham Bold"/>
                <a:sym typeface="Gotham Bold"/>
              </a:rPr>
              <a:t>SUMMARY</a:t>
            </a:r>
          </a:p>
          <a:p>
            <a:pPr algn="just">
              <a:lnSpc>
                <a:spcPts val="1843"/>
              </a:lnSpc>
            </a:pPr>
            <a:r>
              <a:rPr lang="en-US" sz="1317">
                <a:solidFill>
                  <a:srgbClr val="00174C"/>
                </a:solidFill>
                <a:latin typeface="Poppins"/>
                <a:ea typeface="Poppins"/>
                <a:cs typeface="Poppins"/>
                <a:sym typeface="Poppins"/>
              </a:rPr>
              <a:t>As your next City Councilmember, I am committed to advocating for:</a:t>
            </a:r>
          </a:p>
          <a:p>
            <a:pPr algn="just" marL="284348" indent="-142174" lvl="1">
              <a:lnSpc>
                <a:spcPts val="1843"/>
              </a:lnSpc>
              <a:buAutoNum type="arabicPeriod" startAt="1"/>
            </a:pPr>
            <a:r>
              <a:rPr lang="en-US" sz="1317">
                <a:solidFill>
                  <a:srgbClr val="00174C"/>
                </a:solidFill>
                <a:latin typeface="Poppins"/>
                <a:ea typeface="Poppins"/>
                <a:cs typeface="Poppins"/>
                <a:sym typeface="Poppins"/>
              </a:rPr>
              <a:t>Affordable housing and community-led redevelopment</a:t>
            </a:r>
          </a:p>
          <a:p>
            <a:pPr algn="just" marL="284348" indent="-142174" lvl="1">
              <a:lnSpc>
                <a:spcPts val="1843"/>
              </a:lnSpc>
              <a:buAutoNum type="arabicPeriod" startAt="1"/>
            </a:pPr>
            <a:r>
              <a:rPr lang="en-US" sz="1317">
                <a:solidFill>
                  <a:srgbClr val="00174C"/>
                </a:solidFill>
                <a:latin typeface="Poppins"/>
                <a:ea typeface="Poppins"/>
                <a:cs typeface="Poppins"/>
                <a:sym typeface="Poppins"/>
              </a:rPr>
              <a:t>Support for education and early childhood programs</a:t>
            </a:r>
          </a:p>
          <a:p>
            <a:pPr algn="just" marL="284348" indent="-142174" lvl="1">
              <a:lnSpc>
                <a:spcPts val="1843"/>
              </a:lnSpc>
              <a:buAutoNum type="arabicPeriod" startAt="1"/>
            </a:pPr>
            <a:r>
              <a:rPr lang="en-US" sz="1317">
                <a:solidFill>
                  <a:srgbClr val="00174C"/>
                </a:solidFill>
                <a:latin typeface="Poppins"/>
                <a:ea typeface="Poppins"/>
                <a:cs typeface="Poppins"/>
                <a:sym typeface="Poppins"/>
              </a:rPr>
              <a:t>A compassionate approach to homelessness</a:t>
            </a:r>
          </a:p>
          <a:p>
            <a:pPr algn="just" marL="284348" indent="-142174" lvl="1">
              <a:lnSpc>
                <a:spcPts val="1843"/>
              </a:lnSpc>
              <a:buAutoNum type="arabicPeriod" startAt="1"/>
            </a:pPr>
            <a:r>
              <a:rPr lang="en-US" sz="1317">
                <a:solidFill>
                  <a:srgbClr val="00174C"/>
                </a:solidFill>
                <a:latin typeface="Poppins"/>
                <a:ea typeface="Poppins"/>
                <a:cs typeface="Poppins"/>
                <a:sym typeface="Poppins"/>
              </a:rPr>
              <a:t>Improved public safety through community trust</a:t>
            </a:r>
          </a:p>
          <a:p>
            <a:pPr algn="just" marL="284348" indent="-142174" lvl="1">
              <a:lnSpc>
                <a:spcPts val="1843"/>
              </a:lnSpc>
              <a:buAutoNum type="arabicPeriod" startAt="1"/>
            </a:pPr>
            <a:r>
              <a:rPr lang="en-US" sz="1317">
                <a:solidFill>
                  <a:srgbClr val="00174C"/>
                </a:solidFill>
                <a:latin typeface="Poppins"/>
                <a:ea typeface="Poppins"/>
                <a:cs typeface="Poppins"/>
                <a:sym typeface="Poppins"/>
              </a:rPr>
              <a:t>Job creation rooted in local investment</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6FEFF"/>
        </a:solidFill>
      </p:bgPr>
    </p:bg>
    <p:spTree>
      <p:nvGrpSpPr>
        <p:cNvPr id="1" name=""/>
        <p:cNvGrpSpPr/>
        <p:nvPr/>
      </p:nvGrpSpPr>
      <p:grpSpPr>
        <a:xfrm>
          <a:off x="0" y="0"/>
          <a:ext cx="0" cy="0"/>
          <a:chOff x="0" y="0"/>
          <a:chExt cx="0" cy="0"/>
        </a:xfrm>
      </p:grpSpPr>
      <p:grpSp>
        <p:nvGrpSpPr>
          <p:cNvPr name="Group 2" id="2"/>
          <p:cNvGrpSpPr/>
          <p:nvPr/>
        </p:nvGrpSpPr>
        <p:grpSpPr>
          <a:xfrm rot="0">
            <a:off x="3171" y="-355600"/>
            <a:ext cx="7766059" cy="3095565"/>
            <a:chOff x="0" y="0"/>
            <a:chExt cx="2958499" cy="1179263"/>
          </a:xfrm>
        </p:grpSpPr>
        <p:sp>
          <p:nvSpPr>
            <p:cNvPr name="Freeform 3" id="3"/>
            <p:cNvSpPr/>
            <p:nvPr/>
          </p:nvSpPr>
          <p:spPr>
            <a:xfrm flipH="false" flipV="false" rot="0">
              <a:off x="0" y="0"/>
              <a:ext cx="2958499" cy="1179263"/>
            </a:xfrm>
            <a:custGeom>
              <a:avLst/>
              <a:gdLst/>
              <a:ahLst/>
              <a:cxnLst/>
              <a:rect r="r" b="b" t="t" l="l"/>
              <a:pathLst>
                <a:path h="1179263" w="2958499">
                  <a:moveTo>
                    <a:pt x="0" y="0"/>
                  </a:moveTo>
                  <a:lnTo>
                    <a:pt x="2958499" y="0"/>
                  </a:lnTo>
                  <a:lnTo>
                    <a:pt x="2958499" y="1179263"/>
                  </a:lnTo>
                  <a:lnTo>
                    <a:pt x="0" y="1179263"/>
                  </a:lnTo>
                  <a:close/>
                </a:path>
              </a:pathLst>
            </a:custGeom>
            <a:solidFill>
              <a:srgbClr val="00174D"/>
            </a:solidFill>
          </p:spPr>
        </p:sp>
        <p:sp>
          <p:nvSpPr>
            <p:cNvPr name="TextBox 4" id="4"/>
            <p:cNvSpPr txBox="true"/>
            <p:nvPr/>
          </p:nvSpPr>
          <p:spPr>
            <a:xfrm>
              <a:off x="0" y="-38100"/>
              <a:ext cx="2958499" cy="1217363"/>
            </a:xfrm>
            <a:prstGeom prst="rect">
              <a:avLst/>
            </a:prstGeom>
          </p:spPr>
          <p:txBody>
            <a:bodyPr anchor="ctr" rtlCol="false" tIns="47790" lIns="47790" bIns="47790" rIns="47790"/>
            <a:lstStyle/>
            <a:p>
              <a:pPr algn="ctr">
                <a:lnSpc>
                  <a:spcPts val="1843"/>
                </a:lnSpc>
              </a:pPr>
            </a:p>
          </p:txBody>
        </p:sp>
      </p:grpSp>
      <p:grpSp>
        <p:nvGrpSpPr>
          <p:cNvPr name="Group 5" id="5"/>
          <p:cNvGrpSpPr>
            <a:grpSpLocks noChangeAspect="true"/>
          </p:cNvGrpSpPr>
          <p:nvPr/>
        </p:nvGrpSpPr>
        <p:grpSpPr>
          <a:xfrm rot="0">
            <a:off x="1041400" y="832313"/>
            <a:ext cx="5689600" cy="3200360"/>
            <a:chOff x="0" y="0"/>
            <a:chExt cx="11289030" cy="6350000"/>
          </a:xfrm>
        </p:grpSpPr>
        <p:sp>
          <p:nvSpPr>
            <p:cNvPr name="Freeform 6" id="6"/>
            <p:cNvSpPr/>
            <p:nvPr/>
          </p:nvSpPr>
          <p:spPr>
            <a:xfrm flipH="false" flipV="false" rot="0">
              <a:off x="0" y="0"/>
              <a:ext cx="11287761" cy="6350000"/>
            </a:xfrm>
            <a:custGeom>
              <a:avLst/>
              <a:gdLst/>
              <a:ahLst/>
              <a:cxnLst/>
              <a:rect r="r" b="b" t="t" l="l"/>
              <a:pathLst>
                <a:path h="6350000" w="11287761">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2"/>
              <a:stretch>
                <a:fillRect l="-11469" t="0" r="-11469" b="0"/>
              </a:stretch>
            </a:blipFill>
          </p:spPr>
        </p:sp>
      </p:grpSp>
      <p:sp>
        <p:nvSpPr>
          <p:cNvPr name="TextBox 7" id="7"/>
          <p:cNvSpPr txBox="true"/>
          <p:nvPr/>
        </p:nvSpPr>
        <p:spPr>
          <a:xfrm rot="0">
            <a:off x="1041400" y="4448739"/>
            <a:ext cx="4717754" cy="702598"/>
          </a:xfrm>
          <a:prstGeom prst="rect">
            <a:avLst/>
          </a:prstGeom>
        </p:spPr>
        <p:txBody>
          <a:bodyPr anchor="t" rtlCol="false" tIns="0" lIns="0" bIns="0" rIns="0">
            <a:spAutoFit/>
          </a:bodyPr>
          <a:lstStyle/>
          <a:p>
            <a:pPr algn="l">
              <a:lnSpc>
                <a:spcPts val="5701"/>
              </a:lnSpc>
              <a:spcBef>
                <a:spcPct val="0"/>
              </a:spcBef>
            </a:pPr>
            <a:r>
              <a:rPr lang="en-US" b="true" sz="4072">
                <a:solidFill>
                  <a:srgbClr val="00174C"/>
                </a:solidFill>
                <a:latin typeface="Gotham Bold"/>
                <a:ea typeface="Gotham Bold"/>
                <a:cs typeface="Gotham Bold"/>
                <a:sym typeface="Gotham Bold"/>
              </a:rPr>
              <a:t>OBJECTIVE</a:t>
            </a:r>
          </a:p>
        </p:txBody>
      </p:sp>
      <p:sp>
        <p:nvSpPr>
          <p:cNvPr name="TextBox 8" id="8"/>
          <p:cNvSpPr txBox="true"/>
          <p:nvPr/>
        </p:nvSpPr>
        <p:spPr>
          <a:xfrm rot="0">
            <a:off x="1041400" y="5612572"/>
            <a:ext cx="5689600" cy="936545"/>
          </a:xfrm>
          <a:prstGeom prst="rect">
            <a:avLst/>
          </a:prstGeom>
        </p:spPr>
        <p:txBody>
          <a:bodyPr anchor="t" rtlCol="false" tIns="0" lIns="0" bIns="0" rIns="0">
            <a:spAutoFit/>
          </a:bodyPr>
          <a:lstStyle/>
          <a:p>
            <a:pPr algn="just">
              <a:lnSpc>
                <a:spcPts val="1843"/>
              </a:lnSpc>
              <a:spcBef>
                <a:spcPct val="0"/>
              </a:spcBef>
            </a:pPr>
            <a:r>
              <a:rPr lang="en-US" sz="1317">
                <a:solidFill>
                  <a:srgbClr val="00174C"/>
                </a:solidFill>
                <a:latin typeface="Poppins"/>
                <a:ea typeface="Poppins"/>
                <a:cs typeface="Poppins"/>
                <a:sym typeface="Poppins"/>
              </a:rPr>
              <a:t>This campaign proposal outlines a comprehensive vision for Aurora, focusing on affordable housing, education, childcare, public safety, and job creation. The objective is to foster inclusive, sustainable communities where every family can thrive.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7772400" cy="10058400"/>
          </a:xfrm>
          <a:custGeom>
            <a:avLst/>
            <a:gdLst/>
            <a:ahLst/>
            <a:cxnLst/>
            <a:rect r="r" b="b" t="t" l="l"/>
            <a:pathLst>
              <a:path h="10058400" w="7772400">
                <a:moveTo>
                  <a:pt x="0" y="0"/>
                </a:moveTo>
                <a:lnTo>
                  <a:pt x="7772400" y="0"/>
                </a:lnTo>
                <a:lnTo>
                  <a:pt x="7772400" y="10058400"/>
                </a:lnTo>
                <a:lnTo>
                  <a:pt x="0" y="10058400"/>
                </a:lnTo>
                <a:lnTo>
                  <a:pt x="0" y="0"/>
                </a:lnTo>
                <a:close/>
              </a:path>
            </a:pathLst>
          </a:custGeom>
          <a:blipFill>
            <a:blip r:embed="rId2"/>
            <a:stretch>
              <a:fillRect l="-47864" t="-1136" r="-47864" b="-1136"/>
            </a:stretch>
          </a:blipFill>
        </p:spPr>
      </p:sp>
      <p:sp>
        <p:nvSpPr>
          <p:cNvPr name="TextBox 3" id="3"/>
          <p:cNvSpPr txBox="true"/>
          <p:nvPr/>
        </p:nvSpPr>
        <p:spPr>
          <a:xfrm rot="0">
            <a:off x="1041400" y="625475"/>
            <a:ext cx="3994569" cy="699822"/>
          </a:xfrm>
          <a:prstGeom prst="rect">
            <a:avLst/>
          </a:prstGeom>
        </p:spPr>
        <p:txBody>
          <a:bodyPr anchor="t" rtlCol="false" tIns="0" lIns="0" bIns="0" rIns="0">
            <a:spAutoFit/>
          </a:bodyPr>
          <a:lstStyle/>
          <a:p>
            <a:pPr algn="l">
              <a:lnSpc>
                <a:spcPts val="5663"/>
              </a:lnSpc>
              <a:spcBef>
                <a:spcPct val="0"/>
              </a:spcBef>
            </a:pPr>
            <a:r>
              <a:rPr lang="en-US" b="true" sz="4045">
                <a:solidFill>
                  <a:srgbClr val="FFFFFF"/>
                </a:solidFill>
                <a:latin typeface="Gotham Bold"/>
                <a:ea typeface="Gotham Bold"/>
                <a:cs typeface="Gotham Bold"/>
                <a:sym typeface="Gotham Bold"/>
              </a:rPr>
              <a:t>THE PROBLEM</a:t>
            </a:r>
          </a:p>
        </p:txBody>
      </p:sp>
      <p:sp>
        <p:nvSpPr>
          <p:cNvPr name="TextBox 4" id="4"/>
          <p:cNvSpPr txBox="true"/>
          <p:nvPr/>
        </p:nvSpPr>
        <p:spPr>
          <a:xfrm rot="0">
            <a:off x="652135" y="5256101"/>
            <a:ext cx="4383833" cy="1169519"/>
          </a:xfrm>
          <a:prstGeom prst="rect">
            <a:avLst/>
          </a:prstGeom>
        </p:spPr>
        <p:txBody>
          <a:bodyPr anchor="t" rtlCol="false" tIns="0" lIns="0" bIns="0" rIns="0">
            <a:spAutoFit/>
          </a:bodyPr>
          <a:lstStyle/>
          <a:p>
            <a:pPr algn="l">
              <a:lnSpc>
                <a:spcPts val="1843"/>
              </a:lnSpc>
            </a:pPr>
            <a:r>
              <a:rPr lang="en-US" sz="1317">
                <a:solidFill>
                  <a:srgbClr val="FFFFFF"/>
                </a:solidFill>
                <a:latin typeface="Poppins"/>
                <a:ea typeface="Poppins"/>
                <a:cs typeface="Poppins"/>
                <a:sym typeface="Poppins"/>
              </a:rPr>
              <a:t> </a:t>
            </a:r>
            <a:r>
              <a:rPr lang="en-US" sz="1317">
                <a:solidFill>
                  <a:srgbClr val="FFFFFF"/>
                </a:solidFill>
                <a:latin typeface="Poppins"/>
                <a:ea typeface="Poppins"/>
                <a:cs typeface="Poppins"/>
                <a:sym typeface="Poppins"/>
              </a:rPr>
              <a:t>This campaign matters because it aims to create a sustainable future for all families in Aurora, ensuring that everyone has the opportunity to thrive in a safe and supportive environment.</a:t>
            </a:r>
          </a:p>
          <a:p>
            <a:pPr algn="l">
              <a:lnSpc>
                <a:spcPts val="1843"/>
              </a:lnSpc>
              <a:spcBef>
                <a:spcPct val="0"/>
              </a:spcBef>
            </a:pPr>
          </a:p>
        </p:txBody>
      </p:sp>
      <p:grpSp>
        <p:nvGrpSpPr>
          <p:cNvPr name="Group 5" id="5"/>
          <p:cNvGrpSpPr>
            <a:grpSpLocks noChangeAspect="true"/>
          </p:cNvGrpSpPr>
          <p:nvPr/>
        </p:nvGrpSpPr>
        <p:grpSpPr>
          <a:xfrm rot="0">
            <a:off x="4291131" y="-98261"/>
            <a:ext cx="3373269" cy="6644136"/>
            <a:chOff x="0" y="0"/>
            <a:chExt cx="7314095" cy="14406156"/>
          </a:xfrm>
        </p:grpSpPr>
        <p:sp>
          <p:nvSpPr>
            <p:cNvPr name="Freeform 6" id="6"/>
            <p:cNvSpPr/>
            <p:nvPr/>
          </p:nvSpPr>
          <p:spPr>
            <a:xfrm flipH="false" flipV="false" rot="0">
              <a:off x="0" y="0"/>
              <a:ext cx="7314184" cy="14406246"/>
            </a:xfrm>
            <a:custGeom>
              <a:avLst/>
              <a:gdLst/>
              <a:ahLst/>
              <a:cxnLst/>
              <a:rect r="r" b="b" t="t" l="l"/>
              <a:pathLst>
                <a:path h="14406246" w="7314184">
                  <a:moveTo>
                    <a:pt x="5540248" y="0"/>
                  </a:moveTo>
                  <a:cubicBezTo>
                    <a:pt x="4970653" y="0"/>
                    <a:pt x="4436745" y="277876"/>
                    <a:pt x="4109720" y="744601"/>
                  </a:cubicBezTo>
                  <a:lnTo>
                    <a:pt x="316103" y="6160389"/>
                  </a:lnTo>
                  <a:cubicBezTo>
                    <a:pt x="105791" y="6460490"/>
                    <a:pt x="381" y="6810502"/>
                    <a:pt x="0" y="7160641"/>
                  </a:cubicBezTo>
                  <a:lnTo>
                    <a:pt x="0" y="7164198"/>
                  </a:lnTo>
                  <a:cubicBezTo>
                    <a:pt x="381" y="7510907"/>
                    <a:pt x="103632" y="7857744"/>
                    <a:pt x="310261" y="8156322"/>
                  </a:cubicBezTo>
                  <a:cubicBezTo>
                    <a:pt x="1577721" y="9988551"/>
                    <a:pt x="2845181" y="11820779"/>
                    <a:pt x="4112641" y="13653008"/>
                  </a:cubicBezTo>
                  <a:cubicBezTo>
                    <a:pt x="4438777" y="14124560"/>
                    <a:pt x="4975606" y="14405992"/>
                    <a:pt x="5549011" y="14406119"/>
                  </a:cubicBezTo>
                  <a:lnTo>
                    <a:pt x="6832727" y="14406246"/>
                  </a:lnTo>
                  <a:lnTo>
                    <a:pt x="7314184" y="14406246"/>
                  </a:lnTo>
                  <a:lnTo>
                    <a:pt x="7314184" y="6223"/>
                  </a:lnTo>
                  <a:lnTo>
                    <a:pt x="5546598" y="0"/>
                  </a:lnTo>
                  <a:cubicBezTo>
                    <a:pt x="5544566" y="0"/>
                    <a:pt x="5542407" y="0"/>
                    <a:pt x="5540375" y="0"/>
                  </a:cubicBezTo>
                  <a:close/>
                </a:path>
              </a:pathLst>
            </a:custGeom>
            <a:blipFill>
              <a:blip r:embed="rId3"/>
              <a:stretch>
                <a:fillRect l="-7705" t="0" r="-40016" b="0"/>
              </a:stretch>
            </a:blipFill>
          </p:spPr>
        </p:sp>
      </p:grpSp>
      <p:sp>
        <p:nvSpPr>
          <p:cNvPr name="Freeform 7" id="7"/>
          <p:cNvSpPr/>
          <p:nvPr/>
        </p:nvSpPr>
        <p:spPr>
          <a:xfrm flipH="false" flipV="false" rot="0">
            <a:off x="170577" y="6545875"/>
            <a:ext cx="7915003" cy="5098581"/>
          </a:xfrm>
          <a:custGeom>
            <a:avLst/>
            <a:gdLst/>
            <a:ahLst/>
            <a:cxnLst/>
            <a:rect r="r" b="b" t="t" l="l"/>
            <a:pathLst>
              <a:path h="5098581" w="7915003">
                <a:moveTo>
                  <a:pt x="0" y="0"/>
                </a:moveTo>
                <a:lnTo>
                  <a:pt x="7915003" y="0"/>
                </a:lnTo>
                <a:lnTo>
                  <a:pt x="7915003" y="5098580"/>
                </a:lnTo>
                <a:lnTo>
                  <a:pt x="0" y="509858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652135" y="1567845"/>
            <a:ext cx="3638007" cy="3499264"/>
          </a:xfrm>
          <a:prstGeom prst="rect">
            <a:avLst/>
          </a:prstGeom>
        </p:spPr>
        <p:txBody>
          <a:bodyPr anchor="t" rtlCol="false" tIns="0" lIns="0" bIns="0" rIns="0">
            <a:spAutoFit/>
          </a:bodyPr>
          <a:lstStyle/>
          <a:p>
            <a:pPr algn="l">
              <a:lnSpc>
                <a:spcPts val="1843"/>
              </a:lnSpc>
            </a:pPr>
            <a:r>
              <a:rPr lang="en-US" sz="1317">
                <a:solidFill>
                  <a:srgbClr val="FFFFFF"/>
                </a:solidFill>
                <a:latin typeface="Poppins"/>
                <a:ea typeface="Poppins"/>
                <a:cs typeface="Poppins"/>
                <a:sym typeface="Poppins"/>
              </a:rPr>
              <a:t>Aurora faces a pressing issue of inequality in housing, education, and employment opportunities. Many families struggle to find safe, affordable housing while lacking access to quality education and childcare. The homelessness crisis continues to grow, exacerbated by inadequate support systems. Furthermore, public safety measures often lack community trust and accountability, leading to heightened fears rather than safety. Addressing these interconnected challenges is crucial for fostering a thriving, inclusive city where every resident feels secure and valued.</a:t>
            </a:r>
          </a:p>
          <a:p>
            <a:pPr algn="l">
              <a:lnSpc>
                <a:spcPts val="1843"/>
              </a:lnSpc>
              <a:spcBef>
                <a:spcPct val="0"/>
              </a:spcBef>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3909734" y="-382019"/>
            <a:ext cx="3802839" cy="4580890"/>
            <a:chOff x="0" y="0"/>
            <a:chExt cx="7157771" cy="8622233"/>
          </a:xfrm>
        </p:grpSpPr>
        <p:sp>
          <p:nvSpPr>
            <p:cNvPr name="Freeform 3" id="3"/>
            <p:cNvSpPr/>
            <p:nvPr/>
          </p:nvSpPr>
          <p:spPr>
            <a:xfrm flipH="false" flipV="false" rot="0">
              <a:off x="0" y="0"/>
              <a:ext cx="7157720" cy="8622284"/>
            </a:xfrm>
            <a:custGeom>
              <a:avLst/>
              <a:gdLst/>
              <a:ahLst/>
              <a:cxnLst/>
              <a:rect r="r" b="b" t="t" l="l"/>
              <a:pathLst>
                <a:path h="8622284" w="7157720">
                  <a:moveTo>
                    <a:pt x="3916553" y="0"/>
                  </a:moveTo>
                  <a:lnTo>
                    <a:pt x="400685" y="2761869"/>
                  </a:lnTo>
                  <a:cubicBezTo>
                    <a:pt x="165481" y="2946527"/>
                    <a:pt x="31877" y="3205480"/>
                    <a:pt x="0" y="3474466"/>
                  </a:cubicBezTo>
                  <a:lnTo>
                    <a:pt x="0" y="3728212"/>
                  </a:lnTo>
                  <a:cubicBezTo>
                    <a:pt x="31877" y="3997198"/>
                    <a:pt x="165481" y="4256151"/>
                    <a:pt x="400685" y="4440936"/>
                  </a:cubicBezTo>
                  <a:lnTo>
                    <a:pt x="5430520" y="8392160"/>
                  </a:lnTo>
                  <a:cubicBezTo>
                    <a:pt x="5632450" y="8550783"/>
                    <a:pt x="5861431" y="8622284"/>
                    <a:pt x="6085205" y="8622284"/>
                  </a:cubicBezTo>
                  <a:cubicBezTo>
                    <a:pt x="6637655" y="8622284"/>
                    <a:pt x="7157720" y="8186674"/>
                    <a:pt x="7157720" y="7552689"/>
                  </a:cubicBezTo>
                  <a:lnTo>
                    <a:pt x="7157720" y="0"/>
                  </a:lnTo>
                  <a:close/>
                </a:path>
              </a:pathLst>
            </a:custGeom>
            <a:blipFill>
              <a:blip r:embed="rId2"/>
              <a:stretch>
                <a:fillRect l="-28212" t="0" r="-35894" b="-81642"/>
              </a:stretch>
            </a:blipFill>
          </p:spPr>
        </p:sp>
      </p:grpSp>
      <p:grpSp>
        <p:nvGrpSpPr>
          <p:cNvPr name="Group 4" id="4"/>
          <p:cNvGrpSpPr/>
          <p:nvPr/>
        </p:nvGrpSpPr>
        <p:grpSpPr>
          <a:xfrm rot="0">
            <a:off x="0" y="4429809"/>
            <a:ext cx="7114080" cy="5453916"/>
            <a:chOff x="0" y="0"/>
            <a:chExt cx="2710126" cy="2077682"/>
          </a:xfrm>
        </p:grpSpPr>
        <p:sp>
          <p:nvSpPr>
            <p:cNvPr name="Freeform 5" id="5"/>
            <p:cNvSpPr/>
            <p:nvPr/>
          </p:nvSpPr>
          <p:spPr>
            <a:xfrm flipH="false" flipV="false" rot="0">
              <a:off x="0" y="0"/>
              <a:ext cx="2710126" cy="2077682"/>
            </a:xfrm>
            <a:custGeom>
              <a:avLst/>
              <a:gdLst/>
              <a:ahLst/>
              <a:cxnLst/>
              <a:rect r="r" b="b" t="t" l="l"/>
              <a:pathLst>
                <a:path h="2077682" w="2710126">
                  <a:moveTo>
                    <a:pt x="76178" y="0"/>
                  </a:moveTo>
                  <a:lnTo>
                    <a:pt x="2633948" y="0"/>
                  </a:lnTo>
                  <a:cubicBezTo>
                    <a:pt x="2654152" y="0"/>
                    <a:pt x="2673528" y="8026"/>
                    <a:pt x="2687814" y="22312"/>
                  </a:cubicBezTo>
                  <a:cubicBezTo>
                    <a:pt x="2702100" y="36598"/>
                    <a:pt x="2710126" y="55974"/>
                    <a:pt x="2710126" y="76178"/>
                  </a:cubicBezTo>
                  <a:lnTo>
                    <a:pt x="2710126" y="2001505"/>
                  </a:lnTo>
                  <a:cubicBezTo>
                    <a:pt x="2710126" y="2043576"/>
                    <a:pt x="2676020" y="2077682"/>
                    <a:pt x="2633948" y="2077682"/>
                  </a:cubicBezTo>
                  <a:lnTo>
                    <a:pt x="76178" y="2077682"/>
                  </a:lnTo>
                  <a:cubicBezTo>
                    <a:pt x="34106" y="2077682"/>
                    <a:pt x="0" y="2043576"/>
                    <a:pt x="0" y="2001505"/>
                  </a:cubicBezTo>
                  <a:lnTo>
                    <a:pt x="0" y="76178"/>
                  </a:lnTo>
                  <a:cubicBezTo>
                    <a:pt x="0" y="34106"/>
                    <a:pt x="34106" y="0"/>
                    <a:pt x="76178" y="0"/>
                  </a:cubicBezTo>
                  <a:close/>
                </a:path>
              </a:pathLst>
            </a:custGeom>
            <a:solidFill>
              <a:srgbClr val="F6FEFF"/>
            </a:solidFill>
          </p:spPr>
        </p:sp>
        <p:sp>
          <p:nvSpPr>
            <p:cNvPr name="TextBox 6" id="6"/>
            <p:cNvSpPr txBox="true"/>
            <p:nvPr/>
          </p:nvSpPr>
          <p:spPr>
            <a:xfrm>
              <a:off x="0" y="-38100"/>
              <a:ext cx="2710126" cy="2115782"/>
            </a:xfrm>
            <a:prstGeom prst="rect">
              <a:avLst/>
            </a:prstGeom>
          </p:spPr>
          <p:txBody>
            <a:bodyPr anchor="ctr" rtlCol="false" tIns="47790" lIns="47790" bIns="47790" rIns="47790"/>
            <a:lstStyle/>
            <a:p>
              <a:pPr algn="ctr">
                <a:lnSpc>
                  <a:spcPts val="1843"/>
                </a:lnSpc>
              </a:pPr>
            </a:p>
          </p:txBody>
        </p:sp>
      </p:grpSp>
      <p:sp>
        <p:nvSpPr>
          <p:cNvPr name="Freeform 7" id="7"/>
          <p:cNvSpPr/>
          <p:nvPr/>
        </p:nvSpPr>
        <p:spPr>
          <a:xfrm flipH="false" flipV="false" rot="0">
            <a:off x="1218299" y="711200"/>
            <a:ext cx="473535" cy="374593"/>
          </a:xfrm>
          <a:custGeom>
            <a:avLst/>
            <a:gdLst/>
            <a:ahLst/>
            <a:cxnLst/>
            <a:rect r="r" b="b" t="t" l="l"/>
            <a:pathLst>
              <a:path h="374593" w="473535">
                <a:moveTo>
                  <a:pt x="0" y="0"/>
                </a:moveTo>
                <a:lnTo>
                  <a:pt x="473535" y="0"/>
                </a:lnTo>
                <a:lnTo>
                  <a:pt x="473535" y="374593"/>
                </a:lnTo>
                <a:lnTo>
                  <a:pt x="0" y="37459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367434" y="2065944"/>
            <a:ext cx="4135850" cy="699822"/>
          </a:xfrm>
          <a:prstGeom prst="rect">
            <a:avLst/>
          </a:prstGeom>
        </p:spPr>
        <p:txBody>
          <a:bodyPr anchor="t" rtlCol="false" tIns="0" lIns="0" bIns="0" rIns="0">
            <a:spAutoFit/>
          </a:bodyPr>
          <a:lstStyle/>
          <a:p>
            <a:pPr algn="l">
              <a:lnSpc>
                <a:spcPts val="5663"/>
              </a:lnSpc>
              <a:spcBef>
                <a:spcPct val="0"/>
              </a:spcBef>
            </a:pPr>
            <a:r>
              <a:rPr lang="en-US" b="true" sz="4045">
                <a:solidFill>
                  <a:srgbClr val="00174C"/>
                </a:solidFill>
                <a:latin typeface="Gotham Bold"/>
                <a:ea typeface="Gotham Bold"/>
                <a:cs typeface="Gotham Bold"/>
                <a:sym typeface="Gotham Bold"/>
              </a:rPr>
              <a:t>SOLUTION: 1</a:t>
            </a:r>
          </a:p>
        </p:txBody>
      </p:sp>
      <p:sp>
        <p:nvSpPr>
          <p:cNvPr name="TextBox 9" id="9"/>
          <p:cNvSpPr txBox="true"/>
          <p:nvPr/>
        </p:nvSpPr>
        <p:spPr>
          <a:xfrm rot="0">
            <a:off x="367434" y="2794341"/>
            <a:ext cx="4898278" cy="1635468"/>
          </a:xfrm>
          <a:prstGeom prst="rect">
            <a:avLst/>
          </a:prstGeom>
        </p:spPr>
        <p:txBody>
          <a:bodyPr anchor="t" rtlCol="false" tIns="0" lIns="0" bIns="0" rIns="0">
            <a:spAutoFit/>
          </a:bodyPr>
          <a:lstStyle/>
          <a:p>
            <a:pPr algn="l">
              <a:lnSpc>
                <a:spcPts val="1843"/>
              </a:lnSpc>
              <a:spcBef>
                <a:spcPct val="0"/>
              </a:spcBef>
            </a:pPr>
            <a:r>
              <a:rPr lang="en-US" sz="1317">
                <a:solidFill>
                  <a:srgbClr val="00174C"/>
                </a:solidFill>
                <a:latin typeface="Poppins"/>
                <a:ea typeface="Poppins"/>
                <a:cs typeface="Poppins"/>
                <a:sym typeface="Poppins"/>
              </a:rPr>
              <a:t>As your future City Councilmember, my commitment is to advocate for affordable housing, childcare, education/environmental sustainability, job creation, and the establishment of safe, inclusive, and sustainable communities throughout Aurora. Every family deserves a secure and stable home, and we must take decisive action to turn this vision into reality.</a:t>
            </a:r>
          </a:p>
        </p:txBody>
      </p:sp>
      <p:sp>
        <p:nvSpPr>
          <p:cNvPr name="TextBox 10" id="10"/>
          <p:cNvSpPr txBox="true"/>
          <p:nvPr/>
        </p:nvSpPr>
        <p:spPr>
          <a:xfrm rot="0">
            <a:off x="228130" y="5372100"/>
            <a:ext cx="7363209" cy="3993247"/>
          </a:xfrm>
          <a:prstGeom prst="rect">
            <a:avLst/>
          </a:prstGeom>
        </p:spPr>
        <p:txBody>
          <a:bodyPr anchor="t" rtlCol="false" tIns="0" lIns="0" bIns="0" rIns="0">
            <a:spAutoFit/>
          </a:bodyPr>
          <a:lstStyle/>
          <a:p>
            <a:pPr algn="l">
              <a:lnSpc>
                <a:spcPts val="1449"/>
              </a:lnSpc>
              <a:spcBef>
                <a:spcPct val="0"/>
              </a:spcBef>
            </a:pPr>
            <a:r>
              <a:rPr lang="en-US" sz="1035">
                <a:solidFill>
                  <a:srgbClr val="00174C"/>
                </a:solidFill>
                <a:latin typeface="Poppins"/>
                <a:ea typeface="Poppins"/>
                <a:cs typeface="Poppins"/>
                <a:sym typeface="Poppins"/>
              </a:rPr>
              <a:t>I</a:t>
            </a:r>
            <a:r>
              <a:rPr lang="en-US" sz="1035" b="true">
                <a:solidFill>
                  <a:srgbClr val="00174C"/>
                </a:solidFill>
                <a:latin typeface="Poppins Bold"/>
                <a:ea typeface="Poppins Bold"/>
                <a:cs typeface="Poppins Bold"/>
                <a:sym typeface="Poppins Bold"/>
              </a:rPr>
              <a:t>ncrease Affordable Housing—Community-Driven Initiatives</a:t>
            </a:r>
          </a:p>
          <a:p>
            <a:pPr algn="l" marL="223578" indent="-111789" lvl="1">
              <a:lnSpc>
                <a:spcPts val="1449"/>
              </a:lnSpc>
              <a:spcBef>
                <a:spcPct val="0"/>
              </a:spcBef>
              <a:buFont typeface="Arial"/>
              <a:buChar char="•"/>
            </a:pPr>
            <a:r>
              <a:rPr lang="en-US" sz="1035">
                <a:solidFill>
                  <a:srgbClr val="00174C"/>
                </a:solidFill>
                <a:latin typeface="Poppins"/>
                <a:ea typeface="Poppins"/>
                <a:cs typeface="Poppins"/>
                <a:sym typeface="Poppins"/>
              </a:rPr>
              <a:t>Empower City Development: I will promote a program where Aurora takes on the role of a builder, not just a regulator, to decrease costs and guarantee affordability.</a:t>
            </a:r>
          </a:p>
          <a:p>
            <a:pPr algn="l" marL="223578" indent="-111789" lvl="1">
              <a:lnSpc>
                <a:spcPts val="1449"/>
              </a:lnSpc>
              <a:spcBef>
                <a:spcPct val="0"/>
              </a:spcBef>
              <a:buFont typeface="Arial"/>
              <a:buChar char="•"/>
            </a:pPr>
            <a:r>
              <a:rPr lang="en-US" sz="1035">
                <a:solidFill>
                  <a:srgbClr val="00174C"/>
                </a:solidFill>
                <a:latin typeface="Poppins"/>
                <a:ea typeface="Poppins"/>
                <a:cs typeface="Poppins"/>
                <a:sym typeface="Poppins"/>
              </a:rPr>
              <a:t>Incentivizing Affordability: Collaborate with private developers by providing incentives, expedited permitting, and flexible zoning for projects that incorporate affordable housing units.</a:t>
            </a:r>
          </a:p>
          <a:p>
            <a:pPr algn="l" marL="223578" indent="-111789" lvl="1">
              <a:lnSpc>
                <a:spcPts val="1449"/>
              </a:lnSpc>
              <a:spcBef>
                <a:spcPct val="0"/>
              </a:spcBef>
              <a:buFont typeface="Arial"/>
              <a:buChar char="•"/>
            </a:pPr>
            <a:r>
              <a:rPr lang="en-US" sz="1035">
                <a:solidFill>
                  <a:srgbClr val="00174C"/>
                </a:solidFill>
                <a:latin typeface="Poppins"/>
                <a:ea typeface="Poppins"/>
                <a:cs typeface="Poppins"/>
                <a:sym typeface="Poppins"/>
              </a:rPr>
              <a:t>Support First-Time Homebuyers: Expand down-payment assistance and housing counseling to help working families secure their first homes.</a:t>
            </a:r>
          </a:p>
          <a:p>
            <a:pPr algn="l">
              <a:lnSpc>
                <a:spcPts val="1449"/>
              </a:lnSpc>
              <a:spcBef>
                <a:spcPct val="0"/>
              </a:spcBef>
            </a:pPr>
            <a:r>
              <a:rPr lang="en-US" sz="1035" b="true">
                <a:solidFill>
                  <a:srgbClr val="00174C"/>
                </a:solidFill>
                <a:latin typeface="Poppins Bold"/>
                <a:ea typeface="Poppins Bold"/>
                <a:cs typeface="Poppins Bold"/>
                <a:sym typeface="Poppins Bold"/>
              </a:rPr>
              <a:t>Revitalize Neighborhoods with Purpose and Equity</a:t>
            </a:r>
          </a:p>
          <a:p>
            <a:pPr algn="l" marL="223578" indent="-111789" lvl="1">
              <a:lnSpc>
                <a:spcPts val="1449"/>
              </a:lnSpc>
              <a:spcBef>
                <a:spcPct val="0"/>
              </a:spcBef>
              <a:buFont typeface="Arial"/>
              <a:buChar char="•"/>
            </a:pPr>
            <a:r>
              <a:rPr lang="en-US" sz="1035">
                <a:solidFill>
                  <a:srgbClr val="00174C"/>
                </a:solidFill>
                <a:latin typeface="Poppins"/>
                <a:ea typeface="Poppins"/>
                <a:cs typeface="Poppins"/>
                <a:sym typeface="Poppins"/>
              </a:rPr>
              <a:t>Redevelopment with Dignity: Convert vacant lots and neglected spaces into vibrant housing, small business areas, and green public parks.</a:t>
            </a:r>
          </a:p>
          <a:p>
            <a:pPr algn="l" marL="223578" indent="-111789" lvl="1">
              <a:lnSpc>
                <a:spcPts val="1449"/>
              </a:lnSpc>
              <a:spcBef>
                <a:spcPct val="0"/>
              </a:spcBef>
              <a:buFont typeface="Arial"/>
              <a:buChar char="•"/>
            </a:pPr>
            <a:r>
              <a:rPr lang="en-US" sz="1035">
                <a:solidFill>
                  <a:srgbClr val="00174C"/>
                </a:solidFill>
                <a:latin typeface="Poppins"/>
                <a:ea typeface="Poppins"/>
                <a:cs typeface="Poppins"/>
                <a:sym typeface="Poppins"/>
              </a:rPr>
              <a:t>Sustainable Practices: Ensure that all redevelopment adheres to green building standards to minimize environmental impact.</a:t>
            </a:r>
          </a:p>
          <a:p>
            <a:pPr algn="l" marL="223578" indent="-111789" lvl="1">
              <a:lnSpc>
                <a:spcPts val="1449"/>
              </a:lnSpc>
              <a:spcBef>
                <a:spcPct val="0"/>
              </a:spcBef>
              <a:buFont typeface="Arial"/>
              <a:buChar char="•"/>
            </a:pPr>
            <a:r>
              <a:rPr lang="en-US" sz="1035">
                <a:solidFill>
                  <a:srgbClr val="00174C"/>
                </a:solidFill>
                <a:latin typeface="Poppins"/>
                <a:ea typeface="Poppins"/>
                <a:cs typeface="Poppins"/>
                <a:sym typeface="Poppins"/>
              </a:rPr>
              <a:t>Cultural Preservation: Safeguard historic sites and culturally significant regions to maintain community pride.</a:t>
            </a:r>
          </a:p>
          <a:p>
            <a:pPr algn="l">
              <a:lnSpc>
                <a:spcPts val="1449"/>
              </a:lnSpc>
              <a:spcBef>
                <a:spcPct val="0"/>
              </a:spcBef>
            </a:pPr>
            <a:r>
              <a:rPr lang="en-US" sz="1035" b="true">
                <a:solidFill>
                  <a:srgbClr val="00174C"/>
                </a:solidFill>
                <a:latin typeface="Poppins Bold"/>
                <a:ea typeface="Poppins Bold"/>
                <a:cs typeface="Poppins Bold"/>
                <a:sym typeface="Poppins Bold"/>
              </a:rPr>
              <a:t>Promote Homeownership and Stability</a:t>
            </a:r>
          </a:p>
          <a:p>
            <a:pPr algn="l" marL="223578" indent="-111789" lvl="1">
              <a:lnSpc>
                <a:spcPts val="1449"/>
              </a:lnSpc>
              <a:spcBef>
                <a:spcPct val="0"/>
              </a:spcBef>
              <a:buFont typeface="Arial"/>
              <a:buChar char="•"/>
            </a:pPr>
            <a:r>
              <a:rPr lang="en-US" b="true" sz="1035">
                <a:solidFill>
                  <a:srgbClr val="00174C"/>
                </a:solidFill>
                <a:latin typeface="Poppins Bold"/>
                <a:ea typeface="Poppins Bold"/>
                <a:cs typeface="Poppins Bold"/>
                <a:sym typeface="Poppins Bold"/>
              </a:rPr>
              <a:t>Educate Communities:</a:t>
            </a:r>
            <a:r>
              <a:rPr lang="en-US" sz="1035">
                <a:solidFill>
                  <a:srgbClr val="00174C"/>
                </a:solidFill>
                <a:latin typeface="Poppins"/>
                <a:ea typeface="Poppins"/>
                <a:cs typeface="Poppins"/>
                <a:sym typeface="Poppins"/>
              </a:rPr>
              <a:t> Offer free workshops covering budgeting, home upkeep, and tenant rights.</a:t>
            </a:r>
          </a:p>
          <a:p>
            <a:pPr algn="l" marL="223578" indent="-111789" lvl="1">
              <a:lnSpc>
                <a:spcPts val="1449"/>
              </a:lnSpc>
              <a:spcBef>
                <a:spcPct val="0"/>
              </a:spcBef>
              <a:buFont typeface="Arial"/>
              <a:buChar char="•"/>
            </a:pPr>
            <a:r>
              <a:rPr lang="en-US" b="true" sz="1035">
                <a:solidFill>
                  <a:srgbClr val="00174C"/>
                </a:solidFill>
                <a:latin typeface="Poppins Bold"/>
                <a:ea typeface="Poppins Bold"/>
                <a:cs typeface="Poppins Bold"/>
                <a:sym typeface="Poppins Bold"/>
              </a:rPr>
              <a:t>Tax Relief for Residents:</a:t>
            </a:r>
            <a:r>
              <a:rPr lang="en-US" sz="1035">
                <a:solidFill>
                  <a:srgbClr val="00174C"/>
                </a:solidFill>
                <a:latin typeface="Poppins"/>
                <a:ea typeface="Poppins"/>
                <a:cs typeface="Poppins"/>
                <a:sym typeface="Poppins"/>
              </a:rPr>
              <a:t> Advocate for tax breaks or caps for seniors and long-term residents to prevent displacement.</a:t>
            </a:r>
          </a:p>
          <a:p>
            <a:pPr algn="l" marL="223578" indent="-111789" lvl="1">
              <a:lnSpc>
                <a:spcPts val="1449"/>
              </a:lnSpc>
              <a:spcBef>
                <a:spcPct val="0"/>
              </a:spcBef>
              <a:buFont typeface="Arial"/>
              <a:buChar char="•"/>
            </a:pPr>
            <a:r>
              <a:rPr lang="en-US" b="true" sz="1035">
                <a:solidFill>
                  <a:srgbClr val="00174C"/>
                </a:solidFill>
                <a:latin typeface="Poppins Bold"/>
                <a:ea typeface="Poppins Bold"/>
                <a:cs typeface="Poppins Bold"/>
                <a:sym typeface="Poppins Bold"/>
              </a:rPr>
              <a:t>Protect Tenants:</a:t>
            </a:r>
            <a:r>
              <a:rPr lang="en-US" sz="1035">
                <a:solidFill>
                  <a:srgbClr val="00174C"/>
                </a:solidFill>
                <a:latin typeface="Poppins"/>
                <a:ea typeface="Poppins"/>
                <a:cs typeface="Poppins"/>
                <a:sym typeface="Poppins"/>
              </a:rPr>
              <a:t> Strengthen regulations to protect renters from unjust evictions and uncontrolled rent increases.</a:t>
            </a:r>
          </a:p>
          <a:p>
            <a:pPr algn="l">
              <a:lnSpc>
                <a:spcPts val="1449"/>
              </a:lnSpc>
              <a:spcBef>
                <a:spcPct val="0"/>
              </a:spcBef>
            </a:pPr>
          </a:p>
          <a:p>
            <a:pPr algn="l">
              <a:lnSpc>
                <a:spcPts val="1449"/>
              </a:lnSpc>
              <a:spcBef>
                <a:spcPct val="0"/>
              </a:spcBef>
            </a:pPr>
          </a:p>
        </p:txBody>
      </p:sp>
      <p:sp>
        <p:nvSpPr>
          <p:cNvPr name="TextBox 11" id="11"/>
          <p:cNvSpPr txBox="true"/>
          <p:nvPr/>
        </p:nvSpPr>
        <p:spPr>
          <a:xfrm rot="0">
            <a:off x="367434" y="4752505"/>
            <a:ext cx="6056546" cy="309715"/>
          </a:xfrm>
          <a:prstGeom prst="rect">
            <a:avLst/>
          </a:prstGeom>
        </p:spPr>
        <p:txBody>
          <a:bodyPr anchor="t" rtlCol="false" tIns="0" lIns="0" bIns="0" rIns="0">
            <a:spAutoFit/>
          </a:bodyPr>
          <a:lstStyle/>
          <a:p>
            <a:pPr algn="l">
              <a:lnSpc>
                <a:spcPts val="2354"/>
              </a:lnSpc>
              <a:spcBef>
                <a:spcPct val="0"/>
              </a:spcBef>
            </a:pPr>
            <a:r>
              <a:rPr lang="en-US" sz="1681" b="true">
                <a:solidFill>
                  <a:srgbClr val="00174C"/>
                </a:solidFill>
                <a:latin typeface="Poppins Bold"/>
                <a:ea typeface="Poppins Bold"/>
                <a:cs typeface="Poppins Bold"/>
                <a:sym typeface="Poppins Bold"/>
              </a:rPr>
              <a:t> 1 Housing, Neighborhoods, and Redevelopment</a:t>
            </a:r>
          </a:p>
        </p:txBody>
      </p:sp>
      <p:sp>
        <p:nvSpPr>
          <p:cNvPr name="TextBox 12" id="12"/>
          <p:cNvSpPr txBox="true"/>
          <p:nvPr/>
        </p:nvSpPr>
        <p:spPr>
          <a:xfrm rot="0">
            <a:off x="367434" y="1112376"/>
            <a:ext cx="3399668" cy="1039293"/>
          </a:xfrm>
          <a:prstGeom prst="rect">
            <a:avLst/>
          </a:prstGeom>
        </p:spPr>
        <p:txBody>
          <a:bodyPr anchor="t" rtlCol="false" tIns="0" lIns="0" bIns="0" rIns="0">
            <a:spAutoFit/>
          </a:bodyPr>
          <a:lstStyle/>
          <a:p>
            <a:pPr algn="just">
              <a:lnSpc>
                <a:spcPts val="2107"/>
              </a:lnSpc>
            </a:pPr>
            <a:r>
              <a:rPr lang="en-US" sz="1505" spc="170">
                <a:solidFill>
                  <a:srgbClr val="00174D"/>
                </a:solidFill>
                <a:latin typeface="Inter"/>
                <a:ea typeface="Inter"/>
                <a:cs typeface="Inter"/>
                <a:sym typeface="Inter"/>
              </a:rPr>
              <a:t>WATSO FOR AURORA CITY COUNCIL</a:t>
            </a:r>
          </a:p>
          <a:p>
            <a:pPr algn="just">
              <a:lnSpc>
                <a:spcPts val="2107"/>
              </a:lnSpc>
            </a:pPr>
            <a:r>
              <a:rPr lang="en-US" sz="1505" spc="170">
                <a:solidFill>
                  <a:srgbClr val="00174D"/>
                </a:solidFill>
                <a:latin typeface="Inter"/>
                <a:ea typeface="Inter"/>
                <a:cs typeface="Inter"/>
                <a:sym typeface="Inter"/>
              </a:rPr>
              <a:t>At LARGE </a:t>
            </a:r>
          </a:p>
          <a:p>
            <a:pPr algn="just">
              <a:lnSpc>
                <a:spcPts val="2107"/>
              </a:lnSpc>
              <a:spcBef>
                <a:spcPct val="0"/>
              </a:spcBef>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3909734" y="-382019"/>
            <a:ext cx="3802839" cy="4580890"/>
            <a:chOff x="0" y="0"/>
            <a:chExt cx="7157771" cy="8622233"/>
          </a:xfrm>
        </p:grpSpPr>
        <p:sp>
          <p:nvSpPr>
            <p:cNvPr name="Freeform 3" id="3"/>
            <p:cNvSpPr/>
            <p:nvPr/>
          </p:nvSpPr>
          <p:spPr>
            <a:xfrm flipH="false" flipV="false" rot="0">
              <a:off x="0" y="0"/>
              <a:ext cx="7157720" cy="8622284"/>
            </a:xfrm>
            <a:custGeom>
              <a:avLst/>
              <a:gdLst/>
              <a:ahLst/>
              <a:cxnLst/>
              <a:rect r="r" b="b" t="t" l="l"/>
              <a:pathLst>
                <a:path h="8622284" w="7157720">
                  <a:moveTo>
                    <a:pt x="3916553" y="0"/>
                  </a:moveTo>
                  <a:lnTo>
                    <a:pt x="400685" y="2761869"/>
                  </a:lnTo>
                  <a:cubicBezTo>
                    <a:pt x="165481" y="2946527"/>
                    <a:pt x="31877" y="3205480"/>
                    <a:pt x="0" y="3474466"/>
                  </a:cubicBezTo>
                  <a:lnTo>
                    <a:pt x="0" y="3728212"/>
                  </a:lnTo>
                  <a:cubicBezTo>
                    <a:pt x="31877" y="3997198"/>
                    <a:pt x="165481" y="4256151"/>
                    <a:pt x="400685" y="4440936"/>
                  </a:cubicBezTo>
                  <a:lnTo>
                    <a:pt x="5430520" y="8392160"/>
                  </a:lnTo>
                  <a:cubicBezTo>
                    <a:pt x="5632450" y="8550783"/>
                    <a:pt x="5861431" y="8622284"/>
                    <a:pt x="6085205" y="8622284"/>
                  </a:cubicBezTo>
                  <a:cubicBezTo>
                    <a:pt x="6637655" y="8622284"/>
                    <a:pt x="7157720" y="8186674"/>
                    <a:pt x="7157720" y="7552689"/>
                  </a:cubicBezTo>
                  <a:lnTo>
                    <a:pt x="7157720" y="0"/>
                  </a:lnTo>
                  <a:close/>
                </a:path>
              </a:pathLst>
            </a:custGeom>
            <a:blipFill>
              <a:blip r:embed="rId2"/>
              <a:stretch>
                <a:fillRect l="-23569" t="0" r="-30350" b="-70367"/>
              </a:stretch>
            </a:blipFill>
          </p:spPr>
        </p:sp>
      </p:grpSp>
      <p:grpSp>
        <p:nvGrpSpPr>
          <p:cNvPr name="Group 4" id="4"/>
          <p:cNvGrpSpPr/>
          <p:nvPr/>
        </p:nvGrpSpPr>
        <p:grpSpPr>
          <a:xfrm rot="0">
            <a:off x="59827" y="4706952"/>
            <a:ext cx="7652746" cy="5927335"/>
            <a:chOff x="0" y="0"/>
            <a:chExt cx="2915332" cy="2258032"/>
          </a:xfrm>
        </p:grpSpPr>
        <p:sp>
          <p:nvSpPr>
            <p:cNvPr name="Freeform 5" id="5"/>
            <p:cNvSpPr/>
            <p:nvPr/>
          </p:nvSpPr>
          <p:spPr>
            <a:xfrm flipH="false" flipV="false" rot="0">
              <a:off x="0" y="0"/>
              <a:ext cx="2915332" cy="2258033"/>
            </a:xfrm>
            <a:custGeom>
              <a:avLst/>
              <a:gdLst/>
              <a:ahLst/>
              <a:cxnLst/>
              <a:rect r="r" b="b" t="t" l="l"/>
              <a:pathLst>
                <a:path h="2258033" w="2915332">
                  <a:moveTo>
                    <a:pt x="70816" y="0"/>
                  </a:moveTo>
                  <a:lnTo>
                    <a:pt x="2844516" y="0"/>
                  </a:lnTo>
                  <a:cubicBezTo>
                    <a:pt x="2863298" y="0"/>
                    <a:pt x="2881310" y="7461"/>
                    <a:pt x="2894590" y="20741"/>
                  </a:cubicBezTo>
                  <a:cubicBezTo>
                    <a:pt x="2907871" y="34022"/>
                    <a:pt x="2915332" y="52034"/>
                    <a:pt x="2915332" y="70816"/>
                  </a:cubicBezTo>
                  <a:lnTo>
                    <a:pt x="2915332" y="2187217"/>
                  </a:lnTo>
                  <a:cubicBezTo>
                    <a:pt x="2915332" y="2226327"/>
                    <a:pt x="2883627" y="2258033"/>
                    <a:pt x="2844516" y="2258033"/>
                  </a:cubicBezTo>
                  <a:lnTo>
                    <a:pt x="70816" y="2258033"/>
                  </a:lnTo>
                  <a:cubicBezTo>
                    <a:pt x="52034" y="2258033"/>
                    <a:pt x="34022" y="2250572"/>
                    <a:pt x="20741" y="2237291"/>
                  </a:cubicBezTo>
                  <a:cubicBezTo>
                    <a:pt x="7461" y="2224011"/>
                    <a:pt x="0" y="2205998"/>
                    <a:pt x="0" y="2187217"/>
                  </a:cubicBezTo>
                  <a:lnTo>
                    <a:pt x="0" y="70816"/>
                  </a:lnTo>
                  <a:cubicBezTo>
                    <a:pt x="0" y="52034"/>
                    <a:pt x="7461" y="34022"/>
                    <a:pt x="20741" y="20741"/>
                  </a:cubicBezTo>
                  <a:cubicBezTo>
                    <a:pt x="34022" y="7461"/>
                    <a:pt x="52034" y="0"/>
                    <a:pt x="70816" y="0"/>
                  </a:cubicBezTo>
                  <a:close/>
                </a:path>
              </a:pathLst>
            </a:custGeom>
            <a:solidFill>
              <a:srgbClr val="F6FEFF"/>
            </a:solidFill>
          </p:spPr>
        </p:sp>
        <p:sp>
          <p:nvSpPr>
            <p:cNvPr name="TextBox 6" id="6"/>
            <p:cNvSpPr txBox="true"/>
            <p:nvPr/>
          </p:nvSpPr>
          <p:spPr>
            <a:xfrm>
              <a:off x="0" y="-38100"/>
              <a:ext cx="2915332" cy="2296132"/>
            </a:xfrm>
            <a:prstGeom prst="rect">
              <a:avLst/>
            </a:prstGeom>
          </p:spPr>
          <p:txBody>
            <a:bodyPr anchor="ctr" rtlCol="false" tIns="47790" lIns="47790" bIns="47790" rIns="47790"/>
            <a:lstStyle/>
            <a:p>
              <a:pPr algn="ctr">
                <a:lnSpc>
                  <a:spcPts val="1843"/>
                </a:lnSpc>
              </a:pPr>
            </a:p>
          </p:txBody>
        </p:sp>
      </p:grpSp>
      <p:sp>
        <p:nvSpPr>
          <p:cNvPr name="Freeform 7" id="7"/>
          <p:cNvSpPr/>
          <p:nvPr/>
        </p:nvSpPr>
        <p:spPr>
          <a:xfrm flipH="false" flipV="false" rot="0">
            <a:off x="1218299" y="711200"/>
            <a:ext cx="473535" cy="374593"/>
          </a:xfrm>
          <a:custGeom>
            <a:avLst/>
            <a:gdLst/>
            <a:ahLst/>
            <a:cxnLst/>
            <a:rect r="r" b="b" t="t" l="l"/>
            <a:pathLst>
              <a:path h="374593" w="473535">
                <a:moveTo>
                  <a:pt x="0" y="0"/>
                </a:moveTo>
                <a:lnTo>
                  <a:pt x="473535" y="0"/>
                </a:lnTo>
                <a:lnTo>
                  <a:pt x="473535" y="374593"/>
                </a:lnTo>
                <a:lnTo>
                  <a:pt x="0" y="37459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367434" y="2921999"/>
            <a:ext cx="4135850" cy="699822"/>
          </a:xfrm>
          <a:prstGeom prst="rect">
            <a:avLst/>
          </a:prstGeom>
        </p:spPr>
        <p:txBody>
          <a:bodyPr anchor="t" rtlCol="false" tIns="0" lIns="0" bIns="0" rIns="0">
            <a:spAutoFit/>
          </a:bodyPr>
          <a:lstStyle/>
          <a:p>
            <a:pPr algn="l">
              <a:lnSpc>
                <a:spcPts val="5663"/>
              </a:lnSpc>
              <a:spcBef>
                <a:spcPct val="0"/>
              </a:spcBef>
            </a:pPr>
            <a:r>
              <a:rPr lang="en-US" b="true" sz="4045">
                <a:solidFill>
                  <a:srgbClr val="00174C"/>
                </a:solidFill>
                <a:latin typeface="Gotham Bold"/>
                <a:ea typeface="Gotham Bold"/>
                <a:cs typeface="Gotham Bold"/>
                <a:sym typeface="Gotham Bold"/>
              </a:rPr>
              <a:t>SOLUTION: 1</a:t>
            </a:r>
          </a:p>
        </p:txBody>
      </p:sp>
      <p:sp>
        <p:nvSpPr>
          <p:cNvPr name="TextBox 9" id="9"/>
          <p:cNvSpPr txBox="true"/>
          <p:nvPr/>
        </p:nvSpPr>
        <p:spPr>
          <a:xfrm rot="0">
            <a:off x="108000" y="4439775"/>
            <a:ext cx="7556400" cy="5363059"/>
          </a:xfrm>
          <a:prstGeom prst="rect">
            <a:avLst/>
          </a:prstGeom>
        </p:spPr>
        <p:txBody>
          <a:bodyPr anchor="t" rtlCol="false" tIns="0" lIns="0" bIns="0" rIns="0">
            <a:spAutoFit/>
          </a:bodyPr>
          <a:lstStyle/>
          <a:p>
            <a:pPr algn="l">
              <a:lnSpc>
                <a:spcPts val="1843"/>
              </a:lnSpc>
            </a:pPr>
            <a:r>
              <a:rPr lang="en-US" sz="1317" b="true">
                <a:solidFill>
                  <a:srgbClr val="00174C"/>
                </a:solidFill>
                <a:latin typeface="Poppins Bold"/>
                <a:ea typeface="Poppins Bold"/>
                <a:cs typeface="Poppins Bold"/>
                <a:sym typeface="Poppins Bold"/>
              </a:rPr>
              <a:t>Invest in Community Infrastructure and Quality of Life</a:t>
            </a:r>
          </a:p>
          <a:p>
            <a:pPr algn="l" marL="284349" indent="-142174" lvl="1">
              <a:lnSpc>
                <a:spcPts val="1843"/>
              </a:lnSpc>
              <a:buFont typeface="Arial"/>
              <a:buChar char="•"/>
            </a:pPr>
            <a:r>
              <a:rPr lang="en-US" b="true" sz="1317">
                <a:solidFill>
                  <a:srgbClr val="00174C"/>
                </a:solidFill>
                <a:latin typeface="Poppins Bold"/>
                <a:ea typeface="Poppins Bold"/>
                <a:cs typeface="Poppins Bold"/>
                <a:sym typeface="Poppins Bold"/>
              </a:rPr>
              <a:t>Enhance Connectivity:</a:t>
            </a:r>
            <a:r>
              <a:rPr lang="en-US" sz="1317">
                <a:solidFill>
                  <a:srgbClr val="00174C"/>
                </a:solidFill>
                <a:latin typeface="Poppins"/>
                <a:ea typeface="Poppins"/>
                <a:cs typeface="Poppins"/>
                <a:sym typeface="Poppins"/>
              </a:rPr>
              <a:t> Improve sidewalks, bike lanes, and public transportation in housing zones.</a:t>
            </a:r>
          </a:p>
          <a:p>
            <a:pPr algn="l" marL="284349" indent="-142174" lvl="1">
              <a:lnSpc>
                <a:spcPts val="1843"/>
              </a:lnSpc>
              <a:buFont typeface="Arial"/>
              <a:buChar char="•"/>
            </a:pPr>
            <a:r>
              <a:rPr lang="en-US" b="true" sz="1317">
                <a:solidFill>
                  <a:srgbClr val="00174C"/>
                </a:solidFill>
                <a:latin typeface="Poppins Bold"/>
                <a:ea typeface="Poppins Bold"/>
                <a:cs typeface="Poppins Bold"/>
                <a:sym typeface="Poppins Bold"/>
              </a:rPr>
              <a:t>Comprehensive Services:</a:t>
            </a:r>
            <a:r>
              <a:rPr lang="en-US" sz="1317">
                <a:solidFill>
                  <a:srgbClr val="00174C"/>
                </a:solidFill>
                <a:latin typeface="Poppins"/>
                <a:ea typeface="Poppins"/>
                <a:cs typeface="Poppins"/>
                <a:sym typeface="Poppins"/>
              </a:rPr>
              <a:t> Collaborate with nonprofits to offer integrated services—childcare, healthcare, job training—near affordable housing.</a:t>
            </a:r>
          </a:p>
          <a:p>
            <a:pPr algn="l">
              <a:lnSpc>
                <a:spcPts val="1843"/>
              </a:lnSpc>
            </a:pPr>
            <a:r>
              <a:rPr lang="en-US" sz="1317" b="true">
                <a:solidFill>
                  <a:srgbClr val="00174C"/>
                </a:solidFill>
                <a:latin typeface="Poppins Bold"/>
                <a:ea typeface="Poppins Bold"/>
                <a:cs typeface="Poppins Bold"/>
                <a:sym typeface="Poppins Bold"/>
              </a:rPr>
              <a:t>Engage the Community in Decision-Making</a:t>
            </a:r>
          </a:p>
          <a:p>
            <a:pPr algn="l" marL="284349" indent="-142174" lvl="1">
              <a:lnSpc>
                <a:spcPts val="1843"/>
              </a:lnSpc>
              <a:buFont typeface="Arial"/>
              <a:buChar char="•"/>
            </a:pPr>
            <a:r>
              <a:rPr lang="en-US" b="true" sz="1317">
                <a:solidFill>
                  <a:srgbClr val="00174C"/>
                </a:solidFill>
                <a:latin typeface="Poppins Bold"/>
                <a:ea typeface="Poppins Bold"/>
                <a:cs typeface="Poppins Bold"/>
                <a:sym typeface="Poppins Bold"/>
              </a:rPr>
              <a:t>Community-Led Planning:</a:t>
            </a:r>
            <a:r>
              <a:rPr lang="en-US" sz="1317">
                <a:solidFill>
                  <a:srgbClr val="00174C"/>
                </a:solidFill>
                <a:latin typeface="Poppins"/>
                <a:ea typeface="Poppins"/>
                <a:cs typeface="Poppins"/>
                <a:sym typeface="Poppins"/>
              </a:rPr>
              <a:t> Establish neighborhood forums and advisory boards that empower residents to influence redevelopment.</a:t>
            </a:r>
          </a:p>
          <a:p>
            <a:pPr algn="l" marL="284349" indent="-142174" lvl="1">
              <a:lnSpc>
                <a:spcPts val="1843"/>
              </a:lnSpc>
              <a:buFont typeface="Arial"/>
              <a:buChar char="•"/>
            </a:pPr>
            <a:r>
              <a:rPr lang="en-US" b="true" sz="1317">
                <a:solidFill>
                  <a:srgbClr val="00174C"/>
                </a:solidFill>
                <a:latin typeface="Poppins Bold"/>
                <a:ea typeface="Poppins Bold"/>
                <a:cs typeface="Poppins Bold"/>
                <a:sym typeface="Poppins Bold"/>
              </a:rPr>
              <a:t>Inclusive Representation:</a:t>
            </a:r>
            <a:r>
              <a:rPr lang="en-US" sz="1317">
                <a:solidFill>
                  <a:srgbClr val="00174C"/>
                </a:solidFill>
                <a:latin typeface="Poppins"/>
                <a:ea typeface="Poppins"/>
                <a:cs typeface="Poppins"/>
                <a:sym typeface="Poppins"/>
              </a:rPr>
              <a:t> Ensure that BIPOC, immigrant, and low-income voices shape housing decisions.</a:t>
            </a:r>
          </a:p>
          <a:p>
            <a:pPr algn="l">
              <a:lnSpc>
                <a:spcPts val="1843"/>
              </a:lnSpc>
            </a:pPr>
            <a:r>
              <a:rPr lang="en-US" sz="1317" b="true">
                <a:solidFill>
                  <a:srgbClr val="00174C"/>
                </a:solidFill>
                <a:latin typeface="Poppins Bold"/>
                <a:ea typeface="Poppins Bold"/>
                <a:cs typeface="Poppins Bold"/>
                <a:sym typeface="Poppins Bold"/>
              </a:rPr>
              <a:t>Plan for Sustainable Growth</a:t>
            </a:r>
          </a:p>
          <a:p>
            <a:pPr algn="l" marL="284349" indent="-142174" lvl="1">
              <a:lnSpc>
                <a:spcPts val="1843"/>
              </a:lnSpc>
              <a:buFont typeface="Arial"/>
              <a:buChar char="•"/>
            </a:pPr>
            <a:r>
              <a:rPr lang="en-US" b="true" sz="1317">
                <a:solidFill>
                  <a:srgbClr val="00174C"/>
                </a:solidFill>
                <a:latin typeface="Poppins Bold"/>
                <a:ea typeface="Poppins Bold"/>
                <a:cs typeface="Poppins Bold"/>
                <a:sym typeface="Poppins Bold"/>
              </a:rPr>
              <a:t>Focus on Density:</a:t>
            </a:r>
            <a:r>
              <a:rPr lang="en-US" sz="1317">
                <a:solidFill>
                  <a:srgbClr val="00174C"/>
                </a:solidFill>
                <a:latin typeface="Poppins"/>
                <a:ea typeface="Poppins"/>
                <a:cs typeface="Poppins"/>
                <a:sym typeface="Poppins"/>
              </a:rPr>
              <a:t> Encourage mixed-use developments near public transport and job centers to limit sprawl and protect green spaces.</a:t>
            </a:r>
          </a:p>
          <a:p>
            <a:pPr algn="l" marL="284349" indent="-142174" lvl="1">
              <a:lnSpc>
                <a:spcPts val="1843"/>
              </a:lnSpc>
              <a:buFont typeface="Arial"/>
              <a:buChar char="•"/>
            </a:pPr>
            <a:r>
              <a:rPr lang="en-US" b="true" sz="1317">
                <a:solidFill>
                  <a:srgbClr val="00174C"/>
                </a:solidFill>
                <a:latin typeface="Poppins Bold"/>
                <a:ea typeface="Poppins Bold"/>
                <a:cs typeface="Poppins Bold"/>
                <a:sym typeface="Poppins Bold"/>
              </a:rPr>
              <a:t>Ensure Balance:</a:t>
            </a:r>
            <a:r>
              <a:rPr lang="en-US" sz="1317">
                <a:solidFill>
                  <a:srgbClr val="00174C"/>
                </a:solidFill>
                <a:latin typeface="Poppins"/>
                <a:ea typeface="Poppins"/>
                <a:cs typeface="Poppins"/>
                <a:sym typeface="Poppins"/>
              </a:rPr>
              <a:t> Make certain that new developments include parks, libraries, and community centers for improved livability.</a:t>
            </a:r>
          </a:p>
          <a:p>
            <a:pPr algn="l">
              <a:lnSpc>
                <a:spcPts val="1843"/>
              </a:lnSpc>
            </a:pPr>
            <a:r>
              <a:rPr lang="en-US" sz="1317" b="true">
                <a:solidFill>
                  <a:srgbClr val="00174C"/>
                </a:solidFill>
                <a:latin typeface="Poppins Bold"/>
                <a:ea typeface="Poppins Bold"/>
                <a:cs typeface="Poppins Bold"/>
                <a:sym typeface="Poppins Bold"/>
              </a:rPr>
              <a:t>Address Homelessness with Compassion and Solutions</a:t>
            </a:r>
          </a:p>
          <a:p>
            <a:pPr algn="l" marL="284349" indent="-142174" lvl="1">
              <a:lnSpc>
                <a:spcPts val="1843"/>
              </a:lnSpc>
              <a:buFont typeface="Arial"/>
              <a:buChar char="•"/>
            </a:pPr>
            <a:r>
              <a:rPr lang="en-US" sz="1317">
                <a:solidFill>
                  <a:srgbClr val="00174C"/>
                </a:solidFill>
                <a:latin typeface="Poppins"/>
                <a:ea typeface="Poppins"/>
                <a:cs typeface="Poppins"/>
                <a:sym typeface="Poppins"/>
              </a:rPr>
              <a:t>Homelessness is a systemic issue, not a personal failing. As your City Councilmember, I will tackle homelessness as a solvable challenge in housing and public health.</a:t>
            </a:r>
          </a:p>
          <a:p>
            <a:pPr algn="l">
              <a:lnSpc>
                <a:spcPts val="1843"/>
              </a:lnSpc>
            </a:pPr>
            <a:r>
              <a:rPr lang="en-US" sz="1317" b="true">
                <a:solidFill>
                  <a:srgbClr val="00174C"/>
                </a:solidFill>
                <a:latin typeface="Poppins Bold"/>
                <a:ea typeface="Poppins Bold"/>
                <a:cs typeface="Poppins Bold"/>
                <a:sym typeface="Poppins Bold"/>
              </a:rPr>
              <a:t>Expand Permanent Supportive Housing</a:t>
            </a:r>
          </a:p>
          <a:p>
            <a:pPr algn="l" marL="284349" indent="-142174" lvl="1">
              <a:lnSpc>
                <a:spcPts val="1843"/>
              </a:lnSpc>
              <a:buFont typeface="Arial"/>
              <a:buChar char="•"/>
            </a:pPr>
            <a:r>
              <a:rPr lang="en-US" sz="1317">
                <a:solidFill>
                  <a:srgbClr val="00174C"/>
                </a:solidFill>
                <a:latin typeface="Poppins"/>
                <a:ea typeface="Poppins"/>
                <a:cs typeface="Poppins"/>
                <a:sym typeface="Poppins"/>
              </a:rPr>
              <a:t>Invest in “Housing First” initiatives that provide stable housing without preconditions, alongside supportive services like mental health care.</a:t>
            </a:r>
          </a:p>
          <a:p>
            <a:pPr algn="l" marL="284349" indent="-142174" lvl="1">
              <a:lnSpc>
                <a:spcPts val="1843"/>
              </a:lnSpc>
              <a:spcBef>
                <a:spcPct val="0"/>
              </a:spcBef>
              <a:buFont typeface="Arial"/>
              <a:buChar char="•"/>
            </a:pPr>
            <a:r>
              <a:rPr lang="en-US" sz="1317">
                <a:solidFill>
                  <a:srgbClr val="00174C"/>
                </a:solidFill>
                <a:latin typeface="Poppins"/>
                <a:ea typeface="Poppins"/>
                <a:cs typeface="Poppins"/>
                <a:sym typeface="Poppins"/>
              </a:rPr>
              <a:t>Utilize city-owned land for the development of permanent supportive housing.</a:t>
            </a:r>
          </a:p>
          <a:p>
            <a:pPr algn="l">
              <a:lnSpc>
                <a:spcPts val="1843"/>
              </a:lnSpc>
              <a:spcBef>
                <a:spcPct val="0"/>
              </a:spcBef>
            </a:pPr>
          </a:p>
        </p:txBody>
      </p:sp>
      <p:sp>
        <p:nvSpPr>
          <p:cNvPr name="TextBox 10" id="10"/>
          <p:cNvSpPr txBox="true"/>
          <p:nvPr/>
        </p:nvSpPr>
        <p:spPr>
          <a:xfrm rot="0">
            <a:off x="367434" y="4050999"/>
            <a:ext cx="7296966" cy="257645"/>
          </a:xfrm>
          <a:prstGeom prst="rect">
            <a:avLst/>
          </a:prstGeom>
        </p:spPr>
        <p:txBody>
          <a:bodyPr anchor="t" rtlCol="false" tIns="0" lIns="0" bIns="0" rIns="0">
            <a:spAutoFit/>
          </a:bodyPr>
          <a:lstStyle/>
          <a:p>
            <a:pPr algn="l">
              <a:lnSpc>
                <a:spcPts val="2074"/>
              </a:lnSpc>
              <a:spcBef>
                <a:spcPct val="0"/>
              </a:spcBef>
            </a:pPr>
            <a:r>
              <a:rPr lang="en-US" sz="1481" b="true">
                <a:solidFill>
                  <a:srgbClr val="00174C"/>
                </a:solidFill>
                <a:latin typeface="Poppins Bold"/>
                <a:ea typeface="Poppins Bold"/>
                <a:cs typeface="Poppins Bold"/>
                <a:sym typeface="Poppins Bold"/>
              </a:rPr>
              <a:t>Solution 1 Solution 1 Housing, Neighborhoods, and Redevelopment</a:t>
            </a:r>
          </a:p>
        </p:txBody>
      </p:sp>
      <p:sp>
        <p:nvSpPr>
          <p:cNvPr name="TextBox 11" id="11"/>
          <p:cNvSpPr txBox="true"/>
          <p:nvPr/>
        </p:nvSpPr>
        <p:spPr>
          <a:xfrm rot="0">
            <a:off x="367434" y="1112376"/>
            <a:ext cx="3399668" cy="1039293"/>
          </a:xfrm>
          <a:prstGeom prst="rect">
            <a:avLst/>
          </a:prstGeom>
        </p:spPr>
        <p:txBody>
          <a:bodyPr anchor="t" rtlCol="false" tIns="0" lIns="0" bIns="0" rIns="0">
            <a:spAutoFit/>
          </a:bodyPr>
          <a:lstStyle/>
          <a:p>
            <a:pPr algn="just">
              <a:lnSpc>
                <a:spcPts val="2107"/>
              </a:lnSpc>
            </a:pPr>
            <a:r>
              <a:rPr lang="en-US" sz="1505" spc="170">
                <a:solidFill>
                  <a:srgbClr val="00174D"/>
                </a:solidFill>
                <a:latin typeface="Inter"/>
                <a:ea typeface="Inter"/>
                <a:cs typeface="Inter"/>
                <a:sym typeface="Inter"/>
              </a:rPr>
              <a:t>WATSO FOR AURORA CITY COUNCIL</a:t>
            </a:r>
          </a:p>
          <a:p>
            <a:pPr algn="just">
              <a:lnSpc>
                <a:spcPts val="2107"/>
              </a:lnSpc>
            </a:pPr>
            <a:r>
              <a:rPr lang="en-US" sz="1505" spc="170">
                <a:solidFill>
                  <a:srgbClr val="00174D"/>
                </a:solidFill>
                <a:latin typeface="Inter"/>
                <a:ea typeface="Inter"/>
                <a:cs typeface="Inter"/>
                <a:sym typeface="Inter"/>
              </a:rPr>
              <a:t>At LARGE </a:t>
            </a:r>
          </a:p>
          <a:p>
            <a:pPr algn="just">
              <a:lnSpc>
                <a:spcPts val="2107"/>
              </a:lnSpc>
              <a:spcBef>
                <a:spcPct val="0"/>
              </a:spcBef>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3909734" y="-382019"/>
            <a:ext cx="3802839" cy="4580890"/>
            <a:chOff x="0" y="0"/>
            <a:chExt cx="7157771" cy="8622233"/>
          </a:xfrm>
        </p:grpSpPr>
        <p:sp>
          <p:nvSpPr>
            <p:cNvPr name="Freeform 3" id="3"/>
            <p:cNvSpPr/>
            <p:nvPr/>
          </p:nvSpPr>
          <p:spPr>
            <a:xfrm flipH="false" flipV="false" rot="0">
              <a:off x="0" y="0"/>
              <a:ext cx="7157720" cy="8622284"/>
            </a:xfrm>
            <a:custGeom>
              <a:avLst/>
              <a:gdLst/>
              <a:ahLst/>
              <a:cxnLst/>
              <a:rect r="r" b="b" t="t" l="l"/>
              <a:pathLst>
                <a:path h="8622284" w="7157720">
                  <a:moveTo>
                    <a:pt x="3916553" y="0"/>
                  </a:moveTo>
                  <a:lnTo>
                    <a:pt x="400685" y="2761869"/>
                  </a:lnTo>
                  <a:cubicBezTo>
                    <a:pt x="165481" y="2946527"/>
                    <a:pt x="31877" y="3205480"/>
                    <a:pt x="0" y="3474466"/>
                  </a:cubicBezTo>
                  <a:lnTo>
                    <a:pt x="0" y="3728212"/>
                  </a:lnTo>
                  <a:cubicBezTo>
                    <a:pt x="31877" y="3997198"/>
                    <a:pt x="165481" y="4256151"/>
                    <a:pt x="400685" y="4440936"/>
                  </a:cubicBezTo>
                  <a:lnTo>
                    <a:pt x="5430520" y="8392160"/>
                  </a:lnTo>
                  <a:cubicBezTo>
                    <a:pt x="5632450" y="8550783"/>
                    <a:pt x="5861431" y="8622284"/>
                    <a:pt x="6085205" y="8622284"/>
                  </a:cubicBezTo>
                  <a:cubicBezTo>
                    <a:pt x="6637655" y="8622284"/>
                    <a:pt x="7157720" y="8186674"/>
                    <a:pt x="7157720" y="7552689"/>
                  </a:cubicBezTo>
                  <a:lnTo>
                    <a:pt x="7157720" y="0"/>
                  </a:lnTo>
                  <a:close/>
                </a:path>
              </a:pathLst>
            </a:custGeom>
            <a:blipFill>
              <a:blip r:embed="rId2"/>
              <a:stretch>
                <a:fillRect l="-19799" t="0" r="-22525" b="-57533"/>
              </a:stretch>
            </a:blipFill>
          </p:spPr>
        </p:sp>
      </p:grpSp>
      <p:grpSp>
        <p:nvGrpSpPr>
          <p:cNvPr name="Group 4" id="4"/>
          <p:cNvGrpSpPr/>
          <p:nvPr/>
        </p:nvGrpSpPr>
        <p:grpSpPr>
          <a:xfrm rot="0">
            <a:off x="83361" y="5170218"/>
            <a:ext cx="7652746" cy="5927335"/>
            <a:chOff x="0" y="0"/>
            <a:chExt cx="2915332" cy="2258032"/>
          </a:xfrm>
        </p:grpSpPr>
        <p:sp>
          <p:nvSpPr>
            <p:cNvPr name="Freeform 5" id="5"/>
            <p:cNvSpPr/>
            <p:nvPr/>
          </p:nvSpPr>
          <p:spPr>
            <a:xfrm flipH="false" flipV="false" rot="0">
              <a:off x="0" y="0"/>
              <a:ext cx="2915332" cy="2258033"/>
            </a:xfrm>
            <a:custGeom>
              <a:avLst/>
              <a:gdLst/>
              <a:ahLst/>
              <a:cxnLst/>
              <a:rect r="r" b="b" t="t" l="l"/>
              <a:pathLst>
                <a:path h="2258033" w="2915332">
                  <a:moveTo>
                    <a:pt x="70816" y="0"/>
                  </a:moveTo>
                  <a:lnTo>
                    <a:pt x="2844516" y="0"/>
                  </a:lnTo>
                  <a:cubicBezTo>
                    <a:pt x="2863298" y="0"/>
                    <a:pt x="2881310" y="7461"/>
                    <a:pt x="2894590" y="20741"/>
                  </a:cubicBezTo>
                  <a:cubicBezTo>
                    <a:pt x="2907871" y="34022"/>
                    <a:pt x="2915332" y="52034"/>
                    <a:pt x="2915332" y="70816"/>
                  </a:cubicBezTo>
                  <a:lnTo>
                    <a:pt x="2915332" y="2187217"/>
                  </a:lnTo>
                  <a:cubicBezTo>
                    <a:pt x="2915332" y="2226327"/>
                    <a:pt x="2883627" y="2258033"/>
                    <a:pt x="2844516" y="2258033"/>
                  </a:cubicBezTo>
                  <a:lnTo>
                    <a:pt x="70816" y="2258033"/>
                  </a:lnTo>
                  <a:cubicBezTo>
                    <a:pt x="52034" y="2258033"/>
                    <a:pt x="34022" y="2250572"/>
                    <a:pt x="20741" y="2237291"/>
                  </a:cubicBezTo>
                  <a:cubicBezTo>
                    <a:pt x="7461" y="2224011"/>
                    <a:pt x="0" y="2205998"/>
                    <a:pt x="0" y="2187217"/>
                  </a:cubicBezTo>
                  <a:lnTo>
                    <a:pt x="0" y="70816"/>
                  </a:lnTo>
                  <a:cubicBezTo>
                    <a:pt x="0" y="52034"/>
                    <a:pt x="7461" y="34022"/>
                    <a:pt x="20741" y="20741"/>
                  </a:cubicBezTo>
                  <a:cubicBezTo>
                    <a:pt x="34022" y="7461"/>
                    <a:pt x="52034" y="0"/>
                    <a:pt x="70816" y="0"/>
                  </a:cubicBezTo>
                  <a:close/>
                </a:path>
              </a:pathLst>
            </a:custGeom>
            <a:solidFill>
              <a:srgbClr val="F6FEFF"/>
            </a:solidFill>
          </p:spPr>
        </p:sp>
        <p:sp>
          <p:nvSpPr>
            <p:cNvPr name="TextBox 6" id="6"/>
            <p:cNvSpPr txBox="true"/>
            <p:nvPr/>
          </p:nvSpPr>
          <p:spPr>
            <a:xfrm>
              <a:off x="0" y="-38100"/>
              <a:ext cx="2915332" cy="2296132"/>
            </a:xfrm>
            <a:prstGeom prst="rect">
              <a:avLst/>
            </a:prstGeom>
          </p:spPr>
          <p:txBody>
            <a:bodyPr anchor="ctr" rtlCol="false" tIns="47790" lIns="47790" bIns="47790" rIns="47790"/>
            <a:lstStyle/>
            <a:p>
              <a:pPr algn="ctr">
                <a:lnSpc>
                  <a:spcPts val="1843"/>
                </a:lnSpc>
              </a:pPr>
            </a:p>
          </p:txBody>
        </p:sp>
      </p:grpSp>
      <p:sp>
        <p:nvSpPr>
          <p:cNvPr name="Freeform 7" id="7"/>
          <p:cNvSpPr/>
          <p:nvPr/>
        </p:nvSpPr>
        <p:spPr>
          <a:xfrm flipH="false" flipV="false" rot="0">
            <a:off x="1218299" y="711200"/>
            <a:ext cx="473535" cy="374593"/>
          </a:xfrm>
          <a:custGeom>
            <a:avLst/>
            <a:gdLst/>
            <a:ahLst/>
            <a:cxnLst/>
            <a:rect r="r" b="b" t="t" l="l"/>
            <a:pathLst>
              <a:path h="374593" w="473535">
                <a:moveTo>
                  <a:pt x="0" y="0"/>
                </a:moveTo>
                <a:lnTo>
                  <a:pt x="473535" y="0"/>
                </a:lnTo>
                <a:lnTo>
                  <a:pt x="473535" y="374593"/>
                </a:lnTo>
                <a:lnTo>
                  <a:pt x="0" y="37459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201305" y="2845095"/>
            <a:ext cx="4135850" cy="699822"/>
          </a:xfrm>
          <a:prstGeom prst="rect">
            <a:avLst/>
          </a:prstGeom>
        </p:spPr>
        <p:txBody>
          <a:bodyPr anchor="t" rtlCol="false" tIns="0" lIns="0" bIns="0" rIns="0">
            <a:spAutoFit/>
          </a:bodyPr>
          <a:lstStyle/>
          <a:p>
            <a:pPr algn="l">
              <a:lnSpc>
                <a:spcPts val="5663"/>
              </a:lnSpc>
              <a:spcBef>
                <a:spcPct val="0"/>
              </a:spcBef>
            </a:pPr>
            <a:r>
              <a:rPr lang="en-US" b="true" sz="4045">
                <a:solidFill>
                  <a:srgbClr val="00174C"/>
                </a:solidFill>
                <a:latin typeface="Gotham Bold"/>
                <a:ea typeface="Gotham Bold"/>
                <a:cs typeface="Gotham Bold"/>
                <a:sym typeface="Gotham Bold"/>
              </a:rPr>
              <a:t>SOLUTION: 1</a:t>
            </a:r>
          </a:p>
        </p:txBody>
      </p:sp>
      <p:sp>
        <p:nvSpPr>
          <p:cNvPr name="TextBox 9" id="9"/>
          <p:cNvSpPr txBox="true"/>
          <p:nvPr/>
        </p:nvSpPr>
        <p:spPr>
          <a:xfrm rot="0">
            <a:off x="201305" y="3735417"/>
            <a:ext cx="6040739" cy="237622"/>
          </a:xfrm>
          <a:prstGeom prst="rect">
            <a:avLst/>
          </a:prstGeom>
        </p:spPr>
        <p:txBody>
          <a:bodyPr anchor="t" rtlCol="false" tIns="0" lIns="0" bIns="0" rIns="0">
            <a:spAutoFit/>
          </a:bodyPr>
          <a:lstStyle/>
          <a:p>
            <a:pPr algn="l">
              <a:lnSpc>
                <a:spcPts val="1843"/>
              </a:lnSpc>
              <a:spcBef>
                <a:spcPct val="0"/>
              </a:spcBef>
            </a:pPr>
            <a:r>
              <a:rPr lang="en-US" sz="1317" b="true">
                <a:solidFill>
                  <a:srgbClr val="00174C"/>
                </a:solidFill>
                <a:latin typeface="Poppins Bold"/>
                <a:ea typeface="Poppins Bold"/>
                <a:cs typeface="Poppins Bold"/>
                <a:sym typeface="Poppins Bold"/>
              </a:rPr>
              <a:t>Solution 1 Solution 1 Housing, Neighborhoods, and Redevelopment</a:t>
            </a:r>
          </a:p>
        </p:txBody>
      </p:sp>
      <p:sp>
        <p:nvSpPr>
          <p:cNvPr name="TextBox 10" id="10"/>
          <p:cNvSpPr txBox="true"/>
          <p:nvPr/>
        </p:nvSpPr>
        <p:spPr>
          <a:xfrm rot="0">
            <a:off x="201305" y="4151246"/>
            <a:ext cx="7463095" cy="4775035"/>
          </a:xfrm>
          <a:prstGeom prst="rect">
            <a:avLst/>
          </a:prstGeom>
        </p:spPr>
        <p:txBody>
          <a:bodyPr anchor="t" rtlCol="false" tIns="0" lIns="0" bIns="0" rIns="0">
            <a:spAutoFit/>
          </a:bodyPr>
          <a:lstStyle/>
          <a:p>
            <a:pPr algn="l">
              <a:lnSpc>
                <a:spcPts val="1934"/>
              </a:lnSpc>
            </a:pPr>
            <a:r>
              <a:rPr lang="en-US" sz="1381" b="true">
                <a:solidFill>
                  <a:srgbClr val="00174C"/>
                </a:solidFill>
                <a:latin typeface="Poppins Bold"/>
                <a:ea typeface="Poppins Bold"/>
                <a:cs typeface="Poppins Bold"/>
                <a:sym typeface="Poppins Bold"/>
              </a:rPr>
              <a:t>Establish a Homeless Response Task Force</a:t>
            </a:r>
          </a:p>
          <a:p>
            <a:pPr algn="l" marL="298264" indent="-149132" lvl="1">
              <a:lnSpc>
                <a:spcPts val="1934"/>
              </a:lnSpc>
              <a:buFont typeface="Arial"/>
              <a:buChar char="•"/>
            </a:pPr>
            <a:r>
              <a:rPr lang="en-US" sz="1381">
                <a:solidFill>
                  <a:srgbClr val="00174C"/>
                </a:solidFill>
                <a:latin typeface="Poppins"/>
                <a:ea typeface="Poppins"/>
                <a:cs typeface="Poppins"/>
                <a:sym typeface="Poppins"/>
              </a:rPr>
              <a:t>Collaborate with housing experts and community members to create data-driven strategies.</a:t>
            </a:r>
          </a:p>
          <a:p>
            <a:pPr algn="l" marL="298264" indent="-149132" lvl="1">
              <a:lnSpc>
                <a:spcPts val="1934"/>
              </a:lnSpc>
              <a:buFont typeface="Arial"/>
              <a:buChar char="•"/>
            </a:pPr>
            <a:r>
              <a:rPr lang="en-US" sz="1381">
                <a:solidFill>
                  <a:srgbClr val="00174C"/>
                </a:solidFill>
                <a:latin typeface="Poppins"/>
                <a:ea typeface="Poppins"/>
                <a:cs typeface="Poppins"/>
                <a:sym typeface="Poppins"/>
              </a:rPr>
              <a:t>Foster coordination among police, health services, and outreach teams for comprehensive care.</a:t>
            </a:r>
          </a:p>
          <a:p>
            <a:pPr algn="l">
              <a:lnSpc>
                <a:spcPts val="1934"/>
              </a:lnSpc>
            </a:pPr>
            <a:r>
              <a:rPr lang="en-US" sz="1381" b="true">
                <a:solidFill>
                  <a:srgbClr val="00174C"/>
                </a:solidFill>
                <a:latin typeface="Poppins Bold"/>
                <a:ea typeface="Poppins Bold"/>
                <a:cs typeface="Poppins Bold"/>
                <a:sym typeface="Poppins Bold"/>
              </a:rPr>
              <a:t>Prevent Homelessness Before It Occurs</a:t>
            </a:r>
          </a:p>
          <a:p>
            <a:pPr algn="l" marL="298264" indent="-149132" lvl="1">
              <a:lnSpc>
                <a:spcPts val="1934"/>
              </a:lnSpc>
              <a:buFont typeface="Arial"/>
              <a:buChar char="•"/>
            </a:pPr>
            <a:r>
              <a:rPr lang="en-US" sz="1381">
                <a:solidFill>
                  <a:srgbClr val="00174C"/>
                </a:solidFill>
                <a:latin typeface="Poppins"/>
                <a:ea typeface="Poppins"/>
                <a:cs typeface="Poppins"/>
                <a:sym typeface="Poppins"/>
              </a:rPr>
              <a:t>Offer emergency rental assistance and mediation services to avert evictions.</a:t>
            </a:r>
          </a:p>
          <a:p>
            <a:pPr algn="l" marL="298264" indent="-149132" lvl="1">
              <a:lnSpc>
                <a:spcPts val="1934"/>
              </a:lnSpc>
              <a:buFont typeface="Arial"/>
              <a:buChar char="•"/>
            </a:pPr>
            <a:r>
              <a:rPr lang="en-US" sz="1381">
                <a:solidFill>
                  <a:srgbClr val="00174C"/>
                </a:solidFill>
                <a:latin typeface="Poppins"/>
                <a:ea typeface="Poppins"/>
                <a:cs typeface="Poppins"/>
                <a:sym typeface="Poppins"/>
              </a:rPr>
              <a:t>Streamline access to state and federal support systems.</a:t>
            </a:r>
          </a:p>
          <a:p>
            <a:pPr algn="l">
              <a:lnSpc>
                <a:spcPts val="1934"/>
              </a:lnSpc>
            </a:pPr>
            <a:r>
              <a:rPr lang="en-US" sz="1381" b="true">
                <a:solidFill>
                  <a:srgbClr val="00174C"/>
                </a:solidFill>
                <a:latin typeface="Poppins Bold"/>
                <a:ea typeface="Poppins Bold"/>
                <a:cs typeface="Poppins Bold"/>
                <a:sym typeface="Poppins Bold"/>
              </a:rPr>
              <a:t>Create Transitional Housing and Safe Shelter Options</a:t>
            </a:r>
          </a:p>
          <a:p>
            <a:pPr algn="l" marL="298264" indent="-149132" lvl="1">
              <a:lnSpc>
                <a:spcPts val="1934"/>
              </a:lnSpc>
              <a:buFont typeface="Arial"/>
              <a:buChar char="•"/>
            </a:pPr>
            <a:r>
              <a:rPr lang="en-US" sz="1381">
                <a:solidFill>
                  <a:srgbClr val="00174C"/>
                </a:solidFill>
                <a:latin typeface="Poppins"/>
                <a:ea typeface="Poppins"/>
                <a:cs typeface="Poppins"/>
                <a:sym typeface="Poppins"/>
              </a:rPr>
              <a:t>Develop tiny home villages and safe overnight shelters with on-site services.</a:t>
            </a:r>
          </a:p>
          <a:p>
            <a:pPr algn="l" marL="298264" indent="-149132" lvl="1">
              <a:lnSpc>
                <a:spcPts val="1934"/>
              </a:lnSpc>
              <a:buFont typeface="Arial"/>
              <a:buChar char="•"/>
            </a:pPr>
            <a:r>
              <a:rPr lang="en-US" sz="1381">
                <a:solidFill>
                  <a:srgbClr val="00174C"/>
                </a:solidFill>
                <a:latin typeface="Poppins"/>
                <a:ea typeface="Poppins"/>
                <a:cs typeface="Poppins"/>
                <a:sym typeface="Poppins"/>
              </a:rPr>
              <a:t>Support low-barrier shelters that accommodate families and individuals with pets.</a:t>
            </a:r>
          </a:p>
          <a:p>
            <a:pPr algn="l">
              <a:lnSpc>
                <a:spcPts val="1934"/>
              </a:lnSpc>
            </a:pPr>
            <a:r>
              <a:rPr lang="en-US" sz="1381" b="true">
                <a:solidFill>
                  <a:srgbClr val="00174C"/>
                </a:solidFill>
                <a:latin typeface="Poppins Bold"/>
                <a:ea typeface="Poppins Bold"/>
                <a:cs typeface="Poppins Bold"/>
                <a:sym typeface="Poppins Bold"/>
              </a:rPr>
              <a:t>Prioritize Outreach and Comprehensive Services</a:t>
            </a:r>
          </a:p>
          <a:p>
            <a:pPr algn="l" marL="298264" indent="-149132" lvl="1">
              <a:lnSpc>
                <a:spcPts val="1934"/>
              </a:lnSpc>
              <a:buFont typeface="Arial"/>
              <a:buChar char="•"/>
            </a:pPr>
            <a:r>
              <a:rPr lang="en-US" sz="1381">
                <a:solidFill>
                  <a:srgbClr val="00174C"/>
                </a:solidFill>
                <a:latin typeface="Poppins"/>
                <a:ea typeface="Poppins"/>
                <a:cs typeface="Poppins"/>
                <a:sym typeface="Poppins"/>
              </a:rPr>
              <a:t>Fund outreach teams trained in trauma-informed care and mental health.</a:t>
            </a:r>
          </a:p>
          <a:p>
            <a:pPr algn="l" marL="298264" indent="-149132" lvl="1">
              <a:lnSpc>
                <a:spcPts val="1934"/>
              </a:lnSpc>
              <a:buFont typeface="Arial"/>
              <a:buChar char="•"/>
            </a:pPr>
            <a:r>
              <a:rPr lang="en-US" sz="1381">
                <a:solidFill>
                  <a:srgbClr val="00174C"/>
                </a:solidFill>
                <a:latin typeface="Poppins"/>
                <a:ea typeface="Poppins"/>
                <a:cs typeface="Poppins"/>
                <a:sym typeface="Poppins"/>
              </a:rPr>
              <a:t>Provide mobile clinics and job readiness support for those experiencing homelessness.</a:t>
            </a:r>
          </a:p>
          <a:p>
            <a:pPr algn="l">
              <a:lnSpc>
                <a:spcPts val="1934"/>
              </a:lnSpc>
            </a:pPr>
            <a:r>
              <a:rPr lang="en-US" sz="1381" b="true">
                <a:solidFill>
                  <a:srgbClr val="00174C"/>
                </a:solidFill>
                <a:latin typeface="Poppins Bold"/>
                <a:ea typeface="Poppins Bold"/>
                <a:cs typeface="Poppins Bold"/>
                <a:sym typeface="Poppins Bold"/>
              </a:rPr>
              <a:t>Collaborate with Regional Initiatives</a:t>
            </a:r>
          </a:p>
          <a:p>
            <a:pPr algn="l" marL="298264" indent="-149132" lvl="1">
              <a:lnSpc>
                <a:spcPts val="1934"/>
              </a:lnSpc>
              <a:buFont typeface="Arial"/>
              <a:buChar char="•"/>
            </a:pPr>
            <a:r>
              <a:rPr lang="en-US" sz="1381">
                <a:solidFill>
                  <a:srgbClr val="00174C"/>
                </a:solidFill>
                <a:latin typeface="Poppins"/>
                <a:ea typeface="Poppins"/>
                <a:cs typeface="Poppins"/>
                <a:sym typeface="Poppins"/>
              </a:rPr>
              <a:t>Work alongside the Metro Denver Homeless Initiative to align resources and expand outreach efforts.</a:t>
            </a:r>
          </a:p>
          <a:p>
            <a:pPr algn="l">
              <a:lnSpc>
                <a:spcPts val="1934"/>
              </a:lnSpc>
              <a:spcBef>
                <a:spcPct val="0"/>
              </a:spcBef>
            </a:pPr>
          </a:p>
        </p:txBody>
      </p:sp>
      <p:sp>
        <p:nvSpPr>
          <p:cNvPr name="TextBox 11" id="11"/>
          <p:cNvSpPr txBox="true"/>
          <p:nvPr/>
        </p:nvSpPr>
        <p:spPr>
          <a:xfrm rot="0">
            <a:off x="367434" y="1112376"/>
            <a:ext cx="3399668" cy="1039293"/>
          </a:xfrm>
          <a:prstGeom prst="rect">
            <a:avLst/>
          </a:prstGeom>
        </p:spPr>
        <p:txBody>
          <a:bodyPr anchor="t" rtlCol="false" tIns="0" lIns="0" bIns="0" rIns="0">
            <a:spAutoFit/>
          </a:bodyPr>
          <a:lstStyle/>
          <a:p>
            <a:pPr algn="just">
              <a:lnSpc>
                <a:spcPts val="2107"/>
              </a:lnSpc>
            </a:pPr>
            <a:r>
              <a:rPr lang="en-US" sz="1505" spc="170">
                <a:solidFill>
                  <a:srgbClr val="00174D"/>
                </a:solidFill>
                <a:latin typeface="Inter"/>
                <a:ea typeface="Inter"/>
                <a:cs typeface="Inter"/>
                <a:sym typeface="Inter"/>
              </a:rPr>
              <a:t>WATSO FOR AURORA CITY COUNCIL</a:t>
            </a:r>
          </a:p>
          <a:p>
            <a:pPr algn="just">
              <a:lnSpc>
                <a:spcPts val="2107"/>
              </a:lnSpc>
            </a:pPr>
            <a:r>
              <a:rPr lang="en-US" sz="1505" spc="170">
                <a:solidFill>
                  <a:srgbClr val="00174D"/>
                </a:solidFill>
                <a:latin typeface="Inter"/>
                <a:ea typeface="Inter"/>
                <a:cs typeface="Inter"/>
                <a:sym typeface="Inter"/>
              </a:rPr>
              <a:t>At LARGE </a:t>
            </a:r>
          </a:p>
          <a:p>
            <a:pPr algn="just">
              <a:lnSpc>
                <a:spcPts val="2107"/>
              </a:lnSpc>
              <a:spcBef>
                <a:spcPct val="0"/>
              </a:spcBef>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3909734" y="-382019"/>
            <a:ext cx="3802839" cy="4580890"/>
            <a:chOff x="0" y="0"/>
            <a:chExt cx="7157771" cy="8622233"/>
          </a:xfrm>
        </p:grpSpPr>
        <p:sp>
          <p:nvSpPr>
            <p:cNvPr name="Freeform 3" id="3"/>
            <p:cNvSpPr/>
            <p:nvPr/>
          </p:nvSpPr>
          <p:spPr>
            <a:xfrm flipH="false" flipV="false" rot="0">
              <a:off x="0" y="0"/>
              <a:ext cx="7157720" cy="8622284"/>
            </a:xfrm>
            <a:custGeom>
              <a:avLst/>
              <a:gdLst/>
              <a:ahLst/>
              <a:cxnLst/>
              <a:rect r="r" b="b" t="t" l="l"/>
              <a:pathLst>
                <a:path h="8622284" w="7157720">
                  <a:moveTo>
                    <a:pt x="3916553" y="0"/>
                  </a:moveTo>
                  <a:lnTo>
                    <a:pt x="400685" y="2761869"/>
                  </a:lnTo>
                  <a:cubicBezTo>
                    <a:pt x="165481" y="2946527"/>
                    <a:pt x="31877" y="3205480"/>
                    <a:pt x="0" y="3474466"/>
                  </a:cubicBezTo>
                  <a:lnTo>
                    <a:pt x="0" y="3728212"/>
                  </a:lnTo>
                  <a:cubicBezTo>
                    <a:pt x="31877" y="3997198"/>
                    <a:pt x="165481" y="4256151"/>
                    <a:pt x="400685" y="4440936"/>
                  </a:cubicBezTo>
                  <a:lnTo>
                    <a:pt x="5430520" y="8392160"/>
                  </a:lnTo>
                  <a:cubicBezTo>
                    <a:pt x="5632450" y="8550783"/>
                    <a:pt x="5861431" y="8622284"/>
                    <a:pt x="6085205" y="8622284"/>
                  </a:cubicBezTo>
                  <a:cubicBezTo>
                    <a:pt x="6637655" y="8622284"/>
                    <a:pt x="7157720" y="8186674"/>
                    <a:pt x="7157720" y="7552689"/>
                  </a:cubicBezTo>
                  <a:lnTo>
                    <a:pt x="7157720" y="0"/>
                  </a:lnTo>
                  <a:close/>
                </a:path>
              </a:pathLst>
            </a:custGeom>
            <a:blipFill>
              <a:blip r:embed="rId2"/>
              <a:stretch>
                <a:fillRect l="-19121" t="0" r="-26037" b="-60670"/>
              </a:stretch>
            </a:blipFill>
          </p:spPr>
        </p:sp>
      </p:grpSp>
      <p:grpSp>
        <p:nvGrpSpPr>
          <p:cNvPr name="Group 4" id="4"/>
          <p:cNvGrpSpPr/>
          <p:nvPr/>
        </p:nvGrpSpPr>
        <p:grpSpPr>
          <a:xfrm rot="0">
            <a:off x="59827" y="4706952"/>
            <a:ext cx="7652746" cy="5927335"/>
            <a:chOff x="0" y="0"/>
            <a:chExt cx="2915332" cy="2258032"/>
          </a:xfrm>
        </p:grpSpPr>
        <p:sp>
          <p:nvSpPr>
            <p:cNvPr name="Freeform 5" id="5"/>
            <p:cNvSpPr/>
            <p:nvPr/>
          </p:nvSpPr>
          <p:spPr>
            <a:xfrm flipH="false" flipV="false" rot="0">
              <a:off x="0" y="0"/>
              <a:ext cx="2915332" cy="2258033"/>
            </a:xfrm>
            <a:custGeom>
              <a:avLst/>
              <a:gdLst/>
              <a:ahLst/>
              <a:cxnLst/>
              <a:rect r="r" b="b" t="t" l="l"/>
              <a:pathLst>
                <a:path h="2258033" w="2915332">
                  <a:moveTo>
                    <a:pt x="70816" y="0"/>
                  </a:moveTo>
                  <a:lnTo>
                    <a:pt x="2844516" y="0"/>
                  </a:lnTo>
                  <a:cubicBezTo>
                    <a:pt x="2863298" y="0"/>
                    <a:pt x="2881310" y="7461"/>
                    <a:pt x="2894590" y="20741"/>
                  </a:cubicBezTo>
                  <a:cubicBezTo>
                    <a:pt x="2907871" y="34022"/>
                    <a:pt x="2915332" y="52034"/>
                    <a:pt x="2915332" y="70816"/>
                  </a:cubicBezTo>
                  <a:lnTo>
                    <a:pt x="2915332" y="2187217"/>
                  </a:lnTo>
                  <a:cubicBezTo>
                    <a:pt x="2915332" y="2226327"/>
                    <a:pt x="2883627" y="2258033"/>
                    <a:pt x="2844516" y="2258033"/>
                  </a:cubicBezTo>
                  <a:lnTo>
                    <a:pt x="70816" y="2258033"/>
                  </a:lnTo>
                  <a:cubicBezTo>
                    <a:pt x="52034" y="2258033"/>
                    <a:pt x="34022" y="2250572"/>
                    <a:pt x="20741" y="2237291"/>
                  </a:cubicBezTo>
                  <a:cubicBezTo>
                    <a:pt x="7461" y="2224011"/>
                    <a:pt x="0" y="2205998"/>
                    <a:pt x="0" y="2187217"/>
                  </a:cubicBezTo>
                  <a:lnTo>
                    <a:pt x="0" y="70816"/>
                  </a:lnTo>
                  <a:cubicBezTo>
                    <a:pt x="0" y="52034"/>
                    <a:pt x="7461" y="34022"/>
                    <a:pt x="20741" y="20741"/>
                  </a:cubicBezTo>
                  <a:cubicBezTo>
                    <a:pt x="34022" y="7461"/>
                    <a:pt x="52034" y="0"/>
                    <a:pt x="70816" y="0"/>
                  </a:cubicBezTo>
                  <a:close/>
                </a:path>
              </a:pathLst>
            </a:custGeom>
            <a:solidFill>
              <a:srgbClr val="F6FEFF"/>
            </a:solidFill>
          </p:spPr>
        </p:sp>
        <p:sp>
          <p:nvSpPr>
            <p:cNvPr name="TextBox 6" id="6"/>
            <p:cNvSpPr txBox="true"/>
            <p:nvPr/>
          </p:nvSpPr>
          <p:spPr>
            <a:xfrm>
              <a:off x="0" y="-38100"/>
              <a:ext cx="2915332" cy="2296132"/>
            </a:xfrm>
            <a:prstGeom prst="rect">
              <a:avLst/>
            </a:prstGeom>
          </p:spPr>
          <p:txBody>
            <a:bodyPr anchor="ctr" rtlCol="false" tIns="47790" lIns="47790" bIns="47790" rIns="47790"/>
            <a:lstStyle/>
            <a:p>
              <a:pPr algn="ctr">
                <a:lnSpc>
                  <a:spcPts val="1843"/>
                </a:lnSpc>
              </a:pPr>
            </a:p>
          </p:txBody>
        </p:sp>
      </p:grpSp>
      <p:sp>
        <p:nvSpPr>
          <p:cNvPr name="Freeform 7" id="7"/>
          <p:cNvSpPr/>
          <p:nvPr/>
        </p:nvSpPr>
        <p:spPr>
          <a:xfrm flipH="false" flipV="false" rot="0">
            <a:off x="1218299" y="711200"/>
            <a:ext cx="473535" cy="374593"/>
          </a:xfrm>
          <a:custGeom>
            <a:avLst/>
            <a:gdLst/>
            <a:ahLst/>
            <a:cxnLst/>
            <a:rect r="r" b="b" t="t" l="l"/>
            <a:pathLst>
              <a:path h="374593" w="473535">
                <a:moveTo>
                  <a:pt x="0" y="0"/>
                </a:moveTo>
                <a:lnTo>
                  <a:pt x="473535" y="0"/>
                </a:lnTo>
                <a:lnTo>
                  <a:pt x="473535" y="374593"/>
                </a:lnTo>
                <a:lnTo>
                  <a:pt x="0" y="37459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427417" y="3132806"/>
            <a:ext cx="4540685" cy="298571"/>
          </a:xfrm>
          <a:prstGeom prst="rect">
            <a:avLst/>
          </a:prstGeom>
        </p:spPr>
        <p:txBody>
          <a:bodyPr anchor="t" rtlCol="false" tIns="0" lIns="0" bIns="0" rIns="0">
            <a:spAutoFit/>
          </a:bodyPr>
          <a:lstStyle/>
          <a:p>
            <a:pPr algn="l">
              <a:lnSpc>
                <a:spcPts val="2443"/>
              </a:lnSpc>
              <a:spcBef>
                <a:spcPct val="0"/>
              </a:spcBef>
            </a:pPr>
            <a:r>
              <a:rPr lang="en-US" b="true" sz="1745">
                <a:solidFill>
                  <a:srgbClr val="00174C"/>
                </a:solidFill>
                <a:latin typeface="Gotham Bold"/>
                <a:ea typeface="Gotham Bold"/>
                <a:cs typeface="Gotham Bold"/>
                <a:sym typeface="Gotham Bold"/>
              </a:rPr>
              <a:t>EDUCTION/ENVIRONMENT</a:t>
            </a:r>
          </a:p>
        </p:txBody>
      </p:sp>
      <p:sp>
        <p:nvSpPr>
          <p:cNvPr name="TextBox 9" id="9"/>
          <p:cNvSpPr txBox="true"/>
          <p:nvPr/>
        </p:nvSpPr>
        <p:spPr>
          <a:xfrm rot="0">
            <a:off x="326208" y="3616191"/>
            <a:ext cx="6881788" cy="6429845"/>
          </a:xfrm>
          <a:prstGeom prst="rect">
            <a:avLst/>
          </a:prstGeom>
        </p:spPr>
        <p:txBody>
          <a:bodyPr anchor="t" rtlCol="false" tIns="0" lIns="0" bIns="0" rIns="0">
            <a:spAutoFit/>
          </a:bodyPr>
          <a:lstStyle/>
          <a:p>
            <a:pPr algn="l">
              <a:lnSpc>
                <a:spcPts val="2074"/>
              </a:lnSpc>
            </a:pPr>
            <a:r>
              <a:rPr lang="en-US" sz="1481" b="true">
                <a:solidFill>
                  <a:srgbClr val="00174C"/>
                </a:solidFill>
                <a:latin typeface="Poppins Bold"/>
                <a:ea typeface="Poppins Bold"/>
                <a:cs typeface="Poppins Bold"/>
                <a:sym typeface="Poppins Bold"/>
              </a:rPr>
              <a:t>Enhance Teacher Compensation and Retention</a:t>
            </a:r>
          </a:p>
          <a:p>
            <a:pPr algn="l" marL="319854" indent="-159927" lvl="1">
              <a:lnSpc>
                <a:spcPts val="2074"/>
              </a:lnSpc>
              <a:buFont typeface="Arial"/>
              <a:buChar char="•"/>
            </a:pPr>
            <a:r>
              <a:rPr lang="en-US" sz="1481">
                <a:solidFill>
                  <a:srgbClr val="00174C"/>
                </a:solidFill>
                <a:latin typeface="Poppins"/>
                <a:ea typeface="Poppins"/>
                <a:cs typeface="Poppins"/>
                <a:sym typeface="Poppins"/>
              </a:rPr>
              <a:t>Create incentives for teachers in underserved schools, including loan forgiveness programs.</a:t>
            </a:r>
          </a:p>
          <a:p>
            <a:pPr algn="l">
              <a:lnSpc>
                <a:spcPts val="2074"/>
              </a:lnSpc>
            </a:pPr>
            <a:r>
              <a:rPr lang="en-US" sz="1481">
                <a:solidFill>
                  <a:srgbClr val="00174C"/>
                </a:solidFill>
                <a:latin typeface="Poppins"/>
                <a:ea typeface="Poppins"/>
                <a:cs typeface="Poppins"/>
                <a:sym typeface="Poppins"/>
              </a:rPr>
              <a:t>Fully Fund Public Education</a:t>
            </a:r>
          </a:p>
          <a:p>
            <a:pPr algn="l" marL="319854" indent="-159927" lvl="1">
              <a:lnSpc>
                <a:spcPts val="2074"/>
              </a:lnSpc>
              <a:buFont typeface="Arial"/>
              <a:buChar char="•"/>
            </a:pPr>
            <a:r>
              <a:rPr lang="en-US" sz="1481">
                <a:solidFill>
                  <a:srgbClr val="00174C"/>
                </a:solidFill>
                <a:latin typeface="Poppins"/>
                <a:ea typeface="Poppins"/>
                <a:cs typeface="Poppins"/>
                <a:sym typeface="Poppins"/>
              </a:rPr>
              <a:t>Advocate for increased funding for K–12 schools, updated technology, and smaller class sizes.</a:t>
            </a:r>
          </a:p>
          <a:p>
            <a:pPr algn="l" marL="319854" indent="-159927" lvl="1">
              <a:lnSpc>
                <a:spcPts val="2074"/>
              </a:lnSpc>
              <a:buFont typeface="Arial"/>
              <a:buChar char="•"/>
            </a:pPr>
            <a:r>
              <a:rPr lang="en-US" sz="1481">
                <a:solidFill>
                  <a:srgbClr val="00174C"/>
                </a:solidFill>
                <a:latin typeface="Poppins"/>
                <a:ea typeface="Poppins"/>
                <a:cs typeface="Poppins"/>
                <a:sym typeface="Poppins"/>
              </a:rPr>
              <a:t>Support essential services such as mental health counselors and after-school programs.</a:t>
            </a:r>
          </a:p>
          <a:p>
            <a:pPr algn="l">
              <a:lnSpc>
                <a:spcPts val="2074"/>
              </a:lnSpc>
            </a:pPr>
            <a:r>
              <a:rPr lang="en-US" sz="1481" b="true">
                <a:solidFill>
                  <a:srgbClr val="00174C"/>
                </a:solidFill>
                <a:latin typeface="Poppins Bold"/>
                <a:ea typeface="Poppins Bold"/>
                <a:cs typeface="Poppins Bold"/>
                <a:sym typeface="Poppins Bold"/>
              </a:rPr>
              <a:t>Expand Early Childhood Education</a:t>
            </a:r>
          </a:p>
          <a:p>
            <a:pPr algn="l" marL="319854" indent="-159927" lvl="1">
              <a:lnSpc>
                <a:spcPts val="2074"/>
              </a:lnSpc>
              <a:buFont typeface="Arial"/>
              <a:buChar char="•"/>
            </a:pPr>
            <a:r>
              <a:rPr lang="en-US" sz="1481">
                <a:solidFill>
                  <a:srgbClr val="00174C"/>
                </a:solidFill>
                <a:latin typeface="Poppins"/>
                <a:ea typeface="Poppins"/>
                <a:cs typeface="Poppins"/>
                <a:sym typeface="Poppins"/>
              </a:rPr>
              <a:t>Boost funding for accessible pre-K programs and partner with community organizations to establish early learning hubs.</a:t>
            </a:r>
          </a:p>
          <a:p>
            <a:pPr algn="l">
              <a:lnSpc>
                <a:spcPts val="2074"/>
              </a:lnSpc>
            </a:pPr>
            <a:r>
              <a:rPr lang="en-US" sz="1481" b="true">
                <a:solidFill>
                  <a:srgbClr val="00174C"/>
                </a:solidFill>
                <a:latin typeface="Poppins Bold"/>
                <a:ea typeface="Poppins Bold"/>
                <a:cs typeface="Poppins Bold"/>
                <a:sym typeface="Poppins Bold"/>
              </a:rPr>
              <a:t>Transform Community College into City University</a:t>
            </a:r>
          </a:p>
          <a:p>
            <a:pPr algn="l" marL="319854" indent="-159927" lvl="1">
              <a:lnSpc>
                <a:spcPts val="2074"/>
              </a:lnSpc>
              <a:buFont typeface="Arial"/>
              <a:buChar char="•"/>
            </a:pPr>
            <a:r>
              <a:rPr lang="en-US" sz="1481">
                <a:solidFill>
                  <a:srgbClr val="00174C"/>
                </a:solidFill>
                <a:latin typeface="Poppins"/>
                <a:ea typeface="Poppins"/>
                <a:cs typeface="Poppins"/>
                <a:sym typeface="Poppins"/>
              </a:rPr>
              <a:t>Advocate for program expansions in technology, healthcare, and trades, and seek funding to reduce tuition costs.</a:t>
            </a:r>
          </a:p>
          <a:p>
            <a:pPr algn="l">
              <a:lnSpc>
                <a:spcPts val="2074"/>
              </a:lnSpc>
            </a:pPr>
            <a:r>
              <a:rPr lang="en-US" sz="1481" b="true">
                <a:solidFill>
                  <a:srgbClr val="00174C"/>
                </a:solidFill>
                <a:latin typeface="Poppins Bold"/>
                <a:ea typeface="Poppins Bold"/>
                <a:cs typeface="Poppins Bold"/>
                <a:sym typeface="Poppins Bold"/>
              </a:rPr>
              <a:t>Address Local Student Debt Crisis</a:t>
            </a:r>
          </a:p>
          <a:p>
            <a:pPr algn="l" marL="319854" indent="-159927" lvl="1">
              <a:lnSpc>
                <a:spcPts val="2074"/>
              </a:lnSpc>
              <a:buFont typeface="Arial"/>
              <a:buChar char="•"/>
            </a:pPr>
            <a:r>
              <a:rPr lang="en-US" sz="1481">
                <a:solidFill>
                  <a:srgbClr val="00174C"/>
                </a:solidFill>
                <a:latin typeface="Poppins"/>
                <a:ea typeface="Poppins"/>
                <a:cs typeface="Poppins"/>
                <a:sym typeface="Poppins"/>
              </a:rPr>
              <a:t>Support scholarship funds and promote financial literacy initiatives in high schools.</a:t>
            </a:r>
          </a:p>
          <a:p>
            <a:pPr algn="l">
              <a:lnSpc>
                <a:spcPts val="2074"/>
              </a:lnSpc>
            </a:pPr>
            <a:r>
              <a:rPr lang="en-US" sz="1481" b="true">
                <a:solidFill>
                  <a:srgbClr val="00174C"/>
                </a:solidFill>
                <a:latin typeface="Poppins Bold"/>
                <a:ea typeface="Poppins Bold"/>
                <a:cs typeface="Poppins Bold"/>
                <a:sym typeface="Poppins Bold"/>
              </a:rPr>
              <a:t>Make Schools Community Hubs</a:t>
            </a:r>
          </a:p>
          <a:p>
            <a:pPr algn="l" marL="319854" indent="-159927" lvl="1">
              <a:lnSpc>
                <a:spcPts val="2074"/>
              </a:lnSpc>
              <a:buFont typeface="Arial"/>
              <a:buChar char="•"/>
            </a:pPr>
            <a:r>
              <a:rPr lang="en-US" sz="1481">
                <a:solidFill>
                  <a:srgbClr val="00174C"/>
                </a:solidFill>
                <a:latin typeface="Poppins"/>
                <a:ea typeface="Poppins"/>
                <a:cs typeface="Poppins"/>
                <a:sym typeface="Poppins"/>
              </a:rPr>
              <a:t>Keep schools open for adult education, job training, and community events.</a:t>
            </a:r>
          </a:p>
          <a:p>
            <a:pPr algn="l">
              <a:lnSpc>
                <a:spcPts val="2074"/>
              </a:lnSpc>
            </a:pPr>
            <a:r>
              <a:rPr lang="en-US" sz="1481" b="true">
                <a:solidFill>
                  <a:srgbClr val="00174C"/>
                </a:solidFill>
                <a:latin typeface="Poppins Bold"/>
                <a:ea typeface="Poppins Bold"/>
                <a:cs typeface="Poppins Bold"/>
                <a:sym typeface="Poppins Bold"/>
              </a:rPr>
              <a:t>Champion Career and Technical Education</a:t>
            </a:r>
          </a:p>
          <a:p>
            <a:pPr algn="l" marL="319854" indent="-159927" lvl="1">
              <a:lnSpc>
                <a:spcPts val="2074"/>
              </a:lnSpc>
              <a:buFont typeface="Arial"/>
              <a:buChar char="•"/>
            </a:pPr>
            <a:r>
              <a:rPr lang="en-US" sz="1481">
                <a:solidFill>
                  <a:srgbClr val="00174C"/>
                </a:solidFill>
                <a:latin typeface="Poppins"/>
                <a:ea typeface="Poppins"/>
                <a:cs typeface="Poppins"/>
                <a:sym typeface="Poppins"/>
              </a:rPr>
              <a:t>Expand vocational training in high schools and create pathways for dual enrollment.</a:t>
            </a:r>
          </a:p>
          <a:p>
            <a:pPr algn="l">
              <a:lnSpc>
                <a:spcPts val="2074"/>
              </a:lnSpc>
            </a:pPr>
          </a:p>
          <a:p>
            <a:pPr algn="l">
              <a:lnSpc>
                <a:spcPts val="2074"/>
              </a:lnSpc>
              <a:spcBef>
                <a:spcPct val="0"/>
              </a:spcBef>
            </a:pPr>
          </a:p>
        </p:txBody>
      </p:sp>
      <p:sp>
        <p:nvSpPr>
          <p:cNvPr name="TextBox 10" id="10"/>
          <p:cNvSpPr txBox="true"/>
          <p:nvPr/>
        </p:nvSpPr>
        <p:spPr>
          <a:xfrm rot="0">
            <a:off x="367434" y="1112376"/>
            <a:ext cx="3399668" cy="1039293"/>
          </a:xfrm>
          <a:prstGeom prst="rect">
            <a:avLst/>
          </a:prstGeom>
        </p:spPr>
        <p:txBody>
          <a:bodyPr anchor="t" rtlCol="false" tIns="0" lIns="0" bIns="0" rIns="0">
            <a:spAutoFit/>
          </a:bodyPr>
          <a:lstStyle/>
          <a:p>
            <a:pPr algn="just">
              <a:lnSpc>
                <a:spcPts val="2107"/>
              </a:lnSpc>
            </a:pPr>
            <a:r>
              <a:rPr lang="en-US" sz="1505" spc="170">
                <a:solidFill>
                  <a:srgbClr val="00174D"/>
                </a:solidFill>
                <a:latin typeface="Inter"/>
                <a:ea typeface="Inter"/>
                <a:cs typeface="Inter"/>
                <a:sym typeface="Inter"/>
              </a:rPr>
              <a:t>WATSO FOR AURORA CITY COUNCIL</a:t>
            </a:r>
          </a:p>
          <a:p>
            <a:pPr algn="just">
              <a:lnSpc>
                <a:spcPts val="2107"/>
              </a:lnSpc>
            </a:pPr>
            <a:r>
              <a:rPr lang="en-US" sz="1505" spc="170">
                <a:solidFill>
                  <a:srgbClr val="00174D"/>
                </a:solidFill>
                <a:latin typeface="Inter"/>
                <a:ea typeface="Inter"/>
                <a:cs typeface="Inter"/>
                <a:sym typeface="Inter"/>
              </a:rPr>
              <a:t>At LARGE </a:t>
            </a:r>
          </a:p>
          <a:p>
            <a:pPr algn="just">
              <a:lnSpc>
                <a:spcPts val="2107"/>
              </a:lnSpc>
              <a:spcBef>
                <a:spcPct val="0"/>
              </a:spcBef>
            </a:pPr>
          </a:p>
        </p:txBody>
      </p:sp>
      <p:sp>
        <p:nvSpPr>
          <p:cNvPr name="TextBox 11" id="11"/>
          <p:cNvSpPr txBox="true"/>
          <p:nvPr/>
        </p:nvSpPr>
        <p:spPr>
          <a:xfrm rot="0">
            <a:off x="427417" y="2401800"/>
            <a:ext cx="4540685" cy="697352"/>
          </a:xfrm>
          <a:prstGeom prst="rect">
            <a:avLst/>
          </a:prstGeom>
        </p:spPr>
        <p:txBody>
          <a:bodyPr anchor="t" rtlCol="false" tIns="0" lIns="0" bIns="0" rIns="0">
            <a:spAutoFit/>
          </a:bodyPr>
          <a:lstStyle/>
          <a:p>
            <a:pPr algn="l">
              <a:lnSpc>
                <a:spcPts val="5663"/>
              </a:lnSpc>
              <a:spcBef>
                <a:spcPct val="0"/>
              </a:spcBef>
            </a:pPr>
            <a:r>
              <a:rPr lang="en-US" b="true" sz="4045">
                <a:solidFill>
                  <a:srgbClr val="00174C"/>
                </a:solidFill>
                <a:latin typeface="Gotham Bold"/>
                <a:ea typeface="Gotham Bold"/>
                <a:cs typeface="Gotham Bold"/>
                <a:sym typeface="Gotham Bold"/>
              </a:rPr>
              <a:t>SOLUTION: 2</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3909734" y="-382019"/>
            <a:ext cx="3802839" cy="4580890"/>
            <a:chOff x="0" y="0"/>
            <a:chExt cx="7157771" cy="8622233"/>
          </a:xfrm>
        </p:grpSpPr>
        <p:sp>
          <p:nvSpPr>
            <p:cNvPr name="Freeform 3" id="3"/>
            <p:cNvSpPr/>
            <p:nvPr/>
          </p:nvSpPr>
          <p:spPr>
            <a:xfrm flipH="false" flipV="false" rot="0">
              <a:off x="0" y="0"/>
              <a:ext cx="7157720" cy="8622284"/>
            </a:xfrm>
            <a:custGeom>
              <a:avLst/>
              <a:gdLst/>
              <a:ahLst/>
              <a:cxnLst/>
              <a:rect r="r" b="b" t="t" l="l"/>
              <a:pathLst>
                <a:path h="8622284" w="7157720">
                  <a:moveTo>
                    <a:pt x="3916553" y="0"/>
                  </a:moveTo>
                  <a:lnTo>
                    <a:pt x="400685" y="2761869"/>
                  </a:lnTo>
                  <a:cubicBezTo>
                    <a:pt x="165481" y="2946527"/>
                    <a:pt x="31877" y="3205480"/>
                    <a:pt x="0" y="3474466"/>
                  </a:cubicBezTo>
                  <a:lnTo>
                    <a:pt x="0" y="3728212"/>
                  </a:lnTo>
                  <a:cubicBezTo>
                    <a:pt x="31877" y="3997198"/>
                    <a:pt x="165481" y="4256151"/>
                    <a:pt x="400685" y="4440936"/>
                  </a:cubicBezTo>
                  <a:lnTo>
                    <a:pt x="5430520" y="8392160"/>
                  </a:lnTo>
                  <a:cubicBezTo>
                    <a:pt x="5632450" y="8550783"/>
                    <a:pt x="5861431" y="8622284"/>
                    <a:pt x="6085205" y="8622284"/>
                  </a:cubicBezTo>
                  <a:cubicBezTo>
                    <a:pt x="6637655" y="8622284"/>
                    <a:pt x="7157720" y="8186674"/>
                    <a:pt x="7157720" y="7552689"/>
                  </a:cubicBezTo>
                  <a:lnTo>
                    <a:pt x="7157720" y="0"/>
                  </a:lnTo>
                  <a:close/>
                </a:path>
              </a:pathLst>
            </a:custGeom>
            <a:blipFill>
              <a:blip r:embed="rId2"/>
              <a:stretch>
                <a:fillRect l="-23671" t="0" r="-31805" b="-72090"/>
              </a:stretch>
            </a:blipFill>
          </p:spPr>
        </p:sp>
      </p:grpSp>
      <p:grpSp>
        <p:nvGrpSpPr>
          <p:cNvPr name="Group 4" id="4"/>
          <p:cNvGrpSpPr/>
          <p:nvPr/>
        </p:nvGrpSpPr>
        <p:grpSpPr>
          <a:xfrm rot="0">
            <a:off x="59827" y="4706952"/>
            <a:ext cx="7652746" cy="5927335"/>
            <a:chOff x="0" y="0"/>
            <a:chExt cx="2915332" cy="2258032"/>
          </a:xfrm>
        </p:grpSpPr>
        <p:sp>
          <p:nvSpPr>
            <p:cNvPr name="Freeform 5" id="5"/>
            <p:cNvSpPr/>
            <p:nvPr/>
          </p:nvSpPr>
          <p:spPr>
            <a:xfrm flipH="false" flipV="false" rot="0">
              <a:off x="0" y="0"/>
              <a:ext cx="2915332" cy="2258033"/>
            </a:xfrm>
            <a:custGeom>
              <a:avLst/>
              <a:gdLst/>
              <a:ahLst/>
              <a:cxnLst/>
              <a:rect r="r" b="b" t="t" l="l"/>
              <a:pathLst>
                <a:path h="2258033" w="2915332">
                  <a:moveTo>
                    <a:pt x="70816" y="0"/>
                  </a:moveTo>
                  <a:lnTo>
                    <a:pt x="2844516" y="0"/>
                  </a:lnTo>
                  <a:cubicBezTo>
                    <a:pt x="2863298" y="0"/>
                    <a:pt x="2881310" y="7461"/>
                    <a:pt x="2894590" y="20741"/>
                  </a:cubicBezTo>
                  <a:cubicBezTo>
                    <a:pt x="2907871" y="34022"/>
                    <a:pt x="2915332" y="52034"/>
                    <a:pt x="2915332" y="70816"/>
                  </a:cubicBezTo>
                  <a:lnTo>
                    <a:pt x="2915332" y="2187217"/>
                  </a:lnTo>
                  <a:cubicBezTo>
                    <a:pt x="2915332" y="2226327"/>
                    <a:pt x="2883627" y="2258033"/>
                    <a:pt x="2844516" y="2258033"/>
                  </a:cubicBezTo>
                  <a:lnTo>
                    <a:pt x="70816" y="2258033"/>
                  </a:lnTo>
                  <a:cubicBezTo>
                    <a:pt x="52034" y="2258033"/>
                    <a:pt x="34022" y="2250572"/>
                    <a:pt x="20741" y="2237291"/>
                  </a:cubicBezTo>
                  <a:cubicBezTo>
                    <a:pt x="7461" y="2224011"/>
                    <a:pt x="0" y="2205998"/>
                    <a:pt x="0" y="2187217"/>
                  </a:cubicBezTo>
                  <a:lnTo>
                    <a:pt x="0" y="70816"/>
                  </a:lnTo>
                  <a:cubicBezTo>
                    <a:pt x="0" y="52034"/>
                    <a:pt x="7461" y="34022"/>
                    <a:pt x="20741" y="20741"/>
                  </a:cubicBezTo>
                  <a:cubicBezTo>
                    <a:pt x="34022" y="7461"/>
                    <a:pt x="52034" y="0"/>
                    <a:pt x="70816" y="0"/>
                  </a:cubicBezTo>
                  <a:close/>
                </a:path>
              </a:pathLst>
            </a:custGeom>
            <a:solidFill>
              <a:srgbClr val="F6FEFF"/>
            </a:solidFill>
          </p:spPr>
        </p:sp>
        <p:sp>
          <p:nvSpPr>
            <p:cNvPr name="TextBox 6" id="6"/>
            <p:cNvSpPr txBox="true"/>
            <p:nvPr/>
          </p:nvSpPr>
          <p:spPr>
            <a:xfrm>
              <a:off x="0" y="-38100"/>
              <a:ext cx="2915332" cy="2296132"/>
            </a:xfrm>
            <a:prstGeom prst="rect">
              <a:avLst/>
            </a:prstGeom>
          </p:spPr>
          <p:txBody>
            <a:bodyPr anchor="ctr" rtlCol="false" tIns="47790" lIns="47790" bIns="47790" rIns="47790"/>
            <a:lstStyle/>
            <a:p>
              <a:pPr algn="ctr">
                <a:lnSpc>
                  <a:spcPts val="1843"/>
                </a:lnSpc>
              </a:pPr>
            </a:p>
          </p:txBody>
        </p:sp>
      </p:grpSp>
      <p:sp>
        <p:nvSpPr>
          <p:cNvPr name="Freeform 7" id="7"/>
          <p:cNvSpPr/>
          <p:nvPr/>
        </p:nvSpPr>
        <p:spPr>
          <a:xfrm flipH="false" flipV="false" rot="0">
            <a:off x="1218299" y="711200"/>
            <a:ext cx="473535" cy="374593"/>
          </a:xfrm>
          <a:custGeom>
            <a:avLst/>
            <a:gdLst/>
            <a:ahLst/>
            <a:cxnLst/>
            <a:rect r="r" b="b" t="t" l="l"/>
            <a:pathLst>
              <a:path h="374593" w="473535">
                <a:moveTo>
                  <a:pt x="0" y="0"/>
                </a:moveTo>
                <a:lnTo>
                  <a:pt x="473535" y="0"/>
                </a:lnTo>
                <a:lnTo>
                  <a:pt x="473535" y="374593"/>
                </a:lnTo>
                <a:lnTo>
                  <a:pt x="0" y="37459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427417" y="2925894"/>
            <a:ext cx="4634108" cy="430651"/>
          </a:xfrm>
          <a:prstGeom prst="rect">
            <a:avLst/>
          </a:prstGeom>
        </p:spPr>
        <p:txBody>
          <a:bodyPr anchor="t" rtlCol="false" tIns="0" lIns="0" bIns="0" rIns="0">
            <a:spAutoFit/>
          </a:bodyPr>
          <a:lstStyle/>
          <a:p>
            <a:pPr algn="l">
              <a:lnSpc>
                <a:spcPts val="3563"/>
              </a:lnSpc>
              <a:spcBef>
                <a:spcPct val="0"/>
              </a:spcBef>
            </a:pPr>
            <a:r>
              <a:rPr lang="en-US" b="true" sz="2545">
                <a:solidFill>
                  <a:srgbClr val="00174C"/>
                </a:solidFill>
                <a:latin typeface="Gotham Bold"/>
                <a:ea typeface="Gotham Bold"/>
                <a:cs typeface="Gotham Bold"/>
                <a:sym typeface="Gotham Bold"/>
              </a:rPr>
              <a:t>SOLUTION: 2 </a:t>
            </a:r>
          </a:p>
        </p:txBody>
      </p:sp>
      <p:sp>
        <p:nvSpPr>
          <p:cNvPr name="TextBox 9" id="9"/>
          <p:cNvSpPr txBox="true"/>
          <p:nvPr/>
        </p:nvSpPr>
        <p:spPr>
          <a:xfrm rot="0">
            <a:off x="367434" y="4192377"/>
            <a:ext cx="7224341" cy="6441910"/>
          </a:xfrm>
          <a:prstGeom prst="rect">
            <a:avLst/>
          </a:prstGeom>
        </p:spPr>
        <p:txBody>
          <a:bodyPr anchor="t" rtlCol="false" tIns="0" lIns="0" bIns="0" rIns="0">
            <a:spAutoFit/>
          </a:bodyPr>
          <a:lstStyle/>
          <a:p>
            <a:pPr algn="l">
              <a:lnSpc>
                <a:spcPts val="1934"/>
              </a:lnSpc>
            </a:pPr>
            <a:r>
              <a:rPr lang="en-US" sz="1381">
                <a:solidFill>
                  <a:srgbClr val="00174C"/>
                </a:solidFill>
                <a:latin typeface="Poppins"/>
                <a:ea typeface="Poppins"/>
                <a:cs typeface="Poppins"/>
                <a:sym typeface="Poppins"/>
              </a:rPr>
              <a:t>Quality education is a cornerstone for a thriving community. I aim to enhance educational opportunities while also addressing environmental issues. This includes investing in green initiatives within schools and promoting curricula that focus on environmental stewardship. A well-educated populace is vital for addressing future challenges and ensuring a sustainable environment.</a:t>
            </a:r>
          </a:p>
          <a:p>
            <a:pPr algn="l">
              <a:lnSpc>
                <a:spcPts val="1934"/>
              </a:lnSpc>
            </a:pPr>
            <a:r>
              <a:rPr lang="en-US" sz="1381" b="true">
                <a:solidFill>
                  <a:srgbClr val="00174C"/>
                </a:solidFill>
                <a:latin typeface="Poppins Bold"/>
                <a:ea typeface="Poppins Bold"/>
                <a:cs typeface="Poppins Bold"/>
                <a:sym typeface="Poppins Bold"/>
              </a:rPr>
              <a:t>Issue:</a:t>
            </a:r>
          </a:p>
          <a:p>
            <a:pPr algn="l">
              <a:lnSpc>
                <a:spcPts val="1934"/>
              </a:lnSpc>
            </a:pPr>
            <a:r>
              <a:rPr lang="en-US" sz="1381">
                <a:solidFill>
                  <a:srgbClr val="00174C"/>
                </a:solidFill>
                <a:latin typeface="Poppins"/>
                <a:ea typeface="Poppins"/>
                <a:cs typeface="Poppins"/>
                <a:sym typeface="Poppins"/>
              </a:rPr>
              <a:t>Aurora consistently struggles to meet federal clean air standards due to high levels of ground-level ozone and PM2.5. This pollution is primarily caused by traffic, oil and gas activities, and regional wildfires. The impact is severe, exacerbating asthma and other respiratory illnesses, especially in vulnerable populations such as children and older adults.</a:t>
            </a:r>
          </a:p>
          <a:p>
            <a:pPr algn="l">
              <a:lnSpc>
                <a:spcPts val="1934"/>
              </a:lnSpc>
            </a:pPr>
            <a:r>
              <a:rPr lang="en-US" sz="1381" b="true">
                <a:solidFill>
                  <a:srgbClr val="00174C"/>
                </a:solidFill>
                <a:latin typeface="Poppins Bold"/>
                <a:ea typeface="Poppins Bold"/>
                <a:cs typeface="Poppins Bold"/>
                <a:sym typeface="Poppins Bold"/>
              </a:rPr>
              <a:t>Priority Actions:</a:t>
            </a:r>
          </a:p>
          <a:p>
            <a:pPr algn="l" marL="298264" indent="-149132" lvl="1">
              <a:lnSpc>
                <a:spcPts val="1934"/>
              </a:lnSpc>
              <a:buAutoNum type="arabicPeriod" startAt="1"/>
            </a:pPr>
            <a:r>
              <a:rPr lang="en-US" b="true" sz="1381">
                <a:solidFill>
                  <a:srgbClr val="00174C"/>
                </a:solidFill>
                <a:latin typeface="Poppins Bold"/>
                <a:ea typeface="Poppins Bold"/>
                <a:cs typeface="Poppins Bold"/>
                <a:sym typeface="Poppins Bold"/>
              </a:rPr>
              <a:t>Expand Electric Vehicle Charging &amp; Incentivize Clean Transit</a:t>
            </a:r>
          </a:p>
          <a:p>
            <a:pPr algn="l" marL="596528" indent="-198843" lvl="2">
              <a:lnSpc>
                <a:spcPts val="1934"/>
              </a:lnSpc>
              <a:buFont typeface="Arial"/>
              <a:buChar char="⚬"/>
            </a:pPr>
            <a:r>
              <a:rPr lang="en-US" sz="1381">
                <a:solidFill>
                  <a:srgbClr val="00174C"/>
                </a:solidFill>
                <a:latin typeface="Poppins"/>
                <a:ea typeface="Poppins"/>
                <a:cs typeface="Poppins"/>
                <a:sym typeface="Poppins"/>
              </a:rPr>
              <a:t>Implement more electric vehicle (EV) charging stations throughout the city.</a:t>
            </a:r>
          </a:p>
          <a:p>
            <a:pPr algn="l" marL="596528" indent="-198843" lvl="2">
              <a:lnSpc>
                <a:spcPts val="1934"/>
              </a:lnSpc>
              <a:buFont typeface="Arial"/>
              <a:buChar char="⚬"/>
            </a:pPr>
            <a:r>
              <a:rPr lang="en-US" sz="1381">
                <a:solidFill>
                  <a:srgbClr val="00174C"/>
                </a:solidFill>
                <a:latin typeface="Poppins"/>
                <a:ea typeface="Poppins"/>
                <a:cs typeface="Poppins"/>
                <a:sym typeface="Poppins"/>
              </a:rPr>
              <a:t>Provide incentives for residents to use clean transportation options, such as electric buses and carpooling.</a:t>
            </a:r>
          </a:p>
          <a:p>
            <a:pPr algn="l" marL="596528" indent="-198843" lvl="2">
              <a:lnSpc>
                <a:spcPts val="1934"/>
              </a:lnSpc>
              <a:buFont typeface="Arial"/>
              <a:buChar char="⚬"/>
            </a:pPr>
            <a:r>
              <a:rPr lang="en-US" sz="1381">
                <a:solidFill>
                  <a:srgbClr val="00174C"/>
                </a:solidFill>
                <a:latin typeface="Poppins"/>
                <a:ea typeface="Poppins"/>
                <a:cs typeface="Poppins"/>
                <a:sym typeface="Poppins"/>
              </a:rPr>
              <a:t>Goal: Reduce tailpipe emissions, which are the primary sources of particulate matter (PM) and ozone.</a:t>
            </a:r>
          </a:p>
          <a:p>
            <a:pPr algn="l" marL="298264" indent="-149132" lvl="1">
              <a:lnSpc>
                <a:spcPts val="1934"/>
              </a:lnSpc>
              <a:buAutoNum type="arabicPeriod" startAt="1"/>
            </a:pPr>
            <a:r>
              <a:rPr lang="en-US" b="true" sz="1381">
                <a:solidFill>
                  <a:srgbClr val="00174C"/>
                </a:solidFill>
                <a:latin typeface="Poppins Bold"/>
                <a:ea typeface="Poppins Bold"/>
                <a:cs typeface="Poppins Bold"/>
                <a:sym typeface="Poppins Bold"/>
              </a:rPr>
              <a:t>Strengthen Emissions Regulations</a:t>
            </a:r>
          </a:p>
          <a:p>
            <a:pPr algn="l" marL="596528" indent="-198843" lvl="2">
              <a:lnSpc>
                <a:spcPts val="1934"/>
              </a:lnSpc>
              <a:buFont typeface="Arial"/>
              <a:buChar char="⚬"/>
            </a:pPr>
            <a:r>
              <a:rPr lang="en-US" sz="1381">
                <a:solidFill>
                  <a:srgbClr val="00174C"/>
                </a:solidFill>
                <a:latin typeface="Poppins"/>
                <a:ea typeface="Poppins"/>
                <a:cs typeface="Poppins"/>
                <a:sym typeface="Poppins"/>
              </a:rPr>
              <a:t>Enforce stricter emissions controls on industrial operations and oil and gas entities.</a:t>
            </a:r>
          </a:p>
          <a:p>
            <a:pPr algn="l" marL="596528" indent="-198843" lvl="2">
              <a:lnSpc>
                <a:spcPts val="1934"/>
              </a:lnSpc>
              <a:buFont typeface="Arial"/>
              <a:buChar char="⚬"/>
            </a:pPr>
            <a:r>
              <a:rPr lang="en-US" sz="1381">
                <a:solidFill>
                  <a:srgbClr val="00174C"/>
                </a:solidFill>
                <a:latin typeface="Poppins"/>
                <a:ea typeface="Poppins"/>
                <a:cs typeface="Poppins"/>
                <a:sym typeface="Poppins"/>
              </a:rPr>
              <a:t>Require regular monitoring and reporting of emissions to ensure compliance with environmental standards.</a:t>
            </a:r>
          </a:p>
          <a:p>
            <a:pPr algn="l" marL="596528" indent="-198843" lvl="2">
              <a:lnSpc>
                <a:spcPts val="1934"/>
              </a:lnSpc>
              <a:buFont typeface="Arial"/>
              <a:buChar char="⚬"/>
            </a:pPr>
            <a:r>
              <a:rPr lang="en-US" sz="1381">
                <a:solidFill>
                  <a:srgbClr val="00174C"/>
                </a:solidFill>
                <a:latin typeface="Poppins"/>
                <a:ea typeface="Poppins"/>
                <a:cs typeface="Poppins"/>
                <a:sym typeface="Poppins"/>
              </a:rPr>
              <a:t>Goal: Significantly reduce ozone precursors and improve air quality.</a:t>
            </a:r>
          </a:p>
          <a:p>
            <a:pPr algn="l">
              <a:lnSpc>
                <a:spcPts val="1934"/>
              </a:lnSpc>
              <a:spcBef>
                <a:spcPct val="0"/>
              </a:spcBef>
            </a:pPr>
          </a:p>
          <a:p>
            <a:pPr algn="l">
              <a:lnSpc>
                <a:spcPts val="1934"/>
              </a:lnSpc>
              <a:spcBef>
                <a:spcPct val="0"/>
              </a:spcBef>
            </a:pPr>
          </a:p>
          <a:p>
            <a:pPr algn="l">
              <a:lnSpc>
                <a:spcPts val="1934"/>
              </a:lnSpc>
              <a:spcBef>
                <a:spcPct val="0"/>
              </a:spcBef>
            </a:pPr>
          </a:p>
        </p:txBody>
      </p:sp>
      <p:sp>
        <p:nvSpPr>
          <p:cNvPr name="TextBox 10" id="10"/>
          <p:cNvSpPr txBox="true"/>
          <p:nvPr/>
        </p:nvSpPr>
        <p:spPr>
          <a:xfrm rot="0">
            <a:off x="367434" y="1112376"/>
            <a:ext cx="3399668" cy="1039293"/>
          </a:xfrm>
          <a:prstGeom prst="rect">
            <a:avLst/>
          </a:prstGeom>
        </p:spPr>
        <p:txBody>
          <a:bodyPr anchor="t" rtlCol="false" tIns="0" lIns="0" bIns="0" rIns="0">
            <a:spAutoFit/>
          </a:bodyPr>
          <a:lstStyle/>
          <a:p>
            <a:pPr algn="just">
              <a:lnSpc>
                <a:spcPts val="2107"/>
              </a:lnSpc>
            </a:pPr>
            <a:r>
              <a:rPr lang="en-US" sz="1505" spc="170">
                <a:solidFill>
                  <a:srgbClr val="00174D"/>
                </a:solidFill>
                <a:latin typeface="Inter"/>
                <a:ea typeface="Inter"/>
                <a:cs typeface="Inter"/>
                <a:sym typeface="Inter"/>
              </a:rPr>
              <a:t>WATSO FOR AURORA CITY COUNCIL</a:t>
            </a:r>
          </a:p>
          <a:p>
            <a:pPr algn="just">
              <a:lnSpc>
                <a:spcPts val="2107"/>
              </a:lnSpc>
            </a:pPr>
            <a:r>
              <a:rPr lang="en-US" sz="1505" spc="170">
                <a:solidFill>
                  <a:srgbClr val="00174D"/>
                </a:solidFill>
                <a:latin typeface="Inter"/>
                <a:ea typeface="Inter"/>
                <a:cs typeface="Inter"/>
                <a:sym typeface="Inter"/>
              </a:rPr>
              <a:t>At LARGE </a:t>
            </a:r>
          </a:p>
          <a:p>
            <a:pPr algn="just">
              <a:lnSpc>
                <a:spcPts val="2107"/>
              </a:lnSpc>
              <a:spcBef>
                <a:spcPct val="0"/>
              </a:spcBef>
            </a:pPr>
          </a:p>
        </p:txBody>
      </p:sp>
      <p:sp>
        <p:nvSpPr>
          <p:cNvPr name="TextBox 11" id="11"/>
          <p:cNvSpPr txBox="true"/>
          <p:nvPr/>
        </p:nvSpPr>
        <p:spPr>
          <a:xfrm rot="0">
            <a:off x="427417" y="3568661"/>
            <a:ext cx="4634108" cy="265551"/>
          </a:xfrm>
          <a:prstGeom prst="rect">
            <a:avLst/>
          </a:prstGeom>
        </p:spPr>
        <p:txBody>
          <a:bodyPr anchor="t" rtlCol="false" tIns="0" lIns="0" bIns="0" rIns="0">
            <a:spAutoFit/>
          </a:bodyPr>
          <a:lstStyle/>
          <a:p>
            <a:pPr algn="l">
              <a:lnSpc>
                <a:spcPts val="2163"/>
              </a:lnSpc>
              <a:spcBef>
                <a:spcPct val="0"/>
              </a:spcBef>
            </a:pPr>
            <a:r>
              <a:rPr lang="en-US" b="true" sz="1545">
                <a:solidFill>
                  <a:srgbClr val="00174C"/>
                </a:solidFill>
                <a:latin typeface="Gotham Bold"/>
                <a:ea typeface="Gotham Bold"/>
                <a:cs typeface="Gotham Bold"/>
                <a:sym typeface="Gotham Bold"/>
              </a:rPr>
              <a:t>EDUCTION/ENVIRONMENT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DAGstfKAWD4</dc:identifier>
  <dcterms:modified xsi:type="dcterms:W3CDTF">2011-08-01T06:04:30Z</dcterms:modified>
  <cp:revision>1</cp:revision>
  <dc:title>Navy Modern Business Plan Report</dc:title>
</cp:coreProperties>
</file>