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Roboto"/>
      <p:regular r:id="rId22"/>
      <p:bold r:id="rId23"/>
      <p:italic r:id="rId24"/>
      <p:boldItalic r:id="rId25"/>
    </p:embeddedFont>
    <p:embeddedFont>
      <p:font typeface="Source Code Pro"/>
      <p:regular r:id="rId26"/>
      <p:bold r:id="rId27"/>
      <p:italic r:id="rId28"/>
      <p:boldItalic r:id="rId29"/>
    </p:embeddedFont>
    <p:embeddedFont>
      <p:font typeface="Oswald"/>
      <p:regular r:id="rId30"/>
      <p:bold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regular.fntdata"/><Relationship Id="rId21" Type="http://schemas.openxmlformats.org/officeDocument/2006/relationships/slide" Target="slides/slide16.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SourceCodePro-regular.fntdata"/><Relationship Id="rId25" Type="http://schemas.openxmlformats.org/officeDocument/2006/relationships/font" Target="fonts/Roboto-boldItalic.fntdata"/><Relationship Id="rId28" Type="http://schemas.openxmlformats.org/officeDocument/2006/relationships/font" Target="fonts/SourceCodePro-italic.fntdata"/><Relationship Id="rId27" Type="http://schemas.openxmlformats.org/officeDocument/2006/relationships/font" Target="fonts/SourceCodePro-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SourceCodePro-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swald-bold.fntdata"/><Relationship Id="rId30" Type="http://schemas.openxmlformats.org/officeDocument/2006/relationships/font" Target="fonts/Oswald-regular.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27ee8ccf3b_0_3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27ee8ccf3b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27ee8ccf3b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27ee8ccf3b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27ee8ccf3b_0_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27ee8ccf3b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27ee8ccf3b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27ee8ccf3b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27ee8ccf3b_0_3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27ee8ccf3b_0_3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27f588424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27f588424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27f588424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27f588424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27ee8ccf3b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27ee8ccf3b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27ee8ccf3b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27ee8ccf3b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27ee8ccf3b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27ee8ccf3b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 the right is the definition our class provided. Delete that definition and let your class provide their own definition.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27ee8ccf3b_0_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27ee8ccf3b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27ee8ccf3b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27ee8ccf3b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slide is skipped because it is too advanced for middle school students (during our presentations all the kids were bored and didn’t truly understand what this meant). However, you can still include this slide for more advanced students to provide a more comprehensive foundation of legal procedure.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27f5884242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27f5884242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280f17b7c6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280f17b7c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27ee8ccf3b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27ee8ccf3b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5" y="0"/>
            <a:ext cx="9144000" cy="3124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411175" y="644300"/>
            <a:ext cx="8282400" cy="21090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p:txBody>
      </p:sp>
      <p:sp>
        <p:nvSpPr>
          <p:cNvPr id="13" name="Google Shape;13;p2"/>
          <p:cNvSpPr txBox="1"/>
          <p:nvPr>
            <p:ph idx="1" type="subTitle"/>
          </p:nvPr>
        </p:nvSpPr>
        <p:spPr>
          <a:xfrm>
            <a:off x="411175" y="3398250"/>
            <a:ext cx="8282400" cy="1260600"/>
          </a:xfrm>
          <a:prstGeom prst="rect">
            <a:avLst/>
          </a:prstGeom>
        </p:spPr>
        <p:txBody>
          <a:bodyPr anchorCtr="0" anchor="ctr" bIns="91425" lIns="91425" spcFirstLastPara="1" rIns="91425" wrap="square" tIns="91425">
            <a:normAutofit/>
          </a:bodyPr>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cap="flat" cmpd="sng" w="28575">
            <a:solidFill>
              <a:schemeClr val="dk1"/>
            </a:solidFill>
            <a:prstDash val="lgDash"/>
            <a:round/>
            <a:headEnd len="sm" w="sm" type="none"/>
            <a:tailEnd len="sm" w="sm" type="none"/>
          </a:ln>
        </p:spPr>
      </p:cxnSp>
      <p:sp>
        <p:nvSpPr>
          <p:cNvPr id="53" name="Google Shape;53;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430800" y="1889700"/>
            <a:ext cx="8282400" cy="15165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1" name="Google Shape;21;p4"/>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468825"/>
            <a:ext cx="8520600" cy="3099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6" name="Google Shape;26;p5"/>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5"/>
          <p:cNvSpPr txBox="1"/>
          <p:nvPr>
            <p:ph idx="1" type="body"/>
          </p:nvPr>
        </p:nvSpPr>
        <p:spPr>
          <a:xfrm>
            <a:off x="311700" y="1468825"/>
            <a:ext cx="3999900" cy="3099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2" type="body"/>
          </p:nvPr>
        </p:nvSpPr>
        <p:spPr>
          <a:xfrm>
            <a:off x="4832400" y="1468825"/>
            <a:ext cx="3999900" cy="3099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cap="flat" cmpd="sng" w="19050">
            <a:solidFill>
              <a:schemeClr val="dk2"/>
            </a:solidFill>
            <a:prstDash val="lgDash"/>
            <a:round/>
            <a:headEnd len="sm" w="sm" type="none"/>
            <a:tailEnd len="sm" w="sm" type="none"/>
          </a:ln>
        </p:spPr>
      </p:cxnSp>
      <p:sp>
        <p:nvSpPr>
          <p:cNvPr id="35" name="Google Shape;35;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618204"/>
            <a:ext cx="2808000" cy="29508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8" name="Shape 38"/>
        <p:cNvGrpSpPr/>
        <p:nvPr/>
      </p:nvGrpSpPr>
      <p:grpSpPr>
        <a:xfrm>
          <a:off x="0" y="0"/>
          <a:ext cx="0" cy="0"/>
          <a:chOff x="0" y="0"/>
          <a:chExt cx="0" cy="0"/>
        </a:xfrm>
      </p:grpSpPr>
      <p:sp>
        <p:nvSpPr>
          <p:cNvPr id="39" name="Google Shape;39;p8"/>
          <p:cNvSpPr txBox="1"/>
          <p:nvPr>
            <p:ph type="title"/>
          </p:nvPr>
        </p:nvSpPr>
        <p:spPr>
          <a:xfrm>
            <a:off x="490250" y="528900"/>
            <a:ext cx="5678100" cy="40857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1"/>
        </a:solidFill>
      </p:bgPr>
    </p:bg>
    <p:spTree>
      <p:nvGrpSpPr>
        <p:cNvPr id="4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577200" cy="0"/>
          </a:xfrm>
          <a:prstGeom prst="straightConnector1">
            <a:avLst/>
          </a:prstGeom>
          <a:noFill/>
          <a:ln cap="flat" cmpd="sng" w="19050">
            <a:solidFill>
              <a:schemeClr val="dk1"/>
            </a:solidFill>
            <a:prstDash val="lgDash"/>
            <a:round/>
            <a:headEnd len="sm" w="sm" type="none"/>
            <a:tailEnd len="sm" w="sm" type="none"/>
          </a:ln>
        </p:spPr>
      </p:cxnSp>
      <p:sp>
        <p:nvSpPr>
          <p:cNvPr id="44" name="Google Shape;44;p9"/>
          <p:cNvSpPr txBox="1"/>
          <p:nvPr>
            <p:ph type="title"/>
          </p:nvPr>
        </p:nvSpPr>
        <p:spPr>
          <a:xfrm>
            <a:off x="265500" y="1078750"/>
            <a:ext cx="4045200" cy="1789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p:txBody>
      </p:sp>
      <p:sp>
        <p:nvSpPr>
          <p:cNvPr id="45" name="Google Shape;45;p9"/>
          <p:cNvSpPr txBox="1"/>
          <p:nvPr>
            <p:ph idx="1" type="subTitle"/>
          </p:nvPr>
        </p:nvSpPr>
        <p:spPr>
          <a:xfrm>
            <a:off x="265500" y="29214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Font typeface="Oswald"/>
              <a:buNone/>
              <a:defRPr sz="2100">
                <a:latin typeface="Oswald"/>
                <a:ea typeface="Oswald"/>
                <a:cs typeface="Oswald"/>
                <a:sym typeface="Oswald"/>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dern-writer">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500"/>
            <a:ext cx="8520600" cy="7335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p:txBody>
      </p:sp>
      <p:sp>
        <p:nvSpPr>
          <p:cNvPr id="7" name="Google Shape;7;p1"/>
          <p:cNvSpPr txBox="1"/>
          <p:nvPr>
            <p:ph idx="1" type="body"/>
          </p:nvPr>
        </p:nvSpPr>
        <p:spPr>
          <a:xfrm>
            <a:off x="311700" y="1468825"/>
            <a:ext cx="8520600" cy="3099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youtube.com/watch?v=i5_Ta2DxK6I" TargetMode="Externa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6.png"/><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3"/>
          <p:cNvSpPr txBox="1"/>
          <p:nvPr>
            <p:ph type="ctrTitle"/>
          </p:nvPr>
        </p:nvSpPr>
        <p:spPr>
          <a:xfrm>
            <a:off x="411175" y="644300"/>
            <a:ext cx="8282400" cy="2109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Mock Trial Meeting #2</a:t>
            </a:r>
            <a:endParaRPr/>
          </a:p>
        </p:txBody>
      </p:sp>
      <p:sp>
        <p:nvSpPr>
          <p:cNvPr id="63" name="Google Shape;63;p13"/>
          <p:cNvSpPr txBox="1"/>
          <p:nvPr/>
        </p:nvSpPr>
        <p:spPr>
          <a:xfrm>
            <a:off x="1025975" y="3584025"/>
            <a:ext cx="70449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000">
                <a:latin typeface="Oswald"/>
                <a:ea typeface="Oswald"/>
                <a:cs typeface="Oswald"/>
                <a:sym typeface="Oswald"/>
              </a:rPr>
              <a:t>Introduction to a Legal Topic</a:t>
            </a:r>
            <a:endParaRPr sz="4000">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6B26B"/>
        </a:solidFill>
      </p:bgPr>
    </p:bg>
    <p:spTree>
      <p:nvGrpSpPr>
        <p:cNvPr id="119" name="Shape 119"/>
        <p:cNvGrpSpPr/>
        <p:nvPr/>
      </p:nvGrpSpPr>
      <p:grpSpPr>
        <a:xfrm>
          <a:off x="0" y="0"/>
          <a:ext cx="0" cy="0"/>
          <a:chOff x="0" y="0"/>
          <a:chExt cx="0" cy="0"/>
        </a:xfrm>
      </p:grpSpPr>
      <p:sp>
        <p:nvSpPr>
          <p:cNvPr id="120" name="Google Shape;120;p22"/>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rgbClr val="000000"/>
                </a:solidFill>
              </a:rPr>
              <a:t>Opening Statement</a:t>
            </a:r>
            <a:endParaRPr>
              <a:solidFill>
                <a:srgbClr val="000000"/>
              </a:solidFill>
            </a:endParaRPr>
          </a:p>
        </p:txBody>
      </p:sp>
      <p:sp>
        <p:nvSpPr>
          <p:cNvPr id="121" name="Google Shape;121;p22"/>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rPr>
              <a:t>An opening statement is NOT:</a:t>
            </a:r>
            <a:endParaRPr b="1" sz="2000">
              <a:solidFill>
                <a:srgbClr val="000000"/>
              </a:solidFill>
            </a:endParaRPr>
          </a:p>
          <a:p>
            <a:pPr indent="-355600" lvl="0" marL="457200" rtl="0" algn="l">
              <a:spcBef>
                <a:spcPts val="1200"/>
              </a:spcBef>
              <a:spcAft>
                <a:spcPts val="0"/>
              </a:spcAft>
              <a:buClr>
                <a:srgbClr val="000000"/>
              </a:buClr>
              <a:buSzPts val="2000"/>
              <a:buChar char="●"/>
            </a:pPr>
            <a:r>
              <a:rPr lang="en" sz="2000">
                <a:solidFill>
                  <a:srgbClr val="000000"/>
                </a:solidFill>
              </a:rPr>
              <a:t>An argument</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A discussion of the law</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A technical explanation of the case</a:t>
            </a:r>
            <a:endParaRPr sz="2000">
              <a:solidFill>
                <a:srgbClr val="000000"/>
              </a:solidFill>
            </a:endParaRPr>
          </a:p>
          <a:p>
            <a:pPr indent="0" lvl="0" marL="0" rtl="0" algn="l">
              <a:spcBef>
                <a:spcPts val="1200"/>
              </a:spcBef>
              <a:spcAft>
                <a:spcPts val="0"/>
              </a:spcAft>
              <a:buNone/>
            </a:pPr>
            <a:r>
              <a:rPr b="1" lang="en" sz="2000">
                <a:solidFill>
                  <a:srgbClr val="000000"/>
                </a:solidFill>
              </a:rPr>
              <a:t>An opening statement is:</a:t>
            </a:r>
            <a:endParaRPr b="1" sz="2000">
              <a:solidFill>
                <a:srgbClr val="000000"/>
              </a:solidFill>
            </a:endParaRPr>
          </a:p>
          <a:p>
            <a:pPr indent="-355600" lvl="0" marL="457200" rtl="0" algn="l">
              <a:spcBef>
                <a:spcPts val="1200"/>
              </a:spcBef>
              <a:spcAft>
                <a:spcPts val="0"/>
              </a:spcAft>
              <a:buClr>
                <a:srgbClr val="000000"/>
              </a:buClr>
              <a:buSzPts val="2000"/>
              <a:buChar char="●"/>
            </a:pPr>
            <a:r>
              <a:rPr lang="en" sz="2000">
                <a:solidFill>
                  <a:srgbClr val="000000"/>
                </a:solidFill>
              </a:rPr>
              <a:t>Introduces the jury to the case and to your side</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Describes to the jury what evidence to expect</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Tells the jury what you want the verdict to be</a:t>
            </a:r>
            <a:endParaRPr sz="20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125" name="Shape 125"/>
        <p:cNvGrpSpPr/>
        <p:nvPr/>
      </p:nvGrpSpPr>
      <p:grpSpPr>
        <a:xfrm>
          <a:off x="0" y="0"/>
          <a:ext cx="0" cy="0"/>
          <a:chOff x="0" y="0"/>
          <a:chExt cx="0" cy="0"/>
        </a:xfrm>
      </p:grpSpPr>
      <p:sp>
        <p:nvSpPr>
          <p:cNvPr id="126" name="Google Shape;126;p23"/>
          <p:cNvSpPr txBox="1"/>
          <p:nvPr>
            <p:ph type="title"/>
          </p:nvPr>
        </p:nvSpPr>
        <p:spPr>
          <a:xfrm>
            <a:off x="311700" y="134400"/>
            <a:ext cx="8520600" cy="9717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rgbClr val="000000"/>
                </a:solidFill>
              </a:rPr>
              <a:t>Opening Statement</a:t>
            </a:r>
            <a:endParaRPr>
              <a:solidFill>
                <a:srgbClr val="000000"/>
              </a:solidFill>
            </a:endParaRPr>
          </a:p>
        </p:txBody>
      </p:sp>
      <p:sp>
        <p:nvSpPr>
          <p:cNvPr id="127" name="Google Shape;127;p23"/>
          <p:cNvSpPr txBox="1"/>
          <p:nvPr>
            <p:ph idx="1" type="body"/>
          </p:nvPr>
        </p:nvSpPr>
        <p:spPr>
          <a:xfrm>
            <a:off x="311700" y="1223125"/>
            <a:ext cx="8520600" cy="309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rPr>
              <a:t>INTRODUCTION:</a:t>
            </a:r>
            <a:r>
              <a:rPr lang="en" sz="2000">
                <a:solidFill>
                  <a:srgbClr val="000000"/>
                </a:solidFill>
              </a:rPr>
              <a:t> Explain what the case is about and what your side is</a:t>
            </a:r>
            <a:endParaRPr sz="2000">
              <a:solidFill>
                <a:srgbClr val="000000"/>
              </a:solidFill>
            </a:endParaRPr>
          </a:p>
          <a:p>
            <a:pPr indent="0" lvl="0" marL="0" rtl="0" algn="l">
              <a:spcBef>
                <a:spcPts val="1200"/>
              </a:spcBef>
              <a:spcAft>
                <a:spcPts val="0"/>
              </a:spcAft>
              <a:buNone/>
            </a:pPr>
            <a:r>
              <a:rPr b="1" lang="en" sz="2000">
                <a:solidFill>
                  <a:srgbClr val="000000"/>
                </a:solidFill>
              </a:rPr>
              <a:t>THEME:</a:t>
            </a:r>
            <a:r>
              <a:rPr lang="en" sz="2000">
                <a:solidFill>
                  <a:srgbClr val="000000"/>
                </a:solidFill>
              </a:rPr>
              <a:t> Explain why the facts of the case support your side</a:t>
            </a:r>
            <a:endParaRPr sz="2000">
              <a:solidFill>
                <a:srgbClr val="000000"/>
              </a:solidFill>
            </a:endParaRPr>
          </a:p>
          <a:p>
            <a:pPr indent="0" lvl="0" marL="0" rtl="0" algn="l">
              <a:spcBef>
                <a:spcPts val="1200"/>
              </a:spcBef>
              <a:spcAft>
                <a:spcPts val="0"/>
              </a:spcAft>
              <a:buNone/>
            </a:pPr>
            <a:r>
              <a:rPr b="1" lang="en" sz="2000">
                <a:solidFill>
                  <a:srgbClr val="000000"/>
                </a:solidFill>
              </a:rPr>
              <a:t>SUMMARIZE EACH WITNESS:</a:t>
            </a:r>
            <a:r>
              <a:rPr lang="en" sz="2000">
                <a:solidFill>
                  <a:srgbClr val="000000"/>
                </a:solidFill>
              </a:rPr>
              <a:t> Quickly describe</a:t>
            </a:r>
            <a:r>
              <a:rPr b="1" lang="en" sz="2000">
                <a:solidFill>
                  <a:srgbClr val="000000"/>
                </a:solidFill>
              </a:rPr>
              <a:t> </a:t>
            </a:r>
            <a:r>
              <a:rPr lang="en" sz="2000">
                <a:solidFill>
                  <a:srgbClr val="000000"/>
                </a:solidFill>
              </a:rPr>
              <a:t>each witness</a:t>
            </a:r>
            <a:endParaRPr sz="2000">
              <a:solidFill>
                <a:srgbClr val="000000"/>
              </a:solidFill>
            </a:endParaRPr>
          </a:p>
          <a:p>
            <a:pPr indent="0" lvl="0" marL="0" rtl="0" algn="l">
              <a:spcBef>
                <a:spcPts val="1200"/>
              </a:spcBef>
              <a:spcAft>
                <a:spcPts val="0"/>
              </a:spcAft>
              <a:buNone/>
            </a:pPr>
            <a:r>
              <a:rPr b="1" lang="en" sz="2000">
                <a:solidFill>
                  <a:srgbClr val="000000"/>
                </a:solidFill>
              </a:rPr>
              <a:t>REBUTTAL:</a:t>
            </a:r>
            <a:r>
              <a:rPr lang="en" sz="2000">
                <a:solidFill>
                  <a:srgbClr val="000000"/>
                </a:solidFill>
              </a:rPr>
              <a:t> Anticipate opposing arguments and counter them</a:t>
            </a:r>
            <a:endParaRPr sz="2000">
              <a:solidFill>
                <a:srgbClr val="000000"/>
              </a:solidFill>
            </a:endParaRPr>
          </a:p>
          <a:p>
            <a:pPr indent="0" lvl="0" marL="0" rtl="0" algn="l">
              <a:spcBef>
                <a:spcPts val="1200"/>
              </a:spcBef>
              <a:spcAft>
                <a:spcPts val="1200"/>
              </a:spcAft>
              <a:buNone/>
            </a:pPr>
            <a:r>
              <a:rPr b="1" lang="en" sz="2000">
                <a:solidFill>
                  <a:srgbClr val="000000"/>
                </a:solidFill>
              </a:rPr>
              <a:t>CONCLUSION:</a:t>
            </a:r>
            <a:r>
              <a:rPr lang="en" sz="2000">
                <a:solidFill>
                  <a:srgbClr val="000000"/>
                </a:solidFill>
              </a:rPr>
              <a:t> End with the verdict you want the jury to have</a:t>
            </a:r>
            <a:endParaRPr sz="200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131" name="Shape 131"/>
        <p:cNvGrpSpPr/>
        <p:nvPr/>
      </p:nvGrpSpPr>
      <p:grpSpPr>
        <a:xfrm>
          <a:off x="0" y="0"/>
          <a:ext cx="0" cy="0"/>
          <a:chOff x="0" y="0"/>
          <a:chExt cx="0" cy="0"/>
        </a:xfrm>
      </p:grpSpPr>
      <p:sp>
        <p:nvSpPr>
          <p:cNvPr id="132" name="Google Shape;132;p24"/>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rgbClr val="000000"/>
                </a:solidFill>
              </a:rPr>
              <a:t>Opening Statement Example</a:t>
            </a:r>
            <a:endParaRPr>
              <a:solidFill>
                <a:srgbClr val="000000"/>
              </a:solidFill>
            </a:endParaRPr>
          </a:p>
        </p:txBody>
      </p:sp>
      <p:pic>
        <p:nvPicPr>
          <p:cNvPr descr="A demonstration of Claim/Counterclaim" id="133" name="Google Shape;133;p24" title="A Few Good Men (1992) Kevin Bacon Opening Statement">
            <a:hlinkClick r:id="rId3"/>
          </p:cNvPr>
          <p:cNvPicPr preferRelativeResize="0"/>
          <p:nvPr/>
        </p:nvPicPr>
        <p:blipFill>
          <a:blip r:embed="rId4">
            <a:alphaModFix/>
          </a:blip>
          <a:stretch>
            <a:fillRect/>
          </a:stretch>
        </p:blipFill>
        <p:spPr>
          <a:xfrm>
            <a:off x="1264850" y="1258400"/>
            <a:ext cx="6614300" cy="37205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5"/>
          <p:cNvSpPr txBox="1"/>
          <p:nvPr>
            <p:ph type="ctrTitle"/>
          </p:nvPr>
        </p:nvSpPr>
        <p:spPr>
          <a:xfrm>
            <a:off x="411175" y="644300"/>
            <a:ext cx="8282400" cy="2109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Practice Case</a:t>
            </a:r>
            <a:endParaRPr/>
          </a:p>
        </p:txBody>
      </p:sp>
      <p:sp>
        <p:nvSpPr>
          <p:cNvPr id="139" name="Google Shape;139;p25"/>
          <p:cNvSpPr txBox="1"/>
          <p:nvPr>
            <p:ph idx="1" type="subTitle"/>
          </p:nvPr>
        </p:nvSpPr>
        <p:spPr>
          <a:xfrm>
            <a:off x="411175" y="3398250"/>
            <a:ext cx="8282400" cy="1260600"/>
          </a:xfrm>
          <a:prstGeom prst="rect">
            <a:avLst/>
          </a:prstGeom>
        </p:spPr>
        <p:txBody>
          <a:bodyPr anchorCtr="0" anchor="ctr" bIns="91425" lIns="91425" spcFirstLastPara="1" rIns="91425" wrap="square" tIns="91425">
            <a:normAutofit lnSpcReduction="10000"/>
          </a:bodyPr>
          <a:lstStyle/>
          <a:p>
            <a:pPr indent="0" lvl="0" marL="0" rtl="0" algn="ctr">
              <a:spcBef>
                <a:spcPts val="0"/>
              </a:spcBef>
              <a:spcAft>
                <a:spcPts val="0"/>
              </a:spcAft>
              <a:buNone/>
            </a:pPr>
            <a:r>
              <a:rPr b="1" lang="en">
                <a:solidFill>
                  <a:srgbClr val="000000"/>
                </a:solidFill>
              </a:rPr>
              <a:t>We need 3 volunteers:</a:t>
            </a:r>
            <a:endParaRPr b="1">
              <a:solidFill>
                <a:srgbClr val="000000"/>
              </a:solidFill>
            </a:endParaRPr>
          </a:p>
          <a:p>
            <a:pPr indent="0" lvl="0" marL="0" rtl="0" algn="ctr">
              <a:spcBef>
                <a:spcPts val="0"/>
              </a:spcBef>
              <a:spcAft>
                <a:spcPts val="0"/>
              </a:spcAft>
              <a:buNone/>
            </a:pPr>
            <a:r>
              <a:rPr lang="en">
                <a:solidFill>
                  <a:srgbClr val="000000"/>
                </a:solidFill>
              </a:rPr>
              <a:t>2 </a:t>
            </a:r>
            <a:r>
              <a:rPr lang="en">
                <a:solidFill>
                  <a:srgbClr val="000000"/>
                </a:solidFill>
              </a:rPr>
              <a:t>attorneys</a:t>
            </a:r>
            <a:r>
              <a:rPr lang="en">
                <a:solidFill>
                  <a:srgbClr val="000000"/>
                </a:solidFill>
              </a:rPr>
              <a:t> and 1 witness</a:t>
            </a:r>
            <a:endParaRPr>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6"/>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solidFill>
                  <a:srgbClr val="000000"/>
                </a:solidFill>
              </a:rPr>
              <a:t>The Case</a:t>
            </a:r>
            <a:endParaRPr b="1">
              <a:solidFill>
                <a:srgbClr val="000000"/>
              </a:solidFill>
            </a:endParaRPr>
          </a:p>
        </p:txBody>
      </p:sp>
      <p:sp>
        <p:nvSpPr>
          <p:cNvPr id="145" name="Google Shape;145;p26"/>
          <p:cNvSpPr txBox="1"/>
          <p:nvPr>
            <p:ph idx="1" type="body"/>
          </p:nvPr>
        </p:nvSpPr>
        <p:spPr>
          <a:xfrm>
            <a:off x="116250" y="1264650"/>
            <a:ext cx="8910900" cy="38790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solidFill>
                  <a:srgbClr val="000000"/>
                </a:solidFill>
              </a:rPr>
              <a:t>Pat Morton is a 9th grader at Utopia High School. On July 2, Pat’s class was going on a field trip, but Pat was not going to be able to go because his mother told him they didn’t have the money for it. </a:t>
            </a:r>
            <a:endParaRPr>
              <a:solidFill>
                <a:srgbClr val="000000"/>
              </a:solidFill>
            </a:endParaRPr>
          </a:p>
          <a:p>
            <a:pPr indent="0" lvl="0" marL="0" rtl="0" algn="l">
              <a:spcBef>
                <a:spcPts val="1200"/>
              </a:spcBef>
              <a:spcAft>
                <a:spcPts val="0"/>
              </a:spcAft>
              <a:buNone/>
            </a:pPr>
            <a:r>
              <a:rPr lang="en">
                <a:solidFill>
                  <a:srgbClr val="000000"/>
                </a:solidFill>
              </a:rPr>
              <a:t>On June 25, Pat’s </a:t>
            </a:r>
            <a:r>
              <a:rPr lang="en">
                <a:solidFill>
                  <a:srgbClr val="000000"/>
                </a:solidFill>
              </a:rPr>
              <a:t>teacher, Dana Capro, had to leave class for an emergency, and so she forgot to lock the classroom. When she came back at 7 pm, she found Pat, his older brother, and his brother’s friend, taking the laptops. </a:t>
            </a:r>
            <a:endParaRPr>
              <a:solidFill>
                <a:srgbClr val="000000"/>
              </a:solidFill>
            </a:endParaRPr>
          </a:p>
          <a:p>
            <a:pPr indent="0" lvl="0" marL="0" rtl="0" algn="l">
              <a:spcBef>
                <a:spcPts val="1200"/>
              </a:spcBef>
              <a:spcAft>
                <a:spcPts val="1200"/>
              </a:spcAft>
              <a:buNone/>
            </a:pPr>
            <a:r>
              <a:rPr lang="en">
                <a:solidFill>
                  <a:srgbClr val="000000"/>
                </a:solidFill>
              </a:rPr>
              <a:t>Pat’s brother and his friend say that they planned to steal the computer without Pat, but Pat showed up unexpectedly, so they lied to him that they were here to borrow the laptop with permission. Pat therefore claims that he thought it was okay to take the laptop. </a:t>
            </a:r>
            <a:endParaRPr>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4125"/>
        </a:solidFill>
      </p:bgPr>
    </p:bg>
    <p:spTree>
      <p:nvGrpSpPr>
        <p:cNvPr id="149" name="Shape 149"/>
        <p:cNvGrpSpPr/>
        <p:nvPr/>
      </p:nvGrpSpPr>
      <p:grpSpPr>
        <a:xfrm>
          <a:off x="0" y="0"/>
          <a:ext cx="0" cy="0"/>
          <a:chOff x="0" y="0"/>
          <a:chExt cx="0" cy="0"/>
        </a:xfrm>
      </p:grpSpPr>
      <p:sp>
        <p:nvSpPr>
          <p:cNvPr id="150" name="Google Shape;150;p27"/>
          <p:cNvSpPr txBox="1"/>
          <p:nvPr>
            <p:ph type="title"/>
          </p:nvPr>
        </p:nvSpPr>
        <p:spPr>
          <a:xfrm>
            <a:off x="199975" y="0"/>
            <a:ext cx="4045200" cy="2569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Is Pat Morton Guilty of First Degree Theft?</a:t>
            </a:r>
            <a:endParaRPr/>
          </a:p>
        </p:txBody>
      </p:sp>
      <p:sp>
        <p:nvSpPr>
          <p:cNvPr id="151" name="Google Shape;151;p27"/>
          <p:cNvSpPr txBox="1"/>
          <p:nvPr>
            <p:ph idx="1" type="subTitle"/>
          </p:nvPr>
        </p:nvSpPr>
        <p:spPr>
          <a:xfrm>
            <a:off x="199975" y="2476924"/>
            <a:ext cx="4045200" cy="2194800"/>
          </a:xfrm>
          <a:prstGeom prst="rect">
            <a:avLst/>
          </a:prstGeom>
        </p:spPr>
        <p:txBody>
          <a:bodyPr anchorCtr="0" anchor="t" bIns="91425" lIns="91425" spcFirstLastPara="1" rIns="91425" wrap="square" tIns="91425">
            <a:normAutofit lnSpcReduction="20000"/>
          </a:bodyPr>
          <a:lstStyle/>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rPr b="1" lang="en"/>
              <a:t>Go Point by Point </a:t>
            </a:r>
            <a:endParaRPr b="1"/>
          </a:p>
          <a:p>
            <a:pPr indent="0" lvl="0" marL="457200" rtl="0" algn="l">
              <a:spcBef>
                <a:spcPts val="0"/>
              </a:spcBef>
              <a:spcAft>
                <a:spcPts val="0"/>
              </a:spcAft>
              <a:buNone/>
            </a:pPr>
            <a:r>
              <a:t/>
            </a:r>
            <a:endParaRPr b="1"/>
          </a:p>
          <a:p>
            <a:pPr indent="0" lvl="0" marL="457200" rtl="0" algn="l">
              <a:spcBef>
                <a:spcPts val="0"/>
              </a:spcBef>
              <a:spcAft>
                <a:spcPts val="0"/>
              </a:spcAft>
              <a:buNone/>
            </a:pPr>
            <a:r>
              <a:rPr b="1" lang="en"/>
              <a:t>Debate Why/Why Not</a:t>
            </a:r>
            <a:endParaRPr b="1"/>
          </a:p>
          <a:p>
            <a:pPr indent="0" lvl="0" marL="457200" rtl="0" algn="l">
              <a:spcBef>
                <a:spcPts val="0"/>
              </a:spcBef>
              <a:spcAft>
                <a:spcPts val="0"/>
              </a:spcAft>
              <a:buNone/>
            </a:pPr>
            <a:r>
              <a:t/>
            </a:r>
            <a:endParaRPr b="1"/>
          </a:p>
          <a:p>
            <a:pPr indent="0" lvl="0" marL="457200" rtl="0" algn="l">
              <a:spcBef>
                <a:spcPts val="0"/>
              </a:spcBef>
              <a:spcAft>
                <a:spcPts val="0"/>
              </a:spcAft>
              <a:buNone/>
            </a:pPr>
            <a:r>
              <a:rPr b="1" lang="en"/>
              <a:t>ALL Points Must Be Proven</a:t>
            </a:r>
            <a:endParaRPr b="1"/>
          </a:p>
        </p:txBody>
      </p:sp>
      <p:sp>
        <p:nvSpPr>
          <p:cNvPr id="152" name="Google Shape;152;p27"/>
          <p:cNvSpPr txBox="1"/>
          <p:nvPr>
            <p:ph idx="2" type="body"/>
          </p:nvPr>
        </p:nvSpPr>
        <p:spPr>
          <a:xfrm>
            <a:off x="4939500" y="249050"/>
            <a:ext cx="3837000" cy="468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2000" u="sng">
                <a:solidFill>
                  <a:srgbClr val="000000"/>
                </a:solidFill>
                <a:latin typeface="Arial"/>
                <a:ea typeface="Arial"/>
                <a:cs typeface="Arial"/>
                <a:sym typeface="Arial"/>
              </a:rPr>
              <a:t>Definition:</a:t>
            </a:r>
            <a:endParaRPr b="1" sz="2000" u="sng">
              <a:solidFill>
                <a:srgbClr val="000000"/>
              </a:solidFill>
              <a:latin typeface="Arial"/>
              <a:ea typeface="Arial"/>
              <a:cs typeface="Arial"/>
              <a:sym typeface="Arial"/>
            </a:endParaRPr>
          </a:p>
          <a:p>
            <a:pPr indent="-355600" lvl="0" marL="457200" rtl="0" algn="l">
              <a:spcBef>
                <a:spcPts val="1200"/>
              </a:spcBef>
              <a:spcAft>
                <a:spcPts val="0"/>
              </a:spcAft>
              <a:buClr>
                <a:srgbClr val="000000"/>
              </a:buClr>
              <a:buSzPts val="2000"/>
              <a:buFont typeface="Arial"/>
              <a:buAutoNum type="arabicPeriod"/>
            </a:pPr>
            <a:r>
              <a:rPr lang="en" sz="2000">
                <a:solidFill>
                  <a:srgbClr val="000000"/>
                </a:solidFill>
                <a:latin typeface="Arial"/>
                <a:ea typeface="Arial"/>
                <a:cs typeface="Arial"/>
                <a:sym typeface="Arial"/>
              </a:rPr>
              <a:t>A person wrongfully obtains unauthorized control over the property of another</a:t>
            </a:r>
            <a:endParaRPr sz="2000">
              <a:solidFill>
                <a:srgbClr val="000000"/>
              </a:solidFill>
              <a:latin typeface="Arial"/>
              <a:ea typeface="Arial"/>
              <a:cs typeface="Arial"/>
              <a:sym typeface="Arial"/>
            </a:endParaRPr>
          </a:p>
          <a:p>
            <a:pPr indent="0" lvl="0" marL="0" rtl="0" algn="l">
              <a:spcBef>
                <a:spcPts val="1200"/>
              </a:spcBef>
              <a:spcAft>
                <a:spcPts val="0"/>
              </a:spcAft>
              <a:buNone/>
            </a:pPr>
            <a:r>
              <a:t/>
            </a:r>
            <a:endParaRPr sz="1000">
              <a:solidFill>
                <a:srgbClr val="000000"/>
              </a:solidFill>
              <a:latin typeface="Arial"/>
              <a:ea typeface="Arial"/>
              <a:cs typeface="Arial"/>
              <a:sym typeface="Arial"/>
            </a:endParaRPr>
          </a:p>
          <a:p>
            <a:pPr indent="-355600" lvl="0" marL="457200" rtl="0" algn="l">
              <a:spcBef>
                <a:spcPts val="1200"/>
              </a:spcBef>
              <a:spcAft>
                <a:spcPts val="0"/>
              </a:spcAft>
              <a:buClr>
                <a:srgbClr val="000000"/>
              </a:buClr>
              <a:buSzPts val="2000"/>
              <a:buFont typeface="Arial"/>
              <a:buAutoNum type="arabicPeriod"/>
            </a:pPr>
            <a:r>
              <a:rPr lang="en" sz="2000">
                <a:solidFill>
                  <a:srgbClr val="000000"/>
                </a:solidFill>
                <a:latin typeface="Arial"/>
                <a:ea typeface="Arial"/>
                <a:cs typeface="Arial"/>
                <a:sym typeface="Arial"/>
              </a:rPr>
              <a:t>With the intent to deprive owner of that property</a:t>
            </a:r>
            <a:endParaRPr sz="2000">
              <a:solidFill>
                <a:srgbClr val="000000"/>
              </a:solidFill>
              <a:latin typeface="Arial"/>
              <a:ea typeface="Arial"/>
              <a:cs typeface="Arial"/>
              <a:sym typeface="Arial"/>
            </a:endParaRPr>
          </a:p>
          <a:p>
            <a:pPr indent="0" lvl="0" marL="0" rtl="0" algn="l">
              <a:spcBef>
                <a:spcPts val="1200"/>
              </a:spcBef>
              <a:spcAft>
                <a:spcPts val="0"/>
              </a:spcAft>
              <a:buNone/>
            </a:pPr>
            <a:r>
              <a:t/>
            </a:r>
            <a:endParaRPr sz="1000">
              <a:solidFill>
                <a:srgbClr val="000000"/>
              </a:solidFill>
              <a:latin typeface="Arial"/>
              <a:ea typeface="Arial"/>
              <a:cs typeface="Arial"/>
              <a:sym typeface="Arial"/>
            </a:endParaRPr>
          </a:p>
          <a:p>
            <a:pPr indent="-355600" lvl="0" marL="457200" rtl="0" algn="l">
              <a:spcBef>
                <a:spcPts val="1200"/>
              </a:spcBef>
              <a:spcAft>
                <a:spcPts val="0"/>
              </a:spcAft>
              <a:buClr>
                <a:srgbClr val="000000"/>
              </a:buClr>
              <a:buSzPts val="2000"/>
              <a:buFont typeface="Arial"/>
              <a:buAutoNum type="arabicPeriod"/>
            </a:pPr>
            <a:r>
              <a:rPr lang="en" sz="2000">
                <a:solidFill>
                  <a:srgbClr val="000000"/>
                </a:solidFill>
                <a:latin typeface="Arial"/>
                <a:ea typeface="Arial"/>
                <a:cs typeface="Arial"/>
                <a:sym typeface="Arial"/>
              </a:rPr>
              <a:t>The value of the property is over $1,000</a:t>
            </a:r>
            <a:endParaRPr sz="2000">
              <a:solidFill>
                <a:srgbClr val="000000"/>
              </a:solidFill>
              <a:latin typeface="Arial"/>
              <a:ea typeface="Arial"/>
              <a:cs typeface="Arial"/>
              <a:sym typeface="Arial"/>
            </a:endParaRPr>
          </a:p>
          <a:p>
            <a:pPr indent="0" lvl="0" marL="0" rtl="0" algn="l">
              <a:spcBef>
                <a:spcPts val="1200"/>
              </a:spcBef>
              <a:spcAft>
                <a:spcPts val="1200"/>
              </a:spcAft>
              <a:buNone/>
            </a:pPr>
            <a:r>
              <a:t/>
            </a:r>
            <a:endParaRPr sz="200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0000"/>
        </a:solidFill>
      </p:bgPr>
    </p:bg>
    <p:spTree>
      <p:nvGrpSpPr>
        <p:cNvPr id="156" name="Shape 156"/>
        <p:cNvGrpSpPr/>
        <p:nvPr/>
      </p:nvGrpSpPr>
      <p:grpSpPr>
        <a:xfrm>
          <a:off x="0" y="0"/>
          <a:ext cx="0" cy="0"/>
          <a:chOff x="0" y="0"/>
          <a:chExt cx="0" cy="0"/>
        </a:xfrm>
      </p:grpSpPr>
      <p:sp>
        <p:nvSpPr>
          <p:cNvPr id="157" name="Google Shape;157;p28"/>
          <p:cNvSpPr txBox="1"/>
          <p:nvPr>
            <p:ph type="title"/>
          </p:nvPr>
        </p:nvSpPr>
        <p:spPr>
          <a:xfrm>
            <a:off x="265500" y="1201875"/>
            <a:ext cx="4045200" cy="17892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Future</a:t>
            </a:r>
            <a:endParaRPr/>
          </a:p>
        </p:txBody>
      </p:sp>
      <p:sp>
        <p:nvSpPr>
          <p:cNvPr id="158" name="Google Shape;158;p28"/>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lnSpcReduction="10000"/>
          </a:bodyPr>
          <a:lstStyle/>
          <a:p>
            <a:pPr indent="-387350" lvl="0" marL="457200" rtl="0" algn="l">
              <a:spcBef>
                <a:spcPts val="0"/>
              </a:spcBef>
              <a:spcAft>
                <a:spcPts val="0"/>
              </a:spcAft>
              <a:buClr>
                <a:srgbClr val="000000"/>
              </a:buClr>
              <a:buSzPts val="2500"/>
              <a:buChar char="●"/>
            </a:pPr>
            <a:r>
              <a:rPr b="1" lang="en" sz="2500" u="sng">
                <a:solidFill>
                  <a:srgbClr val="000000"/>
                </a:solidFill>
              </a:rPr>
              <a:t>Next meeting April 11!</a:t>
            </a:r>
            <a:endParaRPr b="1" sz="2500" u="sng">
              <a:solidFill>
                <a:srgbClr val="000000"/>
              </a:solidFill>
            </a:endParaRPr>
          </a:p>
          <a:p>
            <a:pPr indent="0" lvl="0" marL="0" rtl="0" algn="l">
              <a:spcBef>
                <a:spcPts val="1200"/>
              </a:spcBef>
              <a:spcAft>
                <a:spcPts val="0"/>
              </a:spcAft>
              <a:buNone/>
            </a:pPr>
            <a:r>
              <a:t/>
            </a:r>
            <a:endParaRPr b="1" sz="2300" u="sng">
              <a:solidFill>
                <a:srgbClr val="000000"/>
              </a:solidFill>
            </a:endParaRPr>
          </a:p>
          <a:p>
            <a:pPr indent="-374650" lvl="0" marL="457200" rtl="0" algn="l">
              <a:spcBef>
                <a:spcPts val="1200"/>
              </a:spcBef>
              <a:spcAft>
                <a:spcPts val="0"/>
              </a:spcAft>
              <a:buClr>
                <a:srgbClr val="000000"/>
              </a:buClr>
              <a:buSzPts val="2300"/>
              <a:buChar char="●"/>
            </a:pPr>
            <a:r>
              <a:rPr lang="en" sz="2300">
                <a:solidFill>
                  <a:srgbClr val="000000"/>
                </a:solidFill>
              </a:rPr>
              <a:t>We will start assigning roles and preparing for an </a:t>
            </a:r>
            <a:r>
              <a:rPr lang="en" sz="2300">
                <a:solidFill>
                  <a:srgbClr val="000000"/>
                </a:solidFill>
              </a:rPr>
              <a:t>official practice case</a:t>
            </a:r>
            <a:endParaRPr sz="23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txBox="1"/>
          <p:nvPr>
            <p:ph type="title"/>
          </p:nvPr>
        </p:nvSpPr>
        <p:spPr>
          <a:xfrm>
            <a:off x="215700" y="345000"/>
            <a:ext cx="8671200" cy="733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5000" u="sng">
                <a:solidFill>
                  <a:srgbClr val="000000"/>
                </a:solidFill>
              </a:rPr>
              <a:t>Current Event Connection:</a:t>
            </a:r>
            <a:r>
              <a:rPr b="1" lang="en" sz="5000">
                <a:solidFill>
                  <a:srgbClr val="000000"/>
                </a:solidFill>
              </a:rPr>
              <a:t> </a:t>
            </a:r>
            <a:r>
              <a:rPr b="1" lang="en" sz="5000">
                <a:solidFill>
                  <a:srgbClr val="000000"/>
                </a:solidFill>
              </a:rPr>
              <a:t>Theft</a:t>
            </a:r>
            <a:endParaRPr b="1" sz="5000">
              <a:solidFill>
                <a:srgbClr val="000000"/>
              </a:solidFill>
            </a:endParaRPr>
          </a:p>
        </p:txBody>
      </p:sp>
      <p:pic>
        <p:nvPicPr>
          <p:cNvPr id="69" name="Google Shape;69;p14"/>
          <p:cNvPicPr preferRelativeResize="0"/>
          <p:nvPr/>
        </p:nvPicPr>
        <p:blipFill>
          <a:blip r:embed="rId3">
            <a:alphaModFix/>
          </a:blip>
          <a:stretch>
            <a:fillRect/>
          </a:stretch>
        </p:blipFill>
        <p:spPr>
          <a:xfrm>
            <a:off x="5397575" y="2571750"/>
            <a:ext cx="3489446" cy="2419349"/>
          </a:xfrm>
          <a:prstGeom prst="rect">
            <a:avLst/>
          </a:prstGeom>
          <a:noFill/>
          <a:ln cap="flat" cmpd="sng" w="19050">
            <a:solidFill>
              <a:schemeClr val="dk2"/>
            </a:solidFill>
            <a:prstDash val="solid"/>
            <a:round/>
            <a:headEnd len="sm" w="sm" type="none"/>
            <a:tailEnd len="sm" w="sm" type="none"/>
          </a:ln>
        </p:spPr>
      </p:pic>
      <p:pic>
        <p:nvPicPr>
          <p:cNvPr id="70" name="Google Shape;70;p14"/>
          <p:cNvPicPr preferRelativeResize="0"/>
          <p:nvPr/>
        </p:nvPicPr>
        <p:blipFill rotWithShape="1">
          <a:blip r:embed="rId4">
            <a:alphaModFix/>
          </a:blip>
          <a:srcRect b="0" l="0" r="0" t="15211"/>
          <a:stretch/>
        </p:blipFill>
        <p:spPr>
          <a:xfrm>
            <a:off x="215700" y="2571750"/>
            <a:ext cx="3754401" cy="1884525"/>
          </a:xfrm>
          <a:prstGeom prst="rect">
            <a:avLst/>
          </a:prstGeom>
          <a:noFill/>
          <a:ln cap="flat" cmpd="sng" w="19050">
            <a:solidFill>
              <a:schemeClr val="dk2"/>
            </a:solidFill>
            <a:prstDash val="solid"/>
            <a:round/>
            <a:headEnd len="sm" w="sm" type="none"/>
            <a:tailEnd len="sm" w="sm" type="none"/>
          </a:ln>
        </p:spPr>
      </p:pic>
      <p:pic>
        <p:nvPicPr>
          <p:cNvPr id="71" name="Google Shape;71;p14"/>
          <p:cNvPicPr preferRelativeResize="0"/>
          <p:nvPr/>
        </p:nvPicPr>
        <p:blipFill rotWithShape="1">
          <a:blip r:embed="rId5">
            <a:alphaModFix/>
          </a:blip>
          <a:srcRect b="0" l="0" r="0" t="36024"/>
          <a:stretch/>
        </p:blipFill>
        <p:spPr>
          <a:xfrm>
            <a:off x="2529575" y="3322175"/>
            <a:ext cx="2703849" cy="1649099"/>
          </a:xfrm>
          <a:prstGeom prst="rect">
            <a:avLst/>
          </a:prstGeom>
          <a:noFill/>
          <a:ln cap="flat" cmpd="sng" w="19050">
            <a:solidFill>
              <a:schemeClr val="dk2"/>
            </a:solidFill>
            <a:prstDash val="solid"/>
            <a:round/>
            <a:headEnd len="sm" w="sm" type="none"/>
            <a:tailEnd len="sm" w="sm" type="none"/>
          </a:ln>
        </p:spPr>
      </p:pic>
      <p:pic>
        <p:nvPicPr>
          <p:cNvPr id="72" name="Google Shape;72;p14"/>
          <p:cNvPicPr preferRelativeResize="0"/>
          <p:nvPr/>
        </p:nvPicPr>
        <p:blipFill rotWithShape="1">
          <a:blip r:embed="rId6">
            <a:alphaModFix/>
          </a:blip>
          <a:srcRect b="0" l="0" r="0" t="30719"/>
          <a:stretch/>
        </p:blipFill>
        <p:spPr>
          <a:xfrm>
            <a:off x="6063412" y="1059213"/>
            <a:ext cx="2823624" cy="1367650"/>
          </a:xfrm>
          <a:prstGeom prst="rect">
            <a:avLst/>
          </a:prstGeom>
          <a:noFill/>
          <a:ln cap="flat" cmpd="sng" w="19050">
            <a:solidFill>
              <a:schemeClr val="dk2"/>
            </a:solidFill>
            <a:prstDash val="solid"/>
            <a:round/>
            <a:headEnd len="sm" w="sm" type="none"/>
            <a:tailEnd len="sm" w="sm" type="none"/>
          </a:ln>
        </p:spPr>
      </p:pic>
      <p:pic>
        <p:nvPicPr>
          <p:cNvPr id="73" name="Google Shape;73;p14"/>
          <p:cNvPicPr preferRelativeResize="0"/>
          <p:nvPr/>
        </p:nvPicPr>
        <p:blipFill>
          <a:blip r:embed="rId7">
            <a:alphaModFix/>
          </a:blip>
          <a:stretch>
            <a:fillRect/>
          </a:stretch>
        </p:blipFill>
        <p:spPr>
          <a:xfrm>
            <a:off x="298025" y="1141299"/>
            <a:ext cx="5551839" cy="136765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ctrTitle"/>
          </p:nvPr>
        </p:nvSpPr>
        <p:spPr>
          <a:xfrm>
            <a:off x="411175" y="644300"/>
            <a:ext cx="8282400" cy="2109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What is </a:t>
            </a:r>
            <a:br>
              <a:rPr lang="en"/>
            </a:br>
            <a:r>
              <a:rPr lang="en"/>
              <a:t>Theft?</a:t>
            </a:r>
            <a:endParaRPr/>
          </a:p>
        </p:txBody>
      </p:sp>
      <p:sp>
        <p:nvSpPr>
          <p:cNvPr id="79" name="Google Shape;79;p15"/>
          <p:cNvSpPr txBox="1"/>
          <p:nvPr>
            <p:ph idx="1" type="subTitle"/>
          </p:nvPr>
        </p:nvSpPr>
        <p:spPr>
          <a:xfrm>
            <a:off x="411175" y="3398250"/>
            <a:ext cx="8282400" cy="1260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000000"/>
                </a:solidFill>
              </a:rPr>
              <a:t>Provide a Legal </a:t>
            </a:r>
            <a:r>
              <a:rPr lang="en">
                <a:solidFill>
                  <a:srgbClr val="000000"/>
                </a:solidFill>
              </a:rPr>
              <a:t>Definition</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idx="2" type="body"/>
          </p:nvPr>
        </p:nvSpPr>
        <p:spPr>
          <a:xfrm>
            <a:off x="4928325" y="454150"/>
            <a:ext cx="3837000" cy="2979300"/>
          </a:xfrm>
          <a:prstGeom prst="rect">
            <a:avLst/>
          </a:prstGeom>
        </p:spPr>
        <p:txBody>
          <a:bodyPr anchorCtr="0" anchor="ctr" bIns="91425" lIns="91425" spcFirstLastPara="1" rIns="91425" wrap="square" tIns="91425">
            <a:normAutofit fontScale="92500" lnSpcReduction="20000"/>
          </a:bodyPr>
          <a:lstStyle/>
          <a:p>
            <a:pPr indent="0" lvl="0" marL="0" rtl="0" algn="l">
              <a:spcBef>
                <a:spcPts val="0"/>
              </a:spcBef>
              <a:spcAft>
                <a:spcPts val="0"/>
              </a:spcAft>
              <a:buNone/>
            </a:pPr>
            <a:r>
              <a:rPr b="1" lang="en" sz="2500">
                <a:solidFill>
                  <a:srgbClr val="000000"/>
                </a:solidFill>
              </a:rPr>
              <a:t>Definition</a:t>
            </a:r>
            <a:r>
              <a:rPr b="1" lang="en" sz="2500">
                <a:solidFill>
                  <a:srgbClr val="000000"/>
                </a:solidFill>
              </a:rPr>
              <a:t>:</a:t>
            </a:r>
            <a:endParaRPr b="1" sz="2500">
              <a:solidFill>
                <a:srgbClr val="000000"/>
              </a:solidFill>
            </a:endParaRPr>
          </a:p>
          <a:p>
            <a:pPr indent="-375443" lvl="0" marL="457200" rtl="0" algn="l">
              <a:spcBef>
                <a:spcPts val="1200"/>
              </a:spcBef>
              <a:spcAft>
                <a:spcPts val="0"/>
              </a:spcAft>
              <a:buSzPct val="100000"/>
              <a:buChar char="●"/>
            </a:pPr>
            <a:r>
              <a:rPr lang="en" sz="2500"/>
              <a:t>Taking something that does not belong to you</a:t>
            </a:r>
            <a:endParaRPr sz="2500"/>
          </a:p>
          <a:p>
            <a:pPr indent="-375443" lvl="0" marL="457200" rtl="0" algn="l">
              <a:spcBef>
                <a:spcPts val="0"/>
              </a:spcBef>
              <a:spcAft>
                <a:spcPts val="0"/>
              </a:spcAft>
              <a:buSzPct val="100000"/>
              <a:buChar char="●"/>
            </a:pPr>
            <a:r>
              <a:rPr lang="en" sz="2500"/>
              <a:t>Without compensation</a:t>
            </a:r>
            <a:endParaRPr sz="2500"/>
          </a:p>
          <a:p>
            <a:pPr indent="0" lvl="0" marL="0" rtl="0" algn="l">
              <a:spcBef>
                <a:spcPts val="1200"/>
              </a:spcBef>
              <a:spcAft>
                <a:spcPts val="1200"/>
              </a:spcAft>
              <a:buNone/>
            </a:pPr>
            <a:r>
              <a:t/>
            </a:r>
            <a:endParaRPr sz="2500"/>
          </a:p>
        </p:txBody>
      </p:sp>
      <p:sp>
        <p:nvSpPr>
          <p:cNvPr id="85" name="Google Shape;85;p16"/>
          <p:cNvSpPr txBox="1"/>
          <p:nvPr/>
        </p:nvSpPr>
        <p:spPr>
          <a:xfrm>
            <a:off x="233800" y="356850"/>
            <a:ext cx="4122300" cy="357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rgbClr val="F7F7F8"/>
                </a:solidFill>
                <a:latin typeface="Source Code Pro"/>
                <a:ea typeface="Source Code Pro"/>
                <a:cs typeface="Source Code Pro"/>
                <a:sym typeface="Source Code Pro"/>
              </a:rPr>
              <a:t>Let’s Write Down Your Definition Based on Prior Knowledge. </a:t>
            </a:r>
            <a:endParaRPr sz="3000">
              <a:solidFill>
                <a:srgbClr val="F7F7F8"/>
              </a:solidFill>
              <a:latin typeface="Source Code Pro"/>
              <a:ea typeface="Source Code Pro"/>
              <a:cs typeface="Source Code Pro"/>
              <a:sym typeface="Source Code Pro"/>
            </a:endParaRPr>
          </a:p>
          <a:p>
            <a:pPr indent="0" lvl="0" marL="0" rtl="0" algn="l">
              <a:spcBef>
                <a:spcPts val="0"/>
              </a:spcBef>
              <a:spcAft>
                <a:spcPts val="0"/>
              </a:spcAft>
              <a:buNone/>
            </a:pPr>
            <a:r>
              <a:t/>
            </a:r>
            <a:endParaRPr sz="2000">
              <a:solidFill>
                <a:srgbClr val="F7F7F8"/>
              </a:solidFill>
              <a:latin typeface="Source Code Pro"/>
              <a:ea typeface="Source Code Pro"/>
              <a:cs typeface="Source Code Pro"/>
              <a:sym typeface="Source Code Pro"/>
            </a:endParaRPr>
          </a:p>
          <a:p>
            <a:pPr indent="0" lvl="0" marL="0" rtl="0" algn="l">
              <a:spcBef>
                <a:spcPts val="0"/>
              </a:spcBef>
              <a:spcAft>
                <a:spcPts val="0"/>
              </a:spcAft>
              <a:buNone/>
            </a:pPr>
            <a:r>
              <a:t/>
            </a:r>
            <a:endParaRPr sz="2000">
              <a:solidFill>
                <a:srgbClr val="F7F7F8"/>
              </a:solidFill>
              <a:latin typeface="Source Code Pro"/>
              <a:ea typeface="Source Code Pro"/>
              <a:cs typeface="Source Code Pro"/>
              <a:sym typeface="Source Code Pro"/>
            </a:endParaRPr>
          </a:p>
          <a:p>
            <a:pPr indent="0" lvl="0" marL="0" rtl="0" algn="l">
              <a:spcBef>
                <a:spcPts val="0"/>
              </a:spcBef>
              <a:spcAft>
                <a:spcPts val="0"/>
              </a:spcAft>
              <a:buNone/>
            </a:pPr>
            <a:r>
              <a:rPr lang="en" sz="2000">
                <a:solidFill>
                  <a:srgbClr val="F7F7F8"/>
                </a:solidFill>
                <a:latin typeface="Source Code Pro"/>
                <a:ea typeface="Source Code Pro"/>
                <a:cs typeface="Source Code Pro"/>
                <a:sym typeface="Source Code Pro"/>
              </a:rPr>
              <a:t>We will compare it to the right answer on the next slide</a:t>
            </a:r>
            <a:endParaRPr sz="2000">
              <a:solidFill>
                <a:srgbClr val="F7F7F8"/>
              </a:solidFill>
              <a:latin typeface="Source Code Pro"/>
              <a:ea typeface="Source Code Pro"/>
              <a:cs typeface="Source Code Pro"/>
              <a:sym typeface="Source Code Pr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ph type="title"/>
          </p:nvPr>
        </p:nvSpPr>
        <p:spPr>
          <a:xfrm>
            <a:off x="430800" y="1543125"/>
            <a:ext cx="8282400" cy="20802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u="sng"/>
              <a:t>Actual Definition:</a:t>
            </a:r>
            <a:endParaRPr b="1" u="sng"/>
          </a:p>
          <a:p>
            <a:pPr indent="0" lvl="0" marL="0" rtl="0" algn="ctr">
              <a:spcBef>
                <a:spcPts val="0"/>
              </a:spcBef>
              <a:spcAft>
                <a:spcPts val="0"/>
              </a:spcAft>
              <a:buNone/>
            </a:pPr>
            <a:r>
              <a:rPr lang="en">
                <a:solidFill>
                  <a:srgbClr val="FFFF00"/>
                </a:solidFill>
              </a:rPr>
              <a:t>To take unauthorized control of other’s property</a:t>
            </a:r>
            <a:r>
              <a:rPr lang="en"/>
              <a:t> </a:t>
            </a:r>
            <a:r>
              <a:rPr lang="en">
                <a:solidFill>
                  <a:srgbClr val="66FF00"/>
                </a:solidFill>
              </a:rPr>
              <a:t>w</a:t>
            </a:r>
            <a:r>
              <a:rPr lang="en">
                <a:solidFill>
                  <a:srgbClr val="66FF00"/>
                </a:solidFill>
              </a:rPr>
              <a:t>ith the intent to deprive owner of that property</a:t>
            </a:r>
            <a:endParaRPr>
              <a:solidFill>
                <a:srgbClr val="66FF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accent3"/>
        </a:solidFill>
      </p:bgPr>
    </p:bg>
    <p:spTree>
      <p:nvGrpSpPr>
        <p:cNvPr id="94" name="Shape 94"/>
        <p:cNvGrpSpPr/>
        <p:nvPr/>
      </p:nvGrpSpPr>
      <p:grpSpPr>
        <a:xfrm>
          <a:off x="0" y="0"/>
          <a:ext cx="0" cy="0"/>
          <a:chOff x="0" y="0"/>
          <a:chExt cx="0" cy="0"/>
        </a:xfrm>
      </p:grpSpPr>
      <p:sp>
        <p:nvSpPr>
          <p:cNvPr id="95" name="Google Shape;95;p18"/>
          <p:cNvSpPr txBox="1"/>
          <p:nvPr>
            <p:ph type="title"/>
          </p:nvPr>
        </p:nvSpPr>
        <p:spPr>
          <a:xfrm>
            <a:off x="199975" y="70950"/>
            <a:ext cx="4045200" cy="88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Mens Rea</a:t>
            </a:r>
            <a:endParaRPr/>
          </a:p>
        </p:txBody>
      </p:sp>
      <p:sp>
        <p:nvSpPr>
          <p:cNvPr id="96" name="Google Shape;96;p18"/>
          <p:cNvSpPr txBox="1"/>
          <p:nvPr>
            <p:ph idx="1" type="subTitle"/>
          </p:nvPr>
        </p:nvSpPr>
        <p:spPr>
          <a:xfrm>
            <a:off x="199975" y="1035425"/>
            <a:ext cx="4045200" cy="3783900"/>
          </a:xfrm>
          <a:prstGeom prst="rect">
            <a:avLst/>
          </a:prstGeom>
        </p:spPr>
        <p:txBody>
          <a:bodyPr anchorCtr="0" anchor="t" bIns="91425" lIns="91425" spcFirstLastPara="1" rIns="91425" wrap="square" tIns="91425">
            <a:normAutofit/>
          </a:bodyPr>
          <a:lstStyle/>
          <a:p>
            <a:pPr indent="-419100" lvl="0" marL="457200" rtl="0" algn="l">
              <a:spcBef>
                <a:spcPts val="0"/>
              </a:spcBef>
              <a:spcAft>
                <a:spcPts val="0"/>
              </a:spcAft>
              <a:buSzPts val="3000"/>
              <a:buChar char="●"/>
            </a:pPr>
            <a:r>
              <a:rPr lang="en" sz="3000"/>
              <a:t>The intention or knowledge of wrongdoing</a:t>
            </a:r>
            <a:endParaRPr sz="3000"/>
          </a:p>
          <a:p>
            <a:pPr indent="0" lvl="0" marL="0" rtl="0" algn="l">
              <a:spcBef>
                <a:spcPts val="0"/>
              </a:spcBef>
              <a:spcAft>
                <a:spcPts val="0"/>
              </a:spcAft>
              <a:buNone/>
            </a:pPr>
            <a:r>
              <a:t/>
            </a:r>
            <a:endParaRPr sz="3000"/>
          </a:p>
          <a:p>
            <a:pPr indent="-419100" lvl="0" marL="457200" rtl="0" algn="l">
              <a:spcBef>
                <a:spcPts val="0"/>
              </a:spcBef>
              <a:spcAft>
                <a:spcPts val="0"/>
              </a:spcAft>
              <a:buSzPts val="3000"/>
              <a:buChar char="●"/>
            </a:pPr>
            <a:r>
              <a:rPr lang="en" sz="3000"/>
              <a:t>Literally translates to “guilty mind”</a:t>
            </a:r>
            <a:endParaRPr sz="3000"/>
          </a:p>
        </p:txBody>
      </p:sp>
      <p:sp>
        <p:nvSpPr>
          <p:cNvPr id="97" name="Google Shape;97;p18"/>
          <p:cNvSpPr txBox="1"/>
          <p:nvPr>
            <p:ph type="title"/>
          </p:nvPr>
        </p:nvSpPr>
        <p:spPr>
          <a:xfrm>
            <a:off x="4824275" y="70950"/>
            <a:ext cx="4045200" cy="88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solidFill>
                  <a:srgbClr val="000000"/>
                </a:solidFill>
              </a:rPr>
              <a:t>Actus Reus</a:t>
            </a:r>
            <a:endParaRPr/>
          </a:p>
        </p:txBody>
      </p:sp>
      <p:sp>
        <p:nvSpPr>
          <p:cNvPr id="98" name="Google Shape;98;p18"/>
          <p:cNvSpPr txBox="1"/>
          <p:nvPr>
            <p:ph idx="1" type="subTitle"/>
          </p:nvPr>
        </p:nvSpPr>
        <p:spPr>
          <a:xfrm>
            <a:off x="4824275" y="1035425"/>
            <a:ext cx="4045200" cy="3783900"/>
          </a:xfrm>
          <a:prstGeom prst="rect">
            <a:avLst/>
          </a:prstGeom>
        </p:spPr>
        <p:txBody>
          <a:bodyPr anchorCtr="0" anchor="t" bIns="91425" lIns="91425" spcFirstLastPara="1" rIns="91425" wrap="square" tIns="91425">
            <a:normAutofit lnSpcReduction="10000"/>
          </a:bodyPr>
          <a:lstStyle/>
          <a:p>
            <a:pPr indent="-419100" lvl="0" marL="457200" rtl="0" algn="l">
              <a:spcBef>
                <a:spcPts val="0"/>
              </a:spcBef>
              <a:spcAft>
                <a:spcPts val="0"/>
              </a:spcAft>
              <a:buClr>
                <a:srgbClr val="000000"/>
              </a:buClr>
              <a:buSzPts val="3000"/>
              <a:buChar char="●"/>
            </a:pPr>
            <a:r>
              <a:rPr lang="en" sz="3000">
                <a:solidFill>
                  <a:srgbClr val="000000"/>
                </a:solidFill>
              </a:rPr>
              <a:t>Voluntary bodily movement that causes a crime</a:t>
            </a:r>
            <a:endParaRPr sz="3000">
              <a:solidFill>
                <a:srgbClr val="000000"/>
              </a:solidFill>
            </a:endParaRPr>
          </a:p>
          <a:p>
            <a:pPr indent="0" lvl="0" marL="0" rtl="0" algn="l">
              <a:spcBef>
                <a:spcPts val="0"/>
              </a:spcBef>
              <a:spcAft>
                <a:spcPts val="0"/>
              </a:spcAft>
              <a:buNone/>
            </a:pPr>
            <a:r>
              <a:t/>
            </a:r>
            <a:endParaRPr sz="3000">
              <a:solidFill>
                <a:srgbClr val="000000"/>
              </a:solidFill>
            </a:endParaRPr>
          </a:p>
          <a:p>
            <a:pPr indent="-419100" lvl="0" marL="457200" rtl="0" algn="l">
              <a:spcBef>
                <a:spcPts val="0"/>
              </a:spcBef>
              <a:spcAft>
                <a:spcPts val="0"/>
              </a:spcAft>
              <a:buClr>
                <a:srgbClr val="000000"/>
              </a:buClr>
              <a:buSzPts val="3000"/>
              <a:buChar char="●"/>
            </a:pPr>
            <a:r>
              <a:rPr lang="en" sz="3000">
                <a:solidFill>
                  <a:srgbClr val="000000"/>
                </a:solidFill>
              </a:rPr>
              <a:t>Literally translates to “guilty act”</a:t>
            </a:r>
            <a:endParaRPr sz="30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372500"/>
            <a:ext cx="8520600" cy="733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solidFill>
                  <a:srgbClr val="000000"/>
                </a:solidFill>
              </a:rPr>
              <a:t>One Definition - Many Types of Cases</a:t>
            </a:r>
            <a:endParaRPr b="1">
              <a:solidFill>
                <a:srgbClr val="000000"/>
              </a:solidFill>
            </a:endParaRPr>
          </a:p>
        </p:txBody>
      </p:sp>
      <p:sp>
        <p:nvSpPr>
          <p:cNvPr id="104" name="Google Shape;104;p19"/>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355600" lvl="0" marL="457200" rtl="0" algn="l">
              <a:spcBef>
                <a:spcPts val="1500"/>
              </a:spcBef>
              <a:spcAft>
                <a:spcPts val="0"/>
              </a:spcAft>
              <a:buClr>
                <a:srgbClr val="000000"/>
              </a:buClr>
              <a:buSzPts val="2000"/>
              <a:buFont typeface="Roboto"/>
              <a:buAutoNum type="arabicPeriod"/>
            </a:pPr>
            <a:r>
              <a:rPr b="1" lang="en" sz="2000">
                <a:solidFill>
                  <a:srgbClr val="000000"/>
                </a:solidFill>
                <a:latin typeface="Roboto"/>
                <a:ea typeface="Roboto"/>
                <a:cs typeface="Roboto"/>
                <a:sym typeface="Roboto"/>
              </a:rPr>
              <a:t>Petty theft: </a:t>
            </a:r>
            <a:r>
              <a:rPr lang="en" sz="2000">
                <a:solidFill>
                  <a:srgbClr val="000000"/>
                </a:solidFill>
                <a:latin typeface="Roboto"/>
                <a:ea typeface="Roboto"/>
                <a:cs typeface="Roboto"/>
                <a:sym typeface="Roboto"/>
              </a:rPr>
              <a:t>This involves stealing small items or goods of little value.</a:t>
            </a:r>
            <a:endParaRPr sz="2000">
              <a:solidFill>
                <a:srgbClr val="000000"/>
              </a:solidFill>
              <a:latin typeface="Roboto"/>
              <a:ea typeface="Roboto"/>
              <a:cs typeface="Roboto"/>
              <a:sym typeface="Roboto"/>
            </a:endParaRPr>
          </a:p>
          <a:p>
            <a:pPr indent="-355600" lvl="0" marL="457200" rtl="0" algn="l">
              <a:spcBef>
                <a:spcPts val="0"/>
              </a:spcBef>
              <a:spcAft>
                <a:spcPts val="0"/>
              </a:spcAft>
              <a:buClr>
                <a:srgbClr val="000000"/>
              </a:buClr>
              <a:buSzPts val="2000"/>
              <a:buFont typeface="Roboto"/>
              <a:buAutoNum type="arabicPeriod"/>
            </a:pPr>
            <a:r>
              <a:rPr b="1" lang="en" sz="2000">
                <a:solidFill>
                  <a:srgbClr val="000000"/>
                </a:solidFill>
                <a:latin typeface="Roboto"/>
                <a:ea typeface="Roboto"/>
                <a:cs typeface="Roboto"/>
                <a:sym typeface="Roboto"/>
              </a:rPr>
              <a:t>Grand theft:</a:t>
            </a:r>
            <a:r>
              <a:rPr lang="en" sz="2000">
                <a:solidFill>
                  <a:srgbClr val="000000"/>
                </a:solidFill>
                <a:latin typeface="Roboto"/>
                <a:ea typeface="Roboto"/>
                <a:cs typeface="Roboto"/>
                <a:sym typeface="Roboto"/>
              </a:rPr>
              <a:t> This involves stealing more valuable items or goods.</a:t>
            </a:r>
            <a:endParaRPr sz="2000">
              <a:solidFill>
                <a:srgbClr val="000000"/>
              </a:solidFill>
              <a:latin typeface="Roboto"/>
              <a:ea typeface="Roboto"/>
              <a:cs typeface="Roboto"/>
              <a:sym typeface="Roboto"/>
            </a:endParaRPr>
          </a:p>
          <a:p>
            <a:pPr indent="-355600" lvl="0" marL="457200" rtl="0" algn="l">
              <a:spcBef>
                <a:spcPts val="0"/>
              </a:spcBef>
              <a:spcAft>
                <a:spcPts val="0"/>
              </a:spcAft>
              <a:buClr>
                <a:srgbClr val="000000"/>
              </a:buClr>
              <a:buSzPts val="2000"/>
              <a:buFont typeface="Roboto"/>
              <a:buAutoNum type="arabicPeriod"/>
            </a:pPr>
            <a:r>
              <a:rPr b="1" lang="en" sz="2000">
                <a:solidFill>
                  <a:srgbClr val="000000"/>
                </a:solidFill>
                <a:latin typeface="Roboto"/>
                <a:ea typeface="Roboto"/>
                <a:cs typeface="Roboto"/>
                <a:sym typeface="Roboto"/>
              </a:rPr>
              <a:t>Embezzlement:</a:t>
            </a:r>
            <a:r>
              <a:rPr lang="en" sz="2000">
                <a:solidFill>
                  <a:srgbClr val="000000"/>
                </a:solidFill>
                <a:latin typeface="Roboto"/>
                <a:ea typeface="Roboto"/>
                <a:cs typeface="Roboto"/>
                <a:sym typeface="Roboto"/>
              </a:rPr>
              <a:t> This involves taking someone else's property that has been entrusted to you, such as money from a company or organization.</a:t>
            </a:r>
            <a:endParaRPr sz="2000">
              <a:solidFill>
                <a:srgbClr val="000000"/>
              </a:solidFill>
              <a:latin typeface="Roboto"/>
              <a:ea typeface="Roboto"/>
              <a:cs typeface="Roboto"/>
              <a:sym typeface="Roboto"/>
            </a:endParaRPr>
          </a:p>
          <a:p>
            <a:pPr indent="-355600" lvl="0" marL="457200" rtl="0" algn="l">
              <a:spcBef>
                <a:spcPts val="0"/>
              </a:spcBef>
              <a:spcAft>
                <a:spcPts val="0"/>
              </a:spcAft>
              <a:buClr>
                <a:srgbClr val="000000"/>
              </a:buClr>
              <a:buSzPts val="2000"/>
              <a:buFont typeface="Roboto"/>
              <a:buAutoNum type="arabicPeriod"/>
            </a:pPr>
            <a:r>
              <a:rPr b="1" lang="en" sz="2000">
                <a:solidFill>
                  <a:srgbClr val="000000"/>
                </a:solidFill>
                <a:latin typeface="Roboto"/>
                <a:ea typeface="Roboto"/>
                <a:cs typeface="Roboto"/>
                <a:sym typeface="Roboto"/>
              </a:rPr>
              <a:t>Robbery: </a:t>
            </a:r>
            <a:r>
              <a:rPr lang="en" sz="2000">
                <a:solidFill>
                  <a:srgbClr val="000000"/>
                </a:solidFill>
                <a:latin typeface="Roboto"/>
                <a:ea typeface="Roboto"/>
                <a:cs typeface="Roboto"/>
                <a:sym typeface="Roboto"/>
              </a:rPr>
              <a:t>This involves taking someone else's property through force or the threat of force.</a:t>
            </a:r>
            <a:endParaRPr sz="2000">
              <a:solidFill>
                <a:srgbClr val="000000"/>
              </a:solidFill>
              <a:latin typeface="Roboto"/>
              <a:ea typeface="Roboto"/>
              <a:cs typeface="Roboto"/>
              <a:sym typeface="Roboto"/>
            </a:endParaRPr>
          </a:p>
          <a:p>
            <a:pPr indent="-355600" lvl="0" marL="457200" rtl="0" algn="l">
              <a:spcBef>
                <a:spcPts val="0"/>
              </a:spcBef>
              <a:spcAft>
                <a:spcPts val="0"/>
              </a:spcAft>
              <a:buClr>
                <a:srgbClr val="000000"/>
              </a:buClr>
              <a:buSzPts val="2000"/>
              <a:buFont typeface="Roboto"/>
              <a:buAutoNum type="arabicPeriod"/>
            </a:pPr>
            <a:r>
              <a:rPr b="1" lang="en" sz="2000">
                <a:solidFill>
                  <a:srgbClr val="000000"/>
                </a:solidFill>
                <a:latin typeface="Roboto"/>
                <a:ea typeface="Roboto"/>
                <a:cs typeface="Roboto"/>
                <a:sym typeface="Roboto"/>
              </a:rPr>
              <a:t>Burglary:</a:t>
            </a:r>
            <a:r>
              <a:rPr lang="en" sz="2000">
                <a:solidFill>
                  <a:srgbClr val="000000"/>
                </a:solidFill>
                <a:latin typeface="Roboto"/>
                <a:ea typeface="Roboto"/>
                <a:cs typeface="Roboto"/>
                <a:sym typeface="Roboto"/>
              </a:rPr>
              <a:t> This involves entering someone else's property with the intent of stealing something.</a:t>
            </a:r>
            <a:endParaRPr sz="200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08" name="Shape 108"/>
        <p:cNvGrpSpPr/>
        <p:nvPr/>
      </p:nvGrpSpPr>
      <p:grpSpPr>
        <a:xfrm>
          <a:off x="0" y="0"/>
          <a:ext cx="0" cy="0"/>
          <a:chOff x="0" y="0"/>
          <a:chExt cx="0" cy="0"/>
        </a:xfrm>
      </p:grpSpPr>
      <p:sp>
        <p:nvSpPr>
          <p:cNvPr id="109" name="Google Shape;109;p20"/>
          <p:cNvSpPr txBox="1"/>
          <p:nvPr>
            <p:ph type="title"/>
          </p:nvPr>
        </p:nvSpPr>
        <p:spPr>
          <a:xfrm>
            <a:off x="450250" y="296350"/>
            <a:ext cx="8292000" cy="8937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t>Criminal Classifications</a:t>
            </a:r>
            <a:endParaRPr/>
          </a:p>
        </p:txBody>
      </p:sp>
      <p:sp>
        <p:nvSpPr>
          <p:cNvPr id="110" name="Google Shape;110;p20"/>
          <p:cNvSpPr txBox="1"/>
          <p:nvPr/>
        </p:nvSpPr>
        <p:spPr>
          <a:xfrm>
            <a:off x="259900" y="1299550"/>
            <a:ext cx="8672700" cy="366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u="sng">
                <a:solidFill>
                  <a:schemeClr val="lt1"/>
                </a:solidFill>
                <a:latin typeface="Source Code Pro"/>
                <a:ea typeface="Source Code Pro"/>
                <a:cs typeface="Source Code Pro"/>
                <a:sym typeface="Source Code Pro"/>
              </a:rPr>
              <a:t>Felony:</a:t>
            </a:r>
            <a:r>
              <a:rPr lang="en" sz="2000">
                <a:solidFill>
                  <a:schemeClr val="lt1"/>
                </a:solidFill>
                <a:latin typeface="Source Code Pro"/>
                <a:ea typeface="Source Code Pro"/>
                <a:cs typeface="Source Code Pro"/>
                <a:sym typeface="Source Code Pro"/>
              </a:rPr>
              <a:t> “A crime punishable by death or more than one year in prison.”</a:t>
            </a:r>
            <a:endParaRPr sz="2000">
              <a:solidFill>
                <a:schemeClr val="lt1"/>
              </a:solidFill>
              <a:latin typeface="Source Code Pro"/>
              <a:ea typeface="Source Code Pro"/>
              <a:cs typeface="Source Code Pro"/>
              <a:sym typeface="Source Code Pro"/>
            </a:endParaRPr>
          </a:p>
          <a:p>
            <a:pPr indent="-355600" lvl="0" marL="914400" rtl="0" algn="l">
              <a:spcBef>
                <a:spcPts val="0"/>
              </a:spcBef>
              <a:spcAft>
                <a:spcPts val="0"/>
              </a:spcAft>
              <a:buClr>
                <a:schemeClr val="lt1"/>
              </a:buClr>
              <a:buSzPts val="2000"/>
              <a:buFont typeface="Source Code Pro"/>
              <a:buChar char="●"/>
            </a:pPr>
            <a:r>
              <a:rPr lang="en" sz="2000">
                <a:solidFill>
                  <a:schemeClr val="lt1"/>
                </a:solidFill>
                <a:latin typeface="Source Code Pro"/>
                <a:ea typeface="Source Code Pro"/>
                <a:cs typeface="Source Code Pro"/>
                <a:sym typeface="Source Code Pro"/>
              </a:rPr>
              <a:t>Prison/Death</a:t>
            </a:r>
            <a:endParaRPr sz="2000">
              <a:solidFill>
                <a:schemeClr val="lt1"/>
              </a:solidFill>
              <a:latin typeface="Source Code Pro"/>
              <a:ea typeface="Source Code Pro"/>
              <a:cs typeface="Source Code Pro"/>
              <a:sym typeface="Source Code Pro"/>
            </a:endParaRPr>
          </a:p>
          <a:p>
            <a:pPr indent="0" lvl="0" marL="0" rtl="0" algn="l">
              <a:spcBef>
                <a:spcPts val="0"/>
              </a:spcBef>
              <a:spcAft>
                <a:spcPts val="0"/>
              </a:spcAft>
              <a:buNone/>
            </a:pPr>
            <a:r>
              <a:t/>
            </a:r>
            <a:endParaRPr sz="2000">
              <a:solidFill>
                <a:schemeClr val="lt1"/>
              </a:solidFill>
              <a:latin typeface="Source Code Pro"/>
              <a:ea typeface="Source Code Pro"/>
              <a:cs typeface="Source Code Pro"/>
              <a:sym typeface="Source Code Pro"/>
            </a:endParaRPr>
          </a:p>
          <a:p>
            <a:pPr indent="0" lvl="0" marL="0" rtl="0" algn="l">
              <a:spcBef>
                <a:spcPts val="0"/>
              </a:spcBef>
              <a:spcAft>
                <a:spcPts val="0"/>
              </a:spcAft>
              <a:buNone/>
            </a:pPr>
            <a:r>
              <a:rPr b="1" lang="en" sz="2200" u="sng">
                <a:solidFill>
                  <a:schemeClr val="lt1"/>
                </a:solidFill>
                <a:latin typeface="Source Code Pro"/>
                <a:ea typeface="Source Code Pro"/>
                <a:cs typeface="Source Code Pro"/>
                <a:sym typeface="Source Code Pro"/>
              </a:rPr>
              <a:t>Misdemeanour:</a:t>
            </a:r>
            <a:r>
              <a:rPr lang="en" sz="2000">
                <a:solidFill>
                  <a:schemeClr val="lt1"/>
                </a:solidFill>
                <a:latin typeface="Source Code Pro"/>
                <a:ea typeface="Source Code Pro"/>
                <a:cs typeface="Source Code Pro"/>
                <a:sym typeface="Source Code Pro"/>
              </a:rPr>
              <a:t> “A crime less serious than a felony.”</a:t>
            </a:r>
            <a:endParaRPr sz="2000">
              <a:solidFill>
                <a:schemeClr val="lt1"/>
              </a:solidFill>
              <a:latin typeface="Source Code Pro"/>
              <a:ea typeface="Source Code Pro"/>
              <a:cs typeface="Source Code Pro"/>
              <a:sym typeface="Source Code Pro"/>
            </a:endParaRPr>
          </a:p>
          <a:p>
            <a:pPr indent="-355600" lvl="0" marL="914400" rtl="0" algn="l">
              <a:spcBef>
                <a:spcPts val="0"/>
              </a:spcBef>
              <a:spcAft>
                <a:spcPts val="0"/>
              </a:spcAft>
              <a:buClr>
                <a:schemeClr val="lt1"/>
              </a:buClr>
              <a:buSzPts val="2000"/>
              <a:buFont typeface="Source Code Pro"/>
              <a:buChar char="●"/>
            </a:pPr>
            <a:r>
              <a:rPr lang="en" sz="2000">
                <a:solidFill>
                  <a:schemeClr val="lt1"/>
                </a:solidFill>
                <a:latin typeface="Source Code Pro"/>
                <a:ea typeface="Source Code Pro"/>
                <a:cs typeface="Source Code Pro"/>
                <a:sym typeface="Source Code Pro"/>
              </a:rPr>
              <a:t>One year or less of jail time</a:t>
            </a:r>
            <a:endParaRPr sz="2000">
              <a:solidFill>
                <a:schemeClr val="lt1"/>
              </a:solidFill>
              <a:latin typeface="Source Code Pro"/>
              <a:ea typeface="Source Code Pro"/>
              <a:cs typeface="Source Code Pro"/>
              <a:sym typeface="Source Code Pro"/>
            </a:endParaRPr>
          </a:p>
          <a:p>
            <a:pPr indent="-355600" lvl="0" marL="914400" rtl="0" algn="l">
              <a:spcBef>
                <a:spcPts val="0"/>
              </a:spcBef>
              <a:spcAft>
                <a:spcPts val="0"/>
              </a:spcAft>
              <a:buClr>
                <a:schemeClr val="lt1"/>
              </a:buClr>
              <a:buSzPts val="2000"/>
              <a:buFont typeface="Source Code Pro"/>
              <a:buChar char="●"/>
            </a:pPr>
            <a:r>
              <a:rPr lang="en" sz="2000">
                <a:solidFill>
                  <a:schemeClr val="lt1"/>
                </a:solidFill>
                <a:latin typeface="Source Code Pro"/>
                <a:ea typeface="Source Code Pro"/>
                <a:cs typeface="Source Code Pro"/>
                <a:sym typeface="Source Code Pro"/>
              </a:rPr>
              <a:t>Larger fines</a:t>
            </a:r>
            <a:endParaRPr sz="2000">
              <a:solidFill>
                <a:schemeClr val="lt1"/>
              </a:solidFill>
              <a:latin typeface="Source Code Pro"/>
              <a:ea typeface="Source Code Pro"/>
              <a:cs typeface="Source Code Pro"/>
              <a:sym typeface="Source Code Pro"/>
            </a:endParaRPr>
          </a:p>
          <a:p>
            <a:pPr indent="0" lvl="0" marL="0" rtl="0" algn="l">
              <a:spcBef>
                <a:spcPts val="0"/>
              </a:spcBef>
              <a:spcAft>
                <a:spcPts val="0"/>
              </a:spcAft>
              <a:buNone/>
            </a:pPr>
            <a:r>
              <a:t/>
            </a:r>
            <a:endParaRPr sz="2000">
              <a:solidFill>
                <a:schemeClr val="lt1"/>
              </a:solidFill>
              <a:latin typeface="Source Code Pro"/>
              <a:ea typeface="Source Code Pro"/>
              <a:cs typeface="Source Code Pro"/>
              <a:sym typeface="Source Code Pro"/>
            </a:endParaRPr>
          </a:p>
          <a:p>
            <a:pPr indent="0" lvl="0" marL="0" rtl="0" algn="l">
              <a:spcBef>
                <a:spcPts val="0"/>
              </a:spcBef>
              <a:spcAft>
                <a:spcPts val="0"/>
              </a:spcAft>
              <a:buNone/>
            </a:pPr>
            <a:r>
              <a:rPr b="1" lang="en" sz="2200" u="sng">
                <a:solidFill>
                  <a:schemeClr val="lt1"/>
                </a:solidFill>
                <a:latin typeface="Source Code Pro"/>
                <a:ea typeface="Source Code Pro"/>
                <a:cs typeface="Source Code Pro"/>
                <a:sym typeface="Source Code Pro"/>
              </a:rPr>
              <a:t>Infraction:</a:t>
            </a:r>
            <a:r>
              <a:rPr lang="en" sz="2000">
                <a:solidFill>
                  <a:schemeClr val="lt1"/>
                </a:solidFill>
                <a:latin typeface="Source Code Pro"/>
                <a:ea typeface="Source Code Pro"/>
                <a:cs typeface="Source Code Pro"/>
                <a:sym typeface="Source Code Pro"/>
              </a:rPr>
              <a:t> “Violation of administrative regulations.”</a:t>
            </a:r>
            <a:endParaRPr sz="2000">
              <a:solidFill>
                <a:schemeClr val="lt1"/>
              </a:solidFill>
              <a:latin typeface="Source Code Pro"/>
              <a:ea typeface="Source Code Pro"/>
              <a:cs typeface="Source Code Pro"/>
              <a:sym typeface="Source Code Pro"/>
            </a:endParaRPr>
          </a:p>
          <a:p>
            <a:pPr indent="-355600" lvl="0" marL="914400" rtl="0" algn="l">
              <a:spcBef>
                <a:spcPts val="0"/>
              </a:spcBef>
              <a:spcAft>
                <a:spcPts val="0"/>
              </a:spcAft>
              <a:buClr>
                <a:schemeClr val="lt1"/>
              </a:buClr>
              <a:buSzPts val="2000"/>
              <a:buFont typeface="Source Code Pro"/>
              <a:buChar char="●"/>
            </a:pPr>
            <a:r>
              <a:rPr lang="en" sz="2000">
                <a:solidFill>
                  <a:schemeClr val="lt1"/>
                </a:solidFill>
                <a:latin typeface="Source Code Pro"/>
                <a:ea typeface="Source Code Pro"/>
                <a:cs typeface="Source Code Pro"/>
                <a:sym typeface="Source Code Pro"/>
              </a:rPr>
              <a:t>Fines</a:t>
            </a:r>
            <a:endParaRPr sz="2000">
              <a:solidFill>
                <a:schemeClr val="lt1"/>
              </a:solidFill>
              <a:latin typeface="Source Code Pro"/>
              <a:ea typeface="Source Code Pro"/>
              <a:cs typeface="Source Code Pro"/>
              <a:sym typeface="Source Code Pro"/>
            </a:endParaRPr>
          </a:p>
          <a:p>
            <a:pPr indent="-355600" lvl="0" marL="914400" rtl="0" algn="l">
              <a:spcBef>
                <a:spcPts val="0"/>
              </a:spcBef>
              <a:spcAft>
                <a:spcPts val="0"/>
              </a:spcAft>
              <a:buClr>
                <a:schemeClr val="lt1"/>
              </a:buClr>
              <a:buSzPts val="2000"/>
              <a:buFont typeface="Source Code Pro"/>
              <a:buChar char="●"/>
            </a:pPr>
            <a:r>
              <a:rPr lang="en" sz="2000">
                <a:solidFill>
                  <a:schemeClr val="lt1"/>
                </a:solidFill>
                <a:latin typeface="Source Code Pro"/>
                <a:ea typeface="Source Code Pro"/>
                <a:cs typeface="Source Code Pro"/>
                <a:sym typeface="Source Code Pro"/>
              </a:rPr>
              <a:t>Alternative Punishment</a:t>
            </a:r>
            <a:endParaRPr sz="2000">
              <a:solidFill>
                <a:schemeClr val="lt1"/>
              </a:solidFill>
              <a:latin typeface="Source Code Pro"/>
              <a:ea typeface="Source Code Pro"/>
              <a:cs typeface="Source Code Pro"/>
              <a:sym typeface="Source Code Pr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1"/>
          <p:cNvSpPr txBox="1"/>
          <p:nvPr>
            <p:ph type="ctrTitle"/>
          </p:nvPr>
        </p:nvSpPr>
        <p:spPr>
          <a:xfrm>
            <a:off x="411175" y="644300"/>
            <a:ext cx="8282400" cy="2109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Case Lesson 1: </a:t>
            </a:r>
            <a:endParaRPr/>
          </a:p>
          <a:p>
            <a:pPr indent="0" lvl="0" marL="0" rtl="0" algn="ctr">
              <a:spcBef>
                <a:spcPts val="0"/>
              </a:spcBef>
              <a:spcAft>
                <a:spcPts val="0"/>
              </a:spcAft>
              <a:buNone/>
            </a:pPr>
            <a:r>
              <a:rPr lang="en"/>
              <a:t>Opening Statements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0838F"/>
      </a:accent5>
      <a:accent6>
        <a:srgbClr val="F8E71C"/>
      </a:accent6>
      <a:hlink>
        <a:srgbClr val="00838F"/>
      </a:hlink>
      <a:folHlink>
        <a:srgbClr val="0083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