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handoutMasterIdLst>
    <p:handoutMasterId r:id="rId22"/>
  </p:handoutMasterIdLst>
  <p:sldIdLst>
    <p:sldId id="256" r:id="rId3"/>
    <p:sldId id="285" r:id="rId4"/>
    <p:sldId id="284" r:id="rId5"/>
    <p:sldId id="262" r:id="rId6"/>
    <p:sldId id="272" r:id="rId7"/>
    <p:sldId id="273" r:id="rId8"/>
    <p:sldId id="274" r:id="rId9"/>
    <p:sldId id="283" r:id="rId10"/>
    <p:sldId id="259" r:id="rId11"/>
    <p:sldId id="275" r:id="rId12"/>
    <p:sldId id="276" r:id="rId13"/>
    <p:sldId id="277" r:id="rId14"/>
    <p:sldId id="278" r:id="rId15"/>
    <p:sldId id="279" r:id="rId16"/>
    <p:sldId id="280" r:id="rId17"/>
    <p:sldId id="260" r:id="rId18"/>
    <p:sldId id="269" r:id="rId19"/>
    <p:sldId id="281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6B17"/>
    <a:srgbClr val="D95809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19283F-399D-4236-AE6C-78F81E6B01B9}" v="1299" dt="2023-04-27T17:34:52.738"/>
    <p1510:client id="{51556CC1-7611-403D-82E2-8F30D7224899}" v="87" dt="2023-04-27T20:09:51.196"/>
    <p1510:client id="{92993D8A-F1B5-4FCB-A69B-3291C34FCAF4}" v="311" dt="2023-04-27T21:02:07.4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25D251E-BD06-9429-B672-709E2EE51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C7969A-081C-40DA-12CD-61014DA650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6397E-3B51-4292-8B06-76C3923299B7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2C522-AB09-9D32-27FE-C09A570780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A826BC-5F62-53F9-1E5D-65F24DFA7B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FE612-22E9-4F89-8251-3037AC926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70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BE3B3-C575-7866-7E08-3261B8576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C537EB-F2EC-EF03-F026-BCAD3075A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1829FA7-A9A1-4AD2-B58E-7A6F8AE0F6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124" y="114304"/>
            <a:ext cx="707572" cy="707572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82468BF-EE43-9F7A-D03D-8433ED01D69B}"/>
              </a:ext>
            </a:extLst>
          </p:cNvPr>
          <p:cNvSpPr txBox="1">
            <a:spLocks/>
          </p:cNvSpPr>
          <p:nvPr userDrawn="1"/>
        </p:nvSpPr>
        <p:spPr>
          <a:xfrm>
            <a:off x="838200" y="64913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rgbClr val="898989"/>
                </a:solidFill>
                <a:latin typeface="Abadi" panose="020B0604020104020204" pitchFamily="34" charset="0"/>
              </a:rPr>
              <a:t>4/27/2023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FD9678B-DA0E-8B78-4618-ABAE7255625D}"/>
              </a:ext>
            </a:extLst>
          </p:cNvPr>
          <p:cNvSpPr txBox="1">
            <a:spLocks/>
          </p:cNvSpPr>
          <p:nvPr userDrawn="1"/>
        </p:nvSpPr>
        <p:spPr>
          <a:xfrm>
            <a:off x="4038600" y="648970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latin typeface="Abadi" panose="020B0604020104020204" pitchFamily="34" charset="0"/>
              </a:rPr>
              <a:t>Whispering Oaks II Proposed Pool &amp; Rec Space 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83DB2D8-F34D-96C5-3894-1777E8318624}"/>
              </a:ext>
            </a:extLst>
          </p:cNvPr>
          <p:cNvSpPr txBox="1">
            <a:spLocks/>
          </p:cNvSpPr>
          <p:nvPr userDrawn="1"/>
        </p:nvSpPr>
        <p:spPr>
          <a:xfrm>
            <a:off x="8748713" y="6492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D2BD4C-72D4-41A2-90AD-5E23D71330BC}" type="slidenum">
              <a:rPr lang="en-US" sz="1000" smtClean="0">
                <a:latin typeface="Abadi" panose="020B0604020104020204" pitchFamily="34" charset="0"/>
              </a:rPr>
              <a:pPr/>
              <a:t>‹#›</a:t>
            </a:fld>
            <a:endParaRPr lang="en-US" sz="100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271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4C6F9-F18B-11D0-8CEC-D76867BA3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B46FA-6A2C-FCB3-09DC-C1697290C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26B783-029C-0716-D7A6-18B1CA6748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637F0-247F-C54E-AA30-3178DF7B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54308-E190-40A8-A3FE-DE6C88132A31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0F44F-5312-3741-ED1E-D915493FC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A405BB-7BF4-F7AA-02F7-C2AE8723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BD4C-72D4-41A2-90AD-5E23D7133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85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7D915-0542-C61A-F78D-498A1A581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FDA28E-F037-4253-D992-3CF0AD9289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1B167-9B26-6455-E5EE-48E860E58D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F912D-7AF4-5AB7-DA5E-D84DB3AB6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54308-E190-40A8-A3FE-DE6C88132A31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EEBB7-3E0F-FEEA-B3F3-6889D6A0B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E7D12B-720B-A4CF-EC4B-134CA68F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BD4C-72D4-41A2-90AD-5E23D7133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64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E7F-7BB7-FA25-DF1A-009C812B3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864EE6-1F54-5685-A308-A6829AC99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BB551-C216-71AB-EC5F-3AA84C86A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54308-E190-40A8-A3FE-DE6C88132A31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8CF1F-C422-9FA3-43E9-CCF7B5373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C36E4-6A4F-57F0-286E-BA23DF172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BD4C-72D4-41A2-90AD-5E23D7133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74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48AD7-42DD-D313-F888-B52D07F01B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E6A171-8590-46DA-0D29-4A5E6E7C7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24EFC-B10F-07CA-D209-644572F4F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54308-E190-40A8-A3FE-DE6C88132A31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86169-91F7-C185-EA18-934921A7F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5F4F0-07F5-39BD-28CD-DFA39991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BD4C-72D4-41A2-90AD-5E23D7133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62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A0E93-CD2E-FAF4-D0FB-9D8FF2146D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9E1C0B-BE47-3314-8F4C-4DB124109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A90AB-86D2-8520-079A-428C21EDC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07B2-5E8C-42D8-8866-BD70C915DEB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730B9-2390-5D87-38E6-AC28FB440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CE515-3DFE-8FF5-C380-1133CF754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CE331-E5EB-46DC-A7DD-178A03DF9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35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E74B8-ECEE-1F99-6EDE-35675CAEF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A4D83-9734-223B-2D0D-FE83A1402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8DF72-66AC-E295-7103-200B862DC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07B2-5E8C-42D8-8866-BD70C915DEB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23A33-66E7-8BFC-4467-D63A7BC6D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41972-8588-626C-B2BB-3D956578D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CE331-E5EB-46DC-A7DD-178A03DF9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84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4A207-F7FA-218D-272C-C27573A5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95C31-4D0D-4CB8-3324-0F0FBFA21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C591B-A8BB-0BF3-D173-8C29B4FAF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07B2-5E8C-42D8-8866-BD70C915DEB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AD93C-D373-E1DE-8A8E-A775C88DE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F8710-0052-3F3D-FB2C-3C1D52D3F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CE331-E5EB-46DC-A7DD-178A03DF9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91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67D12-15C8-105C-B410-5D3CFC9C0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C4551-6063-D441-97AC-0AD7A61238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AB5A9-0DBD-92D4-42B2-5E178E8C5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2FFC2-304B-6606-1D2F-D76D2A5F8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07B2-5E8C-42D8-8866-BD70C915DEB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840FF-B93C-C7D9-E37D-59077955B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F36F8-64F3-59F5-5BF0-052944384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CE331-E5EB-46DC-A7DD-178A03DF9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41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DFAE8-D43F-6941-4401-E08FC0ED8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29E2-086A-8C27-AEE2-DE5F445BC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ADE669-FBB4-D92F-F618-F311F927D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4F2F9-1D0F-C3DE-87C9-E7380A16F7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8476B5-C856-EC38-A242-F7FA999389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2729BA-E7F0-7945-DACC-4FB9EAB23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07B2-5E8C-42D8-8866-BD70C915DEB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0E7A08-E064-1590-A900-99199C35F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49328D-EB23-556A-D0EB-FFDC2AB14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CE331-E5EB-46DC-A7DD-178A03DF9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3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279AA-914A-EBB4-D175-0A96DD7D8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795928-6042-4BC1-40F4-E239B6F6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07B2-5E8C-42D8-8866-BD70C915DEB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EF6BA2-FA08-03C2-1A98-1289C15BD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41FF14-BE58-5784-33E9-86C7848AB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CE331-E5EB-46DC-A7DD-178A03DF9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12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C2A4D-1C1E-BA0B-25B5-3555D38A2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3F577-3A74-75C1-D5BD-8F6A27FF9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7988742F-161F-FA18-7A26-D4A74CF296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124" y="114304"/>
            <a:ext cx="707572" cy="707572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1B4941E-8BF3-44E4-6B68-23631463EBD4}"/>
              </a:ext>
            </a:extLst>
          </p:cNvPr>
          <p:cNvSpPr txBox="1">
            <a:spLocks/>
          </p:cNvSpPr>
          <p:nvPr userDrawn="1"/>
        </p:nvSpPr>
        <p:spPr>
          <a:xfrm>
            <a:off x="838200" y="64913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rgbClr val="898989"/>
                </a:solidFill>
                <a:latin typeface="Abadi" panose="020B0604020104020204" pitchFamily="34" charset="0"/>
              </a:rPr>
              <a:t>4/27/2023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570AE3C-8D6C-7D47-82EB-7FC549996626}"/>
              </a:ext>
            </a:extLst>
          </p:cNvPr>
          <p:cNvSpPr txBox="1">
            <a:spLocks/>
          </p:cNvSpPr>
          <p:nvPr userDrawn="1"/>
        </p:nvSpPr>
        <p:spPr>
          <a:xfrm>
            <a:off x="4038600" y="648970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latin typeface="Abadi" panose="020B0604020104020204" pitchFamily="34" charset="0"/>
              </a:rPr>
              <a:t>Whispering Oaks II Proposed Pool &amp; Rec Space 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6D57721-F138-AC72-F335-2AC8A61A9279}"/>
              </a:ext>
            </a:extLst>
          </p:cNvPr>
          <p:cNvSpPr txBox="1">
            <a:spLocks/>
          </p:cNvSpPr>
          <p:nvPr userDrawn="1"/>
        </p:nvSpPr>
        <p:spPr>
          <a:xfrm>
            <a:off x="8748713" y="6492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D2BD4C-72D4-41A2-90AD-5E23D71330BC}" type="slidenum">
              <a:rPr lang="en-US" sz="1000" smtClean="0">
                <a:latin typeface="Abadi" panose="020B0604020104020204" pitchFamily="34" charset="0"/>
              </a:rPr>
              <a:pPr/>
              <a:t>‹#›</a:t>
            </a:fld>
            <a:endParaRPr lang="en-US" sz="100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143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AB5F29-3D90-9EF9-969E-88811C078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07B2-5E8C-42D8-8866-BD70C915DEB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25473E-9261-B064-532B-A90CDFF2F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6B8913-DFDE-1570-EFA9-9C5C5FA5C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CE331-E5EB-46DC-A7DD-178A03DF9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49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18D5F-3CB2-D5F9-73D2-E66180D78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2C315-0FE2-82CB-44E0-EDCD18699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3916E-583B-9C77-4FF8-B18BB7420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73BED9-2686-5840-02F0-15C0BF169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07B2-5E8C-42D8-8866-BD70C915DEB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04930-F4BC-6362-3142-CB59E081F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0BEBAE-7E90-4AAD-9E68-3F04E319F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CE331-E5EB-46DC-A7DD-178A03DF9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02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F7FFA-82AF-DE2B-3A6D-1F3F84E5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0B8DC9-D512-7EE7-99A6-E130264BE3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4B7349-8D7F-6421-1164-6FCFAC8AE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63B97-BA56-8C90-4B48-6D384F108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07B2-5E8C-42D8-8866-BD70C915DEB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39550-8887-FE94-079B-A7AFEBFE0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5A93A-07D2-E430-5889-DCDB5E1CE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CE331-E5EB-46DC-A7DD-178A03DF9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25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591C1-6FCF-7FAD-4D03-7FECE060D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BD0AFB-C354-8B8E-CDDA-13024ABE2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57F49-B71F-C5A2-96EF-C132313E9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07B2-5E8C-42D8-8866-BD70C915DEB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1B6AF-35AF-0381-A58E-D83B84A4D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20F0E-ACB5-6423-774A-371D474B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CE331-E5EB-46DC-A7DD-178A03DF9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3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85AFC9-F565-B7EB-7DD7-252E0743A9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EFEF3-4F99-0C5A-EFC3-59761F12A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8C458-BE69-7C9F-843E-9F02C6E37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07B2-5E8C-42D8-8866-BD70C915DEB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56FE3-CF70-5BC1-91D9-EB70D46D3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827C8-3B6B-B37C-329A-609DA6570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CE331-E5EB-46DC-A7DD-178A03DF9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94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34746-9FA8-421B-8A01-B1B6FD941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F91D363-2316-2019-0C1B-0706D54D424D}"/>
              </a:ext>
            </a:extLst>
          </p:cNvPr>
          <p:cNvSpPr txBox="1">
            <a:spLocks/>
          </p:cNvSpPr>
          <p:nvPr userDrawn="1"/>
        </p:nvSpPr>
        <p:spPr>
          <a:xfrm>
            <a:off x="838200" y="64913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rgbClr val="898989"/>
                </a:solidFill>
                <a:latin typeface="Abadi" panose="020B0604020104020204" pitchFamily="34" charset="0"/>
              </a:rPr>
              <a:t>4/27/2023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FCEF038-41DB-DA96-0C7D-D91913207E86}"/>
              </a:ext>
            </a:extLst>
          </p:cNvPr>
          <p:cNvSpPr txBox="1">
            <a:spLocks/>
          </p:cNvSpPr>
          <p:nvPr userDrawn="1"/>
        </p:nvSpPr>
        <p:spPr>
          <a:xfrm>
            <a:off x="4038600" y="648970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latin typeface="Abadi" panose="020B0604020104020204" pitchFamily="34" charset="0"/>
              </a:rPr>
              <a:t>Whispering Oaks II Proposed Pool &amp; Rec Space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421C338-D782-00F9-DCA8-877F10F6E28F}"/>
              </a:ext>
            </a:extLst>
          </p:cNvPr>
          <p:cNvSpPr txBox="1">
            <a:spLocks/>
          </p:cNvSpPr>
          <p:nvPr userDrawn="1"/>
        </p:nvSpPr>
        <p:spPr>
          <a:xfrm>
            <a:off x="8748713" y="6492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D2BD4C-72D4-41A2-90AD-5E23D71330BC}" type="slidenum">
              <a:rPr lang="en-US" sz="1000" smtClean="0">
                <a:latin typeface="Abadi" panose="020B0604020104020204" pitchFamily="34" charset="0"/>
              </a:rPr>
              <a:pPr/>
              <a:t>‹#›</a:t>
            </a:fld>
            <a:endParaRPr lang="en-US" sz="1000">
              <a:latin typeface="Abadi" panose="020B0604020104020204" pitchFamily="34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034B21C-61E8-235D-DDA0-6503414708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124" y="114304"/>
            <a:ext cx="707572" cy="70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70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10CDB-D5AB-3592-0FED-1AC5A2FAD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335AB-032D-B8C4-A376-A7316FEFC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4/27/2023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116C2-73D7-F7C4-4C71-72B894660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Whispering Oaks II Proposed Pool &amp; Rec Space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7329B-A296-040D-5643-2E82D87FE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BD4C-72D4-41A2-90AD-5E23D7133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71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A818A-FFAF-64C3-4CC0-D5EF365F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C88C5-C3B1-EB24-0A5D-2A86B7A28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C9B89-065C-8392-4E91-5B007AA10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54308-E190-40A8-A3FE-DE6C88132A31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D4DD2-EC3B-E9AD-1FDF-A2977EE90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43CCF-9A5D-FD93-404F-84552E0F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BD4C-72D4-41A2-90AD-5E23D7133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AC3EC-C62A-258C-2E35-0D5AF8F0B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34FD7-FC4C-4E2C-0C23-C1CE18584C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92A80-C6FC-2359-4C27-49334CFF4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F526F-12F9-E9FB-06C0-20D1C8398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54308-E190-40A8-A3FE-DE6C88132A31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05A56-D5C8-3E26-DE32-CE5B0ADF9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BD459-E293-F0CA-6565-A6A3F7E76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BD4C-72D4-41A2-90AD-5E23D7133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48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357EE-7988-C4DE-D71B-2C716051C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50036-C652-DDF5-9A18-AD57A5C28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D1ECFF-DC15-18D5-0A5E-A243FFFF8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12F36E-396F-4B38-EAD5-86C7230DF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D305BC-D248-DAB4-313D-3A37911196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EAD1C5-9D55-C7B9-4A01-8A82ECB2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54308-E190-40A8-A3FE-DE6C88132A31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FC5310-C388-846B-2F9E-199B2D2B1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56DA07-3AF2-EE53-0C3D-5CCAC2E09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BD4C-72D4-41A2-90AD-5E23D7133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14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77026-8248-56B8-E893-09C01D478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2C1B9-2DE4-CCE0-EE8F-687B89023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54308-E190-40A8-A3FE-DE6C88132A31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CD1DCE-51EE-DA87-D247-1151512D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81DA96-DDBF-AA86-0791-BD251D05C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BD4C-72D4-41A2-90AD-5E23D7133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7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459AA0-F476-8F86-D263-81295807E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54308-E190-40A8-A3FE-DE6C88132A31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F27740-A1BC-1BD5-BF1C-9FC7274C4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72104-F583-277F-66E8-3B3413C52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BD4C-72D4-41A2-90AD-5E23D7133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6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325CEC-581D-67A7-FE5B-FE3C1FB8E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ACE6F-6D23-3898-38B4-235C8080F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89F4F-56A9-8444-387F-DE1EFBB345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4/27/2023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3225E-DFF5-B614-C9CE-6D8247C325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Whispering Oaks II Proposed Pool &amp; Rec Space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28FCE-83C1-E425-DC41-8AE97F17F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2BD4C-72D4-41A2-90AD-5E23D7133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6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badi" panose="020B06040201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63C156-F4EA-AAA6-F6F6-52EABB3A6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82644-9106-26E9-5BB5-2DFE77C1C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9BCAB-D6C3-CB29-CA8C-2559B31E31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B07B2-5E8C-42D8-8866-BD70C915DEB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30F83-032E-4BB8-A69D-161879142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1B913-4C11-6F65-2DC0-712EFDDD8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CE331-E5EB-46DC-A7DD-178A03DF9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3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1841E-B0FB-4C28-A3DA-13C28202E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17954"/>
            <a:ext cx="12192000" cy="162526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5400"/>
              <a:t>Whispering Oaks II HOA Town Hall</a:t>
            </a:r>
            <a:br>
              <a:rPr lang="en-US" sz="5400"/>
            </a:br>
            <a:r>
              <a:rPr lang="en-US" sz="5400"/>
              <a:t>Proposed Pool &amp; Rec Space Expansion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35D750-7D93-8412-5F1C-03162B8DE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8834" y="5078290"/>
            <a:ext cx="8634332" cy="1008419"/>
          </a:xfrm>
          <a:noFill/>
        </p:spPr>
        <p:txBody>
          <a:bodyPr>
            <a:noAutofit/>
          </a:bodyPr>
          <a:lstStyle/>
          <a:p>
            <a:r>
              <a:rPr lang="en-US" sz="6400" b="1">
                <a:solidFill>
                  <a:srgbClr val="1B6B17"/>
                </a:solidFill>
              </a:rPr>
              <a:t>WELCOME, NEIGHBORS!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7277ED51-A27F-934C-1AAC-42096F845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6" b="24017"/>
          <a:stretch/>
        </p:blipFill>
        <p:spPr bwMode="auto">
          <a:xfrm>
            <a:off x="0" y="-1"/>
            <a:ext cx="12198891" cy="291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067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9ECD4-B3A9-4C15-E6F2-1DF0EBDB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Project Scope: Additional Pool</a:t>
            </a:r>
          </a:p>
        </p:txBody>
      </p:sp>
      <p:pic>
        <p:nvPicPr>
          <p:cNvPr id="8" name="Picture 7" descr="A picture containing sky, outdoor, nature, shore&#10;&#10;Description automatically generated">
            <a:extLst>
              <a:ext uri="{FF2B5EF4-FFF2-40B4-BE49-F238E27FC236}">
                <a16:creationId xmlns:a16="http://schemas.microsoft.com/office/drawing/2014/main" id="{16457673-7F91-9A7A-DEC5-0D0B84F9F4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0" r="1946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65AA87-EDEB-9916-5319-69ADEC9EC6EC}"/>
              </a:ext>
            </a:extLst>
          </p:cNvPr>
          <p:cNvSpPr txBox="1">
            <a:spLocks/>
          </p:cNvSpPr>
          <p:nvPr/>
        </p:nvSpPr>
        <p:spPr>
          <a:xfrm>
            <a:off x="6513788" y="2333297"/>
            <a:ext cx="5286326" cy="384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/>
            <a:r>
              <a:rPr lang="en-US"/>
              <a:t>New pool same size as current pool</a:t>
            </a:r>
          </a:p>
          <a:p>
            <a:pPr marL="800100" lvl="1"/>
            <a:r>
              <a:rPr lang="en-US"/>
              <a:t>50’ x 30’ &amp; depth 3’ to 5’ on deep end</a:t>
            </a:r>
          </a:p>
          <a:p>
            <a:pPr marL="342900"/>
            <a:r>
              <a:rPr lang="en-US"/>
              <a:t>5’ wide entry steps on shallow end</a:t>
            </a:r>
          </a:p>
          <a:p>
            <a:pPr marL="342900"/>
            <a:r>
              <a:rPr lang="en-US"/>
              <a:t>Pool bench seating from steps &amp; along sides</a:t>
            </a:r>
          </a:p>
          <a:p>
            <a:pPr marL="800100" lvl="1"/>
            <a:r>
              <a:rPr lang="en-US"/>
              <a:t>Seat approximately 18” deep</a:t>
            </a:r>
          </a:p>
          <a:p>
            <a:pPr marL="800100" lvl="1"/>
            <a:r>
              <a:rPr lang="en-US"/>
              <a:t>Should make the pool more parent- and kid-friendly</a:t>
            </a:r>
          </a:p>
          <a:p>
            <a:pPr marL="342900"/>
            <a:r>
              <a:rPr lang="en-US"/>
              <a:t>Estimated cost of additional pool - </a:t>
            </a:r>
            <a:r>
              <a:rPr lang="en-US" b="1">
                <a:solidFill>
                  <a:srgbClr val="1B6B17"/>
                </a:solidFill>
              </a:rPr>
              <a:t>$177,780</a:t>
            </a:r>
          </a:p>
          <a:p>
            <a:pPr marL="800100" lvl="1"/>
            <a:r>
              <a:rPr lang="en-US"/>
              <a:t>Includes: pump, all accessories, placards, railings, and installation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1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9ECD4-B3A9-4C15-E6F2-1DF0EBDB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Autofit/>
          </a:bodyPr>
          <a:lstStyle/>
          <a:p>
            <a:r>
              <a:rPr lang="en-US"/>
              <a:t>Project Scope:</a:t>
            </a:r>
            <a:br>
              <a:rPr lang="en-US"/>
            </a:br>
            <a:r>
              <a:rPr lang="en-US"/>
              <a:t>Pool house and pumphouse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B6D01-3C84-DE1D-9326-848076C1A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5257800" cy="3843666"/>
          </a:xfrm>
        </p:spPr>
        <p:txBody>
          <a:bodyPr>
            <a:normAutofit/>
          </a:bodyPr>
          <a:lstStyle/>
          <a:p>
            <a:pPr marL="342900" indent="-342900"/>
            <a:r>
              <a:rPr lang="en-US"/>
              <a:t>New pool house to include:</a:t>
            </a:r>
          </a:p>
          <a:p>
            <a:pPr marL="800100" lvl="1" indent="-342900"/>
            <a:r>
              <a:rPr lang="en-US"/>
              <a:t>Men’s and women’s restrooms</a:t>
            </a:r>
          </a:p>
          <a:p>
            <a:pPr marL="800100" lvl="1" indent="-342900"/>
            <a:r>
              <a:rPr lang="en-US"/>
              <a:t>Outdoor shower</a:t>
            </a:r>
          </a:p>
          <a:p>
            <a:pPr marL="800100" lvl="1" indent="-342900"/>
            <a:r>
              <a:rPr lang="en-US"/>
              <a:t>Additional pool pump and other equipment</a:t>
            </a:r>
          </a:p>
          <a:p>
            <a:pPr marL="800100" lvl="1" indent="-342900"/>
            <a:r>
              <a:rPr lang="en-US"/>
              <a:t>Additional facility storage</a:t>
            </a:r>
          </a:p>
          <a:p>
            <a:pPr marL="342900" indent="-342900"/>
            <a:r>
              <a:rPr lang="en-US" sz="1800"/>
              <a:t>Estimated cost of pool house a</a:t>
            </a:r>
            <a:r>
              <a:rPr lang="en-US"/>
              <a:t>nd pumphouse - </a:t>
            </a:r>
            <a:r>
              <a:rPr lang="en-US" b="1">
                <a:solidFill>
                  <a:srgbClr val="1B6B17"/>
                </a:solidFill>
              </a:rPr>
              <a:t>$135,597</a:t>
            </a:r>
          </a:p>
          <a:p>
            <a:pPr marL="800100" lvl="1" indent="-342900"/>
            <a:r>
              <a:rPr lang="en-US"/>
              <a:t>Includes: framing, plumbing, electric, all lighting and plumbing fixtures, footers, retaining wall and brick face for retaining wall, overhangs/siding, shingles, guttering and downspouts, insulation, drywall, and paint</a:t>
            </a:r>
          </a:p>
        </p:txBody>
      </p:sp>
      <p:pic>
        <p:nvPicPr>
          <p:cNvPr id="4" name="Picture 3" descr="A picture containing sky, outdoor, nature, shore&#10;&#10;Description automatically generated">
            <a:extLst>
              <a:ext uri="{FF2B5EF4-FFF2-40B4-BE49-F238E27FC236}">
                <a16:creationId xmlns:a16="http://schemas.microsoft.com/office/drawing/2014/main" id="{063486D1-625C-48FD-D6E2-B5F3B23FE9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r="2009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525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9ECD4-B3A9-4C15-E6F2-1DF0EBDB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5286326" cy="1807305"/>
          </a:xfrm>
        </p:spPr>
        <p:txBody>
          <a:bodyPr>
            <a:noAutofit/>
          </a:bodyPr>
          <a:lstStyle/>
          <a:p>
            <a:r>
              <a:rPr lang="en-US"/>
              <a:t>Project Scope:</a:t>
            </a:r>
            <a:br>
              <a:rPr lang="en-US"/>
            </a:br>
            <a:r>
              <a:rPr lang="en-US"/>
              <a:t>Pavilion</a:t>
            </a:r>
          </a:p>
        </p:txBody>
      </p:sp>
      <p:pic>
        <p:nvPicPr>
          <p:cNvPr id="4" name="Picture 3" descr="A picture containing sky, outdoor, nature, shore&#10;&#10;Description automatically generated">
            <a:extLst>
              <a:ext uri="{FF2B5EF4-FFF2-40B4-BE49-F238E27FC236}">
                <a16:creationId xmlns:a16="http://schemas.microsoft.com/office/drawing/2014/main" id="{063486D1-625C-48FD-D6E2-B5F3B23FE9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0" r="1946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B6D01-3C84-DE1D-9326-848076C1A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7" y="2333297"/>
            <a:ext cx="5533070" cy="3843666"/>
          </a:xfrm>
        </p:spPr>
        <p:txBody>
          <a:bodyPr>
            <a:noAutofit/>
          </a:bodyPr>
          <a:lstStyle/>
          <a:p>
            <a:pPr marL="342900" indent="-342900"/>
            <a:r>
              <a:rPr lang="en-US"/>
              <a:t>Multi-use pavilion:</a:t>
            </a:r>
          </a:p>
          <a:p>
            <a:pPr marL="800100" lvl="1" indent="-342900"/>
            <a:r>
              <a:rPr lang="en-US"/>
              <a:t>Dimensions: 48’ x 25’</a:t>
            </a:r>
          </a:p>
          <a:p>
            <a:pPr marL="800100" lvl="1" indent="-342900"/>
            <a:r>
              <a:rPr lang="en-US"/>
              <a:t>Includes electric lighting and ceiling fans</a:t>
            </a:r>
          </a:p>
          <a:p>
            <a:pPr marL="342900" indent="-342900"/>
            <a:r>
              <a:rPr lang="en-US"/>
              <a:t>Perfect location for:</a:t>
            </a:r>
          </a:p>
          <a:p>
            <a:pPr marL="800100" lvl="1" indent="-342900"/>
            <a:r>
              <a:rPr lang="en-US"/>
              <a:t>Annual meeting</a:t>
            </a:r>
          </a:p>
          <a:p>
            <a:pPr marL="800100" lvl="1" indent="-342900"/>
            <a:r>
              <a:rPr lang="en-US"/>
              <a:t>Picnics</a:t>
            </a:r>
          </a:p>
          <a:p>
            <a:pPr marL="800100" lvl="1" indent="-342900"/>
            <a:r>
              <a:rPr lang="en-US"/>
              <a:t>Neighborhood hangout</a:t>
            </a:r>
          </a:p>
          <a:p>
            <a:pPr marL="800100" lvl="1" indent="-342900"/>
            <a:r>
              <a:rPr lang="en-US"/>
              <a:t>Parents watching kids on playground</a:t>
            </a:r>
          </a:p>
          <a:p>
            <a:pPr marL="342900" indent="-342900"/>
            <a:r>
              <a:rPr lang="en-US"/>
              <a:t>Picnic tables + seating to be added over time</a:t>
            </a:r>
          </a:p>
          <a:p>
            <a:pPr marL="342900" indent="-342900"/>
            <a:r>
              <a:rPr lang="en-US"/>
              <a:t>Estimated cost of pavilion - </a:t>
            </a:r>
            <a:r>
              <a:rPr lang="en-US" b="1">
                <a:solidFill>
                  <a:srgbClr val="1B6B17"/>
                </a:solidFill>
              </a:rPr>
              <a:t>$55,000</a:t>
            </a:r>
          </a:p>
          <a:p>
            <a:pPr marL="800100" lvl="1" indent="-342900"/>
            <a:r>
              <a:rPr lang="en-US"/>
              <a:t>Includes: concrete, framing materials,  electrical wiring, fixtures, shingles, siding,   and flat black ceiling paint</a:t>
            </a:r>
          </a:p>
        </p:txBody>
      </p:sp>
    </p:spTree>
    <p:extLst>
      <p:ext uri="{BB962C8B-B14F-4D97-AF65-F5344CB8AC3E}">
        <p14:creationId xmlns:p14="http://schemas.microsoft.com/office/powerpoint/2010/main" val="174759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9ECD4-B3A9-4C15-E6F2-1DF0EBDB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Autofit/>
          </a:bodyPr>
          <a:lstStyle/>
          <a:p>
            <a:r>
              <a:rPr lang="en-US"/>
              <a:t>Project Scope:</a:t>
            </a:r>
            <a:br>
              <a:rPr lang="en-US"/>
            </a:br>
            <a:r>
              <a:rPr lang="en-US"/>
              <a:t>Playground &amp; Basketball Half-court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B6D01-3C84-DE1D-9326-848076C1A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6"/>
            <a:ext cx="5257800" cy="4285217"/>
          </a:xfrm>
        </p:spPr>
        <p:txBody>
          <a:bodyPr>
            <a:noAutofit/>
          </a:bodyPr>
          <a:lstStyle/>
          <a:p>
            <a:pPr marL="342900" indent="-342900"/>
            <a:r>
              <a:rPr lang="en-US"/>
              <a:t>Professional grade equipment</a:t>
            </a:r>
          </a:p>
          <a:p>
            <a:pPr marL="800100" lvl="1" indent="-342900"/>
            <a:r>
              <a:rPr lang="en-US"/>
              <a:t>As nice as any in Jeff and surrounding area</a:t>
            </a:r>
          </a:p>
          <a:p>
            <a:pPr marL="800100" lvl="1" indent="-342900"/>
            <a:r>
              <a:rPr lang="en-US"/>
              <a:t>Pole lighting for evening use</a:t>
            </a:r>
          </a:p>
          <a:p>
            <a:pPr marL="342900" indent="-342900"/>
            <a:r>
              <a:rPr lang="en-US"/>
              <a:t>Both accessible year-round</a:t>
            </a:r>
          </a:p>
          <a:p>
            <a:pPr marL="800100" lvl="1" indent="-342900"/>
            <a:r>
              <a:rPr lang="en-US"/>
              <a:t>Excellent additions for those who may not utilize the pool</a:t>
            </a:r>
          </a:p>
          <a:p>
            <a:pPr marL="800100" lvl="1" indent="-342900"/>
            <a:r>
              <a:rPr lang="en-US"/>
              <a:t>Wonderful place for our rapidly growing population of neighborhood children to meet and spend time</a:t>
            </a:r>
          </a:p>
          <a:p>
            <a:pPr marL="342900" indent="-342900"/>
            <a:r>
              <a:rPr lang="en-US"/>
              <a:t>Estimated cost of playground and basketball court - </a:t>
            </a:r>
            <a:r>
              <a:rPr lang="en-US" b="1">
                <a:solidFill>
                  <a:srgbClr val="1B6B17"/>
                </a:solidFill>
              </a:rPr>
              <a:t>$105,000</a:t>
            </a:r>
          </a:p>
          <a:p>
            <a:pPr marL="800100" lvl="1" indent="-342900"/>
            <a:r>
              <a:rPr lang="en-US"/>
              <a:t>Includes: concrete, delivery and installation of all equipment, electrical wiring and installation of pole lighting</a:t>
            </a:r>
          </a:p>
        </p:txBody>
      </p:sp>
      <p:pic>
        <p:nvPicPr>
          <p:cNvPr id="4" name="Picture 3" descr="A picture containing sky, outdoor, nature, shore&#10;&#10;Description automatically generated">
            <a:extLst>
              <a:ext uri="{FF2B5EF4-FFF2-40B4-BE49-F238E27FC236}">
                <a16:creationId xmlns:a16="http://schemas.microsoft.com/office/drawing/2014/main" id="{063486D1-625C-48FD-D6E2-B5F3B23FE9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r="2009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569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9ECD4-B3A9-4C15-E6F2-1DF0EBDB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5286326" cy="1807305"/>
          </a:xfrm>
        </p:spPr>
        <p:txBody>
          <a:bodyPr>
            <a:noAutofit/>
          </a:bodyPr>
          <a:lstStyle/>
          <a:p>
            <a:r>
              <a:rPr lang="en-US"/>
              <a:t>Project Scope:</a:t>
            </a:r>
            <a:br>
              <a:rPr lang="en-US"/>
            </a:br>
            <a:r>
              <a:rPr lang="en-US"/>
              <a:t>Additional Project Expenses</a:t>
            </a:r>
          </a:p>
        </p:txBody>
      </p:sp>
      <p:pic>
        <p:nvPicPr>
          <p:cNvPr id="4" name="Picture 3" descr="A picture containing sky, outdoor, nature, shore&#10;&#10;Description automatically generated">
            <a:extLst>
              <a:ext uri="{FF2B5EF4-FFF2-40B4-BE49-F238E27FC236}">
                <a16:creationId xmlns:a16="http://schemas.microsoft.com/office/drawing/2014/main" id="{063486D1-625C-48FD-D6E2-B5F3B23FE9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0" r="1946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B6D01-3C84-DE1D-9326-848076C1A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7" y="2333297"/>
            <a:ext cx="5576202" cy="38436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/>
            <a:r>
              <a:rPr lang="en-US" dirty="0">
                <a:latin typeface="Abadi"/>
              </a:rPr>
              <a:t>Estimated cost to purchase the adjacent lot directly behind current pool - </a:t>
            </a:r>
            <a:r>
              <a:rPr lang="en-US" b="1" dirty="0">
                <a:solidFill>
                  <a:srgbClr val="1B6B17"/>
                </a:solidFill>
                <a:latin typeface="Abadi"/>
              </a:rPr>
              <a:t>$50,000</a:t>
            </a:r>
          </a:p>
          <a:p>
            <a:pPr marL="800100" lvl="1" indent="-342900"/>
            <a:r>
              <a:rPr lang="en-US" dirty="0" err="1">
                <a:latin typeface="Abadi"/>
              </a:rPr>
              <a:t>LandMill</a:t>
            </a:r>
            <a:r>
              <a:rPr lang="en-US" dirty="0">
                <a:latin typeface="Abadi"/>
              </a:rPr>
              <a:t> has agreed to sell us the lot if project is approved.</a:t>
            </a:r>
          </a:p>
          <a:p>
            <a:pPr marL="342900" indent="-342900"/>
            <a:r>
              <a:rPr lang="en-US" dirty="0">
                <a:latin typeface="Abadi"/>
              </a:rPr>
              <a:t>Estimated cost of site prep - </a:t>
            </a:r>
            <a:r>
              <a:rPr lang="en-US" b="1" dirty="0">
                <a:solidFill>
                  <a:srgbClr val="1B6B17"/>
                </a:solidFill>
                <a:latin typeface="Abadi"/>
              </a:rPr>
              <a:t>$107,335</a:t>
            </a:r>
          </a:p>
          <a:p>
            <a:pPr marL="800100" lvl="1" indent="-342900"/>
            <a:r>
              <a:rPr lang="en-US" dirty="0">
                <a:latin typeface="Abadi"/>
              </a:rPr>
              <a:t>Includes: site excavation, grading, provide and place fill rock, water and sewer line installation</a:t>
            </a:r>
          </a:p>
          <a:p>
            <a:pPr marL="342900" indent="-342900"/>
            <a:r>
              <a:rPr lang="en-US" dirty="0">
                <a:latin typeface="Abadi"/>
              </a:rPr>
              <a:t>Estimated cost to install retaining wall - </a:t>
            </a:r>
            <a:r>
              <a:rPr lang="en-US" b="1" dirty="0">
                <a:solidFill>
                  <a:srgbClr val="1B6B17"/>
                </a:solidFill>
                <a:latin typeface="Abadi"/>
              </a:rPr>
              <a:t>$68,834</a:t>
            </a:r>
          </a:p>
          <a:p>
            <a:pPr marL="800100" lvl="1" indent="-342900"/>
            <a:r>
              <a:rPr lang="en-US" dirty="0">
                <a:latin typeface="Abadi"/>
              </a:rPr>
              <a:t>Due to elevation fall of the lots, a retaining wall and steps would be added between pool area and playground + basketball court area.</a:t>
            </a:r>
          </a:p>
          <a:p>
            <a:pPr marL="800100" lvl="1" indent="-342900"/>
            <a:r>
              <a:rPr lang="en-US" dirty="0">
                <a:latin typeface="Abadi"/>
              </a:rPr>
              <a:t>Approximately140’ long x 5’ tall</a:t>
            </a:r>
          </a:p>
          <a:p>
            <a:pPr marL="800100" lvl="1" indent="-342900"/>
            <a:r>
              <a:rPr lang="en-US" dirty="0">
                <a:latin typeface="Abadi"/>
              </a:rPr>
              <a:t>Includes: block, gravel backfill, and drainage</a:t>
            </a:r>
          </a:p>
        </p:txBody>
      </p:sp>
    </p:spTree>
    <p:extLst>
      <p:ext uri="{BB962C8B-B14F-4D97-AF65-F5344CB8AC3E}">
        <p14:creationId xmlns:p14="http://schemas.microsoft.com/office/powerpoint/2010/main" val="426746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9ECD4-B3A9-4C15-E6F2-1DF0EBDB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5286326" cy="1807305"/>
          </a:xfrm>
        </p:spPr>
        <p:txBody>
          <a:bodyPr>
            <a:noAutofit/>
          </a:bodyPr>
          <a:lstStyle/>
          <a:p>
            <a:r>
              <a:rPr lang="en-US"/>
              <a:t>Project Scope:</a:t>
            </a:r>
            <a:br>
              <a:rPr lang="en-US"/>
            </a:br>
            <a:r>
              <a:rPr lang="en-US"/>
              <a:t>Additional Project Expenses – cont.</a:t>
            </a:r>
          </a:p>
        </p:txBody>
      </p:sp>
      <p:pic>
        <p:nvPicPr>
          <p:cNvPr id="4" name="Picture 3" descr="A picture containing sky, outdoor, nature, shore&#10;&#10;Description automatically generated">
            <a:extLst>
              <a:ext uri="{FF2B5EF4-FFF2-40B4-BE49-F238E27FC236}">
                <a16:creationId xmlns:a16="http://schemas.microsoft.com/office/drawing/2014/main" id="{063486D1-625C-48FD-D6E2-B5F3B23FE9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0" r="1946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B6D01-3C84-DE1D-9326-848076C1A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7" y="2333297"/>
            <a:ext cx="5533070" cy="3843666"/>
          </a:xfrm>
        </p:spPr>
        <p:txBody>
          <a:bodyPr>
            <a:noAutofit/>
          </a:bodyPr>
          <a:lstStyle/>
          <a:p>
            <a:pPr marL="342900" indent="-342900"/>
            <a:r>
              <a:rPr lang="en-US"/>
              <a:t>Estimated cost of project fencing - </a:t>
            </a:r>
            <a:r>
              <a:rPr lang="en-US" b="1">
                <a:solidFill>
                  <a:srgbClr val="1B6B17"/>
                </a:solidFill>
              </a:rPr>
              <a:t>$17,313</a:t>
            </a:r>
          </a:p>
          <a:p>
            <a:pPr marL="800100" lvl="1" indent="-342900"/>
            <a:r>
              <a:rPr lang="en-US"/>
              <a:t>Approximately 300’ of 5’ tall aluminum fence w/2 gates</a:t>
            </a:r>
          </a:p>
          <a:p>
            <a:pPr marL="342900" indent="-342900"/>
            <a:r>
              <a:rPr lang="en-US"/>
              <a:t>Estimated cost of additional parking - </a:t>
            </a:r>
            <a:r>
              <a:rPr lang="en-US" b="1">
                <a:solidFill>
                  <a:srgbClr val="1B6B17"/>
                </a:solidFill>
              </a:rPr>
              <a:t>21,000</a:t>
            </a:r>
          </a:p>
          <a:p>
            <a:pPr marL="800100" lvl="1" indent="-342900"/>
            <a:r>
              <a:rPr lang="en-US"/>
              <a:t>Asphalt for 16 additional parking spaces.</a:t>
            </a:r>
          </a:p>
          <a:p>
            <a:pPr marL="342900" indent="-342900"/>
            <a:r>
              <a:rPr lang="en-US"/>
              <a:t>Estimated 20% Contractor’s margin - </a:t>
            </a:r>
            <a:r>
              <a:rPr lang="en-US" b="1">
                <a:solidFill>
                  <a:srgbClr val="1B6B17"/>
                </a:solidFill>
              </a:rPr>
              <a:t>$156,677</a:t>
            </a:r>
          </a:p>
        </p:txBody>
      </p:sp>
    </p:spTree>
    <p:extLst>
      <p:ext uri="{BB962C8B-B14F-4D97-AF65-F5344CB8AC3E}">
        <p14:creationId xmlns:p14="http://schemas.microsoft.com/office/powerpoint/2010/main" val="7343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4408E02-84E1-FAF5-597B-847BB68FE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3" b="330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60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33" name="Rectangle 4132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6093733-050A-AA0B-BCE6-FDBE4C8789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5387502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400" dirty="0">
                <a:latin typeface="Abadi"/>
              </a:rPr>
              <a:t>Project Financing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64FB8C5-48E4-1D99-468F-FDB8D14AC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25625"/>
            <a:ext cx="5387502" cy="48401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badi"/>
              </a:rPr>
              <a:t>Estimated total cost of project - </a:t>
            </a:r>
            <a:r>
              <a:rPr lang="en-US" sz="2000" b="1" dirty="0">
                <a:solidFill>
                  <a:srgbClr val="1B6B17"/>
                </a:solidFill>
                <a:latin typeface="Abadi"/>
              </a:rPr>
              <a:t>$980,000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badi"/>
              </a:rPr>
              <a:t>This number does not match listed totals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badi"/>
              </a:rPr>
              <a:t>Per First Financial Bank, we can be approved for 10-yr fixed/20-yr amortized loan secured by: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badi"/>
              </a:rPr>
              <a:t>Increase in annual HOA dues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badi"/>
              </a:rPr>
              <a:t>Appraised value of existing clubhouse and pool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badi"/>
              </a:rPr>
              <a:t>Adjusted dues of approximately $650-$700/</a:t>
            </a:r>
            <a:r>
              <a:rPr lang="en-US" sz="2000" dirty="0" err="1">
                <a:latin typeface="Abadi"/>
              </a:rPr>
              <a:t>yr</a:t>
            </a:r>
            <a:r>
              <a:rPr lang="en-US" sz="2000" dirty="0">
                <a:latin typeface="Abadi"/>
              </a:rPr>
              <a:t> ($55-$59/</a:t>
            </a:r>
            <a:r>
              <a:rPr lang="en-US" sz="2000" dirty="0" err="1">
                <a:latin typeface="Abadi"/>
              </a:rPr>
              <a:t>mo</a:t>
            </a:r>
            <a:r>
              <a:rPr lang="en-US" sz="2000" dirty="0">
                <a:latin typeface="Abadi"/>
              </a:rPr>
              <a:t>) would generate an extra </a:t>
            </a:r>
            <a:r>
              <a:rPr lang="en-US" sz="2000" b="1" dirty="0">
                <a:solidFill>
                  <a:srgbClr val="1B6B17"/>
                </a:solidFill>
                <a:latin typeface="Abadi"/>
              </a:rPr>
              <a:t>~$96,000-$110,000/</a:t>
            </a:r>
            <a:r>
              <a:rPr lang="en-US" sz="2000" b="1" dirty="0" err="1">
                <a:solidFill>
                  <a:srgbClr val="1B6B17"/>
                </a:solidFill>
                <a:latin typeface="Abadi"/>
              </a:rPr>
              <a:t>yr</a:t>
            </a:r>
            <a:r>
              <a:rPr lang="en-US" sz="2000" b="1" dirty="0">
                <a:latin typeface="Abadi"/>
              </a:rPr>
              <a:t> </a:t>
            </a:r>
            <a:r>
              <a:rPr lang="en-US" sz="2000" dirty="0">
                <a:latin typeface="Abadi"/>
              </a:rPr>
              <a:t>in revenue.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badi"/>
              </a:rPr>
              <a:t>No liens or security would be placed on any neighbor’s personal property.</a:t>
            </a:r>
          </a:p>
        </p:txBody>
      </p:sp>
      <p:pic>
        <p:nvPicPr>
          <p:cNvPr id="4102" name="Picture 6" descr="23 Smart Ways To Finance Your Startup Or New Business In 2023">
            <a:extLst>
              <a:ext uri="{FF2B5EF4-FFF2-40B4-BE49-F238E27FC236}">
                <a16:creationId xmlns:a16="http://schemas.microsoft.com/office/drawing/2014/main" id="{7A1D98D9-AC8F-FFC4-65B5-5D6ED03BF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5" r="10424"/>
          <a:stretch/>
        </p:blipFill>
        <p:spPr bwMode="auto"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5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7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76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6" name="Rectangle 4125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6093733-050A-AA0B-BCE6-FDBE4C8789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5387502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400" dirty="0">
                <a:latin typeface="Abadi"/>
              </a:rPr>
              <a:t>Project Financing, cont.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64FB8C5-48E4-1D99-468F-FDB8D14AC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25625"/>
            <a:ext cx="538750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badi"/>
              </a:rPr>
              <a:t>Construction would begin this fall.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badi"/>
              </a:rPr>
              <a:t>Option to do a phased approach: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badi"/>
              </a:rPr>
              <a:t>Due to required site prep, pool and pavilion would be first phase</a:t>
            </a:r>
            <a:endParaRPr lang="en-US" sz="1800">
              <a:latin typeface="Abadi"/>
              <a:ea typeface="Calibri"/>
              <a:cs typeface="Calibri"/>
            </a:endParaRP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badi"/>
              </a:rPr>
              <a:t>Cost of first phase - approximately </a:t>
            </a:r>
            <a:r>
              <a:rPr lang="en-US" sz="1800" b="1" dirty="0">
                <a:latin typeface="Abadi"/>
              </a:rPr>
              <a:t>$685,000</a:t>
            </a:r>
            <a:endParaRPr lang="en-US" sz="1800" b="1">
              <a:latin typeface="Abadi"/>
              <a:ea typeface="Calibri"/>
              <a:cs typeface="Calibri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badi"/>
              </a:rPr>
              <a:t>Other options?</a:t>
            </a:r>
            <a:endParaRPr lang="en-US" sz="2000">
              <a:latin typeface="Abadi"/>
              <a:ea typeface="Calibri"/>
              <a:cs typeface="Calibri"/>
            </a:endParaRPr>
          </a:p>
        </p:txBody>
      </p:sp>
      <p:pic>
        <p:nvPicPr>
          <p:cNvPr id="4102" name="Picture 6" descr="23 Smart Ways To Finance Your Startup Or New Business In 2023">
            <a:extLst>
              <a:ext uri="{FF2B5EF4-FFF2-40B4-BE49-F238E27FC236}">
                <a16:creationId xmlns:a16="http://schemas.microsoft.com/office/drawing/2014/main" id="{7A1D98D9-AC8F-FFC4-65B5-5D6ED03BF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5" r="10424"/>
          <a:stretch/>
        </p:blipFill>
        <p:spPr bwMode="auto"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8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0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08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The importance of women in academe asking bold questions">
            <a:extLst>
              <a:ext uri="{FF2B5EF4-FFF2-40B4-BE49-F238E27FC236}">
                <a16:creationId xmlns:a16="http://schemas.microsoft.com/office/drawing/2014/main" id="{5532E600-774C-9FDC-FADB-F2256C333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457200"/>
            <a:ext cx="10160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803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B1EBD-C76A-C6C5-091F-F6A51FEE2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adi"/>
              </a:rPr>
              <a:t>Meeting and Voting 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D1A79-BF6F-16E8-FAC3-3186772A5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1710"/>
            <a:ext cx="10515600" cy="52309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Abadi"/>
              </a:rPr>
              <a:t>5 town hall meetings: </a:t>
            </a:r>
            <a:r>
              <a:rPr lang="en-US" dirty="0">
                <a:latin typeface="Abadi"/>
                <a:cs typeface="Arial"/>
              </a:rPr>
              <a:t>4/27, 4/29, 5/2, 5/3, and 5/7</a:t>
            </a:r>
            <a:endParaRPr lang="en-US" dirty="0"/>
          </a:p>
          <a:p>
            <a:pPr lvl="1"/>
            <a:r>
              <a:rPr lang="en-US" dirty="0">
                <a:latin typeface="Abadi"/>
              </a:rPr>
              <a:t>Inform as many neighbors as possible.</a:t>
            </a:r>
          </a:p>
          <a:p>
            <a:pPr lvl="1"/>
            <a:r>
              <a:rPr lang="en-US" dirty="0">
                <a:latin typeface="Abadi"/>
              </a:rPr>
              <a:t>Give neighbors an opportunity to voice their questions or concerns</a:t>
            </a:r>
          </a:p>
          <a:p>
            <a:pPr lvl="1"/>
            <a:r>
              <a:rPr lang="en-US" dirty="0">
                <a:latin typeface="Abadi"/>
              </a:rPr>
              <a:t>Questions asked at meetings will be researched and added to FAQ sheet.</a:t>
            </a:r>
          </a:p>
          <a:p>
            <a:pPr lvl="1"/>
            <a:r>
              <a:rPr lang="en-US" dirty="0">
                <a:latin typeface="Abadi"/>
              </a:rPr>
              <a:t>FAQ will be updated after each meeting and posted on HOA website.</a:t>
            </a:r>
          </a:p>
          <a:p>
            <a:r>
              <a:rPr lang="en-US" dirty="0">
                <a:latin typeface="Abadi"/>
              </a:rPr>
              <a:t>Voting process:</a:t>
            </a:r>
            <a:endParaRPr lang="en-US" dirty="0"/>
          </a:p>
          <a:p>
            <a:pPr lvl="1"/>
            <a:r>
              <a:rPr lang="en-US" dirty="0">
                <a:latin typeface="Abadi"/>
              </a:rPr>
              <a:t>A final paper ballot will be mailed to each household after 5/7.</a:t>
            </a:r>
          </a:p>
          <a:p>
            <a:pPr lvl="1"/>
            <a:r>
              <a:rPr lang="en-US" strike="sngStrike" dirty="0">
                <a:solidFill>
                  <a:srgbClr val="FF0000"/>
                </a:solidFill>
                <a:latin typeface="Abadi"/>
              </a:rPr>
              <a:t>A printable PDF ballot will also be available for download on our website.</a:t>
            </a:r>
            <a:endParaRPr lang="en-US" strike="sngStrike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latin typeface="Abadi"/>
              </a:rPr>
              <a:t>Electronic online voting will also be available; instructions</a:t>
            </a:r>
            <a:r>
              <a:rPr lang="en-US" sz="1800" dirty="0">
                <a:latin typeface="Abadi"/>
              </a:rPr>
              <a:t> will be included in the mailing with the paper ballot.</a:t>
            </a:r>
            <a:endParaRPr lang="en-US" sz="1800" dirty="0"/>
          </a:p>
          <a:p>
            <a:pPr marL="228600" lvl="1"/>
            <a:r>
              <a:rPr lang="en-US" sz="2000" dirty="0">
                <a:latin typeface="Abadi"/>
              </a:rPr>
              <a:t>Voting will be open 5/8-5/20.</a:t>
            </a:r>
          </a:p>
          <a:p>
            <a:pPr marL="685800" lvl="2"/>
            <a:r>
              <a:rPr lang="en-US" sz="1800" dirty="0">
                <a:latin typeface="Abadi"/>
              </a:rPr>
              <a:t>Paper ballots can be placed in Clubhouse mailbox or presented in person on the day of the final special meeting.</a:t>
            </a:r>
            <a:endParaRPr lang="en-US" dirty="0"/>
          </a:p>
          <a:p>
            <a:pPr marL="685800" lvl="2"/>
            <a:r>
              <a:rPr lang="en-US" sz="1800" dirty="0">
                <a:latin typeface="Abadi"/>
              </a:rPr>
              <a:t>All early ballots will remain sealed until counted on 5/20.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4930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B1EBD-C76A-C6C5-091F-F6A51FEE2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adi"/>
              </a:rPr>
              <a:t>Meeting and Voting Process, cont.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D1A79-BF6F-16E8-FAC3-3186772A5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1710"/>
            <a:ext cx="10515600" cy="52309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Abadi"/>
              </a:rPr>
              <a:t>Final special meeting and ballot count:</a:t>
            </a:r>
            <a:endParaRPr lang="en-US" dirty="0">
              <a:solidFill>
                <a:srgbClr val="000000"/>
              </a:solidFill>
            </a:endParaRPr>
          </a:p>
          <a:p>
            <a:pPr lvl="1" indent="0"/>
            <a:r>
              <a:rPr lang="en-US" dirty="0">
                <a:solidFill>
                  <a:srgbClr val="000000"/>
                </a:solidFill>
                <a:latin typeface="Abadi"/>
              </a:rPr>
              <a:t>Final meeting will be </a:t>
            </a:r>
            <a:r>
              <a:rPr lang="en-US" b="1" dirty="0">
                <a:solidFill>
                  <a:srgbClr val="7030A0"/>
                </a:solidFill>
                <a:latin typeface="Abadi"/>
              </a:rPr>
              <a:t>Saturday, 5/20 at 12:00 PM</a:t>
            </a:r>
            <a:endParaRPr lang="en-US" b="1">
              <a:solidFill>
                <a:srgbClr val="7030A0"/>
              </a:solidFill>
            </a:endParaRPr>
          </a:p>
          <a:p>
            <a:pPr lvl="1" indent="0"/>
            <a:r>
              <a:rPr lang="en-US" dirty="0">
                <a:solidFill>
                  <a:srgbClr val="000000"/>
                </a:solidFill>
                <a:latin typeface="Abadi"/>
              </a:rPr>
              <a:t>All votes need to be collected by close of meeting at 1:00 PM</a:t>
            </a:r>
            <a:endParaRPr lang="en-US">
              <a:solidFill>
                <a:srgbClr val="000000"/>
              </a:solidFill>
            </a:endParaRPr>
          </a:p>
          <a:p>
            <a:pPr lvl="1" indent="0"/>
            <a:r>
              <a:rPr lang="en-US" dirty="0">
                <a:solidFill>
                  <a:srgbClr val="000000"/>
                </a:solidFill>
                <a:latin typeface="Abadi"/>
              </a:rPr>
              <a:t>Votes will be counted by a group of neighbor volunteers and 1 board member</a:t>
            </a:r>
            <a:endParaRPr lang="en-US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  <a:latin typeface="Abadi"/>
              </a:rPr>
              <a:t>Requirements to approve the measure:</a:t>
            </a:r>
            <a:endParaRPr lang="en-US">
              <a:solidFill>
                <a:srgbClr val="000000"/>
              </a:solidFill>
            </a:endParaRPr>
          </a:p>
          <a:p>
            <a:pPr lvl="1" indent="0"/>
            <a:r>
              <a:rPr lang="en-US" dirty="0">
                <a:solidFill>
                  <a:srgbClr val="000000"/>
                </a:solidFill>
                <a:latin typeface="Abadi"/>
              </a:rPr>
              <a:t>Quorum – 40% of purchased homes</a:t>
            </a:r>
            <a:endParaRPr lang="en-US" dirty="0">
              <a:solidFill>
                <a:srgbClr val="000000"/>
              </a:solidFill>
            </a:endParaRPr>
          </a:p>
          <a:p>
            <a:pPr lvl="1" indent="0"/>
            <a:r>
              <a:rPr lang="en-US" dirty="0">
                <a:solidFill>
                  <a:srgbClr val="000000"/>
                </a:solidFill>
                <a:latin typeface="Abadi"/>
              </a:rPr>
              <a:t>Currently 268 homes, so a quorum is </a:t>
            </a:r>
            <a:r>
              <a:rPr lang="en-US" b="1" dirty="0">
                <a:solidFill>
                  <a:srgbClr val="1B6B17"/>
                </a:solidFill>
                <a:latin typeface="Abadi"/>
              </a:rPr>
              <a:t>108 votes</a:t>
            </a:r>
            <a:r>
              <a:rPr lang="en-US" dirty="0">
                <a:solidFill>
                  <a:srgbClr val="000000"/>
                </a:solidFill>
                <a:latin typeface="Abadi"/>
              </a:rPr>
              <a:t>.</a:t>
            </a:r>
            <a:endParaRPr lang="en-US" dirty="0">
              <a:solidFill>
                <a:srgbClr val="000000"/>
              </a:solidFill>
            </a:endParaRPr>
          </a:p>
          <a:p>
            <a:pPr lvl="1" indent="0"/>
            <a:r>
              <a:rPr lang="en-US" dirty="0">
                <a:solidFill>
                  <a:srgbClr val="000000"/>
                </a:solidFill>
                <a:latin typeface="Abadi"/>
              </a:rPr>
              <a:t>This number will be updated prior to 5/20 to reflect any newly sold homes</a:t>
            </a:r>
            <a:endParaRPr lang="en-US" dirty="0">
              <a:solidFill>
                <a:srgbClr val="000000"/>
              </a:solidFill>
            </a:endParaRPr>
          </a:p>
          <a:p>
            <a:pPr lvl="1" indent="0"/>
            <a:r>
              <a:rPr lang="en-US" dirty="0">
                <a:solidFill>
                  <a:srgbClr val="000000"/>
                </a:solidFill>
                <a:latin typeface="Abadi"/>
              </a:rPr>
              <a:t>2/3 of the submitted votes (i.e. 72) need to be in favor of the measure for it to be approved.</a:t>
            </a:r>
            <a:endParaRPr lang="en-US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  <a:latin typeface="Abadi"/>
              </a:rPr>
              <a:t>LandMill</a:t>
            </a:r>
            <a:r>
              <a:rPr lang="en-US" dirty="0">
                <a:solidFill>
                  <a:srgbClr val="000000"/>
                </a:solidFill>
                <a:latin typeface="Abadi"/>
              </a:rPr>
              <a:t> has decided to abstain from the vote.</a:t>
            </a:r>
            <a:endParaRPr lang="en-US">
              <a:solidFill>
                <a:srgbClr val="000000"/>
              </a:solidFill>
              <a:cs typeface="Arial"/>
            </a:endParaRPr>
          </a:p>
          <a:p>
            <a:pPr lvl="1" indent="0"/>
            <a:r>
              <a:rPr lang="en-US" dirty="0">
                <a:solidFill>
                  <a:srgbClr val="000000"/>
                </a:solidFill>
                <a:latin typeface="Abadi"/>
              </a:rPr>
              <a:t>Their votes will not be added to reach a quorum</a:t>
            </a:r>
            <a:r>
              <a:rPr lang="en-US" dirty="0">
                <a:solidFill>
                  <a:srgbClr val="000000"/>
                </a:solidFill>
                <a:latin typeface="Abadi"/>
                <a:cs typeface="Arial"/>
              </a:rPr>
              <a:t>.</a:t>
            </a:r>
            <a:endParaRPr lang="en-US">
              <a:solidFill>
                <a:srgbClr val="000000"/>
              </a:solidFill>
              <a:cs typeface="Arial"/>
            </a:endParaRPr>
          </a:p>
          <a:p>
            <a:pPr lvl="1" indent="0"/>
            <a:r>
              <a:rPr lang="en-US" dirty="0">
                <a:solidFill>
                  <a:srgbClr val="000000"/>
                </a:solidFill>
                <a:latin typeface="Abadi"/>
              </a:rPr>
              <a:t>They wish to stay neutral on this issue as they feel it should be decided by the homeowners only.</a:t>
            </a:r>
            <a:endParaRPr lang="en-US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45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ow to Avoid Shaking Hands">
            <a:extLst>
              <a:ext uri="{FF2B5EF4-FFF2-40B4-BE49-F238E27FC236}">
                <a16:creationId xmlns:a16="http://schemas.microsoft.com/office/drawing/2014/main" id="{744C1017-5AEE-1034-97DA-5ABD7D7E4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6064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164FB8C5-48E4-1D99-468F-FDB8D14AC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71500" indent="-457200" algn="l">
              <a:buAutoNum type="arabicPeriod"/>
            </a:pPr>
            <a:r>
              <a:rPr lang="en-US" sz="2000" dirty="0">
                <a:latin typeface="Abadi"/>
              </a:rPr>
              <a:t>Town halls are being held on 4/27, 4/29, 5/2, 5/3, and 5/7.</a:t>
            </a:r>
            <a:endParaRPr lang="en-US" dirty="0"/>
          </a:p>
          <a:p>
            <a:pPr marL="571500" indent="-457200" algn="l">
              <a:buFont typeface="+mj-lt"/>
              <a:buAutoNum type="arabicPeriod"/>
            </a:pPr>
            <a:r>
              <a:rPr lang="en-US" sz="2000" dirty="0">
                <a:latin typeface="Abadi"/>
              </a:rPr>
              <a:t>No final decision on the project approach has been made yet.</a:t>
            </a:r>
            <a:endParaRPr lang="en-US" dirty="0">
              <a:latin typeface="Abadi"/>
            </a:endParaRPr>
          </a:p>
          <a:p>
            <a:pPr marL="571500" indent="-457200" algn="l">
              <a:buFont typeface="+mj-lt"/>
              <a:buAutoNum type="arabicPeriod"/>
            </a:pPr>
            <a:r>
              <a:rPr lang="en-US" sz="2000" dirty="0">
                <a:latin typeface="Abadi"/>
              </a:rPr>
              <a:t>Everyone has an equal voice, including homeowners attending via live stream.</a:t>
            </a:r>
          </a:p>
          <a:p>
            <a:pPr marL="571500" indent="-457200" algn="l">
              <a:buFont typeface="+mj-lt"/>
              <a:buAutoNum type="arabicPeriod"/>
            </a:pPr>
            <a:r>
              <a:rPr lang="en-US" sz="2000" dirty="0">
                <a:latin typeface="Abadi"/>
              </a:rPr>
              <a:t>All questions are valid and will be fully heard and addressed.</a:t>
            </a:r>
          </a:p>
          <a:p>
            <a:pPr marL="571500" indent="-457200" algn="l">
              <a:buFont typeface="+mj-lt"/>
              <a:buAutoNum type="arabicPeriod"/>
            </a:pPr>
            <a:r>
              <a:rPr lang="en-US" sz="2000" dirty="0">
                <a:latin typeface="Abadi"/>
              </a:rPr>
              <a:t>Raise your hand to be called on by the meeting chairperson.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38FD655E-BF03-F48F-0ED7-5B0358D28437}"/>
              </a:ext>
            </a:extLst>
          </p:cNvPr>
          <p:cNvSpPr txBox="1">
            <a:spLocks/>
          </p:cNvSpPr>
          <p:nvPr/>
        </p:nvSpPr>
        <p:spPr>
          <a:xfrm>
            <a:off x="6513788" y="365125"/>
            <a:ext cx="5083126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4400"/>
              <a:t>Shared Agreements</a:t>
            </a:r>
          </a:p>
        </p:txBody>
      </p:sp>
    </p:spTree>
    <p:extLst>
      <p:ext uri="{BB962C8B-B14F-4D97-AF65-F5344CB8AC3E}">
        <p14:creationId xmlns:p14="http://schemas.microsoft.com/office/powerpoint/2010/main" val="154875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ow to Avoid Shaking Hands">
            <a:extLst>
              <a:ext uri="{FF2B5EF4-FFF2-40B4-BE49-F238E27FC236}">
                <a16:creationId xmlns:a16="http://schemas.microsoft.com/office/drawing/2014/main" id="{744C1017-5AEE-1034-97DA-5ABD7D7E4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6064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164FB8C5-48E4-1D99-468F-FDB8D14AC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71500" indent="-457200" algn="l">
              <a:buFont typeface="+mj-lt"/>
              <a:buAutoNum type="arabicPeriod" startAt="6"/>
            </a:pPr>
            <a:r>
              <a:rPr lang="en-US" sz="2000" dirty="0">
                <a:latin typeface="Abadi"/>
              </a:rPr>
              <a:t>Speak one at a time, listen to each other, and respect each other’s viewpoints.</a:t>
            </a:r>
          </a:p>
          <a:p>
            <a:pPr marL="571500" indent="-457200" algn="l">
              <a:buFont typeface="+mj-lt"/>
              <a:buAutoNum type="arabicPeriod" startAt="6"/>
            </a:pPr>
            <a:r>
              <a:rPr lang="en-US" sz="2000" dirty="0">
                <a:latin typeface="Abadi"/>
              </a:rPr>
              <a:t>Voting will take place May 5-20 by paper or electronic ballot.</a:t>
            </a:r>
          </a:p>
          <a:p>
            <a:pPr marL="571500" indent="-457200" algn="l">
              <a:buFont typeface="+mj-lt"/>
              <a:buAutoNum type="arabicPeriod" startAt="6"/>
            </a:pPr>
            <a:r>
              <a:rPr lang="en-US" sz="2000" dirty="0">
                <a:latin typeface="Abadi"/>
              </a:rPr>
              <a:t>Each homeowner will have 1 vote per address.</a:t>
            </a:r>
          </a:p>
          <a:p>
            <a:pPr marL="571500" indent="-457200" algn="l">
              <a:buFont typeface="+mj-lt"/>
              <a:buAutoNum type="arabicPeriod" startAt="6"/>
            </a:pPr>
            <a:r>
              <a:rPr lang="en-US" sz="2000" dirty="0">
                <a:latin typeface="Abadi"/>
              </a:rPr>
              <a:t>Great ideas may be incorporated into the options presented on the ballot, including various project approaches and voting options on the ballot.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78BD401-62F6-FF8E-9C09-B18586D4F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3788" y="365125"/>
            <a:ext cx="508312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/>
              <a:t>Shared Agreements</a:t>
            </a:r>
          </a:p>
        </p:txBody>
      </p:sp>
    </p:spTree>
    <p:extLst>
      <p:ext uri="{BB962C8B-B14F-4D97-AF65-F5344CB8AC3E}">
        <p14:creationId xmlns:p14="http://schemas.microsoft.com/office/powerpoint/2010/main" val="138153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78BD401-62F6-FF8E-9C09-B18586D4F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/>
              <a:t>Pool Expansion Project History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64FB8C5-48E4-1D99-468F-FDB8D14AC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064987"/>
            <a:ext cx="4619621" cy="42729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7345" lvl="1" indent="-228600" algn="l">
              <a:buFont typeface="Arial" panose="020B0604020202020204" pitchFamily="34" charset="0"/>
              <a:buChar char="•"/>
            </a:pPr>
            <a:r>
              <a:rPr lang="en-US" dirty="0">
                <a:latin typeface="Abadi"/>
              </a:rPr>
              <a:t>Expansion first discussed on or around 2013</a:t>
            </a:r>
          </a:p>
          <a:p>
            <a:pPr marL="347345" lvl="1" indent="-228600" algn="l">
              <a:buFont typeface="Arial" panose="020B0604020202020204" pitchFamily="34" charset="0"/>
              <a:buChar char="•"/>
            </a:pPr>
            <a:r>
              <a:rPr lang="en-US" dirty="0">
                <a:latin typeface="Abadi"/>
              </a:rPr>
              <a:t>Membership approved $10,000/year for 5 years for downpayment</a:t>
            </a:r>
          </a:p>
          <a:p>
            <a:pPr marL="347345" lvl="1" indent="-228600" algn="l">
              <a:buFont typeface="Arial" panose="020B0604020202020204" pitchFamily="34" charset="0"/>
              <a:buChar char="•"/>
            </a:pPr>
            <a:r>
              <a:rPr lang="en-US" dirty="0">
                <a:latin typeface="Abadi"/>
              </a:rPr>
              <a:t>6</a:t>
            </a:r>
            <a:r>
              <a:rPr lang="en-US" sz="1300" baseline="30000" dirty="0">
                <a:latin typeface="Abadi"/>
              </a:rPr>
              <a:t>th</a:t>
            </a:r>
            <a:r>
              <a:rPr lang="en-US" dirty="0">
                <a:latin typeface="Abadi"/>
              </a:rPr>
              <a:t>-year quorum wasn’t present, so we operated off previous year’s budget.</a:t>
            </a:r>
          </a:p>
          <a:p>
            <a:pPr marL="347345" lvl="1" indent="-228600" algn="l">
              <a:buFont typeface="Arial,Sans-Serif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Currently, we have $60,000 saved for expansion.</a:t>
            </a:r>
          </a:p>
          <a:p>
            <a:pPr marL="347345" lvl="1" indent="-228600" algn="l">
              <a:buFont typeface="Arial,Sans-Serif" panose="020B0604020202020204" pitchFamily="34" charset="0"/>
              <a:buChar char="•"/>
            </a:pPr>
            <a:r>
              <a:rPr lang="en-US" dirty="0">
                <a:latin typeface="Abadi"/>
                <a:cs typeface="Arial"/>
              </a:rPr>
              <a:t>Project has had no serious work done since original vote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A group of people playing in a swimming pool&#10;&#10;Description automatically generated with medium confidence">
            <a:extLst>
              <a:ext uri="{FF2B5EF4-FFF2-40B4-BE49-F238E27FC236}">
                <a16:creationId xmlns:a16="http://schemas.microsoft.com/office/drawing/2014/main" id="{D746EFB8-B4E0-8278-4151-9A5690CF9C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r="19957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183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78BD401-62F6-FF8E-9C09-B18586D4F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/>
              <a:t>Pool Expansion Project History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64FB8C5-48E4-1D99-468F-FDB8D14AC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333297"/>
            <a:ext cx="4458636" cy="29743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7345" lvl="1" indent="-228600" algn="l">
              <a:buFont typeface="Arial,Sans-Serif" panose="020B0604020202020204" pitchFamily="34" charset="0"/>
              <a:buChar char="•"/>
            </a:pPr>
            <a:r>
              <a:rPr lang="en-US" dirty="0">
                <a:latin typeface="Abadi"/>
                <a:cs typeface="Arial"/>
              </a:rPr>
              <a:t>Original intent: expand pool capacity for current and future neighbors</a:t>
            </a:r>
          </a:p>
          <a:p>
            <a:pPr marL="347345" lvl="1" indent="-228600" algn="l">
              <a:buFont typeface="Arial,Sans-Serif" panose="020B0604020202020204" pitchFamily="34" charset="0"/>
              <a:buChar char="•"/>
            </a:pPr>
            <a:r>
              <a:rPr lang="en-US" dirty="0">
                <a:latin typeface="Abadi"/>
                <a:cs typeface="Arial"/>
              </a:rPr>
              <a:t>At the time, there were approximately150 homes in the neighborhood. The </a:t>
            </a:r>
            <a:br>
              <a:rPr lang="en-US" dirty="0">
                <a:latin typeface="Abadi"/>
                <a:cs typeface="Arial"/>
              </a:rPr>
            </a:br>
            <a:r>
              <a:rPr lang="en-US" dirty="0">
                <a:latin typeface="Abadi"/>
                <a:cs typeface="Arial"/>
              </a:rPr>
              <a:t>development was planned for approximately 325.</a:t>
            </a:r>
          </a:p>
        </p:txBody>
      </p:sp>
      <p:pic>
        <p:nvPicPr>
          <p:cNvPr id="3" name="Picture 2" descr="A group of people playing in a swimming pool&#10;&#10;Description automatically generated with medium confidence">
            <a:extLst>
              <a:ext uri="{FF2B5EF4-FFF2-40B4-BE49-F238E27FC236}">
                <a16:creationId xmlns:a16="http://schemas.microsoft.com/office/drawing/2014/main" id="{D746EFB8-B4E0-8278-4151-9A5690CF9C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r="19957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099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78BD401-62F6-FF8E-9C09-B18586D4F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/>
              <a:t>Pool Expansion Project History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64FB8C5-48E4-1D99-468F-FDB8D14AC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344029"/>
            <a:ext cx="4619621" cy="28670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7345" lvl="1" indent="-228600" algn="l">
              <a:buFont typeface="Arial,Sans-Serif" panose="020B0604020202020204" pitchFamily="34" charset="0"/>
              <a:buChar char="•"/>
            </a:pPr>
            <a:r>
              <a:rPr lang="en-US" dirty="0">
                <a:latin typeface="Abadi"/>
                <a:cs typeface="Arial"/>
              </a:rPr>
              <a:t>The thought at the time was the current pool did not have the needed capacity for the future growth.</a:t>
            </a:r>
            <a:endParaRPr lang="en-US" dirty="0">
              <a:latin typeface="Abadi"/>
            </a:endParaRPr>
          </a:p>
          <a:p>
            <a:pPr marL="347345" lvl="1" indent="-228600" algn="l">
              <a:buFont typeface="Arial,Sans-Serif" panose="020B0604020202020204" pitchFamily="34" charset="0"/>
              <a:buChar char="•"/>
            </a:pPr>
            <a:r>
              <a:rPr lang="en-US" dirty="0">
                <a:latin typeface="Abadi"/>
                <a:cs typeface="Arial"/>
              </a:rPr>
              <a:t>Feedback from neighbors (who didn't normally utilize the pool) caused the scope of the project to expand to its current state.</a:t>
            </a:r>
            <a:endParaRPr lang="en-US" dirty="0">
              <a:latin typeface="Abadi"/>
            </a:endParaRPr>
          </a:p>
        </p:txBody>
      </p:sp>
      <p:pic>
        <p:nvPicPr>
          <p:cNvPr id="3" name="Picture 2" descr="A group of people playing in a swimming pool&#10;&#10;Description automatically generated with medium confidence">
            <a:extLst>
              <a:ext uri="{FF2B5EF4-FFF2-40B4-BE49-F238E27FC236}">
                <a16:creationId xmlns:a16="http://schemas.microsoft.com/office/drawing/2014/main" id="{D746EFB8-B4E0-8278-4151-9A5690CF9C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r="19957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899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ky, outdoor, nature, shore&#10;&#10;Description automatically generated">
            <a:extLst>
              <a:ext uri="{FF2B5EF4-FFF2-40B4-BE49-F238E27FC236}">
                <a16:creationId xmlns:a16="http://schemas.microsoft.com/office/drawing/2014/main" id="{71F6BEEC-9AD6-07F3-E236-A5FC472A76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44954195-6B23-7934-1A46-88512EAC432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1063514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</a:rPr>
              <a:t>Proposed Expanded Pool &amp; Rec Space Layout</a:t>
            </a:r>
          </a:p>
        </p:txBody>
      </p:sp>
    </p:spTree>
    <p:extLst>
      <p:ext uri="{BB962C8B-B14F-4D97-AF65-F5344CB8AC3E}">
        <p14:creationId xmlns:p14="http://schemas.microsoft.com/office/powerpoint/2010/main" val="2292806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1207</Words>
  <Application>Microsoft Office PowerPoint</Application>
  <PresentationFormat>Widescreen</PresentationFormat>
  <Paragraphs>119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Abadi</vt:lpstr>
      <vt:lpstr>Arial</vt:lpstr>
      <vt:lpstr>Arial,Sans-Serif</vt:lpstr>
      <vt:lpstr>Calibri</vt:lpstr>
      <vt:lpstr>Calibri Light</vt:lpstr>
      <vt:lpstr>Office Theme</vt:lpstr>
      <vt:lpstr>Custom Design</vt:lpstr>
      <vt:lpstr>Whispering Oaks II HOA Town Hall Proposed Pool &amp; Rec Space Expansion</vt:lpstr>
      <vt:lpstr>Meeting and Voting Process</vt:lpstr>
      <vt:lpstr>Meeting and Voting Process, cont.</vt:lpstr>
      <vt:lpstr>PowerPoint Presentation</vt:lpstr>
      <vt:lpstr>Shared Agreements</vt:lpstr>
      <vt:lpstr>Pool Expansion Project History</vt:lpstr>
      <vt:lpstr>Pool Expansion Project History</vt:lpstr>
      <vt:lpstr>Pool Expansion Project History</vt:lpstr>
      <vt:lpstr>PowerPoint Presentation</vt:lpstr>
      <vt:lpstr>Project Scope: Additional Pool</vt:lpstr>
      <vt:lpstr>Project Scope: Pool house and pumphouse</vt:lpstr>
      <vt:lpstr>Project Scope: Pavilion</vt:lpstr>
      <vt:lpstr>Project Scope: Playground &amp; Basketball Half-court</vt:lpstr>
      <vt:lpstr>Project Scope: Additional Project Expenses</vt:lpstr>
      <vt:lpstr>Project Scope: Additional Project Expenses – cont.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WHISPERING OAKS H.O.A.</dc:title>
  <dc:creator>Brian Smallwood</dc:creator>
  <cp:lastModifiedBy>Jason Greenwell</cp:lastModifiedBy>
  <cp:revision>409</cp:revision>
  <dcterms:created xsi:type="dcterms:W3CDTF">2023-02-06T19:34:21Z</dcterms:created>
  <dcterms:modified xsi:type="dcterms:W3CDTF">2023-05-03T23:00:25Z</dcterms:modified>
</cp:coreProperties>
</file>