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3018" y="13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3C080F-4110-4F02-81E7-DC4108142594}"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3C080F-4110-4F02-81E7-DC4108142594}"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3C080F-4110-4F02-81E7-DC4108142594}"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3C080F-4110-4F02-81E7-DC4108142594}"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3C080F-4110-4F02-81E7-DC4108142594}"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3C080F-4110-4F02-81E7-DC4108142594}"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3C080F-4110-4F02-81E7-DC4108142594}" type="datetimeFigureOut">
              <a:rPr lang="en-US" smtClean="0"/>
              <a:pPr/>
              <a:t>4/25/2019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3C080F-4110-4F02-81E7-DC4108142594}" type="datetimeFigureOut">
              <a:rPr lang="en-US" smtClean="0"/>
              <a:pPr/>
              <a:t>4/25/2019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C080F-4110-4F02-81E7-DC4108142594}" type="datetimeFigureOut">
              <a:rPr lang="en-US" smtClean="0"/>
              <a:pPr/>
              <a:t>4/25/2019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3C080F-4110-4F02-81E7-DC4108142594}"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3C080F-4110-4F02-81E7-DC4108142594}"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C8991A-D3CC-4762-A6A1-A57AF92027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93C080F-4110-4F02-81E7-DC4108142594}" type="datetimeFigureOut">
              <a:rPr lang="en-US" smtClean="0"/>
              <a:pPr/>
              <a:t>4/25/2019</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FC8991A-D3CC-4762-A6A1-A57AF92027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6858000" cy="914400"/>
          </a:xfrm>
        </p:spPr>
        <p:txBody>
          <a:bodyPr>
            <a:normAutofit fontScale="90000"/>
          </a:bodyPr>
          <a:lstStyle/>
          <a:p>
            <a:pPr algn="r"/>
            <a:r>
              <a:rPr lang="en-US" sz="2000" b="1" dirty="0" smtClean="0"/>
              <a:t>Pawnee Nation Housing Authority</a:t>
            </a:r>
            <a:r>
              <a:rPr lang="en-US" sz="1600" b="1" dirty="0" smtClean="0"/>
              <a:t/>
            </a:r>
            <a:br>
              <a:rPr lang="en-US" sz="1600" b="1" dirty="0" smtClean="0"/>
            </a:br>
            <a:r>
              <a:rPr lang="en-US" sz="1100" dirty="0" smtClean="0"/>
              <a:t>P.O. BOX 408, PAWNEE OK 74058, PHONE: 918/762-3454, FAX: 918/762-2284</a:t>
            </a:r>
            <a:br>
              <a:rPr lang="en-US" sz="1100" dirty="0" smtClean="0"/>
            </a:br>
            <a:r>
              <a:rPr lang="en-US" sz="1100" dirty="0"/>
              <a:t/>
            </a:r>
            <a:br>
              <a:rPr lang="en-US" sz="1100" dirty="0"/>
            </a:br>
            <a:r>
              <a:rPr lang="en-US" sz="1400" b="1" u="sng" dirty="0" smtClean="0"/>
              <a:t>EMERGENCY HOUSING SERVICE UTILITIES OR RENTAL ASSISTANCE POLICY</a:t>
            </a:r>
            <a:endParaRPr lang="en-US" sz="1400" b="1" u="sng" dirty="0"/>
          </a:p>
        </p:txBody>
      </p:sp>
      <p:sp>
        <p:nvSpPr>
          <p:cNvPr id="5" name="Content Placeholder 4"/>
          <p:cNvSpPr>
            <a:spLocks noGrp="1"/>
          </p:cNvSpPr>
          <p:nvPr>
            <p:ph idx="1"/>
          </p:nvPr>
        </p:nvSpPr>
        <p:spPr>
          <a:xfrm>
            <a:off x="381000" y="1143000"/>
            <a:ext cx="6172200" cy="8001000"/>
          </a:xfrm>
        </p:spPr>
        <p:txBody>
          <a:bodyPr>
            <a:normAutofit fontScale="92500" lnSpcReduction="10000"/>
          </a:bodyPr>
          <a:lstStyle/>
          <a:p>
            <a:pPr>
              <a:buNone/>
            </a:pPr>
            <a:endParaRPr lang="en-US" sz="1600" dirty="0" smtClean="0"/>
          </a:p>
          <a:p>
            <a:pPr>
              <a:buNone/>
            </a:pPr>
            <a:endParaRPr lang="en-US" sz="1600" dirty="0" smtClean="0"/>
          </a:p>
          <a:p>
            <a:pPr>
              <a:buNone/>
            </a:pPr>
            <a:r>
              <a:rPr lang="en-US" sz="1600" dirty="0" smtClean="0"/>
              <a:t>It is the desire of the Pawnee Nation Housing Authority to provide housing as well as eligible housing related services as determined by NAHASDA for low income families in the Pawnee Community.  These services shall be available for families who meet the NAHASDA income guidelines.</a:t>
            </a:r>
          </a:p>
          <a:p>
            <a:pPr>
              <a:buNone/>
            </a:pPr>
            <a:endParaRPr lang="en-US" sz="1600" dirty="0"/>
          </a:p>
          <a:p>
            <a:pPr>
              <a:buNone/>
            </a:pPr>
            <a:r>
              <a:rPr lang="en-US" sz="1600" dirty="0" smtClean="0"/>
              <a:t>To qualify for services a person must be an enrolled member of the Pawnee Nation with a CDIB or any other enrolled member of a federally recognized tribe with a CDIB residing in the Pawnee Nation jurisdiction.  Enrolled Pawnee tribal members shall be first priority according to the Preference Statement.</a:t>
            </a:r>
          </a:p>
          <a:p>
            <a:pPr>
              <a:buNone/>
            </a:pPr>
            <a:endParaRPr lang="en-US" sz="1600" dirty="0"/>
          </a:p>
          <a:p>
            <a:pPr>
              <a:buNone/>
            </a:pPr>
            <a:r>
              <a:rPr lang="en-US" sz="1600" dirty="0" smtClean="0"/>
              <a:t>Due to the limited amount of funds each application shall be reviewed and approved according to the seriousness of the request.  Those problems which are a threat to the health, safety and welfare of a family shall be priority.  Approved applicants shall be eligible for services only one time per year.</a:t>
            </a:r>
          </a:p>
          <a:p>
            <a:pPr>
              <a:buNone/>
            </a:pPr>
            <a:endParaRPr lang="en-US" sz="1600" dirty="0"/>
          </a:p>
          <a:p>
            <a:pPr>
              <a:buNone/>
            </a:pPr>
            <a:r>
              <a:rPr lang="en-US" sz="1600" dirty="0" smtClean="0"/>
              <a:t>Resident families, private homeowners or those applying for housing may apply for consideration of services.</a:t>
            </a:r>
          </a:p>
          <a:p>
            <a:pPr>
              <a:buNone/>
            </a:pPr>
            <a:endParaRPr lang="en-US" sz="1600" dirty="0"/>
          </a:p>
          <a:p>
            <a:pPr>
              <a:buNone/>
            </a:pPr>
            <a:r>
              <a:rPr lang="en-US" sz="1600" dirty="0" smtClean="0"/>
              <a:t>All applicants must fill out a Request for Emergency Assistance and submit all required documentation, (Such as income, CDIB, and a bill). Any past tenants owing the Housing Authority will not be eligible for assistance.</a:t>
            </a:r>
          </a:p>
          <a:p>
            <a:pPr>
              <a:buNone/>
            </a:pPr>
            <a:endParaRPr lang="en-US" sz="1600" dirty="0"/>
          </a:p>
          <a:p>
            <a:pPr>
              <a:buNone/>
            </a:pPr>
            <a:r>
              <a:rPr lang="en-US" sz="1600" dirty="0" smtClean="0"/>
              <a:t>Approval of all applications shall be made by the Executive Director or in their absence the Acting Executive Director.</a:t>
            </a:r>
          </a:p>
          <a:p>
            <a:pPr>
              <a:buNone/>
            </a:pPr>
            <a:endParaRPr lang="en-US" sz="1600" dirty="0"/>
          </a:p>
          <a:p>
            <a:pPr>
              <a:buNone/>
            </a:pPr>
            <a:endParaRPr lang="en-US" sz="1600" dirty="0" smtClean="0"/>
          </a:p>
          <a:p>
            <a:pPr>
              <a:buNone/>
            </a:pPr>
            <a:r>
              <a:rPr lang="en-US" sz="1600" dirty="0"/>
              <a:t> </a:t>
            </a:r>
            <a:r>
              <a:rPr lang="en-US" sz="1600" dirty="0" smtClean="0"/>
              <a:t>                                                             </a:t>
            </a:r>
          </a:p>
          <a:p>
            <a:pPr>
              <a:buNone/>
            </a:pPr>
            <a:endParaRPr lang="en-US" sz="1600" dirty="0"/>
          </a:p>
          <a:p>
            <a:pPr>
              <a:buNone/>
            </a:pPr>
            <a:r>
              <a:rPr lang="en-US" sz="1200" dirty="0" smtClean="0"/>
              <a:t>                                                                                                Approved:   </a:t>
            </a:r>
            <a:r>
              <a:rPr lang="en-US" sz="1200" dirty="0"/>
              <a:t>April 22, 2013</a:t>
            </a:r>
          </a:p>
          <a:p>
            <a:pPr>
              <a:buNone/>
            </a:pPr>
            <a:endParaRPr lang="en-US" sz="1200" dirty="0"/>
          </a:p>
        </p:txBody>
      </p:sp>
      <p:pic>
        <p:nvPicPr>
          <p:cNvPr id="6" name="Picture 5" descr="Z:\DOCUMENTS\Pawnee_Seal.jpg"/>
          <p:cNvPicPr>
            <a:picLocks noChangeAspect="1" noChangeArrowheads="1"/>
          </p:cNvPicPr>
          <p:nvPr/>
        </p:nvPicPr>
        <p:blipFill>
          <a:blip r:embed="rId2" cstate="print"/>
          <a:srcRect/>
          <a:stretch>
            <a:fillRect/>
          </a:stretch>
        </p:blipFill>
        <p:spPr bwMode="auto">
          <a:xfrm>
            <a:off x="0" y="0"/>
            <a:ext cx="838200" cy="878114"/>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90600"/>
          </a:xfrm>
        </p:spPr>
        <p:txBody>
          <a:bodyPr>
            <a:normAutofit fontScale="90000"/>
          </a:bodyPr>
          <a:lstStyle/>
          <a:p>
            <a:pPr algn="r"/>
            <a:r>
              <a:rPr lang="en-US" sz="1800" b="1" dirty="0" smtClean="0"/>
              <a:t>Pawnee Nation Housing Authority</a:t>
            </a:r>
            <a:br>
              <a:rPr lang="en-US" sz="1800" b="1" dirty="0" smtClean="0"/>
            </a:br>
            <a:r>
              <a:rPr lang="en-US" sz="1400" dirty="0" smtClean="0"/>
              <a:t>P.O. BOX 408, PAWNEE OK 74058, PHONE:  918/762-3454, FAX: 918/762-2284</a:t>
            </a:r>
            <a:br>
              <a:rPr lang="en-US" sz="1400" dirty="0" smtClean="0"/>
            </a:br>
            <a:r>
              <a:rPr lang="en-US" sz="1400" dirty="0"/>
              <a:t/>
            </a:r>
            <a:br>
              <a:rPr lang="en-US" sz="1400" dirty="0"/>
            </a:br>
            <a:r>
              <a:rPr lang="en-US" sz="1400" b="1" u="sng" dirty="0" smtClean="0"/>
              <a:t>EMERGENCY HOUSING SERVICE UTILITIES OR RENTAL ASSISTANCE POLICY</a:t>
            </a:r>
            <a:endParaRPr lang="en-US" sz="1800" b="1" dirty="0"/>
          </a:p>
        </p:txBody>
      </p:sp>
      <p:sp>
        <p:nvSpPr>
          <p:cNvPr id="3" name="Content Placeholder 2"/>
          <p:cNvSpPr>
            <a:spLocks noGrp="1"/>
          </p:cNvSpPr>
          <p:nvPr>
            <p:ph idx="1"/>
          </p:nvPr>
        </p:nvSpPr>
        <p:spPr>
          <a:xfrm>
            <a:off x="0" y="914401"/>
            <a:ext cx="6858000" cy="7253818"/>
          </a:xfrm>
        </p:spPr>
        <p:txBody>
          <a:bodyPr/>
          <a:lstStyle/>
          <a:p>
            <a:pPr algn="r">
              <a:buNone/>
            </a:pPr>
            <a:r>
              <a:rPr lang="en-US" sz="1400" b="1" u="sng" dirty="0" smtClean="0"/>
              <a:t>REQUEST FOR EMERGENCY ASSISTANCE</a:t>
            </a:r>
          </a:p>
          <a:p>
            <a:pPr algn="r">
              <a:buNone/>
            </a:pPr>
            <a:r>
              <a:rPr lang="en-US" sz="1400" b="1" u="sng" dirty="0" smtClean="0"/>
              <a:t>DATE:  ___________________</a:t>
            </a:r>
          </a:p>
          <a:p>
            <a:pPr algn="r"/>
            <a:endParaRPr lang="en-US" sz="1400" b="1" u="sng" dirty="0"/>
          </a:p>
          <a:p>
            <a:endParaRPr lang="en-US" sz="1400" b="1" u="sng"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pic>
        <p:nvPicPr>
          <p:cNvPr id="4" name="Picture 3" descr="Z:\DOCUMENTS\Pawnee_Seal.jpg"/>
          <p:cNvPicPr>
            <a:picLocks noChangeAspect="1" noChangeArrowheads="1"/>
          </p:cNvPicPr>
          <p:nvPr/>
        </p:nvPicPr>
        <p:blipFill>
          <a:blip r:embed="rId2" cstate="print"/>
          <a:srcRect/>
          <a:stretch>
            <a:fillRect/>
          </a:stretch>
        </p:blipFill>
        <p:spPr bwMode="auto">
          <a:xfrm>
            <a:off x="0" y="0"/>
            <a:ext cx="838200" cy="8781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5" name="Table 4"/>
          <p:cNvGraphicFramePr>
            <a:graphicFrameLocks noGrp="1"/>
          </p:cNvGraphicFramePr>
          <p:nvPr/>
        </p:nvGraphicFramePr>
        <p:xfrm>
          <a:off x="1143000" y="9677400"/>
          <a:ext cx="4572000" cy="2209800"/>
        </p:xfrm>
        <a:graphic>
          <a:graphicData uri="http://schemas.openxmlformats.org/drawingml/2006/table">
            <a:tbl>
              <a:tblPr firstRow="1" bandRow="1">
                <a:tableStyleId>{5C22544A-7EE6-4342-B048-85BDC9FD1C3A}</a:tableStyleId>
              </a:tblPr>
              <a:tblGrid>
                <a:gridCol w="457200"/>
                <a:gridCol w="457200"/>
                <a:gridCol w="457200"/>
                <a:gridCol w="457200"/>
                <a:gridCol w="457200"/>
                <a:gridCol w="457200"/>
                <a:gridCol w="457200"/>
                <a:gridCol w="457200"/>
                <a:gridCol w="457200"/>
                <a:gridCol w="457200"/>
              </a:tblGrid>
              <a:tr h="220980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graphicFrame>
        <p:nvGraphicFramePr>
          <p:cNvPr id="6" name="Table 5"/>
          <p:cNvGraphicFramePr>
            <a:graphicFrameLocks noGrp="1"/>
          </p:cNvGraphicFramePr>
          <p:nvPr/>
        </p:nvGraphicFramePr>
        <p:xfrm>
          <a:off x="1" y="1447800"/>
          <a:ext cx="6857999" cy="7704672"/>
        </p:xfrm>
        <a:graphic>
          <a:graphicData uri="http://schemas.openxmlformats.org/drawingml/2006/table">
            <a:tbl>
              <a:tblPr firstRow="1" bandRow="1">
                <a:tableStyleId>{2D5ABB26-0587-4C30-8999-92F81FD0307C}</a:tableStyleId>
              </a:tblPr>
              <a:tblGrid>
                <a:gridCol w="1395093"/>
                <a:gridCol w="677474"/>
                <a:gridCol w="677474"/>
                <a:gridCol w="828022"/>
                <a:gridCol w="526923"/>
                <a:gridCol w="677474"/>
                <a:gridCol w="481353"/>
                <a:gridCol w="196121"/>
                <a:gridCol w="118392"/>
                <a:gridCol w="136671"/>
                <a:gridCol w="465528"/>
                <a:gridCol w="677474"/>
              </a:tblGrid>
              <a:tr h="302976">
                <a:tc>
                  <a:txBody>
                    <a:bodyPr/>
                    <a:lstStyle/>
                    <a:p>
                      <a:pPr algn="r"/>
                      <a:r>
                        <a:rPr lang="en-US" sz="1400" dirty="0" smtClean="0"/>
                        <a:t>FULL NAME:</a:t>
                      </a:r>
                      <a:endParaRPr lang="en-US" sz="1400" dirty="0"/>
                    </a:p>
                  </a:txBody>
                  <a:tcPr/>
                </a:tc>
                <a:tc gridSpan="4">
                  <a:txBody>
                    <a:bodyPr/>
                    <a:lstStyle/>
                    <a:p>
                      <a:pPr algn="r"/>
                      <a:r>
                        <a:rPr lang="en-US" sz="1400" dirty="0" smtClean="0"/>
                        <a:t>____________________________</a:t>
                      </a:r>
                      <a:endParaRPr lang="en-US" sz="14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5">
                  <a:txBody>
                    <a:bodyPr/>
                    <a:lstStyle/>
                    <a:p>
                      <a:pPr algn="r"/>
                      <a:r>
                        <a:rPr lang="en-US" sz="1400" dirty="0" smtClean="0"/>
                        <a:t>MARITAL STATUS:</a:t>
                      </a:r>
                      <a:endParaRPr lang="en-US" sz="1400"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gridSpan="2">
                  <a:txBody>
                    <a:bodyPr/>
                    <a:lstStyle/>
                    <a:p>
                      <a:pPr algn="r"/>
                      <a:r>
                        <a:rPr lang="en-US" sz="1400" dirty="0" smtClean="0"/>
                        <a:t>____</a:t>
                      </a:r>
                      <a:endParaRPr lang="en-US" sz="1400" dirty="0"/>
                    </a:p>
                  </a:txBody>
                  <a:tcPr/>
                </a:tc>
                <a:tc hMerge="1">
                  <a:txBody>
                    <a:bodyPr/>
                    <a:lstStyle/>
                    <a:p>
                      <a:pPr algn="r"/>
                      <a:endParaRPr lang="en-US" sz="1400" dirty="0"/>
                    </a:p>
                  </a:txBody>
                  <a:tcPr/>
                </a:tc>
              </a:tr>
              <a:tr h="302976">
                <a:tc>
                  <a:txBody>
                    <a:bodyPr/>
                    <a:lstStyle/>
                    <a:p>
                      <a:pPr algn="r"/>
                      <a:r>
                        <a:rPr lang="en-US" sz="1400" dirty="0" smtClean="0"/>
                        <a:t>SSN#:</a:t>
                      </a:r>
                      <a:endParaRPr lang="en-US" sz="1400" dirty="0"/>
                    </a:p>
                  </a:txBody>
                  <a:tcPr/>
                </a:tc>
                <a:tc gridSpan="4">
                  <a:txBody>
                    <a:bodyPr/>
                    <a:lstStyle/>
                    <a:p>
                      <a:pPr algn="r"/>
                      <a:r>
                        <a:rPr lang="en-US" sz="1400" dirty="0" smtClean="0"/>
                        <a:t>____________________________</a:t>
                      </a: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pPr algn="r"/>
                      <a:endParaRPr lang="en-US" sz="1400" dirty="0"/>
                    </a:p>
                  </a:txBody>
                  <a:tcPr/>
                </a:tc>
                <a:tc gridSpan="3">
                  <a:txBody>
                    <a:bodyPr/>
                    <a:lstStyle/>
                    <a:p>
                      <a:pPr algn="r"/>
                      <a:r>
                        <a:rPr lang="en-US" sz="1400" dirty="0" smtClean="0"/>
                        <a:t>DATE OF BIRTH:</a:t>
                      </a:r>
                      <a:endParaRPr lang="en-US" sz="1400" dirty="0"/>
                    </a:p>
                  </a:txBody>
                  <a:tcPr/>
                </a:tc>
                <a:tc hMerge="1">
                  <a:txBody>
                    <a:bodyPr/>
                    <a:lstStyle/>
                    <a:p>
                      <a:endParaRPr lang="en-US" dirty="0"/>
                    </a:p>
                  </a:txBody>
                  <a:tcPr/>
                </a:tc>
                <a:tc hMerge="1">
                  <a:txBody>
                    <a:bodyPr/>
                    <a:lstStyle/>
                    <a:p>
                      <a:endParaRPr lang="en-US"/>
                    </a:p>
                  </a:txBody>
                  <a:tcPr/>
                </a:tc>
                <a:tc gridSpan="4">
                  <a:txBody>
                    <a:bodyPr/>
                    <a:lstStyle/>
                    <a:p>
                      <a:pPr algn="r"/>
                      <a:r>
                        <a:rPr lang="en-US" sz="1400" dirty="0" smtClean="0"/>
                        <a:t>_____________</a:t>
                      </a:r>
                      <a:endParaRPr lang="en-US" sz="1400" dirty="0"/>
                    </a:p>
                  </a:txBody>
                  <a:tcPr/>
                </a:tc>
                <a:tc hMerge="1">
                  <a:txBody>
                    <a:bodyPr/>
                    <a:lstStyle/>
                    <a:p>
                      <a:endParaRPr lang="en-US"/>
                    </a:p>
                  </a:txBody>
                  <a:tcPr/>
                </a:tc>
                <a:tc hMerge="1">
                  <a:txBody>
                    <a:bodyPr/>
                    <a:lstStyle/>
                    <a:p>
                      <a:endParaRPr lang="en-US"/>
                    </a:p>
                  </a:txBody>
                  <a:tcPr/>
                </a:tc>
                <a:tc hMerge="1">
                  <a:txBody>
                    <a:bodyPr/>
                    <a:lstStyle/>
                    <a:p>
                      <a:pPr algn="r"/>
                      <a:endParaRPr lang="en-US" sz="1400" dirty="0"/>
                    </a:p>
                  </a:txBody>
                  <a:tcPr/>
                </a:tc>
              </a:tr>
              <a:tr h="302976">
                <a:tc>
                  <a:txBody>
                    <a:bodyPr/>
                    <a:lstStyle/>
                    <a:p>
                      <a:pPr algn="r"/>
                      <a:r>
                        <a:rPr lang="en-US" sz="1400" dirty="0" smtClean="0"/>
                        <a:t>ADDRESS:</a:t>
                      </a:r>
                      <a:endParaRPr lang="en-US" sz="1400" dirty="0"/>
                    </a:p>
                  </a:txBody>
                  <a:tcPr/>
                </a:tc>
                <a:tc gridSpan="11">
                  <a:txBody>
                    <a:bodyPr/>
                    <a:lstStyle/>
                    <a:p>
                      <a:pPr algn="r"/>
                      <a:r>
                        <a:rPr lang="en-US" sz="1400" dirty="0" smtClean="0"/>
                        <a:t>___________________________________________________________</a:t>
                      </a: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endParaRPr lang="en-US"/>
                    </a:p>
                  </a:txBody>
                  <a:tcPr/>
                </a:tc>
                <a:tc hMerge="1">
                  <a:txBody>
                    <a:bodyPr/>
                    <a:lstStyle/>
                    <a:p>
                      <a:pPr algn="r"/>
                      <a:endParaRPr lang="en-US" sz="1400" dirty="0"/>
                    </a:p>
                  </a:txBody>
                  <a:tcPr/>
                </a:tc>
                <a:tc hMerge="1">
                  <a:txBody>
                    <a:bodyPr/>
                    <a:lstStyle/>
                    <a:p>
                      <a:endParaRPr lang="en-US"/>
                    </a:p>
                  </a:txBody>
                  <a:tcPr/>
                </a:tc>
                <a:tc hMerge="1">
                  <a:txBody>
                    <a:bodyPr/>
                    <a:lstStyle/>
                    <a:p>
                      <a:endParaRPr lang="en-US"/>
                    </a:p>
                  </a:txBody>
                  <a:tcPr/>
                </a:tc>
                <a:tc hMerge="1">
                  <a:txBody>
                    <a:bodyPr/>
                    <a:lstStyle/>
                    <a:p>
                      <a:pPr algn="r"/>
                      <a:endParaRPr lang="en-US" sz="1400" dirty="0"/>
                    </a:p>
                  </a:txBody>
                  <a:tcPr/>
                </a:tc>
              </a:tr>
              <a:tr h="727142">
                <a:tc gridSpan="3">
                  <a:txBody>
                    <a:bodyPr/>
                    <a:lstStyle/>
                    <a:p>
                      <a:pPr algn="ctr"/>
                      <a:endParaRPr lang="en-US" sz="1400" dirty="0" smtClean="0"/>
                    </a:p>
                    <a:p>
                      <a:pPr algn="ctr"/>
                      <a:r>
                        <a:rPr lang="en-US" sz="1400" dirty="0" smtClean="0"/>
                        <a:t>____________________________</a:t>
                      </a:r>
                    </a:p>
                    <a:p>
                      <a:pPr algn="ctr"/>
                      <a:r>
                        <a:rPr lang="en-US" sz="1400" dirty="0" smtClean="0"/>
                        <a:t>CELL  PHONE:</a:t>
                      </a:r>
                      <a:endParaRPr lang="en-US" sz="1400" dirty="0"/>
                    </a:p>
                  </a:txBody>
                  <a:tcPr/>
                </a:tc>
                <a:tc hMerge="1">
                  <a:txBody>
                    <a:bodyPr/>
                    <a:lstStyle/>
                    <a:p>
                      <a:pPr algn="r"/>
                      <a:endParaRPr lang="en-US" sz="1400" dirty="0"/>
                    </a:p>
                  </a:txBody>
                  <a:tcPr/>
                </a:tc>
                <a:tc hMerge="1">
                  <a:txBody>
                    <a:bodyPr/>
                    <a:lstStyle/>
                    <a:p>
                      <a:pPr algn="r"/>
                      <a:endParaRPr lang="en-US" sz="1400" dirty="0"/>
                    </a:p>
                  </a:txBody>
                  <a:tcPr/>
                </a:tc>
                <a:tc gridSpan="3">
                  <a:txBody>
                    <a:bodyPr/>
                    <a:lstStyle/>
                    <a:p>
                      <a:pPr algn="r"/>
                      <a:endParaRPr lang="en-US" sz="1400" dirty="0" smtClean="0"/>
                    </a:p>
                    <a:p>
                      <a:pPr algn="r"/>
                      <a:r>
                        <a:rPr lang="en-US" sz="1400" dirty="0" smtClean="0"/>
                        <a:t>___________________</a:t>
                      </a:r>
                    </a:p>
                    <a:p>
                      <a:pPr algn="ctr"/>
                      <a:r>
                        <a:rPr lang="en-US" sz="1400" dirty="0" smtClean="0"/>
                        <a:t>HOUSE</a:t>
                      </a:r>
                      <a:r>
                        <a:rPr lang="en-US" sz="1400" baseline="0" dirty="0" smtClean="0"/>
                        <a:t> PHONE:</a:t>
                      </a:r>
                      <a:endParaRPr lang="en-US" sz="1400" dirty="0"/>
                    </a:p>
                  </a:txBody>
                  <a:tcPr/>
                </a:tc>
                <a:tc hMerge="1">
                  <a:txBody>
                    <a:bodyPr/>
                    <a:lstStyle/>
                    <a:p>
                      <a:pPr algn="r"/>
                      <a:endParaRPr lang="en-US" sz="1400" dirty="0"/>
                    </a:p>
                  </a:txBody>
                  <a:tcPr/>
                </a:tc>
                <a:tc hMerge="1">
                  <a:txBody>
                    <a:bodyPr/>
                    <a:lstStyle/>
                    <a:p>
                      <a:pPr algn="r"/>
                      <a:endParaRPr lang="en-US" sz="1400" dirty="0"/>
                    </a:p>
                  </a:txBody>
                  <a:tcPr/>
                </a:tc>
                <a:tc gridSpan="6">
                  <a:txBody>
                    <a:bodyPr/>
                    <a:lstStyle/>
                    <a:p>
                      <a:pPr algn="r"/>
                      <a:endParaRPr lang="en-US" sz="1400" dirty="0" smtClean="0"/>
                    </a:p>
                    <a:p>
                      <a:pPr algn="r"/>
                      <a:r>
                        <a:rPr lang="en-US" sz="1400" dirty="0" smtClean="0"/>
                        <a:t>_____________________</a:t>
                      </a:r>
                    </a:p>
                    <a:p>
                      <a:pPr algn="ctr"/>
                      <a:r>
                        <a:rPr lang="en-US" sz="1400" dirty="0" smtClean="0"/>
                        <a:t>WORK</a:t>
                      </a:r>
                      <a:r>
                        <a:rPr lang="en-US" sz="1400" baseline="0" dirty="0" smtClean="0"/>
                        <a:t> PHONE:</a:t>
                      </a:r>
                      <a:endParaRPr lang="en-US" sz="1400" dirty="0" smtClean="0"/>
                    </a:p>
                  </a:txBody>
                  <a:tcPr/>
                </a:tc>
                <a:tc hMerge="1">
                  <a:txBody>
                    <a:bodyPr/>
                    <a:lstStyle/>
                    <a:p>
                      <a:endParaRPr lang="en-US"/>
                    </a:p>
                  </a:txBody>
                  <a:tcPr/>
                </a:tc>
                <a:tc hMerge="1">
                  <a:txBody>
                    <a:bodyPr/>
                    <a:lstStyle/>
                    <a:p>
                      <a:pPr algn="r"/>
                      <a:endParaRPr lang="en-US" sz="1400"/>
                    </a:p>
                  </a:txBody>
                  <a:tcPr/>
                </a:tc>
                <a:tc hMerge="1">
                  <a:txBody>
                    <a:bodyPr/>
                    <a:lstStyle/>
                    <a:p>
                      <a:endParaRPr lang="en-US" dirty="0" smtClean="0"/>
                    </a:p>
                  </a:txBody>
                  <a:tcPr/>
                </a:tc>
                <a:tc hMerge="1">
                  <a:txBody>
                    <a:bodyPr/>
                    <a:lstStyle/>
                    <a:p>
                      <a:endParaRPr lang="en-US"/>
                    </a:p>
                  </a:txBody>
                  <a:tcPr/>
                </a:tc>
                <a:tc hMerge="1">
                  <a:txBody>
                    <a:bodyPr/>
                    <a:lstStyle/>
                    <a:p>
                      <a:pPr algn="r"/>
                      <a:endParaRPr lang="en-US" sz="1400" dirty="0"/>
                    </a:p>
                  </a:txBody>
                  <a:tcPr/>
                </a:tc>
              </a:tr>
              <a:tr h="515059">
                <a:tc gridSpan="3">
                  <a:txBody>
                    <a:bodyPr/>
                    <a:lstStyle/>
                    <a:p>
                      <a:pPr algn="r"/>
                      <a:r>
                        <a:rPr lang="en-US" sz="1400" dirty="0" smtClean="0"/>
                        <a:t>____________________________</a:t>
                      </a:r>
                    </a:p>
                    <a:p>
                      <a:pPr algn="ctr"/>
                      <a:r>
                        <a:rPr lang="en-US" sz="1400" dirty="0" smtClean="0"/>
                        <a:t>TRIBAL AFFILATION:</a:t>
                      </a:r>
                      <a:endParaRPr lang="en-US" sz="1400" dirty="0"/>
                    </a:p>
                  </a:txBody>
                  <a:tcPr/>
                </a:tc>
                <a:tc hMerge="1">
                  <a:txBody>
                    <a:bodyPr/>
                    <a:lstStyle/>
                    <a:p>
                      <a:pPr algn="r"/>
                      <a:endParaRPr lang="en-US" sz="1400" dirty="0"/>
                    </a:p>
                  </a:txBody>
                  <a:tcPr/>
                </a:tc>
                <a:tc hMerge="1">
                  <a:txBody>
                    <a:bodyPr/>
                    <a:lstStyle/>
                    <a:p>
                      <a:pPr algn="r"/>
                      <a:endParaRPr lang="en-US" sz="1400" dirty="0"/>
                    </a:p>
                  </a:txBody>
                  <a:tcPr/>
                </a:tc>
                <a:tc>
                  <a:txBody>
                    <a:bodyPr/>
                    <a:lstStyle/>
                    <a:p>
                      <a:pPr algn="ctr"/>
                      <a:r>
                        <a:rPr lang="en-US" sz="1400" dirty="0" smtClean="0"/>
                        <a:t>COPY</a:t>
                      </a:r>
                      <a:r>
                        <a:rPr lang="en-US" sz="1400" baseline="0" dirty="0" smtClean="0"/>
                        <a:t> OF CDIB</a:t>
                      </a:r>
                      <a:endParaRPr lang="en-US" sz="1400" dirty="0"/>
                    </a:p>
                  </a:txBody>
                  <a:tcPr/>
                </a:tc>
                <a:tc>
                  <a:txBody>
                    <a:bodyPr/>
                    <a:lstStyle/>
                    <a:p>
                      <a:pPr algn="r"/>
                      <a:endParaRPr lang="en-US" sz="1400" dirty="0" smtClean="0"/>
                    </a:p>
                    <a:p>
                      <a:pPr algn="r"/>
                      <a:r>
                        <a:rPr lang="en-US" sz="1400" dirty="0" smtClean="0"/>
                        <a:t>YES:</a:t>
                      </a:r>
                      <a:endParaRPr lang="en-US" sz="1400" dirty="0"/>
                    </a:p>
                  </a:txBody>
                  <a:tcPr/>
                </a:tc>
                <a:tc>
                  <a:txBody>
                    <a:bodyPr/>
                    <a:lstStyle/>
                    <a:p>
                      <a:pPr algn="r"/>
                      <a:endParaRPr lang="en-US" sz="1400" dirty="0" smtClean="0"/>
                    </a:p>
                    <a:p>
                      <a:pPr algn="r"/>
                      <a:r>
                        <a:rPr lang="en-US" sz="1400" dirty="0" smtClean="0"/>
                        <a:t>_____</a:t>
                      </a:r>
                      <a:endParaRPr lang="en-US" sz="1400" dirty="0"/>
                    </a:p>
                  </a:txBody>
                  <a:tcPr/>
                </a:tc>
                <a:tc gridSpan="3">
                  <a:txBody>
                    <a:bodyPr/>
                    <a:lstStyle/>
                    <a:p>
                      <a:pPr algn="r"/>
                      <a:endParaRPr lang="en-US" sz="1400" dirty="0" smtClean="0"/>
                    </a:p>
                    <a:p>
                      <a:pPr algn="r"/>
                      <a:r>
                        <a:rPr lang="en-US" sz="1400" dirty="0" smtClean="0"/>
                        <a:t>NO:</a:t>
                      </a:r>
                      <a:endParaRPr lang="en-US" sz="1400" dirty="0"/>
                    </a:p>
                  </a:txBody>
                  <a:tcPr/>
                </a:tc>
                <a:tc hMerge="1">
                  <a:txBody>
                    <a:bodyPr/>
                    <a:lstStyle/>
                    <a:p>
                      <a:endParaRPr lang="en-US"/>
                    </a:p>
                  </a:txBody>
                  <a:tcPr/>
                </a:tc>
                <a:tc hMerge="1">
                  <a:txBody>
                    <a:bodyPr/>
                    <a:lstStyle/>
                    <a:p>
                      <a:pPr algn="r"/>
                      <a:endParaRPr lang="en-US" sz="1400"/>
                    </a:p>
                  </a:txBody>
                  <a:tcPr/>
                </a:tc>
                <a:tc gridSpan="2">
                  <a:txBody>
                    <a:bodyPr/>
                    <a:lstStyle/>
                    <a:p>
                      <a:endParaRPr lang="en-US" sz="1400" dirty="0" smtClean="0"/>
                    </a:p>
                    <a:p>
                      <a:r>
                        <a:rPr lang="en-US" sz="1400" dirty="0" smtClean="0"/>
                        <a:t>____</a:t>
                      </a:r>
                    </a:p>
                  </a:txBody>
                  <a:tcPr/>
                </a:tc>
                <a:tc hMerge="1">
                  <a:txBody>
                    <a:bodyPr/>
                    <a:lstStyle/>
                    <a:p>
                      <a:endParaRPr lang="en-US"/>
                    </a:p>
                  </a:txBody>
                  <a:tcPr/>
                </a:tc>
                <a:tc>
                  <a:txBody>
                    <a:bodyPr/>
                    <a:lstStyle/>
                    <a:p>
                      <a:pPr algn="r"/>
                      <a:endParaRPr lang="en-US" sz="1400" dirty="0"/>
                    </a:p>
                  </a:txBody>
                  <a:tcPr/>
                </a:tc>
              </a:tr>
              <a:tr h="302976">
                <a:tc gridSpan="12">
                  <a:txBody>
                    <a:bodyPr/>
                    <a:lstStyle/>
                    <a:p>
                      <a:pPr algn="ctr"/>
                      <a:r>
                        <a:rPr lang="en-US" sz="1400" dirty="0" smtClean="0"/>
                        <a:t>COPY TYPE OF INCOME</a:t>
                      </a: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pPr algn="r"/>
                      <a:endParaRPr lang="en-US" sz="1400"/>
                    </a:p>
                  </a:txBody>
                  <a:tcPr/>
                </a:tc>
                <a:tc hMerge="1">
                  <a:txBody>
                    <a:bodyPr/>
                    <a:lstStyle/>
                    <a:p>
                      <a:pPr algn="r"/>
                      <a:endParaRPr lang="en-US" sz="1400"/>
                    </a:p>
                  </a:txBody>
                  <a:tcPr/>
                </a:tc>
                <a:tc hMerge="1">
                  <a:txBody>
                    <a:bodyPr/>
                    <a:lstStyle/>
                    <a:p>
                      <a:endParaRPr lang="en-US"/>
                    </a:p>
                  </a:txBody>
                  <a:tcPr/>
                </a:tc>
                <a:tc hMerge="1">
                  <a:txBody>
                    <a:bodyPr/>
                    <a:lstStyle/>
                    <a:p>
                      <a:pPr algn="r"/>
                      <a:endParaRPr lang="en-US" sz="1400"/>
                    </a:p>
                  </a:txBody>
                  <a:tcPr/>
                </a:tc>
                <a:tc hMerge="1">
                  <a:txBody>
                    <a:bodyPr/>
                    <a:lstStyle/>
                    <a:p>
                      <a:endParaRPr lang="en-US"/>
                    </a:p>
                  </a:txBody>
                  <a:tcPr/>
                </a:tc>
                <a:tc hMerge="1">
                  <a:txBody>
                    <a:bodyPr/>
                    <a:lstStyle/>
                    <a:p>
                      <a:endParaRPr lang="en-US"/>
                    </a:p>
                  </a:txBody>
                  <a:tcPr/>
                </a:tc>
                <a:tc hMerge="1">
                  <a:txBody>
                    <a:bodyPr/>
                    <a:lstStyle/>
                    <a:p>
                      <a:pPr algn="r"/>
                      <a:endParaRPr lang="en-US" sz="1400" dirty="0"/>
                    </a:p>
                  </a:txBody>
                  <a:tcPr/>
                </a:tc>
              </a:tr>
              <a:tr h="515059">
                <a:tc>
                  <a:txBody>
                    <a:bodyPr/>
                    <a:lstStyle/>
                    <a:p>
                      <a:pPr algn="r"/>
                      <a:r>
                        <a:rPr lang="en-US" sz="1400" dirty="0" smtClean="0"/>
                        <a:t>$____________</a:t>
                      </a:r>
                    </a:p>
                    <a:p>
                      <a:pPr algn="ctr"/>
                      <a:r>
                        <a:rPr lang="en-US" sz="1400" dirty="0" smtClean="0"/>
                        <a:t>SS</a:t>
                      </a:r>
                      <a:endParaRPr lang="en-US" sz="1400" dirty="0"/>
                    </a:p>
                  </a:txBody>
                  <a:tcPr/>
                </a:tc>
                <a:tc gridSpan="2">
                  <a:txBody>
                    <a:bodyPr/>
                    <a:lstStyle/>
                    <a:p>
                      <a:pPr algn="r"/>
                      <a:r>
                        <a:rPr lang="en-US" sz="1400" dirty="0" smtClean="0"/>
                        <a:t>$____________</a:t>
                      </a:r>
                    </a:p>
                    <a:p>
                      <a:pPr algn="ctr"/>
                      <a:r>
                        <a:rPr lang="en-US" sz="1400" dirty="0" smtClean="0"/>
                        <a:t>RETIREMENT</a:t>
                      </a:r>
                      <a:endParaRPr lang="en-US" sz="1400" dirty="0"/>
                    </a:p>
                  </a:txBody>
                  <a:tcPr/>
                </a:tc>
                <a:tc hMerge="1">
                  <a:txBody>
                    <a:bodyPr/>
                    <a:lstStyle/>
                    <a:p>
                      <a:pPr algn="r"/>
                      <a:endParaRPr lang="en-US" sz="1400" dirty="0"/>
                    </a:p>
                  </a:txBody>
                  <a:tcPr/>
                </a:tc>
                <a:tc gridSpan="2">
                  <a:txBody>
                    <a:bodyPr/>
                    <a:lstStyle/>
                    <a:p>
                      <a:pPr algn="r"/>
                      <a:r>
                        <a:rPr lang="en-US" sz="1400" dirty="0" smtClean="0"/>
                        <a:t>$____________</a:t>
                      </a:r>
                    </a:p>
                    <a:p>
                      <a:pPr algn="ctr"/>
                      <a:r>
                        <a:rPr lang="en-US" sz="1400" dirty="0" smtClean="0"/>
                        <a:t>SSI</a:t>
                      </a:r>
                      <a:endParaRPr lang="en-US" sz="1400" dirty="0"/>
                    </a:p>
                  </a:txBody>
                  <a:tcPr/>
                </a:tc>
                <a:tc hMerge="1">
                  <a:txBody>
                    <a:bodyPr/>
                    <a:lstStyle/>
                    <a:p>
                      <a:pPr algn="r"/>
                      <a:endParaRPr lang="en-US" sz="1400" dirty="0"/>
                    </a:p>
                  </a:txBody>
                  <a:tcPr/>
                </a:tc>
                <a:tc gridSpan="2">
                  <a:txBody>
                    <a:bodyPr/>
                    <a:lstStyle/>
                    <a:p>
                      <a:pPr algn="r"/>
                      <a:r>
                        <a:rPr lang="en-US" sz="1400" dirty="0" smtClean="0"/>
                        <a:t>$_________</a:t>
                      </a:r>
                    </a:p>
                    <a:p>
                      <a:pPr algn="ctr"/>
                      <a:r>
                        <a:rPr lang="en-US" sz="1400" dirty="0" smtClean="0"/>
                        <a:t>OTHER</a:t>
                      </a:r>
                      <a:endParaRPr lang="en-US" sz="1400" dirty="0"/>
                    </a:p>
                  </a:txBody>
                  <a:tcPr/>
                </a:tc>
                <a:tc hMerge="1">
                  <a:txBody>
                    <a:bodyPr/>
                    <a:lstStyle/>
                    <a:p>
                      <a:pPr algn="r"/>
                      <a:endParaRPr lang="en-US" sz="1400" dirty="0"/>
                    </a:p>
                  </a:txBody>
                  <a:tcPr/>
                </a:tc>
                <a:tc gridSpan="5">
                  <a:txBody>
                    <a:bodyPr/>
                    <a:lstStyle/>
                    <a:p>
                      <a:pPr algn="r"/>
                      <a:r>
                        <a:rPr lang="en-US" sz="1400" dirty="0" smtClean="0"/>
                        <a:t>   $____________</a:t>
                      </a:r>
                    </a:p>
                    <a:p>
                      <a:pPr algn="ctr"/>
                      <a:r>
                        <a:rPr lang="en-US" sz="1400" dirty="0" smtClean="0"/>
                        <a:t>WELFARE</a:t>
                      </a:r>
                      <a:endParaRPr lang="en-US" sz="1400" dirty="0"/>
                    </a:p>
                  </a:txBody>
                  <a:tcPr/>
                </a:tc>
                <a:tc hMerge="1">
                  <a:txBody>
                    <a:bodyPr/>
                    <a:lstStyle/>
                    <a:p>
                      <a:pPr algn="r"/>
                      <a:endParaRPr lang="en-US" sz="1400" dirty="0"/>
                    </a:p>
                  </a:txBody>
                  <a:tcPr/>
                </a:tc>
                <a:tc hMerge="1">
                  <a:txBody>
                    <a:bodyPr/>
                    <a:lstStyle/>
                    <a:p>
                      <a:endParaRPr lang="en-US" dirty="0"/>
                    </a:p>
                  </a:txBody>
                  <a:tcPr/>
                </a:tc>
                <a:tc hMerge="1">
                  <a:txBody>
                    <a:bodyPr/>
                    <a:lstStyle/>
                    <a:p>
                      <a:endParaRPr lang="en-US"/>
                    </a:p>
                  </a:txBody>
                  <a:tcPr/>
                </a:tc>
                <a:tc hMerge="1">
                  <a:txBody>
                    <a:bodyPr/>
                    <a:lstStyle/>
                    <a:p>
                      <a:pPr algn="r"/>
                      <a:endParaRPr lang="en-US" sz="1400" dirty="0"/>
                    </a:p>
                  </a:txBody>
                  <a:tcPr/>
                </a:tc>
              </a:tr>
              <a:tr h="515059">
                <a:tc>
                  <a:txBody>
                    <a:bodyPr/>
                    <a:lstStyle/>
                    <a:p>
                      <a:pPr algn="r"/>
                      <a:r>
                        <a:rPr lang="en-US" sz="1400" dirty="0" smtClean="0"/>
                        <a:t>$____________</a:t>
                      </a:r>
                    </a:p>
                    <a:p>
                      <a:pPr algn="ctr"/>
                      <a:r>
                        <a:rPr lang="en-US" sz="1400" dirty="0" smtClean="0"/>
                        <a:t>TOTAL</a:t>
                      </a:r>
                      <a:r>
                        <a:rPr lang="en-US" sz="1400" baseline="0" dirty="0" smtClean="0"/>
                        <a:t> INCOME</a:t>
                      </a:r>
                      <a:endParaRPr lang="en-US" sz="1400" dirty="0"/>
                    </a:p>
                  </a:txBody>
                  <a:tcPr/>
                </a:tc>
                <a:tc>
                  <a:txBody>
                    <a:bodyPr/>
                    <a:lstStyle/>
                    <a:p>
                      <a:pPr algn="r"/>
                      <a:endParaRPr lang="en-US" sz="1400" dirty="0"/>
                    </a:p>
                  </a:txBody>
                  <a:tcPr/>
                </a:tc>
                <a:tc>
                  <a:txBody>
                    <a:bodyPr/>
                    <a:lstStyle/>
                    <a:p>
                      <a:pPr algn="r"/>
                      <a:endParaRPr lang="en-US" sz="1400" dirty="0"/>
                    </a:p>
                  </a:txBody>
                  <a:tcPr/>
                </a:tc>
                <a:tc gridSpan="2">
                  <a:txBody>
                    <a:bodyPr/>
                    <a:lstStyle/>
                    <a:p>
                      <a:pPr algn="r"/>
                      <a:r>
                        <a:rPr lang="en-US" sz="1400" dirty="0" smtClean="0"/>
                        <a:t>$____________</a:t>
                      </a:r>
                    </a:p>
                    <a:p>
                      <a:pPr algn="ctr"/>
                      <a:r>
                        <a:rPr lang="en-US" sz="1400" dirty="0" smtClean="0"/>
                        <a:t>AMOUNT</a:t>
                      </a:r>
                      <a:endParaRPr lang="en-US" sz="1400" dirty="0"/>
                    </a:p>
                  </a:txBody>
                  <a:tcPr/>
                </a:tc>
                <a:tc hMerge="1">
                  <a:txBody>
                    <a:bodyPr/>
                    <a:lstStyle/>
                    <a:p>
                      <a:pPr algn="r"/>
                      <a:endParaRPr lang="en-US" sz="1400" dirty="0"/>
                    </a:p>
                  </a:txBody>
                  <a:tcPr/>
                </a:tc>
                <a:tc>
                  <a:txBody>
                    <a:bodyPr/>
                    <a:lstStyle/>
                    <a:p>
                      <a:pPr algn="r"/>
                      <a:endParaRPr lang="en-US" sz="1400" dirty="0"/>
                    </a:p>
                  </a:txBody>
                  <a:tcPr/>
                </a:tc>
                <a:tc>
                  <a:txBody>
                    <a:bodyPr/>
                    <a:lstStyle/>
                    <a:p>
                      <a:pPr algn="r"/>
                      <a:endParaRPr lang="en-US" sz="1400" dirty="0"/>
                    </a:p>
                  </a:txBody>
                  <a:tcPr/>
                </a:tc>
                <a:tc gridSpan="5">
                  <a:txBody>
                    <a:bodyPr/>
                    <a:lstStyle/>
                    <a:p>
                      <a:pPr algn="r"/>
                      <a:r>
                        <a:rPr lang="en-US" sz="1400" dirty="0" smtClean="0"/>
                        <a:t>_____________</a:t>
                      </a:r>
                    </a:p>
                    <a:p>
                      <a:pPr algn="ctr"/>
                      <a:r>
                        <a:rPr lang="en-US" sz="1400" dirty="0" smtClean="0"/>
                        <a:t>FAMILY</a:t>
                      </a:r>
                      <a:r>
                        <a:rPr lang="en-US" sz="1400" baseline="0" dirty="0" smtClean="0"/>
                        <a:t> SIZE</a:t>
                      </a:r>
                      <a:endParaRPr lang="en-US" sz="1400" dirty="0"/>
                    </a:p>
                  </a:txBody>
                  <a:tcPr/>
                </a:tc>
                <a:tc hMerge="1">
                  <a:txBody>
                    <a:bodyPr/>
                    <a:lstStyle/>
                    <a:p>
                      <a:pPr algn="r"/>
                      <a:endParaRPr lang="en-US" sz="1400" dirty="0"/>
                    </a:p>
                  </a:txBody>
                  <a:tcPr/>
                </a:tc>
                <a:tc hMerge="1">
                  <a:txBody>
                    <a:bodyPr/>
                    <a:lstStyle/>
                    <a:p>
                      <a:endParaRPr lang="en-US"/>
                    </a:p>
                  </a:txBody>
                  <a:tcPr/>
                </a:tc>
                <a:tc hMerge="1">
                  <a:txBody>
                    <a:bodyPr/>
                    <a:lstStyle/>
                    <a:p>
                      <a:endParaRPr lang="en-US"/>
                    </a:p>
                  </a:txBody>
                  <a:tcPr/>
                </a:tc>
                <a:tc hMerge="1">
                  <a:txBody>
                    <a:bodyPr/>
                    <a:lstStyle/>
                    <a:p>
                      <a:pPr algn="r"/>
                      <a:endParaRPr lang="en-US" sz="1400" dirty="0"/>
                    </a:p>
                  </a:txBody>
                  <a:tcPr/>
                </a:tc>
              </a:tr>
              <a:tr h="454464">
                <a:tc>
                  <a:txBody>
                    <a:bodyPr/>
                    <a:lstStyle/>
                    <a:p>
                      <a:pPr algn="ctr"/>
                      <a:r>
                        <a:rPr lang="en-US" sz="1400" dirty="0" smtClean="0"/>
                        <a:t>EMPLOYER</a:t>
                      </a:r>
                      <a:endParaRPr lang="en-US" sz="1400" dirty="0"/>
                    </a:p>
                  </a:txBody>
                  <a:tcPr/>
                </a:tc>
                <a:tc gridSpan="4">
                  <a:txBody>
                    <a:bodyPr/>
                    <a:lstStyle/>
                    <a:p>
                      <a:pPr algn="r"/>
                      <a:r>
                        <a:rPr lang="en-US" sz="1400" dirty="0" smtClean="0"/>
                        <a:t>____________________________</a:t>
                      </a:r>
                      <a:endParaRPr lang="en-US" sz="1400" dirty="0"/>
                    </a:p>
                  </a:txBody>
                  <a:tcPr/>
                </a:tc>
                <a:tc hMerge="1">
                  <a:txBody>
                    <a:bodyPr/>
                    <a:lstStyle/>
                    <a:p>
                      <a:pPr algn="r"/>
                      <a:endParaRPr lang="en-US" sz="1400" dirty="0"/>
                    </a:p>
                  </a:txBody>
                  <a:tcPr/>
                </a:tc>
                <a:tc hMerge="1">
                  <a:txBody>
                    <a:bodyPr/>
                    <a:lstStyle/>
                    <a:p>
                      <a:pPr algn="ctr"/>
                      <a:endParaRPr lang="en-US" sz="1400" dirty="0"/>
                    </a:p>
                  </a:txBody>
                  <a:tcPr/>
                </a:tc>
                <a:tc hMerge="1">
                  <a:txBody>
                    <a:bodyPr/>
                    <a:lstStyle/>
                    <a:p>
                      <a:endParaRPr lang="en-US"/>
                    </a:p>
                  </a:txBody>
                  <a:tcPr/>
                </a:tc>
                <a:tc gridSpan="2">
                  <a:txBody>
                    <a:bodyPr/>
                    <a:lstStyle/>
                    <a:p>
                      <a:pPr algn="r"/>
                      <a:r>
                        <a:rPr lang="en-US" sz="1200" dirty="0" smtClean="0"/>
                        <a:t>LENGTH OF EMPLOYMENT</a:t>
                      </a:r>
                      <a:endParaRPr lang="en-US" sz="1200" dirty="0"/>
                    </a:p>
                  </a:txBody>
                  <a:tcPr/>
                </a:tc>
                <a:tc hMerge="1">
                  <a:txBody>
                    <a:bodyPr/>
                    <a:lstStyle/>
                    <a:p>
                      <a:pPr algn="r"/>
                      <a:endParaRPr lang="en-US" sz="1400" dirty="0"/>
                    </a:p>
                  </a:txBody>
                  <a:tcPr/>
                </a:tc>
                <a:tc gridSpan="5">
                  <a:txBody>
                    <a:bodyPr/>
                    <a:lstStyle/>
                    <a:p>
                      <a:pPr algn="ctr"/>
                      <a:r>
                        <a:rPr lang="en-US" sz="1400" dirty="0" smtClean="0"/>
                        <a:t>_____________</a:t>
                      </a:r>
                      <a:endParaRPr lang="en-US" sz="1400" dirty="0"/>
                    </a:p>
                  </a:txBody>
                  <a:tcPr/>
                </a:tc>
                <a:tc hMerge="1">
                  <a:txBody>
                    <a:bodyPr/>
                    <a:lstStyle/>
                    <a:p>
                      <a:pPr algn="ctr"/>
                      <a:endParaRPr lang="en-US" sz="14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42272">
                <a:tc gridSpan="12">
                  <a:txBody>
                    <a:bodyPr/>
                    <a:lstStyle/>
                    <a:p>
                      <a:pPr algn="l"/>
                      <a:r>
                        <a:rPr lang="en-US" sz="1400" dirty="0" smtClean="0"/>
                        <a:t>FAMILY MEMBERS:__________________________________________________________________</a:t>
                      </a:r>
                    </a:p>
                    <a:p>
                      <a:pPr algn="l"/>
                      <a:endParaRPr lang="en-US" sz="1400" dirty="0" smtClean="0"/>
                    </a:p>
                    <a:p>
                      <a:pPr algn="l"/>
                      <a:r>
                        <a:rPr lang="en-US" sz="1400" dirty="0" smtClean="0"/>
                        <a:t>___________________________________________________________________________</a:t>
                      </a:r>
                    </a:p>
                    <a:p>
                      <a:pPr algn="l"/>
                      <a:endParaRPr lang="en-US" sz="1400" dirty="0" smtClean="0"/>
                    </a:p>
                    <a:p>
                      <a:pPr algn="l"/>
                      <a:r>
                        <a:rPr lang="en-US" sz="1400" dirty="0" smtClean="0"/>
                        <a:t>___________________________________________________________________________</a:t>
                      </a:r>
                    </a:p>
                    <a:p>
                      <a:pPr algn="l"/>
                      <a:endParaRPr lang="en-US" sz="1400" dirty="0" smtClean="0"/>
                    </a:p>
                    <a:p>
                      <a:pPr algn="l"/>
                      <a:r>
                        <a:rPr lang="en-US" sz="1400" dirty="0" smtClean="0"/>
                        <a:t>TYPE OF EMERGENCY:________________________________________________________________</a:t>
                      </a:r>
                    </a:p>
                    <a:p>
                      <a:pPr algn="l"/>
                      <a:endParaRPr lang="en-US" sz="1400" dirty="0" smtClean="0"/>
                    </a:p>
                    <a:p>
                      <a:pPr algn="l"/>
                      <a:r>
                        <a:rPr lang="en-US" sz="1400" dirty="0" smtClean="0"/>
                        <a:t>___________________________________________________________________________</a:t>
                      </a:r>
                    </a:p>
                    <a:p>
                      <a:pPr algn="l"/>
                      <a:endParaRPr lang="en-US" sz="1400" dirty="0" smtClean="0"/>
                    </a:p>
                    <a:p>
                      <a:pPr algn="l"/>
                      <a:r>
                        <a:rPr lang="en-US" sz="1400" dirty="0" smtClean="0"/>
                        <a:t>_____________________________________________</a:t>
                      </a:r>
                      <a:r>
                        <a:rPr lang="en-US" sz="1400" baseline="0" dirty="0" smtClean="0"/>
                        <a:t>                    _____________________</a:t>
                      </a:r>
                    </a:p>
                    <a:p>
                      <a:pPr algn="l"/>
                      <a:r>
                        <a:rPr lang="en-US" sz="1400" baseline="0" dirty="0" smtClean="0"/>
                        <a:t>                         APPLICANT SIGNATURE                                                                         DATE</a:t>
                      </a:r>
                    </a:p>
                    <a:p>
                      <a:pPr algn="l"/>
                      <a:endParaRPr lang="en-US" sz="1400" baseline="0" dirty="0" smtClean="0"/>
                    </a:p>
                    <a:p>
                      <a:pPr algn="l"/>
                      <a:r>
                        <a:rPr lang="en-US" sz="1400" baseline="0" dirty="0" smtClean="0"/>
                        <a:t>_____________________________________________                     ____________________</a:t>
                      </a:r>
                    </a:p>
                    <a:p>
                      <a:pPr algn="l"/>
                      <a:r>
                        <a:rPr lang="en-US" sz="1400" baseline="0" dirty="0" smtClean="0"/>
                        <a:t>         LINDA JESTES, EXECUTIVE DIRECTOR                                                                   DATE</a:t>
                      </a:r>
                      <a:endParaRPr lang="en-US" sz="1400" dirty="0"/>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pPr algn="ctr"/>
                      <a:endParaRPr lang="en-US" sz="1400" dirty="0"/>
                    </a:p>
                  </a:txBody>
                  <a:tcPr/>
                </a:tc>
                <a:tc hMerge="1">
                  <a:txBody>
                    <a:bodyPr/>
                    <a:lstStyle/>
                    <a:p>
                      <a:endParaRPr lang="en-US"/>
                    </a:p>
                  </a:txBody>
                  <a:tcPr/>
                </a:tc>
                <a:tc hMerge="1">
                  <a:txBody>
                    <a:bodyPr/>
                    <a:lstStyle/>
                    <a:p>
                      <a:pPr algn="r"/>
                      <a:endParaRPr lang="en-US" sz="1400" dirty="0"/>
                    </a:p>
                  </a:txBody>
                  <a:tcPr/>
                </a:tc>
                <a:tc hMerge="1">
                  <a:txBody>
                    <a:bodyPr/>
                    <a:lstStyle/>
                    <a:p>
                      <a:pPr algn="r"/>
                      <a:endParaRPr lang="en-US" sz="1400" dirty="0"/>
                    </a:p>
                  </a:txBody>
                  <a:tcPr/>
                </a:tc>
                <a:tc hMerge="1">
                  <a:txBody>
                    <a:bodyPr/>
                    <a:lstStyle/>
                    <a:p>
                      <a:endParaRPr lang="en-US"/>
                    </a:p>
                  </a:txBody>
                  <a:tcPr/>
                </a:tc>
                <a:tc hMerge="1">
                  <a:txBody>
                    <a:bodyPr/>
                    <a:lstStyle/>
                    <a:p>
                      <a:pPr algn="ctr"/>
                      <a:endParaRPr lang="en-US" sz="14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353</Words>
  <Application>Microsoft Office PowerPoint</Application>
  <PresentationFormat>On-screen Show (4:3)</PresentationFormat>
  <Paragraphs>107</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Pawnee Nation Housing Authority P.O. BOX 408, PAWNEE OK 74058, PHONE: 918/762-3454, FAX: 918/762-2284  EMERGENCY HOUSING SERVICE UTILITIES OR RENTAL ASSISTANCE POLICY</vt:lpstr>
      <vt:lpstr>Pawnee Nation Housing Authority P.O. BOX 408, PAWNEE OK 74058, PHONE:  918/762-3454, FAX: 918/762-2284  EMERGENCY HOUSING SERVICE UTILITIES OR RENTAL ASSISTANCE POLICY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AUTHORITY OF THE PAWNEE TRIBE P.O. BOX 408, PAWNEE OK 74058, PHONE: 918/762-3454, FAX: 918/762-2284  EMERGENCY HOUSING SERVICE UTILITIES OR RENTAL ASSISTANCE POLICY</dc:title>
  <dc:creator>sylvia</dc:creator>
  <cp:lastModifiedBy>Project Manager</cp:lastModifiedBy>
  <cp:revision>56</cp:revision>
  <cp:lastPrinted>2019-04-25T19:16:31Z</cp:lastPrinted>
  <dcterms:created xsi:type="dcterms:W3CDTF">2013-06-20T17:10:30Z</dcterms:created>
  <dcterms:modified xsi:type="dcterms:W3CDTF">2019-04-25T19:16:41Z</dcterms:modified>
</cp:coreProperties>
</file>