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018" y="1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3C080F-4110-4F02-81E7-DC4108142594}"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C080F-4110-4F02-81E7-DC4108142594}"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C080F-4110-4F02-81E7-DC4108142594}"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C080F-4110-4F02-81E7-DC4108142594}"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C080F-4110-4F02-81E7-DC4108142594}"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3C080F-4110-4F02-81E7-DC4108142594}"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3C080F-4110-4F02-81E7-DC4108142594}" type="datetimeFigureOut">
              <a:rPr lang="en-US" smtClean="0"/>
              <a:pPr/>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3C080F-4110-4F02-81E7-DC4108142594}" type="datetimeFigureOut">
              <a:rPr lang="en-US" smtClean="0"/>
              <a:pPr/>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C080F-4110-4F02-81E7-DC4108142594}" type="datetimeFigureOut">
              <a:rPr lang="en-US" smtClean="0"/>
              <a:pPr/>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C080F-4110-4F02-81E7-DC4108142594}"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C080F-4110-4F02-81E7-DC4108142594}"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8991A-D3CC-4762-A6A1-A57AF92027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93C080F-4110-4F02-81E7-DC4108142594}" type="datetimeFigureOut">
              <a:rPr lang="en-US" smtClean="0"/>
              <a:pPr/>
              <a:t>4/25/2019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FC8991A-D3CC-4762-A6A1-A57AF92027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858000" cy="914400"/>
          </a:xfrm>
        </p:spPr>
        <p:txBody>
          <a:bodyPr>
            <a:normAutofit fontScale="90000"/>
          </a:bodyPr>
          <a:lstStyle/>
          <a:p>
            <a:pPr algn="r"/>
            <a:r>
              <a:rPr lang="en-US" sz="2000" b="1" dirty="0" smtClean="0"/>
              <a:t>Pawnee Nation Housing Authority</a:t>
            </a:r>
            <a:r>
              <a:rPr lang="en-US" sz="1600" b="1" dirty="0" smtClean="0"/>
              <a:t/>
            </a:r>
            <a:br>
              <a:rPr lang="en-US" sz="1600" b="1" dirty="0" smtClean="0"/>
            </a:br>
            <a:r>
              <a:rPr lang="en-US" sz="1100" dirty="0" smtClean="0"/>
              <a:t>P.O. BOX 408, PAWNEE OK 74058, PHONE: 918/762-3454, FAX: 918/762-2284</a:t>
            </a:r>
            <a:br>
              <a:rPr lang="en-US" sz="1100" dirty="0" smtClean="0"/>
            </a:br>
            <a:r>
              <a:rPr lang="en-US" sz="1100" dirty="0"/>
              <a:t/>
            </a:r>
            <a:br>
              <a:rPr lang="en-US" sz="1100" dirty="0"/>
            </a:br>
            <a:r>
              <a:rPr lang="en-US" sz="1400" b="1" u="sng" dirty="0" smtClean="0"/>
              <a:t>EMERGENCY HOUSING SERVICE UTILITIES OR RENTAL ASSISTANCE POLICY</a:t>
            </a:r>
            <a:endParaRPr lang="en-US" sz="1400" b="1" u="sng" dirty="0"/>
          </a:p>
        </p:txBody>
      </p:sp>
      <p:sp>
        <p:nvSpPr>
          <p:cNvPr id="5" name="Content Placeholder 4"/>
          <p:cNvSpPr>
            <a:spLocks noGrp="1"/>
          </p:cNvSpPr>
          <p:nvPr>
            <p:ph idx="1"/>
          </p:nvPr>
        </p:nvSpPr>
        <p:spPr>
          <a:xfrm>
            <a:off x="381000" y="1143000"/>
            <a:ext cx="6172200" cy="8001000"/>
          </a:xfrm>
        </p:spPr>
        <p:txBody>
          <a:bodyPr>
            <a:normAutofit fontScale="92500" lnSpcReduction="10000"/>
          </a:bodyPr>
          <a:lstStyle/>
          <a:p>
            <a:pPr>
              <a:buNone/>
            </a:pPr>
            <a:endParaRPr lang="en-US" sz="1600" dirty="0" smtClean="0"/>
          </a:p>
          <a:p>
            <a:pPr>
              <a:buNone/>
            </a:pPr>
            <a:endParaRPr lang="en-US" sz="1600" dirty="0" smtClean="0"/>
          </a:p>
          <a:p>
            <a:pPr>
              <a:buNone/>
            </a:pPr>
            <a:r>
              <a:rPr lang="en-US" sz="1600" dirty="0" smtClean="0"/>
              <a:t>It is the desire of the Pawnee Nation Housing Authority to provide housing as well as eligible housing related services as determined by NAHASDA for low income families in the Pawnee Community.  These services shall be available for families who meet the NAHASDA income guidelines.</a:t>
            </a:r>
          </a:p>
          <a:p>
            <a:pPr>
              <a:buNone/>
            </a:pPr>
            <a:endParaRPr lang="en-US" sz="1600" dirty="0"/>
          </a:p>
          <a:p>
            <a:pPr>
              <a:buNone/>
            </a:pPr>
            <a:r>
              <a:rPr lang="en-US" sz="1600" dirty="0" smtClean="0"/>
              <a:t>To qualify for services a person must be an enrolled member of the Pawnee Nation with a CDIB or any other enrolled member of a federally recognized tribe with a CDIB residing in the Pawnee Nation jurisdiction.  Enrolled Pawnee tribal members shall be first priority according to the Preference Statement.</a:t>
            </a:r>
          </a:p>
          <a:p>
            <a:pPr>
              <a:buNone/>
            </a:pPr>
            <a:endParaRPr lang="en-US" sz="1600" dirty="0"/>
          </a:p>
          <a:p>
            <a:pPr>
              <a:buNone/>
            </a:pPr>
            <a:r>
              <a:rPr lang="en-US" sz="1600" dirty="0" smtClean="0"/>
              <a:t>Due to the limited amount of funds each application shall be reviewed and approved according to the seriousness of the request.  Those problems which are a threat to the health, safety and welfare of a family shall be priority.  Approved applicants shall be eligible for services only one time per year.</a:t>
            </a:r>
          </a:p>
          <a:p>
            <a:pPr>
              <a:buNone/>
            </a:pPr>
            <a:endParaRPr lang="en-US" sz="1600" dirty="0"/>
          </a:p>
          <a:p>
            <a:pPr>
              <a:buNone/>
            </a:pPr>
            <a:r>
              <a:rPr lang="en-US" sz="1600" dirty="0" smtClean="0"/>
              <a:t>Resident families, private homeowners or those applying for housing may apply for consideration of services.</a:t>
            </a:r>
          </a:p>
          <a:p>
            <a:pPr>
              <a:buNone/>
            </a:pPr>
            <a:endParaRPr lang="en-US" sz="1600" dirty="0"/>
          </a:p>
          <a:p>
            <a:pPr>
              <a:buNone/>
            </a:pPr>
            <a:r>
              <a:rPr lang="en-US" sz="1600" dirty="0" smtClean="0"/>
              <a:t>All applicants must fill out a Request for Emergency Assistance and submit all required documentation, (Such as income, CDIB, and a bill). Any past tenants owing the Housing Authority will not be eligible for assistance.</a:t>
            </a:r>
          </a:p>
          <a:p>
            <a:pPr>
              <a:buNone/>
            </a:pPr>
            <a:endParaRPr lang="en-US" sz="1600" dirty="0"/>
          </a:p>
          <a:p>
            <a:pPr>
              <a:buNone/>
            </a:pPr>
            <a:r>
              <a:rPr lang="en-US" sz="1600" dirty="0" smtClean="0"/>
              <a:t>Approval of all applications shall be made by the Executive Director or in their absence the Acting Executive Director.</a:t>
            </a:r>
          </a:p>
          <a:p>
            <a:pPr>
              <a:buNone/>
            </a:pPr>
            <a:endParaRPr lang="en-US" sz="1600" dirty="0"/>
          </a:p>
          <a:p>
            <a:pPr>
              <a:buNone/>
            </a:pPr>
            <a:endParaRPr lang="en-US" sz="1600" dirty="0" smtClean="0"/>
          </a:p>
          <a:p>
            <a:pPr>
              <a:buNone/>
            </a:pPr>
            <a:r>
              <a:rPr lang="en-US" sz="1600" dirty="0"/>
              <a:t> </a:t>
            </a:r>
            <a:r>
              <a:rPr lang="en-US" sz="1600" dirty="0" smtClean="0"/>
              <a:t>                                                             </a:t>
            </a:r>
          </a:p>
          <a:p>
            <a:pPr>
              <a:buNone/>
            </a:pPr>
            <a:endParaRPr lang="en-US" sz="1600" dirty="0"/>
          </a:p>
          <a:p>
            <a:pPr>
              <a:buNone/>
            </a:pPr>
            <a:r>
              <a:rPr lang="en-US" sz="1200" dirty="0" smtClean="0"/>
              <a:t>                                                                                                Approved:   </a:t>
            </a:r>
            <a:r>
              <a:rPr lang="en-US" sz="1200" dirty="0"/>
              <a:t>April 22, 2013</a:t>
            </a:r>
          </a:p>
          <a:p>
            <a:pPr>
              <a:buNone/>
            </a:pPr>
            <a:endParaRPr lang="en-US" sz="1200" dirty="0"/>
          </a:p>
        </p:txBody>
      </p:sp>
      <p:pic>
        <p:nvPicPr>
          <p:cNvPr id="6" name="Picture 5" descr="Z:\DOCUMENTS\Pawnee_Seal.jpg"/>
          <p:cNvPicPr>
            <a:picLocks noChangeAspect="1" noChangeArrowheads="1"/>
          </p:cNvPicPr>
          <p:nvPr/>
        </p:nvPicPr>
        <p:blipFill>
          <a:blip r:embed="rId2" cstate="print"/>
          <a:srcRect/>
          <a:stretch>
            <a:fillRect/>
          </a:stretch>
        </p:blipFill>
        <p:spPr bwMode="auto">
          <a:xfrm>
            <a:off x="0" y="0"/>
            <a:ext cx="838200" cy="87811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90600"/>
          </a:xfrm>
        </p:spPr>
        <p:txBody>
          <a:bodyPr>
            <a:normAutofit fontScale="90000"/>
          </a:bodyPr>
          <a:lstStyle/>
          <a:p>
            <a:pPr algn="r"/>
            <a:r>
              <a:rPr lang="en-US" sz="1800" b="1" dirty="0" smtClean="0"/>
              <a:t>Pawnee Nation Housing Authority</a:t>
            </a:r>
            <a:br>
              <a:rPr lang="en-US" sz="1800" b="1" dirty="0" smtClean="0"/>
            </a:br>
            <a:r>
              <a:rPr lang="en-US" sz="1400" dirty="0" smtClean="0"/>
              <a:t>P.O. BOX 408, PAWNEE OK 74058, PHONE:  918/762-3454, FAX: 918/762-2284</a:t>
            </a:r>
            <a:br>
              <a:rPr lang="en-US" sz="1400" dirty="0" smtClean="0"/>
            </a:br>
            <a:r>
              <a:rPr lang="en-US" sz="1400" dirty="0"/>
              <a:t/>
            </a:r>
            <a:br>
              <a:rPr lang="en-US" sz="1400" dirty="0"/>
            </a:br>
            <a:r>
              <a:rPr lang="en-US" sz="1400" b="1" u="sng" dirty="0" smtClean="0"/>
              <a:t>EMERGENCY HOUSING SERVICE UTILITIES OR RENTAL ASSISTANCE POLICY</a:t>
            </a:r>
            <a:endParaRPr lang="en-US" sz="1800" b="1" dirty="0"/>
          </a:p>
        </p:txBody>
      </p:sp>
      <p:sp>
        <p:nvSpPr>
          <p:cNvPr id="3" name="Content Placeholder 2"/>
          <p:cNvSpPr>
            <a:spLocks noGrp="1"/>
          </p:cNvSpPr>
          <p:nvPr>
            <p:ph idx="1"/>
          </p:nvPr>
        </p:nvSpPr>
        <p:spPr>
          <a:xfrm>
            <a:off x="0" y="914401"/>
            <a:ext cx="6858000" cy="7253818"/>
          </a:xfrm>
        </p:spPr>
        <p:txBody>
          <a:bodyPr/>
          <a:lstStyle/>
          <a:p>
            <a:pPr algn="r">
              <a:buNone/>
            </a:pPr>
            <a:r>
              <a:rPr lang="en-US" sz="1400" b="1" u="sng" dirty="0" smtClean="0"/>
              <a:t>REQUEST FOR EMERGENCY ASSISTANCE</a:t>
            </a:r>
          </a:p>
          <a:p>
            <a:pPr algn="r">
              <a:buNone/>
            </a:pPr>
            <a:r>
              <a:rPr lang="en-US" sz="1400" b="1" u="sng" dirty="0" smtClean="0"/>
              <a:t>DATE:  ___________________</a:t>
            </a:r>
          </a:p>
          <a:p>
            <a:pPr algn="r"/>
            <a:endParaRPr lang="en-US" sz="1400" b="1" u="sng" dirty="0"/>
          </a:p>
          <a:p>
            <a:endParaRPr lang="en-US" sz="1400" b="1" u="sng"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descr="Z:\DOCUMENTS\Pawnee_Seal.jpg"/>
          <p:cNvPicPr>
            <a:picLocks noChangeAspect="1" noChangeArrowheads="1"/>
          </p:cNvPicPr>
          <p:nvPr/>
        </p:nvPicPr>
        <p:blipFill>
          <a:blip r:embed="rId2" cstate="print"/>
          <a:srcRect/>
          <a:stretch>
            <a:fillRect/>
          </a:stretch>
        </p:blipFill>
        <p:spPr bwMode="auto">
          <a:xfrm>
            <a:off x="0" y="0"/>
            <a:ext cx="838200" cy="8781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5" name="Table 4"/>
          <p:cNvGraphicFramePr>
            <a:graphicFrameLocks noGrp="1"/>
          </p:cNvGraphicFramePr>
          <p:nvPr/>
        </p:nvGraphicFramePr>
        <p:xfrm>
          <a:off x="1143000" y="9677400"/>
          <a:ext cx="4572000" cy="2209800"/>
        </p:xfrm>
        <a:graphic>
          <a:graphicData uri="http://schemas.openxmlformats.org/drawingml/2006/table">
            <a:tbl>
              <a:tblPr firstRow="1" bandRow="1">
                <a:tableStyleId>{5C22544A-7EE6-4342-B048-85BDC9FD1C3A}</a:tableStyleId>
              </a:tblPr>
              <a:tblGrid>
                <a:gridCol w="457200"/>
                <a:gridCol w="457200"/>
                <a:gridCol w="457200"/>
                <a:gridCol w="457200"/>
                <a:gridCol w="457200"/>
                <a:gridCol w="457200"/>
                <a:gridCol w="457200"/>
                <a:gridCol w="457200"/>
                <a:gridCol w="457200"/>
                <a:gridCol w="457200"/>
              </a:tblGrid>
              <a:tr h="22098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6" name="Table 5"/>
          <p:cNvGraphicFramePr>
            <a:graphicFrameLocks noGrp="1"/>
          </p:cNvGraphicFramePr>
          <p:nvPr/>
        </p:nvGraphicFramePr>
        <p:xfrm>
          <a:off x="1" y="1447800"/>
          <a:ext cx="6857999" cy="7704672"/>
        </p:xfrm>
        <a:graphic>
          <a:graphicData uri="http://schemas.openxmlformats.org/drawingml/2006/table">
            <a:tbl>
              <a:tblPr firstRow="1" bandRow="1">
                <a:tableStyleId>{2D5ABB26-0587-4C30-8999-92F81FD0307C}</a:tableStyleId>
              </a:tblPr>
              <a:tblGrid>
                <a:gridCol w="1395093"/>
                <a:gridCol w="677474"/>
                <a:gridCol w="677474"/>
                <a:gridCol w="828022"/>
                <a:gridCol w="526923"/>
                <a:gridCol w="677474"/>
                <a:gridCol w="481353"/>
                <a:gridCol w="196121"/>
                <a:gridCol w="118392"/>
                <a:gridCol w="136671"/>
                <a:gridCol w="465528"/>
                <a:gridCol w="677474"/>
              </a:tblGrid>
              <a:tr h="302976">
                <a:tc>
                  <a:txBody>
                    <a:bodyPr/>
                    <a:lstStyle/>
                    <a:p>
                      <a:pPr algn="r"/>
                      <a:r>
                        <a:rPr lang="en-US" sz="1400" dirty="0" smtClean="0"/>
                        <a:t>FULL NAME:</a:t>
                      </a:r>
                      <a:endParaRPr lang="en-US" sz="1400" dirty="0"/>
                    </a:p>
                  </a:txBody>
                  <a:tcPr/>
                </a:tc>
                <a:tc gridSpan="4">
                  <a:txBody>
                    <a:bodyPr/>
                    <a:lstStyle/>
                    <a:p>
                      <a:pPr algn="r"/>
                      <a:r>
                        <a:rPr lang="en-US" sz="1400" dirty="0" smtClean="0"/>
                        <a:t>____________________________</a:t>
                      </a:r>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pPr algn="r"/>
                      <a:r>
                        <a:rPr lang="en-US" sz="1400" dirty="0" smtClean="0"/>
                        <a:t>MARITAL STATUS:</a:t>
                      </a:r>
                      <a:endParaRPr lang="en-US" sz="1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gridSpan="2">
                  <a:txBody>
                    <a:bodyPr/>
                    <a:lstStyle/>
                    <a:p>
                      <a:pPr algn="r"/>
                      <a:r>
                        <a:rPr lang="en-US" sz="1400" dirty="0" smtClean="0"/>
                        <a:t>____</a:t>
                      </a:r>
                      <a:endParaRPr lang="en-US" sz="1400" dirty="0"/>
                    </a:p>
                  </a:txBody>
                  <a:tcPr/>
                </a:tc>
                <a:tc hMerge="1">
                  <a:txBody>
                    <a:bodyPr/>
                    <a:lstStyle/>
                    <a:p>
                      <a:pPr algn="r"/>
                      <a:endParaRPr lang="en-US" sz="1400" dirty="0"/>
                    </a:p>
                  </a:txBody>
                  <a:tcPr/>
                </a:tc>
              </a:tr>
              <a:tr h="302976">
                <a:tc>
                  <a:txBody>
                    <a:bodyPr/>
                    <a:lstStyle/>
                    <a:p>
                      <a:pPr algn="r"/>
                      <a:r>
                        <a:rPr lang="en-US" sz="1400" dirty="0" smtClean="0"/>
                        <a:t>SSN#:</a:t>
                      </a:r>
                      <a:endParaRPr lang="en-US" sz="1400" dirty="0"/>
                    </a:p>
                  </a:txBody>
                  <a:tcPr/>
                </a:tc>
                <a:tc gridSpan="4">
                  <a:txBody>
                    <a:bodyPr/>
                    <a:lstStyle/>
                    <a:p>
                      <a:pPr algn="r"/>
                      <a:r>
                        <a:rPr lang="en-US" sz="1400" dirty="0" smtClean="0"/>
                        <a:t>____________________________</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gridSpan="3">
                  <a:txBody>
                    <a:bodyPr/>
                    <a:lstStyle/>
                    <a:p>
                      <a:pPr algn="r"/>
                      <a:r>
                        <a:rPr lang="en-US" sz="1400" dirty="0" smtClean="0"/>
                        <a:t>DATE OF BIRTH:</a:t>
                      </a:r>
                      <a:endParaRPr lang="en-US" sz="1400" dirty="0"/>
                    </a:p>
                  </a:txBody>
                  <a:tcPr/>
                </a:tc>
                <a:tc hMerge="1">
                  <a:txBody>
                    <a:bodyPr/>
                    <a:lstStyle/>
                    <a:p>
                      <a:endParaRPr lang="en-US" dirty="0"/>
                    </a:p>
                  </a:txBody>
                  <a:tcPr/>
                </a:tc>
                <a:tc hMerge="1">
                  <a:txBody>
                    <a:bodyPr/>
                    <a:lstStyle/>
                    <a:p>
                      <a:endParaRPr lang="en-US"/>
                    </a:p>
                  </a:txBody>
                  <a:tcPr/>
                </a:tc>
                <a:tc gridSpan="4">
                  <a:txBody>
                    <a:bodyPr/>
                    <a:lstStyle/>
                    <a:p>
                      <a:pPr algn="r"/>
                      <a:r>
                        <a:rPr lang="en-US" sz="1400" dirty="0" smtClean="0"/>
                        <a:t>_____________</a:t>
                      </a:r>
                      <a:endParaRPr lang="en-US" sz="1400" dirty="0"/>
                    </a:p>
                  </a:txBody>
                  <a:tcPr/>
                </a:tc>
                <a:tc hMerge="1">
                  <a:txBody>
                    <a:bodyPr/>
                    <a:lstStyle/>
                    <a:p>
                      <a:endParaRPr lang="en-US"/>
                    </a:p>
                  </a:txBody>
                  <a:tcPr/>
                </a:tc>
                <a:tc hMerge="1">
                  <a:txBody>
                    <a:bodyPr/>
                    <a:lstStyle/>
                    <a:p>
                      <a:endParaRPr lang="en-US"/>
                    </a:p>
                  </a:txBody>
                  <a:tcPr/>
                </a:tc>
                <a:tc hMerge="1">
                  <a:txBody>
                    <a:bodyPr/>
                    <a:lstStyle/>
                    <a:p>
                      <a:pPr algn="r"/>
                      <a:endParaRPr lang="en-US" sz="1400" dirty="0"/>
                    </a:p>
                  </a:txBody>
                  <a:tcPr/>
                </a:tc>
              </a:tr>
              <a:tr h="302976">
                <a:tc>
                  <a:txBody>
                    <a:bodyPr/>
                    <a:lstStyle/>
                    <a:p>
                      <a:pPr algn="r"/>
                      <a:r>
                        <a:rPr lang="en-US" sz="1400" dirty="0" smtClean="0"/>
                        <a:t>ADDRESS:</a:t>
                      </a:r>
                      <a:endParaRPr lang="en-US" sz="1400" dirty="0"/>
                    </a:p>
                  </a:txBody>
                  <a:tcPr/>
                </a:tc>
                <a:tc gridSpan="11">
                  <a:txBody>
                    <a:bodyPr/>
                    <a:lstStyle/>
                    <a:p>
                      <a:pPr algn="r"/>
                      <a:r>
                        <a:rPr lang="en-US" sz="1400" dirty="0" smtClean="0"/>
                        <a:t>___________________________________________________________</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endParaRPr lang="en-US"/>
                    </a:p>
                  </a:txBody>
                  <a:tcPr/>
                </a:tc>
                <a:tc hMerge="1">
                  <a:txBody>
                    <a:bodyPr/>
                    <a:lstStyle/>
                    <a:p>
                      <a:pPr algn="r"/>
                      <a:endParaRPr lang="en-US" sz="1400" dirty="0"/>
                    </a:p>
                  </a:txBody>
                  <a:tcPr/>
                </a:tc>
                <a:tc hMerge="1">
                  <a:txBody>
                    <a:bodyPr/>
                    <a:lstStyle/>
                    <a:p>
                      <a:endParaRPr lang="en-US"/>
                    </a:p>
                  </a:txBody>
                  <a:tcPr/>
                </a:tc>
                <a:tc hMerge="1">
                  <a:txBody>
                    <a:bodyPr/>
                    <a:lstStyle/>
                    <a:p>
                      <a:endParaRPr lang="en-US"/>
                    </a:p>
                  </a:txBody>
                  <a:tcPr/>
                </a:tc>
                <a:tc hMerge="1">
                  <a:txBody>
                    <a:bodyPr/>
                    <a:lstStyle/>
                    <a:p>
                      <a:pPr algn="r"/>
                      <a:endParaRPr lang="en-US" sz="1400" dirty="0"/>
                    </a:p>
                  </a:txBody>
                  <a:tcPr/>
                </a:tc>
              </a:tr>
              <a:tr h="727142">
                <a:tc gridSpan="3">
                  <a:txBody>
                    <a:bodyPr/>
                    <a:lstStyle/>
                    <a:p>
                      <a:pPr algn="ctr"/>
                      <a:endParaRPr lang="en-US" sz="1400" dirty="0" smtClean="0"/>
                    </a:p>
                    <a:p>
                      <a:pPr algn="ctr"/>
                      <a:r>
                        <a:rPr lang="en-US" sz="1400" dirty="0" smtClean="0"/>
                        <a:t>____________________________</a:t>
                      </a:r>
                    </a:p>
                    <a:p>
                      <a:pPr algn="ctr"/>
                      <a:r>
                        <a:rPr lang="en-US" sz="1400" dirty="0" smtClean="0"/>
                        <a:t>CELL  PHONE:</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gridSpan="3">
                  <a:txBody>
                    <a:bodyPr/>
                    <a:lstStyle/>
                    <a:p>
                      <a:pPr algn="r"/>
                      <a:endParaRPr lang="en-US" sz="1400" dirty="0" smtClean="0"/>
                    </a:p>
                    <a:p>
                      <a:pPr algn="r"/>
                      <a:r>
                        <a:rPr lang="en-US" sz="1400" dirty="0" smtClean="0"/>
                        <a:t>___________________</a:t>
                      </a:r>
                    </a:p>
                    <a:p>
                      <a:pPr algn="ctr"/>
                      <a:r>
                        <a:rPr lang="en-US" sz="1400" dirty="0" smtClean="0"/>
                        <a:t>HOUSE</a:t>
                      </a:r>
                      <a:r>
                        <a:rPr lang="en-US" sz="1400" baseline="0" dirty="0" smtClean="0"/>
                        <a:t> PHONE:</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gridSpan="6">
                  <a:txBody>
                    <a:bodyPr/>
                    <a:lstStyle/>
                    <a:p>
                      <a:pPr algn="r"/>
                      <a:endParaRPr lang="en-US" sz="1400" dirty="0" smtClean="0"/>
                    </a:p>
                    <a:p>
                      <a:pPr algn="r"/>
                      <a:r>
                        <a:rPr lang="en-US" sz="1400" dirty="0" smtClean="0"/>
                        <a:t>_____________________</a:t>
                      </a:r>
                    </a:p>
                    <a:p>
                      <a:pPr algn="ctr"/>
                      <a:r>
                        <a:rPr lang="en-US" sz="1400" dirty="0" smtClean="0"/>
                        <a:t>WORK</a:t>
                      </a:r>
                      <a:r>
                        <a:rPr lang="en-US" sz="1400" baseline="0" dirty="0" smtClean="0"/>
                        <a:t> PHONE:</a:t>
                      </a:r>
                      <a:endParaRPr lang="en-US" sz="1400" dirty="0" smtClean="0"/>
                    </a:p>
                  </a:txBody>
                  <a:tcPr/>
                </a:tc>
                <a:tc hMerge="1">
                  <a:txBody>
                    <a:bodyPr/>
                    <a:lstStyle/>
                    <a:p>
                      <a:endParaRPr lang="en-US"/>
                    </a:p>
                  </a:txBody>
                  <a:tcPr/>
                </a:tc>
                <a:tc hMerge="1">
                  <a:txBody>
                    <a:bodyPr/>
                    <a:lstStyle/>
                    <a:p>
                      <a:pPr algn="r"/>
                      <a:endParaRPr lang="en-US" sz="1400"/>
                    </a:p>
                  </a:txBody>
                  <a:tcPr/>
                </a:tc>
                <a:tc hMerge="1">
                  <a:txBody>
                    <a:bodyPr/>
                    <a:lstStyle/>
                    <a:p>
                      <a:endParaRPr lang="en-US" dirty="0" smtClean="0"/>
                    </a:p>
                  </a:txBody>
                  <a:tcPr/>
                </a:tc>
                <a:tc hMerge="1">
                  <a:txBody>
                    <a:bodyPr/>
                    <a:lstStyle/>
                    <a:p>
                      <a:endParaRPr lang="en-US"/>
                    </a:p>
                  </a:txBody>
                  <a:tcPr/>
                </a:tc>
                <a:tc hMerge="1">
                  <a:txBody>
                    <a:bodyPr/>
                    <a:lstStyle/>
                    <a:p>
                      <a:pPr algn="r"/>
                      <a:endParaRPr lang="en-US" sz="1400" dirty="0"/>
                    </a:p>
                  </a:txBody>
                  <a:tcPr/>
                </a:tc>
              </a:tr>
              <a:tr h="515059">
                <a:tc gridSpan="3">
                  <a:txBody>
                    <a:bodyPr/>
                    <a:lstStyle/>
                    <a:p>
                      <a:pPr algn="r"/>
                      <a:r>
                        <a:rPr lang="en-US" sz="1400" dirty="0" smtClean="0"/>
                        <a:t>____________________________</a:t>
                      </a:r>
                    </a:p>
                    <a:p>
                      <a:pPr algn="ctr"/>
                      <a:r>
                        <a:rPr lang="en-US" sz="1400" dirty="0" smtClean="0"/>
                        <a:t>TRIBAL AFFILATION:</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a:txBody>
                    <a:bodyPr/>
                    <a:lstStyle/>
                    <a:p>
                      <a:pPr algn="ctr"/>
                      <a:r>
                        <a:rPr lang="en-US" sz="1400" dirty="0" smtClean="0"/>
                        <a:t>COPY</a:t>
                      </a:r>
                      <a:r>
                        <a:rPr lang="en-US" sz="1400" baseline="0" dirty="0" smtClean="0"/>
                        <a:t> OF CDIB</a:t>
                      </a:r>
                      <a:endParaRPr lang="en-US" sz="1400" dirty="0"/>
                    </a:p>
                  </a:txBody>
                  <a:tcPr/>
                </a:tc>
                <a:tc>
                  <a:txBody>
                    <a:bodyPr/>
                    <a:lstStyle/>
                    <a:p>
                      <a:pPr algn="r"/>
                      <a:endParaRPr lang="en-US" sz="1400" dirty="0" smtClean="0"/>
                    </a:p>
                    <a:p>
                      <a:pPr algn="r"/>
                      <a:r>
                        <a:rPr lang="en-US" sz="1400" dirty="0" smtClean="0"/>
                        <a:t>YES:</a:t>
                      </a:r>
                      <a:endParaRPr lang="en-US" sz="1400" dirty="0"/>
                    </a:p>
                  </a:txBody>
                  <a:tcPr/>
                </a:tc>
                <a:tc>
                  <a:txBody>
                    <a:bodyPr/>
                    <a:lstStyle/>
                    <a:p>
                      <a:pPr algn="r"/>
                      <a:endParaRPr lang="en-US" sz="1400" dirty="0" smtClean="0"/>
                    </a:p>
                    <a:p>
                      <a:pPr algn="r"/>
                      <a:r>
                        <a:rPr lang="en-US" sz="1400" dirty="0" smtClean="0"/>
                        <a:t>_____</a:t>
                      </a:r>
                      <a:endParaRPr lang="en-US" sz="1400" dirty="0"/>
                    </a:p>
                  </a:txBody>
                  <a:tcPr/>
                </a:tc>
                <a:tc gridSpan="3">
                  <a:txBody>
                    <a:bodyPr/>
                    <a:lstStyle/>
                    <a:p>
                      <a:pPr algn="r"/>
                      <a:endParaRPr lang="en-US" sz="1400" dirty="0" smtClean="0"/>
                    </a:p>
                    <a:p>
                      <a:pPr algn="r"/>
                      <a:r>
                        <a:rPr lang="en-US" sz="1400" dirty="0" smtClean="0"/>
                        <a:t>NO:</a:t>
                      </a:r>
                      <a:endParaRPr lang="en-US" sz="1400" dirty="0"/>
                    </a:p>
                  </a:txBody>
                  <a:tcPr/>
                </a:tc>
                <a:tc hMerge="1">
                  <a:txBody>
                    <a:bodyPr/>
                    <a:lstStyle/>
                    <a:p>
                      <a:endParaRPr lang="en-US"/>
                    </a:p>
                  </a:txBody>
                  <a:tcPr/>
                </a:tc>
                <a:tc hMerge="1">
                  <a:txBody>
                    <a:bodyPr/>
                    <a:lstStyle/>
                    <a:p>
                      <a:pPr algn="r"/>
                      <a:endParaRPr lang="en-US" sz="1400"/>
                    </a:p>
                  </a:txBody>
                  <a:tcPr/>
                </a:tc>
                <a:tc gridSpan="2">
                  <a:txBody>
                    <a:bodyPr/>
                    <a:lstStyle/>
                    <a:p>
                      <a:endParaRPr lang="en-US" sz="1400" dirty="0" smtClean="0"/>
                    </a:p>
                    <a:p>
                      <a:r>
                        <a:rPr lang="en-US" sz="1400" dirty="0" smtClean="0"/>
                        <a:t>____</a:t>
                      </a:r>
                    </a:p>
                  </a:txBody>
                  <a:tcPr/>
                </a:tc>
                <a:tc hMerge="1">
                  <a:txBody>
                    <a:bodyPr/>
                    <a:lstStyle/>
                    <a:p>
                      <a:endParaRPr lang="en-US"/>
                    </a:p>
                  </a:txBody>
                  <a:tcPr/>
                </a:tc>
                <a:tc>
                  <a:txBody>
                    <a:bodyPr/>
                    <a:lstStyle/>
                    <a:p>
                      <a:pPr algn="r"/>
                      <a:endParaRPr lang="en-US" sz="1400" dirty="0"/>
                    </a:p>
                  </a:txBody>
                  <a:tcPr/>
                </a:tc>
              </a:tr>
              <a:tr h="302976">
                <a:tc gridSpan="12">
                  <a:txBody>
                    <a:bodyPr/>
                    <a:lstStyle/>
                    <a:p>
                      <a:pPr algn="ctr"/>
                      <a:r>
                        <a:rPr lang="en-US" sz="1400" dirty="0" smtClean="0"/>
                        <a:t>COPY TYPE OF INCOME</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r"/>
                      <a:endParaRPr lang="en-US" sz="1400"/>
                    </a:p>
                  </a:txBody>
                  <a:tcPr/>
                </a:tc>
                <a:tc hMerge="1">
                  <a:txBody>
                    <a:bodyPr/>
                    <a:lstStyle/>
                    <a:p>
                      <a:pPr algn="r"/>
                      <a:endParaRPr lang="en-US" sz="1400"/>
                    </a:p>
                  </a:txBody>
                  <a:tcPr/>
                </a:tc>
                <a:tc hMerge="1">
                  <a:txBody>
                    <a:bodyPr/>
                    <a:lstStyle/>
                    <a:p>
                      <a:endParaRPr lang="en-US"/>
                    </a:p>
                  </a:txBody>
                  <a:tcPr/>
                </a:tc>
                <a:tc hMerge="1">
                  <a:txBody>
                    <a:bodyPr/>
                    <a:lstStyle/>
                    <a:p>
                      <a:pPr algn="r"/>
                      <a:endParaRPr lang="en-US" sz="1400"/>
                    </a:p>
                  </a:txBody>
                  <a:tcPr/>
                </a:tc>
                <a:tc hMerge="1">
                  <a:txBody>
                    <a:bodyPr/>
                    <a:lstStyle/>
                    <a:p>
                      <a:endParaRPr lang="en-US"/>
                    </a:p>
                  </a:txBody>
                  <a:tcPr/>
                </a:tc>
                <a:tc hMerge="1">
                  <a:txBody>
                    <a:bodyPr/>
                    <a:lstStyle/>
                    <a:p>
                      <a:endParaRPr lang="en-US"/>
                    </a:p>
                  </a:txBody>
                  <a:tcPr/>
                </a:tc>
                <a:tc hMerge="1">
                  <a:txBody>
                    <a:bodyPr/>
                    <a:lstStyle/>
                    <a:p>
                      <a:pPr algn="r"/>
                      <a:endParaRPr lang="en-US" sz="1400" dirty="0"/>
                    </a:p>
                  </a:txBody>
                  <a:tcPr/>
                </a:tc>
              </a:tr>
              <a:tr h="515059">
                <a:tc>
                  <a:txBody>
                    <a:bodyPr/>
                    <a:lstStyle/>
                    <a:p>
                      <a:pPr algn="r"/>
                      <a:r>
                        <a:rPr lang="en-US" sz="1400" dirty="0" smtClean="0"/>
                        <a:t>$____________</a:t>
                      </a:r>
                    </a:p>
                    <a:p>
                      <a:pPr algn="ctr"/>
                      <a:r>
                        <a:rPr lang="en-US" sz="1400" dirty="0" smtClean="0"/>
                        <a:t>SS</a:t>
                      </a:r>
                      <a:endParaRPr lang="en-US" sz="1400" dirty="0"/>
                    </a:p>
                  </a:txBody>
                  <a:tcPr/>
                </a:tc>
                <a:tc gridSpan="2">
                  <a:txBody>
                    <a:bodyPr/>
                    <a:lstStyle/>
                    <a:p>
                      <a:pPr algn="r"/>
                      <a:r>
                        <a:rPr lang="en-US" sz="1400" dirty="0" smtClean="0"/>
                        <a:t>$____________</a:t>
                      </a:r>
                    </a:p>
                    <a:p>
                      <a:pPr algn="ctr"/>
                      <a:r>
                        <a:rPr lang="en-US" sz="1400" dirty="0" smtClean="0"/>
                        <a:t>RETIREMENT</a:t>
                      </a:r>
                      <a:endParaRPr lang="en-US" sz="1400" dirty="0"/>
                    </a:p>
                  </a:txBody>
                  <a:tcPr/>
                </a:tc>
                <a:tc hMerge="1">
                  <a:txBody>
                    <a:bodyPr/>
                    <a:lstStyle/>
                    <a:p>
                      <a:pPr algn="r"/>
                      <a:endParaRPr lang="en-US" sz="1400" dirty="0"/>
                    </a:p>
                  </a:txBody>
                  <a:tcPr/>
                </a:tc>
                <a:tc gridSpan="2">
                  <a:txBody>
                    <a:bodyPr/>
                    <a:lstStyle/>
                    <a:p>
                      <a:pPr algn="r"/>
                      <a:r>
                        <a:rPr lang="en-US" sz="1400" dirty="0" smtClean="0"/>
                        <a:t>$____________</a:t>
                      </a:r>
                    </a:p>
                    <a:p>
                      <a:pPr algn="ctr"/>
                      <a:r>
                        <a:rPr lang="en-US" sz="1400" dirty="0" smtClean="0"/>
                        <a:t>SSI</a:t>
                      </a:r>
                      <a:endParaRPr lang="en-US" sz="1400" dirty="0"/>
                    </a:p>
                  </a:txBody>
                  <a:tcPr/>
                </a:tc>
                <a:tc hMerge="1">
                  <a:txBody>
                    <a:bodyPr/>
                    <a:lstStyle/>
                    <a:p>
                      <a:pPr algn="r"/>
                      <a:endParaRPr lang="en-US" sz="1400" dirty="0"/>
                    </a:p>
                  </a:txBody>
                  <a:tcPr/>
                </a:tc>
                <a:tc gridSpan="2">
                  <a:txBody>
                    <a:bodyPr/>
                    <a:lstStyle/>
                    <a:p>
                      <a:pPr algn="r"/>
                      <a:r>
                        <a:rPr lang="en-US" sz="1400" dirty="0" smtClean="0"/>
                        <a:t>$_________</a:t>
                      </a:r>
                    </a:p>
                    <a:p>
                      <a:pPr algn="ctr"/>
                      <a:r>
                        <a:rPr lang="en-US" sz="1400" dirty="0" smtClean="0"/>
                        <a:t>OTHER</a:t>
                      </a:r>
                      <a:endParaRPr lang="en-US" sz="1400" dirty="0"/>
                    </a:p>
                  </a:txBody>
                  <a:tcPr/>
                </a:tc>
                <a:tc hMerge="1">
                  <a:txBody>
                    <a:bodyPr/>
                    <a:lstStyle/>
                    <a:p>
                      <a:pPr algn="r"/>
                      <a:endParaRPr lang="en-US" sz="1400" dirty="0"/>
                    </a:p>
                  </a:txBody>
                  <a:tcPr/>
                </a:tc>
                <a:tc gridSpan="5">
                  <a:txBody>
                    <a:bodyPr/>
                    <a:lstStyle/>
                    <a:p>
                      <a:pPr algn="r"/>
                      <a:r>
                        <a:rPr lang="en-US" sz="1400" dirty="0" smtClean="0"/>
                        <a:t>   $____________</a:t>
                      </a:r>
                    </a:p>
                    <a:p>
                      <a:pPr algn="ctr"/>
                      <a:r>
                        <a:rPr lang="en-US" sz="1400" dirty="0" smtClean="0"/>
                        <a:t>WELFARE</a:t>
                      </a:r>
                      <a:endParaRPr lang="en-US" sz="1400" dirty="0"/>
                    </a:p>
                  </a:txBody>
                  <a:tcPr/>
                </a:tc>
                <a:tc hMerge="1">
                  <a:txBody>
                    <a:bodyPr/>
                    <a:lstStyle/>
                    <a:p>
                      <a:pPr algn="r"/>
                      <a:endParaRPr lang="en-US" sz="1400" dirty="0"/>
                    </a:p>
                  </a:txBody>
                  <a:tcPr/>
                </a:tc>
                <a:tc hMerge="1">
                  <a:txBody>
                    <a:bodyPr/>
                    <a:lstStyle/>
                    <a:p>
                      <a:endParaRPr lang="en-US" dirty="0"/>
                    </a:p>
                  </a:txBody>
                  <a:tcPr/>
                </a:tc>
                <a:tc hMerge="1">
                  <a:txBody>
                    <a:bodyPr/>
                    <a:lstStyle/>
                    <a:p>
                      <a:endParaRPr lang="en-US"/>
                    </a:p>
                  </a:txBody>
                  <a:tcPr/>
                </a:tc>
                <a:tc hMerge="1">
                  <a:txBody>
                    <a:bodyPr/>
                    <a:lstStyle/>
                    <a:p>
                      <a:pPr algn="r"/>
                      <a:endParaRPr lang="en-US" sz="1400" dirty="0"/>
                    </a:p>
                  </a:txBody>
                  <a:tcPr/>
                </a:tc>
              </a:tr>
              <a:tr h="515059">
                <a:tc>
                  <a:txBody>
                    <a:bodyPr/>
                    <a:lstStyle/>
                    <a:p>
                      <a:pPr algn="r"/>
                      <a:r>
                        <a:rPr lang="en-US" sz="1400" dirty="0" smtClean="0"/>
                        <a:t>$____________</a:t>
                      </a:r>
                    </a:p>
                    <a:p>
                      <a:pPr algn="ctr"/>
                      <a:r>
                        <a:rPr lang="en-US" sz="1400" dirty="0" smtClean="0"/>
                        <a:t>TOTAL</a:t>
                      </a:r>
                      <a:r>
                        <a:rPr lang="en-US" sz="1400" baseline="0" dirty="0" smtClean="0"/>
                        <a:t> INCOME</a:t>
                      </a:r>
                      <a:endParaRPr lang="en-US" sz="1400" dirty="0"/>
                    </a:p>
                  </a:txBody>
                  <a:tcPr/>
                </a:tc>
                <a:tc>
                  <a:txBody>
                    <a:bodyPr/>
                    <a:lstStyle/>
                    <a:p>
                      <a:pPr algn="r"/>
                      <a:endParaRPr lang="en-US" sz="1400" dirty="0"/>
                    </a:p>
                  </a:txBody>
                  <a:tcPr/>
                </a:tc>
                <a:tc>
                  <a:txBody>
                    <a:bodyPr/>
                    <a:lstStyle/>
                    <a:p>
                      <a:pPr algn="r"/>
                      <a:endParaRPr lang="en-US" sz="1400" dirty="0"/>
                    </a:p>
                  </a:txBody>
                  <a:tcPr/>
                </a:tc>
                <a:tc gridSpan="2">
                  <a:txBody>
                    <a:bodyPr/>
                    <a:lstStyle/>
                    <a:p>
                      <a:pPr algn="r"/>
                      <a:r>
                        <a:rPr lang="en-US" sz="1400" dirty="0" smtClean="0"/>
                        <a:t>$____________</a:t>
                      </a:r>
                    </a:p>
                    <a:p>
                      <a:pPr algn="ctr"/>
                      <a:r>
                        <a:rPr lang="en-US" sz="1400" dirty="0" smtClean="0"/>
                        <a:t>AMOUNT</a:t>
                      </a:r>
                      <a:endParaRPr lang="en-US" sz="1400" dirty="0"/>
                    </a:p>
                  </a:txBody>
                  <a:tcPr/>
                </a:tc>
                <a:tc hMerge="1">
                  <a:txBody>
                    <a:bodyPr/>
                    <a:lstStyle/>
                    <a:p>
                      <a:pPr algn="r"/>
                      <a:endParaRPr lang="en-US" sz="1400" dirty="0"/>
                    </a:p>
                  </a:txBody>
                  <a:tcPr/>
                </a:tc>
                <a:tc>
                  <a:txBody>
                    <a:bodyPr/>
                    <a:lstStyle/>
                    <a:p>
                      <a:pPr algn="r"/>
                      <a:endParaRPr lang="en-US" sz="1400" dirty="0"/>
                    </a:p>
                  </a:txBody>
                  <a:tcPr/>
                </a:tc>
                <a:tc>
                  <a:txBody>
                    <a:bodyPr/>
                    <a:lstStyle/>
                    <a:p>
                      <a:pPr algn="r"/>
                      <a:endParaRPr lang="en-US" sz="1400" dirty="0"/>
                    </a:p>
                  </a:txBody>
                  <a:tcPr/>
                </a:tc>
                <a:tc gridSpan="5">
                  <a:txBody>
                    <a:bodyPr/>
                    <a:lstStyle/>
                    <a:p>
                      <a:pPr algn="r"/>
                      <a:r>
                        <a:rPr lang="en-US" sz="1400" dirty="0" smtClean="0"/>
                        <a:t>_____________</a:t>
                      </a:r>
                    </a:p>
                    <a:p>
                      <a:pPr algn="ctr"/>
                      <a:r>
                        <a:rPr lang="en-US" sz="1400" dirty="0" smtClean="0"/>
                        <a:t>FAMILY</a:t>
                      </a:r>
                      <a:r>
                        <a:rPr lang="en-US" sz="1400" baseline="0" dirty="0" smtClean="0"/>
                        <a:t> SIZE</a:t>
                      </a:r>
                      <a:endParaRPr lang="en-US" sz="1400" dirty="0"/>
                    </a:p>
                  </a:txBody>
                  <a:tcPr/>
                </a:tc>
                <a:tc hMerge="1">
                  <a:txBody>
                    <a:bodyPr/>
                    <a:lstStyle/>
                    <a:p>
                      <a:pPr algn="r"/>
                      <a:endParaRPr lang="en-US" sz="1400" dirty="0"/>
                    </a:p>
                  </a:txBody>
                  <a:tcPr/>
                </a:tc>
                <a:tc hMerge="1">
                  <a:txBody>
                    <a:bodyPr/>
                    <a:lstStyle/>
                    <a:p>
                      <a:endParaRPr lang="en-US"/>
                    </a:p>
                  </a:txBody>
                  <a:tcPr/>
                </a:tc>
                <a:tc hMerge="1">
                  <a:txBody>
                    <a:bodyPr/>
                    <a:lstStyle/>
                    <a:p>
                      <a:endParaRPr lang="en-US"/>
                    </a:p>
                  </a:txBody>
                  <a:tcPr/>
                </a:tc>
                <a:tc hMerge="1">
                  <a:txBody>
                    <a:bodyPr/>
                    <a:lstStyle/>
                    <a:p>
                      <a:pPr algn="r"/>
                      <a:endParaRPr lang="en-US" sz="1400" dirty="0"/>
                    </a:p>
                  </a:txBody>
                  <a:tcPr/>
                </a:tc>
              </a:tr>
              <a:tr h="454464">
                <a:tc>
                  <a:txBody>
                    <a:bodyPr/>
                    <a:lstStyle/>
                    <a:p>
                      <a:pPr algn="ctr"/>
                      <a:r>
                        <a:rPr lang="en-US" sz="1400" dirty="0" smtClean="0"/>
                        <a:t>EMPLOYER</a:t>
                      </a:r>
                      <a:endParaRPr lang="en-US" sz="1400" dirty="0"/>
                    </a:p>
                  </a:txBody>
                  <a:tcPr/>
                </a:tc>
                <a:tc gridSpan="4">
                  <a:txBody>
                    <a:bodyPr/>
                    <a:lstStyle/>
                    <a:p>
                      <a:pPr algn="r"/>
                      <a:r>
                        <a:rPr lang="en-US" sz="1400" dirty="0" smtClean="0"/>
                        <a:t>____________________________</a:t>
                      </a:r>
                      <a:endParaRPr lang="en-US" sz="1400" dirty="0"/>
                    </a:p>
                  </a:txBody>
                  <a:tcPr/>
                </a:tc>
                <a:tc hMerge="1">
                  <a:txBody>
                    <a:bodyPr/>
                    <a:lstStyle/>
                    <a:p>
                      <a:pPr algn="r"/>
                      <a:endParaRPr lang="en-US" sz="1400" dirty="0"/>
                    </a:p>
                  </a:txBody>
                  <a:tcPr/>
                </a:tc>
                <a:tc hMerge="1">
                  <a:txBody>
                    <a:bodyPr/>
                    <a:lstStyle/>
                    <a:p>
                      <a:pPr algn="ctr"/>
                      <a:endParaRPr lang="en-US" sz="1400" dirty="0"/>
                    </a:p>
                  </a:txBody>
                  <a:tcPr/>
                </a:tc>
                <a:tc hMerge="1">
                  <a:txBody>
                    <a:bodyPr/>
                    <a:lstStyle/>
                    <a:p>
                      <a:endParaRPr lang="en-US"/>
                    </a:p>
                  </a:txBody>
                  <a:tcPr/>
                </a:tc>
                <a:tc gridSpan="2">
                  <a:txBody>
                    <a:bodyPr/>
                    <a:lstStyle/>
                    <a:p>
                      <a:pPr algn="r"/>
                      <a:r>
                        <a:rPr lang="en-US" sz="1200" dirty="0" smtClean="0"/>
                        <a:t>LENGTH OF EMPLOYMENT</a:t>
                      </a:r>
                      <a:endParaRPr lang="en-US" sz="1200" dirty="0"/>
                    </a:p>
                  </a:txBody>
                  <a:tcPr/>
                </a:tc>
                <a:tc hMerge="1">
                  <a:txBody>
                    <a:bodyPr/>
                    <a:lstStyle/>
                    <a:p>
                      <a:pPr algn="r"/>
                      <a:endParaRPr lang="en-US" sz="1400" dirty="0"/>
                    </a:p>
                  </a:txBody>
                  <a:tcPr/>
                </a:tc>
                <a:tc gridSpan="5">
                  <a:txBody>
                    <a:bodyPr/>
                    <a:lstStyle/>
                    <a:p>
                      <a:pPr algn="ctr"/>
                      <a:r>
                        <a:rPr lang="en-US" sz="1400" dirty="0" smtClean="0"/>
                        <a:t>_____________</a:t>
                      </a:r>
                      <a:endParaRPr lang="en-US" sz="1400" dirty="0"/>
                    </a:p>
                  </a:txBody>
                  <a:tcPr/>
                </a:tc>
                <a:tc hMerge="1">
                  <a:txBody>
                    <a:bodyPr/>
                    <a:lstStyle/>
                    <a:p>
                      <a:pPr algn="ct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42272">
                <a:tc gridSpan="12">
                  <a:txBody>
                    <a:bodyPr/>
                    <a:lstStyle/>
                    <a:p>
                      <a:pPr algn="l"/>
                      <a:r>
                        <a:rPr lang="en-US" sz="1400" dirty="0" smtClean="0"/>
                        <a:t>FAMILY MEMBERS:__________________________________________________________________</a:t>
                      </a:r>
                    </a:p>
                    <a:p>
                      <a:pPr algn="l"/>
                      <a:endParaRPr lang="en-US" sz="1400" dirty="0" smtClean="0"/>
                    </a:p>
                    <a:p>
                      <a:pPr algn="l"/>
                      <a:r>
                        <a:rPr lang="en-US" sz="1400" dirty="0" smtClean="0"/>
                        <a:t>___________________________________________________________________________</a:t>
                      </a:r>
                    </a:p>
                    <a:p>
                      <a:pPr algn="l"/>
                      <a:endParaRPr lang="en-US" sz="1400" dirty="0" smtClean="0"/>
                    </a:p>
                    <a:p>
                      <a:pPr algn="l"/>
                      <a:r>
                        <a:rPr lang="en-US" sz="1400" dirty="0" smtClean="0"/>
                        <a:t>___________________________________________________________________________</a:t>
                      </a:r>
                    </a:p>
                    <a:p>
                      <a:pPr algn="l"/>
                      <a:endParaRPr lang="en-US" sz="1400" dirty="0" smtClean="0"/>
                    </a:p>
                    <a:p>
                      <a:pPr algn="l"/>
                      <a:r>
                        <a:rPr lang="en-US" sz="1400" dirty="0" smtClean="0"/>
                        <a:t>TYPE OF EMERGENCY:________________________________________________________________</a:t>
                      </a:r>
                    </a:p>
                    <a:p>
                      <a:pPr algn="l"/>
                      <a:endParaRPr lang="en-US" sz="1400" dirty="0" smtClean="0"/>
                    </a:p>
                    <a:p>
                      <a:pPr algn="l"/>
                      <a:r>
                        <a:rPr lang="en-US" sz="1400" dirty="0" smtClean="0"/>
                        <a:t>___________________________________________________________________________</a:t>
                      </a:r>
                    </a:p>
                    <a:p>
                      <a:pPr algn="l"/>
                      <a:endParaRPr lang="en-US" sz="1400" dirty="0" smtClean="0"/>
                    </a:p>
                    <a:p>
                      <a:pPr algn="l"/>
                      <a:r>
                        <a:rPr lang="en-US" sz="1400" dirty="0" smtClean="0"/>
                        <a:t>_____________________________________________</a:t>
                      </a:r>
                      <a:r>
                        <a:rPr lang="en-US" sz="1400" baseline="0" dirty="0" smtClean="0"/>
                        <a:t>                    _____________________</a:t>
                      </a:r>
                    </a:p>
                    <a:p>
                      <a:pPr algn="l"/>
                      <a:r>
                        <a:rPr lang="en-US" sz="1400" baseline="0" dirty="0" smtClean="0"/>
                        <a:t>                         APPLICANT SIGNATURE                                                                         DATE</a:t>
                      </a:r>
                    </a:p>
                    <a:p>
                      <a:pPr algn="l"/>
                      <a:endParaRPr lang="en-US" sz="1400" baseline="0" dirty="0" smtClean="0"/>
                    </a:p>
                    <a:p>
                      <a:pPr algn="l"/>
                      <a:r>
                        <a:rPr lang="en-US" sz="1400" baseline="0" dirty="0" smtClean="0"/>
                        <a:t>_____________________________________________                     ____________________</a:t>
                      </a:r>
                    </a:p>
                    <a:p>
                      <a:pPr algn="l"/>
                      <a:r>
                        <a:rPr lang="en-US" sz="1400" baseline="0" dirty="0" smtClean="0"/>
                        <a:t>         LINDA JESTES, EXECUTIVE DIRECTOR                                                                   DATE</a:t>
                      </a:r>
                      <a:endParaRPr lang="en-US" sz="1400" dirty="0"/>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pPr algn="ctr"/>
                      <a:endParaRPr lang="en-US" sz="1400" dirty="0"/>
                    </a:p>
                  </a:txBody>
                  <a:tcPr/>
                </a:tc>
                <a:tc hMerge="1">
                  <a:txBody>
                    <a:bodyPr/>
                    <a:lstStyle/>
                    <a:p>
                      <a:endParaRPr lang="en-US"/>
                    </a:p>
                  </a:txBody>
                  <a:tcPr/>
                </a:tc>
                <a:tc hMerge="1">
                  <a:txBody>
                    <a:bodyPr/>
                    <a:lstStyle/>
                    <a:p>
                      <a:pPr algn="r"/>
                      <a:endParaRPr lang="en-US" sz="1400" dirty="0"/>
                    </a:p>
                  </a:txBody>
                  <a:tcPr/>
                </a:tc>
                <a:tc hMerge="1">
                  <a:txBody>
                    <a:bodyPr/>
                    <a:lstStyle/>
                    <a:p>
                      <a:pPr algn="r"/>
                      <a:endParaRPr lang="en-US" sz="1400" dirty="0"/>
                    </a:p>
                  </a:txBody>
                  <a:tcPr/>
                </a:tc>
                <a:tc hMerge="1">
                  <a:txBody>
                    <a:bodyPr/>
                    <a:lstStyle/>
                    <a:p>
                      <a:endParaRPr lang="en-US"/>
                    </a:p>
                  </a:txBody>
                  <a:tcPr/>
                </a:tc>
                <a:tc hMerge="1">
                  <a:txBody>
                    <a:bodyPr/>
                    <a:lstStyle/>
                    <a:p>
                      <a:pPr algn="ct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353</Words>
  <Application>Microsoft Office PowerPoint</Application>
  <PresentationFormat>On-screen Show (4:3)</PresentationFormat>
  <Paragraphs>107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Pawnee Nation Housing Authority P.O. BOX 408, PAWNEE OK 74058, PHONE: 918/762-3454, FAX: 918/762-2284  EMERGENCY HOUSING SERVICE UTILITIES OR RENTAL ASSISTANCE POLICY</vt:lpstr>
      <vt:lpstr>Pawnee Nation Housing Authority P.O. BOX 408, PAWNEE OK 74058, PHONE:  918/762-3454, FAX: 918/762-2284  EMERGENCY HOUSING SERVICE UTILITIES OR RENTAL ASSISTANCE POLICY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AUTHORITY OF THE PAWNEE TRIBE P.O. BOX 408, PAWNEE OK 74058, PHONE: 918/762-3454, FAX: 918/762-2284  EMERGENCY HOUSING SERVICE UTILITIES OR RENTAL ASSISTANCE POLICY</dc:title>
  <dc:creator>sylvia</dc:creator>
  <cp:lastModifiedBy>Project Manager</cp:lastModifiedBy>
  <cp:revision>56</cp:revision>
  <cp:lastPrinted>2019-04-25T19:16:31Z</cp:lastPrinted>
  <dcterms:created xsi:type="dcterms:W3CDTF">2013-06-20T17:10:30Z</dcterms:created>
  <dcterms:modified xsi:type="dcterms:W3CDTF">2019-04-25T19:16:41Z</dcterms:modified>
</cp:coreProperties>
</file>