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60" r:id="rId3"/>
    <p:sldId id="259" r:id="rId4"/>
    <p:sldId id="263" r:id="rId5"/>
    <p:sldId id="262" r:id="rId6"/>
  </p:sldIdLst>
  <p:sldSz cx="6858000" cy="9144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6" autoAdjust="0"/>
  </p:normalViewPr>
  <p:slideViewPr>
    <p:cSldViewPr>
      <p:cViewPr varScale="1">
        <p:scale>
          <a:sx n="83" d="100"/>
          <a:sy n="83" d="100"/>
        </p:scale>
        <p:origin x="3018" y="138"/>
      </p:cViewPr>
      <p:guideLst>
        <p:guide orient="horz" pos="2880"/>
        <p:guide pos="2160"/>
      </p:guideLst>
    </p:cSldViewPr>
  </p:slideViewPr>
  <p:outlineViewPr>
    <p:cViewPr>
      <p:scale>
        <a:sx n="33" d="100"/>
        <a:sy n="33" d="100"/>
      </p:scale>
      <p:origin x="0" y="27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3917" tIns="46958" rIns="93917" bIns="46958" rtlCol="0"/>
          <a:lstStyle>
            <a:lvl1pPr algn="l">
              <a:defRPr sz="1200"/>
            </a:lvl1pPr>
          </a:lstStyle>
          <a:p>
            <a:endParaRPr lang="en-US"/>
          </a:p>
        </p:txBody>
      </p:sp>
      <p:sp>
        <p:nvSpPr>
          <p:cNvPr id="3" name="Date Placeholder 2"/>
          <p:cNvSpPr>
            <a:spLocks noGrp="1"/>
          </p:cNvSpPr>
          <p:nvPr>
            <p:ph type="dt" idx="1"/>
          </p:nvPr>
        </p:nvSpPr>
        <p:spPr>
          <a:xfrm>
            <a:off x="4008706" y="0"/>
            <a:ext cx="3066733" cy="468154"/>
          </a:xfrm>
          <a:prstGeom prst="rect">
            <a:avLst/>
          </a:prstGeom>
        </p:spPr>
        <p:txBody>
          <a:bodyPr vert="horz" lIns="93917" tIns="46958" rIns="93917" bIns="46958" rtlCol="0"/>
          <a:lstStyle>
            <a:lvl1pPr algn="r">
              <a:defRPr sz="1200"/>
            </a:lvl1pPr>
          </a:lstStyle>
          <a:p>
            <a:fld id="{987093E7-BB2D-47AB-9EBD-037E54D6AAFB}" type="datetimeFigureOut">
              <a:rPr lang="en-US" smtClean="0"/>
              <a:pPr/>
              <a:t>4/25/2019</a:t>
            </a:fld>
            <a:endParaRPr lang="en-US"/>
          </a:p>
        </p:txBody>
      </p:sp>
      <p:sp>
        <p:nvSpPr>
          <p:cNvPr id="4" name="Slide Image Placeholder 3"/>
          <p:cNvSpPr>
            <a:spLocks noGrp="1" noRot="1" noChangeAspect="1"/>
          </p:cNvSpPr>
          <p:nvPr>
            <p:ph type="sldImg" idx="2"/>
          </p:nvPr>
        </p:nvSpPr>
        <p:spPr>
          <a:xfrm>
            <a:off x="2220913" y="701675"/>
            <a:ext cx="2635250" cy="3511550"/>
          </a:xfrm>
          <a:prstGeom prst="rect">
            <a:avLst/>
          </a:prstGeom>
          <a:noFill/>
          <a:ln w="12700">
            <a:solidFill>
              <a:prstClr val="black"/>
            </a:solidFill>
          </a:ln>
        </p:spPr>
        <p:txBody>
          <a:bodyPr vert="horz" lIns="93917" tIns="46958" rIns="93917" bIns="4695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17" tIns="46958" rIns="93917" bIns="4695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93297"/>
            <a:ext cx="3066733" cy="468154"/>
          </a:xfrm>
          <a:prstGeom prst="rect">
            <a:avLst/>
          </a:prstGeom>
        </p:spPr>
        <p:txBody>
          <a:bodyPr vert="horz" lIns="93917" tIns="46958" rIns="93917" bIns="46958"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8893297"/>
            <a:ext cx="3066733" cy="468154"/>
          </a:xfrm>
          <a:prstGeom prst="rect">
            <a:avLst/>
          </a:prstGeom>
        </p:spPr>
        <p:txBody>
          <a:bodyPr vert="horz" lIns="93917" tIns="46958" rIns="93917" bIns="46958" rtlCol="0" anchor="b"/>
          <a:lstStyle>
            <a:lvl1pPr algn="r">
              <a:defRPr sz="1200"/>
            </a:lvl1pPr>
          </a:lstStyle>
          <a:p>
            <a:fld id="{C6CE4E10-6426-4E98-9E62-9D507AAE611F}" type="slidenum">
              <a:rPr lang="en-US" smtClean="0"/>
              <a:pPr/>
              <a:t>‹#›</a:t>
            </a:fld>
            <a:endParaRPr lang="en-US"/>
          </a:p>
        </p:txBody>
      </p:sp>
    </p:spTree>
    <p:extLst>
      <p:ext uri="{BB962C8B-B14F-4D97-AF65-F5344CB8AC3E}">
        <p14:creationId xmlns:p14="http://schemas.microsoft.com/office/powerpoint/2010/main" val="1658395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276110-6A9D-4227-B769-D46E9C4A9B0D}" type="datetime1">
              <a:rPr lang="en-US" smtClean="0"/>
              <a:pPr/>
              <a:t>4/25/2019</a:t>
            </a:fld>
            <a:endParaRPr lang="en-US"/>
          </a:p>
        </p:txBody>
      </p:sp>
      <p:sp>
        <p:nvSpPr>
          <p:cNvPr id="5" name="Footer Placeholder 4"/>
          <p:cNvSpPr>
            <a:spLocks noGrp="1"/>
          </p:cNvSpPr>
          <p:nvPr>
            <p:ph type="ftr" sz="quarter" idx="11"/>
          </p:nvPr>
        </p:nvSpPr>
        <p:spPr/>
        <p:txBody>
          <a:bodyPr/>
          <a:lstStyle/>
          <a:p>
            <a:r>
              <a:rPr lang="en-US" smtClean="0"/>
              <a:t>APPROVED 01-13-2015</a:t>
            </a:r>
            <a:endParaRPr lang="en-US"/>
          </a:p>
        </p:txBody>
      </p:sp>
      <p:sp>
        <p:nvSpPr>
          <p:cNvPr id="6" name="Slide Number Placeholder 5"/>
          <p:cNvSpPr>
            <a:spLocks noGrp="1"/>
          </p:cNvSpPr>
          <p:nvPr>
            <p:ph type="sldNum" sz="quarter" idx="12"/>
          </p:nvPr>
        </p:nvSpPr>
        <p:spPr/>
        <p:txBody>
          <a:bodyPr/>
          <a:lstStyle/>
          <a:p>
            <a:fld id="{BDAB9FCD-48BB-4CF3-AE7C-D3B96A2598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7400D9-AF58-4545-9357-5967C817EC25}" type="datetime1">
              <a:rPr lang="en-US" smtClean="0"/>
              <a:pPr/>
              <a:t>4/25/2019</a:t>
            </a:fld>
            <a:endParaRPr lang="en-US"/>
          </a:p>
        </p:txBody>
      </p:sp>
      <p:sp>
        <p:nvSpPr>
          <p:cNvPr id="5" name="Footer Placeholder 4"/>
          <p:cNvSpPr>
            <a:spLocks noGrp="1"/>
          </p:cNvSpPr>
          <p:nvPr>
            <p:ph type="ftr" sz="quarter" idx="11"/>
          </p:nvPr>
        </p:nvSpPr>
        <p:spPr/>
        <p:txBody>
          <a:bodyPr/>
          <a:lstStyle/>
          <a:p>
            <a:r>
              <a:rPr lang="en-US" smtClean="0"/>
              <a:t>APPROVED 01-13-2015</a:t>
            </a:r>
            <a:endParaRPr lang="en-US"/>
          </a:p>
        </p:txBody>
      </p:sp>
      <p:sp>
        <p:nvSpPr>
          <p:cNvPr id="6" name="Slide Number Placeholder 5"/>
          <p:cNvSpPr>
            <a:spLocks noGrp="1"/>
          </p:cNvSpPr>
          <p:nvPr>
            <p:ph type="sldNum" sz="quarter" idx="12"/>
          </p:nvPr>
        </p:nvSpPr>
        <p:spPr/>
        <p:txBody>
          <a:bodyPr/>
          <a:lstStyle/>
          <a:p>
            <a:fld id="{BDAB9FCD-48BB-4CF3-AE7C-D3B96A2598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507F07-59DD-4D4E-9C05-93C3BD53CB3C}" type="datetime1">
              <a:rPr lang="en-US" smtClean="0"/>
              <a:pPr/>
              <a:t>4/25/2019</a:t>
            </a:fld>
            <a:endParaRPr lang="en-US"/>
          </a:p>
        </p:txBody>
      </p:sp>
      <p:sp>
        <p:nvSpPr>
          <p:cNvPr id="5" name="Footer Placeholder 4"/>
          <p:cNvSpPr>
            <a:spLocks noGrp="1"/>
          </p:cNvSpPr>
          <p:nvPr>
            <p:ph type="ftr" sz="quarter" idx="11"/>
          </p:nvPr>
        </p:nvSpPr>
        <p:spPr/>
        <p:txBody>
          <a:bodyPr/>
          <a:lstStyle/>
          <a:p>
            <a:r>
              <a:rPr lang="en-US" smtClean="0"/>
              <a:t>APPROVED 01-13-2015</a:t>
            </a:r>
            <a:endParaRPr lang="en-US"/>
          </a:p>
        </p:txBody>
      </p:sp>
      <p:sp>
        <p:nvSpPr>
          <p:cNvPr id="6" name="Slide Number Placeholder 5"/>
          <p:cNvSpPr>
            <a:spLocks noGrp="1"/>
          </p:cNvSpPr>
          <p:nvPr>
            <p:ph type="sldNum" sz="quarter" idx="12"/>
          </p:nvPr>
        </p:nvSpPr>
        <p:spPr/>
        <p:txBody>
          <a:bodyPr/>
          <a:lstStyle/>
          <a:p>
            <a:fld id="{BDAB9FCD-48BB-4CF3-AE7C-D3B96A2598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5CC12D-654C-42CB-B721-AE8D85FF8F2D}" type="datetime1">
              <a:rPr lang="en-US" smtClean="0"/>
              <a:pPr/>
              <a:t>4/25/2019</a:t>
            </a:fld>
            <a:endParaRPr lang="en-US"/>
          </a:p>
        </p:txBody>
      </p:sp>
      <p:sp>
        <p:nvSpPr>
          <p:cNvPr id="5" name="Footer Placeholder 4"/>
          <p:cNvSpPr>
            <a:spLocks noGrp="1"/>
          </p:cNvSpPr>
          <p:nvPr>
            <p:ph type="ftr" sz="quarter" idx="11"/>
          </p:nvPr>
        </p:nvSpPr>
        <p:spPr/>
        <p:txBody>
          <a:bodyPr/>
          <a:lstStyle/>
          <a:p>
            <a:r>
              <a:rPr lang="en-US" smtClean="0"/>
              <a:t>APPROVED 01-13-2015</a:t>
            </a:r>
            <a:endParaRPr lang="en-US"/>
          </a:p>
        </p:txBody>
      </p:sp>
      <p:sp>
        <p:nvSpPr>
          <p:cNvPr id="6" name="Slide Number Placeholder 5"/>
          <p:cNvSpPr>
            <a:spLocks noGrp="1"/>
          </p:cNvSpPr>
          <p:nvPr>
            <p:ph type="sldNum" sz="quarter" idx="12"/>
          </p:nvPr>
        </p:nvSpPr>
        <p:spPr/>
        <p:txBody>
          <a:bodyPr/>
          <a:lstStyle/>
          <a:p>
            <a:fld id="{BDAB9FCD-48BB-4CF3-AE7C-D3B96A2598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9A649D-71E7-4535-A8B2-87D71FE6AD42}" type="datetime1">
              <a:rPr lang="en-US" smtClean="0"/>
              <a:pPr/>
              <a:t>4/25/2019</a:t>
            </a:fld>
            <a:endParaRPr lang="en-US"/>
          </a:p>
        </p:txBody>
      </p:sp>
      <p:sp>
        <p:nvSpPr>
          <p:cNvPr id="5" name="Footer Placeholder 4"/>
          <p:cNvSpPr>
            <a:spLocks noGrp="1"/>
          </p:cNvSpPr>
          <p:nvPr>
            <p:ph type="ftr" sz="quarter" idx="11"/>
          </p:nvPr>
        </p:nvSpPr>
        <p:spPr/>
        <p:txBody>
          <a:bodyPr/>
          <a:lstStyle/>
          <a:p>
            <a:r>
              <a:rPr lang="en-US" smtClean="0"/>
              <a:t>APPROVED 01-13-2015</a:t>
            </a:r>
            <a:endParaRPr lang="en-US"/>
          </a:p>
        </p:txBody>
      </p:sp>
      <p:sp>
        <p:nvSpPr>
          <p:cNvPr id="6" name="Slide Number Placeholder 5"/>
          <p:cNvSpPr>
            <a:spLocks noGrp="1"/>
          </p:cNvSpPr>
          <p:nvPr>
            <p:ph type="sldNum" sz="quarter" idx="12"/>
          </p:nvPr>
        </p:nvSpPr>
        <p:spPr/>
        <p:txBody>
          <a:bodyPr/>
          <a:lstStyle/>
          <a:p>
            <a:fld id="{BDAB9FCD-48BB-4CF3-AE7C-D3B96A2598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805595-0C51-4E0F-A8A4-5E7E446C5915}" type="datetime1">
              <a:rPr lang="en-US" smtClean="0"/>
              <a:pPr/>
              <a:t>4/25/2019</a:t>
            </a:fld>
            <a:endParaRPr lang="en-US"/>
          </a:p>
        </p:txBody>
      </p:sp>
      <p:sp>
        <p:nvSpPr>
          <p:cNvPr id="6" name="Footer Placeholder 5"/>
          <p:cNvSpPr>
            <a:spLocks noGrp="1"/>
          </p:cNvSpPr>
          <p:nvPr>
            <p:ph type="ftr" sz="quarter" idx="11"/>
          </p:nvPr>
        </p:nvSpPr>
        <p:spPr/>
        <p:txBody>
          <a:bodyPr/>
          <a:lstStyle/>
          <a:p>
            <a:r>
              <a:rPr lang="en-US" smtClean="0"/>
              <a:t>APPROVED 01-13-2015</a:t>
            </a:r>
            <a:endParaRPr lang="en-US"/>
          </a:p>
        </p:txBody>
      </p:sp>
      <p:sp>
        <p:nvSpPr>
          <p:cNvPr id="7" name="Slide Number Placeholder 6"/>
          <p:cNvSpPr>
            <a:spLocks noGrp="1"/>
          </p:cNvSpPr>
          <p:nvPr>
            <p:ph type="sldNum" sz="quarter" idx="12"/>
          </p:nvPr>
        </p:nvSpPr>
        <p:spPr/>
        <p:txBody>
          <a:bodyPr/>
          <a:lstStyle/>
          <a:p>
            <a:fld id="{BDAB9FCD-48BB-4CF3-AE7C-D3B96A2598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6A9526-8B11-450E-9698-658BDDE81F6B}" type="datetime1">
              <a:rPr lang="en-US" smtClean="0"/>
              <a:pPr/>
              <a:t>4/25/2019</a:t>
            </a:fld>
            <a:endParaRPr lang="en-US"/>
          </a:p>
        </p:txBody>
      </p:sp>
      <p:sp>
        <p:nvSpPr>
          <p:cNvPr id="8" name="Footer Placeholder 7"/>
          <p:cNvSpPr>
            <a:spLocks noGrp="1"/>
          </p:cNvSpPr>
          <p:nvPr>
            <p:ph type="ftr" sz="quarter" idx="11"/>
          </p:nvPr>
        </p:nvSpPr>
        <p:spPr/>
        <p:txBody>
          <a:bodyPr/>
          <a:lstStyle/>
          <a:p>
            <a:r>
              <a:rPr lang="en-US" smtClean="0"/>
              <a:t>APPROVED 01-13-2015</a:t>
            </a:r>
            <a:endParaRPr lang="en-US"/>
          </a:p>
        </p:txBody>
      </p:sp>
      <p:sp>
        <p:nvSpPr>
          <p:cNvPr id="9" name="Slide Number Placeholder 8"/>
          <p:cNvSpPr>
            <a:spLocks noGrp="1"/>
          </p:cNvSpPr>
          <p:nvPr>
            <p:ph type="sldNum" sz="quarter" idx="12"/>
          </p:nvPr>
        </p:nvSpPr>
        <p:spPr/>
        <p:txBody>
          <a:bodyPr/>
          <a:lstStyle/>
          <a:p>
            <a:fld id="{BDAB9FCD-48BB-4CF3-AE7C-D3B96A25982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82971D-3FB5-431F-8530-EE673223486F}" type="datetime1">
              <a:rPr lang="en-US" smtClean="0"/>
              <a:pPr/>
              <a:t>4/25/2019</a:t>
            </a:fld>
            <a:endParaRPr lang="en-US"/>
          </a:p>
        </p:txBody>
      </p:sp>
      <p:sp>
        <p:nvSpPr>
          <p:cNvPr id="4" name="Footer Placeholder 3"/>
          <p:cNvSpPr>
            <a:spLocks noGrp="1"/>
          </p:cNvSpPr>
          <p:nvPr>
            <p:ph type="ftr" sz="quarter" idx="11"/>
          </p:nvPr>
        </p:nvSpPr>
        <p:spPr/>
        <p:txBody>
          <a:bodyPr/>
          <a:lstStyle/>
          <a:p>
            <a:r>
              <a:rPr lang="en-US" smtClean="0"/>
              <a:t>APPROVED 01-13-2015</a:t>
            </a:r>
            <a:endParaRPr lang="en-US"/>
          </a:p>
        </p:txBody>
      </p:sp>
      <p:sp>
        <p:nvSpPr>
          <p:cNvPr id="5" name="Slide Number Placeholder 4"/>
          <p:cNvSpPr>
            <a:spLocks noGrp="1"/>
          </p:cNvSpPr>
          <p:nvPr>
            <p:ph type="sldNum" sz="quarter" idx="12"/>
          </p:nvPr>
        </p:nvSpPr>
        <p:spPr/>
        <p:txBody>
          <a:bodyPr/>
          <a:lstStyle/>
          <a:p>
            <a:fld id="{BDAB9FCD-48BB-4CF3-AE7C-D3B96A2598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F9520-EC24-4D06-AFBF-E311C4862D62}" type="datetime1">
              <a:rPr lang="en-US" smtClean="0"/>
              <a:pPr/>
              <a:t>4/25/2019</a:t>
            </a:fld>
            <a:endParaRPr lang="en-US"/>
          </a:p>
        </p:txBody>
      </p:sp>
      <p:sp>
        <p:nvSpPr>
          <p:cNvPr id="3" name="Footer Placeholder 2"/>
          <p:cNvSpPr>
            <a:spLocks noGrp="1"/>
          </p:cNvSpPr>
          <p:nvPr>
            <p:ph type="ftr" sz="quarter" idx="11"/>
          </p:nvPr>
        </p:nvSpPr>
        <p:spPr/>
        <p:txBody>
          <a:bodyPr/>
          <a:lstStyle/>
          <a:p>
            <a:r>
              <a:rPr lang="en-US" smtClean="0"/>
              <a:t>APPROVED 01-13-2015</a:t>
            </a:r>
            <a:endParaRPr lang="en-US"/>
          </a:p>
        </p:txBody>
      </p:sp>
      <p:sp>
        <p:nvSpPr>
          <p:cNvPr id="4" name="Slide Number Placeholder 3"/>
          <p:cNvSpPr>
            <a:spLocks noGrp="1"/>
          </p:cNvSpPr>
          <p:nvPr>
            <p:ph type="sldNum" sz="quarter" idx="12"/>
          </p:nvPr>
        </p:nvSpPr>
        <p:spPr/>
        <p:txBody>
          <a:bodyPr/>
          <a:lstStyle/>
          <a:p>
            <a:fld id="{BDAB9FCD-48BB-4CF3-AE7C-D3B96A2598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DB959-7CB9-4F01-A1CA-3D7F40FCB046}" type="datetime1">
              <a:rPr lang="en-US" smtClean="0"/>
              <a:pPr/>
              <a:t>4/25/2019</a:t>
            </a:fld>
            <a:endParaRPr lang="en-US"/>
          </a:p>
        </p:txBody>
      </p:sp>
      <p:sp>
        <p:nvSpPr>
          <p:cNvPr id="6" name="Footer Placeholder 5"/>
          <p:cNvSpPr>
            <a:spLocks noGrp="1"/>
          </p:cNvSpPr>
          <p:nvPr>
            <p:ph type="ftr" sz="quarter" idx="11"/>
          </p:nvPr>
        </p:nvSpPr>
        <p:spPr/>
        <p:txBody>
          <a:bodyPr/>
          <a:lstStyle/>
          <a:p>
            <a:r>
              <a:rPr lang="en-US" smtClean="0"/>
              <a:t>APPROVED 01-13-2015</a:t>
            </a:r>
            <a:endParaRPr lang="en-US"/>
          </a:p>
        </p:txBody>
      </p:sp>
      <p:sp>
        <p:nvSpPr>
          <p:cNvPr id="7" name="Slide Number Placeholder 6"/>
          <p:cNvSpPr>
            <a:spLocks noGrp="1"/>
          </p:cNvSpPr>
          <p:nvPr>
            <p:ph type="sldNum" sz="quarter" idx="12"/>
          </p:nvPr>
        </p:nvSpPr>
        <p:spPr/>
        <p:txBody>
          <a:bodyPr/>
          <a:lstStyle/>
          <a:p>
            <a:fld id="{BDAB9FCD-48BB-4CF3-AE7C-D3B96A2598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E36BF-C06D-4674-A002-0A4A44500F5E}" type="datetime1">
              <a:rPr lang="en-US" smtClean="0"/>
              <a:pPr/>
              <a:t>4/25/2019</a:t>
            </a:fld>
            <a:endParaRPr lang="en-US"/>
          </a:p>
        </p:txBody>
      </p:sp>
      <p:sp>
        <p:nvSpPr>
          <p:cNvPr id="6" name="Footer Placeholder 5"/>
          <p:cNvSpPr>
            <a:spLocks noGrp="1"/>
          </p:cNvSpPr>
          <p:nvPr>
            <p:ph type="ftr" sz="quarter" idx="11"/>
          </p:nvPr>
        </p:nvSpPr>
        <p:spPr/>
        <p:txBody>
          <a:bodyPr/>
          <a:lstStyle/>
          <a:p>
            <a:r>
              <a:rPr lang="en-US" smtClean="0"/>
              <a:t>APPROVED 01-13-2015</a:t>
            </a:r>
            <a:endParaRPr lang="en-US"/>
          </a:p>
        </p:txBody>
      </p:sp>
      <p:sp>
        <p:nvSpPr>
          <p:cNvPr id="7" name="Slide Number Placeholder 6"/>
          <p:cNvSpPr>
            <a:spLocks noGrp="1"/>
          </p:cNvSpPr>
          <p:nvPr>
            <p:ph type="sldNum" sz="quarter" idx="12"/>
          </p:nvPr>
        </p:nvSpPr>
        <p:spPr/>
        <p:txBody>
          <a:bodyPr/>
          <a:lstStyle/>
          <a:p>
            <a:fld id="{BDAB9FCD-48BB-4CF3-AE7C-D3B96A25982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4BCF913-B49D-41CA-A3C7-D96C6D1052D2}" type="datetime1">
              <a:rPr lang="en-US" smtClean="0"/>
              <a:pPr/>
              <a:t>4/25/2019</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APPROVED 01-13-2015</a:t>
            </a:r>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DAB9FCD-48BB-4CF3-AE7C-D3B96A2598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6172200" cy="685800"/>
          </a:xfrm>
        </p:spPr>
        <p:txBody>
          <a:bodyPr>
            <a:normAutofit/>
          </a:bodyPr>
          <a:lstStyle/>
          <a:p>
            <a:pPr algn="r"/>
            <a:r>
              <a:rPr lang="en-US" sz="1800" dirty="0" smtClean="0"/>
              <a:t>Pawnee Nation Housing Authority</a:t>
            </a:r>
            <a:br>
              <a:rPr lang="en-US" sz="1800" dirty="0" smtClean="0"/>
            </a:br>
            <a:r>
              <a:rPr lang="en-US" sz="1000" dirty="0" smtClean="0"/>
              <a:t>P.O. BOX 408, PAWNEE OK 74058, PHONE:  (918)762-3454, FAX: (918)762-2284</a:t>
            </a:r>
            <a:endParaRPr lang="en-US" sz="1000" dirty="0"/>
          </a:p>
        </p:txBody>
      </p:sp>
      <p:sp>
        <p:nvSpPr>
          <p:cNvPr id="3" name="Content Placeholder 2"/>
          <p:cNvSpPr>
            <a:spLocks noGrp="1"/>
          </p:cNvSpPr>
          <p:nvPr>
            <p:ph idx="1"/>
          </p:nvPr>
        </p:nvSpPr>
        <p:spPr>
          <a:xfrm>
            <a:off x="342900" y="685800"/>
            <a:ext cx="6172200" cy="7924800"/>
          </a:xfrm>
        </p:spPr>
        <p:txBody>
          <a:bodyPr>
            <a:normAutofit lnSpcReduction="10000"/>
          </a:bodyPr>
          <a:lstStyle/>
          <a:p>
            <a:pPr algn="r">
              <a:buNone/>
            </a:pPr>
            <a:r>
              <a:rPr lang="en-US" sz="1300" b="1" dirty="0" smtClean="0"/>
              <a:t>NON NAHASDA</a:t>
            </a:r>
          </a:p>
          <a:p>
            <a:pPr algn="r">
              <a:buNone/>
            </a:pPr>
            <a:r>
              <a:rPr lang="en-US" sz="1300" b="1" dirty="0" smtClean="0"/>
              <a:t>HOME IMPROVEMENT LOAN POLICY</a:t>
            </a:r>
          </a:p>
          <a:p>
            <a:pPr>
              <a:buNone/>
            </a:pPr>
            <a:endParaRPr lang="en-US" sz="1100" dirty="0" smtClean="0"/>
          </a:p>
          <a:p>
            <a:pPr>
              <a:buNone/>
            </a:pPr>
            <a:r>
              <a:rPr lang="en-US" sz="1100" dirty="0" smtClean="0"/>
              <a:t>The Pawnee Nation Housing Authority recognizes that there are Native American homeowners in the Pawnee community who are in need of assistance to make repairs to their homes and are willing and able to make loan payments to have the work completed.</a:t>
            </a:r>
          </a:p>
          <a:p>
            <a:pPr>
              <a:buNone/>
            </a:pPr>
            <a:endParaRPr lang="en-US" sz="1100" dirty="0"/>
          </a:p>
          <a:p>
            <a:pPr>
              <a:buNone/>
            </a:pPr>
            <a:r>
              <a:rPr lang="en-US" sz="1100" dirty="0" smtClean="0"/>
              <a:t>The Pawnee Nation Housing Authority has implemented a Home Improvement Loan Program to assist these homeowners with home improvements related to issues of health, safety and welfare.  (</a:t>
            </a:r>
            <a:r>
              <a:rPr lang="en-US" sz="1100" b="1" dirty="0" smtClean="0"/>
              <a:t>When funds are available.)</a:t>
            </a:r>
          </a:p>
          <a:p>
            <a:pPr>
              <a:buNone/>
            </a:pPr>
            <a:endParaRPr lang="en-US" sz="1100" dirty="0"/>
          </a:p>
          <a:p>
            <a:pPr>
              <a:buNone/>
            </a:pPr>
            <a:r>
              <a:rPr lang="en-US" sz="1100" dirty="0" smtClean="0"/>
              <a:t>Applications will be reviewed and approved by the Executive Director on a case by case need and seriousness of the request for services.   Items to be considered are roofs, plumbing, electrical, heat &amp; air, (all mechanical and electrical must be installed by a licensed contractor).  An inspection will be made of the unit by the Housing Authority Project Manager to determine an approximate cost and condition of the unit.  The unit must not be in a dilapidated condition.  Applicant must agree to apply through other available weatherization programs for additional assistance if necessary.</a:t>
            </a:r>
          </a:p>
          <a:p>
            <a:pPr>
              <a:buNone/>
            </a:pPr>
            <a:endParaRPr lang="en-US" sz="1100" dirty="0"/>
          </a:p>
          <a:p>
            <a:pPr>
              <a:buNone/>
            </a:pPr>
            <a:r>
              <a:rPr lang="en-US" sz="1100" dirty="0" smtClean="0"/>
              <a:t>Bids will be required for services, preferably two (2) and contractors must have liability Insurance.  All required documentation from contractors must be submitted to Finance before any work can begin.  Payment for services will be made directly to companies or contractors upon completion of an inspection.</a:t>
            </a:r>
          </a:p>
          <a:p>
            <a:pPr>
              <a:buNone/>
            </a:pPr>
            <a:endParaRPr lang="en-US" sz="1100" dirty="0"/>
          </a:p>
          <a:p>
            <a:pPr>
              <a:buNone/>
            </a:pPr>
            <a:r>
              <a:rPr lang="en-US" sz="1100" dirty="0" smtClean="0"/>
              <a:t>Loan amounts will not exceed </a:t>
            </a:r>
            <a:r>
              <a:rPr lang="en-US" sz="1100" b="1" u="sng" dirty="0" smtClean="0"/>
              <a:t>$ 2,500</a:t>
            </a:r>
            <a:r>
              <a:rPr lang="en-US" sz="1100" dirty="0" smtClean="0"/>
              <a:t>  per applicant and the loan period will not exceed twenty four (24) months.  Form of payment shall be in the form of a money order or cashier’s check and will be due on the first (1</a:t>
            </a:r>
            <a:r>
              <a:rPr lang="en-US" sz="1100" baseline="30000" dirty="0" smtClean="0"/>
              <a:t>st</a:t>
            </a:r>
            <a:r>
              <a:rPr lang="en-US" sz="1100" dirty="0" smtClean="0"/>
              <a:t>) day of each month.  Applicants must have an income that is sufficient enough to make monthly payments until the loan is paid in full.</a:t>
            </a:r>
          </a:p>
          <a:p>
            <a:pPr>
              <a:buNone/>
            </a:pPr>
            <a:endParaRPr lang="en-US" sz="1100" dirty="0"/>
          </a:p>
          <a:p>
            <a:pPr>
              <a:buNone/>
            </a:pPr>
            <a:r>
              <a:rPr lang="en-US" sz="1100" dirty="0" smtClean="0"/>
              <a:t>Applicants may apply and will be considered for approval according to the following criteria:</a:t>
            </a:r>
          </a:p>
          <a:p>
            <a:pPr>
              <a:buNone/>
            </a:pPr>
            <a:endParaRPr lang="en-US" sz="1100" dirty="0"/>
          </a:p>
          <a:p>
            <a:pPr lvl="1">
              <a:buFont typeface="+mj-lt"/>
              <a:buAutoNum type="arabicPeriod"/>
            </a:pPr>
            <a:r>
              <a:rPr lang="en-US" sz="1100" dirty="0" smtClean="0"/>
              <a:t>First priority applicants shall be enrolled members of the Pawnee Nation.  CDIB</a:t>
            </a:r>
          </a:p>
          <a:p>
            <a:pPr lvl="1">
              <a:buFont typeface="+mj-lt"/>
              <a:buAutoNum type="arabicPeriod"/>
            </a:pPr>
            <a:r>
              <a:rPr lang="en-US" sz="1100" dirty="0" smtClean="0"/>
              <a:t>Second priority shall be members of any Federally Recognized Tribe with supporting CDIB.</a:t>
            </a:r>
          </a:p>
          <a:p>
            <a:pPr lvl="1">
              <a:buFont typeface="+mj-lt"/>
              <a:buAutoNum type="arabicPeriod"/>
            </a:pPr>
            <a:r>
              <a:rPr lang="en-US" sz="1100" dirty="0" smtClean="0"/>
              <a:t>Applicant must provide income verification for all members of the household over 18 years of age.  Most recent payroll stub covering the previous 30 day period.  Self-Employment – please submit a signed and completed Federal Tax Return (including all schedules).  Retired </a:t>
            </a:r>
          </a:p>
          <a:p>
            <a:pPr lvl="1">
              <a:buFont typeface="+mj-lt"/>
              <a:buAutoNum type="arabicPeriod"/>
            </a:pPr>
            <a:r>
              <a:rPr lang="en-US" sz="1100" dirty="0" smtClean="0"/>
              <a:t>or Disabled provide a copy of award letters from all sources of income.</a:t>
            </a:r>
          </a:p>
          <a:p>
            <a:pPr lvl="1">
              <a:buFont typeface="+mj-lt"/>
              <a:buAutoNum type="arabicPeriod"/>
            </a:pPr>
            <a:r>
              <a:rPr lang="en-US" sz="1100" dirty="0" smtClean="0"/>
              <a:t>Applicant must show proof of ownership of the residence by Deed and legal description.</a:t>
            </a:r>
          </a:p>
          <a:p>
            <a:pPr lvl="1">
              <a:buFont typeface="+mj-lt"/>
              <a:buAutoNum type="arabicPeriod"/>
            </a:pPr>
            <a:r>
              <a:rPr lang="en-US" sz="1100" dirty="0" smtClean="0"/>
              <a:t>Applicant must show proof of homeowners insurance or a letter of intent that insurance will be purchased when repairs are made.</a:t>
            </a:r>
          </a:p>
          <a:p>
            <a:pPr lvl="1">
              <a:buFont typeface="+mj-lt"/>
              <a:buAutoNum type="arabicPeriod"/>
            </a:pPr>
            <a:r>
              <a:rPr lang="en-US" sz="1100" dirty="0" smtClean="0"/>
              <a:t>Applicant must not owe money to the Pawnee Nation Housing Authority.</a:t>
            </a:r>
          </a:p>
          <a:p>
            <a:pPr lvl="1">
              <a:buFont typeface="+mj-lt"/>
              <a:buAutoNum type="arabicPeriod"/>
            </a:pPr>
            <a:r>
              <a:rPr lang="en-US" sz="1100" dirty="0" smtClean="0"/>
              <a:t>If an applicant defaults on payments, the Housing Authority will initiate garnishment of wages through the District Court of Pawnee County or the Pawnee Nation Tribal Court for restitution of any monies owed the Housing Authority plus court cost and attorney fees.</a:t>
            </a:r>
          </a:p>
          <a:p>
            <a:pPr lvl="1">
              <a:buFont typeface="+mj-lt"/>
              <a:buAutoNum type="arabicPeriod"/>
            </a:pPr>
            <a:r>
              <a:rPr lang="en-US" sz="1100" dirty="0" smtClean="0"/>
              <a:t>Applicant agrees by signing to abide by all condition of the Pawnee Nation Housing Authority Home Improvement Loan Application Policy conditions.</a:t>
            </a:r>
          </a:p>
        </p:txBody>
      </p:sp>
      <p:sp>
        <p:nvSpPr>
          <p:cNvPr id="4" name="Slide Number Placeholder 3"/>
          <p:cNvSpPr>
            <a:spLocks noGrp="1"/>
          </p:cNvSpPr>
          <p:nvPr>
            <p:ph type="sldNum" sz="quarter" idx="12"/>
          </p:nvPr>
        </p:nvSpPr>
        <p:spPr>
          <a:xfrm>
            <a:off x="2438400" y="8458200"/>
            <a:ext cx="1562100" cy="486833"/>
          </a:xfrm>
        </p:spPr>
        <p:txBody>
          <a:bodyPr/>
          <a:lstStyle/>
          <a:p>
            <a:fld id="{BDAB9FCD-48BB-4CF3-AE7C-D3B96A25982F}" type="slidenum">
              <a:rPr lang="en-US" smtClean="0"/>
              <a:pPr/>
              <a:t>1</a:t>
            </a:fld>
            <a:endParaRPr lang="en-US" dirty="0"/>
          </a:p>
        </p:txBody>
      </p:sp>
      <p:sp>
        <p:nvSpPr>
          <p:cNvPr id="5" name="Footer Placeholder 4"/>
          <p:cNvSpPr>
            <a:spLocks noGrp="1"/>
          </p:cNvSpPr>
          <p:nvPr>
            <p:ph type="ftr" sz="quarter" idx="11"/>
          </p:nvPr>
        </p:nvSpPr>
        <p:spPr>
          <a:xfrm>
            <a:off x="4495800" y="8458200"/>
            <a:ext cx="2171700" cy="486833"/>
          </a:xfrm>
        </p:spPr>
        <p:txBody>
          <a:bodyPr/>
          <a:lstStyle/>
          <a:p>
            <a:r>
              <a:rPr lang="en-US" b="1" dirty="0" smtClean="0"/>
              <a:t>APPROVED 01-13-2015</a:t>
            </a:r>
            <a:endParaRPr lang="en-US" b="1" dirty="0"/>
          </a:p>
        </p:txBody>
      </p:sp>
      <p:pic>
        <p:nvPicPr>
          <p:cNvPr id="6" name="Picture 1" descr="Z:\DOCUMENTS\Pawnee_Seal.jpg"/>
          <p:cNvPicPr>
            <a:picLocks noChangeAspect="1" noChangeArrowheads="1"/>
          </p:cNvPicPr>
          <p:nvPr/>
        </p:nvPicPr>
        <p:blipFill>
          <a:blip r:embed="rId2" cstate="print"/>
          <a:srcRect/>
          <a:stretch>
            <a:fillRect/>
          </a:stretch>
        </p:blipFill>
        <p:spPr bwMode="auto">
          <a:xfrm>
            <a:off x="228600" y="0"/>
            <a:ext cx="886264"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395816"/>
          </a:xfrm>
        </p:spPr>
        <p:txBody>
          <a:bodyPr>
            <a:normAutofit fontScale="90000"/>
          </a:bodyPr>
          <a:lstStyle/>
          <a:p>
            <a:pPr algn="r"/>
            <a:r>
              <a:rPr lang="en-US" sz="1600" dirty="0" smtClean="0"/>
              <a:t>Pawnee Nation Housing Authority</a:t>
            </a:r>
            <a:r>
              <a:rPr lang="en-US" sz="9600" dirty="0" smtClean="0"/>
              <a:t/>
            </a:r>
            <a:br>
              <a:rPr lang="en-US" sz="9600" dirty="0" smtClean="0"/>
            </a:br>
            <a:r>
              <a:rPr lang="en-US" sz="900" dirty="0" smtClean="0"/>
              <a:t>P.O. BOX 408, PAWNEE OK 74058, PHONE:  (918)762-3454, FAX: (918)762-2284</a:t>
            </a:r>
            <a:endParaRPr lang="en-US" sz="900" dirty="0"/>
          </a:p>
        </p:txBody>
      </p:sp>
      <p:sp>
        <p:nvSpPr>
          <p:cNvPr id="3" name="Content Placeholder 2"/>
          <p:cNvSpPr>
            <a:spLocks noGrp="1"/>
          </p:cNvSpPr>
          <p:nvPr>
            <p:ph idx="1"/>
          </p:nvPr>
        </p:nvSpPr>
        <p:spPr>
          <a:xfrm>
            <a:off x="342900" y="990601"/>
            <a:ext cx="6172200" cy="7177618"/>
          </a:xfrm>
        </p:spPr>
        <p:txBody>
          <a:bodyPr>
            <a:normAutofit/>
          </a:bodyPr>
          <a:lstStyle/>
          <a:p>
            <a:pPr algn="r">
              <a:buNone/>
            </a:pPr>
            <a:r>
              <a:rPr lang="en-US" sz="1200" b="1" dirty="0" smtClean="0"/>
              <a:t>NON NAHASDA</a:t>
            </a:r>
          </a:p>
          <a:p>
            <a:pPr algn="r">
              <a:buNone/>
            </a:pPr>
            <a:r>
              <a:rPr lang="en-US" sz="1200" b="1" dirty="0" smtClean="0"/>
              <a:t>HOME IMPROVEMENT LOAN POLICY</a:t>
            </a:r>
          </a:p>
          <a:p>
            <a:pPr algn="ctr">
              <a:buNone/>
            </a:pPr>
            <a:endParaRPr lang="en-US" sz="1200" dirty="0" smtClean="0"/>
          </a:p>
          <a:p>
            <a:pPr algn="ctr">
              <a:buNone/>
            </a:pPr>
            <a:r>
              <a:rPr lang="en-US" sz="1200" dirty="0" smtClean="0"/>
              <a:t>PLEASE COMPLETE THE APPLICATION AND RETURN</a:t>
            </a:r>
          </a:p>
          <a:p>
            <a:pPr algn="ctr">
              <a:buNone/>
            </a:pPr>
            <a:r>
              <a:rPr lang="en-US" sz="1200" dirty="0" smtClean="0"/>
              <a:t> WITH THE FOLLOWING DOCUMENTS IN ORDER TO </a:t>
            </a:r>
          </a:p>
          <a:p>
            <a:pPr algn="ctr">
              <a:buNone/>
            </a:pPr>
            <a:r>
              <a:rPr lang="en-US" sz="1200" dirty="0" smtClean="0"/>
              <a:t>PROCESS YOUR LOAN REQUEST:</a:t>
            </a:r>
          </a:p>
          <a:p>
            <a:pPr algn="ctr">
              <a:buNone/>
            </a:pPr>
            <a:endParaRPr lang="en-US" sz="1600" dirty="0" smtClean="0"/>
          </a:p>
          <a:p>
            <a:r>
              <a:rPr lang="en-US" sz="1200" b="1" dirty="0" smtClean="0"/>
              <a:t>Most Recent payroll stubs </a:t>
            </a:r>
            <a:r>
              <a:rPr lang="en-US" sz="1200" dirty="0" smtClean="0"/>
              <a:t>for each borrower covering the previous 30 day period.</a:t>
            </a:r>
          </a:p>
          <a:p>
            <a:endParaRPr lang="en-US" sz="1200" dirty="0" smtClean="0"/>
          </a:p>
          <a:p>
            <a:r>
              <a:rPr lang="en-US" sz="1200" b="1" dirty="0" smtClean="0"/>
              <a:t>Copy of CDIB cards</a:t>
            </a:r>
            <a:r>
              <a:rPr lang="en-US" sz="1200" dirty="0" smtClean="0"/>
              <a:t>, driver’s licenses, and social security cards for all borrowers.</a:t>
            </a:r>
          </a:p>
          <a:p>
            <a:endParaRPr lang="en-US" sz="1200" dirty="0" smtClean="0"/>
          </a:p>
          <a:p>
            <a:r>
              <a:rPr lang="en-US" sz="1200" b="1" dirty="0" smtClean="0"/>
              <a:t>If you are Self-Employed</a:t>
            </a:r>
            <a:r>
              <a:rPr lang="en-US" sz="1200" dirty="0" smtClean="0"/>
              <a:t>: Please provide your signed and completed Federal Tax Returns (including all schedules).</a:t>
            </a:r>
          </a:p>
          <a:p>
            <a:endParaRPr lang="en-US" sz="1200" dirty="0" smtClean="0"/>
          </a:p>
          <a:p>
            <a:r>
              <a:rPr lang="en-US" sz="1200" b="1" dirty="0" smtClean="0"/>
              <a:t>If you are Retired or on Disability Income</a:t>
            </a:r>
            <a:r>
              <a:rPr lang="en-US" sz="1200" dirty="0" smtClean="0"/>
              <a:t>:  Please provide copies of award letters from all sources of income.</a:t>
            </a:r>
          </a:p>
          <a:p>
            <a:endParaRPr lang="en-US" sz="1200" dirty="0" smtClean="0"/>
          </a:p>
          <a:p>
            <a:r>
              <a:rPr lang="en-US" sz="1200" b="1" dirty="0" smtClean="0"/>
              <a:t>Please be advised </a:t>
            </a:r>
            <a:r>
              <a:rPr lang="en-US" sz="1200" dirty="0" smtClean="0"/>
              <a:t>that additional documentation may be required prior to full approval.</a:t>
            </a:r>
          </a:p>
          <a:p>
            <a:endParaRPr lang="en-US" sz="1200" dirty="0" smtClean="0"/>
          </a:p>
          <a:p>
            <a:pPr algn="ctr">
              <a:buNone/>
            </a:pPr>
            <a:r>
              <a:rPr lang="en-US" sz="1200" b="1" dirty="0" smtClean="0"/>
              <a:t>RETURN ALL DOCUMENTS TO:</a:t>
            </a:r>
          </a:p>
          <a:p>
            <a:pPr algn="ctr">
              <a:buNone/>
            </a:pPr>
            <a:endParaRPr lang="en-US" sz="1200" b="1" dirty="0" smtClean="0"/>
          </a:p>
          <a:p>
            <a:pPr algn="ctr">
              <a:buNone/>
            </a:pPr>
            <a:r>
              <a:rPr lang="en-US" sz="1200" b="1" dirty="0" smtClean="0"/>
              <a:t>PAWNEE NATION HOUSING AUTHORITY</a:t>
            </a:r>
          </a:p>
          <a:p>
            <a:pPr algn="ctr">
              <a:buNone/>
            </a:pPr>
            <a:r>
              <a:rPr lang="en-US" sz="1200" b="1" dirty="0" smtClean="0"/>
              <a:t>P.O. BOX 408</a:t>
            </a:r>
          </a:p>
          <a:p>
            <a:pPr algn="ctr">
              <a:buNone/>
            </a:pPr>
            <a:r>
              <a:rPr lang="en-US" sz="1200" b="1" dirty="0" smtClean="0"/>
              <a:t>PAWNEE, OK 74058</a:t>
            </a:r>
            <a:endParaRPr lang="en-US" sz="1200" b="1" dirty="0"/>
          </a:p>
        </p:txBody>
      </p:sp>
      <p:sp>
        <p:nvSpPr>
          <p:cNvPr id="4" name="Slide Number Placeholder 3"/>
          <p:cNvSpPr>
            <a:spLocks noGrp="1"/>
          </p:cNvSpPr>
          <p:nvPr>
            <p:ph type="sldNum" sz="quarter" idx="12"/>
          </p:nvPr>
        </p:nvSpPr>
        <p:spPr>
          <a:xfrm>
            <a:off x="2438400" y="8458200"/>
            <a:ext cx="1600200" cy="486833"/>
          </a:xfrm>
        </p:spPr>
        <p:txBody>
          <a:bodyPr/>
          <a:lstStyle/>
          <a:p>
            <a:fld id="{BDAB9FCD-48BB-4CF3-AE7C-D3B96A25982F}" type="slidenum">
              <a:rPr lang="en-US" smtClean="0"/>
              <a:pPr/>
              <a:t>2</a:t>
            </a:fld>
            <a:endParaRPr lang="en-US" dirty="0"/>
          </a:p>
        </p:txBody>
      </p:sp>
      <p:sp>
        <p:nvSpPr>
          <p:cNvPr id="5" name="Footer Placeholder 4"/>
          <p:cNvSpPr>
            <a:spLocks noGrp="1"/>
          </p:cNvSpPr>
          <p:nvPr>
            <p:ph type="ftr" sz="quarter" idx="11"/>
          </p:nvPr>
        </p:nvSpPr>
        <p:spPr>
          <a:xfrm>
            <a:off x="4495800" y="8458200"/>
            <a:ext cx="2171700" cy="486833"/>
          </a:xfrm>
        </p:spPr>
        <p:txBody>
          <a:bodyPr/>
          <a:lstStyle/>
          <a:p>
            <a:r>
              <a:rPr lang="en-US" b="1" dirty="0" smtClean="0"/>
              <a:t>APPROVED 01-13-2015</a:t>
            </a:r>
            <a:endParaRPr lang="en-US" b="1" dirty="0"/>
          </a:p>
        </p:txBody>
      </p:sp>
      <p:pic>
        <p:nvPicPr>
          <p:cNvPr id="6" name="Picture 1" descr="Z:\DOCUMENTS\Pawnee_Seal.jpg"/>
          <p:cNvPicPr>
            <a:picLocks noChangeAspect="1" noChangeArrowheads="1"/>
          </p:cNvPicPr>
          <p:nvPr/>
        </p:nvPicPr>
        <p:blipFill>
          <a:blip r:embed="rId2" cstate="print"/>
          <a:srcRect/>
          <a:stretch>
            <a:fillRect/>
          </a:stretch>
        </p:blipFill>
        <p:spPr bwMode="auto">
          <a:xfrm>
            <a:off x="228600" y="0"/>
            <a:ext cx="886264"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609600"/>
          </a:xfrm>
        </p:spPr>
        <p:txBody>
          <a:bodyPr>
            <a:normAutofit/>
          </a:bodyPr>
          <a:lstStyle/>
          <a:p>
            <a:pPr algn="r"/>
            <a:r>
              <a:rPr lang="en-US" sz="1800" dirty="0" smtClean="0"/>
              <a:t>Pawnee Nation Housing Authority</a:t>
            </a:r>
            <a:r>
              <a:rPr lang="en-US" sz="8000" dirty="0" smtClean="0"/>
              <a:t/>
            </a:r>
            <a:br>
              <a:rPr lang="en-US" sz="8000" dirty="0" smtClean="0"/>
            </a:br>
            <a:r>
              <a:rPr lang="en-US" sz="1000" dirty="0" smtClean="0"/>
              <a:t>P.O. BOX 408, PAWNEE OK 74058, PHONE:  (918)762-3454, FAX: (918)762-2284</a:t>
            </a:r>
            <a:endParaRPr lang="en-US" sz="1000" dirty="0"/>
          </a:p>
        </p:txBody>
      </p:sp>
      <p:sp>
        <p:nvSpPr>
          <p:cNvPr id="3" name="Content Placeholder 2"/>
          <p:cNvSpPr>
            <a:spLocks noGrp="1"/>
          </p:cNvSpPr>
          <p:nvPr>
            <p:ph idx="1"/>
          </p:nvPr>
        </p:nvSpPr>
        <p:spPr>
          <a:xfrm>
            <a:off x="340112" y="966439"/>
            <a:ext cx="6172200" cy="7543800"/>
          </a:xfrm>
        </p:spPr>
        <p:txBody>
          <a:bodyPr>
            <a:normAutofit lnSpcReduction="10000"/>
          </a:bodyPr>
          <a:lstStyle/>
          <a:p>
            <a:pPr algn="r">
              <a:buNone/>
            </a:pPr>
            <a:r>
              <a:rPr lang="en-US" sz="1200" dirty="0" smtClean="0"/>
              <a:t>NON NAHASDA</a:t>
            </a:r>
          </a:p>
          <a:p>
            <a:pPr algn="r">
              <a:buNone/>
            </a:pPr>
            <a:r>
              <a:rPr lang="en-US" sz="1200" dirty="0" smtClean="0"/>
              <a:t>HOME IMPROVEMENT LOAN APPLICATION</a:t>
            </a:r>
          </a:p>
          <a:p>
            <a:pPr>
              <a:buNone/>
            </a:pPr>
            <a:endParaRPr lang="en-US" sz="1200" dirty="0" smtClean="0"/>
          </a:p>
          <a:p>
            <a:pPr>
              <a:buNone/>
            </a:pPr>
            <a:r>
              <a:rPr lang="en-US" sz="1200" dirty="0" smtClean="0"/>
              <a:t>NAME:__________________________________________                        __________________</a:t>
            </a:r>
          </a:p>
          <a:p>
            <a:pPr>
              <a:buNone/>
            </a:pPr>
            <a:r>
              <a:rPr lang="en-US" sz="1200" dirty="0" smtClean="0"/>
              <a:t>ADDRESS:________________________________________                        Social Security Number</a:t>
            </a:r>
          </a:p>
          <a:p>
            <a:pPr>
              <a:buNone/>
            </a:pPr>
            <a:r>
              <a:rPr lang="en-US" sz="1200" dirty="0" smtClean="0"/>
              <a:t>CITY:_______________STATE:___________ZIP:__________</a:t>
            </a:r>
          </a:p>
          <a:p>
            <a:pPr>
              <a:buNone/>
            </a:pPr>
            <a:endParaRPr lang="en-US" sz="1200" dirty="0" smtClean="0"/>
          </a:p>
          <a:p>
            <a:pPr>
              <a:buNone/>
            </a:pPr>
            <a:r>
              <a:rPr lang="en-US" sz="1200" dirty="0" smtClean="0"/>
              <a:t>_______________________        _______________________              ___________________</a:t>
            </a:r>
            <a:endParaRPr lang="en-US" sz="1200" dirty="0"/>
          </a:p>
          <a:p>
            <a:pPr>
              <a:buNone/>
            </a:pPr>
            <a:r>
              <a:rPr lang="en-US" sz="1200" dirty="0" smtClean="0"/>
              <a:t>	WORK PHONE                              HOUSE PHONE                                   CELL PHONE</a:t>
            </a:r>
          </a:p>
          <a:p>
            <a:pPr algn="ctr">
              <a:buNone/>
            </a:pPr>
            <a:r>
              <a:rPr lang="en-US" sz="1200" dirty="0" smtClean="0"/>
              <a:t>FAMILY COMPOSITION</a:t>
            </a:r>
          </a:p>
          <a:p>
            <a:pPr algn="ctr">
              <a:buNone/>
            </a:pPr>
            <a:endParaRPr lang="en-US" sz="1200" dirty="0"/>
          </a:p>
          <a:p>
            <a:pPr algn="ctr">
              <a:buNone/>
            </a:pPr>
            <a:endParaRPr lang="en-US" sz="1200" dirty="0" smtClean="0"/>
          </a:p>
          <a:p>
            <a:pPr algn="ctr">
              <a:buNone/>
            </a:pPr>
            <a:endParaRPr lang="en-US" sz="1200" dirty="0" smtClean="0"/>
          </a:p>
          <a:p>
            <a:pPr algn="ctr">
              <a:buNone/>
            </a:pPr>
            <a:endParaRPr lang="en-US" sz="1200" dirty="0"/>
          </a:p>
          <a:p>
            <a:pPr algn="ctr">
              <a:buNone/>
            </a:pPr>
            <a:r>
              <a:rPr lang="en-US" sz="1200" dirty="0" smtClean="0"/>
              <a:t>INCOME/ASSETS</a:t>
            </a:r>
          </a:p>
          <a:p>
            <a:pPr algn="ctr">
              <a:buNone/>
            </a:pPr>
            <a:endParaRPr lang="en-US" sz="1200" dirty="0"/>
          </a:p>
          <a:p>
            <a:pPr algn="ctr">
              <a:buNone/>
            </a:pPr>
            <a:endParaRPr lang="en-US" sz="1200" dirty="0" smtClean="0"/>
          </a:p>
          <a:p>
            <a:pPr algn="ctr">
              <a:buNone/>
            </a:pPr>
            <a:endParaRPr lang="en-US" sz="1200" dirty="0"/>
          </a:p>
          <a:p>
            <a:pPr algn="ctr">
              <a:buNone/>
            </a:pPr>
            <a:endParaRPr lang="en-US" sz="1200" dirty="0" smtClean="0"/>
          </a:p>
          <a:p>
            <a:pPr algn="ctr">
              <a:buNone/>
            </a:pPr>
            <a:endParaRPr lang="en-US" sz="1200" dirty="0"/>
          </a:p>
          <a:p>
            <a:pPr algn="ctr">
              <a:buNone/>
            </a:pPr>
            <a:endParaRPr lang="en-US" sz="1200" dirty="0" smtClean="0"/>
          </a:p>
          <a:p>
            <a:pPr>
              <a:buNone/>
            </a:pPr>
            <a:endParaRPr lang="en-US" sz="1200" dirty="0" smtClean="0"/>
          </a:p>
          <a:p>
            <a:pPr>
              <a:buNone/>
            </a:pPr>
            <a:r>
              <a:rPr lang="en-US" sz="1200" dirty="0" smtClean="0"/>
              <a:t>EMPLOYER:____________________________________________</a:t>
            </a:r>
          </a:p>
          <a:p>
            <a:pPr>
              <a:buNone/>
            </a:pPr>
            <a:r>
              <a:rPr lang="en-US" sz="1200" dirty="0" smtClean="0"/>
              <a:t>LENGTH OF EMPLOYMENT:________________________________</a:t>
            </a:r>
          </a:p>
          <a:p>
            <a:pPr>
              <a:buNone/>
            </a:pPr>
            <a:r>
              <a:rPr lang="en-US" sz="1200" dirty="0" smtClean="0"/>
              <a:t>COPY OF CDIB:____________YES     ____________NO      TRIBAL AFFILATION:________________</a:t>
            </a:r>
          </a:p>
          <a:p>
            <a:pPr>
              <a:buNone/>
            </a:pPr>
            <a:endParaRPr lang="en-US" sz="1200" dirty="0"/>
          </a:p>
          <a:p>
            <a:pPr>
              <a:buNone/>
            </a:pPr>
            <a:endParaRPr lang="en-US" sz="1200" dirty="0" smtClean="0"/>
          </a:p>
          <a:p>
            <a:pPr>
              <a:buNone/>
            </a:pPr>
            <a:r>
              <a:rPr lang="en-US" sz="1200" dirty="0" smtClean="0"/>
              <a:t>____________________________________                                                          ________________</a:t>
            </a:r>
          </a:p>
          <a:p>
            <a:pPr>
              <a:buNone/>
            </a:pPr>
            <a:r>
              <a:rPr lang="en-US" sz="1200" dirty="0" smtClean="0"/>
              <a:t>APPLICANT SIGNATURE                                                                                                              DATE</a:t>
            </a:r>
          </a:p>
          <a:p>
            <a:pPr>
              <a:buNone/>
            </a:pPr>
            <a:endParaRPr lang="en-US" sz="1200" dirty="0"/>
          </a:p>
          <a:p>
            <a:pPr>
              <a:buNone/>
            </a:pPr>
            <a:r>
              <a:rPr lang="en-US" sz="1200" dirty="0" smtClean="0"/>
              <a:t>____________________________________                                                           _______________</a:t>
            </a:r>
          </a:p>
          <a:p>
            <a:pPr>
              <a:buNone/>
            </a:pPr>
            <a:r>
              <a:rPr lang="en-US" sz="1200" dirty="0" smtClean="0"/>
              <a:t>SPOUSE  /OTHER                                                                                                                         DATE</a:t>
            </a:r>
          </a:p>
          <a:p>
            <a:pPr>
              <a:buNone/>
            </a:pPr>
            <a:endParaRPr lang="en-US" sz="1200" dirty="0"/>
          </a:p>
          <a:p>
            <a:pPr>
              <a:buNone/>
            </a:pPr>
            <a:r>
              <a:rPr lang="en-US" sz="1200" dirty="0" smtClean="0"/>
              <a:t>_____________________________________                                                                                                                    EXECUTIVE DIRECTOR</a:t>
            </a:r>
          </a:p>
          <a:p>
            <a:pPr algn="ctr">
              <a:buNone/>
            </a:pPr>
            <a:endParaRPr lang="en-US" sz="1200" dirty="0" smtClean="0"/>
          </a:p>
          <a:p>
            <a:pPr>
              <a:buNone/>
            </a:pPr>
            <a:endParaRPr lang="en-US" sz="1200" dirty="0"/>
          </a:p>
          <a:p>
            <a:pPr>
              <a:buNone/>
            </a:pPr>
            <a:endParaRPr lang="en-US" sz="1200" dirty="0" smtClean="0"/>
          </a:p>
          <a:p>
            <a:pPr>
              <a:buNone/>
            </a:pPr>
            <a:endParaRPr lang="en-US" sz="1200" dirty="0"/>
          </a:p>
          <a:p>
            <a:pPr>
              <a:buNone/>
            </a:pPr>
            <a:endParaRPr lang="en-US" sz="1200" dirty="0" smtClean="0"/>
          </a:p>
          <a:p>
            <a:pPr>
              <a:buNone/>
            </a:pPr>
            <a:endParaRPr lang="en-US" sz="1200" dirty="0"/>
          </a:p>
          <a:p>
            <a:pPr>
              <a:buNone/>
            </a:pPr>
            <a:endParaRPr lang="en-US" sz="1200" dirty="0" smtClean="0"/>
          </a:p>
          <a:p>
            <a:pPr>
              <a:buNone/>
            </a:pPr>
            <a:endParaRPr lang="en-US" sz="1200" dirty="0"/>
          </a:p>
          <a:p>
            <a:pPr>
              <a:buNone/>
            </a:pPr>
            <a:endParaRPr lang="en-US" sz="1200" dirty="0"/>
          </a:p>
        </p:txBody>
      </p:sp>
      <p:graphicFrame>
        <p:nvGraphicFramePr>
          <p:cNvPr id="4" name="Table 3"/>
          <p:cNvGraphicFramePr>
            <a:graphicFrameLocks noGrp="1"/>
          </p:cNvGraphicFramePr>
          <p:nvPr>
            <p:extLst>
              <p:ext uri="{D42A27DB-BD31-4B8C-83A1-F6EECF244321}">
                <p14:modId xmlns:p14="http://schemas.microsoft.com/office/powerpoint/2010/main" val="1095805062"/>
              </p:ext>
            </p:extLst>
          </p:nvPr>
        </p:nvGraphicFramePr>
        <p:xfrm>
          <a:off x="304800" y="2895600"/>
          <a:ext cx="6384989" cy="777240"/>
        </p:xfrm>
        <a:graphic>
          <a:graphicData uri="http://schemas.openxmlformats.org/drawingml/2006/table">
            <a:tbl>
              <a:tblPr firstRow="1" bandRow="1">
                <a:tableStyleId>{2D5ABB26-0587-4C30-8999-92F81FD0307C}</a:tableStyleId>
              </a:tblPr>
              <a:tblGrid>
                <a:gridCol w="1143000"/>
                <a:gridCol w="1127189"/>
                <a:gridCol w="473011"/>
                <a:gridCol w="457200"/>
                <a:gridCol w="914400"/>
                <a:gridCol w="1050989"/>
                <a:gridCol w="1219200"/>
              </a:tblGrid>
              <a:tr h="254000">
                <a:tc>
                  <a:txBody>
                    <a:bodyPr/>
                    <a:lstStyle/>
                    <a:p>
                      <a:r>
                        <a:rPr lang="en-US" sz="1100" dirty="0" smtClean="0"/>
                        <a:t>LAST NAME</a:t>
                      </a:r>
                      <a:endParaRPr lang="en-US" sz="1100" b="1" dirty="0"/>
                    </a:p>
                  </a:txBody>
                  <a:tcPr/>
                </a:tc>
                <a:tc>
                  <a:txBody>
                    <a:bodyPr/>
                    <a:lstStyle/>
                    <a:p>
                      <a:r>
                        <a:rPr lang="en-US" sz="1100" dirty="0" smtClean="0"/>
                        <a:t>FIRST NAME</a:t>
                      </a:r>
                      <a:endParaRPr lang="en-US" sz="1100" b="1" dirty="0"/>
                    </a:p>
                  </a:txBody>
                  <a:tcPr/>
                </a:tc>
                <a:tc>
                  <a:txBody>
                    <a:bodyPr/>
                    <a:lstStyle/>
                    <a:p>
                      <a:r>
                        <a:rPr lang="en-US" sz="1100" dirty="0" smtClean="0"/>
                        <a:t>MI</a:t>
                      </a:r>
                      <a:endParaRPr lang="en-US" sz="1100" b="1" dirty="0"/>
                    </a:p>
                  </a:txBody>
                  <a:tcPr/>
                </a:tc>
                <a:tc>
                  <a:txBody>
                    <a:bodyPr/>
                    <a:lstStyle/>
                    <a:p>
                      <a:r>
                        <a:rPr lang="en-US" sz="1100" dirty="0" smtClean="0"/>
                        <a:t>SEX</a:t>
                      </a:r>
                      <a:endParaRPr lang="en-US" sz="1100" b="1" dirty="0"/>
                    </a:p>
                  </a:txBody>
                  <a:tcPr/>
                </a:tc>
                <a:tc>
                  <a:txBody>
                    <a:bodyPr/>
                    <a:lstStyle/>
                    <a:p>
                      <a:r>
                        <a:rPr lang="en-US" sz="1100" dirty="0" smtClean="0"/>
                        <a:t>RELATION</a:t>
                      </a:r>
                      <a:endParaRPr lang="en-US" sz="1100" b="1" dirty="0"/>
                    </a:p>
                  </a:txBody>
                  <a:tcPr/>
                </a:tc>
                <a:tc>
                  <a:txBody>
                    <a:bodyPr/>
                    <a:lstStyle/>
                    <a:p>
                      <a:r>
                        <a:rPr lang="en-US" sz="1100" dirty="0" smtClean="0"/>
                        <a:t>BIRTHDATE</a:t>
                      </a:r>
                      <a:endParaRPr lang="en-US" sz="1100" b="1" dirty="0"/>
                    </a:p>
                  </a:txBody>
                  <a:tcPr/>
                </a:tc>
                <a:tc>
                  <a:txBody>
                    <a:bodyPr/>
                    <a:lstStyle/>
                    <a:p>
                      <a:r>
                        <a:rPr lang="en-US" sz="1100" dirty="0" smtClean="0"/>
                        <a:t>S.S.</a:t>
                      </a:r>
                      <a:r>
                        <a:rPr lang="en-US" sz="1100" baseline="0" dirty="0" smtClean="0"/>
                        <a:t> NUMBER</a:t>
                      </a:r>
                      <a:endParaRPr lang="en-US" sz="1100" b="1" dirty="0"/>
                    </a:p>
                  </a:txBody>
                  <a:tcPr/>
                </a:tc>
              </a:tr>
              <a:tr h="254000">
                <a:tc>
                  <a:txBody>
                    <a:bodyPr/>
                    <a:lstStyle/>
                    <a:p>
                      <a:r>
                        <a:rPr lang="en-US" sz="1100" dirty="0" smtClean="0"/>
                        <a:t>_____________</a:t>
                      </a:r>
                      <a:endParaRPr lang="en-US" sz="1100" dirty="0"/>
                    </a:p>
                  </a:txBody>
                  <a:tcPr/>
                </a:tc>
                <a:tc>
                  <a:txBody>
                    <a:bodyPr/>
                    <a:lstStyle/>
                    <a:p>
                      <a:r>
                        <a:rPr lang="en-US" sz="1100" dirty="0" smtClean="0"/>
                        <a:t>_____________</a:t>
                      </a:r>
                      <a:endParaRPr lang="en-US" sz="1100" dirty="0"/>
                    </a:p>
                  </a:txBody>
                  <a:tcPr/>
                </a:tc>
                <a:tc>
                  <a:txBody>
                    <a:bodyPr/>
                    <a:lstStyle/>
                    <a:p>
                      <a:r>
                        <a:rPr lang="en-US" sz="1100" dirty="0" smtClean="0"/>
                        <a:t>____</a:t>
                      </a:r>
                      <a:endParaRPr lang="en-US" sz="1100" dirty="0"/>
                    </a:p>
                  </a:txBody>
                  <a:tcPr/>
                </a:tc>
                <a:tc>
                  <a:txBody>
                    <a:bodyPr/>
                    <a:lstStyle/>
                    <a:p>
                      <a:r>
                        <a:rPr lang="en-US" sz="1100" dirty="0" smtClean="0"/>
                        <a:t>___</a:t>
                      </a:r>
                      <a:endParaRPr lang="en-US" sz="1100" dirty="0"/>
                    </a:p>
                  </a:txBody>
                  <a:tcPr/>
                </a:tc>
                <a:tc>
                  <a:txBody>
                    <a:bodyPr/>
                    <a:lstStyle/>
                    <a:p>
                      <a:r>
                        <a:rPr lang="en-US" sz="1100" dirty="0" smtClean="0"/>
                        <a:t>__________</a:t>
                      </a:r>
                      <a:endParaRPr lang="en-US" sz="1100" dirty="0"/>
                    </a:p>
                  </a:txBody>
                  <a:tcPr/>
                </a:tc>
                <a:tc>
                  <a:txBody>
                    <a:bodyPr/>
                    <a:lstStyle/>
                    <a:p>
                      <a:r>
                        <a:rPr lang="en-US" sz="1100" dirty="0" smtClean="0"/>
                        <a:t>____________</a:t>
                      </a:r>
                      <a:endParaRPr lang="en-US" sz="1100" dirty="0"/>
                    </a:p>
                  </a:txBody>
                  <a:tcPr/>
                </a:tc>
                <a:tc>
                  <a:txBody>
                    <a:bodyPr/>
                    <a:lstStyle/>
                    <a:p>
                      <a:r>
                        <a:rPr lang="en-US" sz="1100" dirty="0" smtClean="0"/>
                        <a:t>______________</a:t>
                      </a:r>
                      <a:endParaRPr lang="en-US" sz="1100" dirty="0"/>
                    </a:p>
                  </a:txBody>
                  <a:tcPr/>
                </a:tc>
              </a:tr>
              <a:tr h="254000">
                <a:tc>
                  <a:txBody>
                    <a:bodyPr/>
                    <a:lstStyle/>
                    <a:p>
                      <a:r>
                        <a:rPr lang="en-US" sz="1100" dirty="0" smtClean="0"/>
                        <a:t>_____________</a:t>
                      </a:r>
                      <a:endParaRPr lang="en-US" sz="1100" dirty="0"/>
                    </a:p>
                  </a:txBody>
                  <a:tcPr/>
                </a:tc>
                <a:tc>
                  <a:txBody>
                    <a:bodyPr/>
                    <a:lstStyle/>
                    <a:p>
                      <a:r>
                        <a:rPr lang="en-US" sz="1100" dirty="0" smtClean="0"/>
                        <a:t>_____________</a:t>
                      </a:r>
                      <a:endParaRPr lang="en-US" sz="1100" dirty="0"/>
                    </a:p>
                  </a:txBody>
                  <a:tcPr/>
                </a:tc>
                <a:tc>
                  <a:txBody>
                    <a:bodyPr/>
                    <a:lstStyle/>
                    <a:p>
                      <a:r>
                        <a:rPr lang="en-US" sz="1100" dirty="0" smtClean="0"/>
                        <a:t>____</a:t>
                      </a:r>
                      <a:endParaRPr lang="en-US" sz="1100" dirty="0"/>
                    </a:p>
                  </a:txBody>
                  <a:tcPr/>
                </a:tc>
                <a:tc>
                  <a:txBody>
                    <a:bodyPr/>
                    <a:lstStyle/>
                    <a:p>
                      <a:r>
                        <a:rPr lang="en-US" sz="1100" dirty="0" smtClean="0"/>
                        <a:t>___</a:t>
                      </a:r>
                      <a:endParaRPr lang="en-US" sz="1100" dirty="0"/>
                    </a:p>
                  </a:txBody>
                  <a:tcPr/>
                </a:tc>
                <a:tc>
                  <a:txBody>
                    <a:bodyPr/>
                    <a:lstStyle/>
                    <a:p>
                      <a:r>
                        <a:rPr lang="en-US" sz="1100" dirty="0" smtClean="0"/>
                        <a:t>__________</a:t>
                      </a:r>
                      <a:endParaRPr lang="en-US" sz="1100" dirty="0"/>
                    </a:p>
                  </a:txBody>
                  <a:tcPr/>
                </a:tc>
                <a:tc>
                  <a:txBody>
                    <a:bodyPr/>
                    <a:lstStyle/>
                    <a:p>
                      <a:r>
                        <a:rPr lang="en-US" sz="1100" dirty="0" smtClean="0"/>
                        <a:t>____________</a:t>
                      </a:r>
                      <a:endParaRPr lang="en-US" sz="1100" dirty="0"/>
                    </a:p>
                  </a:txBody>
                  <a:tcPr/>
                </a:tc>
                <a:tc>
                  <a:txBody>
                    <a:bodyPr/>
                    <a:lstStyle/>
                    <a:p>
                      <a:r>
                        <a:rPr lang="en-US" sz="1100" dirty="0" smtClean="0"/>
                        <a:t>______________</a:t>
                      </a:r>
                      <a:endParaRPr lang="en-US" sz="1100" dirty="0"/>
                    </a:p>
                  </a:txBody>
                  <a:tcPr/>
                </a:tc>
              </a:tr>
            </a:tbl>
          </a:graphicData>
        </a:graphic>
      </p:graphicFrame>
      <p:graphicFrame>
        <p:nvGraphicFramePr>
          <p:cNvPr id="5" name="Table 4"/>
          <p:cNvGraphicFramePr>
            <a:graphicFrameLocks noGrp="1"/>
          </p:cNvGraphicFramePr>
          <p:nvPr/>
        </p:nvGraphicFramePr>
        <p:xfrm>
          <a:off x="228600" y="4191000"/>
          <a:ext cx="6477000" cy="1051560"/>
        </p:xfrm>
        <a:graphic>
          <a:graphicData uri="http://schemas.openxmlformats.org/drawingml/2006/table">
            <a:tbl>
              <a:tblPr firstRow="1" bandRow="1">
                <a:tableStyleId>{2D5ABB26-0587-4C30-8999-92F81FD0307C}</a:tableStyleId>
              </a:tblPr>
              <a:tblGrid>
                <a:gridCol w="914400"/>
                <a:gridCol w="1066800"/>
                <a:gridCol w="1066800"/>
                <a:gridCol w="1066800"/>
                <a:gridCol w="1371600"/>
                <a:gridCol w="990600"/>
              </a:tblGrid>
              <a:tr h="166898">
                <a:tc gridSpan="6">
                  <a:txBody>
                    <a:bodyPr/>
                    <a:lstStyle/>
                    <a:p>
                      <a:r>
                        <a:rPr lang="en-US" sz="1100" dirty="0" smtClean="0"/>
                        <a:t>TYPE</a:t>
                      </a:r>
                      <a:r>
                        <a:rPr lang="en-US" sz="1100" baseline="0" dirty="0" smtClean="0"/>
                        <a:t> OF INCOME              WAGES          RETIREMENT             SS/SSI                 SELF-EMPLOYMENT     OTHER</a:t>
                      </a:r>
                      <a:endParaRPr lang="en-US" sz="1100"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sz="1100" dirty="0"/>
                    </a:p>
                  </a:txBody>
                  <a:tcPr/>
                </a:tc>
              </a:tr>
              <a:tr h="274320">
                <a:tc>
                  <a:txBody>
                    <a:bodyPr/>
                    <a:lstStyle/>
                    <a:p>
                      <a:r>
                        <a:rPr lang="en-US" sz="1100" dirty="0" smtClean="0"/>
                        <a:t>HEAD</a:t>
                      </a:r>
                      <a:r>
                        <a:rPr lang="en-US" sz="1100" baseline="0" dirty="0" smtClean="0"/>
                        <a:t> </a:t>
                      </a:r>
                      <a:endParaRPr lang="en-US" sz="1100" dirty="0"/>
                    </a:p>
                  </a:txBody>
                  <a:tcPr/>
                </a:tc>
                <a:tc>
                  <a:txBody>
                    <a:bodyPr/>
                    <a:lstStyle/>
                    <a:p>
                      <a:r>
                        <a:rPr lang="en-US" sz="1100" dirty="0" smtClean="0"/>
                        <a:t>$__________</a:t>
                      </a:r>
                      <a:endParaRPr lang="en-US" sz="1100" dirty="0"/>
                    </a:p>
                  </a:txBody>
                  <a:tcPr/>
                </a:tc>
                <a:tc>
                  <a:txBody>
                    <a:bodyPr/>
                    <a:lstStyle/>
                    <a:p>
                      <a:r>
                        <a:rPr lang="en-US" sz="1100" dirty="0" smtClean="0"/>
                        <a:t>$__________</a:t>
                      </a:r>
                      <a:endParaRPr lang="en-US" sz="1100" dirty="0"/>
                    </a:p>
                  </a:txBody>
                  <a:tcPr/>
                </a:tc>
                <a:tc>
                  <a:txBody>
                    <a:bodyPr/>
                    <a:lstStyle/>
                    <a:p>
                      <a:r>
                        <a:rPr lang="en-US" sz="1100" dirty="0" smtClean="0"/>
                        <a:t>$___________</a:t>
                      </a:r>
                      <a:endParaRPr lang="en-US" sz="1100" dirty="0"/>
                    </a:p>
                  </a:txBody>
                  <a:tcPr/>
                </a:tc>
                <a:tc>
                  <a:txBody>
                    <a:bodyPr/>
                    <a:lstStyle/>
                    <a:p>
                      <a:r>
                        <a:rPr lang="en-US" sz="1100" dirty="0" smtClean="0"/>
                        <a:t>$______________</a:t>
                      </a:r>
                      <a:endParaRPr lang="en-US" sz="1100" dirty="0"/>
                    </a:p>
                  </a:txBody>
                  <a:tcPr/>
                </a:tc>
                <a:tc>
                  <a:txBody>
                    <a:bodyPr/>
                    <a:lstStyle/>
                    <a:p>
                      <a:r>
                        <a:rPr lang="en-US" sz="1100" dirty="0" smtClean="0"/>
                        <a:t>$__________</a:t>
                      </a:r>
                      <a:endParaRPr lang="en-US" sz="1100" dirty="0"/>
                    </a:p>
                  </a:txBody>
                  <a:tcPr/>
                </a:tc>
              </a:tr>
              <a:tr h="235621">
                <a:tc>
                  <a:txBody>
                    <a:bodyPr/>
                    <a:lstStyle/>
                    <a:p>
                      <a:r>
                        <a:rPr lang="en-US" sz="1100" dirty="0" smtClean="0"/>
                        <a:t>SPOUSE</a:t>
                      </a:r>
                      <a:endParaRPr lang="en-US" sz="1100" dirty="0"/>
                    </a:p>
                  </a:txBody>
                  <a:tcPr/>
                </a:tc>
                <a:tc>
                  <a:txBody>
                    <a:bodyPr/>
                    <a:lstStyle/>
                    <a:p>
                      <a:r>
                        <a:rPr lang="en-US" sz="1100" dirty="0" smtClean="0"/>
                        <a:t>$__________</a:t>
                      </a:r>
                      <a:endParaRPr lang="en-US" sz="1100" dirty="0"/>
                    </a:p>
                  </a:txBody>
                  <a:tcPr/>
                </a:tc>
                <a:tc>
                  <a:txBody>
                    <a:bodyPr/>
                    <a:lstStyle/>
                    <a:p>
                      <a:r>
                        <a:rPr lang="en-US" sz="1100" dirty="0" smtClean="0"/>
                        <a:t>$__________</a:t>
                      </a:r>
                      <a:endParaRPr lang="en-US" sz="1100" dirty="0"/>
                    </a:p>
                  </a:txBody>
                  <a:tcPr/>
                </a:tc>
                <a:tc>
                  <a:txBody>
                    <a:bodyPr/>
                    <a:lstStyle/>
                    <a:p>
                      <a:r>
                        <a:rPr lang="en-US" sz="1100" dirty="0" smtClean="0"/>
                        <a:t>$___________</a:t>
                      </a:r>
                      <a:endParaRPr lang="en-US" sz="1100" dirty="0"/>
                    </a:p>
                  </a:txBody>
                  <a:tcPr/>
                </a:tc>
                <a:tc>
                  <a:txBody>
                    <a:bodyPr/>
                    <a:lstStyle/>
                    <a:p>
                      <a:r>
                        <a:rPr lang="en-US" sz="1100" dirty="0" smtClean="0"/>
                        <a:t>$______________</a:t>
                      </a:r>
                      <a:endParaRPr lang="en-US" sz="1100" dirty="0"/>
                    </a:p>
                  </a:txBody>
                  <a:tcPr/>
                </a:tc>
                <a:tc>
                  <a:txBody>
                    <a:bodyPr/>
                    <a:lstStyle/>
                    <a:p>
                      <a:r>
                        <a:rPr lang="en-US" sz="1100" dirty="0" smtClean="0"/>
                        <a:t>$__________</a:t>
                      </a:r>
                      <a:endParaRPr lang="en-US" sz="1100" dirty="0"/>
                    </a:p>
                  </a:txBody>
                  <a:tcPr/>
                </a:tc>
              </a:tr>
              <a:tr h="235621">
                <a:tc>
                  <a:txBody>
                    <a:bodyPr/>
                    <a:lstStyle/>
                    <a:p>
                      <a:r>
                        <a:rPr lang="en-US" sz="1100" dirty="0" smtClean="0"/>
                        <a:t>TOTAL  </a:t>
                      </a:r>
                      <a:endParaRPr lang="en-US" sz="1100" dirty="0"/>
                    </a:p>
                  </a:txBody>
                  <a:tcPr/>
                </a:tc>
                <a:tc>
                  <a:txBody>
                    <a:bodyPr/>
                    <a:lstStyle/>
                    <a:p>
                      <a:r>
                        <a:rPr lang="en-US" sz="1100" dirty="0" smtClean="0"/>
                        <a:t>$___________</a:t>
                      </a:r>
                      <a:endParaRPr lang="en-US" sz="1100" dirty="0"/>
                    </a:p>
                  </a:txBody>
                  <a:tcPr/>
                </a:tc>
                <a:tc>
                  <a:txBody>
                    <a:bodyPr/>
                    <a:lstStyle/>
                    <a:p>
                      <a:r>
                        <a:rPr lang="en-US" sz="1100" dirty="0" smtClean="0"/>
                        <a:t>$___________</a:t>
                      </a:r>
                      <a:endParaRPr lang="en-US" sz="1100" dirty="0"/>
                    </a:p>
                  </a:txBody>
                  <a:tcPr/>
                </a:tc>
                <a:tc>
                  <a:txBody>
                    <a:bodyPr/>
                    <a:lstStyle/>
                    <a:p>
                      <a:r>
                        <a:rPr lang="en-US" sz="1100" dirty="0" smtClean="0"/>
                        <a:t>$___________</a:t>
                      </a:r>
                      <a:endParaRPr lang="en-US" sz="1100" dirty="0"/>
                    </a:p>
                  </a:txBody>
                  <a:tcPr/>
                </a:tc>
                <a:tc>
                  <a:txBody>
                    <a:bodyPr/>
                    <a:lstStyle/>
                    <a:p>
                      <a:r>
                        <a:rPr lang="en-US" sz="1100" dirty="0" smtClean="0"/>
                        <a:t>$_______________</a:t>
                      </a:r>
                      <a:endParaRPr lang="en-US" sz="1100" dirty="0"/>
                    </a:p>
                  </a:txBody>
                  <a:tcPr/>
                </a:tc>
                <a:tc>
                  <a:txBody>
                    <a:bodyPr/>
                    <a:lstStyle/>
                    <a:p>
                      <a:r>
                        <a:rPr lang="en-US" sz="1100" dirty="0" smtClean="0"/>
                        <a:t>$__________</a:t>
                      </a:r>
                      <a:endParaRPr lang="en-US" sz="1100" dirty="0"/>
                    </a:p>
                  </a:txBody>
                  <a:tcPr/>
                </a:tc>
              </a:tr>
            </a:tbl>
          </a:graphicData>
        </a:graphic>
      </p:graphicFrame>
      <p:sp>
        <p:nvSpPr>
          <p:cNvPr id="6" name="Slide Number Placeholder 5"/>
          <p:cNvSpPr>
            <a:spLocks noGrp="1"/>
          </p:cNvSpPr>
          <p:nvPr>
            <p:ph type="sldNum" sz="quarter" idx="12"/>
          </p:nvPr>
        </p:nvSpPr>
        <p:spPr>
          <a:xfrm>
            <a:off x="2514600" y="8534400"/>
            <a:ext cx="1600200" cy="486833"/>
          </a:xfrm>
        </p:spPr>
        <p:txBody>
          <a:bodyPr/>
          <a:lstStyle/>
          <a:p>
            <a:fld id="{BDAB9FCD-48BB-4CF3-AE7C-D3B96A25982F}" type="slidenum">
              <a:rPr lang="en-US" smtClean="0"/>
              <a:pPr/>
              <a:t>3</a:t>
            </a:fld>
            <a:endParaRPr lang="en-US" dirty="0"/>
          </a:p>
        </p:txBody>
      </p:sp>
      <p:sp>
        <p:nvSpPr>
          <p:cNvPr id="7" name="Footer Placeholder 6"/>
          <p:cNvSpPr>
            <a:spLocks noGrp="1"/>
          </p:cNvSpPr>
          <p:nvPr>
            <p:ph type="ftr" sz="quarter" idx="11"/>
          </p:nvPr>
        </p:nvSpPr>
        <p:spPr>
          <a:xfrm>
            <a:off x="4419600" y="8534400"/>
            <a:ext cx="2171700" cy="486833"/>
          </a:xfrm>
        </p:spPr>
        <p:txBody>
          <a:bodyPr/>
          <a:lstStyle/>
          <a:p>
            <a:r>
              <a:rPr lang="en-US" b="1" dirty="0" smtClean="0"/>
              <a:t>APPROVED 01-13-2015</a:t>
            </a:r>
            <a:endParaRPr lang="en-US" b="1" dirty="0"/>
          </a:p>
        </p:txBody>
      </p:sp>
      <p:pic>
        <p:nvPicPr>
          <p:cNvPr id="8" name="Picture 1" descr="Z:\DOCUMENTS\Pawnee_Seal.jpg"/>
          <p:cNvPicPr>
            <a:picLocks noChangeAspect="1" noChangeArrowheads="1"/>
          </p:cNvPicPr>
          <p:nvPr/>
        </p:nvPicPr>
        <p:blipFill>
          <a:blip r:embed="rId2" cstate="print"/>
          <a:srcRect/>
          <a:stretch>
            <a:fillRect/>
          </a:stretch>
        </p:blipFill>
        <p:spPr bwMode="auto">
          <a:xfrm>
            <a:off x="228600" y="0"/>
            <a:ext cx="886264"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6172200" cy="717127"/>
          </a:xfrm>
        </p:spPr>
        <p:txBody>
          <a:bodyPr>
            <a:normAutofit/>
          </a:bodyPr>
          <a:lstStyle/>
          <a:p>
            <a:pPr algn="r"/>
            <a:r>
              <a:rPr lang="en-US" sz="1400" dirty="0" smtClean="0"/>
              <a:t>Pawnee Nation Housing Authority</a:t>
            </a:r>
            <a:r>
              <a:rPr lang="en-US" sz="1200" dirty="0"/>
              <a:t/>
            </a:r>
            <a:br>
              <a:rPr lang="en-US" sz="1200" dirty="0"/>
            </a:br>
            <a:r>
              <a:rPr lang="en-US" sz="800" dirty="0"/>
              <a:t>P.O. BOX 408, PAWNEE OK 74058, PHONE:  (918)762-3454, FAX: (918)762-2284</a:t>
            </a:r>
          </a:p>
        </p:txBody>
      </p:sp>
      <p:sp>
        <p:nvSpPr>
          <p:cNvPr id="3" name="Content Placeholder 2"/>
          <p:cNvSpPr>
            <a:spLocks noGrp="1"/>
          </p:cNvSpPr>
          <p:nvPr>
            <p:ph idx="1"/>
          </p:nvPr>
        </p:nvSpPr>
        <p:spPr>
          <a:xfrm>
            <a:off x="342900" y="1051560"/>
            <a:ext cx="6172200" cy="7910407"/>
          </a:xfrm>
        </p:spPr>
        <p:txBody>
          <a:bodyPr>
            <a:normAutofit/>
          </a:bodyPr>
          <a:lstStyle/>
          <a:p>
            <a:pPr marL="0" indent="0" algn="r">
              <a:buNone/>
            </a:pPr>
            <a:r>
              <a:rPr lang="en-US" sz="1200" dirty="0" smtClean="0"/>
              <a:t>NON NAHASDA</a:t>
            </a:r>
          </a:p>
          <a:p>
            <a:pPr marL="0" indent="0" algn="r">
              <a:buNone/>
            </a:pPr>
            <a:r>
              <a:rPr lang="en-US" sz="1200" dirty="0" smtClean="0"/>
              <a:t>HOME IMPROVEMENT LOAN POLICY</a:t>
            </a:r>
          </a:p>
          <a:p>
            <a:pPr marL="0" indent="0">
              <a:buNone/>
            </a:pPr>
            <a:r>
              <a:rPr lang="en-US" sz="1200" dirty="0" smtClean="0"/>
              <a:t>HOME IMPROVEMENT LOAN APPLICATION----NON NAHASDA</a:t>
            </a:r>
          </a:p>
          <a:p>
            <a:pPr marL="0" indent="0">
              <a:buNone/>
            </a:pPr>
            <a:endParaRPr lang="en-US" sz="1200" dirty="0"/>
          </a:p>
          <a:p>
            <a:pPr marL="0" indent="0">
              <a:buNone/>
            </a:pPr>
            <a:r>
              <a:rPr lang="en-US" sz="1200" dirty="0" smtClean="0"/>
              <a:t>SCHEDULE OF PAYMENTS</a:t>
            </a:r>
          </a:p>
          <a:p>
            <a:pPr marL="0" indent="0">
              <a:buNone/>
            </a:pPr>
            <a:endParaRPr lang="en-US" sz="1200" dirty="0"/>
          </a:p>
          <a:p>
            <a:pPr marL="0" indent="0">
              <a:buNone/>
            </a:pPr>
            <a:r>
              <a:rPr lang="en-US" sz="1200" dirty="0" smtClean="0"/>
              <a:t>TOTAL AMOUNT OF LOAN:  ______________</a:t>
            </a:r>
          </a:p>
          <a:p>
            <a:pPr marL="0" indent="0">
              <a:buNone/>
            </a:pPr>
            <a:endParaRPr lang="en-US" sz="1200" dirty="0"/>
          </a:p>
          <a:p>
            <a:pPr marL="0" indent="0">
              <a:buNone/>
            </a:pPr>
            <a:r>
              <a:rPr lang="en-US" sz="1200" dirty="0" smtClean="0"/>
              <a:t>Loan payments will begin on the 1</a:t>
            </a:r>
            <a:r>
              <a:rPr lang="en-US" sz="1200" baseline="30000" dirty="0" smtClean="0"/>
              <a:t>st</a:t>
            </a:r>
            <a:r>
              <a:rPr lang="en-US" sz="1200" dirty="0" smtClean="0"/>
              <a:t> of ________________ and shall be due and payable in the amount of ___________________ for a period of twenty-four (24) months.</a:t>
            </a:r>
          </a:p>
          <a:p>
            <a:pPr marL="0" indent="0">
              <a:buNone/>
            </a:pPr>
            <a:endParaRPr lang="en-US" sz="1200" dirty="0"/>
          </a:p>
          <a:p>
            <a:pPr marL="0" indent="0">
              <a:buNone/>
            </a:pPr>
            <a:r>
              <a:rPr lang="en-US" sz="1200" dirty="0" smtClean="0"/>
              <a:t>Beginning date shall be ___________________.  Ending date shall be ___________________.</a:t>
            </a:r>
          </a:p>
          <a:p>
            <a:pPr marL="0" indent="0">
              <a:buNone/>
            </a:pPr>
            <a:endParaRPr lang="en-US" sz="1200" dirty="0"/>
          </a:p>
          <a:p>
            <a:pPr marL="0" indent="0">
              <a:buNone/>
            </a:pPr>
            <a:r>
              <a:rPr lang="en-US" sz="1200" dirty="0" smtClean="0"/>
              <a:t>Payments will be considered delinquent after the fifth (5</a:t>
            </a:r>
            <a:r>
              <a:rPr lang="en-US" sz="1200" baseline="30000" dirty="0" smtClean="0"/>
              <a:t>th</a:t>
            </a:r>
            <a:r>
              <a:rPr lang="en-US" sz="1200" dirty="0" smtClean="0"/>
              <a:t>) day of each month.  Failure to make payments as agreed will result in garnishment of wages or court action to recover any funds which have not been paid.</a:t>
            </a:r>
          </a:p>
          <a:p>
            <a:pPr marL="0" indent="0">
              <a:buNone/>
            </a:pPr>
            <a:endParaRPr lang="en-US" sz="1200" dirty="0"/>
          </a:p>
          <a:p>
            <a:pPr marL="0" indent="0">
              <a:buNone/>
            </a:pPr>
            <a:r>
              <a:rPr lang="en-US" sz="1200" dirty="0" smtClean="0"/>
              <a:t>TYPE OF LOAN:</a:t>
            </a:r>
          </a:p>
          <a:p>
            <a:pPr marL="0" indent="0">
              <a:buNone/>
            </a:pPr>
            <a:endParaRPr lang="en-US" sz="1200" dirty="0"/>
          </a:p>
          <a:p>
            <a:pPr marL="0" indent="0">
              <a:buNone/>
            </a:pPr>
            <a:r>
              <a:rPr lang="en-US" sz="1200" dirty="0" smtClean="0"/>
              <a:t>DESCRIPTION:</a:t>
            </a:r>
          </a:p>
          <a:p>
            <a:pPr marL="0" indent="0">
              <a:buNone/>
            </a:pPr>
            <a:endParaRPr lang="en-US" sz="1200" dirty="0"/>
          </a:p>
          <a:p>
            <a:pPr marL="0" indent="0">
              <a:buNone/>
            </a:pPr>
            <a:endParaRPr lang="en-US" sz="1200" dirty="0" smtClean="0"/>
          </a:p>
          <a:p>
            <a:pPr marL="0" indent="0">
              <a:buNone/>
            </a:pPr>
            <a:endParaRPr lang="en-US" sz="1200" dirty="0"/>
          </a:p>
          <a:p>
            <a:pPr marL="0" indent="0">
              <a:buNone/>
            </a:pPr>
            <a:endParaRPr lang="en-US" sz="1200" dirty="0" smtClean="0"/>
          </a:p>
          <a:p>
            <a:pPr marL="0" indent="0">
              <a:buNone/>
            </a:pPr>
            <a:endParaRPr lang="en-US" sz="1200" dirty="0"/>
          </a:p>
          <a:p>
            <a:pPr marL="0" indent="0">
              <a:buNone/>
            </a:pPr>
            <a:r>
              <a:rPr lang="en-US" sz="1200" dirty="0" smtClean="0"/>
              <a:t>Signatures</a:t>
            </a:r>
          </a:p>
          <a:p>
            <a:pPr marL="0" indent="0">
              <a:buNone/>
            </a:pPr>
            <a:r>
              <a:rPr lang="en-US" sz="1200" dirty="0" smtClean="0"/>
              <a:t>Applicant(s):__________________________________</a:t>
            </a:r>
          </a:p>
          <a:p>
            <a:pPr marL="0" indent="0">
              <a:buNone/>
            </a:pPr>
            <a:endParaRPr lang="en-US" sz="1200" dirty="0" smtClean="0"/>
          </a:p>
          <a:p>
            <a:pPr marL="0" indent="0">
              <a:buNone/>
            </a:pPr>
            <a:r>
              <a:rPr lang="en-US" sz="1200" dirty="0" smtClean="0"/>
              <a:t>Spouse/Other:_________________________________</a:t>
            </a:r>
          </a:p>
          <a:p>
            <a:pPr marL="0" indent="0">
              <a:buNone/>
            </a:pPr>
            <a:r>
              <a:rPr lang="en-US" sz="1200" dirty="0" smtClean="0"/>
              <a:t>Home Address:__________________________________</a:t>
            </a:r>
          </a:p>
          <a:p>
            <a:pPr marL="0" indent="0">
              <a:buNone/>
            </a:pPr>
            <a:endParaRPr lang="en-US" sz="1200" dirty="0"/>
          </a:p>
          <a:p>
            <a:pPr marL="0" indent="0">
              <a:buNone/>
            </a:pPr>
            <a:r>
              <a:rPr lang="en-US" sz="1200" dirty="0" smtClean="0"/>
              <a:t>Executive Director:________________________________</a:t>
            </a:r>
          </a:p>
          <a:p>
            <a:pPr marL="0" indent="0">
              <a:buNone/>
            </a:pPr>
            <a:endParaRPr lang="en-US" sz="1200" dirty="0"/>
          </a:p>
          <a:p>
            <a:pPr marL="0" indent="0">
              <a:buNone/>
            </a:pPr>
            <a:r>
              <a:rPr lang="en-US" sz="1200" dirty="0" smtClean="0"/>
              <a:t>(NOTARY ATTACHED)</a:t>
            </a:r>
          </a:p>
          <a:p>
            <a:pPr marL="0" indent="0" algn="r">
              <a:buNone/>
            </a:pPr>
            <a:endParaRPr lang="en-US" sz="1200" dirty="0" smtClean="0"/>
          </a:p>
        </p:txBody>
      </p:sp>
      <p:sp>
        <p:nvSpPr>
          <p:cNvPr id="4" name="Footer Placeholder 3"/>
          <p:cNvSpPr>
            <a:spLocks noGrp="1"/>
          </p:cNvSpPr>
          <p:nvPr>
            <p:ph type="ftr" sz="quarter" idx="11"/>
          </p:nvPr>
        </p:nvSpPr>
        <p:spPr/>
        <p:txBody>
          <a:bodyPr/>
          <a:lstStyle/>
          <a:p>
            <a:r>
              <a:rPr lang="en-US" smtClean="0"/>
              <a:t>APPROVED 01-13-2015</a:t>
            </a:r>
            <a:endParaRPr lang="en-US"/>
          </a:p>
        </p:txBody>
      </p:sp>
      <p:sp>
        <p:nvSpPr>
          <p:cNvPr id="5" name="Slide Number Placeholder 4"/>
          <p:cNvSpPr>
            <a:spLocks noGrp="1"/>
          </p:cNvSpPr>
          <p:nvPr>
            <p:ph type="sldNum" sz="quarter" idx="12"/>
          </p:nvPr>
        </p:nvSpPr>
        <p:spPr/>
        <p:txBody>
          <a:bodyPr/>
          <a:lstStyle/>
          <a:p>
            <a:fld id="{BDAB9FCD-48BB-4CF3-AE7C-D3B96A25982F}" type="slidenum">
              <a:rPr lang="en-US" smtClean="0"/>
              <a:pPr/>
              <a:t>4</a:t>
            </a:fld>
            <a:endParaRPr lang="en-US"/>
          </a:p>
        </p:txBody>
      </p:sp>
      <p:pic>
        <p:nvPicPr>
          <p:cNvPr id="6" name="Picture 1" descr="Z:\DOCUMENTS\Pawnee_Seal.jpg"/>
          <p:cNvPicPr>
            <a:picLocks noChangeAspect="1" noChangeArrowheads="1"/>
          </p:cNvPicPr>
          <p:nvPr/>
        </p:nvPicPr>
        <p:blipFill>
          <a:blip r:embed="rId2" cstate="print"/>
          <a:srcRect/>
          <a:stretch>
            <a:fillRect/>
          </a:stretch>
        </p:blipFill>
        <p:spPr bwMode="auto">
          <a:xfrm>
            <a:off x="152400" y="122767"/>
            <a:ext cx="886264" cy="8229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16583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548216"/>
          </a:xfrm>
        </p:spPr>
        <p:txBody>
          <a:bodyPr>
            <a:normAutofit/>
          </a:bodyPr>
          <a:lstStyle/>
          <a:p>
            <a:pPr algn="r"/>
            <a:r>
              <a:rPr lang="en-US" sz="1400" dirty="0" smtClean="0"/>
              <a:t>Pawnee Nation Housing Authority</a:t>
            </a:r>
            <a:r>
              <a:rPr lang="en-US" sz="9600" dirty="0"/>
              <a:t/>
            </a:r>
            <a:br>
              <a:rPr lang="en-US" sz="9600" dirty="0"/>
            </a:br>
            <a:r>
              <a:rPr lang="en-US" sz="800" dirty="0"/>
              <a:t>P.O. BOX 408, PAWNEE OK 74058, PHONE:  (918)762-3454, FAX: (918)762-2284</a:t>
            </a:r>
          </a:p>
        </p:txBody>
      </p:sp>
      <p:sp>
        <p:nvSpPr>
          <p:cNvPr id="3" name="Footer Placeholder 2"/>
          <p:cNvSpPr>
            <a:spLocks noGrp="1"/>
          </p:cNvSpPr>
          <p:nvPr>
            <p:ph type="ftr" sz="quarter" idx="11"/>
          </p:nvPr>
        </p:nvSpPr>
        <p:spPr/>
        <p:txBody>
          <a:bodyPr/>
          <a:lstStyle/>
          <a:p>
            <a:r>
              <a:rPr lang="en-US" dirty="0" smtClean="0"/>
              <a:t>APPROVED 01-13-2015</a:t>
            </a:r>
            <a:endParaRPr lang="en-US" dirty="0"/>
          </a:p>
        </p:txBody>
      </p:sp>
      <p:sp>
        <p:nvSpPr>
          <p:cNvPr id="4" name="Slide Number Placeholder 3"/>
          <p:cNvSpPr>
            <a:spLocks noGrp="1"/>
          </p:cNvSpPr>
          <p:nvPr>
            <p:ph type="sldNum" sz="quarter" idx="12"/>
          </p:nvPr>
        </p:nvSpPr>
        <p:spPr/>
        <p:txBody>
          <a:bodyPr/>
          <a:lstStyle/>
          <a:p>
            <a:fld id="{BDAB9FCD-48BB-4CF3-AE7C-D3B96A25982F}" type="slidenum">
              <a:rPr lang="en-US" smtClean="0"/>
              <a:pPr/>
              <a:t>5</a:t>
            </a:fld>
            <a:endParaRPr lang="en-US"/>
          </a:p>
        </p:txBody>
      </p:sp>
      <p:sp>
        <p:nvSpPr>
          <p:cNvPr id="5" name="Rectangle 4"/>
          <p:cNvSpPr/>
          <p:nvPr/>
        </p:nvSpPr>
        <p:spPr>
          <a:xfrm>
            <a:off x="228600" y="1295400"/>
            <a:ext cx="6477000" cy="5724644"/>
          </a:xfrm>
          <a:prstGeom prst="rect">
            <a:avLst/>
          </a:prstGeom>
        </p:spPr>
        <p:txBody>
          <a:bodyPr wrap="square">
            <a:spAutoFit/>
          </a:bodyPr>
          <a:lstStyle/>
          <a:p>
            <a:pPr algn="r">
              <a:buNone/>
            </a:pPr>
            <a:r>
              <a:rPr lang="en-US" sz="1200" dirty="0"/>
              <a:t>NON NAHASDA</a:t>
            </a:r>
          </a:p>
          <a:p>
            <a:pPr algn="r">
              <a:buNone/>
            </a:pPr>
            <a:r>
              <a:rPr lang="en-US" sz="1200" dirty="0"/>
              <a:t>HOME IMPROVEMENT LOAN APPLICATION</a:t>
            </a:r>
          </a:p>
          <a:p>
            <a:endParaRPr lang="en-US" dirty="0" smtClean="0"/>
          </a:p>
          <a:p>
            <a:endParaRPr lang="en-US" dirty="0"/>
          </a:p>
          <a:p>
            <a:r>
              <a:rPr lang="en-US" dirty="0" smtClean="0"/>
              <a:t>*****************************************************</a:t>
            </a:r>
            <a:endParaRPr lang="en-US" dirty="0"/>
          </a:p>
          <a:p>
            <a:endParaRPr lang="en-US" dirty="0"/>
          </a:p>
          <a:p>
            <a:r>
              <a:rPr lang="en-US" dirty="0"/>
              <a:t>STATE OF ______________________</a:t>
            </a:r>
          </a:p>
          <a:p>
            <a:r>
              <a:rPr lang="en-US" dirty="0"/>
              <a:t>COUNTY OF____________________</a:t>
            </a:r>
          </a:p>
          <a:p>
            <a:endParaRPr lang="en-US" dirty="0"/>
          </a:p>
          <a:p>
            <a:r>
              <a:rPr lang="en-US" sz="1200" dirty="0"/>
              <a:t>BEFORE ME, the undersigned, a Notary Public, in and for said county and State on the ______ Day of _____________, 20_____, personally appeared ____________________.  To me known to be the identical person(s) who executed the within and foregoing instrument and acknowledge to me that the executed the same as the free and voluntary act and deed for the uses and purposes therein set forth.</a:t>
            </a:r>
          </a:p>
          <a:p>
            <a:endParaRPr lang="en-US" sz="1200" dirty="0"/>
          </a:p>
          <a:p>
            <a:r>
              <a:rPr lang="en-US" sz="1200" dirty="0"/>
              <a:t>Given under my hand and seal the day and year last above written.</a:t>
            </a:r>
          </a:p>
          <a:p>
            <a:endParaRPr lang="en-US" sz="1200" dirty="0"/>
          </a:p>
          <a:p>
            <a:endParaRPr lang="en-US" sz="1200" dirty="0"/>
          </a:p>
          <a:p>
            <a:endParaRPr lang="en-US" sz="1200" dirty="0"/>
          </a:p>
          <a:p>
            <a:r>
              <a:rPr lang="en-US" sz="1200" dirty="0"/>
              <a:t>My Commission Expires:_______________              __________________________</a:t>
            </a:r>
          </a:p>
          <a:p>
            <a:r>
              <a:rPr lang="en-US" sz="1200" dirty="0"/>
              <a:t>                                                                                             Notary Public</a:t>
            </a:r>
          </a:p>
          <a:p>
            <a:endParaRPr lang="en-US" sz="1200" dirty="0"/>
          </a:p>
          <a:p>
            <a:endParaRPr lang="en-US" sz="1200" dirty="0"/>
          </a:p>
          <a:p>
            <a:endParaRPr lang="en-US" sz="1200" dirty="0"/>
          </a:p>
          <a:p>
            <a:endParaRPr lang="en-US" sz="1200" dirty="0"/>
          </a:p>
          <a:p>
            <a:r>
              <a:rPr lang="en-US" sz="1200" dirty="0"/>
              <a:t>______________________________                  </a:t>
            </a:r>
          </a:p>
          <a:p>
            <a:r>
              <a:rPr lang="en-US" sz="1200" dirty="0"/>
              <a:t>Linda </a:t>
            </a:r>
            <a:r>
              <a:rPr lang="en-US" sz="1200" dirty="0" err="1"/>
              <a:t>Jestes</a:t>
            </a:r>
            <a:r>
              <a:rPr lang="en-US" sz="1200" dirty="0"/>
              <a:t>, Executive Director                              </a:t>
            </a:r>
            <a:r>
              <a:rPr lang="en-US" sz="1200" dirty="0" smtClean="0"/>
              <a:t> </a:t>
            </a:r>
            <a:endParaRPr lang="en-US" sz="1200" dirty="0"/>
          </a:p>
        </p:txBody>
      </p:sp>
      <p:pic>
        <p:nvPicPr>
          <p:cNvPr id="6" name="Picture 1" descr="Z:\DOCUMENTS\Pawnee_Seal.jpg"/>
          <p:cNvPicPr>
            <a:picLocks noChangeAspect="1" noChangeArrowheads="1"/>
          </p:cNvPicPr>
          <p:nvPr/>
        </p:nvPicPr>
        <p:blipFill>
          <a:blip r:embed="rId2" cstate="print"/>
          <a:srcRect/>
          <a:stretch>
            <a:fillRect/>
          </a:stretch>
        </p:blipFill>
        <p:spPr bwMode="auto">
          <a:xfrm>
            <a:off x="228600" y="228812"/>
            <a:ext cx="886264" cy="8229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72877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1241</TotalTime>
  <Words>999</Words>
  <Application>Microsoft Office PowerPoint</Application>
  <PresentationFormat>On-screen Show (4:3)</PresentationFormat>
  <Paragraphs>196</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Pawnee Nation Housing Authority P.O. BOX 408, PAWNEE OK 74058, PHONE:  (918)762-3454, FAX: (918)762-2284</vt:lpstr>
      <vt:lpstr>Pawnee Nation Housing Authority P.O. BOX 408, PAWNEE OK 74058, PHONE:  (918)762-3454, FAX: (918)762-2284</vt:lpstr>
      <vt:lpstr>Pawnee Nation Housing Authority P.O. BOX 408, PAWNEE OK 74058, PHONE:  (918)762-3454, FAX: (918)762-2284</vt:lpstr>
      <vt:lpstr>Pawnee Nation Housing Authority P.O. BOX 408, PAWNEE OK 74058, PHONE:  (918)762-3454, FAX: (918)762-2284</vt:lpstr>
      <vt:lpstr>Pawnee Nation Housing Authority P.O. BOX 408, PAWNEE OK 74058, PHONE:  (918)762-3454, FAX: (918)762-2284</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AUTHORITY OF THE PAWNEE TRIBE</dc:title>
  <dc:creator>sylvia</dc:creator>
  <cp:lastModifiedBy>Project Manager</cp:lastModifiedBy>
  <cp:revision>95</cp:revision>
  <cp:lastPrinted>2019-04-25T19:17:47Z</cp:lastPrinted>
  <dcterms:created xsi:type="dcterms:W3CDTF">2014-11-06T20:10:07Z</dcterms:created>
  <dcterms:modified xsi:type="dcterms:W3CDTF">2019-04-25T19:18:13Z</dcterms:modified>
</cp:coreProperties>
</file>